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8" r:id="rId4"/>
    <p:sldId id="259" r:id="rId5"/>
    <p:sldId id="260" r:id="rId6"/>
    <p:sldId id="261" r:id="rId7"/>
    <p:sldId id="263" r:id="rId8"/>
    <p:sldId id="264" r:id="rId9"/>
    <p:sldId id="265" r:id="rId10"/>
    <p:sldId id="266" r:id="rId11"/>
    <p:sldId id="267" r:id="rId12"/>
    <p:sldId id="268" r:id="rId13"/>
    <p:sldId id="269"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autoAdjust="0"/>
  </p:normalViewPr>
  <p:slideViewPr>
    <p:cSldViewPr snapToGrid="0">
      <p:cViewPr>
        <p:scale>
          <a:sx n="78" d="100"/>
          <a:sy n="78" d="100"/>
        </p:scale>
        <p:origin x="-408" y="1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04771-C79D-4FF6-8859-676F06DE6E2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A92C3B1F-2E97-4644-99AE-AC4979178917}">
      <dgm:prSet phldrT="[Text]"/>
      <dgm:spPr/>
      <dgm:t>
        <a:bodyPr/>
        <a:lstStyle/>
        <a:p>
          <a:r>
            <a:rPr lang="en-US" dirty="0" smtClean="0"/>
            <a:t>To Increase Minutes of Usage(MOU)</a:t>
          </a:r>
          <a:endParaRPr lang="en-US" dirty="0"/>
        </a:p>
      </dgm:t>
    </dgm:pt>
    <dgm:pt modelId="{95B35378-AC35-48B6-9E6E-954F95B3ED2E}" type="parTrans" cxnId="{29A9A0C9-DC6B-4FE1-B7FF-68322C187CC4}">
      <dgm:prSet/>
      <dgm:spPr/>
      <dgm:t>
        <a:bodyPr/>
        <a:lstStyle/>
        <a:p>
          <a:endParaRPr lang="en-US"/>
        </a:p>
      </dgm:t>
    </dgm:pt>
    <dgm:pt modelId="{7ED6F077-6F54-4B53-A153-CEFE5432805B}" type="sibTrans" cxnId="{29A9A0C9-DC6B-4FE1-B7FF-68322C187CC4}">
      <dgm:prSet/>
      <dgm:spPr/>
      <dgm:t>
        <a:bodyPr/>
        <a:lstStyle/>
        <a:p>
          <a:endParaRPr lang="en-US"/>
        </a:p>
      </dgm:t>
    </dgm:pt>
    <dgm:pt modelId="{5A0E91DF-95F3-4AEC-80F0-F8B4F51CFC4A}">
      <dgm:prSet phldrT="[Text]"/>
      <dgm:spPr/>
      <dgm:t>
        <a:bodyPr/>
        <a:lstStyle/>
        <a:p>
          <a:r>
            <a:rPr lang="en-US" dirty="0" smtClean="0"/>
            <a:t>Rate Plan Migration</a:t>
          </a:r>
          <a:endParaRPr lang="en-US" dirty="0"/>
        </a:p>
      </dgm:t>
    </dgm:pt>
    <dgm:pt modelId="{554D437F-7616-493B-AC7F-B2F7EEC94DCE}" type="parTrans" cxnId="{A8E1E2F5-D6FB-450F-A0AD-B356F08A23DA}">
      <dgm:prSet/>
      <dgm:spPr/>
      <dgm:t>
        <a:bodyPr/>
        <a:lstStyle/>
        <a:p>
          <a:endParaRPr lang="en-US"/>
        </a:p>
      </dgm:t>
    </dgm:pt>
    <dgm:pt modelId="{52BE3D12-3E85-4C27-97A7-4DF3D451E38C}" type="sibTrans" cxnId="{A8E1E2F5-D6FB-450F-A0AD-B356F08A23DA}">
      <dgm:prSet/>
      <dgm:spPr/>
      <dgm:t>
        <a:bodyPr/>
        <a:lstStyle/>
        <a:p>
          <a:endParaRPr lang="en-US"/>
        </a:p>
      </dgm:t>
    </dgm:pt>
    <dgm:pt modelId="{6F88623F-11D8-4959-BFF1-824C79D47E1C}">
      <dgm:prSet phldrT="[Text]"/>
      <dgm:spPr/>
      <dgm:t>
        <a:bodyPr/>
        <a:lstStyle/>
        <a:p>
          <a:r>
            <a:rPr lang="en-US" dirty="0" smtClean="0"/>
            <a:t>Bundling Strategy</a:t>
          </a:r>
          <a:endParaRPr lang="en-US" dirty="0"/>
        </a:p>
      </dgm:t>
    </dgm:pt>
    <dgm:pt modelId="{38FC078C-C167-4692-91AF-A977B272E961}" type="parTrans" cxnId="{F0E2CE61-FA94-476B-8DE4-58ED1B6E2341}">
      <dgm:prSet/>
      <dgm:spPr/>
      <dgm:t>
        <a:bodyPr/>
        <a:lstStyle/>
        <a:p>
          <a:endParaRPr lang="en-US"/>
        </a:p>
      </dgm:t>
    </dgm:pt>
    <dgm:pt modelId="{73249F2F-7003-49C9-9269-156AD6C0E406}" type="sibTrans" cxnId="{F0E2CE61-FA94-476B-8DE4-58ED1B6E2341}">
      <dgm:prSet/>
      <dgm:spPr/>
      <dgm:t>
        <a:bodyPr/>
        <a:lstStyle/>
        <a:p>
          <a:endParaRPr lang="en-US"/>
        </a:p>
      </dgm:t>
    </dgm:pt>
    <dgm:pt modelId="{CC8D30F6-31E3-4382-812E-E8BB7D1F7372}" type="pres">
      <dgm:prSet presAssocID="{1E104771-C79D-4FF6-8859-676F06DE6E28}" presName="linear" presStyleCnt="0">
        <dgm:presLayoutVars>
          <dgm:dir/>
          <dgm:animLvl val="lvl"/>
          <dgm:resizeHandles val="exact"/>
        </dgm:presLayoutVars>
      </dgm:prSet>
      <dgm:spPr/>
      <dgm:t>
        <a:bodyPr/>
        <a:lstStyle/>
        <a:p>
          <a:endParaRPr lang="en-US"/>
        </a:p>
      </dgm:t>
    </dgm:pt>
    <dgm:pt modelId="{6FB73451-FF88-4A47-9534-E7C217336F41}" type="pres">
      <dgm:prSet presAssocID="{A92C3B1F-2E97-4644-99AE-AC4979178917}" presName="parentLin" presStyleCnt="0"/>
      <dgm:spPr/>
    </dgm:pt>
    <dgm:pt modelId="{621626FB-BDD1-4AF2-9FD8-8DCCA90B1DBB}" type="pres">
      <dgm:prSet presAssocID="{A92C3B1F-2E97-4644-99AE-AC4979178917}" presName="parentLeftMargin" presStyleLbl="node1" presStyleIdx="0" presStyleCnt="3"/>
      <dgm:spPr/>
      <dgm:t>
        <a:bodyPr/>
        <a:lstStyle/>
        <a:p>
          <a:endParaRPr lang="en-US"/>
        </a:p>
      </dgm:t>
    </dgm:pt>
    <dgm:pt modelId="{EF38544E-3152-4CDF-9BBE-2F8539DC5D21}" type="pres">
      <dgm:prSet presAssocID="{A92C3B1F-2E97-4644-99AE-AC4979178917}" presName="parentText" presStyleLbl="node1" presStyleIdx="0" presStyleCnt="3">
        <dgm:presLayoutVars>
          <dgm:chMax val="0"/>
          <dgm:bulletEnabled val="1"/>
        </dgm:presLayoutVars>
      </dgm:prSet>
      <dgm:spPr/>
      <dgm:t>
        <a:bodyPr/>
        <a:lstStyle/>
        <a:p>
          <a:endParaRPr lang="en-US"/>
        </a:p>
      </dgm:t>
    </dgm:pt>
    <dgm:pt modelId="{74B29A8A-2441-4AAB-803D-8D459CB5B1CA}" type="pres">
      <dgm:prSet presAssocID="{A92C3B1F-2E97-4644-99AE-AC4979178917}" presName="negativeSpace" presStyleCnt="0"/>
      <dgm:spPr/>
    </dgm:pt>
    <dgm:pt modelId="{776BB523-6520-45B7-A688-747C9DE9E774}" type="pres">
      <dgm:prSet presAssocID="{A92C3B1F-2E97-4644-99AE-AC4979178917}" presName="childText" presStyleLbl="conFgAcc1" presStyleIdx="0" presStyleCnt="3">
        <dgm:presLayoutVars>
          <dgm:bulletEnabled val="1"/>
        </dgm:presLayoutVars>
      </dgm:prSet>
      <dgm:spPr/>
    </dgm:pt>
    <dgm:pt modelId="{4CC7AF43-E485-48C5-B0FE-80EE070FA04A}" type="pres">
      <dgm:prSet presAssocID="{7ED6F077-6F54-4B53-A153-CEFE5432805B}" presName="spaceBetweenRectangles" presStyleCnt="0"/>
      <dgm:spPr/>
    </dgm:pt>
    <dgm:pt modelId="{13671A2C-40C4-4B30-9C6A-D5D9D3B93F84}" type="pres">
      <dgm:prSet presAssocID="{5A0E91DF-95F3-4AEC-80F0-F8B4F51CFC4A}" presName="parentLin" presStyleCnt="0"/>
      <dgm:spPr/>
    </dgm:pt>
    <dgm:pt modelId="{420568C3-D759-419B-B56E-5DC701E241F7}" type="pres">
      <dgm:prSet presAssocID="{5A0E91DF-95F3-4AEC-80F0-F8B4F51CFC4A}" presName="parentLeftMargin" presStyleLbl="node1" presStyleIdx="0" presStyleCnt="3"/>
      <dgm:spPr/>
      <dgm:t>
        <a:bodyPr/>
        <a:lstStyle/>
        <a:p>
          <a:endParaRPr lang="en-US"/>
        </a:p>
      </dgm:t>
    </dgm:pt>
    <dgm:pt modelId="{63AB2774-784D-4C7D-8482-B9C0636F2ABE}" type="pres">
      <dgm:prSet presAssocID="{5A0E91DF-95F3-4AEC-80F0-F8B4F51CFC4A}" presName="parentText" presStyleLbl="node1" presStyleIdx="1" presStyleCnt="3">
        <dgm:presLayoutVars>
          <dgm:chMax val="0"/>
          <dgm:bulletEnabled val="1"/>
        </dgm:presLayoutVars>
      </dgm:prSet>
      <dgm:spPr/>
      <dgm:t>
        <a:bodyPr/>
        <a:lstStyle/>
        <a:p>
          <a:endParaRPr lang="en-US"/>
        </a:p>
      </dgm:t>
    </dgm:pt>
    <dgm:pt modelId="{61D5D62D-654F-48C6-A422-71C2F1A34E41}" type="pres">
      <dgm:prSet presAssocID="{5A0E91DF-95F3-4AEC-80F0-F8B4F51CFC4A}" presName="negativeSpace" presStyleCnt="0"/>
      <dgm:spPr/>
    </dgm:pt>
    <dgm:pt modelId="{ECCE55CD-B936-41C3-9C30-02936C4073F0}" type="pres">
      <dgm:prSet presAssocID="{5A0E91DF-95F3-4AEC-80F0-F8B4F51CFC4A}" presName="childText" presStyleLbl="conFgAcc1" presStyleIdx="1" presStyleCnt="3">
        <dgm:presLayoutVars>
          <dgm:bulletEnabled val="1"/>
        </dgm:presLayoutVars>
      </dgm:prSet>
      <dgm:spPr/>
    </dgm:pt>
    <dgm:pt modelId="{14D59639-9D97-4F65-95F3-72D60129E6A3}" type="pres">
      <dgm:prSet presAssocID="{52BE3D12-3E85-4C27-97A7-4DF3D451E38C}" presName="spaceBetweenRectangles" presStyleCnt="0"/>
      <dgm:spPr/>
    </dgm:pt>
    <dgm:pt modelId="{F853C4FE-8881-4F44-9479-A6B6700041AF}" type="pres">
      <dgm:prSet presAssocID="{6F88623F-11D8-4959-BFF1-824C79D47E1C}" presName="parentLin" presStyleCnt="0"/>
      <dgm:spPr/>
    </dgm:pt>
    <dgm:pt modelId="{FFE5264E-D2F5-4D3F-9AE2-2BAD3DA5AEAB}" type="pres">
      <dgm:prSet presAssocID="{6F88623F-11D8-4959-BFF1-824C79D47E1C}" presName="parentLeftMargin" presStyleLbl="node1" presStyleIdx="1" presStyleCnt="3"/>
      <dgm:spPr/>
      <dgm:t>
        <a:bodyPr/>
        <a:lstStyle/>
        <a:p>
          <a:endParaRPr lang="en-US"/>
        </a:p>
      </dgm:t>
    </dgm:pt>
    <dgm:pt modelId="{99EF76D4-9F13-44D6-A63F-A85EC3FABEA5}" type="pres">
      <dgm:prSet presAssocID="{6F88623F-11D8-4959-BFF1-824C79D47E1C}" presName="parentText" presStyleLbl="node1" presStyleIdx="2" presStyleCnt="3">
        <dgm:presLayoutVars>
          <dgm:chMax val="0"/>
          <dgm:bulletEnabled val="1"/>
        </dgm:presLayoutVars>
      </dgm:prSet>
      <dgm:spPr/>
      <dgm:t>
        <a:bodyPr/>
        <a:lstStyle/>
        <a:p>
          <a:endParaRPr lang="en-US"/>
        </a:p>
      </dgm:t>
    </dgm:pt>
    <dgm:pt modelId="{9BEF6B91-B1A9-4470-BAB3-A5B333AA7D9E}" type="pres">
      <dgm:prSet presAssocID="{6F88623F-11D8-4959-BFF1-824C79D47E1C}" presName="negativeSpace" presStyleCnt="0"/>
      <dgm:spPr/>
    </dgm:pt>
    <dgm:pt modelId="{1D6EA0F9-91F2-452A-B681-E4D34FBA0FA3}" type="pres">
      <dgm:prSet presAssocID="{6F88623F-11D8-4959-BFF1-824C79D47E1C}" presName="childText" presStyleLbl="conFgAcc1" presStyleIdx="2" presStyleCnt="3">
        <dgm:presLayoutVars>
          <dgm:bulletEnabled val="1"/>
        </dgm:presLayoutVars>
      </dgm:prSet>
      <dgm:spPr/>
    </dgm:pt>
  </dgm:ptLst>
  <dgm:cxnLst>
    <dgm:cxn modelId="{44D7D2BF-A321-4968-BFC6-5199A18C05FD}" type="presOf" srcId="{5A0E91DF-95F3-4AEC-80F0-F8B4F51CFC4A}" destId="{420568C3-D759-419B-B56E-5DC701E241F7}" srcOrd="0" destOrd="0" presId="urn:microsoft.com/office/officeart/2005/8/layout/list1"/>
    <dgm:cxn modelId="{F0E2CE61-FA94-476B-8DE4-58ED1B6E2341}" srcId="{1E104771-C79D-4FF6-8859-676F06DE6E28}" destId="{6F88623F-11D8-4959-BFF1-824C79D47E1C}" srcOrd="2" destOrd="0" parTransId="{38FC078C-C167-4692-91AF-A977B272E961}" sibTransId="{73249F2F-7003-49C9-9269-156AD6C0E406}"/>
    <dgm:cxn modelId="{0FC229F5-FFCC-49DB-A445-D85CF88AB476}" type="presOf" srcId="{A92C3B1F-2E97-4644-99AE-AC4979178917}" destId="{621626FB-BDD1-4AF2-9FD8-8DCCA90B1DBB}" srcOrd="0" destOrd="0" presId="urn:microsoft.com/office/officeart/2005/8/layout/list1"/>
    <dgm:cxn modelId="{E9F2203B-C6B2-442C-A355-459E68616BE0}" type="presOf" srcId="{6F88623F-11D8-4959-BFF1-824C79D47E1C}" destId="{99EF76D4-9F13-44D6-A63F-A85EC3FABEA5}" srcOrd="1" destOrd="0" presId="urn:microsoft.com/office/officeart/2005/8/layout/list1"/>
    <dgm:cxn modelId="{2CF8530A-BB86-46CC-991C-D3EFC2DD98A2}" type="presOf" srcId="{1E104771-C79D-4FF6-8859-676F06DE6E28}" destId="{CC8D30F6-31E3-4382-812E-E8BB7D1F7372}" srcOrd="0" destOrd="0" presId="urn:microsoft.com/office/officeart/2005/8/layout/list1"/>
    <dgm:cxn modelId="{29A9A0C9-DC6B-4FE1-B7FF-68322C187CC4}" srcId="{1E104771-C79D-4FF6-8859-676F06DE6E28}" destId="{A92C3B1F-2E97-4644-99AE-AC4979178917}" srcOrd="0" destOrd="0" parTransId="{95B35378-AC35-48B6-9E6E-954F95B3ED2E}" sibTransId="{7ED6F077-6F54-4B53-A153-CEFE5432805B}"/>
    <dgm:cxn modelId="{4DD3320F-7309-452E-B3CF-8CCF5E95F994}" type="presOf" srcId="{A92C3B1F-2E97-4644-99AE-AC4979178917}" destId="{EF38544E-3152-4CDF-9BBE-2F8539DC5D21}" srcOrd="1" destOrd="0" presId="urn:microsoft.com/office/officeart/2005/8/layout/list1"/>
    <dgm:cxn modelId="{D26B3D6A-FD02-47E0-AC1A-34F914C5126A}" type="presOf" srcId="{5A0E91DF-95F3-4AEC-80F0-F8B4F51CFC4A}" destId="{63AB2774-784D-4C7D-8482-B9C0636F2ABE}" srcOrd="1" destOrd="0" presId="urn:microsoft.com/office/officeart/2005/8/layout/list1"/>
    <dgm:cxn modelId="{EC42196A-1D75-40B8-B2FE-A19724319BF5}" type="presOf" srcId="{6F88623F-11D8-4959-BFF1-824C79D47E1C}" destId="{FFE5264E-D2F5-4D3F-9AE2-2BAD3DA5AEAB}" srcOrd="0" destOrd="0" presId="urn:microsoft.com/office/officeart/2005/8/layout/list1"/>
    <dgm:cxn modelId="{A8E1E2F5-D6FB-450F-A0AD-B356F08A23DA}" srcId="{1E104771-C79D-4FF6-8859-676F06DE6E28}" destId="{5A0E91DF-95F3-4AEC-80F0-F8B4F51CFC4A}" srcOrd="1" destOrd="0" parTransId="{554D437F-7616-493B-AC7F-B2F7EEC94DCE}" sibTransId="{52BE3D12-3E85-4C27-97A7-4DF3D451E38C}"/>
    <dgm:cxn modelId="{18CC330A-73FB-480C-AFEF-60A9BBFBF772}" type="presParOf" srcId="{CC8D30F6-31E3-4382-812E-E8BB7D1F7372}" destId="{6FB73451-FF88-4A47-9534-E7C217336F41}" srcOrd="0" destOrd="0" presId="urn:microsoft.com/office/officeart/2005/8/layout/list1"/>
    <dgm:cxn modelId="{A68D6F01-1206-4E8E-B50B-F200D3B25A6F}" type="presParOf" srcId="{6FB73451-FF88-4A47-9534-E7C217336F41}" destId="{621626FB-BDD1-4AF2-9FD8-8DCCA90B1DBB}" srcOrd="0" destOrd="0" presId="urn:microsoft.com/office/officeart/2005/8/layout/list1"/>
    <dgm:cxn modelId="{1617FC5D-1504-4C46-BEE3-B6A43A802974}" type="presParOf" srcId="{6FB73451-FF88-4A47-9534-E7C217336F41}" destId="{EF38544E-3152-4CDF-9BBE-2F8539DC5D21}" srcOrd="1" destOrd="0" presId="urn:microsoft.com/office/officeart/2005/8/layout/list1"/>
    <dgm:cxn modelId="{EC9CBFA8-829C-44D2-A32C-3C063B875E53}" type="presParOf" srcId="{CC8D30F6-31E3-4382-812E-E8BB7D1F7372}" destId="{74B29A8A-2441-4AAB-803D-8D459CB5B1CA}" srcOrd="1" destOrd="0" presId="urn:microsoft.com/office/officeart/2005/8/layout/list1"/>
    <dgm:cxn modelId="{BA7BBDF5-0B10-47DD-9915-EFA6741404C6}" type="presParOf" srcId="{CC8D30F6-31E3-4382-812E-E8BB7D1F7372}" destId="{776BB523-6520-45B7-A688-747C9DE9E774}" srcOrd="2" destOrd="0" presId="urn:microsoft.com/office/officeart/2005/8/layout/list1"/>
    <dgm:cxn modelId="{9BAE27B8-0730-4534-A00B-978F2E9C34F4}" type="presParOf" srcId="{CC8D30F6-31E3-4382-812E-E8BB7D1F7372}" destId="{4CC7AF43-E485-48C5-B0FE-80EE070FA04A}" srcOrd="3" destOrd="0" presId="urn:microsoft.com/office/officeart/2005/8/layout/list1"/>
    <dgm:cxn modelId="{25492DEC-16CD-4CF1-A74B-93C6158CF1C3}" type="presParOf" srcId="{CC8D30F6-31E3-4382-812E-E8BB7D1F7372}" destId="{13671A2C-40C4-4B30-9C6A-D5D9D3B93F84}" srcOrd="4" destOrd="0" presId="urn:microsoft.com/office/officeart/2005/8/layout/list1"/>
    <dgm:cxn modelId="{6CACABF0-D329-4E42-A189-F01DC24B98B1}" type="presParOf" srcId="{13671A2C-40C4-4B30-9C6A-D5D9D3B93F84}" destId="{420568C3-D759-419B-B56E-5DC701E241F7}" srcOrd="0" destOrd="0" presId="urn:microsoft.com/office/officeart/2005/8/layout/list1"/>
    <dgm:cxn modelId="{0A548EE5-B7A8-4C13-979A-AA8A22221946}" type="presParOf" srcId="{13671A2C-40C4-4B30-9C6A-D5D9D3B93F84}" destId="{63AB2774-784D-4C7D-8482-B9C0636F2ABE}" srcOrd="1" destOrd="0" presId="urn:microsoft.com/office/officeart/2005/8/layout/list1"/>
    <dgm:cxn modelId="{419204CA-53A4-48BA-A68C-ED9CDF6C8F1D}" type="presParOf" srcId="{CC8D30F6-31E3-4382-812E-E8BB7D1F7372}" destId="{61D5D62D-654F-48C6-A422-71C2F1A34E41}" srcOrd="5" destOrd="0" presId="urn:microsoft.com/office/officeart/2005/8/layout/list1"/>
    <dgm:cxn modelId="{1346D3BE-A180-4DDD-B13F-39ADD579D47D}" type="presParOf" srcId="{CC8D30F6-31E3-4382-812E-E8BB7D1F7372}" destId="{ECCE55CD-B936-41C3-9C30-02936C4073F0}" srcOrd="6" destOrd="0" presId="urn:microsoft.com/office/officeart/2005/8/layout/list1"/>
    <dgm:cxn modelId="{D370C8A1-75BE-4D30-8908-15D780EAC54B}" type="presParOf" srcId="{CC8D30F6-31E3-4382-812E-E8BB7D1F7372}" destId="{14D59639-9D97-4F65-95F3-72D60129E6A3}" srcOrd="7" destOrd="0" presId="urn:microsoft.com/office/officeart/2005/8/layout/list1"/>
    <dgm:cxn modelId="{9494E918-F78F-4FF5-AB2B-BB5FFEC1FB3B}" type="presParOf" srcId="{CC8D30F6-31E3-4382-812E-E8BB7D1F7372}" destId="{F853C4FE-8881-4F44-9479-A6B6700041AF}" srcOrd="8" destOrd="0" presId="urn:microsoft.com/office/officeart/2005/8/layout/list1"/>
    <dgm:cxn modelId="{626756A2-66A4-41B8-AC1D-21E7B773285A}" type="presParOf" srcId="{F853C4FE-8881-4F44-9479-A6B6700041AF}" destId="{FFE5264E-D2F5-4D3F-9AE2-2BAD3DA5AEAB}" srcOrd="0" destOrd="0" presId="urn:microsoft.com/office/officeart/2005/8/layout/list1"/>
    <dgm:cxn modelId="{302334D0-C68E-4738-B74C-53D0C9BA8FEE}" type="presParOf" srcId="{F853C4FE-8881-4F44-9479-A6B6700041AF}" destId="{99EF76D4-9F13-44D6-A63F-A85EC3FABEA5}" srcOrd="1" destOrd="0" presId="urn:microsoft.com/office/officeart/2005/8/layout/list1"/>
    <dgm:cxn modelId="{B10A36CE-3C70-4B5D-8A47-FCADF34CE72D}" type="presParOf" srcId="{CC8D30F6-31E3-4382-812E-E8BB7D1F7372}" destId="{9BEF6B91-B1A9-4470-BAB3-A5B333AA7D9E}" srcOrd="9" destOrd="0" presId="urn:microsoft.com/office/officeart/2005/8/layout/list1"/>
    <dgm:cxn modelId="{1B61E0EE-5A2E-45A7-BC59-B44BC849183E}" type="presParOf" srcId="{CC8D30F6-31E3-4382-812E-E8BB7D1F7372}" destId="{1D6EA0F9-91F2-452A-B681-E4D34FBA0FA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DB1F6E-D6C3-49E2-9BDA-28B0F29082AF}"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8AC1DC8F-17EC-4257-B6CE-8C78E9D65DDB}">
      <dgm:prSet phldrT="[Text]"/>
      <dgm:spPr/>
      <dgm:t>
        <a:bodyPr/>
        <a:lstStyle/>
        <a:p>
          <a:r>
            <a:rPr lang="en-US" dirty="0" smtClean="0"/>
            <a:t>Loyalty </a:t>
          </a:r>
          <a:endParaRPr lang="en-US" dirty="0"/>
        </a:p>
      </dgm:t>
    </dgm:pt>
    <dgm:pt modelId="{8CB372F1-44CA-4A76-9DBF-8D39285C0AFE}" type="parTrans" cxnId="{8CF3740E-295E-46A5-ACBE-611E050C57EE}">
      <dgm:prSet/>
      <dgm:spPr/>
      <dgm:t>
        <a:bodyPr/>
        <a:lstStyle/>
        <a:p>
          <a:endParaRPr lang="en-US"/>
        </a:p>
      </dgm:t>
    </dgm:pt>
    <dgm:pt modelId="{623AE7BF-B381-438C-9A49-B32E394E9772}" type="sibTrans" cxnId="{8CF3740E-295E-46A5-ACBE-611E050C57EE}">
      <dgm:prSet/>
      <dgm:spPr/>
      <dgm:t>
        <a:bodyPr/>
        <a:lstStyle/>
        <a:p>
          <a:endParaRPr lang="en-US"/>
        </a:p>
      </dgm:t>
    </dgm:pt>
    <dgm:pt modelId="{0B6DB2F8-E086-4DAF-9AB3-D6D32DA49285}">
      <dgm:prSet phldrT="[Text]"/>
      <dgm:spPr/>
      <dgm:t>
        <a:bodyPr/>
        <a:lstStyle/>
        <a:p>
          <a:r>
            <a:rPr lang="en-US" dirty="0" smtClean="0"/>
            <a:t>Network and Service Quality</a:t>
          </a:r>
          <a:endParaRPr lang="en-US" dirty="0"/>
        </a:p>
      </dgm:t>
    </dgm:pt>
    <dgm:pt modelId="{5525A8E0-038A-48C8-B90A-3087FD8A547D}" type="parTrans" cxnId="{9B7685E1-1FEF-4ABA-A513-CC461F8B9BF7}">
      <dgm:prSet/>
      <dgm:spPr/>
      <dgm:t>
        <a:bodyPr/>
        <a:lstStyle/>
        <a:p>
          <a:endParaRPr lang="en-US"/>
        </a:p>
      </dgm:t>
    </dgm:pt>
    <dgm:pt modelId="{34312909-C3A1-4A04-88C0-7280B4033BBD}" type="sibTrans" cxnId="{9B7685E1-1FEF-4ABA-A513-CC461F8B9BF7}">
      <dgm:prSet/>
      <dgm:spPr/>
      <dgm:t>
        <a:bodyPr/>
        <a:lstStyle/>
        <a:p>
          <a:endParaRPr lang="en-US"/>
        </a:p>
      </dgm:t>
    </dgm:pt>
    <dgm:pt modelId="{731EFB9F-BF06-4648-B161-1396A325F6B1}">
      <dgm:prSet phldrT="[Text]"/>
      <dgm:spPr/>
      <dgm:t>
        <a:bodyPr/>
        <a:lstStyle/>
        <a:p>
          <a:r>
            <a:rPr lang="en-US" dirty="0" smtClean="0"/>
            <a:t>Customer Care</a:t>
          </a:r>
          <a:endParaRPr lang="en-US" dirty="0"/>
        </a:p>
      </dgm:t>
    </dgm:pt>
    <dgm:pt modelId="{66F25DEC-B8CC-4E34-9BC7-3E56B7720972}" type="parTrans" cxnId="{6CAAA945-1300-4DFA-9E8F-6BA25787615D}">
      <dgm:prSet/>
      <dgm:spPr/>
      <dgm:t>
        <a:bodyPr/>
        <a:lstStyle/>
        <a:p>
          <a:endParaRPr lang="en-US"/>
        </a:p>
      </dgm:t>
    </dgm:pt>
    <dgm:pt modelId="{66ECBA78-5AED-4BB9-9948-DE50B888B09F}" type="sibTrans" cxnId="{6CAAA945-1300-4DFA-9E8F-6BA25787615D}">
      <dgm:prSet/>
      <dgm:spPr/>
      <dgm:t>
        <a:bodyPr/>
        <a:lstStyle/>
        <a:p>
          <a:endParaRPr lang="en-US"/>
        </a:p>
      </dgm:t>
    </dgm:pt>
    <dgm:pt modelId="{F9CC6FCE-8F1D-4089-A471-27128E6696F6}" type="pres">
      <dgm:prSet presAssocID="{D8DB1F6E-D6C3-49E2-9BDA-28B0F29082AF}" presName="linear" presStyleCnt="0">
        <dgm:presLayoutVars>
          <dgm:dir/>
          <dgm:animLvl val="lvl"/>
          <dgm:resizeHandles val="exact"/>
        </dgm:presLayoutVars>
      </dgm:prSet>
      <dgm:spPr/>
      <dgm:t>
        <a:bodyPr/>
        <a:lstStyle/>
        <a:p>
          <a:endParaRPr lang="en-US"/>
        </a:p>
      </dgm:t>
    </dgm:pt>
    <dgm:pt modelId="{1DABEAB2-7D5C-4378-BCF3-BE230B96203B}" type="pres">
      <dgm:prSet presAssocID="{8AC1DC8F-17EC-4257-B6CE-8C78E9D65DDB}" presName="parentLin" presStyleCnt="0"/>
      <dgm:spPr/>
    </dgm:pt>
    <dgm:pt modelId="{4999B5E8-D87E-4181-AE45-05EC6EDEB6E8}" type="pres">
      <dgm:prSet presAssocID="{8AC1DC8F-17EC-4257-B6CE-8C78E9D65DDB}" presName="parentLeftMargin" presStyleLbl="node1" presStyleIdx="0" presStyleCnt="3"/>
      <dgm:spPr/>
      <dgm:t>
        <a:bodyPr/>
        <a:lstStyle/>
        <a:p>
          <a:endParaRPr lang="en-US"/>
        </a:p>
      </dgm:t>
    </dgm:pt>
    <dgm:pt modelId="{BD71146E-F3DD-434E-AFCA-92B569B4C246}" type="pres">
      <dgm:prSet presAssocID="{8AC1DC8F-17EC-4257-B6CE-8C78E9D65DDB}" presName="parentText" presStyleLbl="node1" presStyleIdx="0" presStyleCnt="3">
        <dgm:presLayoutVars>
          <dgm:chMax val="0"/>
          <dgm:bulletEnabled val="1"/>
        </dgm:presLayoutVars>
      </dgm:prSet>
      <dgm:spPr/>
      <dgm:t>
        <a:bodyPr/>
        <a:lstStyle/>
        <a:p>
          <a:endParaRPr lang="en-US"/>
        </a:p>
      </dgm:t>
    </dgm:pt>
    <dgm:pt modelId="{EA3CDAB6-133F-40B3-B524-562285524B46}" type="pres">
      <dgm:prSet presAssocID="{8AC1DC8F-17EC-4257-B6CE-8C78E9D65DDB}" presName="negativeSpace" presStyleCnt="0"/>
      <dgm:spPr/>
    </dgm:pt>
    <dgm:pt modelId="{F636B318-6BFA-410A-B947-5A586C376E0A}" type="pres">
      <dgm:prSet presAssocID="{8AC1DC8F-17EC-4257-B6CE-8C78E9D65DDB}" presName="childText" presStyleLbl="conFgAcc1" presStyleIdx="0" presStyleCnt="3">
        <dgm:presLayoutVars>
          <dgm:bulletEnabled val="1"/>
        </dgm:presLayoutVars>
      </dgm:prSet>
      <dgm:spPr/>
    </dgm:pt>
    <dgm:pt modelId="{5E857917-2851-42DF-BA85-A50B9F6110BD}" type="pres">
      <dgm:prSet presAssocID="{623AE7BF-B381-438C-9A49-B32E394E9772}" presName="spaceBetweenRectangles" presStyleCnt="0"/>
      <dgm:spPr/>
    </dgm:pt>
    <dgm:pt modelId="{04F1C7C1-12F4-46A6-A95F-E79BB7530C54}" type="pres">
      <dgm:prSet presAssocID="{0B6DB2F8-E086-4DAF-9AB3-D6D32DA49285}" presName="parentLin" presStyleCnt="0"/>
      <dgm:spPr/>
    </dgm:pt>
    <dgm:pt modelId="{E21D8B34-9BC1-4BD7-B498-CA4756A3A366}" type="pres">
      <dgm:prSet presAssocID="{0B6DB2F8-E086-4DAF-9AB3-D6D32DA49285}" presName="parentLeftMargin" presStyleLbl="node1" presStyleIdx="0" presStyleCnt="3"/>
      <dgm:spPr/>
      <dgm:t>
        <a:bodyPr/>
        <a:lstStyle/>
        <a:p>
          <a:endParaRPr lang="en-US"/>
        </a:p>
      </dgm:t>
    </dgm:pt>
    <dgm:pt modelId="{22284F3B-1C00-47F0-AE2B-5A0D1DEF775B}" type="pres">
      <dgm:prSet presAssocID="{0B6DB2F8-E086-4DAF-9AB3-D6D32DA49285}" presName="parentText" presStyleLbl="node1" presStyleIdx="1" presStyleCnt="3">
        <dgm:presLayoutVars>
          <dgm:chMax val="0"/>
          <dgm:bulletEnabled val="1"/>
        </dgm:presLayoutVars>
      </dgm:prSet>
      <dgm:spPr/>
      <dgm:t>
        <a:bodyPr/>
        <a:lstStyle/>
        <a:p>
          <a:endParaRPr lang="en-US"/>
        </a:p>
      </dgm:t>
    </dgm:pt>
    <dgm:pt modelId="{D907E359-1207-4A0E-8FAB-355CB4DBA798}" type="pres">
      <dgm:prSet presAssocID="{0B6DB2F8-E086-4DAF-9AB3-D6D32DA49285}" presName="negativeSpace" presStyleCnt="0"/>
      <dgm:spPr/>
    </dgm:pt>
    <dgm:pt modelId="{769D8193-E649-4E0F-8BBE-D69B131EF29C}" type="pres">
      <dgm:prSet presAssocID="{0B6DB2F8-E086-4DAF-9AB3-D6D32DA49285}" presName="childText" presStyleLbl="conFgAcc1" presStyleIdx="1" presStyleCnt="3">
        <dgm:presLayoutVars>
          <dgm:bulletEnabled val="1"/>
        </dgm:presLayoutVars>
      </dgm:prSet>
      <dgm:spPr/>
    </dgm:pt>
    <dgm:pt modelId="{21B65F8A-D951-4FCC-8280-E9AE62B8E6D4}" type="pres">
      <dgm:prSet presAssocID="{34312909-C3A1-4A04-88C0-7280B4033BBD}" presName="spaceBetweenRectangles" presStyleCnt="0"/>
      <dgm:spPr/>
    </dgm:pt>
    <dgm:pt modelId="{8BA7B675-6E10-47CC-AAD6-46A7CA9E7132}" type="pres">
      <dgm:prSet presAssocID="{731EFB9F-BF06-4648-B161-1396A325F6B1}" presName="parentLin" presStyleCnt="0"/>
      <dgm:spPr/>
    </dgm:pt>
    <dgm:pt modelId="{469211B5-B618-4C15-9F62-524A774E8B08}" type="pres">
      <dgm:prSet presAssocID="{731EFB9F-BF06-4648-B161-1396A325F6B1}" presName="parentLeftMargin" presStyleLbl="node1" presStyleIdx="1" presStyleCnt="3"/>
      <dgm:spPr/>
      <dgm:t>
        <a:bodyPr/>
        <a:lstStyle/>
        <a:p>
          <a:endParaRPr lang="en-US"/>
        </a:p>
      </dgm:t>
    </dgm:pt>
    <dgm:pt modelId="{D25F1293-266E-4D46-9399-3BB14B0EE2F8}" type="pres">
      <dgm:prSet presAssocID="{731EFB9F-BF06-4648-B161-1396A325F6B1}" presName="parentText" presStyleLbl="node1" presStyleIdx="2" presStyleCnt="3">
        <dgm:presLayoutVars>
          <dgm:chMax val="0"/>
          <dgm:bulletEnabled val="1"/>
        </dgm:presLayoutVars>
      </dgm:prSet>
      <dgm:spPr/>
      <dgm:t>
        <a:bodyPr/>
        <a:lstStyle/>
        <a:p>
          <a:endParaRPr lang="en-US"/>
        </a:p>
      </dgm:t>
    </dgm:pt>
    <dgm:pt modelId="{7BFCFFF6-060C-477E-AA69-73C3FFCE8BFF}" type="pres">
      <dgm:prSet presAssocID="{731EFB9F-BF06-4648-B161-1396A325F6B1}" presName="negativeSpace" presStyleCnt="0"/>
      <dgm:spPr/>
    </dgm:pt>
    <dgm:pt modelId="{7E933BE0-CA24-4DB7-9E42-ABCE7454D67C}" type="pres">
      <dgm:prSet presAssocID="{731EFB9F-BF06-4648-B161-1396A325F6B1}" presName="childText" presStyleLbl="conFgAcc1" presStyleIdx="2" presStyleCnt="3">
        <dgm:presLayoutVars>
          <dgm:bulletEnabled val="1"/>
        </dgm:presLayoutVars>
      </dgm:prSet>
      <dgm:spPr/>
    </dgm:pt>
  </dgm:ptLst>
  <dgm:cxnLst>
    <dgm:cxn modelId="{9E0095E6-104C-46D7-8289-EE26E0E94CD1}" type="presOf" srcId="{0B6DB2F8-E086-4DAF-9AB3-D6D32DA49285}" destId="{22284F3B-1C00-47F0-AE2B-5A0D1DEF775B}" srcOrd="1" destOrd="0" presId="urn:microsoft.com/office/officeart/2005/8/layout/list1"/>
    <dgm:cxn modelId="{9B7685E1-1FEF-4ABA-A513-CC461F8B9BF7}" srcId="{D8DB1F6E-D6C3-49E2-9BDA-28B0F29082AF}" destId="{0B6DB2F8-E086-4DAF-9AB3-D6D32DA49285}" srcOrd="1" destOrd="0" parTransId="{5525A8E0-038A-48C8-B90A-3087FD8A547D}" sibTransId="{34312909-C3A1-4A04-88C0-7280B4033BBD}"/>
    <dgm:cxn modelId="{6723456A-309E-454F-99FC-2A46C3846EE2}" type="presOf" srcId="{D8DB1F6E-D6C3-49E2-9BDA-28B0F29082AF}" destId="{F9CC6FCE-8F1D-4089-A471-27128E6696F6}" srcOrd="0" destOrd="0" presId="urn:microsoft.com/office/officeart/2005/8/layout/list1"/>
    <dgm:cxn modelId="{541DFF5E-2C56-4B13-9409-45B3538B1D7A}" type="presOf" srcId="{0B6DB2F8-E086-4DAF-9AB3-D6D32DA49285}" destId="{E21D8B34-9BC1-4BD7-B498-CA4756A3A366}" srcOrd="0" destOrd="0" presId="urn:microsoft.com/office/officeart/2005/8/layout/list1"/>
    <dgm:cxn modelId="{6CAAA945-1300-4DFA-9E8F-6BA25787615D}" srcId="{D8DB1F6E-D6C3-49E2-9BDA-28B0F29082AF}" destId="{731EFB9F-BF06-4648-B161-1396A325F6B1}" srcOrd="2" destOrd="0" parTransId="{66F25DEC-B8CC-4E34-9BC7-3E56B7720972}" sibTransId="{66ECBA78-5AED-4BB9-9948-DE50B888B09F}"/>
    <dgm:cxn modelId="{8CF3740E-295E-46A5-ACBE-611E050C57EE}" srcId="{D8DB1F6E-D6C3-49E2-9BDA-28B0F29082AF}" destId="{8AC1DC8F-17EC-4257-B6CE-8C78E9D65DDB}" srcOrd="0" destOrd="0" parTransId="{8CB372F1-44CA-4A76-9DBF-8D39285C0AFE}" sibTransId="{623AE7BF-B381-438C-9A49-B32E394E9772}"/>
    <dgm:cxn modelId="{EF5DE1AA-9C96-428A-86E4-4C338CC55446}" type="presOf" srcId="{8AC1DC8F-17EC-4257-B6CE-8C78E9D65DDB}" destId="{BD71146E-F3DD-434E-AFCA-92B569B4C246}" srcOrd="1" destOrd="0" presId="urn:microsoft.com/office/officeart/2005/8/layout/list1"/>
    <dgm:cxn modelId="{4FBC91CF-B418-4DCF-9E96-956FC86B8574}" type="presOf" srcId="{731EFB9F-BF06-4648-B161-1396A325F6B1}" destId="{469211B5-B618-4C15-9F62-524A774E8B08}" srcOrd="0" destOrd="0" presId="urn:microsoft.com/office/officeart/2005/8/layout/list1"/>
    <dgm:cxn modelId="{6ED505F8-3F19-4026-98FC-5AEF9982431F}" type="presOf" srcId="{8AC1DC8F-17EC-4257-B6CE-8C78E9D65DDB}" destId="{4999B5E8-D87E-4181-AE45-05EC6EDEB6E8}" srcOrd="0" destOrd="0" presId="urn:microsoft.com/office/officeart/2005/8/layout/list1"/>
    <dgm:cxn modelId="{A9164F58-4E79-4942-98BD-8EE65F9455BF}" type="presOf" srcId="{731EFB9F-BF06-4648-B161-1396A325F6B1}" destId="{D25F1293-266E-4D46-9399-3BB14B0EE2F8}" srcOrd="1" destOrd="0" presId="urn:microsoft.com/office/officeart/2005/8/layout/list1"/>
    <dgm:cxn modelId="{5D54C0FC-D1BB-4253-881C-CC879A48BD92}" type="presParOf" srcId="{F9CC6FCE-8F1D-4089-A471-27128E6696F6}" destId="{1DABEAB2-7D5C-4378-BCF3-BE230B96203B}" srcOrd="0" destOrd="0" presId="urn:microsoft.com/office/officeart/2005/8/layout/list1"/>
    <dgm:cxn modelId="{16FD157C-F19A-44C9-A684-F40405248B20}" type="presParOf" srcId="{1DABEAB2-7D5C-4378-BCF3-BE230B96203B}" destId="{4999B5E8-D87E-4181-AE45-05EC6EDEB6E8}" srcOrd="0" destOrd="0" presId="urn:microsoft.com/office/officeart/2005/8/layout/list1"/>
    <dgm:cxn modelId="{C5F6A752-2234-47D2-A5DC-7BC818B55B56}" type="presParOf" srcId="{1DABEAB2-7D5C-4378-BCF3-BE230B96203B}" destId="{BD71146E-F3DD-434E-AFCA-92B569B4C246}" srcOrd="1" destOrd="0" presId="urn:microsoft.com/office/officeart/2005/8/layout/list1"/>
    <dgm:cxn modelId="{D57EFE1F-8C37-4681-A209-C5691047176E}" type="presParOf" srcId="{F9CC6FCE-8F1D-4089-A471-27128E6696F6}" destId="{EA3CDAB6-133F-40B3-B524-562285524B46}" srcOrd="1" destOrd="0" presId="urn:microsoft.com/office/officeart/2005/8/layout/list1"/>
    <dgm:cxn modelId="{81FB369A-D97E-4488-BD8C-96A717EA7776}" type="presParOf" srcId="{F9CC6FCE-8F1D-4089-A471-27128E6696F6}" destId="{F636B318-6BFA-410A-B947-5A586C376E0A}" srcOrd="2" destOrd="0" presId="urn:microsoft.com/office/officeart/2005/8/layout/list1"/>
    <dgm:cxn modelId="{4EFACD4C-4869-42E0-92A7-60032FDBA091}" type="presParOf" srcId="{F9CC6FCE-8F1D-4089-A471-27128E6696F6}" destId="{5E857917-2851-42DF-BA85-A50B9F6110BD}" srcOrd="3" destOrd="0" presId="urn:microsoft.com/office/officeart/2005/8/layout/list1"/>
    <dgm:cxn modelId="{ECC7D876-9C0B-474E-9006-A835FC500E8C}" type="presParOf" srcId="{F9CC6FCE-8F1D-4089-A471-27128E6696F6}" destId="{04F1C7C1-12F4-46A6-A95F-E79BB7530C54}" srcOrd="4" destOrd="0" presId="urn:microsoft.com/office/officeart/2005/8/layout/list1"/>
    <dgm:cxn modelId="{14070865-C486-4993-9F08-5C178EE7C95D}" type="presParOf" srcId="{04F1C7C1-12F4-46A6-A95F-E79BB7530C54}" destId="{E21D8B34-9BC1-4BD7-B498-CA4756A3A366}" srcOrd="0" destOrd="0" presId="urn:microsoft.com/office/officeart/2005/8/layout/list1"/>
    <dgm:cxn modelId="{22B44A2F-6866-4C33-A23F-2C891FF434E5}" type="presParOf" srcId="{04F1C7C1-12F4-46A6-A95F-E79BB7530C54}" destId="{22284F3B-1C00-47F0-AE2B-5A0D1DEF775B}" srcOrd="1" destOrd="0" presId="urn:microsoft.com/office/officeart/2005/8/layout/list1"/>
    <dgm:cxn modelId="{86AD2097-0545-4B6E-9DAE-CF0AA4E20A38}" type="presParOf" srcId="{F9CC6FCE-8F1D-4089-A471-27128E6696F6}" destId="{D907E359-1207-4A0E-8FAB-355CB4DBA798}" srcOrd="5" destOrd="0" presId="urn:microsoft.com/office/officeart/2005/8/layout/list1"/>
    <dgm:cxn modelId="{158DF7A7-12B0-490A-AF21-C285E380DF44}" type="presParOf" srcId="{F9CC6FCE-8F1D-4089-A471-27128E6696F6}" destId="{769D8193-E649-4E0F-8BBE-D69B131EF29C}" srcOrd="6" destOrd="0" presId="urn:microsoft.com/office/officeart/2005/8/layout/list1"/>
    <dgm:cxn modelId="{D75BD8A3-6FBE-4C18-9EBB-A44E199CA1B4}" type="presParOf" srcId="{F9CC6FCE-8F1D-4089-A471-27128E6696F6}" destId="{21B65F8A-D951-4FCC-8280-E9AE62B8E6D4}" srcOrd="7" destOrd="0" presId="urn:microsoft.com/office/officeart/2005/8/layout/list1"/>
    <dgm:cxn modelId="{360540C1-CF04-4665-A082-A02ED594EB4E}" type="presParOf" srcId="{F9CC6FCE-8F1D-4089-A471-27128E6696F6}" destId="{8BA7B675-6E10-47CC-AAD6-46A7CA9E7132}" srcOrd="8" destOrd="0" presId="urn:microsoft.com/office/officeart/2005/8/layout/list1"/>
    <dgm:cxn modelId="{F4798199-76F2-4BEC-A082-EC00CAF7D7CD}" type="presParOf" srcId="{8BA7B675-6E10-47CC-AAD6-46A7CA9E7132}" destId="{469211B5-B618-4C15-9F62-524A774E8B08}" srcOrd="0" destOrd="0" presId="urn:microsoft.com/office/officeart/2005/8/layout/list1"/>
    <dgm:cxn modelId="{EDDEBCD2-FA63-41C9-9080-D3FC070833E9}" type="presParOf" srcId="{8BA7B675-6E10-47CC-AAD6-46A7CA9E7132}" destId="{D25F1293-266E-4D46-9399-3BB14B0EE2F8}" srcOrd="1" destOrd="0" presId="urn:microsoft.com/office/officeart/2005/8/layout/list1"/>
    <dgm:cxn modelId="{08F07488-F9A7-4475-AEE3-2174E664FE99}" type="presParOf" srcId="{F9CC6FCE-8F1D-4089-A471-27128E6696F6}" destId="{7BFCFFF6-060C-477E-AA69-73C3FFCE8BFF}" srcOrd="9" destOrd="0" presId="urn:microsoft.com/office/officeart/2005/8/layout/list1"/>
    <dgm:cxn modelId="{236C11BF-4AD3-45FC-8C35-3128B762EB97}" type="presParOf" srcId="{F9CC6FCE-8F1D-4089-A471-27128E6696F6}" destId="{7E933BE0-CA24-4DB7-9E42-ABCE7454D67C}"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06CCD9B-1757-4D93-9D5D-B14A12CD440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985A0AA3-A173-4F54-9B86-E2E0C7C87E6D}">
      <dgm:prSet phldrT="[Text]"/>
      <dgm:spPr/>
      <dgm:t>
        <a:bodyPr/>
        <a:lstStyle/>
        <a:p>
          <a:r>
            <a:rPr lang="en-US" dirty="0" smtClean="0"/>
            <a:t>Excellent Quality keep customer’s happy and Loyal.</a:t>
          </a:r>
          <a:endParaRPr lang="en-US" dirty="0"/>
        </a:p>
      </dgm:t>
    </dgm:pt>
    <dgm:pt modelId="{3B19FAF8-BA4B-4CA5-A77F-5FD9890908F4}" type="parTrans" cxnId="{984B4AA1-275A-4947-A1F8-F909976642B1}">
      <dgm:prSet/>
      <dgm:spPr/>
      <dgm:t>
        <a:bodyPr/>
        <a:lstStyle/>
        <a:p>
          <a:endParaRPr lang="en-US"/>
        </a:p>
      </dgm:t>
    </dgm:pt>
    <dgm:pt modelId="{D1D414CC-30F2-4F7D-9801-59ED3E246085}" type="sibTrans" cxnId="{984B4AA1-275A-4947-A1F8-F909976642B1}">
      <dgm:prSet/>
      <dgm:spPr/>
      <dgm:t>
        <a:bodyPr/>
        <a:lstStyle/>
        <a:p>
          <a:endParaRPr lang="en-US"/>
        </a:p>
      </dgm:t>
    </dgm:pt>
    <dgm:pt modelId="{F39EC72D-3763-4307-97D8-7C16F750302B}">
      <dgm:prSet phldrT="[Text]"/>
      <dgm:spPr/>
      <dgm:t>
        <a:bodyPr/>
        <a:lstStyle/>
        <a:p>
          <a:r>
            <a:rPr lang="en-US" dirty="0" smtClean="0"/>
            <a:t>CHURN</a:t>
          </a:r>
          <a:endParaRPr lang="en-US" dirty="0"/>
        </a:p>
      </dgm:t>
    </dgm:pt>
    <dgm:pt modelId="{0F9C267C-7AD2-4864-9771-0BCF1EAD129F}" type="parTrans" cxnId="{7A4277FA-268F-4089-851C-6808CB6BD9D8}">
      <dgm:prSet/>
      <dgm:spPr/>
      <dgm:t>
        <a:bodyPr/>
        <a:lstStyle/>
        <a:p>
          <a:endParaRPr lang="en-US"/>
        </a:p>
      </dgm:t>
    </dgm:pt>
    <dgm:pt modelId="{C26AD75B-5C14-4F14-A517-5DD28FADC41A}" type="sibTrans" cxnId="{7A4277FA-268F-4089-851C-6808CB6BD9D8}">
      <dgm:prSet/>
      <dgm:spPr/>
      <dgm:t>
        <a:bodyPr/>
        <a:lstStyle/>
        <a:p>
          <a:endParaRPr lang="en-US"/>
        </a:p>
      </dgm:t>
    </dgm:pt>
    <dgm:pt modelId="{B3351D17-B7C2-49A7-A7F3-85EA7DFBC88F}">
      <dgm:prSet phldrT="[Text]"/>
      <dgm:spPr/>
      <dgm:t>
        <a:bodyPr/>
        <a:lstStyle/>
        <a:p>
          <a:r>
            <a:rPr lang="en-US" dirty="0" smtClean="0"/>
            <a:t>Cost and Billing </a:t>
          </a:r>
          <a:endParaRPr lang="en-US" dirty="0"/>
        </a:p>
      </dgm:t>
    </dgm:pt>
    <dgm:pt modelId="{8BD216BA-17A0-401A-A44B-609C7AE8445C}" type="parTrans" cxnId="{237A74E5-21C8-4A96-8BED-DB1B7A7CDB77}">
      <dgm:prSet/>
      <dgm:spPr/>
      <dgm:t>
        <a:bodyPr/>
        <a:lstStyle/>
        <a:p>
          <a:endParaRPr lang="en-US"/>
        </a:p>
      </dgm:t>
    </dgm:pt>
    <dgm:pt modelId="{514C0BD7-FCD9-4F09-8616-DFCFFB7AB6F6}" type="sibTrans" cxnId="{237A74E5-21C8-4A96-8BED-DB1B7A7CDB77}">
      <dgm:prSet/>
      <dgm:spPr/>
      <dgm:t>
        <a:bodyPr/>
        <a:lstStyle/>
        <a:p>
          <a:endParaRPr lang="en-US"/>
        </a:p>
      </dgm:t>
    </dgm:pt>
    <dgm:pt modelId="{AC2039D6-F682-4CFB-B2A8-A61C0B400567}">
      <dgm:prSet phldrT="[Text]"/>
      <dgm:spPr/>
      <dgm:t>
        <a:bodyPr/>
        <a:lstStyle/>
        <a:p>
          <a:r>
            <a:rPr lang="en-US" dirty="0" smtClean="0"/>
            <a:t>Data Usage</a:t>
          </a:r>
          <a:endParaRPr lang="en-US" dirty="0"/>
        </a:p>
      </dgm:t>
    </dgm:pt>
    <dgm:pt modelId="{424FD3AE-B208-44EC-B075-4EA6A5F09954}" type="parTrans" cxnId="{D0406DA4-08F4-4B0B-95CB-6BC6EE3ECE9C}">
      <dgm:prSet/>
      <dgm:spPr/>
      <dgm:t>
        <a:bodyPr/>
        <a:lstStyle/>
        <a:p>
          <a:endParaRPr lang="en-US"/>
        </a:p>
      </dgm:t>
    </dgm:pt>
    <dgm:pt modelId="{73E92C56-AEE3-409C-89AB-53FF863BA3A3}" type="sibTrans" cxnId="{D0406DA4-08F4-4B0B-95CB-6BC6EE3ECE9C}">
      <dgm:prSet/>
      <dgm:spPr/>
      <dgm:t>
        <a:bodyPr/>
        <a:lstStyle/>
        <a:p>
          <a:endParaRPr lang="en-US"/>
        </a:p>
      </dgm:t>
    </dgm:pt>
    <dgm:pt modelId="{60F972CC-8879-42EB-9EBA-C19C4A84E293}">
      <dgm:prSet phldrT="[Text]"/>
      <dgm:spPr/>
      <dgm:t>
        <a:bodyPr/>
        <a:lstStyle/>
        <a:p>
          <a:r>
            <a:rPr lang="en-US" dirty="0" smtClean="0"/>
            <a:t>Network and Service Quality</a:t>
          </a:r>
          <a:endParaRPr lang="en-US" dirty="0"/>
        </a:p>
      </dgm:t>
    </dgm:pt>
    <dgm:pt modelId="{68BA108E-3D74-4F5E-9AD3-DD49B77CF8F0}" type="parTrans" cxnId="{664113FC-5C17-4F80-9716-F48B95EB777F}">
      <dgm:prSet/>
      <dgm:spPr/>
      <dgm:t>
        <a:bodyPr/>
        <a:lstStyle/>
        <a:p>
          <a:endParaRPr lang="en-US"/>
        </a:p>
      </dgm:t>
    </dgm:pt>
    <dgm:pt modelId="{8BDB4A01-9094-43A8-8AA7-0C0013C58481}" type="sibTrans" cxnId="{664113FC-5C17-4F80-9716-F48B95EB777F}">
      <dgm:prSet/>
      <dgm:spPr/>
      <dgm:t>
        <a:bodyPr/>
        <a:lstStyle/>
        <a:p>
          <a:endParaRPr lang="en-US"/>
        </a:p>
      </dgm:t>
    </dgm:pt>
    <dgm:pt modelId="{9398B724-0EE3-48BD-9E15-8B68E74AC492}" type="pres">
      <dgm:prSet presAssocID="{F06CCD9B-1757-4D93-9D5D-B14A12CD4402}" presName="diagram" presStyleCnt="0">
        <dgm:presLayoutVars>
          <dgm:dir/>
          <dgm:resizeHandles val="exact"/>
        </dgm:presLayoutVars>
      </dgm:prSet>
      <dgm:spPr/>
      <dgm:t>
        <a:bodyPr/>
        <a:lstStyle/>
        <a:p>
          <a:endParaRPr lang="en-US"/>
        </a:p>
      </dgm:t>
    </dgm:pt>
    <dgm:pt modelId="{C41C6E88-072F-43CA-95BE-B253A745C3CF}" type="pres">
      <dgm:prSet presAssocID="{985A0AA3-A173-4F54-9B86-E2E0C7C87E6D}" presName="node" presStyleLbl="node1" presStyleIdx="0" presStyleCnt="5">
        <dgm:presLayoutVars>
          <dgm:bulletEnabled val="1"/>
        </dgm:presLayoutVars>
      </dgm:prSet>
      <dgm:spPr/>
      <dgm:t>
        <a:bodyPr/>
        <a:lstStyle/>
        <a:p>
          <a:endParaRPr lang="en-US"/>
        </a:p>
      </dgm:t>
    </dgm:pt>
    <dgm:pt modelId="{D20C6314-EC42-45D2-BB86-A022EE80BC40}" type="pres">
      <dgm:prSet presAssocID="{D1D414CC-30F2-4F7D-9801-59ED3E246085}" presName="sibTrans" presStyleCnt="0"/>
      <dgm:spPr/>
    </dgm:pt>
    <dgm:pt modelId="{F4559A4E-98AE-4523-A078-3209822868A2}" type="pres">
      <dgm:prSet presAssocID="{F39EC72D-3763-4307-97D8-7C16F750302B}" presName="node" presStyleLbl="node1" presStyleIdx="1" presStyleCnt="5">
        <dgm:presLayoutVars>
          <dgm:bulletEnabled val="1"/>
        </dgm:presLayoutVars>
      </dgm:prSet>
      <dgm:spPr/>
      <dgm:t>
        <a:bodyPr/>
        <a:lstStyle/>
        <a:p>
          <a:endParaRPr lang="en-US"/>
        </a:p>
      </dgm:t>
    </dgm:pt>
    <dgm:pt modelId="{7DF7D638-DC7B-4B96-82EA-E606B42CB2E3}" type="pres">
      <dgm:prSet presAssocID="{C26AD75B-5C14-4F14-A517-5DD28FADC41A}" presName="sibTrans" presStyleCnt="0"/>
      <dgm:spPr/>
    </dgm:pt>
    <dgm:pt modelId="{B73D385A-AFAF-45F5-9288-AD81EE0527A8}" type="pres">
      <dgm:prSet presAssocID="{B3351D17-B7C2-49A7-A7F3-85EA7DFBC88F}" presName="node" presStyleLbl="node1" presStyleIdx="2" presStyleCnt="5">
        <dgm:presLayoutVars>
          <dgm:bulletEnabled val="1"/>
        </dgm:presLayoutVars>
      </dgm:prSet>
      <dgm:spPr/>
      <dgm:t>
        <a:bodyPr/>
        <a:lstStyle/>
        <a:p>
          <a:endParaRPr lang="en-US"/>
        </a:p>
      </dgm:t>
    </dgm:pt>
    <dgm:pt modelId="{A478D402-B198-4EB7-8431-3AAFE86C7FC8}" type="pres">
      <dgm:prSet presAssocID="{514C0BD7-FCD9-4F09-8616-DFCFFB7AB6F6}" presName="sibTrans" presStyleCnt="0"/>
      <dgm:spPr/>
    </dgm:pt>
    <dgm:pt modelId="{0DCAA2FB-37D1-4A79-8AC1-0A91E7ACEB3E}" type="pres">
      <dgm:prSet presAssocID="{AC2039D6-F682-4CFB-B2A8-A61C0B400567}" presName="node" presStyleLbl="node1" presStyleIdx="3" presStyleCnt="5">
        <dgm:presLayoutVars>
          <dgm:bulletEnabled val="1"/>
        </dgm:presLayoutVars>
      </dgm:prSet>
      <dgm:spPr/>
      <dgm:t>
        <a:bodyPr/>
        <a:lstStyle/>
        <a:p>
          <a:endParaRPr lang="en-US"/>
        </a:p>
      </dgm:t>
    </dgm:pt>
    <dgm:pt modelId="{4971A53E-9A92-406F-A2D0-331D819E3E76}" type="pres">
      <dgm:prSet presAssocID="{73E92C56-AEE3-409C-89AB-53FF863BA3A3}" presName="sibTrans" presStyleCnt="0"/>
      <dgm:spPr/>
    </dgm:pt>
    <dgm:pt modelId="{5B22E5D0-B5D1-475C-B5B2-E9787B6BAA30}" type="pres">
      <dgm:prSet presAssocID="{60F972CC-8879-42EB-9EBA-C19C4A84E293}" presName="node" presStyleLbl="node1" presStyleIdx="4" presStyleCnt="5">
        <dgm:presLayoutVars>
          <dgm:bulletEnabled val="1"/>
        </dgm:presLayoutVars>
      </dgm:prSet>
      <dgm:spPr/>
      <dgm:t>
        <a:bodyPr/>
        <a:lstStyle/>
        <a:p>
          <a:endParaRPr lang="en-US"/>
        </a:p>
      </dgm:t>
    </dgm:pt>
  </dgm:ptLst>
  <dgm:cxnLst>
    <dgm:cxn modelId="{984B4AA1-275A-4947-A1F8-F909976642B1}" srcId="{F06CCD9B-1757-4D93-9D5D-B14A12CD4402}" destId="{985A0AA3-A173-4F54-9B86-E2E0C7C87E6D}" srcOrd="0" destOrd="0" parTransId="{3B19FAF8-BA4B-4CA5-A77F-5FD9890908F4}" sibTransId="{D1D414CC-30F2-4F7D-9801-59ED3E246085}"/>
    <dgm:cxn modelId="{D0406DA4-08F4-4B0B-95CB-6BC6EE3ECE9C}" srcId="{F06CCD9B-1757-4D93-9D5D-B14A12CD4402}" destId="{AC2039D6-F682-4CFB-B2A8-A61C0B400567}" srcOrd="3" destOrd="0" parTransId="{424FD3AE-B208-44EC-B075-4EA6A5F09954}" sibTransId="{73E92C56-AEE3-409C-89AB-53FF863BA3A3}"/>
    <dgm:cxn modelId="{4C39F230-D966-44F7-8967-C5997E1F2E6A}" type="presOf" srcId="{AC2039D6-F682-4CFB-B2A8-A61C0B400567}" destId="{0DCAA2FB-37D1-4A79-8AC1-0A91E7ACEB3E}" srcOrd="0" destOrd="0" presId="urn:microsoft.com/office/officeart/2005/8/layout/default"/>
    <dgm:cxn modelId="{664113FC-5C17-4F80-9716-F48B95EB777F}" srcId="{F06CCD9B-1757-4D93-9D5D-B14A12CD4402}" destId="{60F972CC-8879-42EB-9EBA-C19C4A84E293}" srcOrd="4" destOrd="0" parTransId="{68BA108E-3D74-4F5E-9AD3-DD49B77CF8F0}" sibTransId="{8BDB4A01-9094-43A8-8AA7-0C0013C58481}"/>
    <dgm:cxn modelId="{07AF0BD3-6CFA-4B4E-A171-AE49EFFC5B39}" type="presOf" srcId="{985A0AA3-A173-4F54-9B86-E2E0C7C87E6D}" destId="{C41C6E88-072F-43CA-95BE-B253A745C3CF}" srcOrd="0" destOrd="0" presId="urn:microsoft.com/office/officeart/2005/8/layout/default"/>
    <dgm:cxn modelId="{C1FF3CBC-92E5-403C-9FC7-18902E6FFE6F}" type="presOf" srcId="{F39EC72D-3763-4307-97D8-7C16F750302B}" destId="{F4559A4E-98AE-4523-A078-3209822868A2}" srcOrd="0" destOrd="0" presId="urn:microsoft.com/office/officeart/2005/8/layout/default"/>
    <dgm:cxn modelId="{F91A0BD5-A94E-4D0B-B266-455912A355C1}" type="presOf" srcId="{60F972CC-8879-42EB-9EBA-C19C4A84E293}" destId="{5B22E5D0-B5D1-475C-B5B2-E9787B6BAA30}" srcOrd="0" destOrd="0" presId="urn:microsoft.com/office/officeart/2005/8/layout/default"/>
    <dgm:cxn modelId="{7DAEE43A-4E67-4947-8D0C-60DCFB89577B}" type="presOf" srcId="{B3351D17-B7C2-49A7-A7F3-85EA7DFBC88F}" destId="{B73D385A-AFAF-45F5-9288-AD81EE0527A8}" srcOrd="0" destOrd="0" presId="urn:microsoft.com/office/officeart/2005/8/layout/default"/>
    <dgm:cxn modelId="{7A4277FA-268F-4089-851C-6808CB6BD9D8}" srcId="{F06CCD9B-1757-4D93-9D5D-B14A12CD4402}" destId="{F39EC72D-3763-4307-97D8-7C16F750302B}" srcOrd="1" destOrd="0" parTransId="{0F9C267C-7AD2-4864-9771-0BCF1EAD129F}" sibTransId="{C26AD75B-5C14-4F14-A517-5DD28FADC41A}"/>
    <dgm:cxn modelId="{237A74E5-21C8-4A96-8BED-DB1B7A7CDB77}" srcId="{F06CCD9B-1757-4D93-9D5D-B14A12CD4402}" destId="{B3351D17-B7C2-49A7-A7F3-85EA7DFBC88F}" srcOrd="2" destOrd="0" parTransId="{8BD216BA-17A0-401A-A44B-609C7AE8445C}" sibTransId="{514C0BD7-FCD9-4F09-8616-DFCFFB7AB6F6}"/>
    <dgm:cxn modelId="{5F724204-DE50-4E5D-A8AA-5F19EA702C9A}" type="presOf" srcId="{F06CCD9B-1757-4D93-9D5D-B14A12CD4402}" destId="{9398B724-0EE3-48BD-9E15-8B68E74AC492}" srcOrd="0" destOrd="0" presId="urn:microsoft.com/office/officeart/2005/8/layout/default"/>
    <dgm:cxn modelId="{8E2D8B68-3124-4D5D-B33E-7CE95DAC98C7}" type="presParOf" srcId="{9398B724-0EE3-48BD-9E15-8B68E74AC492}" destId="{C41C6E88-072F-43CA-95BE-B253A745C3CF}" srcOrd="0" destOrd="0" presId="urn:microsoft.com/office/officeart/2005/8/layout/default"/>
    <dgm:cxn modelId="{5B488C97-0D34-445A-8141-AC5E9ACF9D5F}" type="presParOf" srcId="{9398B724-0EE3-48BD-9E15-8B68E74AC492}" destId="{D20C6314-EC42-45D2-BB86-A022EE80BC40}" srcOrd="1" destOrd="0" presId="urn:microsoft.com/office/officeart/2005/8/layout/default"/>
    <dgm:cxn modelId="{A9FC10DF-8CA6-4F89-92E2-0224C8C68E93}" type="presParOf" srcId="{9398B724-0EE3-48BD-9E15-8B68E74AC492}" destId="{F4559A4E-98AE-4523-A078-3209822868A2}" srcOrd="2" destOrd="0" presId="urn:microsoft.com/office/officeart/2005/8/layout/default"/>
    <dgm:cxn modelId="{0FB526FB-3D2A-425A-8DBE-F688D67F6700}" type="presParOf" srcId="{9398B724-0EE3-48BD-9E15-8B68E74AC492}" destId="{7DF7D638-DC7B-4B96-82EA-E606B42CB2E3}" srcOrd="3" destOrd="0" presId="urn:microsoft.com/office/officeart/2005/8/layout/default"/>
    <dgm:cxn modelId="{897F0CA6-6943-4AF7-AE48-7B2452C7A2F5}" type="presParOf" srcId="{9398B724-0EE3-48BD-9E15-8B68E74AC492}" destId="{B73D385A-AFAF-45F5-9288-AD81EE0527A8}" srcOrd="4" destOrd="0" presId="urn:microsoft.com/office/officeart/2005/8/layout/default"/>
    <dgm:cxn modelId="{2DB4F468-88C7-4E4A-BEC6-487FCE7289DC}" type="presParOf" srcId="{9398B724-0EE3-48BD-9E15-8B68E74AC492}" destId="{A478D402-B198-4EB7-8431-3AAFE86C7FC8}" srcOrd="5" destOrd="0" presId="urn:microsoft.com/office/officeart/2005/8/layout/default"/>
    <dgm:cxn modelId="{A08ED321-416A-46AA-8C0A-B5F45A63C023}" type="presParOf" srcId="{9398B724-0EE3-48BD-9E15-8B68E74AC492}" destId="{0DCAA2FB-37D1-4A79-8AC1-0A91E7ACEB3E}" srcOrd="6" destOrd="0" presId="urn:microsoft.com/office/officeart/2005/8/layout/default"/>
    <dgm:cxn modelId="{8E7BA1CD-64F4-4F52-A516-AC9BB774FFFB}" type="presParOf" srcId="{9398B724-0EE3-48BD-9E15-8B68E74AC492}" destId="{4971A53E-9A92-406F-A2D0-331D819E3E76}" srcOrd="7" destOrd="0" presId="urn:microsoft.com/office/officeart/2005/8/layout/default"/>
    <dgm:cxn modelId="{6B9E8131-D6FA-48F9-87FD-E3FAB4FF556F}" type="presParOf" srcId="{9398B724-0EE3-48BD-9E15-8B68E74AC492}" destId="{5B22E5D0-B5D1-475C-B5B2-E9787B6BAA3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905C2A-0B79-4A9E-8D2E-FD62BEE1A529}" type="doc">
      <dgm:prSet loTypeId="urn:microsoft.com/office/officeart/2005/8/layout/target3" loCatId="list" qsTypeId="urn:microsoft.com/office/officeart/2005/8/quickstyle/3d1" qsCatId="3D" csTypeId="urn:microsoft.com/office/officeart/2005/8/colors/accent1_2" csCatId="accent1" phldr="1"/>
      <dgm:spPr/>
      <dgm:t>
        <a:bodyPr/>
        <a:lstStyle/>
        <a:p>
          <a:endParaRPr lang="en-US"/>
        </a:p>
      </dgm:t>
    </dgm:pt>
    <dgm:pt modelId="{E17A89AE-51E5-47E1-8EC7-8324D1853703}">
      <dgm:prSet phldrT="[Text]"/>
      <dgm:spPr/>
      <dgm:t>
        <a:bodyPr/>
        <a:lstStyle/>
        <a:p>
          <a:r>
            <a:rPr lang="en-US" dirty="0" smtClean="0"/>
            <a:t>Cost and Billing</a:t>
          </a:r>
          <a:endParaRPr lang="en-US" dirty="0"/>
        </a:p>
      </dgm:t>
    </dgm:pt>
    <dgm:pt modelId="{08D62375-CC19-4BFE-8182-0F3EEEBBD72A}" type="parTrans" cxnId="{F533BB7F-C0E8-4EC3-9AD5-A9C534DE5D2F}">
      <dgm:prSet/>
      <dgm:spPr/>
      <dgm:t>
        <a:bodyPr/>
        <a:lstStyle/>
        <a:p>
          <a:endParaRPr lang="en-US"/>
        </a:p>
      </dgm:t>
    </dgm:pt>
    <dgm:pt modelId="{49CE842B-A606-41CA-BE5D-6571632B225C}" type="sibTrans" cxnId="{F533BB7F-C0E8-4EC3-9AD5-A9C534DE5D2F}">
      <dgm:prSet/>
      <dgm:spPr/>
      <dgm:t>
        <a:bodyPr/>
        <a:lstStyle/>
        <a:p>
          <a:endParaRPr lang="en-US"/>
        </a:p>
      </dgm:t>
    </dgm:pt>
    <dgm:pt modelId="{A87FB5C0-A5FD-4BBF-BFC4-30CDDD8B489A}">
      <dgm:prSet phldrT="[Text]"/>
      <dgm:spPr/>
      <dgm:t>
        <a:bodyPr/>
        <a:lstStyle/>
        <a:p>
          <a:r>
            <a:rPr lang="en-US" dirty="0" smtClean="0"/>
            <a:t>40% customers planning to switch providers within a year.</a:t>
          </a:r>
          <a:endParaRPr lang="en-US" dirty="0"/>
        </a:p>
      </dgm:t>
    </dgm:pt>
    <dgm:pt modelId="{C4A9DEE2-DB04-410D-ACB7-D990378000BE}" type="parTrans" cxnId="{ADF9B8CF-B1F4-40F0-9D6C-2D4CDF57BAE2}">
      <dgm:prSet/>
      <dgm:spPr/>
      <dgm:t>
        <a:bodyPr/>
        <a:lstStyle/>
        <a:p>
          <a:endParaRPr lang="en-US"/>
        </a:p>
      </dgm:t>
    </dgm:pt>
    <dgm:pt modelId="{8725279D-70B4-4E10-B6BB-D981B38C3E84}" type="sibTrans" cxnId="{ADF9B8CF-B1F4-40F0-9D6C-2D4CDF57BAE2}">
      <dgm:prSet/>
      <dgm:spPr/>
      <dgm:t>
        <a:bodyPr/>
        <a:lstStyle/>
        <a:p>
          <a:endParaRPr lang="en-US"/>
        </a:p>
      </dgm:t>
    </dgm:pt>
    <dgm:pt modelId="{215488EA-2134-47C6-BAE6-62A4007956A0}">
      <dgm:prSet phldrT="[Text]"/>
      <dgm:spPr/>
      <dgm:t>
        <a:bodyPr/>
        <a:lstStyle/>
        <a:p>
          <a:r>
            <a:rPr lang="en-US" dirty="0" smtClean="0"/>
            <a:t>49% customer considers it as most important factor in Emerging Markets.</a:t>
          </a:r>
          <a:endParaRPr lang="en-US" dirty="0"/>
        </a:p>
      </dgm:t>
    </dgm:pt>
    <dgm:pt modelId="{4470E9CF-8FEE-4A2F-83AF-47FFAE0556A4}" type="parTrans" cxnId="{385D79D2-5B54-443F-A3D1-994C54CDB346}">
      <dgm:prSet/>
      <dgm:spPr/>
      <dgm:t>
        <a:bodyPr/>
        <a:lstStyle/>
        <a:p>
          <a:endParaRPr lang="en-US"/>
        </a:p>
      </dgm:t>
    </dgm:pt>
    <dgm:pt modelId="{6431C347-DA77-44F5-B362-4D61B65048BB}" type="sibTrans" cxnId="{385D79D2-5B54-443F-A3D1-994C54CDB346}">
      <dgm:prSet/>
      <dgm:spPr/>
      <dgm:t>
        <a:bodyPr/>
        <a:lstStyle/>
        <a:p>
          <a:endParaRPr lang="en-US"/>
        </a:p>
      </dgm:t>
    </dgm:pt>
    <dgm:pt modelId="{A0B03593-FBC6-4032-8EC5-FBD34701D037}">
      <dgm:prSet phldrT="[Text]"/>
      <dgm:spPr/>
      <dgm:t>
        <a:bodyPr/>
        <a:lstStyle/>
        <a:p>
          <a:r>
            <a:rPr lang="en-US" dirty="0" smtClean="0"/>
            <a:t>Network and Service Quality</a:t>
          </a:r>
          <a:endParaRPr lang="en-US" dirty="0"/>
        </a:p>
      </dgm:t>
    </dgm:pt>
    <dgm:pt modelId="{1D5FBBD2-6881-46C4-A3E5-80F548EBFB4A}" type="parTrans" cxnId="{CDB32D2A-B411-49A9-A8BC-605A988DA81E}">
      <dgm:prSet/>
      <dgm:spPr/>
      <dgm:t>
        <a:bodyPr/>
        <a:lstStyle/>
        <a:p>
          <a:endParaRPr lang="en-US"/>
        </a:p>
      </dgm:t>
    </dgm:pt>
    <dgm:pt modelId="{BAD4C735-90F0-4FEB-953E-41FB572F92AB}" type="sibTrans" cxnId="{CDB32D2A-B411-49A9-A8BC-605A988DA81E}">
      <dgm:prSet/>
      <dgm:spPr/>
      <dgm:t>
        <a:bodyPr/>
        <a:lstStyle/>
        <a:p>
          <a:endParaRPr lang="en-US"/>
        </a:p>
      </dgm:t>
    </dgm:pt>
    <dgm:pt modelId="{1B04642C-CB9E-46F1-90D8-E12D710DE3EA}">
      <dgm:prSet phldrT="[Text]"/>
      <dgm:spPr/>
      <dgm:t>
        <a:bodyPr/>
        <a:lstStyle/>
        <a:p>
          <a:r>
            <a:rPr lang="en-US" dirty="0" smtClean="0"/>
            <a:t>25%i customers consider this factor to stay with Operator.</a:t>
          </a:r>
          <a:endParaRPr lang="en-US" dirty="0"/>
        </a:p>
      </dgm:t>
    </dgm:pt>
    <dgm:pt modelId="{1FFFBB35-EFAA-4A73-9528-935DB31D1349}" type="parTrans" cxnId="{5EAFB740-B61F-4204-9856-186D118170F9}">
      <dgm:prSet/>
      <dgm:spPr/>
      <dgm:t>
        <a:bodyPr/>
        <a:lstStyle/>
        <a:p>
          <a:endParaRPr lang="en-US"/>
        </a:p>
      </dgm:t>
    </dgm:pt>
    <dgm:pt modelId="{50325705-2015-4F95-A2DD-51469144A0A6}" type="sibTrans" cxnId="{5EAFB740-B61F-4204-9856-186D118170F9}">
      <dgm:prSet/>
      <dgm:spPr/>
      <dgm:t>
        <a:bodyPr/>
        <a:lstStyle/>
        <a:p>
          <a:endParaRPr lang="en-US"/>
        </a:p>
      </dgm:t>
    </dgm:pt>
    <dgm:pt modelId="{FB50054C-38AB-42D6-B753-C0DC12A4F4DD}">
      <dgm:prSet phldrT="[Text]"/>
      <dgm:spPr/>
      <dgm:t>
        <a:bodyPr/>
        <a:lstStyle/>
        <a:p>
          <a:r>
            <a:rPr lang="en-US" dirty="0" smtClean="0"/>
            <a:t>Data Usage. 20% experiencing slow D/L speed. 17% Data Throttling. 16% Apps not working. </a:t>
          </a:r>
          <a:endParaRPr lang="en-US" dirty="0"/>
        </a:p>
      </dgm:t>
    </dgm:pt>
    <dgm:pt modelId="{01771670-4444-408B-ABDF-7119A98A80E3}" type="parTrans" cxnId="{884F185E-7154-453D-85A9-5EFDE83FF493}">
      <dgm:prSet/>
      <dgm:spPr/>
      <dgm:t>
        <a:bodyPr/>
        <a:lstStyle/>
        <a:p>
          <a:endParaRPr lang="en-US"/>
        </a:p>
      </dgm:t>
    </dgm:pt>
    <dgm:pt modelId="{DE9F563B-FD0B-495D-B5EA-428856374233}" type="sibTrans" cxnId="{884F185E-7154-453D-85A9-5EFDE83FF493}">
      <dgm:prSet/>
      <dgm:spPr/>
      <dgm:t>
        <a:bodyPr/>
        <a:lstStyle/>
        <a:p>
          <a:endParaRPr lang="en-US"/>
        </a:p>
      </dgm:t>
    </dgm:pt>
    <dgm:pt modelId="{99F0C343-F117-4511-91AC-7935B2C1D8C6}">
      <dgm:prSet phldrT="[Text]"/>
      <dgm:spPr/>
      <dgm:t>
        <a:bodyPr/>
        <a:lstStyle/>
        <a:p>
          <a:r>
            <a:rPr lang="en-US" dirty="0" smtClean="0"/>
            <a:t>Recommendation From Friends and Family</a:t>
          </a:r>
          <a:endParaRPr lang="en-US" dirty="0"/>
        </a:p>
      </dgm:t>
    </dgm:pt>
    <dgm:pt modelId="{38E377DA-50E0-41E9-96FB-25A82D359FC1}" type="parTrans" cxnId="{798778E0-75EE-4404-8852-4CCB8F20080C}">
      <dgm:prSet/>
      <dgm:spPr/>
      <dgm:t>
        <a:bodyPr/>
        <a:lstStyle/>
        <a:p>
          <a:endParaRPr lang="en-US"/>
        </a:p>
      </dgm:t>
    </dgm:pt>
    <dgm:pt modelId="{93312670-1BD8-4653-956F-95A81CDFED9B}" type="sibTrans" cxnId="{798778E0-75EE-4404-8852-4CCB8F20080C}">
      <dgm:prSet/>
      <dgm:spPr/>
      <dgm:t>
        <a:bodyPr/>
        <a:lstStyle/>
        <a:p>
          <a:endParaRPr lang="en-US"/>
        </a:p>
      </dgm:t>
    </dgm:pt>
    <dgm:pt modelId="{BC552D6E-CB39-4F55-B8F8-8F922A5C2930}">
      <dgm:prSet phldrT="[Text]"/>
      <dgm:spPr/>
      <dgm:t>
        <a:bodyPr/>
        <a:lstStyle/>
        <a:p>
          <a:r>
            <a:rPr lang="en-US" dirty="0" smtClean="0"/>
            <a:t>Social Media i.e. The Internet.</a:t>
          </a:r>
          <a:endParaRPr lang="en-US" dirty="0"/>
        </a:p>
      </dgm:t>
    </dgm:pt>
    <dgm:pt modelId="{81395CE8-776A-49D3-94A3-D96A20805F91}" type="parTrans" cxnId="{50E27E88-FE48-4906-BDA5-7D16BCF58682}">
      <dgm:prSet/>
      <dgm:spPr/>
      <dgm:t>
        <a:bodyPr/>
        <a:lstStyle/>
        <a:p>
          <a:endParaRPr lang="en-US"/>
        </a:p>
      </dgm:t>
    </dgm:pt>
    <dgm:pt modelId="{0B8BADF5-D28E-4644-96EC-6C7690C96BAD}" type="sibTrans" cxnId="{50E27E88-FE48-4906-BDA5-7D16BCF58682}">
      <dgm:prSet/>
      <dgm:spPr/>
      <dgm:t>
        <a:bodyPr/>
        <a:lstStyle/>
        <a:p>
          <a:endParaRPr lang="en-US"/>
        </a:p>
      </dgm:t>
    </dgm:pt>
    <dgm:pt modelId="{0D1B3122-8094-4F99-9561-510965378A17}">
      <dgm:prSet phldrT="[Text]"/>
      <dgm:spPr/>
      <dgm:t>
        <a:bodyPr/>
        <a:lstStyle/>
        <a:p>
          <a:r>
            <a:rPr lang="en-US" dirty="0" smtClean="0"/>
            <a:t>Friends and Family Experience.</a:t>
          </a:r>
          <a:endParaRPr lang="en-US" dirty="0"/>
        </a:p>
      </dgm:t>
    </dgm:pt>
    <dgm:pt modelId="{8E96334E-A3A6-4EB8-9474-7C699EFEF501}" type="parTrans" cxnId="{A13B4DD5-7D0D-4D83-A279-31EE78B57215}">
      <dgm:prSet/>
      <dgm:spPr/>
      <dgm:t>
        <a:bodyPr/>
        <a:lstStyle/>
        <a:p>
          <a:endParaRPr lang="en-US"/>
        </a:p>
      </dgm:t>
    </dgm:pt>
    <dgm:pt modelId="{A3080526-549F-4239-962F-5E13CB1AC57E}" type="sibTrans" cxnId="{A13B4DD5-7D0D-4D83-A279-31EE78B57215}">
      <dgm:prSet/>
      <dgm:spPr/>
      <dgm:t>
        <a:bodyPr/>
        <a:lstStyle/>
        <a:p>
          <a:endParaRPr lang="en-US"/>
        </a:p>
      </dgm:t>
    </dgm:pt>
    <dgm:pt modelId="{F07F3B53-33C7-4B17-B74B-FD7351815178}" type="pres">
      <dgm:prSet presAssocID="{56905C2A-0B79-4A9E-8D2E-FD62BEE1A529}" presName="Name0" presStyleCnt="0">
        <dgm:presLayoutVars>
          <dgm:chMax val="7"/>
          <dgm:dir/>
          <dgm:animLvl val="lvl"/>
          <dgm:resizeHandles val="exact"/>
        </dgm:presLayoutVars>
      </dgm:prSet>
      <dgm:spPr/>
    </dgm:pt>
    <dgm:pt modelId="{22804419-16EF-42C0-904F-B9251ADD9D46}" type="pres">
      <dgm:prSet presAssocID="{E17A89AE-51E5-47E1-8EC7-8324D1853703}" presName="circle1" presStyleLbl="node1" presStyleIdx="0" presStyleCnt="3"/>
      <dgm:spPr/>
    </dgm:pt>
    <dgm:pt modelId="{F3D2BC86-A285-4CC7-961A-CD002661E34B}" type="pres">
      <dgm:prSet presAssocID="{E17A89AE-51E5-47E1-8EC7-8324D1853703}" presName="space" presStyleCnt="0"/>
      <dgm:spPr/>
    </dgm:pt>
    <dgm:pt modelId="{0D17FA80-2A43-4579-9705-566B573B1621}" type="pres">
      <dgm:prSet presAssocID="{E17A89AE-51E5-47E1-8EC7-8324D1853703}" presName="rect1" presStyleLbl="alignAcc1" presStyleIdx="0" presStyleCnt="3"/>
      <dgm:spPr/>
      <dgm:t>
        <a:bodyPr/>
        <a:lstStyle/>
        <a:p>
          <a:endParaRPr lang="en-US"/>
        </a:p>
      </dgm:t>
    </dgm:pt>
    <dgm:pt modelId="{8B6F9FDF-0EBD-4059-8D66-6607B7775460}" type="pres">
      <dgm:prSet presAssocID="{A0B03593-FBC6-4032-8EC5-FBD34701D037}" presName="vertSpace2" presStyleLbl="node1" presStyleIdx="0" presStyleCnt="3"/>
      <dgm:spPr/>
    </dgm:pt>
    <dgm:pt modelId="{D2C45795-96A5-439B-A754-0A39DB774FD4}" type="pres">
      <dgm:prSet presAssocID="{A0B03593-FBC6-4032-8EC5-FBD34701D037}" presName="circle2" presStyleLbl="node1" presStyleIdx="1" presStyleCnt="3"/>
      <dgm:spPr/>
    </dgm:pt>
    <dgm:pt modelId="{CEFE2411-FCF7-43BC-804A-015131F94008}" type="pres">
      <dgm:prSet presAssocID="{A0B03593-FBC6-4032-8EC5-FBD34701D037}" presName="rect2" presStyleLbl="alignAcc1" presStyleIdx="1" presStyleCnt="3"/>
      <dgm:spPr/>
      <dgm:t>
        <a:bodyPr/>
        <a:lstStyle/>
        <a:p>
          <a:endParaRPr lang="en-US"/>
        </a:p>
      </dgm:t>
    </dgm:pt>
    <dgm:pt modelId="{02F30A54-5A80-405E-86AE-D2AA9890FA76}" type="pres">
      <dgm:prSet presAssocID="{99F0C343-F117-4511-91AC-7935B2C1D8C6}" presName="vertSpace3" presStyleLbl="node1" presStyleIdx="1" presStyleCnt="3"/>
      <dgm:spPr/>
    </dgm:pt>
    <dgm:pt modelId="{A0602FA2-E5BF-4D9C-9C3B-870DE9BD961F}" type="pres">
      <dgm:prSet presAssocID="{99F0C343-F117-4511-91AC-7935B2C1D8C6}" presName="circle3" presStyleLbl="node1" presStyleIdx="2" presStyleCnt="3"/>
      <dgm:spPr/>
    </dgm:pt>
    <dgm:pt modelId="{07115023-A792-4740-8FEF-24C1B698337F}" type="pres">
      <dgm:prSet presAssocID="{99F0C343-F117-4511-91AC-7935B2C1D8C6}" presName="rect3" presStyleLbl="alignAcc1" presStyleIdx="2" presStyleCnt="3"/>
      <dgm:spPr/>
      <dgm:t>
        <a:bodyPr/>
        <a:lstStyle/>
        <a:p>
          <a:endParaRPr lang="en-US"/>
        </a:p>
      </dgm:t>
    </dgm:pt>
    <dgm:pt modelId="{81B047E7-7340-4008-96AD-4CAB10CED25A}" type="pres">
      <dgm:prSet presAssocID="{E17A89AE-51E5-47E1-8EC7-8324D1853703}" presName="rect1ParTx" presStyleLbl="alignAcc1" presStyleIdx="2" presStyleCnt="3">
        <dgm:presLayoutVars>
          <dgm:chMax val="1"/>
          <dgm:bulletEnabled val="1"/>
        </dgm:presLayoutVars>
      </dgm:prSet>
      <dgm:spPr/>
      <dgm:t>
        <a:bodyPr/>
        <a:lstStyle/>
        <a:p>
          <a:endParaRPr lang="en-US"/>
        </a:p>
      </dgm:t>
    </dgm:pt>
    <dgm:pt modelId="{2C326AC4-1A79-428E-8B6C-43D38E0AE1D8}" type="pres">
      <dgm:prSet presAssocID="{E17A89AE-51E5-47E1-8EC7-8324D1853703}" presName="rect1ChTx" presStyleLbl="alignAcc1" presStyleIdx="2" presStyleCnt="3">
        <dgm:presLayoutVars>
          <dgm:bulletEnabled val="1"/>
        </dgm:presLayoutVars>
      </dgm:prSet>
      <dgm:spPr/>
      <dgm:t>
        <a:bodyPr/>
        <a:lstStyle/>
        <a:p>
          <a:endParaRPr lang="en-US"/>
        </a:p>
      </dgm:t>
    </dgm:pt>
    <dgm:pt modelId="{03E7E4DF-3D6B-423D-A125-E5B151B3C13E}" type="pres">
      <dgm:prSet presAssocID="{A0B03593-FBC6-4032-8EC5-FBD34701D037}" presName="rect2ParTx" presStyleLbl="alignAcc1" presStyleIdx="2" presStyleCnt="3">
        <dgm:presLayoutVars>
          <dgm:chMax val="1"/>
          <dgm:bulletEnabled val="1"/>
        </dgm:presLayoutVars>
      </dgm:prSet>
      <dgm:spPr/>
      <dgm:t>
        <a:bodyPr/>
        <a:lstStyle/>
        <a:p>
          <a:endParaRPr lang="en-US"/>
        </a:p>
      </dgm:t>
    </dgm:pt>
    <dgm:pt modelId="{79EAA625-057F-4AE3-B57D-FE5418675188}" type="pres">
      <dgm:prSet presAssocID="{A0B03593-FBC6-4032-8EC5-FBD34701D037}" presName="rect2ChTx" presStyleLbl="alignAcc1" presStyleIdx="2" presStyleCnt="3">
        <dgm:presLayoutVars>
          <dgm:bulletEnabled val="1"/>
        </dgm:presLayoutVars>
      </dgm:prSet>
      <dgm:spPr/>
      <dgm:t>
        <a:bodyPr/>
        <a:lstStyle/>
        <a:p>
          <a:endParaRPr lang="en-US"/>
        </a:p>
      </dgm:t>
    </dgm:pt>
    <dgm:pt modelId="{4B50502B-2B77-4FBB-82BB-7F94ECD7639D}" type="pres">
      <dgm:prSet presAssocID="{99F0C343-F117-4511-91AC-7935B2C1D8C6}" presName="rect3ParTx" presStyleLbl="alignAcc1" presStyleIdx="2" presStyleCnt="3">
        <dgm:presLayoutVars>
          <dgm:chMax val="1"/>
          <dgm:bulletEnabled val="1"/>
        </dgm:presLayoutVars>
      </dgm:prSet>
      <dgm:spPr/>
      <dgm:t>
        <a:bodyPr/>
        <a:lstStyle/>
        <a:p>
          <a:endParaRPr lang="en-US"/>
        </a:p>
      </dgm:t>
    </dgm:pt>
    <dgm:pt modelId="{734EE4F2-DF68-4DE6-9FB0-74F6DBB7C3FE}" type="pres">
      <dgm:prSet presAssocID="{99F0C343-F117-4511-91AC-7935B2C1D8C6}" presName="rect3ChTx" presStyleLbl="alignAcc1" presStyleIdx="2" presStyleCnt="3">
        <dgm:presLayoutVars>
          <dgm:bulletEnabled val="1"/>
        </dgm:presLayoutVars>
      </dgm:prSet>
      <dgm:spPr/>
      <dgm:t>
        <a:bodyPr/>
        <a:lstStyle/>
        <a:p>
          <a:endParaRPr lang="en-US"/>
        </a:p>
      </dgm:t>
    </dgm:pt>
  </dgm:ptLst>
  <dgm:cxnLst>
    <dgm:cxn modelId="{FE101EB3-943F-4600-B04E-26FF9776CE19}" type="presOf" srcId="{A0B03593-FBC6-4032-8EC5-FBD34701D037}" destId="{03E7E4DF-3D6B-423D-A125-E5B151B3C13E}" srcOrd="1" destOrd="0" presId="urn:microsoft.com/office/officeart/2005/8/layout/target3"/>
    <dgm:cxn modelId="{8D36C236-3B6F-4009-A06E-2D7379CC7522}" type="presOf" srcId="{215488EA-2134-47C6-BAE6-62A4007956A0}" destId="{2C326AC4-1A79-428E-8B6C-43D38E0AE1D8}" srcOrd="0" destOrd="1" presId="urn:microsoft.com/office/officeart/2005/8/layout/target3"/>
    <dgm:cxn modelId="{8DA3F698-E0BD-47E6-85AA-0BAB2B2A16BF}" type="presOf" srcId="{1B04642C-CB9E-46F1-90D8-E12D710DE3EA}" destId="{79EAA625-057F-4AE3-B57D-FE5418675188}" srcOrd="0" destOrd="0" presId="urn:microsoft.com/office/officeart/2005/8/layout/target3"/>
    <dgm:cxn modelId="{E58B882E-B6D7-43A6-B409-7C30C9E1CD03}" type="presOf" srcId="{99F0C343-F117-4511-91AC-7935B2C1D8C6}" destId="{4B50502B-2B77-4FBB-82BB-7F94ECD7639D}" srcOrd="1" destOrd="0" presId="urn:microsoft.com/office/officeart/2005/8/layout/target3"/>
    <dgm:cxn modelId="{3BC60E63-D83D-4A42-8226-9BAB6090D5E7}" type="presOf" srcId="{56905C2A-0B79-4A9E-8D2E-FD62BEE1A529}" destId="{F07F3B53-33C7-4B17-B74B-FD7351815178}" srcOrd="0" destOrd="0" presId="urn:microsoft.com/office/officeart/2005/8/layout/target3"/>
    <dgm:cxn modelId="{884F185E-7154-453D-85A9-5EFDE83FF493}" srcId="{A0B03593-FBC6-4032-8EC5-FBD34701D037}" destId="{FB50054C-38AB-42D6-B753-C0DC12A4F4DD}" srcOrd="1" destOrd="0" parTransId="{01771670-4444-408B-ABDF-7119A98A80E3}" sibTransId="{DE9F563B-FD0B-495D-B5EA-428856374233}"/>
    <dgm:cxn modelId="{C208F4FB-BE17-4708-94F6-28D792E5CBBD}" type="presOf" srcId="{FB50054C-38AB-42D6-B753-C0DC12A4F4DD}" destId="{79EAA625-057F-4AE3-B57D-FE5418675188}" srcOrd="0" destOrd="1" presId="urn:microsoft.com/office/officeart/2005/8/layout/target3"/>
    <dgm:cxn modelId="{A5056ABB-8A03-49F1-90B0-C03EE8A5B773}" type="presOf" srcId="{A0B03593-FBC6-4032-8EC5-FBD34701D037}" destId="{CEFE2411-FCF7-43BC-804A-015131F94008}" srcOrd="0" destOrd="0" presId="urn:microsoft.com/office/officeart/2005/8/layout/target3"/>
    <dgm:cxn modelId="{ADF9B8CF-B1F4-40F0-9D6C-2D4CDF57BAE2}" srcId="{E17A89AE-51E5-47E1-8EC7-8324D1853703}" destId="{A87FB5C0-A5FD-4BBF-BFC4-30CDDD8B489A}" srcOrd="0" destOrd="0" parTransId="{C4A9DEE2-DB04-410D-ACB7-D990378000BE}" sibTransId="{8725279D-70B4-4E10-B6BB-D981B38C3E84}"/>
    <dgm:cxn modelId="{E4ED500F-E606-495D-969F-0989F9AB8FF4}" type="presOf" srcId="{0D1B3122-8094-4F99-9561-510965378A17}" destId="{734EE4F2-DF68-4DE6-9FB0-74F6DBB7C3FE}" srcOrd="0" destOrd="1" presId="urn:microsoft.com/office/officeart/2005/8/layout/target3"/>
    <dgm:cxn modelId="{CDB32D2A-B411-49A9-A8BC-605A988DA81E}" srcId="{56905C2A-0B79-4A9E-8D2E-FD62BEE1A529}" destId="{A0B03593-FBC6-4032-8EC5-FBD34701D037}" srcOrd="1" destOrd="0" parTransId="{1D5FBBD2-6881-46C4-A3E5-80F548EBFB4A}" sibTransId="{BAD4C735-90F0-4FEB-953E-41FB572F92AB}"/>
    <dgm:cxn modelId="{F533BB7F-C0E8-4EC3-9AD5-A9C534DE5D2F}" srcId="{56905C2A-0B79-4A9E-8D2E-FD62BEE1A529}" destId="{E17A89AE-51E5-47E1-8EC7-8324D1853703}" srcOrd="0" destOrd="0" parTransId="{08D62375-CC19-4BFE-8182-0F3EEEBBD72A}" sibTransId="{49CE842B-A606-41CA-BE5D-6571632B225C}"/>
    <dgm:cxn modelId="{50E27E88-FE48-4906-BDA5-7D16BCF58682}" srcId="{99F0C343-F117-4511-91AC-7935B2C1D8C6}" destId="{BC552D6E-CB39-4F55-B8F8-8F922A5C2930}" srcOrd="0" destOrd="0" parTransId="{81395CE8-776A-49D3-94A3-D96A20805F91}" sibTransId="{0B8BADF5-D28E-4644-96EC-6C7690C96BAD}"/>
    <dgm:cxn modelId="{385D79D2-5B54-443F-A3D1-994C54CDB346}" srcId="{E17A89AE-51E5-47E1-8EC7-8324D1853703}" destId="{215488EA-2134-47C6-BAE6-62A4007956A0}" srcOrd="1" destOrd="0" parTransId="{4470E9CF-8FEE-4A2F-83AF-47FFAE0556A4}" sibTransId="{6431C347-DA77-44F5-B362-4D61B65048BB}"/>
    <dgm:cxn modelId="{10D7CCD5-2A09-49CC-B433-A13BA267BAB1}" type="presOf" srcId="{A87FB5C0-A5FD-4BBF-BFC4-30CDDD8B489A}" destId="{2C326AC4-1A79-428E-8B6C-43D38E0AE1D8}" srcOrd="0" destOrd="0" presId="urn:microsoft.com/office/officeart/2005/8/layout/target3"/>
    <dgm:cxn modelId="{275F5801-9C42-4BE2-8542-86C88A4E4C43}" type="presOf" srcId="{BC552D6E-CB39-4F55-B8F8-8F922A5C2930}" destId="{734EE4F2-DF68-4DE6-9FB0-74F6DBB7C3FE}" srcOrd="0" destOrd="0" presId="urn:microsoft.com/office/officeart/2005/8/layout/target3"/>
    <dgm:cxn modelId="{56AE668A-6DBD-413E-983A-CC76B4623C50}" type="presOf" srcId="{E17A89AE-51E5-47E1-8EC7-8324D1853703}" destId="{81B047E7-7340-4008-96AD-4CAB10CED25A}" srcOrd="1" destOrd="0" presId="urn:microsoft.com/office/officeart/2005/8/layout/target3"/>
    <dgm:cxn modelId="{798778E0-75EE-4404-8852-4CCB8F20080C}" srcId="{56905C2A-0B79-4A9E-8D2E-FD62BEE1A529}" destId="{99F0C343-F117-4511-91AC-7935B2C1D8C6}" srcOrd="2" destOrd="0" parTransId="{38E377DA-50E0-41E9-96FB-25A82D359FC1}" sibTransId="{93312670-1BD8-4653-956F-95A81CDFED9B}"/>
    <dgm:cxn modelId="{5EAFB740-B61F-4204-9856-186D118170F9}" srcId="{A0B03593-FBC6-4032-8EC5-FBD34701D037}" destId="{1B04642C-CB9E-46F1-90D8-E12D710DE3EA}" srcOrd="0" destOrd="0" parTransId="{1FFFBB35-EFAA-4A73-9528-935DB31D1349}" sibTransId="{50325705-2015-4F95-A2DD-51469144A0A6}"/>
    <dgm:cxn modelId="{E667D351-BA79-4EC1-80AD-69A8483E9F68}" type="presOf" srcId="{E17A89AE-51E5-47E1-8EC7-8324D1853703}" destId="{0D17FA80-2A43-4579-9705-566B573B1621}" srcOrd="0" destOrd="0" presId="urn:microsoft.com/office/officeart/2005/8/layout/target3"/>
    <dgm:cxn modelId="{A13B4DD5-7D0D-4D83-A279-31EE78B57215}" srcId="{99F0C343-F117-4511-91AC-7935B2C1D8C6}" destId="{0D1B3122-8094-4F99-9561-510965378A17}" srcOrd="1" destOrd="0" parTransId="{8E96334E-A3A6-4EB8-9474-7C699EFEF501}" sibTransId="{A3080526-549F-4239-962F-5E13CB1AC57E}"/>
    <dgm:cxn modelId="{708A1DE5-9E3A-4A55-BD4F-9BBBEDC6C56A}" type="presOf" srcId="{99F0C343-F117-4511-91AC-7935B2C1D8C6}" destId="{07115023-A792-4740-8FEF-24C1B698337F}" srcOrd="0" destOrd="0" presId="urn:microsoft.com/office/officeart/2005/8/layout/target3"/>
    <dgm:cxn modelId="{30A57A9D-9C8B-4A71-9D77-4EE99EEDA9EF}" type="presParOf" srcId="{F07F3B53-33C7-4B17-B74B-FD7351815178}" destId="{22804419-16EF-42C0-904F-B9251ADD9D46}" srcOrd="0" destOrd="0" presId="urn:microsoft.com/office/officeart/2005/8/layout/target3"/>
    <dgm:cxn modelId="{61E2835D-86AE-4BC7-BA55-CAB4AB1FCCE2}" type="presParOf" srcId="{F07F3B53-33C7-4B17-B74B-FD7351815178}" destId="{F3D2BC86-A285-4CC7-961A-CD002661E34B}" srcOrd="1" destOrd="0" presId="urn:microsoft.com/office/officeart/2005/8/layout/target3"/>
    <dgm:cxn modelId="{53B3279B-700D-4965-AAB9-823804A1B46E}" type="presParOf" srcId="{F07F3B53-33C7-4B17-B74B-FD7351815178}" destId="{0D17FA80-2A43-4579-9705-566B573B1621}" srcOrd="2" destOrd="0" presId="urn:microsoft.com/office/officeart/2005/8/layout/target3"/>
    <dgm:cxn modelId="{7DE20DB5-51CD-4600-9D49-F49B3EAA214C}" type="presParOf" srcId="{F07F3B53-33C7-4B17-B74B-FD7351815178}" destId="{8B6F9FDF-0EBD-4059-8D66-6607B7775460}" srcOrd="3" destOrd="0" presId="urn:microsoft.com/office/officeart/2005/8/layout/target3"/>
    <dgm:cxn modelId="{25CE8EAF-2BCC-4258-BF84-7B889274131E}" type="presParOf" srcId="{F07F3B53-33C7-4B17-B74B-FD7351815178}" destId="{D2C45795-96A5-439B-A754-0A39DB774FD4}" srcOrd="4" destOrd="0" presId="urn:microsoft.com/office/officeart/2005/8/layout/target3"/>
    <dgm:cxn modelId="{7DA269EE-95A8-4F8F-B6A2-AA06B8231921}" type="presParOf" srcId="{F07F3B53-33C7-4B17-B74B-FD7351815178}" destId="{CEFE2411-FCF7-43BC-804A-015131F94008}" srcOrd="5" destOrd="0" presId="urn:microsoft.com/office/officeart/2005/8/layout/target3"/>
    <dgm:cxn modelId="{79E39568-0DB3-4618-A30D-3FC8605A175D}" type="presParOf" srcId="{F07F3B53-33C7-4B17-B74B-FD7351815178}" destId="{02F30A54-5A80-405E-86AE-D2AA9890FA76}" srcOrd="6" destOrd="0" presId="urn:microsoft.com/office/officeart/2005/8/layout/target3"/>
    <dgm:cxn modelId="{8B91D9BF-7579-42E2-A98C-C97A8FB2381A}" type="presParOf" srcId="{F07F3B53-33C7-4B17-B74B-FD7351815178}" destId="{A0602FA2-E5BF-4D9C-9C3B-870DE9BD961F}" srcOrd="7" destOrd="0" presId="urn:microsoft.com/office/officeart/2005/8/layout/target3"/>
    <dgm:cxn modelId="{FA265FF7-16CC-484D-9FB4-F77B1575761B}" type="presParOf" srcId="{F07F3B53-33C7-4B17-B74B-FD7351815178}" destId="{07115023-A792-4740-8FEF-24C1B698337F}" srcOrd="8" destOrd="0" presId="urn:microsoft.com/office/officeart/2005/8/layout/target3"/>
    <dgm:cxn modelId="{8C3D13C9-63F9-4DBE-9616-6E1C87312540}" type="presParOf" srcId="{F07F3B53-33C7-4B17-B74B-FD7351815178}" destId="{81B047E7-7340-4008-96AD-4CAB10CED25A}" srcOrd="9" destOrd="0" presId="urn:microsoft.com/office/officeart/2005/8/layout/target3"/>
    <dgm:cxn modelId="{F8BF0C94-E257-4E3C-B022-A1F11B4C7C05}" type="presParOf" srcId="{F07F3B53-33C7-4B17-B74B-FD7351815178}" destId="{2C326AC4-1A79-428E-8B6C-43D38E0AE1D8}" srcOrd="10" destOrd="0" presId="urn:microsoft.com/office/officeart/2005/8/layout/target3"/>
    <dgm:cxn modelId="{E4E62416-4922-45BC-8B95-FFE6CAFBB835}" type="presParOf" srcId="{F07F3B53-33C7-4B17-B74B-FD7351815178}" destId="{03E7E4DF-3D6B-423D-A125-E5B151B3C13E}" srcOrd="11" destOrd="0" presId="urn:microsoft.com/office/officeart/2005/8/layout/target3"/>
    <dgm:cxn modelId="{22A1CDDE-DC20-4609-BD3A-80B5912D4673}" type="presParOf" srcId="{F07F3B53-33C7-4B17-B74B-FD7351815178}" destId="{79EAA625-057F-4AE3-B57D-FE5418675188}" srcOrd="12" destOrd="0" presId="urn:microsoft.com/office/officeart/2005/8/layout/target3"/>
    <dgm:cxn modelId="{0F95FCF8-1E5F-4214-A88C-FE6E187461ED}" type="presParOf" srcId="{F07F3B53-33C7-4B17-B74B-FD7351815178}" destId="{4B50502B-2B77-4FBB-82BB-7F94ECD7639D}" srcOrd="13" destOrd="0" presId="urn:microsoft.com/office/officeart/2005/8/layout/target3"/>
    <dgm:cxn modelId="{2AEBD5E7-9905-4790-BAB6-11AF93B20614}" type="presParOf" srcId="{F07F3B53-33C7-4B17-B74B-FD7351815178}" destId="{734EE4F2-DF68-4DE6-9FB0-74F6DBB7C3FE}"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07F7F3C-6758-45D1-9FDC-CF9296F9C07A}"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86ABCC00-4A73-4C98-A8BD-CCAABE7C4DDB}">
      <dgm:prSet phldrT="[Text]"/>
      <dgm:spPr/>
      <dgm:t>
        <a:bodyPr/>
        <a:lstStyle/>
        <a:p>
          <a:r>
            <a:rPr lang="en-US" dirty="0" smtClean="0"/>
            <a:t>To Increase Minutes Of Usage (MOU) for both VOICE and DATA</a:t>
          </a:r>
          <a:endParaRPr lang="en-US" dirty="0"/>
        </a:p>
      </dgm:t>
    </dgm:pt>
    <dgm:pt modelId="{AEA65679-19FB-490D-9CF0-D07E965978BD}" type="parTrans" cxnId="{A7974594-8310-4796-AE5F-C5694CC25E8B}">
      <dgm:prSet/>
      <dgm:spPr/>
      <dgm:t>
        <a:bodyPr/>
        <a:lstStyle/>
        <a:p>
          <a:endParaRPr lang="en-US"/>
        </a:p>
      </dgm:t>
    </dgm:pt>
    <dgm:pt modelId="{2D909E9C-0305-4A61-9D19-9D6C58A7BE39}" type="sibTrans" cxnId="{A7974594-8310-4796-AE5F-C5694CC25E8B}">
      <dgm:prSet/>
      <dgm:spPr/>
      <dgm:t>
        <a:bodyPr/>
        <a:lstStyle/>
        <a:p>
          <a:r>
            <a:rPr lang="en-US" dirty="0" smtClean="0"/>
            <a:t>Usage Based Promotions</a:t>
          </a:r>
          <a:endParaRPr lang="en-US" dirty="0"/>
        </a:p>
      </dgm:t>
    </dgm:pt>
    <dgm:pt modelId="{76DC7B3C-7E01-4DDC-A03D-CAF0947CC1A8}">
      <dgm:prSet phldrT="[Text]" custT="1"/>
      <dgm:spPr/>
      <dgm:t>
        <a:bodyPr/>
        <a:lstStyle/>
        <a:p>
          <a:r>
            <a:rPr lang="en-US" sz="1200" dirty="0" smtClean="0"/>
            <a:t>Customer’s who have less usage are more prone to churn as low usage and high churn go hand-in-hand.</a:t>
          </a:r>
          <a:endParaRPr lang="en-US" sz="1200" dirty="0"/>
        </a:p>
      </dgm:t>
    </dgm:pt>
    <dgm:pt modelId="{C852281B-774D-41CC-B140-D1C99BAA4556}" type="parTrans" cxnId="{AB30E38B-1340-4871-AEF2-930610FD412B}">
      <dgm:prSet/>
      <dgm:spPr/>
      <dgm:t>
        <a:bodyPr/>
        <a:lstStyle/>
        <a:p>
          <a:endParaRPr lang="en-US"/>
        </a:p>
      </dgm:t>
    </dgm:pt>
    <dgm:pt modelId="{969CF5A7-60C1-402C-8616-543EB8DB249F}" type="sibTrans" cxnId="{AB30E38B-1340-4871-AEF2-930610FD412B}">
      <dgm:prSet/>
      <dgm:spPr/>
      <dgm:t>
        <a:bodyPr/>
        <a:lstStyle/>
        <a:p>
          <a:endParaRPr lang="en-US"/>
        </a:p>
      </dgm:t>
    </dgm:pt>
    <dgm:pt modelId="{D827FC46-4FC3-484A-B4FF-16769B496781}">
      <dgm:prSet phldrT="[Text]" custT="1"/>
      <dgm:spPr/>
      <dgm:t>
        <a:bodyPr/>
        <a:lstStyle/>
        <a:p>
          <a:r>
            <a:rPr lang="en-US" sz="1400" dirty="0" smtClean="0"/>
            <a:t>Rate Plan MIGRATION</a:t>
          </a:r>
          <a:endParaRPr lang="en-US" sz="1400" dirty="0"/>
        </a:p>
      </dgm:t>
    </dgm:pt>
    <dgm:pt modelId="{A17195DF-897D-4AD7-8259-5D8E154D4481}" type="parTrans" cxnId="{FC4E8A3A-6151-4A88-A320-BD080B4DB063}">
      <dgm:prSet/>
      <dgm:spPr/>
      <dgm:t>
        <a:bodyPr/>
        <a:lstStyle/>
        <a:p>
          <a:endParaRPr lang="en-US"/>
        </a:p>
      </dgm:t>
    </dgm:pt>
    <dgm:pt modelId="{5CEEE4F8-7240-422C-85D9-C55C788D5782}" type="sibTrans" cxnId="{FC4E8A3A-6151-4A88-A320-BD080B4DB063}">
      <dgm:prSet/>
      <dgm:spPr/>
      <dgm:t>
        <a:bodyPr/>
        <a:lstStyle/>
        <a:p>
          <a:r>
            <a:rPr lang="en-US" dirty="0" smtClean="0"/>
            <a:t>Moving customers from the non-optimal plans to Optimal Plans</a:t>
          </a:r>
          <a:endParaRPr lang="en-US" dirty="0"/>
        </a:p>
      </dgm:t>
    </dgm:pt>
    <dgm:pt modelId="{933D60D2-DFBD-4969-BA8E-07D07AB8CA3C}">
      <dgm:prSet phldrT="[Text]" custT="1"/>
      <dgm:spPr/>
      <dgm:t>
        <a:bodyPr/>
        <a:lstStyle/>
        <a:p>
          <a:r>
            <a:rPr lang="en-US" sz="1200" dirty="0" smtClean="0"/>
            <a:t>Non Optimal plan rate subscribers can save money by opting for more suitable plans which could minimize overage. Also Non Optimal Subscribers have higher Odds of Churn</a:t>
          </a:r>
          <a:endParaRPr lang="en-US" sz="1200" dirty="0"/>
        </a:p>
      </dgm:t>
    </dgm:pt>
    <dgm:pt modelId="{B574E0A7-E4D7-440B-963E-83ACBEEBC4AB}" type="parTrans" cxnId="{CDBF0D82-6340-4749-A451-6BEB47FC1DAB}">
      <dgm:prSet/>
      <dgm:spPr/>
      <dgm:t>
        <a:bodyPr/>
        <a:lstStyle/>
        <a:p>
          <a:endParaRPr lang="en-US"/>
        </a:p>
      </dgm:t>
    </dgm:pt>
    <dgm:pt modelId="{1D863789-163D-456B-BE92-DF9EA6C8AD63}" type="sibTrans" cxnId="{CDBF0D82-6340-4749-A451-6BEB47FC1DAB}">
      <dgm:prSet/>
      <dgm:spPr/>
      <dgm:t>
        <a:bodyPr/>
        <a:lstStyle/>
        <a:p>
          <a:endParaRPr lang="en-US"/>
        </a:p>
      </dgm:t>
    </dgm:pt>
    <dgm:pt modelId="{4C5C05A8-13D2-4FF3-94E9-C746671EC81A}">
      <dgm:prSet phldrT="[Text]" custT="1"/>
      <dgm:spPr/>
      <dgm:t>
        <a:bodyPr/>
        <a:lstStyle/>
        <a:p>
          <a:r>
            <a:rPr lang="en-US" sz="1100" b="0" i="0" dirty="0" smtClean="0"/>
            <a:t>A bundling strategy involves offering several products/services for sale as one combined</a:t>
          </a:r>
          <a:endParaRPr lang="en-US" sz="1100" dirty="0"/>
        </a:p>
      </dgm:t>
    </dgm:pt>
    <dgm:pt modelId="{0447970D-4E87-4A5F-A06A-31622EE6AFEF}" type="parTrans" cxnId="{3D81D6B9-6916-4428-A580-07D6A55A5182}">
      <dgm:prSet/>
      <dgm:spPr/>
      <dgm:t>
        <a:bodyPr/>
        <a:lstStyle/>
        <a:p>
          <a:endParaRPr lang="en-US"/>
        </a:p>
      </dgm:t>
    </dgm:pt>
    <dgm:pt modelId="{A5CDEE70-8322-4544-A87F-93DC31EFEA40}" type="sibTrans" cxnId="{3D81D6B9-6916-4428-A580-07D6A55A5182}">
      <dgm:prSet/>
      <dgm:spPr/>
      <dgm:t>
        <a:bodyPr/>
        <a:lstStyle/>
        <a:p>
          <a:r>
            <a:rPr lang="en-US" dirty="0" smtClean="0"/>
            <a:t>The Bundling Strategy</a:t>
          </a:r>
          <a:endParaRPr lang="en-US" dirty="0"/>
        </a:p>
      </dgm:t>
    </dgm:pt>
    <dgm:pt modelId="{5F373CA3-E7B7-4F4E-B9D6-F25FB716E63D}">
      <dgm:prSet phldrT="[Text]" custT="1"/>
      <dgm:spPr/>
      <dgm:t>
        <a:bodyPr/>
        <a:lstStyle/>
        <a:p>
          <a:r>
            <a:rPr lang="en-US" sz="1400" b="0" i="0" dirty="0" smtClean="0"/>
            <a:t>This combined product is offered at a discount price so that it is cheaper to buy the bundle than products separately.</a:t>
          </a:r>
          <a:endParaRPr lang="en-US" sz="1400" dirty="0"/>
        </a:p>
      </dgm:t>
    </dgm:pt>
    <dgm:pt modelId="{3DEDAACA-1417-4992-A088-FDD349C9227E}" type="parTrans" cxnId="{2C294FD0-0B8F-4A0E-A183-AFA38A6FF7B7}">
      <dgm:prSet/>
      <dgm:spPr/>
      <dgm:t>
        <a:bodyPr/>
        <a:lstStyle/>
        <a:p>
          <a:endParaRPr lang="en-US"/>
        </a:p>
      </dgm:t>
    </dgm:pt>
    <dgm:pt modelId="{6DDFE5C8-BD51-4B31-9C66-6A4757B3A1A8}" type="sibTrans" cxnId="{2C294FD0-0B8F-4A0E-A183-AFA38A6FF7B7}">
      <dgm:prSet/>
      <dgm:spPr/>
      <dgm:t>
        <a:bodyPr/>
        <a:lstStyle/>
        <a:p>
          <a:endParaRPr lang="en-US"/>
        </a:p>
      </dgm:t>
    </dgm:pt>
    <dgm:pt modelId="{882613E9-C282-4D0A-ADBB-F29F9F0AF33D}" type="pres">
      <dgm:prSet presAssocID="{C07F7F3C-6758-45D1-9FDC-CF9296F9C07A}" presName="Name0" presStyleCnt="0">
        <dgm:presLayoutVars>
          <dgm:chMax/>
          <dgm:chPref/>
          <dgm:dir/>
          <dgm:animLvl val="lvl"/>
        </dgm:presLayoutVars>
      </dgm:prSet>
      <dgm:spPr/>
    </dgm:pt>
    <dgm:pt modelId="{26082C2E-9FD7-4F5B-8450-38D4FC4C4727}" type="pres">
      <dgm:prSet presAssocID="{86ABCC00-4A73-4C98-A8BD-CCAABE7C4DDB}" presName="composite" presStyleCnt="0"/>
      <dgm:spPr/>
    </dgm:pt>
    <dgm:pt modelId="{774B6F9A-6756-460C-BBAF-41BCE6289F6F}" type="pres">
      <dgm:prSet presAssocID="{86ABCC00-4A73-4C98-A8BD-CCAABE7C4DDB}" presName="Parent1" presStyleLbl="node1" presStyleIdx="0" presStyleCnt="6">
        <dgm:presLayoutVars>
          <dgm:chMax val="1"/>
          <dgm:chPref val="1"/>
          <dgm:bulletEnabled val="1"/>
        </dgm:presLayoutVars>
      </dgm:prSet>
      <dgm:spPr/>
      <dgm:t>
        <a:bodyPr/>
        <a:lstStyle/>
        <a:p>
          <a:endParaRPr lang="en-US"/>
        </a:p>
      </dgm:t>
    </dgm:pt>
    <dgm:pt modelId="{DDB6ACD5-FAB5-425A-96D0-AF0C80E815C9}" type="pres">
      <dgm:prSet presAssocID="{86ABCC00-4A73-4C98-A8BD-CCAABE7C4DDB}" presName="Childtext1" presStyleLbl="revTx" presStyleIdx="0" presStyleCnt="3">
        <dgm:presLayoutVars>
          <dgm:chMax val="0"/>
          <dgm:chPref val="0"/>
          <dgm:bulletEnabled val="1"/>
        </dgm:presLayoutVars>
      </dgm:prSet>
      <dgm:spPr/>
      <dgm:t>
        <a:bodyPr/>
        <a:lstStyle/>
        <a:p>
          <a:endParaRPr lang="en-US"/>
        </a:p>
      </dgm:t>
    </dgm:pt>
    <dgm:pt modelId="{33D972E3-0190-4884-9EBC-6FE5E35E30C8}" type="pres">
      <dgm:prSet presAssocID="{86ABCC00-4A73-4C98-A8BD-CCAABE7C4DDB}" presName="BalanceSpacing" presStyleCnt="0"/>
      <dgm:spPr/>
    </dgm:pt>
    <dgm:pt modelId="{39A3392F-70F8-4CF4-BB17-F0683922A2C0}" type="pres">
      <dgm:prSet presAssocID="{86ABCC00-4A73-4C98-A8BD-CCAABE7C4DDB}" presName="BalanceSpacing1" presStyleCnt="0"/>
      <dgm:spPr/>
    </dgm:pt>
    <dgm:pt modelId="{DE852084-BEED-4D2B-91D0-B0BA3D00EA4F}" type="pres">
      <dgm:prSet presAssocID="{2D909E9C-0305-4A61-9D19-9D6C58A7BE39}" presName="Accent1Text" presStyleLbl="node1" presStyleIdx="1" presStyleCnt="6"/>
      <dgm:spPr/>
    </dgm:pt>
    <dgm:pt modelId="{3266193E-5D91-441B-94A7-DD3A163D35AB}" type="pres">
      <dgm:prSet presAssocID="{2D909E9C-0305-4A61-9D19-9D6C58A7BE39}" presName="spaceBetweenRectangles" presStyleCnt="0"/>
      <dgm:spPr/>
    </dgm:pt>
    <dgm:pt modelId="{9551746E-0A3A-4D57-ABFB-9DC4592C9DED}" type="pres">
      <dgm:prSet presAssocID="{D827FC46-4FC3-484A-B4FF-16769B496781}" presName="composite" presStyleCnt="0"/>
      <dgm:spPr/>
    </dgm:pt>
    <dgm:pt modelId="{8EEA253C-1919-4CCD-AE64-E44C2283BADC}" type="pres">
      <dgm:prSet presAssocID="{D827FC46-4FC3-484A-B4FF-16769B496781}" presName="Parent1" presStyleLbl="node1" presStyleIdx="2" presStyleCnt="6" custScaleX="133227" custScaleY="113924" custLinFactNeighborX="-2747" custLinFactNeighborY="-797">
        <dgm:presLayoutVars>
          <dgm:chMax val="1"/>
          <dgm:chPref val="1"/>
          <dgm:bulletEnabled val="1"/>
        </dgm:presLayoutVars>
      </dgm:prSet>
      <dgm:spPr/>
      <dgm:t>
        <a:bodyPr/>
        <a:lstStyle/>
        <a:p>
          <a:endParaRPr lang="en-US"/>
        </a:p>
      </dgm:t>
    </dgm:pt>
    <dgm:pt modelId="{92613988-0C46-49B9-A5BB-637964E458CC}" type="pres">
      <dgm:prSet presAssocID="{D827FC46-4FC3-484A-B4FF-16769B496781}" presName="Childtext1" presStyleLbl="revTx" presStyleIdx="1" presStyleCnt="3" custScaleX="113833" custScaleY="155350" custLinFactNeighborX="-19179" custLinFactNeighborY="-15933">
        <dgm:presLayoutVars>
          <dgm:chMax val="0"/>
          <dgm:chPref val="0"/>
          <dgm:bulletEnabled val="1"/>
        </dgm:presLayoutVars>
      </dgm:prSet>
      <dgm:spPr/>
      <dgm:t>
        <a:bodyPr/>
        <a:lstStyle/>
        <a:p>
          <a:endParaRPr lang="en-US"/>
        </a:p>
      </dgm:t>
    </dgm:pt>
    <dgm:pt modelId="{EFA11DB2-2090-4487-A865-348F3B1262D4}" type="pres">
      <dgm:prSet presAssocID="{D827FC46-4FC3-484A-B4FF-16769B496781}" presName="BalanceSpacing" presStyleCnt="0"/>
      <dgm:spPr/>
    </dgm:pt>
    <dgm:pt modelId="{E3517F3E-047F-4DAA-8E09-C1C379F5A387}" type="pres">
      <dgm:prSet presAssocID="{D827FC46-4FC3-484A-B4FF-16769B496781}" presName="BalanceSpacing1" presStyleCnt="0"/>
      <dgm:spPr/>
    </dgm:pt>
    <dgm:pt modelId="{9F22CDAC-4891-4D49-B887-98AE8D7F584D}" type="pres">
      <dgm:prSet presAssocID="{5CEEE4F8-7240-422C-85D9-C55C788D5782}" presName="Accent1Text" presStyleLbl="node1" presStyleIdx="3" presStyleCnt="6"/>
      <dgm:spPr/>
      <dgm:t>
        <a:bodyPr/>
        <a:lstStyle/>
        <a:p>
          <a:endParaRPr lang="en-US"/>
        </a:p>
      </dgm:t>
    </dgm:pt>
    <dgm:pt modelId="{F2312F9D-D583-4091-932D-5C0F7520A609}" type="pres">
      <dgm:prSet presAssocID="{5CEEE4F8-7240-422C-85D9-C55C788D5782}" presName="spaceBetweenRectangles" presStyleCnt="0"/>
      <dgm:spPr/>
    </dgm:pt>
    <dgm:pt modelId="{F6B8AAB9-F54E-46C7-A247-44CE5F60BB53}" type="pres">
      <dgm:prSet presAssocID="{4C5C05A8-13D2-4FF3-94E9-C746671EC81A}" presName="composite" presStyleCnt="0"/>
      <dgm:spPr/>
    </dgm:pt>
    <dgm:pt modelId="{5BB5D713-D769-42E0-A63C-FE1CD19AC531}" type="pres">
      <dgm:prSet presAssocID="{4C5C05A8-13D2-4FF3-94E9-C746671EC81A}" presName="Parent1" presStyleLbl="node1" presStyleIdx="4" presStyleCnt="6" custScaleX="109782" custScaleY="121810">
        <dgm:presLayoutVars>
          <dgm:chMax val="1"/>
          <dgm:chPref val="1"/>
          <dgm:bulletEnabled val="1"/>
        </dgm:presLayoutVars>
      </dgm:prSet>
      <dgm:spPr/>
      <dgm:t>
        <a:bodyPr/>
        <a:lstStyle/>
        <a:p>
          <a:endParaRPr lang="en-US"/>
        </a:p>
      </dgm:t>
    </dgm:pt>
    <dgm:pt modelId="{9914D555-7C93-4E67-9B04-238AF8009585}" type="pres">
      <dgm:prSet presAssocID="{4C5C05A8-13D2-4FF3-94E9-C746671EC81A}" presName="Childtext1" presStyleLbl="revTx" presStyleIdx="2" presStyleCnt="3" custAng="0" custScaleX="103606" custScaleY="147506">
        <dgm:presLayoutVars>
          <dgm:chMax val="0"/>
          <dgm:chPref val="0"/>
          <dgm:bulletEnabled val="1"/>
        </dgm:presLayoutVars>
      </dgm:prSet>
      <dgm:spPr/>
      <dgm:t>
        <a:bodyPr/>
        <a:lstStyle/>
        <a:p>
          <a:endParaRPr lang="en-US"/>
        </a:p>
      </dgm:t>
    </dgm:pt>
    <dgm:pt modelId="{2FA2EC35-79C2-42EB-866B-3C84867EA92A}" type="pres">
      <dgm:prSet presAssocID="{4C5C05A8-13D2-4FF3-94E9-C746671EC81A}" presName="BalanceSpacing" presStyleCnt="0"/>
      <dgm:spPr/>
    </dgm:pt>
    <dgm:pt modelId="{C972B0D4-D741-4F16-90BC-CA32EB9277A3}" type="pres">
      <dgm:prSet presAssocID="{4C5C05A8-13D2-4FF3-94E9-C746671EC81A}" presName="BalanceSpacing1" presStyleCnt="0"/>
      <dgm:spPr/>
    </dgm:pt>
    <dgm:pt modelId="{2764959A-3A53-49AD-A432-314A98FE99F8}" type="pres">
      <dgm:prSet presAssocID="{A5CDEE70-8322-4544-A87F-93DC31EFEA40}" presName="Accent1Text" presStyleLbl="node1" presStyleIdx="5" presStyleCnt="6"/>
      <dgm:spPr/>
    </dgm:pt>
  </dgm:ptLst>
  <dgm:cxnLst>
    <dgm:cxn modelId="{3D81D6B9-6916-4428-A580-07D6A55A5182}" srcId="{C07F7F3C-6758-45D1-9FDC-CF9296F9C07A}" destId="{4C5C05A8-13D2-4FF3-94E9-C746671EC81A}" srcOrd="2" destOrd="0" parTransId="{0447970D-4E87-4A5F-A06A-31622EE6AFEF}" sibTransId="{A5CDEE70-8322-4544-A87F-93DC31EFEA40}"/>
    <dgm:cxn modelId="{CDBF0D82-6340-4749-A451-6BEB47FC1DAB}" srcId="{D827FC46-4FC3-484A-B4FF-16769B496781}" destId="{933D60D2-DFBD-4969-BA8E-07D07AB8CA3C}" srcOrd="0" destOrd="0" parTransId="{B574E0A7-E4D7-440B-963E-83ACBEEBC4AB}" sibTransId="{1D863789-163D-456B-BE92-DF9EA6C8AD63}"/>
    <dgm:cxn modelId="{B9102729-2EB1-4588-A5B6-C00C2F0D99A6}" type="presOf" srcId="{D827FC46-4FC3-484A-B4FF-16769B496781}" destId="{8EEA253C-1919-4CCD-AE64-E44C2283BADC}" srcOrd="0" destOrd="0" presId="urn:microsoft.com/office/officeart/2008/layout/AlternatingHexagons"/>
    <dgm:cxn modelId="{A7974594-8310-4796-AE5F-C5694CC25E8B}" srcId="{C07F7F3C-6758-45D1-9FDC-CF9296F9C07A}" destId="{86ABCC00-4A73-4C98-A8BD-CCAABE7C4DDB}" srcOrd="0" destOrd="0" parTransId="{AEA65679-19FB-490D-9CF0-D07E965978BD}" sibTransId="{2D909E9C-0305-4A61-9D19-9D6C58A7BE39}"/>
    <dgm:cxn modelId="{260F287A-A7B5-489F-B3B3-AF563E70417F}" type="presOf" srcId="{86ABCC00-4A73-4C98-A8BD-CCAABE7C4DDB}" destId="{774B6F9A-6756-460C-BBAF-41BCE6289F6F}" srcOrd="0" destOrd="0" presId="urn:microsoft.com/office/officeart/2008/layout/AlternatingHexagons"/>
    <dgm:cxn modelId="{FC4E8A3A-6151-4A88-A320-BD080B4DB063}" srcId="{C07F7F3C-6758-45D1-9FDC-CF9296F9C07A}" destId="{D827FC46-4FC3-484A-B4FF-16769B496781}" srcOrd="1" destOrd="0" parTransId="{A17195DF-897D-4AD7-8259-5D8E154D4481}" sibTransId="{5CEEE4F8-7240-422C-85D9-C55C788D5782}"/>
    <dgm:cxn modelId="{AB30E38B-1340-4871-AEF2-930610FD412B}" srcId="{86ABCC00-4A73-4C98-A8BD-CCAABE7C4DDB}" destId="{76DC7B3C-7E01-4DDC-A03D-CAF0947CC1A8}" srcOrd="0" destOrd="0" parTransId="{C852281B-774D-41CC-B140-D1C99BAA4556}" sibTransId="{969CF5A7-60C1-402C-8616-543EB8DB249F}"/>
    <dgm:cxn modelId="{5C763B61-1C5F-4E98-B72D-60F8AF806335}" type="presOf" srcId="{5F373CA3-E7B7-4F4E-B9D6-F25FB716E63D}" destId="{9914D555-7C93-4E67-9B04-238AF8009585}" srcOrd="0" destOrd="0" presId="urn:microsoft.com/office/officeart/2008/layout/AlternatingHexagons"/>
    <dgm:cxn modelId="{B5766FE5-877D-4339-8997-5ACD8F184766}" type="presOf" srcId="{5CEEE4F8-7240-422C-85D9-C55C788D5782}" destId="{9F22CDAC-4891-4D49-B887-98AE8D7F584D}" srcOrd="0" destOrd="0" presId="urn:microsoft.com/office/officeart/2008/layout/AlternatingHexagons"/>
    <dgm:cxn modelId="{E9579520-C69E-41C2-8681-98394CDA8D10}" type="presOf" srcId="{76DC7B3C-7E01-4DDC-A03D-CAF0947CC1A8}" destId="{DDB6ACD5-FAB5-425A-96D0-AF0C80E815C9}" srcOrd="0" destOrd="0" presId="urn:microsoft.com/office/officeart/2008/layout/AlternatingHexagons"/>
    <dgm:cxn modelId="{C5322690-493F-4C98-A875-E83BD867F2D5}" type="presOf" srcId="{C07F7F3C-6758-45D1-9FDC-CF9296F9C07A}" destId="{882613E9-C282-4D0A-ADBB-F29F9F0AF33D}" srcOrd="0" destOrd="0" presId="urn:microsoft.com/office/officeart/2008/layout/AlternatingHexagons"/>
    <dgm:cxn modelId="{8AAEBBA7-7DAA-4EA4-8017-A6069AE6CB69}" type="presOf" srcId="{4C5C05A8-13D2-4FF3-94E9-C746671EC81A}" destId="{5BB5D713-D769-42E0-A63C-FE1CD19AC531}" srcOrd="0" destOrd="0" presId="urn:microsoft.com/office/officeart/2008/layout/AlternatingHexagons"/>
    <dgm:cxn modelId="{697F11B8-EF8D-450B-A9C0-EAB04E8C9855}" type="presOf" srcId="{2D909E9C-0305-4A61-9D19-9D6C58A7BE39}" destId="{DE852084-BEED-4D2B-91D0-B0BA3D00EA4F}" srcOrd="0" destOrd="0" presId="urn:microsoft.com/office/officeart/2008/layout/AlternatingHexagons"/>
    <dgm:cxn modelId="{2C294FD0-0B8F-4A0E-A183-AFA38A6FF7B7}" srcId="{4C5C05A8-13D2-4FF3-94E9-C746671EC81A}" destId="{5F373CA3-E7B7-4F4E-B9D6-F25FB716E63D}" srcOrd="0" destOrd="0" parTransId="{3DEDAACA-1417-4992-A088-FDD349C9227E}" sibTransId="{6DDFE5C8-BD51-4B31-9C66-6A4757B3A1A8}"/>
    <dgm:cxn modelId="{003B596A-A422-488B-99E7-F488CDBBF445}" type="presOf" srcId="{933D60D2-DFBD-4969-BA8E-07D07AB8CA3C}" destId="{92613988-0C46-49B9-A5BB-637964E458CC}" srcOrd="0" destOrd="0" presId="urn:microsoft.com/office/officeart/2008/layout/AlternatingHexagons"/>
    <dgm:cxn modelId="{BB6F2B0F-36B1-48BD-9481-2225E8F3AFDE}" type="presOf" srcId="{A5CDEE70-8322-4544-A87F-93DC31EFEA40}" destId="{2764959A-3A53-49AD-A432-314A98FE99F8}" srcOrd="0" destOrd="0" presId="urn:microsoft.com/office/officeart/2008/layout/AlternatingHexagons"/>
    <dgm:cxn modelId="{4B19ABD2-C854-4BBD-87B9-9C7317270E2E}" type="presParOf" srcId="{882613E9-C282-4D0A-ADBB-F29F9F0AF33D}" destId="{26082C2E-9FD7-4F5B-8450-38D4FC4C4727}" srcOrd="0" destOrd="0" presId="urn:microsoft.com/office/officeart/2008/layout/AlternatingHexagons"/>
    <dgm:cxn modelId="{33225CC5-8565-40A7-8859-8812090C9772}" type="presParOf" srcId="{26082C2E-9FD7-4F5B-8450-38D4FC4C4727}" destId="{774B6F9A-6756-460C-BBAF-41BCE6289F6F}" srcOrd="0" destOrd="0" presId="urn:microsoft.com/office/officeart/2008/layout/AlternatingHexagons"/>
    <dgm:cxn modelId="{01A9D12D-FA91-4BDA-8FDD-152421DAF20B}" type="presParOf" srcId="{26082C2E-9FD7-4F5B-8450-38D4FC4C4727}" destId="{DDB6ACD5-FAB5-425A-96D0-AF0C80E815C9}" srcOrd="1" destOrd="0" presId="urn:microsoft.com/office/officeart/2008/layout/AlternatingHexagons"/>
    <dgm:cxn modelId="{2C84E9A5-D4F5-42E4-B631-7C6BD3D6A77A}" type="presParOf" srcId="{26082C2E-9FD7-4F5B-8450-38D4FC4C4727}" destId="{33D972E3-0190-4884-9EBC-6FE5E35E30C8}" srcOrd="2" destOrd="0" presId="urn:microsoft.com/office/officeart/2008/layout/AlternatingHexagons"/>
    <dgm:cxn modelId="{68B81464-E711-43DF-86F0-5AC34F1D1A77}" type="presParOf" srcId="{26082C2E-9FD7-4F5B-8450-38D4FC4C4727}" destId="{39A3392F-70F8-4CF4-BB17-F0683922A2C0}" srcOrd="3" destOrd="0" presId="urn:microsoft.com/office/officeart/2008/layout/AlternatingHexagons"/>
    <dgm:cxn modelId="{9D9C61E6-E509-48F3-8E9E-B77EB4BE99D1}" type="presParOf" srcId="{26082C2E-9FD7-4F5B-8450-38D4FC4C4727}" destId="{DE852084-BEED-4D2B-91D0-B0BA3D00EA4F}" srcOrd="4" destOrd="0" presId="urn:microsoft.com/office/officeart/2008/layout/AlternatingHexagons"/>
    <dgm:cxn modelId="{A81E8DE0-B263-4FB7-8B53-153AAB984274}" type="presParOf" srcId="{882613E9-C282-4D0A-ADBB-F29F9F0AF33D}" destId="{3266193E-5D91-441B-94A7-DD3A163D35AB}" srcOrd="1" destOrd="0" presId="urn:microsoft.com/office/officeart/2008/layout/AlternatingHexagons"/>
    <dgm:cxn modelId="{F38776AE-0A8A-4338-BF10-BD748B117C7B}" type="presParOf" srcId="{882613E9-C282-4D0A-ADBB-F29F9F0AF33D}" destId="{9551746E-0A3A-4D57-ABFB-9DC4592C9DED}" srcOrd="2" destOrd="0" presId="urn:microsoft.com/office/officeart/2008/layout/AlternatingHexagons"/>
    <dgm:cxn modelId="{C87AD038-E53E-4F76-B67F-486A47D9F883}" type="presParOf" srcId="{9551746E-0A3A-4D57-ABFB-9DC4592C9DED}" destId="{8EEA253C-1919-4CCD-AE64-E44C2283BADC}" srcOrd="0" destOrd="0" presId="urn:microsoft.com/office/officeart/2008/layout/AlternatingHexagons"/>
    <dgm:cxn modelId="{F4C54CE9-3474-4B14-B2A2-21C917855AC4}" type="presParOf" srcId="{9551746E-0A3A-4D57-ABFB-9DC4592C9DED}" destId="{92613988-0C46-49B9-A5BB-637964E458CC}" srcOrd="1" destOrd="0" presId="urn:microsoft.com/office/officeart/2008/layout/AlternatingHexagons"/>
    <dgm:cxn modelId="{9DCFD46A-056C-40CF-AD00-319945271CC4}" type="presParOf" srcId="{9551746E-0A3A-4D57-ABFB-9DC4592C9DED}" destId="{EFA11DB2-2090-4487-A865-348F3B1262D4}" srcOrd="2" destOrd="0" presId="urn:microsoft.com/office/officeart/2008/layout/AlternatingHexagons"/>
    <dgm:cxn modelId="{8986B8AB-1B78-4978-B2D0-51BDCF1584A3}" type="presParOf" srcId="{9551746E-0A3A-4D57-ABFB-9DC4592C9DED}" destId="{E3517F3E-047F-4DAA-8E09-C1C379F5A387}" srcOrd="3" destOrd="0" presId="urn:microsoft.com/office/officeart/2008/layout/AlternatingHexagons"/>
    <dgm:cxn modelId="{B17BEDB9-A6E2-4F58-A547-FEFF0D1BF31F}" type="presParOf" srcId="{9551746E-0A3A-4D57-ABFB-9DC4592C9DED}" destId="{9F22CDAC-4891-4D49-B887-98AE8D7F584D}" srcOrd="4" destOrd="0" presId="urn:microsoft.com/office/officeart/2008/layout/AlternatingHexagons"/>
    <dgm:cxn modelId="{99849B2A-2D39-48EE-ACC6-6132C0DF7867}" type="presParOf" srcId="{882613E9-C282-4D0A-ADBB-F29F9F0AF33D}" destId="{F2312F9D-D583-4091-932D-5C0F7520A609}" srcOrd="3" destOrd="0" presId="urn:microsoft.com/office/officeart/2008/layout/AlternatingHexagons"/>
    <dgm:cxn modelId="{AE876BCF-F43B-420F-B1C9-790B678367E3}" type="presParOf" srcId="{882613E9-C282-4D0A-ADBB-F29F9F0AF33D}" destId="{F6B8AAB9-F54E-46C7-A247-44CE5F60BB53}" srcOrd="4" destOrd="0" presId="urn:microsoft.com/office/officeart/2008/layout/AlternatingHexagons"/>
    <dgm:cxn modelId="{F36C9453-DE35-4066-9775-A22132B6F14C}" type="presParOf" srcId="{F6B8AAB9-F54E-46C7-A247-44CE5F60BB53}" destId="{5BB5D713-D769-42E0-A63C-FE1CD19AC531}" srcOrd="0" destOrd="0" presId="urn:microsoft.com/office/officeart/2008/layout/AlternatingHexagons"/>
    <dgm:cxn modelId="{18B4F121-1D8D-418C-86A5-8CB805A8D6FE}" type="presParOf" srcId="{F6B8AAB9-F54E-46C7-A247-44CE5F60BB53}" destId="{9914D555-7C93-4E67-9B04-238AF8009585}" srcOrd="1" destOrd="0" presId="urn:microsoft.com/office/officeart/2008/layout/AlternatingHexagons"/>
    <dgm:cxn modelId="{9E47BC26-F71F-490E-892F-0B37681DC04C}" type="presParOf" srcId="{F6B8AAB9-F54E-46C7-A247-44CE5F60BB53}" destId="{2FA2EC35-79C2-42EB-866B-3C84867EA92A}" srcOrd="2" destOrd="0" presId="urn:microsoft.com/office/officeart/2008/layout/AlternatingHexagons"/>
    <dgm:cxn modelId="{EE4504C9-C0B5-4DE8-9F74-2C2DD510F6B4}" type="presParOf" srcId="{F6B8AAB9-F54E-46C7-A247-44CE5F60BB53}" destId="{C972B0D4-D741-4F16-90BC-CA32EB9277A3}" srcOrd="3" destOrd="0" presId="urn:microsoft.com/office/officeart/2008/layout/AlternatingHexagons"/>
    <dgm:cxn modelId="{4BF9FC6E-0D4E-4213-B9D0-BF80E6D16320}" type="presParOf" srcId="{F6B8AAB9-F54E-46C7-A247-44CE5F60BB53}" destId="{2764959A-3A53-49AD-A432-314A98FE99F8}"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6BB523-6520-45B7-A688-747C9DE9E774}">
      <dsp:nvSpPr>
        <dsp:cNvPr id="0" name=""/>
        <dsp:cNvSpPr/>
      </dsp:nvSpPr>
      <dsp:spPr>
        <a:xfrm>
          <a:off x="0" y="358412"/>
          <a:ext cx="5105400"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F38544E-3152-4CDF-9BBE-2F8539DC5D21}">
      <dsp:nvSpPr>
        <dsp:cNvPr id="0" name=""/>
        <dsp:cNvSpPr/>
      </dsp:nvSpPr>
      <dsp:spPr>
        <a:xfrm>
          <a:off x="255270" y="63212"/>
          <a:ext cx="3573780"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80" tIns="0" rIns="135080" bIns="0" numCol="1" spcCol="1270" anchor="ctr" anchorCtr="0">
          <a:noAutofit/>
        </a:bodyPr>
        <a:lstStyle/>
        <a:p>
          <a:pPr lvl="0" algn="l" defTabSz="889000">
            <a:lnSpc>
              <a:spcPct val="90000"/>
            </a:lnSpc>
            <a:spcBef>
              <a:spcPct val="0"/>
            </a:spcBef>
            <a:spcAft>
              <a:spcPct val="35000"/>
            </a:spcAft>
          </a:pPr>
          <a:r>
            <a:rPr lang="en-US" sz="2000" kern="1200" dirty="0" smtClean="0"/>
            <a:t>To Increase Minutes of Usage(MOU)</a:t>
          </a:r>
          <a:endParaRPr lang="en-US" sz="2000" kern="1200" dirty="0"/>
        </a:p>
      </dsp:txBody>
      <dsp:txXfrm>
        <a:off x="284091" y="92033"/>
        <a:ext cx="3516138" cy="532758"/>
      </dsp:txXfrm>
    </dsp:sp>
    <dsp:sp modelId="{ECCE55CD-B936-41C3-9C30-02936C4073F0}">
      <dsp:nvSpPr>
        <dsp:cNvPr id="0" name=""/>
        <dsp:cNvSpPr/>
      </dsp:nvSpPr>
      <dsp:spPr>
        <a:xfrm>
          <a:off x="0" y="1265612"/>
          <a:ext cx="5105400"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AB2774-784D-4C7D-8482-B9C0636F2ABE}">
      <dsp:nvSpPr>
        <dsp:cNvPr id="0" name=""/>
        <dsp:cNvSpPr/>
      </dsp:nvSpPr>
      <dsp:spPr>
        <a:xfrm>
          <a:off x="255270" y="970412"/>
          <a:ext cx="3573780"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80" tIns="0" rIns="135080" bIns="0" numCol="1" spcCol="1270" anchor="ctr" anchorCtr="0">
          <a:noAutofit/>
        </a:bodyPr>
        <a:lstStyle/>
        <a:p>
          <a:pPr lvl="0" algn="l" defTabSz="889000">
            <a:lnSpc>
              <a:spcPct val="90000"/>
            </a:lnSpc>
            <a:spcBef>
              <a:spcPct val="0"/>
            </a:spcBef>
            <a:spcAft>
              <a:spcPct val="35000"/>
            </a:spcAft>
          </a:pPr>
          <a:r>
            <a:rPr lang="en-US" sz="2000" kern="1200" dirty="0" smtClean="0"/>
            <a:t>Rate Plan Migration</a:t>
          </a:r>
          <a:endParaRPr lang="en-US" sz="2000" kern="1200" dirty="0"/>
        </a:p>
      </dsp:txBody>
      <dsp:txXfrm>
        <a:off x="284091" y="999233"/>
        <a:ext cx="3516138" cy="532758"/>
      </dsp:txXfrm>
    </dsp:sp>
    <dsp:sp modelId="{1D6EA0F9-91F2-452A-B681-E4D34FBA0FA3}">
      <dsp:nvSpPr>
        <dsp:cNvPr id="0" name=""/>
        <dsp:cNvSpPr/>
      </dsp:nvSpPr>
      <dsp:spPr>
        <a:xfrm>
          <a:off x="0" y="2172812"/>
          <a:ext cx="5105400"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EF76D4-9F13-44D6-A63F-A85EC3FABEA5}">
      <dsp:nvSpPr>
        <dsp:cNvPr id="0" name=""/>
        <dsp:cNvSpPr/>
      </dsp:nvSpPr>
      <dsp:spPr>
        <a:xfrm>
          <a:off x="255270" y="1877612"/>
          <a:ext cx="3573780"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80" tIns="0" rIns="135080" bIns="0" numCol="1" spcCol="1270" anchor="ctr" anchorCtr="0">
          <a:noAutofit/>
        </a:bodyPr>
        <a:lstStyle/>
        <a:p>
          <a:pPr lvl="0" algn="l" defTabSz="889000">
            <a:lnSpc>
              <a:spcPct val="90000"/>
            </a:lnSpc>
            <a:spcBef>
              <a:spcPct val="0"/>
            </a:spcBef>
            <a:spcAft>
              <a:spcPct val="35000"/>
            </a:spcAft>
          </a:pPr>
          <a:r>
            <a:rPr lang="en-US" sz="2000" kern="1200" dirty="0" smtClean="0"/>
            <a:t>Bundling Strategy</a:t>
          </a:r>
          <a:endParaRPr lang="en-US" sz="2000" kern="1200" dirty="0"/>
        </a:p>
      </dsp:txBody>
      <dsp:txXfrm>
        <a:off x="284091" y="1906433"/>
        <a:ext cx="351613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36B318-6BFA-410A-B947-5A586C376E0A}">
      <dsp:nvSpPr>
        <dsp:cNvPr id="0" name=""/>
        <dsp:cNvSpPr/>
      </dsp:nvSpPr>
      <dsp:spPr>
        <a:xfrm>
          <a:off x="0" y="358412"/>
          <a:ext cx="5105400"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D71146E-F3DD-434E-AFCA-92B569B4C246}">
      <dsp:nvSpPr>
        <dsp:cNvPr id="0" name=""/>
        <dsp:cNvSpPr/>
      </dsp:nvSpPr>
      <dsp:spPr>
        <a:xfrm>
          <a:off x="255270" y="63212"/>
          <a:ext cx="3573780"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80" tIns="0" rIns="135080" bIns="0" numCol="1" spcCol="1270" anchor="ctr" anchorCtr="0">
          <a:noAutofit/>
        </a:bodyPr>
        <a:lstStyle/>
        <a:p>
          <a:pPr lvl="0" algn="l" defTabSz="889000">
            <a:lnSpc>
              <a:spcPct val="90000"/>
            </a:lnSpc>
            <a:spcBef>
              <a:spcPct val="0"/>
            </a:spcBef>
            <a:spcAft>
              <a:spcPct val="35000"/>
            </a:spcAft>
          </a:pPr>
          <a:r>
            <a:rPr lang="en-US" sz="2000" kern="1200" dirty="0" smtClean="0"/>
            <a:t>Loyalty </a:t>
          </a:r>
          <a:endParaRPr lang="en-US" sz="2000" kern="1200" dirty="0"/>
        </a:p>
      </dsp:txBody>
      <dsp:txXfrm>
        <a:off x="284091" y="92033"/>
        <a:ext cx="3516138" cy="532758"/>
      </dsp:txXfrm>
    </dsp:sp>
    <dsp:sp modelId="{769D8193-E649-4E0F-8BBE-D69B131EF29C}">
      <dsp:nvSpPr>
        <dsp:cNvPr id="0" name=""/>
        <dsp:cNvSpPr/>
      </dsp:nvSpPr>
      <dsp:spPr>
        <a:xfrm>
          <a:off x="0" y="1265612"/>
          <a:ext cx="5105400"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284F3B-1C00-47F0-AE2B-5A0D1DEF775B}">
      <dsp:nvSpPr>
        <dsp:cNvPr id="0" name=""/>
        <dsp:cNvSpPr/>
      </dsp:nvSpPr>
      <dsp:spPr>
        <a:xfrm>
          <a:off x="255270" y="970412"/>
          <a:ext cx="3573780"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80" tIns="0" rIns="135080" bIns="0" numCol="1" spcCol="1270" anchor="ctr" anchorCtr="0">
          <a:noAutofit/>
        </a:bodyPr>
        <a:lstStyle/>
        <a:p>
          <a:pPr lvl="0" algn="l" defTabSz="889000">
            <a:lnSpc>
              <a:spcPct val="90000"/>
            </a:lnSpc>
            <a:spcBef>
              <a:spcPct val="0"/>
            </a:spcBef>
            <a:spcAft>
              <a:spcPct val="35000"/>
            </a:spcAft>
          </a:pPr>
          <a:r>
            <a:rPr lang="en-US" sz="2000" kern="1200" dirty="0" smtClean="0"/>
            <a:t>Network and Service Quality</a:t>
          </a:r>
          <a:endParaRPr lang="en-US" sz="2000" kern="1200" dirty="0"/>
        </a:p>
      </dsp:txBody>
      <dsp:txXfrm>
        <a:off x="284091" y="999233"/>
        <a:ext cx="3516138" cy="532758"/>
      </dsp:txXfrm>
    </dsp:sp>
    <dsp:sp modelId="{7E933BE0-CA24-4DB7-9E42-ABCE7454D67C}">
      <dsp:nvSpPr>
        <dsp:cNvPr id="0" name=""/>
        <dsp:cNvSpPr/>
      </dsp:nvSpPr>
      <dsp:spPr>
        <a:xfrm>
          <a:off x="0" y="2172812"/>
          <a:ext cx="5105400" cy="504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25F1293-266E-4D46-9399-3BB14B0EE2F8}">
      <dsp:nvSpPr>
        <dsp:cNvPr id="0" name=""/>
        <dsp:cNvSpPr/>
      </dsp:nvSpPr>
      <dsp:spPr>
        <a:xfrm>
          <a:off x="255270" y="1877612"/>
          <a:ext cx="3573780" cy="5904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080" tIns="0" rIns="135080" bIns="0" numCol="1" spcCol="1270" anchor="ctr" anchorCtr="0">
          <a:noAutofit/>
        </a:bodyPr>
        <a:lstStyle/>
        <a:p>
          <a:pPr lvl="0" algn="l" defTabSz="889000">
            <a:lnSpc>
              <a:spcPct val="90000"/>
            </a:lnSpc>
            <a:spcBef>
              <a:spcPct val="0"/>
            </a:spcBef>
            <a:spcAft>
              <a:spcPct val="35000"/>
            </a:spcAft>
          </a:pPr>
          <a:r>
            <a:rPr lang="en-US" sz="2000" kern="1200" dirty="0" smtClean="0"/>
            <a:t>Customer Care</a:t>
          </a:r>
          <a:endParaRPr lang="en-US" sz="2000" kern="1200" dirty="0"/>
        </a:p>
      </dsp:txBody>
      <dsp:txXfrm>
        <a:off x="284091" y="1906433"/>
        <a:ext cx="3516138" cy="532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1C6E88-072F-43CA-95BE-B253A745C3CF}">
      <dsp:nvSpPr>
        <dsp:cNvPr id="0" name=""/>
        <dsp:cNvSpPr/>
      </dsp:nvSpPr>
      <dsp:spPr>
        <a:xfrm>
          <a:off x="971550" y="1785"/>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Excellent Quality keep customer’s happy and Loyal.</a:t>
          </a:r>
          <a:endParaRPr lang="en-US" sz="2700" kern="1200" dirty="0"/>
        </a:p>
      </dsp:txBody>
      <dsp:txXfrm>
        <a:off x="971550" y="1785"/>
        <a:ext cx="2631281" cy="1578768"/>
      </dsp:txXfrm>
    </dsp:sp>
    <dsp:sp modelId="{F4559A4E-98AE-4523-A078-3209822868A2}">
      <dsp:nvSpPr>
        <dsp:cNvPr id="0" name=""/>
        <dsp:cNvSpPr/>
      </dsp:nvSpPr>
      <dsp:spPr>
        <a:xfrm>
          <a:off x="3865959" y="1785"/>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CHURN</a:t>
          </a:r>
          <a:endParaRPr lang="en-US" sz="2700" kern="1200" dirty="0"/>
        </a:p>
      </dsp:txBody>
      <dsp:txXfrm>
        <a:off x="3865959" y="1785"/>
        <a:ext cx="2631281" cy="1578768"/>
      </dsp:txXfrm>
    </dsp:sp>
    <dsp:sp modelId="{B73D385A-AFAF-45F5-9288-AD81EE0527A8}">
      <dsp:nvSpPr>
        <dsp:cNvPr id="0" name=""/>
        <dsp:cNvSpPr/>
      </dsp:nvSpPr>
      <dsp:spPr>
        <a:xfrm>
          <a:off x="6760368" y="1785"/>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Cost and Billing </a:t>
          </a:r>
          <a:endParaRPr lang="en-US" sz="2700" kern="1200" dirty="0"/>
        </a:p>
      </dsp:txBody>
      <dsp:txXfrm>
        <a:off x="6760368" y="1785"/>
        <a:ext cx="2631281" cy="1578768"/>
      </dsp:txXfrm>
    </dsp:sp>
    <dsp:sp modelId="{0DCAA2FB-37D1-4A79-8AC1-0A91E7ACEB3E}">
      <dsp:nvSpPr>
        <dsp:cNvPr id="0" name=""/>
        <dsp:cNvSpPr/>
      </dsp:nvSpPr>
      <dsp:spPr>
        <a:xfrm>
          <a:off x="2418754" y="1843682"/>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Data Usage</a:t>
          </a:r>
          <a:endParaRPr lang="en-US" sz="2700" kern="1200" dirty="0"/>
        </a:p>
      </dsp:txBody>
      <dsp:txXfrm>
        <a:off x="2418754" y="1843682"/>
        <a:ext cx="2631281" cy="1578768"/>
      </dsp:txXfrm>
    </dsp:sp>
    <dsp:sp modelId="{5B22E5D0-B5D1-475C-B5B2-E9787B6BAA30}">
      <dsp:nvSpPr>
        <dsp:cNvPr id="0" name=""/>
        <dsp:cNvSpPr/>
      </dsp:nvSpPr>
      <dsp:spPr>
        <a:xfrm>
          <a:off x="5313164" y="1843682"/>
          <a:ext cx="2631281" cy="1578768"/>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sz="2700" kern="1200" dirty="0" smtClean="0"/>
            <a:t>Network and Service Quality</a:t>
          </a:r>
          <a:endParaRPr lang="en-US" sz="2700" kern="1200" dirty="0"/>
        </a:p>
      </dsp:txBody>
      <dsp:txXfrm>
        <a:off x="5313164" y="1843682"/>
        <a:ext cx="2631281" cy="15787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804419-16EF-42C0-904F-B9251ADD9D46}">
      <dsp:nvSpPr>
        <dsp:cNvPr id="0" name=""/>
        <dsp:cNvSpPr/>
      </dsp:nvSpPr>
      <dsp:spPr>
        <a:xfrm>
          <a:off x="0" y="0"/>
          <a:ext cx="3424236" cy="3424236"/>
        </a:xfrm>
        <a:prstGeom prst="pie">
          <a:avLst>
            <a:gd name="adj1" fmla="val 5400000"/>
            <a:gd name="adj2" fmla="val 1620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D17FA80-2A43-4579-9705-566B573B1621}">
      <dsp:nvSpPr>
        <dsp:cNvPr id="0" name=""/>
        <dsp:cNvSpPr/>
      </dsp:nvSpPr>
      <dsp:spPr>
        <a:xfrm>
          <a:off x="1712118" y="0"/>
          <a:ext cx="8651081" cy="3424236"/>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Cost and Billing</a:t>
          </a:r>
          <a:endParaRPr lang="en-US" sz="3100" kern="1200" dirty="0"/>
        </a:p>
      </dsp:txBody>
      <dsp:txXfrm>
        <a:off x="1712118" y="0"/>
        <a:ext cx="4325540" cy="1027273"/>
      </dsp:txXfrm>
    </dsp:sp>
    <dsp:sp modelId="{D2C45795-96A5-439B-A754-0A39DB774FD4}">
      <dsp:nvSpPr>
        <dsp:cNvPr id="0" name=""/>
        <dsp:cNvSpPr/>
      </dsp:nvSpPr>
      <dsp:spPr>
        <a:xfrm>
          <a:off x="599242" y="1027273"/>
          <a:ext cx="2225751" cy="2225751"/>
        </a:xfrm>
        <a:prstGeom prst="pie">
          <a:avLst>
            <a:gd name="adj1" fmla="val 5400000"/>
            <a:gd name="adj2" fmla="val 1620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CEFE2411-FCF7-43BC-804A-015131F94008}">
      <dsp:nvSpPr>
        <dsp:cNvPr id="0" name=""/>
        <dsp:cNvSpPr/>
      </dsp:nvSpPr>
      <dsp:spPr>
        <a:xfrm>
          <a:off x="1712118" y="1027273"/>
          <a:ext cx="8651081" cy="2225751"/>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Network and Service Quality</a:t>
          </a:r>
          <a:endParaRPr lang="en-US" sz="3100" kern="1200" dirty="0"/>
        </a:p>
      </dsp:txBody>
      <dsp:txXfrm>
        <a:off x="1712118" y="1027273"/>
        <a:ext cx="4325540" cy="1027269"/>
      </dsp:txXfrm>
    </dsp:sp>
    <dsp:sp modelId="{A0602FA2-E5BF-4D9C-9C3B-870DE9BD961F}">
      <dsp:nvSpPr>
        <dsp:cNvPr id="0" name=""/>
        <dsp:cNvSpPr/>
      </dsp:nvSpPr>
      <dsp:spPr>
        <a:xfrm>
          <a:off x="1198483" y="2054543"/>
          <a:ext cx="1027270" cy="1027270"/>
        </a:xfrm>
        <a:prstGeom prst="pie">
          <a:avLst>
            <a:gd name="adj1" fmla="val 5400000"/>
            <a:gd name="adj2" fmla="val 16200000"/>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07115023-A792-4740-8FEF-24C1B698337F}">
      <dsp:nvSpPr>
        <dsp:cNvPr id="0" name=""/>
        <dsp:cNvSpPr/>
      </dsp:nvSpPr>
      <dsp:spPr>
        <a:xfrm>
          <a:off x="1712118" y="2054543"/>
          <a:ext cx="8651081" cy="102727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50800" dist="25400" dir="5400000" rotWithShape="0">
            <a:srgbClr val="000000">
              <a:alpha val="28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Recommendation From Friends and Family</a:t>
          </a:r>
          <a:endParaRPr lang="en-US" sz="3100" kern="1200" dirty="0"/>
        </a:p>
      </dsp:txBody>
      <dsp:txXfrm>
        <a:off x="1712118" y="2054543"/>
        <a:ext cx="4325540" cy="1027270"/>
      </dsp:txXfrm>
    </dsp:sp>
    <dsp:sp modelId="{2C326AC4-1A79-428E-8B6C-43D38E0AE1D8}">
      <dsp:nvSpPr>
        <dsp:cNvPr id="0" name=""/>
        <dsp:cNvSpPr/>
      </dsp:nvSpPr>
      <dsp:spPr>
        <a:xfrm>
          <a:off x="6037659" y="0"/>
          <a:ext cx="4325540" cy="1027273"/>
        </a:xfrm>
        <a:prstGeom prst="rect">
          <a:avLst/>
        </a:prstGeom>
        <a:noFill/>
        <a:ln w="9525" cap="flat" cmpd="sng" algn="ctr">
          <a:noFill/>
          <a:prstDash val="solid"/>
        </a:ln>
        <a:effectLst>
          <a:outerShdw blurRad="50800" dist="25400" dir="5400000" rotWithShape="0">
            <a:srgbClr val="000000">
              <a:alpha val="28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40% customers planning to switch providers within a year.</a:t>
          </a:r>
          <a:endParaRPr lang="en-US" sz="1600" kern="1200" dirty="0"/>
        </a:p>
        <a:p>
          <a:pPr marL="171450" lvl="1" indent="-171450" algn="l" defTabSz="711200">
            <a:lnSpc>
              <a:spcPct val="90000"/>
            </a:lnSpc>
            <a:spcBef>
              <a:spcPct val="0"/>
            </a:spcBef>
            <a:spcAft>
              <a:spcPct val="15000"/>
            </a:spcAft>
            <a:buChar char="••"/>
          </a:pPr>
          <a:r>
            <a:rPr lang="en-US" sz="1600" kern="1200" dirty="0" smtClean="0"/>
            <a:t>49% customer considers it as most important factor in Emerging Markets.</a:t>
          </a:r>
          <a:endParaRPr lang="en-US" sz="1600" kern="1200" dirty="0"/>
        </a:p>
      </dsp:txBody>
      <dsp:txXfrm>
        <a:off x="6037659" y="0"/>
        <a:ext cx="4325540" cy="1027273"/>
      </dsp:txXfrm>
    </dsp:sp>
    <dsp:sp modelId="{79EAA625-057F-4AE3-B57D-FE5418675188}">
      <dsp:nvSpPr>
        <dsp:cNvPr id="0" name=""/>
        <dsp:cNvSpPr/>
      </dsp:nvSpPr>
      <dsp:spPr>
        <a:xfrm>
          <a:off x="6037659" y="1027273"/>
          <a:ext cx="4325540" cy="1027269"/>
        </a:xfrm>
        <a:prstGeom prst="rect">
          <a:avLst/>
        </a:prstGeom>
        <a:noFill/>
        <a:ln w="9525" cap="flat" cmpd="sng" algn="ctr">
          <a:noFill/>
          <a:prstDash val="solid"/>
        </a:ln>
        <a:effectLst>
          <a:outerShdw blurRad="50800" dist="25400" dir="5400000" rotWithShape="0">
            <a:srgbClr val="000000">
              <a:alpha val="28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25%i customers consider this factor to stay with Operator.</a:t>
          </a:r>
          <a:endParaRPr lang="en-US" sz="1600" kern="1200" dirty="0"/>
        </a:p>
        <a:p>
          <a:pPr marL="171450" lvl="1" indent="-171450" algn="l" defTabSz="711200">
            <a:lnSpc>
              <a:spcPct val="90000"/>
            </a:lnSpc>
            <a:spcBef>
              <a:spcPct val="0"/>
            </a:spcBef>
            <a:spcAft>
              <a:spcPct val="15000"/>
            </a:spcAft>
            <a:buChar char="••"/>
          </a:pPr>
          <a:r>
            <a:rPr lang="en-US" sz="1600" kern="1200" dirty="0" smtClean="0"/>
            <a:t>Data Usage. 20% experiencing slow D/L speed. 17% Data Throttling. 16% Apps not working. </a:t>
          </a:r>
          <a:endParaRPr lang="en-US" sz="1600" kern="1200" dirty="0"/>
        </a:p>
      </dsp:txBody>
      <dsp:txXfrm>
        <a:off x="6037659" y="1027273"/>
        <a:ext cx="4325540" cy="1027269"/>
      </dsp:txXfrm>
    </dsp:sp>
    <dsp:sp modelId="{734EE4F2-DF68-4DE6-9FB0-74F6DBB7C3FE}">
      <dsp:nvSpPr>
        <dsp:cNvPr id="0" name=""/>
        <dsp:cNvSpPr/>
      </dsp:nvSpPr>
      <dsp:spPr>
        <a:xfrm>
          <a:off x="6037659" y="2054543"/>
          <a:ext cx="4325540" cy="1027270"/>
        </a:xfrm>
        <a:prstGeom prst="rect">
          <a:avLst/>
        </a:prstGeom>
        <a:noFill/>
        <a:ln w="9525" cap="flat" cmpd="sng" algn="ctr">
          <a:noFill/>
          <a:prstDash val="solid"/>
        </a:ln>
        <a:effectLst>
          <a:outerShdw blurRad="50800" dist="25400" dir="5400000" rotWithShape="0">
            <a:srgbClr val="000000">
              <a:alpha val="28000"/>
            </a:srgbClr>
          </a:outerShdw>
        </a:effectLst>
        <a:scene3d>
          <a:camera prst="orthographicFront"/>
          <a:lightRig rig="flat" dir="t"/>
        </a:scene3d>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Social Media i.e. The Internet.</a:t>
          </a:r>
          <a:endParaRPr lang="en-US" sz="1600" kern="1200" dirty="0"/>
        </a:p>
        <a:p>
          <a:pPr marL="171450" lvl="1" indent="-171450" algn="l" defTabSz="711200">
            <a:lnSpc>
              <a:spcPct val="90000"/>
            </a:lnSpc>
            <a:spcBef>
              <a:spcPct val="0"/>
            </a:spcBef>
            <a:spcAft>
              <a:spcPct val="15000"/>
            </a:spcAft>
            <a:buChar char="••"/>
          </a:pPr>
          <a:r>
            <a:rPr lang="en-US" sz="1600" kern="1200" dirty="0" smtClean="0"/>
            <a:t>Friends and Family Experience.</a:t>
          </a:r>
          <a:endParaRPr lang="en-US" sz="1600" kern="1200" dirty="0"/>
        </a:p>
      </dsp:txBody>
      <dsp:txXfrm>
        <a:off x="6037659" y="2054543"/>
        <a:ext cx="4325540" cy="1027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4B6F9A-6756-460C-BBAF-41BCE6289F6F}">
      <dsp:nvSpPr>
        <dsp:cNvPr id="0" name=""/>
        <dsp:cNvSpPr/>
      </dsp:nvSpPr>
      <dsp:spPr>
        <a:xfrm rot="5400000">
          <a:off x="5093514" y="95542"/>
          <a:ext cx="1460265" cy="127043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To Increase Minutes Of Usage (MOU) for both VOICE and DATA</a:t>
          </a:r>
          <a:endParaRPr lang="en-US" sz="1200" kern="1200" dirty="0"/>
        </a:p>
      </dsp:txBody>
      <dsp:txXfrm rot="-5400000">
        <a:off x="5386406" y="228183"/>
        <a:ext cx="874480" cy="1005149"/>
      </dsp:txXfrm>
    </dsp:sp>
    <dsp:sp modelId="{DDB6ACD5-FAB5-425A-96D0-AF0C80E815C9}">
      <dsp:nvSpPr>
        <dsp:cNvPr id="0" name=""/>
        <dsp:cNvSpPr/>
      </dsp:nvSpPr>
      <dsp:spPr>
        <a:xfrm>
          <a:off x="6497413" y="292678"/>
          <a:ext cx="1629655" cy="8761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r>
            <a:rPr lang="en-US" sz="1200" kern="1200" dirty="0" smtClean="0"/>
            <a:t>Customer’s who have less usage are more prone to churn as low usage and high churn go hand-in-hand.</a:t>
          </a:r>
          <a:endParaRPr lang="en-US" sz="1200" kern="1200" dirty="0"/>
        </a:p>
      </dsp:txBody>
      <dsp:txXfrm>
        <a:off x="6497413" y="292678"/>
        <a:ext cx="1629655" cy="876159"/>
      </dsp:txXfrm>
    </dsp:sp>
    <dsp:sp modelId="{DE852084-BEED-4D2B-91D0-B0BA3D00EA4F}">
      <dsp:nvSpPr>
        <dsp:cNvPr id="0" name=""/>
        <dsp:cNvSpPr/>
      </dsp:nvSpPr>
      <dsp:spPr>
        <a:xfrm rot="5400000">
          <a:off x="3721449" y="95542"/>
          <a:ext cx="1460265" cy="127043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r>
            <a:rPr lang="en-US" sz="1600" kern="1200" dirty="0" smtClean="0"/>
            <a:t>Usage Based Promotions</a:t>
          </a:r>
          <a:endParaRPr lang="en-US" sz="1600" kern="1200" dirty="0"/>
        </a:p>
      </dsp:txBody>
      <dsp:txXfrm rot="-5400000">
        <a:off x="4014341" y="228183"/>
        <a:ext cx="874480" cy="1005149"/>
      </dsp:txXfrm>
    </dsp:sp>
    <dsp:sp modelId="{8EEA253C-1919-4CCD-AE64-E44C2283BADC}">
      <dsp:nvSpPr>
        <dsp:cNvPr id="0" name=""/>
        <dsp:cNvSpPr/>
      </dsp:nvSpPr>
      <dsp:spPr>
        <a:xfrm rot="5400000">
          <a:off x="4322830" y="1213977"/>
          <a:ext cx="1663592" cy="1692556"/>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Rate Plan MIGRATION</a:t>
          </a:r>
          <a:endParaRPr lang="en-US" sz="1400" kern="1200" dirty="0"/>
        </a:p>
      </dsp:txBody>
      <dsp:txXfrm rot="-5400000">
        <a:off x="4590441" y="1505724"/>
        <a:ext cx="1128370" cy="1109062"/>
      </dsp:txXfrm>
    </dsp:sp>
    <dsp:sp modelId="{92613988-0C46-49B9-A5BB-637964E458CC}">
      <dsp:nvSpPr>
        <dsp:cNvPr id="0" name=""/>
        <dsp:cNvSpPr/>
      </dsp:nvSpPr>
      <dsp:spPr>
        <a:xfrm>
          <a:off x="2513105" y="1251739"/>
          <a:ext cx="1795244" cy="13611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r" defTabSz="533400">
            <a:lnSpc>
              <a:spcPct val="90000"/>
            </a:lnSpc>
            <a:spcBef>
              <a:spcPct val="0"/>
            </a:spcBef>
            <a:spcAft>
              <a:spcPct val="35000"/>
            </a:spcAft>
          </a:pPr>
          <a:r>
            <a:rPr lang="en-US" sz="1200" kern="1200" dirty="0" smtClean="0"/>
            <a:t>Non Optimal plan rate subscribers can save money by opting for more suitable plans which could minimize overage. Also Non Optimal Subscribers have higher Odds of Churn</a:t>
          </a:r>
          <a:endParaRPr lang="en-US" sz="1200" kern="1200" dirty="0"/>
        </a:p>
      </dsp:txBody>
      <dsp:txXfrm>
        <a:off x="2513105" y="1251739"/>
        <a:ext cx="1795244" cy="1361113"/>
      </dsp:txXfrm>
    </dsp:sp>
    <dsp:sp modelId="{9F22CDAC-4891-4D49-B887-98AE8D7F584D}">
      <dsp:nvSpPr>
        <dsp:cNvPr id="0" name=""/>
        <dsp:cNvSpPr/>
      </dsp:nvSpPr>
      <dsp:spPr>
        <a:xfrm rot="5400000">
          <a:off x="5831458" y="1436679"/>
          <a:ext cx="1460265" cy="127043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dirty="0" smtClean="0"/>
            <a:t>Moving customers from the non-optimal plans to Optimal Plans</a:t>
          </a:r>
          <a:endParaRPr lang="en-US" sz="1200" kern="1200" dirty="0"/>
        </a:p>
      </dsp:txBody>
      <dsp:txXfrm rot="-5400000">
        <a:off x="6124350" y="1569320"/>
        <a:ext cx="874480" cy="1005149"/>
      </dsp:txXfrm>
    </dsp:sp>
    <dsp:sp modelId="{5BB5D713-D769-42E0-A63C-FE1CD19AC531}">
      <dsp:nvSpPr>
        <dsp:cNvPr id="0" name=""/>
        <dsp:cNvSpPr/>
      </dsp:nvSpPr>
      <dsp:spPr>
        <a:xfrm rot="5400000">
          <a:off x="4919581" y="2874921"/>
          <a:ext cx="1778749" cy="1394704"/>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US" sz="1100" b="0" i="0" kern="1200" dirty="0" smtClean="0"/>
            <a:t>A bundling strategy involves offering several products/services for sale as one combined</a:t>
          </a:r>
          <a:endParaRPr lang="en-US" sz="1100" kern="1200" dirty="0"/>
        </a:p>
      </dsp:txBody>
      <dsp:txXfrm rot="-5400000">
        <a:off x="5318960" y="2947353"/>
        <a:ext cx="979990" cy="1249841"/>
      </dsp:txXfrm>
    </dsp:sp>
    <dsp:sp modelId="{9914D555-7C93-4E67-9B04-238AF8009585}">
      <dsp:nvSpPr>
        <dsp:cNvPr id="0" name=""/>
        <dsp:cNvSpPr/>
      </dsp:nvSpPr>
      <dsp:spPr>
        <a:xfrm>
          <a:off x="6453339" y="2926079"/>
          <a:ext cx="1688421" cy="12923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lvl="0" algn="l" defTabSz="622300">
            <a:lnSpc>
              <a:spcPct val="90000"/>
            </a:lnSpc>
            <a:spcBef>
              <a:spcPct val="0"/>
            </a:spcBef>
            <a:spcAft>
              <a:spcPct val="35000"/>
            </a:spcAft>
          </a:pPr>
          <a:r>
            <a:rPr lang="en-US" sz="1400" b="0" i="0" kern="1200" dirty="0" smtClean="0"/>
            <a:t>This combined product is offered at a discount price so that it is cheaper to buy the bundle than products separately.</a:t>
          </a:r>
          <a:endParaRPr lang="en-US" sz="1400" kern="1200" dirty="0"/>
        </a:p>
      </dsp:txBody>
      <dsp:txXfrm>
        <a:off x="6453339" y="2926079"/>
        <a:ext cx="1688421" cy="1292387"/>
      </dsp:txXfrm>
    </dsp:sp>
    <dsp:sp modelId="{2764959A-3A53-49AD-A432-314A98FE99F8}">
      <dsp:nvSpPr>
        <dsp:cNvPr id="0" name=""/>
        <dsp:cNvSpPr/>
      </dsp:nvSpPr>
      <dsp:spPr>
        <a:xfrm rot="5400000">
          <a:off x="3706757" y="2937057"/>
          <a:ext cx="1460265" cy="1270430"/>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smtClean="0"/>
            <a:t>The Bundling Strategy</a:t>
          </a:r>
          <a:endParaRPr lang="en-US" sz="1900" kern="1200" dirty="0"/>
        </a:p>
      </dsp:txBody>
      <dsp:txXfrm rot="-5400000">
        <a:off x="3999649" y="3069698"/>
        <a:ext cx="874480" cy="10051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6/8/2019</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u="sng" dirty="0" smtClean="0">
                <a:latin typeface="Algerian" pitchFamily="82" charset="0"/>
              </a:rPr>
              <a:t>CAPSTONE PROJECT</a:t>
            </a:r>
            <a:endParaRPr lang="en-US" u="sng" dirty="0">
              <a:latin typeface="Algerian" pitchFamily="82" charset="0"/>
            </a:endParaRPr>
          </a:p>
        </p:txBody>
      </p:sp>
      <p:sp>
        <p:nvSpPr>
          <p:cNvPr id="3" name="Subtitle 2"/>
          <p:cNvSpPr>
            <a:spLocks noGrp="1"/>
          </p:cNvSpPr>
          <p:nvPr>
            <p:ph type="subTitle" idx="1"/>
          </p:nvPr>
        </p:nvSpPr>
        <p:spPr/>
        <p:txBody>
          <a:bodyPr>
            <a:normAutofit/>
          </a:bodyPr>
          <a:lstStyle/>
          <a:p>
            <a:r>
              <a:rPr lang="en-US" sz="4000" b="1" u="sng" dirty="0" smtClean="0">
                <a:latin typeface="Algerian" pitchFamily="82" charset="0"/>
              </a:rPr>
              <a:t>MOBICOM</a:t>
            </a:r>
            <a:endParaRPr lang="en-US" sz="4000" b="1" u="sng" dirty="0">
              <a:latin typeface="Algerian" pitchFamily="82" charset="0"/>
            </a:endParaRPr>
          </a:p>
        </p:txBody>
      </p:sp>
    </p:spTree>
    <p:extLst>
      <p:ext uri="{BB962C8B-B14F-4D97-AF65-F5344CB8AC3E}">
        <p14:creationId xmlns:p14="http://schemas.microsoft.com/office/powerpoint/2010/main" val="1057140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1438656"/>
          </a:xfrm>
        </p:spPr>
        <p:txBody>
          <a:bodyPr/>
          <a:lstStyle/>
          <a:p>
            <a:r>
              <a:rPr lang="en-US" u="sng" dirty="0" smtClean="0">
                <a:latin typeface="Algerian" pitchFamily="82" charset="0"/>
              </a:rPr>
              <a:t>Rate Plan Migration as a strategy</a:t>
            </a:r>
            <a:endParaRPr lang="en-US" u="sng" dirty="0">
              <a:latin typeface="Algerian" pitchFamily="82" charset="0"/>
            </a:endParaRP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4053391289"/>
              </p:ext>
            </p:extLst>
          </p:nvPr>
        </p:nvGraphicFramePr>
        <p:xfrm>
          <a:off x="6193534" y="719328"/>
          <a:ext cx="5169409" cy="5913085"/>
        </p:xfrm>
        <a:graphic>
          <a:graphicData uri="http://schemas.openxmlformats.org/drawingml/2006/table">
            <a:tbl>
              <a:tblPr>
                <a:tableStyleId>{5C22544A-7EE6-4342-B048-85BDC9FD1C3A}</a:tableStyleId>
              </a:tblPr>
              <a:tblGrid>
                <a:gridCol w="738487"/>
                <a:gridCol w="738487"/>
                <a:gridCol w="738487"/>
                <a:gridCol w="738487"/>
                <a:gridCol w="738487"/>
                <a:gridCol w="738487"/>
                <a:gridCol w="738487"/>
              </a:tblGrid>
              <a:tr h="499325">
                <a:tc>
                  <a:txBody>
                    <a:bodyPr/>
                    <a:lstStyle/>
                    <a:p>
                      <a:pPr algn="ctr" fontAlgn="b"/>
                      <a:r>
                        <a:rPr lang="en-US" sz="1200" u="none" strike="noStrike" dirty="0">
                          <a:effectLst/>
                        </a:rPr>
                        <a:t>Sr.no</a:t>
                      </a:r>
                      <a:endParaRPr lang="en-US" sz="1200" b="0" i="0" u="none" strike="noStrike" dirty="0">
                        <a:solidFill>
                          <a:srgbClr val="000000"/>
                        </a:solidFill>
                        <a:effectLst/>
                        <a:latin typeface="Calibri"/>
                      </a:endParaRPr>
                    </a:p>
                  </a:txBody>
                  <a:tcPr marL="9525" marR="9525" marT="9525" marB="0" anchor="b"/>
                </a:tc>
                <a:tc>
                  <a:txBody>
                    <a:bodyPr/>
                    <a:lstStyle/>
                    <a:p>
                      <a:pPr algn="l" fontAlgn="ctr"/>
                      <a:r>
                        <a:rPr lang="en-US" sz="1200" u="none" strike="noStrike" dirty="0">
                          <a:effectLst/>
                        </a:rPr>
                        <a:t>churn</a:t>
                      </a:r>
                      <a:endParaRPr lang="en-US" sz="1200" b="1"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dec</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n</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N</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churn_perc</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varname </a:t>
                      </a:r>
                      <a:endParaRPr lang="en-US" sz="1200" b="1" i="0" u="none" strike="noStrike">
                        <a:solidFill>
                          <a:srgbClr val="000000"/>
                        </a:solidFill>
                        <a:effectLst/>
                        <a:latin typeface="Segoe UI"/>
                      </a:endParaRPr>
                    </a:p>
                  </a:txBody>
                  <a:tcPr marL="9525" marR="9525" marT="9525" marB="0" anchor="ctr"/>
                </a:tc>
              </a:tr>
              <a:tr h="583427">
                <a:tc>
                  <a:txBody>
                    <a:bodyPr/>
                    <a:lstStyle/>
                    <a:p>
                      <a:pPr algn="ctr" fontAlgn="ctr"/>
                      <a:r>
                        <a:rPr lang="en-US" sz="1200" u="none" strike="noStrike">
                          <a:effectLst/>
                        </a:rPr>
                        <a:t>1</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237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0.2367632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ovrrev </a:t>
                      </a:r>
                      <a:endParaRPr lang="en-US" sz="1200" b="0" i="0" u="none" strike="noStrike">
                        <a:solidFill>
                          <a:srgbClr val="000000"/>
                        </a:solidFill>
                        <a:effectLst/>
                        <a:latin typeface="Segoe UI"/>
                      </a:endParaRPr>
                    </a:p>
                  </a:txBody>
                  <a:tcPr marL="9525" marR="9525" marT="9525" marB="0" anchor="ctr"/>
                </a:tc>
              </a:tr>
              <a:tr h="499325">
                <a:tc>
                  <a:txBody>
                    <a:bodyPr/>
                    <a:lstStyle/>
                    <a:p>
                      <a:pPr algn="ctr" fontAlgn="ctr"/>
                      <a:r>
                        <a:rPr lang="en-US" sz="1200" u="none" strike="noStrike">
                          <a:effectLst/>
                        </a:rPr>
                        <a:t>2</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226</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ovrrev </a:t>
                      </a:r>
                      <a:endParaRPr lang="en-US" sz="1200" b="0" i="0" u="none" strike="noStrike">
                        <a:solidFill>
                          <a:srgbClr val="000000"/>
                        </a:solidFill>
                        <a:effectLst/>
                        <a:latin typeface="Segoe UI"/>
                      </a:endParaRPr>
                    </a:p>
                  </a:txBody>
                  <a:tcPr marL="9525" marR="9525" marT="9525" marB="0" anchor="ctr"/>
                </a:tc>
              </a:tr>
              <a:tr h="583427">
                <a:tc>
                  <a:txBody>
                    <a:bodyPr/>
                    <a:lstStyle/>
                    <a:p>
                      <a:pPr algn="ctr" fontAlgn="ctr"/>
                      <a:r>
                        <a:rPr lang="en-US" sz="1200" u="none" strike="noStrike">
                          <a:effectLst/>
                        </a:rPr>
                        <a:t>3</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3</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209</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1001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0.2087912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ovrrev </a:t>
                      </a:r>
                      <a:endParaRPr lang="en-US" sz="1200" b="0" i="0" u="none" strike="noStrike">
                        <a:solidFill>
                          <a:srgbClr val="000000"/>
                        </a:solidFill>
                        <a:effectLst/>
                        <a:latin typeface="Segoe UI"/>
                      </a:endParaRPr>
                    </a:p>
                  </a:txBody>
                  <a:tcPr marL="9525" marR="9525" marT="9525" marB="0" anchor="ctr"/>
                </a:tc>
              </a:tr>
              <a:tr h="499325">
                <a:tc>
                  <a:txBody>
                    <a:bodyPr/>
                    <a:lstStyle/>
                    <a:p>
                      <a:pPr algn="ctr" fontAlgn="ctr"/>
                      <a:r>
                        <a:rPr lang="en-US" sz="1200" u="none" strike="noStrike">
                          <a:effectLst/>
                        </a:rPr>
                        <a:t>4</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230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1000</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0.23</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ovrrev </a:t>
                      </a:r>
                      <a:endParaRPr lang="en-US" sz="1200" b="0" i="0" u="none" strike="noStrike">
                        <a:solidFill>
                          <a:srgbClr val="000000"/>
                        </a:solidFill>
                        <a:effectLst/>
                        <a:latin typeface="Segoe UI"/>
                      </a:endParaRPr>
                    </a:p>
                  </a:txBody>
                  <a:tcPr marL="9525" marR="9525" marT="9525" marB="0" anchor="ctr"/>
                </a:tc>
              </a:tr>
              <a:tr h="583427">
                <a:tc>
                  <a:txBody>
                    <a:bodyPr/>
                    <a:lstStyle/>
                    <a:p>
                      <a:pPr algn="ctr" fontAlgn="ctr"/>
                      <a:r>
                        <a:rPr lang="en-US" sz="1200" u="none" strike="noStrike">
                          <a:effectLst/>
                        </a:rPr>
                        <a:t>5</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213</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0.2127872</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ovrrev </a:t>
                      </a:r>
                      <a:endParaRPr lang="en-US" sz="1200" b="0" i="0" u="none" strike="noStrike">
                        <a:solidFill>
                          <a:srgbClr val="000000"/>
                        </a:solidFill>
                        <a:effectLst/>
                        <a:latin typeface="Segoe UI"/>
                      </a:endParaRPr>
                    </a:p>
                  </a:txBody>
                  <a:tcPr marL="9525" marR="9525" marT="9525" marB="0" anchor="ctr"/>
                </a:tc>
              </a:tr>
              <a:tr h="499325">
                <a:tc>
                  <a:txBody>
                    <a:bodyPr/>
                    <a:lstStyle/>
                    <a:p>
                      <a:pPr algn="ctr" fontAlgn="ctr"/>
                      <a:r>
                        <a:rPr lang="en-US" sz="1200" u="none" strike="noStrike">
                          <a:effectLst/>
                        </a:rPr>
                        <a:t>6</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228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0.228</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ovrrev </a:t>
                      </a:r>
                      <a:endParaRPr lang="en-US" sz="1200" b="0" i="0" u="none" strike="noStrike">
                        <a:solidFill>
                          <a:srgbClr val="000000"/>
                        </a:solidFill>
                        <a:effectLst/>
                        <a:latin typeface="Segoe UI"/>
                      </a:endParaRPr>
                    </a:p>
                  </a:txBody>
                  <a:tcPr marL="9525" marR="9525" marT="9525" marB="0" anchor="ctr"/>
                </a:tc>
              </a:tr>
              <a:tr h="583427">
                <a:tc>
                  <a:txBody>
                    <a:bodyPr/>
                    <a:lstStyle/>
                    <a:p>
                      <a:pPr algn="ctr" fontAlgn="ctr"/>
                      <a:r>
                        <a:rPr lang="en-US" sz="1200" u="none" strike="noStrike">
                          <a:effectLst/>
                        </a:rPr>
                        <a:t>7</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216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0.2157842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499325">
                <a:tc>
                  <a:txBody>
                    <a:bodyPr/>
                    <a:lstStyle/>
                    <a:p>
                      <a:pPr algn="ctr" fontAlgn="ctr"/>
                      <a:r>
                        <a:rPr lang="en-US" sz="1200" u="none" strike="noStrike">
                          <a:effectLst/>
                        </a:rPr>
                        <a:t>8</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244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0.244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583427">
                <a:tc>
                  <a:txBody>
                    <a:bodyPr/>
                    <a:lstStyle/>
                    <a:p>
                      <a:pPr algn="ctr" fontAlgn="ctr"/>
                      <a:r>
                        <a:rPr lang="en-US" sz="1200" u="none" strike="noStrike">
                          <a:effectLst/>
                        </a:rPr>
                        <a:t>9</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9</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261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0.2607393</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499325">
                <a:tc>
                  <a:txBody>
                    <a:bodyPr/>
                    <a:lstStyle/>
                    <a:p>
                      <a:pPr algn="ctr" fontAlgn="ctr"/>
                      <a:r>
                        <a:rPr lang="en-US" sz="1200" u="none" strike="noStrike">
                          <a:effectLst/>
                        </a:rPr>
                        <a:t>10</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268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0.268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a:t>
                      </a:r>
                      <a:endParaRPr lang="en-US" sz="1200" b="0" i="0" u="none" strike="noStrike" dirty="0">
                        <a:solidFill>
                          <a:srgbClr val="000000"/>
                        </a:solidFill>
                        <a:effectLst/>
                        <a:latin typeface="Segoe UI"/>
                      </a:endParaRPr>
                    </a:p>
                  </a:txBody>
                  <a:tcPr marL="9525" marR="9525" marT="9525" marB="0" anchor="ctr"/>
                </a:tc>
              </a:tr>
            </a:tbl>
          </a:graphicData>
        </a:graphic>
      </p:graphicFrame>
      <p:sp>
        <p:nvSpPr>
          <p:cNvPr id="4" name="Text Placeholder 3"/>
          <p:cNvSpPr>
            <a:spLocks noGrp="1"/>
          </p:cNvSpPr>
          <p:nvPr>
            <p:ph type="body" sz="half" idx="2"/>
          </p:nvPr>
        </p:nvSpPr>
        <p:spPr>
          <a:xfrm>
            <a:off x="316992" y="1999488"/>
            <a:ext cx="5742432" cy="4596384"/>
          </a:xfrm>
        </p:spPr>
        <p:txBody>
          <a:bodyPr>
            <a:normAutofit fontScale="92500"/>
          </a:bodyPr>
          <a:lstStyle/>
          <a:p>
            <a:pPr marL="171450" indent="-171450">
              <a:buFont typeface="Wingdings" pitchFamily="2" charset="2"/>
              <a:buChar char="Ø"/>
            </a:pPr>
            <a:r>
              <a:rPr lang="en-US" sz="1200" dirty="0"/>
              <a:t>Rate Plan Migration is a strategy to move customers from non-optimal plans to optimal </a:t>
            </a:r>
            <a:r>
              <a:rPr lang="en-US" sz="1200" dirty="0" smtClean="0"/>
              <a:t>plans.</a:t>
            </a:r>
          </a:p>
          <a:p>
            <a:pPr marL="171450" indent="-171450">
              <a:buFont typeface="Wingdings" pitchFamily="2" charset="2"/>
              <a:buChar char="Ø"/>
            </a:pPr>
            <a:r>
              <a:rPr lang="en-US" sz="1200" dirty="0" smtClean="0"/>
              <a:t>Usage </a:t>
            </a:r>
            <a:r>
              <a:rPr lang="en-US" sz="1200" dirty="0"/>
              <a:t>exceeding the monthly allowance is called overage and is charged at a premium per-minute rate. </a:t>
            </a:r>
            <a:endParaRPr lang="en-US" sz="1200" dirty="0" smtClean="0"/>
          </a:p>
          <a:p>
            <a:pPr marL="171450" indent="-171450">
              <a:buFont typeface="Wingdings" pitchFamily="2" charset="2"/>
              <a:buChar char="Ø"/>
            </a:pPr>
            <a:r>
              <a:rPr lang="en-US" sz="1200" dirty="0" smtClean="0"/>
              <a:t>Unless </a:t>
            </a:r>
            <a:r>
              <a:rPr lang="en-US" sz="1200" dirty="0"/>
              <a:t>customers have a good understanding of their historical usage patterns and have the ability to predict their future wireless needs </a:t>
            </a:r>
            <a:r>
              <a:rPr lang="en-US" sz="1200" dirty="0" smtClean="0"/>
              <a:t>accurately.</a:t>
            </a:r>
          </a:p>
          <a:p>
            <a:pPr marL="171450" indent="-171450">
              <a:buFont typeface="Wingdings" pitchFamily="2" charset="2"/>
              <a:buChar char="Ø"/>
            </a:pPr>
            <a:r>
              <a:rPr lang="en-US" sz="1200" dirty="0" smtClean="0"/>
              <a:t> </a:t>
            </a:r>
            <a:r>
              <a:rPr lang="en-US" sz="1200" dirty="0"/>
              <a:t>selecting an optimal rate plan </a:t>
            </a:r>
            <a:r>
              <a:rPr lang="en-US" sz="1200" dirty="0" smtClean="0"/>
              <a:t> </a:t>
            </a:r>
            <a:r>
              <a:rPr lang="en-US" sz="1200" dirty="0"/>
              <a:t>can be a challenging task</a:t>
            </a:r>
            <a:r>
              <a:rPr lang="en-US" sz="1200" dirty="0" smtClean="0"/>
              <a:t>.</a:t>
            </a:r>
          </a:p>
          <a:p>
            <a:pPr marL="171450" indent="-171450">
              <a:buFont typeface="Wingdings" pitchFamily="2" charset="2"/>
              <a:buChar char="Ø"/>
            </a:pPr>
            <a:r>
              <a:rPr lang="en-US" sz="1200" dirty="0"/>
              <a:t>non-optimal rate plan subscribers could have saved money by switching to other more suitable plans to minimize overage</a:t>
            </a:r>
            <a:endParaRPr lang="en-US" sz="1200" dirty="0" smtClean="0"/>
          </a:p>
          <a:p>
            <a:pPr marL="171450" lvl="0" indent="-171450">
              <a:buFont typeface="Wingdings" pitchFamily="2" charset="2"/>
              <a:buChar char="Ø"/>
            </a:pPr>
            <a:r>
              <a:rPr lang="en-US" sz="1200" dirty="0"/>
              <a:t>By providing proactive plans to customer basis their last 6 months calls and data usage and providing a tailor made solutions can help in prioritizing the need of customer.</a:t>
            </a:r>
          </a:p>
          <a:p>
            <a:pPr marL="171450" lvl="0" indent="-171450">
              <a:buFont typeface="Wingdings" pitchFamily="2" charset="2"/>
              <a:buChar char="Ø"/>
            </a:pPr>
            <a:r>
              <a:rPr lang="en-US" sz="1200" dirty="0"/>
              <a:t>Rate plan migration can help in reducing the Cost incurred to customer and help in minimizing the overage cost providing true value for the money.</a:t>
            </a:r>
          </a:p>
          <a:p>
            <a:pPr marL="171450" lvl="0" indent="-171450">
              <a:buFont typeface="Wingdings" pitchFamily="2" charset="2"/>
              <a:buChar char="Ø"/>
            </a:pPr>
            <a:r>
              <a:rPr lang="en-US" sz="1200" dirty="0"/>
              <a:t>Churn as a percentage to overage revenue signifies the importance of Rate Plan Strategy for minimizing overage and retaining customer by generating value for their money.</a:t>
            </a:r>
          </a:p>
          <a:p>
            <a:endParaRPr lang="en-US" sz="1200" dirty="0" smtClean="0"/>
          </a:p>
          <a:p>
            <a:endParaRPr lang="en-US" sz="1200" dirty="0"/>
          </a:p>
          <a:p>
            <a:endParaRPr lang="en-US" sz="1200" dirty="0" smtClean="0"/>
          </a:p>
          <a:p>
            <a:endParaRPr lang="en-US" sz="1200" dirty="0"/>
          </a:p>
          <a:p>
            <a:endParaRPr lang="en-US" sz="1200" dirty="0"/>
          </a:p>
        </p:txBody>
      </p:sp>
    </p:spTree>
    <p:extLst>
      <p:ext uri="{BB962C8B-B14F-4D97-AF65-F5344CB8AC3E}">
        <p14:creationId xmlns:p14="http://schemas.microsoft.com/office/powerpoint/2010/main" val="571495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536448"/>
          </a:xfrm>
        </p:spPr>
        <p:txBody>
          <a:bodyPr>
            <a:normAutofit/>
          </a:bodyPr>
          <a:lstStyle/>
          <a:p>
            <a:r>
              <a:rPr lang="en-US" sz="1400" u="sng" dirty="0" smtClean="0">
                <a:latin typeface="Algerian" pitchFamily="82" charset="0"/>
              </a:rPr>
              <a:t>USAGE BASED PROMOTIONS AS A RETENTION STRATEGY</a:t>
            </a:r>
            <a:endParaRPr lang="en-US" sz="1400" u="sng" dirty="0">
              <a:latin typeface="Algerian" pitchFamily="82" charset="0"/>
            </a:endParaRPr>
          </a:p>
        </p:txBody>
      </p:sp>
      <p:sp>
        <p:nvSpPr>
          <p:cNvPr id="3" name="Content Placeholder 2"/>
          <p:cNvSpPr>
            <a:spLocks noGrp="1"/>
          </p:cNvSpPr>
          <p:nvPr>
            <p:ph sz="quarter" idx="13"/>
          </p:nvPr>
        </p:nvSpPr>
        <p:spPr/>
        <p:txBody>
          <a:bodyPr/>
          <a:lstStyle/>
          <a:p>
            <a:endParaRPr lang="en-US" dirty="0"/>
          </a:p>
        </p:txBody>
      </p:sp>
      <p:sp>
        <p:nvSpPr>
          <p:cNvPr id="4" name="Text Placeholder 3"/>
          <p:cNvSpPr>
            <a:spLocks noGrp="1"/>
          </p:cNvSpPr>
          <p:nvPr>
            <p:ph type="body" sz="half" idx="2"/>
          </p:nvPr>
        </p:nvSpPr>
        <p:spPr>
          <a:xfrm>
            <a:off x="913774" y="1328928"/>
            <a:ext cx="3935689" cy="5157216"/>
          </a:xfrm>
        </p:spPr>
        <p:txBody>
          <a:bodyPr/>
          <a:lstStyle/>
          <a:p>
            <a:pPr lvl="0"/>
            <a:r>
              <a:rPr lang="en-US" sz="1400" dirty="0"/>
              <a:t>To Increase Minutes Of Usage (MOU) for both VOICE and </a:t>
            </a:r>
            <a:r>
              <a:rPr lang="en-US" sz="1400" dirty="0" smtClean="0"/>
              <a:t>DATA.</a:t>
            </a:r>
          </a:p>
          <a:p>
            <a:r>
              <a:rPr lang="en-US" sz="1400" dirty="0"/>
              <a:t>Customer’s who have less usage are more prone to churn as low usage and high churn go hand-in-hand.</a:t>
            </a:r>
          </a:p>
          <a:p>
            <a:pPr lvl="0"/>
            <a:endParaRPr lang="en-US" sz="1400" dirty="0" smtClean="0"/>
          </a:p>
          <a:p>
            <a:pPr lvl="0"/>
            <a:endParaRPr lang="en-US" sz="1400" dirty="0"/>
          </a:p>
          <a:p>
            <a:endParaRPr lang="en-US" dirty="0"/>
          </a:p>
        </p:txBody>
      </p:sp>
    </p:spTree>
    <p:extLst>
      <p:ext uri="{BB962C8B-B14F-4D97-AF65-F5344CB8AC3E}">
        <p14:creationId xmlns:p14="http://schemas.microsoft.com/office/powerpoint/2010/main" val="1559663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743712"/>
          </a:xfrm>
        </p:spPr>
        <p:txBody>
          <a:bodyPr>
            <a:normAutofit/>
          </a:bodyPr>
          <a:lstStyle/>
          <a:p>
            <a:r>
              <a:rPr lang="en-US" sz="2000" dirty="0" smtClean="0"/>
              <a:t> Network and Service Quality </a:t>
            </a:r>
            <a:endParaRPr lang="en-US" sz="2000" dirty="0"/>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1922851826"/>
              </p:ext>
            </p:extLst>
          </p:nvPr>
        </p:nvGraphicFramePr>
        <p:xfrm>
          <a:off x="6205540" y="621790"/>
          <a:ext cx="5413437" cy="5693669"/>
        </p:xfrm>
        <a:graphic>
          <a:graphicData uri="http://schemas.openxmlformats.org/drawingml/2006/table">
            <a:tbl>
              <a:tblPr>
                <a:tableStyleId>{5C22544A-7EE6-4342-B048-85BDC9FD1C3A}</a:tableStyleId>
              </a:tblPr>
              <a:tblGrid>
                <a:gridCol w="548196"/>
                <a:gridCol w="548196"/>
                <a:gridCol w="548196"/>
                <a:gridCol w="548196"/>
                <a:gridCol w="548196"/>
                <a:gridCol w="765191"/>
                <a:gridCol w="810874"/>
                <a:gridCol w="548196"/>
                <a:gridCol w="548196"/>
              </a:tblGrid>
              <a:tr h="402779">
                <a:tc>
                  <a:txBody>
                    <a:bodyPr/>
                    <a:lstStyle/>
                    <a:p>
                      <a:pPr algn="l" fontAlgn="b"/>
                      <a:r>
                        <a:rPr lang="en-US" sz="1100" u="none" strike="noStrike" dirty="0">
                          <a:effectLst/>
                        </a:rPr>
                        <a:t>Sr.No</a:t>
                      </a:r>
                      <a:endParaRPr lang="en-US" sz="1100" b="0" i="0" u="none" strike="noStrike" dirty="0">
                        <a:solidFill>
                          <a:srgbClr val="000000"/>
                        </a:solidFill>
                        <a:effectLst/>
                        <a:latin typeface="Calibri"/>
                      </a:endParaRPr>
                    </a:p>
                  </a:txBody>
                  <a:tcPr marL="8025" marR="8025" marT="8025" marB="0" anchor="b"/>
                </a:tc>
                <a:tc>
                  <a:txBody>
                    <a:bodyPr/>
                    <a:lstStyle/>
                    <a:p>
                      <a:pPr algn="l" fontAlgn="ctr"/>
                      <a:r>
                        <a:rPr lang="en-US" sz="1100" u="none" strike="noStrike" dirty="0" smtClean="0">
                          <a:effectLst/>
                        </a:rPr>
                        <a:t>   churn</a:t>
                      </a:r>
                      <a:endParaRPr lang="en-US" sz="1100" b="1" i="0" u="none" strike="noStrike" dirty="0">
                        <a:solidFill>
                          <a:srgbClr val="000000"/>
                        </a:solidFill>
                        <a:effectLst/>
                        <a:latin typeface="Segoe UI"/>
                      </a:endParaRPr>
                    </a:p>
                  </a:txBody>
                  <a:tcPr marL="8025" marR="8025" marT="8025" marB="0" anchor="ctr"/>
                </a:tc>
                <a:tc>
                  <a:txBody>
                    <a:bodyPr/>
                    <a:lstStyle/>
                    <a:p>
                      <a:pPr algn="ctr" fontAlgn="b"/>
                      <a:r>
                        <a:rPr lang="en-US" sz="1100" u="none" strike="noStrike" dirty="0">
                          <a:effectLst/>
                        </a:rPr>
                        <a:t>Decile</a:t>
                      </a:r>
                      <a:endParaRPr lang="en-US" sz="1100" b="0" i="0" u="none" strike="noStrike" dirty="0">
                        <a:solidFill>
                          <a:srgbClr val="000000"/>
                        </a:solidFill>
                        <a:effectLst/>
                        <a:latin typeface="Calibri"/>
                      </a:endParaRPr>
                    </a:p>
                  </a:txBody>
                  <a:tcPr marL="8025" marR="8025" marT="8025" marB="0" anchor="b"/>
                </a:tc>
                <a:tc>
                  <a:txBody>
                    <a:bodyPr/>
                    <a:lstStyle/>
                    <a:p>
                      <a:pPr algn="ctr" fontAlgn="b"/>
                      <a:r>
                        <a:rPr lang="en-US" sz="1100" u="none" strike="noStrike" dirty="0">
                          <a:effectLst/>
                        </a:rPr>
                        <a:t>n</a:t>
                      </a:r>
                      <a:endParaRPr lang="en-US" sz="1100" b="0" i="0" u="none" strike="noStrike" dirty="0">
                        <a:solidFill>
                          <a:srgbClr val="000000"/>
                        </a:solidFill>
                        <a:effectLst/>
                        <a:latin typeface="Calibri"/>
                      </a:endParaRPr>
                    </a:p>
                  </a:txBody>
                  <a:tcPr marL="8025" marR="8025" marT="8025" marB="0" anchor="b"/>
                </a:tc>
                <a:tc>
                  <a:txBody>
                    <a:bodyPr/>
                    <a:lstStyle/>
                    <a:p>
                      <a:pPr algn="ctr" fontAlgn="b"/>
                      <a:r>
                        <a:rPr lang="en-US" sz="1100" u="none" strike="noStrike">
                          <a:effectLst/>
                        </a:rPr>
                        <a:t>N</a:t>
                      </a:r>
                      <a:endParaRPr lang="en-US" sz="1100" b="0" i="0" u="none" strike="noStrike">
                        <a:solidFill>
                          <a:srgbClr val="000000"/>
                        </a:solidFill>
                        <a:effectLst/>
                        <a:latin typeface="Calibri"/>
                      </a:endParaRPr>
                    </a:p>
                  </a:txBody>
                  <a:tcPr marL="8025" marR="8025" marT="8025" marB="0" anchor="b"/>
                </a:tc>
                <a:tc>
                  <a:txBody>
                    <a:bodyPr/>
                    <a:lstStyle/>
                    <a:p>
                      <a:pPr algn="ctr" fontAlgn="b"/>
                      <a:r>
                        <a:rPr lang="en-US" sz="1100" u="none" strike="noStrike">
                          <a:effectLst/>
                        </a:rPr>
                        <a:t>Churn Perc</a:t>
                      </a:r>
                      <a:endParaRPr lang="en-US" sz="1100" b="0" i="0" u="none" strike="noStrike">
                        <a:solidFill>
                          <a:srgbClr val="000000"/>
                        </a:solidFill>
                        <a:effectLst/>
                        <a:latin typeface="Calibri"/>
                      </a:endParaRPr>
                    </a:p>
                  </a:txBody>
                  <a:tcPr marL="8025" marR="8025" marT="8025" marB="0" anchor="b"/>
                </a:tc>
                <a:tc>
                  <a:txBody>
                    <a:bodyPr/>
                    <a:lstStyle/>
                    <a:p>
                      <a:pPr algn="ctr" fontAlgn="b"/>
                      <a:r>
                        <a:rPr lang="en-US" sz="1100" u="none" strike="noStrike">
                          <a:effectLst/>
                        </a:rPr>
                        <a:t>Greater Than</a:t>
                      </a:r>
                      <a:endParaRPr lang="en-US" sz="1100" b="0" i="0" u="none" strike="noStrike">
                        <a:solidFill>
                          <a:srgbClr val="000000"/>
                        </a:solidFill>
                        <a:effectLst/>
                        <a:latin typeface="Calibri"/>
                      </a:endParaRPr>
                    </a:p>
                  </a:txBody>
                  <a:tcPr marL="8025" marR="8025" marT="8025" marB="0" anchor="b"/>
                </a:tc>
                <a:tc>
                  <a:txBody>
                    <a:bodyPr/>
                    <a:lstStyle/>
                    <a:p>
                      <a:pPr algn="ctr" fontAlgn="b"/>
                      <a:r>
                        <a:rPr lang="en-US" sz="1100" u="none" strike="noStrike">
                          <a:effectLst/>
                        </a:rPr>
                        <a:t>Less Than</a:t>
                      </a:r>
                      <a:endParaRPr lang="en-US" sz="1100" b="0" i="0" u="none" strike="noStrike">
                        <a:solidFill>
                          <a:srgbClr val="000000"/>
                        </a:solidFill>
                        <a:effectLst/>
                        <a:latin typeface="Calibri"/>
                      </a:endParaRPr>
                    </a:p>
                  </a:txBody>
                  <a:tcPr marL="8025" marR="8025" marT="8025" marB="0" anchor="b"/>
                </a:tc>
                <a:tc>
                  <a:txBody>
                    <a:bodyPr/>
                    <a:lstStyle/>
                    <a:p>
                      <a:pPr algn="ctr" fontAlgn="ctr"/>
                      <a:r>
                        <a:rPr lang="en-US" sz="1100" u="none" strike="noStrike">
                          <a:effectLst/>
                        </a:rPr>
                        <a:t>Var Name</a:t>
                      </a:r>
                      <a:endParaRPr lang="en-US" sz="1100" b="0" i="0" u="none" strike="noStrike">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1</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1</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174</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1001</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0.1738262</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-5</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89</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2</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193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0.193</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89</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185</a:t>
                      </a:r>
                      <a:endParaRPr lang="en-US" sz="1100" b="0"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3</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167</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0.1668332</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185</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232</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4</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4</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137</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0.137</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232</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288</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5</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5</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280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0.2797203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288</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338</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6</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6</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293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0.293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338</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399</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7</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7</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260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0.2597403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399</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485</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8</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8</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264</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0.264</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485</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600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a:effectLst/>
                        </a:rPr>
                        <a:t>9</a:t>
                      </a:r>
                      <a:endParaRPr lang="en-US" sz="1100" b="1"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9</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264</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0.2637363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600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743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r h="529089">
                <a:tc>
                  <a:txBody>
                    <a:bodyPr/>
                    <a:lstStyle/>
                    <a:p>
                      <a:pPr algn="r" fontAlgn="ctr"/>
                      <a:r>
                        <a:rPr lang="en-US" sz="1100" u="none" strike="noStrike" dirty="0">
                          <a:effectLst/>
                        </a:rPr>
                        <a:t>10</a:t>
                      </a:r>
                      <a:endParaRPr lang="en-US" sz="1100" b="1" i="0" u="none" strike="noStrike" dirty="0">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300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1000</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0.3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743</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a:effectLst/>
                      </a:endParaRPr>
                    </a:p>
                    <a:p>
                      <a:pPr algn="ctr" fontAlgn="ctr"/>
                      <a:r>
                        <a:rPr lang="en-US" sz="1100" u="none" strike="noStrike">
                          <a:effectLst/>
                        </a:rPr>
                        <a:t>1784</a:t>
                      </a:r>
                      <a:endParaRPr lang="en-US" sz="1100" b="0" i="0" u="none" strike="noStrike">
                        <a:solidFill>
                          <a:srgbClr val="000000"/>
                        </a:solidFill>
                        <a:effectLst/>
                        <a:latin typeface="Segoe UI"/>
                      </a:endParaRPr>
                    </a:p>
                  </a:txBody>
                  <a:tcPr marL="8025" marR="8025" marT="8025" marB="0" anchor="ctr"/>
                </a:tc>
                <a:tc>
                  <a:txBody>
                    <a:bodyPr/>
                    <a:lstStyle/>
                    <a:p>
                      <a:pPr algn="ctr" fontAlgn="ctr"/>
                      <a:endParaRPr lang="en-US" sz="1100" u="none" strike="noStrike" dirty="0">
                        <a:effectLst/>
                      </a:endParaRPr>
                    </a:p>
                    <a:p>
                      <a:pPr algn="ctr" fontAlgn="ctr"/>
                      <a:r>
                        <a:rPr lang="en-US" sz="1100" u="none" strike="noStrike" dirty="0">
                          <a:effectLst/>
                        </a:rPr>
                        <a:t>eqpdays</a:t>
                      </a:r>
                      <a:endParaRPr lang="en-US" sz="1100" b="0" i="0" u="none" strike="noStrike" dirty="0">
                        <a:solidFill>
                          <a:srgbClr val="000000"/>
                        </a:solidFill>
                        <a:effectLst/>
                        <a:latin typeface="Segoe UI"/>
                      </a:endParaRPr>
                    </a:p>
                  </a:txBody>
                  <a:tcPr marL="8025" marR="8025" marT="8025" marB="0" anchor="ctr"/>
                </a:tc>
              </a:tr>
            </a:tbl>
          </a:graphicData>
        </a:graphic>
      </p:graphicFrame>
      <p:sp>
        <p:nvSpPr>
          <p:cNvPr id="4" name="Text Placeholder 3"/>
          <p:cNvSpPr>
            <a:spLocks noGrp="1"/>
          </p:cNvSpPr>
          <p:nvPr>
            <p:ph type="body" sz="half" idx="2"/>
          </p:nvPr>
        </p:nvSpPr>
        <p:spPr>
          <a:xfrm>
            <a:off x="913774" y="1682496"/>
            <a:ext cx="5084690" cy="4913376"/>
          </a:xfrm>
        </p:spPr>
        <p:txBody>
          <a:bodyPr/>
          <a:lstStyle/>
          <a:p>
            <a:pPr marL="285750" indent="-285750">
              <a:buFont typeface="Wingdings" pitchFamily="2" charset="2"/>
              <a:buChar char="Ø"/>
            </a:pPr>
            <a:r>
              <a:rPr lang="en-US" sz="1400" dirty="0" smtClean="0"/>
              <a:t>Key Factor which Impacts the Churn</a:t>
            </a:r>
          </a:p>
          <a:p>
            <a:pPr marL="285750" lvl="0" indent="-285750">
              <a:buFont typeface="Wingdings" pitchFamily="2" charset="2"/>
              <a:buChar char="Ø"/>
            </a:pPr>
            <a:r>
              <a:rPr lang="en-US" sz="1400" dirty="0"/>
              <a:t>25</a:t>
            </a:r>
            <a:r>
              <a:rPr lang="en-US" sz="1400" dirty="0" smtClean="0"/>
              <a:t>% </a:t>
            </a:r>
            <a:r>
              <a:rPr lang="en-US" sz="1400" dirty="0"/>
              <a:t>customers consider this factor to stay with Operator.</a:t>
            </a:r>
          </a:p>
          <a:p>
            <a:pPr marL="285750" lvl="0" indent="-285750">
              <a:buFont typeface="Wingdings" pitchFamily="2" charset="2"/>
              <a:buChar char="Ø"/>
            </a:pPr>
            <a:r>
              <a:rPr lang="en-US" sz="1400" dirty="0"/>
              <a:t>Data Usage. 20% experiencing slow D/L speed. </a:t>
            </a:r>
            <a:endParaRPr lang="en-US" sz="1400" dirty="0" smtClean="0"/>
          </a:p>
          <a:p>
            <a:pPr marL="285750" lvl="0" indent="-285750">
              <a:buFont typeface="Wingdings" pitchFamily="2" charset="2"/>
              <a:buChar char="Ø"/>
            </a:pPr>
            <a:r>
              <a:rPr lang="en-US" sz="1400" dirty="0" smtClean="0"/>
              <a:t>17</a:t>
            </a:r>
            <a:r>
              <a:rPr lang="en-US" sz="1400" dirty="0"/>
              <a:t>% Data Throttling. </a:t>
            </a:r>
            <a:endParaRPr lang="en-US" sz="1400" dirty="0" smtClean="0"/>
          </a:p>
          <a:p>
            <a:pPr marL="285750" lvl="0" indent="-285750">
              <a:buFont typeface="Wingdings" pitchFamily="2" charset="2"/>
              <a:buChar char="Ø"/>
            </a:pPr>
            <a:r>
              <a:rPr lang="en-US" sz="1400" dirty="0" smtClean="0"/>
              <a:t>16</a:t>
            </a:r>
            <a:r>
              <a:rPr lang="en-US" sz="1400" dirty="0"/>
              <a:t>% Apps not </a:t>
            </a:r>
            <a:r>
              <a:rPr lang="en-US" sz="1400" dirty="0" smtClean="0"/>
              <a:t>working</a:t>
            </a:r>
            <a:endParaRPr lang="en-US" sz="1400" dirty="0"/>
          </a:p>
          <a:p>
            <a:pPr marL="285750" indent="-285750">
              <a:buFont typeface="Wingdings" pitchFamily="2" charset="2"/>
              <a:buChar char="Ø"/>
            </a:pPr>
            <a:r>
              <a:rPr lang="en-US" sz="1400" dirty="0" smtClean="0"/>
              <a:t>Analyzing factors  which  are the  factors that  impact the Network and  Service  Quality.</a:t>
            </a:r>
          </a:p>
          <a:p>
            <a:pPr marL="285750" indent="-285750">
              <a:buFont typeface="Wingdings" pitchFamily="2" charset="2"/>
              <a:buChar char="Ø"/>
            </a:pPr>
            <a:r>
              <a:rPr lang="en-US" sz="1400" dirty="0" smtClean="0"/>
              <a:t>Churn %tage vis-a-vie  the  number of days of current Equipment and number of failed or dropped data calls  are few factors to  analyze for network and service quality.</a:t>
            </a:r>
          </a:p>
        </p:txBody>
      </p:sp>
    </p:spTree>
    <p:extLst>
      <p:ext uri="{BB962C8B-B14F-4D97-AF65-F5344CB8AC3E}">
        <p14:creationId xmlns:p14="http://schemas.microsoft.com/office/powerpoint/2010/main" val="2397078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09600"/>
            <a:ext cx="3935688" cy="902208"/>
          </a:xfrm>
        </p:spPr>
        <p:txBody>
          <a:bodyPr/>
          <a:lstStyle/>
          <a:p>
            <a:r>
              <a:rPr lang="en-US" u="sng" dirty="0" smtClean="0">
                <a:latin typeface="Algerian" pitchFamily="82" charset="0"/>
              </a:rPr>
              <a:t>Model Building </a:t>
            </a:r>
            <a:endParaRPr lang="en-US" u="sng" dirty="0">
              <a:latin typeface="Algerian" pitchFamily="82" charset="0"/>
            </a:endParaRPr>
          </a:p>
        </p:txBody>
      </p:sp>
      <p:sp>
        <p:nvSpPr>
          <p:cNvPr id="3" name="Content Placeholder 2"/>
          <p:cNvSpPr>
            <a:spLocks noGrp="1"/>
          </p:cNvSpPr>
          <p:nvPr>
            <p:ph sz="quarter" idx="13"/>
          </p:nvPr>
        </p:nvSpPr>
        <p:spPr>
          <a:xfrm>
            <a:off x="5078062" y="609600"/>
            <a:ext cx="6918866" cy="6248400"/>
          </a:xfrm>
        </p:spPr>
        <p:txBody>
          <a:bodyPr>
            <a:normAutofit fontScale="25000" lnSpcReduction="20000"/>
          </a:bodyPr>
          <a:lstStyle/>
          <a:p>
            <a:r>
              <a:rPr lang="en-US" sz="4400" dirty="0" err="1" smtClean="0"/>
              <a:t>glm</a:t>
            </a:r>
            <a:r>
              <a:rPr lang="en-US" sz="4400" dirty="0" smtClean="0"/>
              <a:t>(formula </a:t>
            </a:r>
            <a:r>
              <a:rPr lang="en-US" sz="4400" dirty="0"/>
              <a:t>= churn ~ income + totcalls + eqpdays + marital + </a:t>
            </a:r>
          </a:p>
          <a:p>
            <a:r>
              <a:rPr lang="en-US" sz="4400" dirty="0"/>
              <a:t>    age1 + ovrrev_Mean, family = binomial(</a:t>
            </a:r>
            <a:r>
              <a:rPr lang="en-US" sz="4400" dirty="0" err="1"/>
              <a:t>logit</a:t>
            </a:r>
            <a:r>
              <a:rPr lang="en-US" sz="4400" dirty="0"/>
              <a:t>), data = training)</a:t>
            </a:r>
          </a:p>
          <a:p>
            <a:r>
              <a:rPr lang="en-US" sz="4400" dirty="0" smtClean="0"/>
              <a:t>Deviance </a:t>
            </a:r>
            <a:r>
              <a:rPr lang="en-US" sz="4400" dirty="0"/>
              <a:t>Residuals: </a:t>
            </a:r>
          </a:p>
          <a:p>
            <a:r>
              <a:rPr lang="sv-SE" sz="4400" dirty="0"/>
              <a:t>       Min          1Q      Median          3Q         Max  </a:t>
            </a:r>
          </a:p>
          <a:p>
            <a:r>
              <a:rPr lang="en-US" sz="4400" dirty="0"/>
              <a:t>-2.409e-06  -2.409e-06  -2.409e-06  -2.409e-06  -2.409e-06  </a:t>
            </a:r>
          </a:p>
          <a:p>
            <a:r>
              <a:rPr lang="en-US" sz="4400" dirty="0" smtClean="0"/>
              <a:t>Coefficients</a:t>
            </a:r>
            <a:r>
              <a:rPr lang="en-US" sz="4400" dirty="0"/>
              <a:t>:</a:t>
            </a:r>
          </a:p>
          <a:p>
            <a:r>
              <a:rPr lang="en-US" sz="4400" dirty="0"/>
              <a:t>              </a:t>
            </a:r>
            <a:r>
              <a:rPr lang="en-US" sz="4400" dirty="0" smtClean="0"/>
              <a:t>   Estimate </a:t>
            </a:r>
            <a:r>
              <a:rPr lang="en-US" sz="4400" dirty="0"/>
              <a:t>Std</a:t>
            </a:r>
            <a:r>
              <a:rPr lang="en-US" sz="4400" dirty="0" smtClean="0"/>
              <a:t>.   </a:t>
            </a:r>
            <a:r>
              <a:rPr lang="en-US" sz="4400" dirty="0"/>
              <a:t>Error z </a:t>
            </a:r>
            <a:r>
              <a:rPr lang="en-US" sz="4400" dirty="0" smtClean="0"/>
              <a:t>      value   </a:t>
            </a:r>
            <a:r>
              <a:rPr lang="en-US" sz="4400" dirty="0" err="1" smtClean="0"/>
              <a:t>Pr</a:t>
            </a:r>
            <a:r>
              <a:rPr lang="en-US" sz="4400" dirty="0"/>
              <a:t>(&gt;|z|)</a:t>
            </a:r>
          </a:p>
          <a:p>
            <a:r>
              <a:rPr lang="pt-BR" sz="4400" dirty="0"/>
              <a:t>(Intercept) -2.657e+01  2.430e+04  -0.001    0.999</a:t>
            </a:r>
          </a:p>
          <a:p>
            <a:r>
              <a:rPr lang="it-IT" sz="4400" dirty="0"/>
              <a:t>income      -3.606e-15  2.062e+03   0.000    </a:t>
            </a:r>
            <a:r>
              <a:rPr lang="it-IT" sz="4400" dirty="0" smtClean="0"/>
              <a:t>1.000</a:t>
            </a:r>
            <a:endParaRPr lang="it-IT" sz="4400" dirty="0"/>
          </a:p>
          <a:p>
            <a:r>
              <a:rPr lang="en-US" sz="4400" dirty="0"/>
              <a:t>totcalls    -1.854e-18  1.111e+00   0.000    1.000</a:t>
            </a:r>
          </a:p>
          <a:p>
            <a:r>
              <a:rPr lang="en-US" sz="4400" dirty="0"/>
              <a:t>eqpdays      8.477e-16  1.658e+01   0.000    1.000</a:t>
            </a:r>
          </a:p>
          <a:p>
            <a:r>
              <a:rPr lang="en-US" sz="4400" dirty="0" smtClean="0"/>
              <a:t>marital     </a:t>
            </a:r>
            <a:r>
              <a:rPr lang="en-US" sz="4400" dirty="0"/>
              <a:t>2.657e-14  2.198e+04   0.000    1.000</a:t>
            </a:r>
          </a:p>
          <a:p>
            <a:r>
              <a:rPr lang="en-US" sz="4400" dirty="0"/>
              <a:t>maritalM     1.039e-13  1.777e+04   0.000    1.000</a:t>
            </a:r>
          </a:p>
          <a:p>
            <a:r>
              <a:rPr lang="it-IT" sz="4400" dirty="0"/>
              <a:t>maritalS     2.115e-14  1.864e+04   0.000    1.000</a:t>
            </a:r>
          </a:p>
          <a:p>
            <a:r>
              <a:rPr lang="en-US" sz="4400" dirty="0"/>
              <a:t>maritalU     3.028e-14  1.924e+04   0.000    1.000</a:t>
            </a:r>
          </a:p>
          <a:p>
            <a:r>
              <a:rPr lang="en-US" sz="4400" dirty="0" smtClean="0"/>
              <a:t>age1         2.712e-16  2.822e+02   0.000    1.000</a:t>
            </a:r>
            <a:endParaRPr lang="en-US" sz="4400" dirty="0"/>
          </a:p>
          <a:p>
            <a:r>
              <a:rPr lang="en-US" sz="4400" dirty="0"/>
              <a:t>ovrrev_Mean  9.161e-16  1.505e+02   0.000    1.000</a:t>
            </a:r>
          </a:p>
          <a:p>
            <a:r>
              <a:rPr lang="en-US" sz="4400" dirty="0" smtClean="0"/>
              <a:t>(</a:t>
            </a:r>
            <a:r>
              <a:rPr lang="en-US" sz="4400" dirty="0"/>
              <a:t>Dispersion parameter for binomial family taken to be 1)</a:t>
            </a:r>
          </a:p>
          <a:p>
            <a:r>
              <a:rPr lang="en-US" sz="4400" dirty="0" smtClean="0"/>
              <a:t>    </a:t>
            </a:r>
            <a:r>
              <a:rPr lang="en-US" sz="4400" dirty="0"/>
              <a:t>Null deviance: 0.0000e+00  on 7002  degrees of freedom</a:t>
            </a:r>
          </a:p>
          <a:p>
            <a:r>
              <a:rPr lang="en-US" sz="4400" dirty="0"/>
              <a:t>Residual deviance: 4.0628e-08  on 6993  degrees of freedom</a:t>
            </a:r>
          </a:p>
          <a:p>
            <a:r>
              <a:rPr lang="en-US" sz="4400" dirty="0"/>
              <a:t>AIC: 20</a:t>
            </a:r>
          </a:p>
          <a:p>
            <a:endParaRPr lang="en" sz="4400" dirty="0"/>
          </a:p>
          <a:p>
            <a:r>
              <a:rPr lang="en-US" sz="4400" dirty="0"/>
              <a:t>Number of Fisher Scoring iterations: 25</a:t>
            </a:r>
          </a:p>
          <a:p>
            <a:endParaRPr lang="en-US" dirty="0"/>
          </a:p>
        </p:txBody>
      </p:sp>
      <p:sp>
        <p:nvSpPr>
          <p:cNvPr id="4" name="Text Placeholder 3"/>
          <p:cNvSpPr>
            <a:spLocks noGrp="1"/>
          </p:cNvSpPr>
          <p:nvPr>
            <p:ph type="body" sz="half" idx="2"/>
          </p:nvPr>
        </p:nvSpPr>
        <p:spPr>
          <a:xfrm>
            <a:off x="341376" y="1828800"/>
            <a:ext cx="4508087" cy="4511040"/>
          </a:xfrm>
        </p:spPr>
        <p:txBody>
          <a:bodyPr>
            <a:normAutofit lnSpcReduction="10000"/>
          </a:bodyPr>
          <a:lstStyle/>
          <a:p>
            <a:r>
              <a:rPr lang="en-US" sz="1100" dirty="0" smtClean="0"/>
              <a:t>As per the churn market survey report 40% of customers globally planning to switch providers within a year.</a:t>
            </a:r>
          </a:p>
          <a:p>
            <a:r>
              <a:rPr lang="en-US" sz="1100" dirty="0" smtClean="0"/>
              <a:t>Churn depends on the various factors which include cost and Billing, network &amp;service quality and family Recommendations.</a:t>
            </a:r>
          </a:p>
          <a:p>
            <a:r>
              <a:rPr lang="en-US" sz="1100" dirty="0" smtClean="0"/>
              <a:t>Variable </a:t>
            </a:r>
            <a:r>
              <a:rPr lang="en-US" sz="1100" b="1" u="sng" dirty="0" smtClean="0"/>
              <a:t>Income</a:t>
            </a:r>
            <a:r>
              <a:rPr lang="en-US" sz="1100" dirty="0" smtClean="0"/>
              <a:t> signifies the cost and Billing factor hence needs to be considered for identifying the significance.</a:t>
            </a:r>
          </a:p>
          <a:p>
            <a:r>
              <a:rPr lang="en-US" sz="1100" dirty="0"/>
              <a:t>Variable </a:t>
            </a:r>
            <a:r>
              <a:rPr lang="en-US" sz="1100" b="1" u="sng" dirty="0" smtClean="0"/>
              <a:t>EQPDAYS</a:t>
            </a:r>
            <a:r>
              <a:rPr lang="en-US" sz="1100" dirty="0" smtClean="0"/>
              <a:t> provides information about the duration the equipment is in use and hence also plays important factor for the network and service  quality significance.</a:t>
            </a:r>
          </a:p>
          <a:p>
            <a:r>
              <a:rPr lang="en-US" sz="1100" dirty="0"/>
              <a:t>Variable </a:t>
            </a:r>
            <a:r>
              <a:rPr lang="en-US" sz="1100" b="1" u="sng" dirty="0" smtClean="0"/>
              <a:t>Totcalls</a:t>
            </a:r>
            <a:r>
              <a:rPr lang="en-US" sz="1100" dirty="0" smtClean="0"/>
              <a:t> provides the information about the total number of calls over the life of the customer which informs  about </a:t>
            </a:r>
            <a:r>
              <a:rPr lang="en-US" sz="1100" dirty="0"/>
              <a:t>the </a:t>
            </a:r>
            <a:r>
              <a:rPr lang="en-US" sz="1100" u="sng" dirty="0"/>
              <a:t>MOU</a:t>
            </a:r>
            <a:r>
              <a:rPr lang="en-US" sz="1100" dirty="0"/>
              <a:t> since it </a:t>
            </a:r>
            <a:r>
              <a:rPr lang="en-US" sz="1100" dirty="0" smtClean="0"/>
              <a:t>being important retention strategy.</a:t>
            </a:r>
            <a:endParaRPr lang="en-US" sz="1100" dirty="0"/>
          </a:p>
          <a:p>
            <a:r>
              <a:rPr lang="en-US" sz="1100" dirty="0" smtClean="0"/>
              <a:t>Factors </a:t>
            </a:r>
            <a:r>
              <a:rPr lang="en-US" sz="1100" b="1" u="sng" dirty="0" smtClean="0"/>
              <a:t>Marital</a:t>
            </a:r>
            <a:r>
              <a:rPr lang="en-US" sz="1100" dirty="0" smtClean="0"/>
              <a:t> and </a:t>
            </a:r>
            <a:r>
              <a:rPr lang="en-US" sz="1100" b="1" u="sng" dirty="0" smtClean="0"/>
              <a:t>AGE</a:t>
            </a:r>
            <a:r>
              <a:rPr lang="en-US" sz="1100" dirty="0" smtClean="0"/>
              <a:t> is important as Family and Friends recommendation have been identified as a factor which impacts the churn as per the </a:t>
            </a:r>
            <a:r>
              <a:rPr lang="en-US" sz="1100" dirty="0"/>
              <a:t>churn market survey </a:t>
            </a:r>
            <a:r>
              <a:rPr lang="en-US" sz="1100" dirty="0" smtClean="0"/>
              <a:t>report.</a:t>
            </a:r>
          </a:p>
          <a:p>
            <a:r>
              <a:rPr lang="en-US" sz="1100" b="1" u="sng" dirty="0" smtClean="0"/>
              <a:t>Mean overage revenue</a:t>
            </a:r>
            <a:r>
              <a:rPr lang="en-US" sz="1100" b="1" dirty="0" smtClean="0"/>
              <a:t> </a:t>
            </a:r>
            <a:r>
              <a:rPr lang="en-US" sz="1100" dirty="0" smtClean="0"/>
              <a:t>(OVRREV) is an important aspect of the rate plan strategy and non-optimal rate </a:t>
            </a:r>
            <a:r>
              <a:rPr lang="en-US" sz="1100" dirty="0"/>
              <a:t>plan subscribers could have saved money by switching to other more suitable plans to minimize overage.</a:t>
            </a:r>
            <a:r>
              <a:rPr lang="en-US" sz="1100" dirty="0" smtClean="0"/>
              <a:t> </a:t>
            </a:r>
            <a:endParaRPr lang="en-US" sz="1100" dirty="0"/>
          </a:p>
        </p:txBody>
      </p:sp>
    </p:spTree>
    <p:extLst>
      <p:ext uri="{BB962C8B-B14F-4D97-AF65-F5344CB8AC3E}">
        <p14:creationId xmlns:p14="http://schemas.microsoft.com/office/powerpoint/2010/main" val="393472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618517"/>
            <a:ext cx="10364451" cy="649451"/>
          </a:xfrm>
        </p:spPr>
        <p:txBody>
          <a:bodyPr>
            <a:normAutofit/>
          </a:bodyPr>
          <a:lstStyle/>
          <a:p>
            <a:r>
              <a:rPr lang="en-US" u="sng" dirty="0" smtClean="0">
                <a:latin typeface="Algerian" pitchFamily="82" charset="0"/>
              </a:rPr>
              <a:t>Stepwise Regression</a:t>
            </a:r>
            <a:endParaRPr lang="en-US" u="sng" dirty="0">
              <a:latin typeface="Algerian" pitchFamily="82" charset="0"/>
            </a:endParaRPr>
          </a:p>
        </p:txBody>
      </p:sp>
      <p:sp>
        <p:nvSpPr>
          <p:cNvPr id="3" name="Content Placeholder 2"/>
          <p:cNvSpPr>
            <a:spLocks noGrp="1"/>
          </p:cNvSpPr>
          <p:nvPr>
            <p:ph sz="quarter" idx="13"/>
          </p:nvPr>
        </p:nvSpPr>
        <p:spPr>
          <a:xfrm>
            <a:off x="913774" y="1353312"/>
            <a:ext cx="5106026" cy="5413248"/>
          </a:xfrm>
        </p:spPr>
        <p:txBody>
          <a:bodyPr>
            <a:normAutofit fontScale="25000" lnSpcReduction="20000"/>
          </a:bodyPr>
          <a:lstStyle/>
          <a:p>
            <a:r>
              <a:rPr lang="en-US" sz="3600" u="sng" dirty="0"/>
              <a:t>Start:  </a:t>
            </a:r>
            <a:r>
              <a:rPr lang="en-US" sz="3600" u="sng" dirty="0" smtClean="0"/>
              <a:t>AIC=20</a:t>
            </a:r>
          </a:p>
          <a:p>
            <a:r>
              <a:rPr lang="en-US" sz="3600" dirty="0" smtClean="0"/>
              <a:t>churn </a:t>
            </a:r>
            <a:r>
              <a:rPr lang="en-US" sz="3600" dirty="0"/>
              <a:t>~ income + totcalls + eqpdays + marital + age1 + ovrrev_Mean</a:t>
            </a:r>
          </a:p>
          <a:p>
            <a:r>
              <a:rPr lang="en-US" sz="3600" dirty="0"/>
              <a:t>              </a:t>
            </a:r>
            <a:r>
              <a:rPr lang="en-US" sz="3600" dirty="0" err="1"/>
              <a:t>Df</a:t>
            </a:r>
            <a:r>
              <a:rPr lang="en-US" sz="3600" dirty="0"/>
              <a:t>   Deviance AIC</a:t>
            </a:r>
          </a:p>
          <a:p>
            <a:r>
              <a:rPr lang="en-US" sz="3600" dirty="0"/>
              <a:t>- marital      4 4.0628e-08  12</a:t>
            </a:r>
          </a:p>
          <a:p>
            <a:r>
              <a:rPr lang="en-US" sz="3600" dirty="0"/>
              <a:t>- income       1 4.0628e-08  18</a:t>
            </a:r>
          </a:p>
          <a:p>
            <a:r>
              <a:rPr lang="en-US" sz="3600" dirty="0"/>
              <a:t>- totcalls     1 4.0628e-08  18</a:t>
            </a:r>
          </a:p>
          <a:p>
            <a:r>
              <a:rPr lang="en-US" sz="3600" dirty="0"/>
              <a:t>- eqpdays      1 4.0628e-08  18</a:t>
            </a:r>
          </a:p>
          <a:p>
            <a:r>
              <a:rPr lang="en-US" sz="3600" dirty="0"/>
              <a:t>- age1         1 4.0628e-08  18</a:t>
            </a:r>
          </a:p>
          <a:p>
            <a:r>
              <a:rPr lang="en-US" sz="3600" dirty="0"/>
              <a:t>- ovrrev_Mean  1 4.0628e-08  18</a:t>
            </a:r>
          </a:p>
          <a:p>
            <a:r>
              <a:rPr lang="en-US" sz="3600" dirty="0"/>
              <a:t>&lt;none&gt;           4.0628e-08  20</a:t>
            </a:r>
          </a:p>
          <a:p>
            <a:r>
              <a:rPr lang="en-US" sz="3600" u="sng" dirty="0"/>
              <a:t>Step:  AIC=12</a:t>
            </a:r>
          </a:p>
          <a:p>
            <a:r>
              <a:rPr lang="en-US" sz="3600" dirty="0"/>
              <a:t>churn ~ income + totcalls + eqpdays + age1 + ovrrev_Mean</a:t>
            </a:r>
          </a:p>
          <a:p>
            <a:r>
              <a:rPr lang="en-US" sz="3600" dirty="0"/>
              <a:t>              </a:t>
            </a:r>
            <a:r>
              <a:rPr lang="en-US" sz="3600" dirty="0" err="1"/>
              <a:t>Df</a:t>
            </a:r>
            <a:r>
              <a:rPr lang="en-US" sz="3600" dirty="0"/>
              <a:t>   </a:t>
            </a:r>
            <a:r>
              <a:rPr lang="en-US" sz="3600" dirty="0" smtClean="0"/>
              <a:t>     Deviance    AIC</a:t>
            </a:r>
            <a:endParaRPr lang="en-US" sz="3600" dirty="0"/>
          </a:p>
          <a:p>
            <a:r>
              <a:rPr lang="en-US" sz="3600" dirty="0"/>
              <a:t>- income       1 4.0628e-08 </a:t>
            </a:r>
            <a:r>
              <a:rPr lang="en-US" sz="3600" dirty="0" smtClean="0"/>
              <a:t>  </a:t>
            </a:r>
            <a:r>
              <a:rPr lang="en-US" sz="3600" dirty="0"/>
              <a:t>10</a:t>
            </a:r>
          </a:p>
          <a:p>
            <a:r>
              <a:rPr lang="en-US" sz="3600" dirty="0"/>
              <a:t>- totcalls     1 </a:t>
            </a:r>
            <a:r>
              <a:rPr lang="en-US" sz="3600" dirty="0" smtClean="0"/>
              <a:t>4.0628e-08   </a:t>
            </a:r>
            <a:r>
              <a:rPr lang="en-US" sz="3600" dirty="0"/>
              <a:t>10</a:t>
            </a:r>
          </a:p>
          <a:p>
            <a:r>
              <a:rPr lang="en-US" sz="3600" dirty="0"/>
              <a:t>- eqpdays      1 4.0628e-08 </a:t>
            </a:r>
            <a:r>
              <a:rPr lang="en-US" sz="3600" dirty="0" smtClean="0"/>
              <a:t>  </a:t>
            </a:r>
            <a:r>
              <a:rPr lang="en-US" sz="3600" dirty="0"/>
              <a:t>10</a:t>
            </a:r>
          </a:p>
          <a:p>
            <a:r>
              <a:rPr lang="en-US" sz="3600" dirty="0"/>
              <a:t>- age1        </a:t>
            </a:r>
            <a:r>
              <a:rPr lang="en-US" sz="3600" dirty="0" smtClean="0"/>
              <a:t>    </a:t>
            </a:r>
            <a:r>
              <a:rPr lang="en-US" sz="3600" dirty="0"/>
              <a:t>1 4.0628e-08 </a:t>
            </a:r>
            <a:r>
              <a:rPr lang="en-US" sz="3600" dirty="0" smtClean="0"/>
              <a:t>  10</a:t>
            </a:r>
            <a:endParaRPr lang="en-US" sz="3600" dirty="0"/>
          </a:p>
          <a:p>
            <a:r>
              <a:rPr lang="en-US" sz="3600" dirty="0"/>
              <a:t>- </a:t>
            </a:r>
            <a:r>
              <a:rPr lang="en-US" dirty="0"/>
              <a:t>ovrrev_Mean</a:t>
            </a:r>
            <a:r>
              <a:rPr lang="en-US" sz="3600" dirty="0"/>
              <a:t> </a:t>
            </a:r>
            <a:r>
              <a:rPr lang="en-US" sz="3600" dirty="0" smtClean="0"/>
              <a:t>      </a:t>
            </a:r>
            <a:r>
              <a:rPr lang="en-US" sz="3600" dirty="0"/>
              <a:t>1 4.0628e-08 </a:t>
            </a:r>
            <a:r>
              <a:rPr lang="en-US" sz="3600" dirty="0" smtClean="0"/>
              <a:t>  </a:t>
            </a:r>
            <a:r>
              <a:rPr lang="en-US" sz="3600" dirty="0"/>
              <a:t>10</a:t>
            </a:r>
          </a:p>
          <a:p>
            <a:r>
              <a:rPr lang="en-US" sz="3600" dirty="0"/>
              <a:t> </a:t>
            </a:r>
            <a:r>
              <a:rPr lang="en-US" sz="3600" dirty="0" smtClean="0"/>
              <a:t>                        </a:t>
            </a:r>
            <a:r>
              <a:rPr lang="en-US" sz="3600" dirty="0"/>
              <a:t>4.0628e-08  12</a:t>
            </a:r>
          </a:p>
          <a:p>
            <a:endParaRPr lang="en-US" dirty="0"/>
          </a:p>
        </p:txBody>
      </p:sp>
      <p:sp>
        <p:nvSpPr>
          <p:cNvPr id="4" name="Content Placeholder 3"/>
          <p:cNvSpPr>
            <a:spLocks noGrp="1"/>
          </p:cNvSpPr>
          <p:nvPr>
            <p:ph sz="quarter" idx="14"/>
          </p:nvPr>
        </p:nvSpPr>
        <p:spPr>
          <a:xfrm>
            <a:off x="6172200" y="1353312"/>
            <a:ext cx="5105400" cy="5376672"/>
          </a:xfrm>
        </p:spPr>
        <p:txBody>
          <a:bodyPr>
            <a:normAutofit fontScale="40000" lnSpcReduction="20000"/>
          </a:bodyPr>
          <a:lstStyle/>
          <a:p>
            <a:r>
              <a:rPr lang="en-US" sz="2300" u="sng" dirty="0"/>
              <a:t>Step:  AIC=8</a:t>
            </a:r>
          </a:p>
          <a:p>
            <a:r>
              <a:rPr lang="en-US" sz="2300" dirty="0"/>
              <a:t>churn ~ eqpdays + age1 + ovrrev_Mean</a:t>
            </a:r>
          </a:p>
          <a:p>
            <a:r>
              <a:rPr lang="en-US" sz="2300" dirty="0"/>
              <a:t>              </a:t>
            </a:r>
            <a:r>
              <a:rPr lang="en-US" sz="2300" dirty="0" err="1"/>
              <a:t>Df</a:t>
            </a:r>
            <a:r>
              <a:rPr lang="en-US" sz="2300" dirty="0"/>
              <a:t>   Deviance AIC</a:t>
            </a:r>
          </a:p>
          <a:p>
            <a:r>
              <a:rPr lang="en-US" sz="2300" dirty="0"/>
              <a:t>- eqpdays      1 4.0628e-08   6</a:t>
            </a:r>
          </a:p>
          <a:p>
            <a:r>
              <a:rPr lang="en-US" sz="2300" dirty="0"/>
              <a:t>- age1         1 4.0628e-08   6</a:t>
            </a:r>
          </a:p>
          <a:p>
            <a:r>
              <a:rPr lang="en-US" sz="2300" dirty="0"/>
              <a:t>- ovrrev_Mean  1 4.0628e-08   6</a:t>
            </a:r>
          </a:p>
          <a:p>
            <a:r>
              <a:rPr lang="en-US" sz="2300" dirty="0"/>
              <a:t>&lt;none&gt;           4.0628e-08   8</a:t>
            </a:r>
          </a:p>
          <a:p>
            <a:r>
              <a:rPr lang="en-US" sz="2300" u="sng" dirty="0"/>
              <a:t>Step:  AIC=6</a:t>
            </a:r>
          </a:p>
          <a:p>
            <a:r>
              <a:rPr lang="en-US" sz="2300" dirty="0"/>
              <a:t>churn ~ age1 + ovrrev_Mean</a:t>
            </a:r>
          </a:p>
          <a:p>
            <a:r>
              <a:rPr lang="en-US" sz="2300" dirty="0"/>
              <a:t>              </a:t>
            </a:r>
            <a:r>
              <a:rPr lang="en-US" sz="2300" dirty="0" err="1"/>
              <a:t>Df</a:t>
            </a:r>
            <a:r>
              <a:rPr lang="en-US" sz="2300" dirty="0"/>
              <a:t>   Deviance AIC</a:t>
            </a:r>
          </a:p>
          <a:p>
            <a:r>
              <a:rPr lang="en-US" sz="2300" dirty="0"/>
              <a:t>- age1         1 4.0628e-08   4</a:t>
            </a:r>
          </a:p>
          <a:p>
            <a:r>
              <a:rPr lang="en-US" sz="2300" dirty="0"/>
              <a:t>- ovrrev_Mean  1 4.0628e-08   4</a:t>
            </a:r>
          </a:p>
          <a:p>
            <a:r>
              <a:rPr lang="en-US" sz="2300" dirty="0"/>
              <a:t>&lt;none&gt;           4.0628e-08   6</a:t>
            </a:r>
          </a:p>
          <a:p>
            <a:r>
              <a:rPr lang="en-US" sz="2300" u="sng" dirty="0"/>
              <a:t>Step:  AIC=4</a:t>
            </a:r>
          </a:p>
          <a:p>
            <a:r>
              <a:rPr lang="en-US" sz="2300" dirty="0"/>
              <a:t>churn ~ ovrrev_Mean</a:t>
            </a:r>
          </a:p>
          <a:p>
            <a:r>
              <a:rPr lang="en-US" sz="2300" dirty="0"/>
              <a:t>              </a:t>
            </a:r>
            <a:r>
              <a:rPr lang="en-US" sz="2300" dirty="0" err="1"/>
              <a:t>Df</a:t>
            </a:r>
            <a:r>
              <a:rPr lang="en-US" sz="2300" dirty="0"/>
              <a:t>   Deviance AIC</a:t>
            </a:r>
          </a:p>
          <a:p>
            <a:r>
              <a:rPr lang="en-US" sz="2300" dirty="0"/>
              <a:t>- ovrrev_Mean  1 4.0628e-08   2</a:t>
            </a:r>
          </a:p>
          <a:p>
            <a:r>
              <a:rPr lang="en-US" sz="2300" dirty="0"/>
              <a:t>&lt;none&gt;           4.0628e-08   4</a:t>
            </a:r>
          </a:p>
          <a:p>
            <a:r>
              <a:rPr lang="en-US" sz="2300" dirty="0"/>
              <a:t>Step:  AIC=2</a:t>
            </a:r>
          </a:p>
          <a:p>
            <a:r>
              <a:rPr lang="en-US" sz="2300" dirty="0"/>
              <a:t>churn ~ 1</a:t>
            </a:r>
          </a:p>
          <a:p>
            <a:endParaRPr lang="en-US" dirty="0"/>
          </a:p>
        </p:txBody>
      </p:sp>
    </p:spTree>
    <p:extLst>
      <p:ext uri="{BB962C8B-B14F-4D97-AF65-F5344CB8AC3E}">
        <p14:creationId xmlns:p14="http://schemas.microsoft.com/office/powerpoint/2010/main" val="2892090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710895"/>
          </a:xfrm>
        </p:spPr>
        <p:txBody>
          <a:bodyPr>
            <a:normAutofit fontScale="90000"/>
          </a:bodyPr>
          <a:lstStyle/>
          <a:p>
            <a:r>
              <a:rPr lang="en-US" u="sng" dirty="0" smtClean="0">
                <a:latin typeface="Algerian" pitchFamily="82" charset="0"/>
              </a:rPr>
              <a:t>InTRODUCTION</a:t>
            </a:r>
            <a:endParaRPr lang="en-US" u="sng" dirty="0">
              <a:latin typeface="Algerian" pitchFamily="82" charset="0"/>
            </a:endParaRPr>
          </a:p>
        </p:txBody>
      </p:sp>
      <p:sp>
        <p:nvSpPr>
          <p:cNvPr id="3" name="Subtitle 2"/>
          <p:cNvSpPr>
            <a:spLocks noGrp="1"/>
          </p:cNvSpPr>
          <p:nvPr>
            <p:ph type="subTitle" idx="1"/>
          </p:nvPr>
        </p:nvSpPr>
        <p:spPr>
          <a:xfrm>
            <a:off x="1751012" y="2206752"/>
            <a:ext cx="8689976" cy="3718560"/>
          </a:xfrm>
        </p:spPr>
        <p:txBody>
          <a:bodyPr>
            <a:normAutofit fontScale="92500" lnSpcReduction="10000"/>
          </a:bodyPr>
          <a:lstStyle/>
          <a:p>
            <a:r>
              <a:rPr lang="en-US" u="sng" dirty="0">
                <a:solidFill>
                  <a:srgbClr val="002060"/>
                </a:solidFill>
              </a:rPr>
              <a:t>The </a:t>
            </a:r>
            <a:r>
              <a:rPr lang="en-US" u="sng" dirty="0" smtClean="0">
                <a:solidFill>
                  <a:srgbClr val="002060"/>
                </a:solidFill>
              </a:rPr>
              <a:t>agenda </a:t>
            </a:r>
            <a:r>
              <a:rPr lang="en-US" u="sng" dirty="0">
                <a:solidFill>
                  <a:srgbClr val="002060"/>
                </a:solidFill>
              </a:rPr>
              <a:t>is to discuss the results of Industry survey reports that have been just released. In response to these reports, senior management at Mobicom is concerned that the market environment of rising churn rates and declining ARPU will hit them even harder as </a:t>
            </a:r>
            <a:r>
              <a:rPr lang="en-US" u="sng" dirty="0" smtClean="0">
                <a:solidFill>
                  <a:srgbClr val="002060"/>
                </a:solidFill>
              </a:rPr>
              <a:t>churn </a:t>
            </a:r>
            <a:r>
              <a:rPr lang="en-US" u="sng" dirty="0">
                <a:solidFill>
                  <a:srgbClr val="002060"/>
                </a:solidFill>
              </a:rPr>
              <a:t>rate at Mobicom is relatively high</a:t>
            </a:r>
            <a:r>
              <a:rPr lang="en-US" u="sng" dirty="0" smtClean="0">
                <a:solidFill>
                  <a:srgbClr val="002060"/>
                </a:solidFill>
              </a:rPr>
              <a:t>.</a:t>
            </a:r>
            <a:r>
              <a:rPr lang="en-US" u="sng" dirty="0">
                <a:solidFill>
                  <a:srgbClr val="002060"/>
                </a:solidFill>
              </a:rPr>
              <a:t> Currently they have been focussing on retaining their </a:t>
            </a:r>
            <a:r>
              <a:rPr lang="en-US" u="sng" dirty="0" smtClean="0">
                <a:solidFill>
                  <a:srgbClr val="002060"/>
                </a:solidFill>
              </a:rPr>
              <a:t>customers. </a:t>
            </a:r>
            <a:r>
              <a:rPr lang="en-US" u="sng" dirty="0">
                <a:solidFill>
                  <a:srgbClr val="002060"/>
                </a:solidFill>
              </a:rPr>
              <a:t>One </a:t>
            </a:r>
            <a:r>
              <a:rPr lang="en-US" u="sng" dirty="0" smtClean="0">
                <a:solidFill>
                  <a:srgbClr val="002060"/>
                </a:solidFill>
              </a:rPr>
              <a:t>of the Initiative </a:t>
            </a:r>
            <a:r>
              <a:rPr lang="en-US" u="sng" dirty="0">
                <a:solidFill>
                  <a:srgbClr val="002060"/>
                </a:solidFill>
              </a:rPr>
              <a:t>is to roll out targeted proactive retention </a:t>
            </a:r>
            <a:r>
              <a:rPr lang="en-US" u="sng" dirty="0" smtClean="0">
                <a:solidFill>
                  <a:srgbClr val="002060"/>
                </a:solidFill>
              </a:rPr>
              <a:t>programs. </a:t>
            </a:r>
          </a:p>
          <a:p>
            <a:endParaRPr lang="en-US" dirty="0" smtClean="0"/>
          </a:p>
          <a:p>
            <a:r>
              <a:rPr lang="en-US" b="1" dirty="0" smtClean="0">
                <a:solidFill>
                  <a:srgbClr val="FFFF00"/>
                </a:solidFill>
                <a:latin typeface="Arial Rounded MT Bold" pitchFamily="34" charset="0"/>
              </a:rPr>
              <a:t>task  Is to showcase </a:t>
            </a:r>
            <a:r>
              <a:rPr lang="en-US" b="1" dirty="0">
                <a:solidFill>
                  <a:srgbClr val="FFFF00"/>
                </a:solidFill>
                <a:latin typeface="Arial Rounded MT Bold" pitchFamily="34" charset="0"/>
              </a:rPr>
              <a:t>data based insights and recommendations relating to subscriber churn</a:t>
            </a:r>
            <a:r>
              <a:rPr lang="en-US" dirty="0">
                <a:latin typeface="Arial Rounded MT Bold" pitchFamily="34" charset="0"/>
              </a:rPr>
              <a:t>.</a:t>
            </a:r>
            <a:endParaRPr lang="en-US" dirty="0" smtClean="0">
              <a:latin typeface="Arial Rounded MT Bold" pitchFamily="34" charset="0"/>
            </a:endParaRPr>
          </a:p>
          <a:p>
            <a:endParaRPr lang="en-US" dirty="0" smtClean="0"/>
          </a:p>
          <a:p>
            <a:endParaRPr lang="en-US" dirty="0"/>
          </a:p>
        </p:txBody>
      </p:sp>
    </p:spTree>
    <p:extLst>
      <p:ext uri="{BB962C8B-B14F-4D97-AF65-F5344CB8AC3E}">
        <p14:creationId xmlns:p14="http://schemas.microsoft.com/office/powerpoint/2010/main" val="80755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Retention Programmes</a:t>
            </a:r>
            <a:endParaRPr lang="en-US" u="sng" dirty="0">
              <a:latin typeface="Algerian" pitchFamily="82" charset="0"/>
            </a:endParaRPr>
          </a:p>
        </p:txBody>
      </p:sp>
      <p:sp>
        <p:nvSpPr>
          <p:cNvPr id="3" name="Text Placeholder 2"/>
          <p:cNvSpPr>
            <a:spLocks noGrp="1"/>
          </p:cNvSpPr>
          <p:nvPr>
            <p:ph type="body" idx="1"/>
          </p:nvPr>
        </p:nvSpPr>
        <p:spPr/>
        <p:txBody>
          <a:bodyPr/>
          <a:lstStyle/>
          <a:p>
            <a:r>
              <a:rPr lang="en-US" dirty="0" smtClean="0"/>
              <a:t>Marketing Programmes</a:t>
            </a:r>
            <a:endParaRPr lang="en-US" dirty="0"/>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3457413251"/>
              </p:ext>
            </p:extLst>
          </p:nvPr>
        </p:nvGraphicFramePr>
        <p:xfrm>
          <a:off x="914400" y="3051175"/>
          <a:ext cx="5105400" cy="2740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p:cNvSpPr>
            <a:spLocks noGrp="1"/>
          </p:cNvSpPr>
          <p:nvPr>
            <p:ph type="body" sz="quarter" idx="3"/>
          </p:nvPr>
        </p:nvSpPr>
        <p:spPr/>
        <p:txBody>
          <a:bodyPr/>
          <a:lstStyle/>
          <a:p>
            <a:r>
              <a:rPr lang="en-US" dirty="0" smtClean="0"/>
              <a:t>Servicing PROGRAMMES</a:t>
            </a:r>
            <a:endParaRPr lang="en-US" dirty="0"/>
          </a:p>
        </p:txBody>
      </p:sp>
      <p:graphicFrame>
        <p:nvGraphicFramePr>
          <p:cNvPr id="8" name="Content Placeholder 7"/>
          <p:cNvGraphicFramePr>
            <a:graphicFrameLocks noGrp="1"/>
          </p:cNvGraphicFramePr>
          <p:nvPr>
            <p:ph sz="quarter" idx="14"/>
            <p:extLst>
              <p:ext uri="{D42A27DB-BD31-4B8C-83A1-F6EECF244321}">
                <p14:modId xmlns:p14="http://schemas.microsoft.com/office/powerpoint/2010/main" val="1227146177"/>
              </p:ext>
            </p:extLst>
          </p:nvPr>
        </p:nvGraphicFramePr>
        <p:xfrm>
          <a:off x="6172200" y="3051175"/>
          <a:ext cx="5105400" cy="2740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758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Retention Drivers</a:t>
            </a:r>
            <a:endParaRPr lang="en-US" u="sng" dirty="0">
              <a:latin typeface="Algerian" pitchFamily="82"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478044775"/>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88678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Churn % V/s Total Revenue</a:t>
            </a:r>
            <a:endParaRPr lang="en-US" u="sng" dirty="0">
              <a:latin typeface="Algerian" pitchFamily="82" charset="0"/>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52679870"/>
              </p:ext>
            </p:extLst>
          </p:nvPr>
        </p:nvGraphicFramePr>
        <p:xfrm>
          <a:off x="1109472" y="2292095"/>
          <a:ext cx="10363200" cy="4267202"/>
        </p:xfrm>
        <a:graphic>
          <a:graphicData uri="http://schemas.openxmlformats.org/drawingml/2006/table">
            <a:tbl>
              <a:tblPr>
                <a:tableStyleId>{5C22544A-7EE6-4342-B048-85BDC9FD1C3A}</a:tableStyleId>
              </a:tblPr>
              <a:tblGrid>
                <a:gridCol w="1295400"/>
                <a:gridCol w="1295400"/>
                <a:gridCol w="1295400"/>
                <a:gridCol w="1295400"/>
                <a:gridCol w="1295400"/>
                <a:gridCol w="1295400"/>
                <a:gridCol w="1295400"/>
                <a:gridCol w="1295400"/>
              </a:tblGrid>
              <a:tr h="319583">
                <a:tc>
                  <a:txBody>
                    <a:bodyPr/>
                    <a:lstStyle/>
                    <a:p>
                      <a:pPr algn="ctr" fontAlgn="b"/>
                      <a:r>
                        <a:rPr lang="en-US" sz="1200" u="none" strike="noStrike" dirty="0">
                          <a:effectLst/>
                        </a:rPr>
                        <a:t>Sr.no</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Churn</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dirty="0">
                          <a:effectLst/>
                        </a:rPr>
                        <a:t>Decile</a:t>
                      </a:r>
                      <a:endParaRPr lang="en-US" sz="1200" b="0" i="0" u="none" strike="noStrike" dirty="0">
                        <a:solidFill>
                          <a:srgbClr val="000000"/>
                        </a:solidFill>
                        <a:effectLst/>
                        <a:latin typeface="Calibri"/>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N</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Churn %</a:t>
                      </a:r>
                      <a:endParaRPr lang="en-US" sz="1200" b="0" i="0" u="none" strike="noStrike">
                        <a:solidFill>
                          <a:srgbClr val="000000"/>
                        </a:solidFill>
                        <a:effectLst/>
                        <a:latin typeface="Calibri"/>
                      </a:endParaRPr>
                    </a:p>
                  </a:txBody>
                  <a:tcPr marL="9525" marR="9525" marT="9525" marB="0" anchor="b"/>
                </a:tc>
                <a:tc>
                  <a:txBody>
                    <a:bodyPr/>
                    <a:lstStyle/>
                    <a:p>
                      <a:pPr algn="ctr" fontAlgn="b"/>
                      <a:r>
                        <a:rPr lang="en-US" sz="1200" u="none" strike="noStrike">
                          <a:effectLst/>
                        </a:rPr>
                        <a:t>Less Than</a:t>
                      </a:r>
                      <a:endParaRPr lang="en-US" sz="1200" b="0" i="0" u="none" strike="noStrike">
                        <a:solidFill>
                          <a:srgbClr val="000000"/>
                        </a:solidFill>
                        <a:effectLst/>
                        <a:latin typeface="Calibri"/>
                      </a:endParaRPr>
                    </a:p>
                  </a:txBody>
                  <a:tcPr marL="9525" marR="9525" marT="9525" marB="0" anchor="b"/>
                </a:tc>
                <a:tc>
                  <a:txBody>
                    <a:bodyPr/>
                    <a:lstStyle/>
                    <a:p>
                      <a:pPr algn="ctr" fontAlgn="ctr"/>
                      <a:r>
                        <a:rPr lang="en-US" sz="1200" u="none" strike="noStrike">
                          <a:effectLst/>
                        </a:rPr>
                        <a:t>Var Name</a:t>
                      </a:r>
                      <a:endParaRPr lang="en-US" sz="1200" b="0" i="0" u="none" strike="noStrike">
                        <a:solidFill>
                          <a:srgbClr val="000000"/>
                        </a:solidFill>
                        <a:effectLst/>
                        <a:latin typeface="Segoe UI"/>
                      </a:endParaRPr>
                    </a:p>
                  </a:txBody>
                  <a:tcPr marL="9525" marR="9525" marT="9525" marB="0" anchor="ctr"/>
                </a:tc>
              </a:tr>
              <a:tr h="304365">
                <a:tc>
                  <a:txBody>
                    <a:bodyPr/>
                    <a:lstStyle/>
                    <a:p>
                      <a:pPr algn="ctr" fontAlgn="ctr"/>
                      <a:r>
                        <a:rPr lang="en-US" sz="1200" u="none" strike="noStrike" dirty="0">
                          <a:effectLst/>
                        </a:rPr>
                        <a:t>1</a:t>
                      </a:r>
                      <a:endParaRPr lang="en-US" sz="1200" b="1" i="0" u="none" strike="noStrike" dirty="0">
                        <a:solidFill>
                          <a:srgbClr val="000000"/>
                        </a:solidFill>
                        <a:effectLst/>
                        <a:latin typeface="Segoe UI"/>
                      </a:endParaRPr>
                    </a:p>
                  </a:txBody>
                  <a:tcPr marL="9525" marR="9525" marT="9525" marB="0" anchor="ctr"/>
                </a:tc>
                <a:tc>
                  <a:txBody>
                    <a:bodyPr/>
                    <a:lstStyle/>
                    <a:p>
                      <a:pPr algn="ctr" fontAlgn="ctr"/>
                      <a:r>
                        <a:rPr lang="en-US" sz="1200" u="none" strike="noStrike" dirty="0">
                          <a:effectLst/>
                        </a:rPr>
                        <a:t>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r>
                        <a:rPr lang="en-US" sz="1200" u="none" strike="noStrike">
                          <a:effectLst/>
                        </a:rPr>
                        <a:t>201</a:t>
                      </a:r>
                      <a:endParaRPr lang="en-US" sz="1200" b="0" i="0" u="none" strike="noStrike">
                        <a:solidFill>
                          <a:srgbClr val="000000"/>
                        </a:solidFill>
                        <a:effectLst/>
                        <a:latin typeface="Segoe UI"/>
                      </a:endParaRPr>
                    </a:p>
                  </a:txBody>
                  <a:tcPr marL="9525" marR="9525" marT="9525" marB="0" anchor="ctr"/>
                </a:tc>
                <a:tc>
                  <a:txBody>
                    <a:bodyPr/>
                    <a:lstStyle/>
                    <a:p>
                      <a:pPr algn="ctr" fontAlgn="ctr"/>
                      <a:r>
                        <a:rPr lang="en-US" sz="1200" u="none" strike="noStrike">
                          <a:effectLst/>
                        </a:rPr>
                        <a:t>1326</a:t>
                      </a:r>
                      <a:endParaRPr lang="en-US" sz="1200" b="0" i="0" u="none" strike="noStrike">
                        <a:solidFill>
                          <a:srgbClr val="000000"/>
                        </a:solidFill>
                        <a:effectLst/>
                        <a:latin typeface="Segoe UI"/>
                      </a:endParaRPr>
                    </a:p>
                  </a:txBody>
                  <a:tcPr marL="9525" marR="9525" marT="9525" marB="0" anchor="ctr"/>
                </a:tc>
                <a:tc>
                  <a:txBody>
                    <a:bodyPr/>
                    <a:lstStyle/>
                    <a:p>
                      <a:pPr algn="ctr" fontAlgn="ctr"/>
                      <a:r>
                        <a:rPr lang="en-US" sz="1200" u="none" strike="noStrike">
                          <a:effectLst/>
                        </a:rPr>
                        <a:t>0.1515837</a:t>
                      </a:r>
                      <a:endParaRPr lang="en-US" sz="1200" b="0" i="0" u="none" strike="noStrike">
                        <a:solidFill>
                          <a:srgbClr val="000000"/>
                        </a:solidFill>
                        <a:effectLst/>
                        <a:latin typeface="Segoe UI"/>
                      </a:endParaRPr>
                    </a:p>
                  </a:txBody>
                  <a:tcPr marL="9525" marR="9525" marT="9525" marB="0" anchor="ctr"/>
                </a:tc>
                <a:tc>
                  <a:txBody>
                    <a:bodyPr/>
                    <a:lstStyle/>
                    <a:p>
                      <a:pPr algn="ctr" fontAlgn="ctr"/>
                      <a:r>
                        <a:rPr lang="en-US" sz="1200" u="none" strike="noStrike">
                          <a:effectLst/>
                        </a:rPr>
                        <a:t>345.31</a:t>
                      </a:r>
                      <a:endParaRPr lang="en-US" sz="1200" b="0" i="0" u="none" strike="noStrike">
                        <a:solidFill>
                          <a:srgbClr val="000000"/>
                        </a:solidFill>
                        <a:effectLst/>
                        <a:latin typeface="Segoe UI"/>
                      </a:endParaRPr>
                    </a:p>
                  </a:txBody>
                  <a:tcPr marL="9525" marR="9525" marT="9525" marB="0" anchor="ctr"/>
                </a:tc>
                <a:tc>
                  <a:txBody>
                    <a:bodyPr/>
                    <a:lstStyle/>
                    <a:p>
                      <a:pPr algn="ctr" fontAlgn="ctr"/>
                      <a:r>
                        <a:rPr lang="en-US" sz="1200" u="none" strike="noStrike">
                          <a:effectLst/>
                        </a:rPr>
                        <a:t>totrev</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2</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2</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1326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0.1508296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452.55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totrev </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3</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3</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205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1326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0.1546003</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557.11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totrev </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4</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244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1326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0.1840121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669.02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totrev </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5</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250</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1326</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0.188537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796.13</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totrev </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6</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264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1326</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0.199095</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941.84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totrev </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7</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248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1326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0.1870287</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1140.36</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totrev </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8</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248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1326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0.1870287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1443.86</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totrev </a:t>
                      </a:r>
                      <a:endParaRPr lang="en-US" sz="1200" b="0" i="0" u="none" strike="noStrike">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9</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9</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247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1326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0.1862745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1936.69</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err="1">
                          <a:effectLst/>
                        </a:rPr>
                        <a:t>totrev</a:t>
                      </a:r>
                      <a:r>
                        <a:rPr lang="en-US" sz="1200" u="none" strike="noStrike" dirty="0">
                          <a:effectLst/>
                        </a:rPr>
                        <a:t> </a:t>
                      </a:r>
                      <a:endParaRPr lang="en-US" sz="1200" b="0" i="0" u="none" strike="noStrike" dirty="0">
                        <a:solidFill>
                          <a:srgbClr val="000000"/>
                        </a:solidFill>
                        <a:effectLst/>
                        <a:latin typeface="Segoe UI"/>
                      </a:endParaRPr>
                    </a:p>
                  </a:txBody>
                  <a:tcPr marL="9525" marR="9525" marT="9525" marB="0" anchor="ctr"/>
                </a:tc>
              </a:tr>
              <a:tr h="404806">
                <a:tc>
                  <a:txBody>
                    <a:bodyPr/>
                    <a:lstStyle/>
                    <a:p>
                      <a:pPr algn="ctr" fontAlgn="ctr"/>
                      <a:r>
                        <a:rPr lang="en-US" sz="1200" u="none" strike="noStrike">
                          <a:effectLst/>
                        </a:rPr>
                        <a:t>10</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225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1325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0.1698113</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27321.5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err="1">
                          <a:effectLst/>
                        </a:rPr>
                        <a:t>totrev</a:t>
                      </a:r>
                      <a:endParaRPr lang="en-US" sz="1200" b="0" i="0" u="none" strike="noStrike" dirty="0">
                        <a:solidFill>
                          <a:srgbClr val="000000"/>
                        </a:solidFill>
                        <a:effectLst/>
                        <a:latin typeface="Segoe UI"/>
                      </a:endParaRPr>
                    </a:p>
                  </a:txBody>
                  <a:tcPr marL="9525" marR="9525" marT="9525" marB="0" anchor="ctr"/>
                </a:tc>
              </a:tr>
            </a:tbl>
          </a:graphicData>
        </a:graphic>
      </p:graphicFrame>
    </p:spTree>
    <p:extLst>
      <p:ext uri="{BB962C8B-B14F-4D97-AF65-F5344CB8AC3E}">
        <p14:creationId xmlns:p14="http://schemas.microsoft.com/office/powerpoint/2010/main" val="2521779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u="sng" dirty="0" smtClean="0">
                <a:latin typeface="Algerian" pitchFamily="82" charset="0"/>
              </a:rPr>
              <a:t>Factors Influencing Churn</a:t>
            </a:r>
            <a:endParaRPr lang="en-US" u="sng" dirty="0">
              <a:latin typeface="Algerian" pitchFamily="82"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85520094"/>
              </p:ext>
            </p:extLst>
          </p:nvPr>
        </p:nvGraphicFramePr>
        <p:xfrm>
          <a:off x="914400" y="2366963"/>
          <a:ext cx="10363200" cy="34242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4999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Churn vis-a-vie Active Subscribers</a:t>
            </a:r>
            <a:endParaRPr lang="en-US" u="sng" dirty="0">
              <a:latin typeface="Algerian" pitchFamily="82"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889590664"/>
              </p:ext>
            </p:extLst>
          </p:nvPr>
        </p:nvGraphicFramePr>
        <p:xfrm>
          <a:off x="804674" y="2401822"/>
          <a:ext cx="10302237" cy="3913637"/>
        </p:xfrm>
        <a:graphic>
          <a:graphicData uri="http://schemas.openxmlformats.org/drawingml/2006/table">
            <a:tbl>
              <a:tblPr>
                <a:tableStyleId>{5C22544A-7EE6-4342-B048-85BDC9FD1C3A}</a:tableStyleId>
              </a:tblPr>
              <a:tblGrid>
                <a:gridCol w="1461958"/>
                <a:gridCol w="1461958"/>
                <a:gridCol w="1461958"/>
                <a:gridCol w="1461958"/>
                <a:gridCol w="1530489"/>
                <a:gridCol w="1461958"/>
                <a:gridCol w="1461958"/>
              </a:tblGrid>
              <a:tr h="559091">
                <a:tc>
                  <a:txBody>
                    <a:bodyPr/>
                    <a:lstStyle/>
                    <a:p>
                      <a:pPr algn="ctr" fontAlgn="b"/>
                      <a:r>
                        <a:rPr lang="en-US" sz="1400" u="none" strike="noStrike" dirty="0">
                          <a:effectLst/>
                        </a:rPr>
                        <a:t>Sr.No</a:t>
                      </a:r>
                      <a:endParaRPr lang="en-US" sz="1400" b="0" i="0" u="none" strike="noStrike" dirty="0">
                        <a:solidFill>
                          <a:srgbClr val="000000"/>
                        </a:solidFill>
                        <a:effectLst/>
                        <a:latin typeface="Calibri"/>
                      </a:endParaRPr>
                    </a:p>
                  </a:txBody>
                  <a:tcPr marL="9525" marR="9525" marT="9525" marB="0" anchor="b"/>
                </a:tc>
                <a:tc>
                  <a:txBody>
                    <a:bodyPr/>
                    <a:lstStyle/>
                    <a:p>
                      <a:pPr algn="ctr" fontAlgn="ctr"/>
                      <a:r>
                        <a:rPr lang="en-US" sz="1400" u="none" strike="noStrike" dirty="0">
                          <a:effectLst/>
                        </a:rPr>
                        <a:t>churn</a:t>
                      </a:r>
                      <a:endParaRPr lang="en-US" sz="1400" b="1"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a:effectLst/>
                        </a:rPr>
                        <a:t>levels</a:t>
                      </a:r>
                      <a:endParaRPr lang="en-US" sz="1400" b="1"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n</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N</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churn_perc</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var.name </a:t>
                      </a:r>
                      <a:endParaRPr lang="en-US" sz="1400" b="1" i="0" u="none" strike="noStrike">
                        <a:solidFill>
                          <a:srgbClr val="000000"/>
                        </a:solidFill>
                        <a:effectLst/>
                        <a:latin typeface="Segoe UI"/>
                      </a:endParaRPr>
                    </a:p>
                  </a:txBody>
                  <a:tcPr marL="9525" marR="9525" marT="9525" marB="0" anchor="ctr"/>
                </a:tc>
              </a:tr>
              <a:tr h="559091">
                <a:tc>
                  <a:txBody>
                    <a:bodyPr/>
                    <a:lstStyle/>
                    <a:p>
                      <a:pPr algn="ctr" fontAlgn="ctr"/>
                      <a:r>
                        <a:rPr lang="en-US" sz="1400" u="none" strike="noStrike">
                          <a:effectLst/>
                        </a:rPr>
                        <a:t>1</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a:effectLst/>
                        </a:rPr>
                        <a:t>0</a:t>
                      </a:r>
                      <a:endParaRPr lang="en-US" sz="1400" b="0"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a:effectLst/>
                        </a:rPr>
                        <a:t>2</a:t>
                      </a:r>
                      <a:endParaRPr lang="en-US" sz="1400" b="0"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7</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0.2857143</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actvsubs </a:t>
                      </a:r>
                      <a:endParaRPr lang="en-US" sz="1400" b="0" i="0" u="none" strike="noStrike">
                        <a:solidFill>
                          <a:srgbClr val="000000"/>
                        </a:solidFill>
                        <a:effectLst/>
                        <a:latin typeface="Segoe UI"/>
                      </a:endParaRPr>
                    </a:p>
                  </a:txBody>
                  <a:tcPr marL="9525" marR="9525" marT="9525" marB="0" anchor="ctr"/>
                </a:tc>
              </a:tr>
              <a:tr h="559091">
                <a:tc>
                  <a:txBody>
                    <a:bodyPr/>
                    <a:lstStyle/>
                    <a:p>
                      <a:pPr algn="ctr" fontAlgn="ctr"/>
                      <a:r>
                        <a:rPr lang="en-US" sz="1400" u="none" strike="noStrike">
                          <a:effectLst/>
                        </a:rPr>
                        <a:t>2</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a:effectLst/>
                        </a:rPr>
                        <a:t>1532</a:t>
                      </a:r>
                      <a:endParaRPr lang="en-US" sz="1400" b="0"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a:effectLst/>
                        </a:rPr>
                        <a:t>6884</a:t>
                      </a:r>
                      <a:endParaRPr lang="en-US" sz="1400" b="0"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0.222545</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actvsubs </a:t>
                      </a:r>
                      <a:endParaRPr lang="en-US" sz="1400" b="0" i="0" u="none" strike="noStrike">
                        <a:solidFill>
                          <a:srgbClr val="000000"/>
                        </a:solidFill>
                        <a:effectLst/>
                        <a:latin typeface="Segoe UI"/>
                      </a:endParaRPr>
                    </a:p>
                  </a:txBody>
                  <a:tcPr marL="9525" marR="9525" marT="9525" marB="0" anchor="ctr"/>
                </a:tc>
              </a:tr>
              <a:tr h="559091">
                <a:tc>
                  <a:txBody>
                    <a:bodyPr/>
                    <a:lstStyle/>
                    <a:p>
                      <a:pPr algn="ctr" fontAlgn="ctr"/>
                      <a:r>
                        <a:rPr lang="en-US" sz="1400" u="none" strike="noStrike">
                          <a:effectLst/>
                        </a:rPr>
                        <a:t>3</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2</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664</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2580</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a:effectLst/>
                        </a:rPr>
                        <a:t>0.2573643</a:t>
                      </a:r>
                      <a:endParaRPr lang="en-US" sz="1400" b="0"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actvsubs </a:t>
                      </a:r>
                      <a:endParaRPr lang="en-US" sz="1400" b="0" i="0" u="none" strike="noStrike">
                        <a:solidFill>
                          <a:srgbClr val="000000"/>
                        </a:solidFill>
                        <a:effectLst/>
                        <a:latin typeface="Segoe UI"/>
                      </a:endParaRPr>
                    </a:p>
                  </a:txBody>
                  <a:tcPr marL="9525" marR="9525" marT="9525" marB="0" anchor="ctr"/>
                </a:tc>
              </a:tr>
              <a:tr h="559091">
                <a:tc>
                  <a:txBody>
                    <a:bodyPr/>
                    <a:lstStyle/>
                    <a:p>
                      <a:pPr algn="ctr" fontAlgn="ctr"/>
                      <a:r>
                        <a:rPr lang="en-US" sz="1400" u="none" strike="noStrike">
                          <a:effectLst/>
                        </a:rPr>
                        <a:t>4</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3</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93</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394</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a:effectLst/>
                        </a:rPr>
                        <a:t>0.2360406</a:t>
                      </a:r>
                      <a:endParaRPr lang="en-US" sz="1400" b="0" i="0" u="none" strike="noStrike" dirty="0">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err="1">
                          <a:effectLst/>
                        </a:rPr>
                        <a:t>actvsubs</a:t>
                      </a:r>
                      <a:r>
                        <a:rPr lang="en-US" sz="1400" u="none" strike="noStrike" dirty="0">
                          <a:effectLst/>
                        </a:rPr>
                        <a:t> </a:t>
                      </a:r>
                      <a:endParaRPr lang="en-US" sz="1400" b="0" i="0" u="none" strike="noStrike" dirty="0">
                        <a:solidFill>
                          <a:srgbClr val="000000"/>
                        </a:solidFill>
                        <a:effectLst/>
                        <a:latin typeface="Segoe UI"/>
                      </a:endParaRPr>
                    </a:p>
                  </a:txBody>
                  <a:tcPr marL="9525" marR="9525" marT="9525" marB="0" anchor="ctr"/>
                </a:tc>
              </a:tr>
              <a:tr h="559091">
                <a:tc>
                  <a:txBody>
                    <a:bodyPr/>
                    <a:lstStyle/>
                    <a:p>
                      <a:pPr algn="ctr" fontAlgn="ctr"/>
                      <a:r>
                        <a:rPr lang="en-US" sz="1400" u="none" strike="noStrike">
                          <a:effectLst/>
                        </a:rPr>
                        <a:t>5</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4</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30</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99</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0.3030303</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err="1">
                          <a:effectLst/>
                        </a:rPr>
                        <a:t>actvsubs</a:t>
                      </a:r>
                      <a:r>
                        <a:rPr lang="en-US" sz="1400" u="none" strike="noStrike" dirty="0">
                          <a:effectLst/>
                        </a:rPr>
                        <a:t> </a:t>
                      </a:r>
                      <a:endParaRPr lang="en-US" sz="1400" b="0" i="0" u="none" strike="noStrike" dirty="0">
                        <a:solidFill>
                          <a:srgbClr val="000000"/>
                        </a:solidFill>
                        <a:effectLst/>
                        <a:latin typeface="Segoe UI"/>
                      </a:endParaRPr>
                    </a:p>
                  </a:txBody>
                  <a:tcPr marL="9525" marR="9525" marT="9525" marB="0" anchor="ctr"/>
                </a:tc>
              </a:tr>
              <a:tr h="559091">
                <a:tc>
                  <a:txBody>
                    <a:bodyPr/>
                    <a:lstStyle/>
                    <a:p>
                      <a:pPr algn="ctr" fontAlgn="ctr"/>
                      <a:r>
                        <a:rPr lang="en-US" sz="1400" u="none" strike="noStrike">
                          <a:effectLst/>
                        </a:rPr>
                        <a:t>6</a:t>
                      </a:r>
                      <a:endParaRPr lang="en-US" sz="1400" b="1"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5</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11</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39</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a:effectLst/>
                      </a:endParaRPr>
                    </a:p>
                    <a:p>
                      <a:pPr algn="ctr" fontAlgn="ctr"/>
                      <a:r>
                        <a:rPr lang="en-US" sz="1400" u="none" strike="noStrike">
                          <a:effectLst/>
                        </a:rPr>
                        <a:t>0.2820513</a:t>
                      </a:r>
                      <a:endParaRPr lang="en-US" sz="1400" b="0" i="0" u="none" strike="noStrike">
                        <a:solidFill>
                          <a:srgbClr val="000000"/>
                        </a:solidFill>
                        <a:effectLst/>
                        <a:latin typeface="Segoe UI"/>
                      </a:endParaRPr>
                    </a:p>
                  </a:txBody>
                  <a:tcPr marL="9525" marR="9525" marT="9525" marB="0" anchor="ctr"/>
                </a:tc>
                <a:tc>
                  <a:txBody>
                    <a:bodyPr/>
                    <a:lstStyle/>
                    <a:p>
                      <a:pPr algn="ctr" fontAlgn="ctr"/>
                      <a:endParaRPr lang="en-US" sz="1400" u="none" strike="noStrike" dirty="0">
                        <a:effectLst/>
                      </a:endParaRPr>
                    </a:p>
                    <a:p>
                      <a:pPr algn="ctr" fontAlgn="ctr"/>
                      <a:r>
                        <a:rPr lang="en-US" sz="1400" u="none" strike="noStrike" dirty="0" err="1">
                          <a:effectLst/>
                        </a:rPr>
                        <a:t>actvsubs</a:t>
                      </a:r>
                      <a:endParaRPr lang="en-US" sz="1400" b="0" i="0" u="none" strike="noStrike" dirty="0">
                        <a:solidFill>
                          <a:srgbClr val="000000"/>
                        </a:solidFill>
                        <a:effectLst/>
                        <a:latin typeface="Segoe UI"/>
                      </a:endParaRPr>
                    </a:p>
                  </a:txBody>
                  <a:tcPr marL="9525" marR="9525" marT="9525" marB="0" anchor="ctr"/>
                </a:tc>
              </a:tr>
            </a:tbl>
          </a:graphicData>
        </a:graphic>
      </p:graphicFrame>
    </p:spTree>
    <p:extLst>
      <p:ext uri="{BB962C8B-B14F-4D97-AF65-F5344CB8AC3E}">
        <p14:creationId xmlns:p14="http://schemas.microsoft.com/office/powerpoint/2010/main" val="1007043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5" y="268225"/>
            <a:ext cx="10364451" cy="1133856"/>
          </a:xfrm>
        </p:spPr>
        <p:txBody>
          <a:bodyPr/>
          <a:lstStyle/>
          <a:p>
            <a:r>
              <a:rPr lang="en-US" u="sng" dirty="0" smtClean="0">
                <a:latin typeface="Algerian" pitchFamily="82" charset="0"/>
              </a:rPr>
              <a:t>Proactive Retention Strategies</a:t>
            </a:r>
            <a:endParaRPr lang="en-US" u="sng" dirty="0">
              <a:latin typeface="Algerian" pitchFamily="82"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612429868"/>
              </p:ext>
            </p:extLst>
          </p:nvPr>
        </p:nvGraphicFramePr>
        <p:xfrm>
          <a:off x="914400" y="1328928"/>
          <a:ext cx="10997184" cy="4462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47553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latin typeface="Algerian" pitchFamily="82" charset="0"/>
              </a:rPr>
              <a:t>Churn vis-a-vie Overage Revenue</a:t>
            </a:r>
            <a:endParaRPr lang="en-US" u="sng" dirty="0">
              <a:latin typeface="Algerian" pitchFamily="82" charset="0"/>
            </a:endParaRP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3907274910"/>
              </p:ext>
            </p:extLst>
          </p:nvPr>
        </p:nvGraphicFramePr>
        <p:xfrm>
          <a:off x="1048510" y="2255518"/>
          <a:ext cx="10192511" cy="4128135"/>
        </p:xfrm>
        <a:graphic>
          <a:graphicData uri="http://schemas.openxmlformats.org/drawingml/2006/table">
            <a:tbl>
              <a:tblPr>
                <a:tableStyleId>{5C22544A-7EE6-4342-B048-85BDC9FD1C3A}</a:tableStyleId>
              </a:tblPr>
              <a:tblGrid>
                <a:gridCol w="1456073"/>
                <a:gridCol w="1456073"/>
                <a:gridCol w="1456073"/>
                <a:gridCol w="1456073"/>
                <a:gridCol w="1456073"/>
                <a:gridCol w="1456073"/>
                <a:gridCol w="1456073"/>
              </a:tblGrid>
              <a:tr h="349135">
                <a:tc>
                  <a:txBody>
                    <a:bodyPr/>
                    <a:lstStyle/>
                    <a:p>
                      <a:pPr algn="ctr" fontAlgn="b"/>
                      <a:r>
                        <a:rPr lang="en-US" sz="1200" u="none" strike="noStrike" dirty="0">
                          <a:effectLst/>
                        </a:rPr>
                        <a:t>Sr.no</a:t>
                      </a:r>
                      <a:endParaRPr lang="en-US" sz="1200" b="0" i="0" u="none" strike="noStrike" dirty="0">
                        <a:solidFill>
                          <a:srgbClr val="000000"/>
                        </a:solidFill>
                        <a:effectLst/>
                        <a:latin typeface="Calibri"/>
                      </a:endParaRPr>
                    </a:p>
                  </a:txBody>
                  <a:tcPr marL="9525" marR="9525" marT="9525" marB="0" anchor="b"/>
                </a:tc>
                <a:tc>
                  <a:txBody>
                    <a:bodyPr/>
                    <a:lstStyle/>
                    <a:p>
                      <a:pPr algn="ctr" fontAlgn="ctr"/>
                      <a:r>
                        <a:rPr lang="en-US" sz="1200" u="none" strike="noStrike" dirty="0">
                          <a:effectLst/>
                        </a:rPr>
                        <a:t>churn</a:t>
                      </a:r>
                      <a:endParaRPr lang="en-US" sz="1200" b="1"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b="0" i="0" u="none" strike="noStrike" dirty="0" smtClean="0">
                          <a:solidFill>
                            <a:schemeClr val="dk1"/>
                          </a:solidFill>
                          <a:effectLst/>
                          <a:latin typeface="+mn-lt"/>
                        </a:rPr>
                        <a:t>Decile</a:t>
                      </a:r>
                      <a:endParaRPr lang="en-US" sz="1200" b="1"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n</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N</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churn_perc</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varname </a:t>
                      </a:r>
                      <a:endParaRPr lang="en-US" sz="1200" b="1" i="0" u="none" strike="noStrike">
                        <a:solidFill>
                          <a:srgbClr val="000000"/>
                        </a:solidFill>
                        <a:effectLst/>
                        <a:latin typeface="Segoe UI"/>
                      </a:endParaRPr>
                    </a:p>
                  </a:txBody>
                  <a:tcPr marL="9525" marR="9525" marT="9525" marB="0" anchor="ctr"/>
                </a:tc>
              </a:tr>
              <a:tr h="349135">
                <a:tc>
                  <a:txBody>
                    <a:bodyPr/>
                    <a:lstStyle/>
                    <a:p>
                      <a:pPr algn="ctr" fontAlgn="ctr"/>
                      <a:r>
                        <a:rPr lang="en-US" sz="1200" u="none" strike="noStrike" dirty="0">
                          <a:effectLst/>
                        </a:rPr>
                        <a:t>1</a:t>
                      </a:r>
                      <a:endParaRPr lang="en-US" sz="1200" b="1"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237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0.2367632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2</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2</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0.226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3</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3</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209</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0.2087912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4</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230</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0.23</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5</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5</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213</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1001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0.2127872</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6</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228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1000</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0.228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7</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7</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216</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1001</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0.2157842</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8</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244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0.244</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9</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9</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261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0.2607393</a:t>
                      </a:r>
                      <a:endParaRPr lang="en-US" sz="1200" b="0" i="0" u="none" strike="noStrike" dirty="0">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 </a:t>
                      </a:r>
                      <a:endParaRPr lang="en-US" sz="1200" b="0" i="0" u="none" strike="noStrike" dirty="0">
                        <a:solidFill>
                          <a:srgbClr val="000000"/>
                        </a:solidFill>
                        <a:effectLst/>
                        <a:latin typeface="Segoe UI"/>
                      </a:endParaRPr>
                    </a:p>
                  </a:txBody>
                  <a:tcPr marL="9525" marR="9525" marT="9525" marB="0" anchor="ctr"/>
                </a:tc>
              </a:tr>
              <a:tr h="349135">
                <a:tc>
                  <a:txBody>
                    <a:bodyPr/>
                    <a:lstStyle/>
                    <a:p>
                      <a:pPr algn="ctr" fontAlgn="ctr"/>
                      <a:r>
                        <a:rPr lang="en-US" sz="1200" u="none" strike="noStrike">
                          <a:effectLst/>
                        </a:rPr>
                        <a:t>10</a:t>
                      </a:r>
                      <a:endParaRPr lang="en-US" sz="1200" b="1"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268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1000</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a:effectLst/>
                      </a:endParaRPr>
                    </a:p>
                    <a:p>
                      <a:pPr algn="ctr" fontAlgn="ctr"/>
                      <a:r>
                        <a:rPr lang="en-US" sz="1200" u="none" strike="noStrike">
                          <a:effectLst/>
                        </a:rPr>
                        <a:t>0.268</a:t>
                      </a:r>
                      <a:endParaRPr lang="en-US" sz="1200" b="0" i="0" u="none" strike="noStrike">
                        <a:solidFill>
                          <a:srgbClr val="000000"/>
                        </a:solidFill>
                        <a:effectLst/>
                        <a:latin typeface="Segoe UI"/>
                      </a:endParaRPr>
                    </a:p>
                  </a:txBody>
                  <a:tcPr marL="9525" marR="9525" marT="9525" marB="0" anchor="ctr"/>
                </a:tc>
                <a:tc>
                  <a:txBody>
                    <a:bodyPr/>
                    <a:lstStyle/>
                    <a:p>
                      <a:pPr algn="ctr" fontAlgn="ctr"/>
                      <a:endParaRPr lang="en-US" sz="1200" u="none" strike="noStrike" dirty="0">
                        <a:effectLst/>
                      </a:endParaRPr>
                    </a:p>
                    <a:p>
                      <a:pPr algn="ctr" fontAlgn="ctr"/>
                      <a:r>
                        <a:rPr lang="en-US" sz="1200" u="none" strike="noStrike" dirty="0">
                          <a:effectLst/>
                        </a:rPr>
                        <a:t>ovrrev</a:t>
                      </a:r>
                      <a:endParaRPr lang="en-US" sz="1200" b="0" i="0" u="none" strike="noStrike" dirty="0">
                        <a:solidFill>
                          <a:srgbClr val="000000"/>
                        </a:solidFill>
                        <a:effectLst/>
                        <a:latin typeface="Segoe UI"/>
                      </a:endParaRPr>
                    </a:p>
                  </a:txBody>
                  <a:tcPr marL="9525" marR="9525" marT="9525" marB="0" anchor="ctr"/>
                </a:tc>
              </a:tr>
            </a:tbl>
          </a:graphicData>
        </a:graphic>
      </p:graphicFrame>
    </p:spTree>
    <p:extLst>
      <p:ext uri="{BB962C8B-B14F-4D97-AF65-F5344CB8AC3E}">
        <p14:creationId xmlns:p14="http://schemas.microsoft.com/office/powerpoint/2010/main" val="3833644826"/>
      </p:ext>
    </p:extLst>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docProps/app.xml><?xml version="1.0" encoding="utf-8"?>
<Properties xmlns="http://schemas.openxmlformats.org/officeDocument/2006/extended-properties" xmlns:vt="http://schemas.openxmlformats.org/officeDocument/2006/docPropsVTypes">
  <Template>TM04033925[[fn=Droplet]]</Template>
  <TotalTime>3816</TotalTime>
  <Words>1572</Words>
  <Application>Microsoft Office PowerPoint</Application>
  <PresentationFormat>Custom</PresentationFormat>
  <Paragraphs>843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Droplet</vt:lpstr>
      <vt:lpstr>CAPSTONE PROJECT</vt:lpstr>
      <vt:lpstr>InTRODUCTION</vt:lpstr>
      <vt:lpstr>Retention Programmes</vt:lpstr>
      <vt:lpstr>Retention Drivers</vt:lpstr>
      <vt:lpstr>Churn % V/s Total Revenue</vt:lpstr>
      <vt:lpstr> Factors Influencing Churn</vt:lpstr>
      <vt:lpstr>Churn vis-a-vie Active Subscribers</vt:lpstr>
      <vt:lpstr>Proactive Retention Strategies</vt:lpstr>
      <vt:lpstr>Churn vis-a-vie Overage Revenue</vt:lpstr>
      <vt:lpstr>Rate Plan Migration as a strategy</vt:lpstr>
      <vt:lpstr>USAGE BASED PROMOTIONS AS A RETENTION STRATEGY</vt:lpstr>
      <vt:lpstr> Network and Service Quality </vt:lpstr>
      <vt:lpstr>Model Building </vt:lpstr>
      <vt:lpstr>Stepwise Regression</vt:lpstr>
    </vt:vector>
  </TitlesOfParts>
  <Company>Infosys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Rahul Arun Guha</dc:creator>
  <cp:lastModifiedBy>Rahul</cp:lastModifiedBy>
  <cp:revision>48</cp:revision>
  <dcterms:created xsi:type="dcterms:W3CDTF">2019-06-06T07:59:49Z</dcterms:created>
  <dcterms:modified xsi:type="dcterms:W3CDTF">2019-06-10T15:12:14Z</dcterms:modified>
</cp:coreProperties>
</file>