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7" r:id="rId5"/>
    <p:sldId id="261" r:id="rId6"/>
    <p:sldId id="262" r:id="rId7"/>
    <p:sldId id="258" r:id="rId8"/>
    <p:sldId id="263" r:id="rId9"/>
    <p:sldId id="264" r:id="rId10"/>
    <p:sldId id="265" r:id="rId11"/>
    <p:sldId id="298" r:id="rId12"/>
    <p:sldId id="299" r:id="rId13"/>
    <p:sldId id="300" r:id="rId14"/>
    <p:sldId id="301" r:id="rId15"/>
    <p:sldId id="304" r:id="rId16"/>
    <p:sldId id="302" r:id="rId17"/>
    <p:sldId id="303" r:id="rId18"/>
    <p:sldId id="289" r:id="rId19"/>
    <p:sldId id="268" r:id="rId20"/>
    <p:sldId id="271" r:id="rId21"/>
    <p:sldId id="276" r:id="rId22"/>
    <p:sldId id="277" r:id="rId23"/>
    <p:sldId id="278" r:id="rId24"/>
    <p:sldId id="27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91" autoAdjust="0"/>
  </p:normalViewPr>
  <p:slideViewPr>
    <p:cSldViewPr>
      <p:cViewPr varScale="1">
        <p:scale>
          <a:sx n="84" d="100"/>
          <a:sy n="84" d="100"/>
        </p:scale>
        <p:origin x="-75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5/27/2015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166691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a:p>
        </p:txBody>
      </p:sp>
    </p:spTree>
    <p:extLst>
      <p:ext uri="{BB962C8B-B14F-4D97-AF65-F5344CB8AC3E}">
        <p14:creationId xmlns:p14="http://schemas.microsoft.com/office/powerpoint/2010/main" val="73694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Link:</a:t>
            </a:r>
            <a:r>
              <a:rPr lang="en-US" baseline="0" dirty="0" smtClean="0"/>
              <a:t> http://docs.spring.io/spring-framework/docs/3.2.x/spring-framework-reference/html/validation.html</a:t>
            </a:r>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a:p>
        </p:txBody>
      </p:sp>
    </p:spTree>
    <p:extLst>
      <p:ext uri="{BB962C8B-B14F-4D97-AF65-F5344CB8AC3E}">
        <p14:creationId xmlns:p14="http://schemas.microsoft.com/office/powerpoint/2010/main" val="1607138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a:p>
        </p:txBody>
      </p:sp>
    </p:spTree>
    <p:extLst>
      <p:ext uri="{BB962C8B-B14F-4D97-AF65-F5344CB8AC3E}">
        <p14:creationId xmlns:p14="http://schemas.microsoft.com/office/powerpoint/2010/main" val="632111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Ans1:</a:t>
            </a:r>
            <a:r>
              <a:rPr lang="en-US" baseline="0" dirty="0" smtClean="0"/>
              <a:t> </a:t>
            </a:r>
            <a:r>
              <a:rPr lang="en-US" baseline="0" dirty="0" err="1" smtClean="0"/>
              <a:t>LocaleResolver</a:t>
            </a:r>
            <a:endParaRPr lang="en-US" baseline="0" dirty="0" smtClean="0"/>
          </a:p>
          <a:p>
            <a:r>
              <a:rPr lang="en-US" baseline="0" dirty="0" smtClean="0"/>
              <a:t>Ans2: </a:t>
            </a:r>
            <a:r>
              <a:rPr lang="en-US" baseline="0" dirty="0" err="1" smtClean="0"/>
              <a:t>LocaleChangeInterceptor</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18</a:t>
            </a:fld>
            <a:endParaRPr lang="en-US"/>
          </a:p>
        </p:txBody>
      </p:sp>
    </p:spTree>
    <p:extLst>
      <p:ext uri="{BB962C8B-B14F-4D97-AF65-F5344CB8AC3E}">
        <p14:creationId xmlns:p14="http://schemas.microsoft.com/office/powerpoint/2010/main" val="819226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a:p>
        </p:txBody>
      </p:sp>
    </p:spTree>
    <p:extLst>
      <p:ext uri="{BB962C8B-B14F-4D97-AF65-F5344CB8AC3E}">
        <p14:creationId xmlns:p14="http://schemas.microsoft.com/office/powerpoint/2010/main" val="3753650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cognizant20.cognizant.com/cts/OrgCommunities2/Academy%20Learning%20Asset%205/DSC/Academy%20Learning%20Asset%205/Forms/AllItems.aspx?RootFolder=/cts/OrgCommunities2/Academy%20Learning%20Asset%205/DSC/Academy%20Learning%20Asset%205/Technical/Java%20Technologies/Web%20Frameworks/Spring%203%20MVC%20Level%202%20Hands%20on%20Guided%20Exercises&amp;InitialTabId=Ribbon.Document&amp;VisibilityContext=WSSTabPersistenc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docs.spring.io/spring/docs/current/spring-framework-reference/html/mvc.html#mvc-localeresolv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0"/>
            <a:ext cx="5813748"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3600" dirty="0"/>
              <a:t>Internationalization(I18N) and Localization(L10N)</a:t>
            </a:r>
            <a:endParaRPr 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mbria" pitchFamily="18" charset="0"/>
              <a:ea typeface="+mj-ea"/>
              <a:cs typeface="+mj-cs"/>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943476"/>
          </a:xfrm>
        </p:spPr>
        <p:txBody>
          <a:bodyPr/>
          <a:lstStyle/>
          <a:p>
            <a:endParaRPr lang="en-US" dirty="0" smtClean="0"/>
          </a:p>
          <a:p>
            <a:endParaRPr lang="en-US" dirty="0"/>
          </a:p>
          <a:p>
            <a:endParaRPr lang="en-US" dirty="0" smtClean="0"/>
          </a:p>
          <a:p>
            <a:pPr marL="0" indent="0">
              <a:lnSpc>
                <a:spcPct val="125000"/>
              </a:lnSpc>
              <a:spcBef>
                <a:spcPct val="0"/>
              </a:spcBef>
              <a:buNone/>
            </a:pPr>
            <a:r>
              <a:rPr lang="en-US" sz="2000" dirty="0" smtClean="0"/>
              <a:t>This </a:t>
            </a:r>
            <a:r>
              <a:rPr lang="en-US" sz="2000" dirty="0"/>
              <a:t>will load the properties file “</a:t>
            </a:r>
            <a:r>
              <a:rPr lang="en-US" sz="2000" dirty="0" err="1"/>
              <a:t>welcome.properties</a:t>
            </a:r>
            <a:r>
              <a:rPr lang="en-US" sz="2000" dirty="0"/>
              <a:t>” from the directory </a:t>
            </a:r>
            <a:r>
              <a:rPr lang="en-US" sz="2000" dirty="0" smtClean="0"/>
              <a:t>WEB-INF/classes</a:t>
            </a:r>
          </a:p>
          <a:p>
            <a:pPr marL="0" indent="0">
              <a:lnSpc>
                <a:spcPct val="125000"/>
              </a:lnSpc>
              <a:spcBef>
                <a:spcPct val="0"/>
              </a:spcBef>
              <a:buNone/>
            </a:pPr>
            <a:endParaRPr lang="en-US" sz="2000" dirty="0"/>
          </a:p>
          <a:p>
            <a:pPr marL="0" indent="0">
              <a:lnSpc>
                <a:spcPct val="125000"/>
              </a:lnSpc>
              <a:spcBef>
                <a:spcPct val="0"/>
              </a:spcBef>
              <a:buNone/>
            </a:pPr>
            <a:r>
              <a:rPr lang="en-US" sz="2000" dirty="0"/>
              <a:t>To output the messages in JSP pages </a:t>
            </a:r>
          </a:p>
          <a:p>
            <a:pPr lvl="1">
              <a:lnSpc>
                <a:spcPct val="125000"/>
              </a:lnSpc>
              <a:spcBef>
                <a:spcPct val="0"/>
              </a:spcBef>
            </a:pPr>
            <a:r>
              <a:rPr lang="en-US" sz="1800" dirty="0"/>
              <a:t>Load the Spring tag library into the JSP page</a:t>
            </a:r>
          </a:p>
          <a:p>
            <a:pPr lvl="1">
              <a:lnSpc>
                <a:spcPct val="125000"/>
              </a:lnSpc>
              <a:spcBef>
                <a:spcPct val="0"/>
              </a:spcBef>
            </a:pPr>
            <a:r>
              <a:rPr lang="en-US" sz="1800" dirty="0"/>
              <a:t>Output the messages using  &lt;</a:t>
            </a:r>
            <a:r>
              <a:rPr lang="en-US" sz="1800" u="sng" dirty="0" err="1"/>
              <a:t>spring</a:t>
            </a:r>
            <a:r>
              <a:rPr lang="en-US" sz="1800" dirty="0" err="1"/>
              <a:t>:message</a:t>
            </a:r>
            <a:r>
              <a:rPr lang="en-US" sz="1800" dirty="0"/>
              <a:t>&gt; tag</a:t>
            </a:r>
          </a:p>
          <a:p>
            <a:pPr lvl="1">
              <a:lnSpc>
                <a:spcPct val="125000"/>
              </a:lnSpc>
              <a:spcBef>
                <a:spcPct val="0"/>
              </a:spcBef>
            </a:pPr>
            <a:r>
              <a:rPr lang="en-US" sz="1800" dirty="0"/>
              <a:t>E:g </a:t>
            </a:r>
          </a:p>
          <a:p>
            <a:pPr>
              <a:lnSpc>
                <a:spcPct val="125000"/>
              </a:lnSpc>
              <a:spcBef>
                <a:spcPct val="0"/>
              </a:spcBef>
              <a:buNone/>
            </a:pPr>
            <a:r>
              <a:rPr lang="en-US" sz="1800" dirty="0"/>
              <a:t>&lt;%@</a:t>
            </a:r>
            <a:r>
              <a:rPr lang="en-US" sz="1800" dirty="0" err="1"/>
              <a:t>taglib</a:t>
            </a:r>
            <a:r>
              <a:rPr lang="en-US" sz="1800" dirty="0"/>
              <a:t> </a:t>
            </a:r>
            <a:r>
              <a:rPr lang="en-US" sz="1800" dirty="0" err="1"/>
              <a:t>uri</a:t>
            </a:r>
            <a:r>
              <a:rPr lang="en-US" sz="1800" dirty="0"/>
              <a:t>=</a:t>
            </a:r>
            <a:r>
              <a:rPr lang="en-US" sz="1800" i="1" dirty="0"/>
              <a:t>"http://www.sp</a:t>
            </a:r>
            <a:r>
              <a:rPr lang="en-US" sz="1800" i="1" u="sng" dirty="0"/>
              <a:t>ringframework.org/tags" prefix="spring" %&gt;</a:t>
            </a:r>
          </a:p>
          <a:p>
            <a:pPr>
              <a:lnSpc>
                <a:spcPct val="125000"/>
              </a:lnSpc>
              <a:spcBef>
                <a:spcPct val="0"/>
              </a:spcBef>
              <a:buNone/>
            </a:pPr>
            <a:r>
              <a:rPr lang="en-US" sz="1800" dirty="0"/>
              <a:t>&lt;</a:t>
            </a:r>
            <a:r>
              <a:rPr lang="en-US" sz="1800" dirty="0" err="1"/>
              <a:t>spring:message</a:t>
            </a:r>
            <a:r>
              <a:rPr lang="en-US" sz="1800" dirty="0"/>
              <a:t> code=</a:t>
            </a:r>
            <a:r>
              <a:rPr lang="en-US" sz="1800" i="1" dirty="0"/>
              <a:t>"</a:t>
            </a:r>
            <a:r>
              <a:rPr lang="en-US" sz="1800" i="1" dirty="0" err="1"/>
              <a:t>out</a:t>
            </a:r>
            <a:r>
              <a:rPr lang="en-US" sz="1800" i="1" u="sng" dirty="0" err="1"/>
              <a:t>.success</a:t>
            </a:r>
            <a:r>
              <a:rPr lang="en-US" sz="1800" i="1" u="sng" dirty="0"/>
              <a:t>" arguments="${user.name}"/&gt;</a:t>
            </a:r>
            <a:endParaRPr lang="en-US" sz="1800" dirty="0"/>
          </a:p>
          <a:p>
            <a:endParaRPr lang="en-US" dirty="0" smtClean="0"/>
          </a:p>
        </p:txBody>
      </p:sp>
      <p:sp>
        <p:nvSpPr>
          <p:cNvPr id="3" name="Title 2"/>
          <p:cNvSpPr>
            <a:spLocks noGrp="1"/>
          </p:cNvSpPr>
          <p:nvPr>
            <p:ph type="title"/>
          </p:nvPr>
        </p:nvSpPr>
        <p:spPr/>
        <p:txBody>
          <a:bodyPr/>
          <a:lstStyle/>
          <a:p>
            <a:r>
              <a:rPr lang="en-US" sz="3200" dirty="0" smtClean="0"/>
              <a:t>Configure ResourceBundles</a:t>
            </a:r>
            <a:endParaRPr lang="en-US" sz="3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
        <p:nvSpPr>
          <p:cNvPr id="6" name="Rectangle 5"/>
          <p:cNvSpPr/>
          <p:nvPr/>
        </p:nvSpPr>
        <p:spPr>
          <a:xfrm>
            <a:off x="304800" y="1676400"/>
            <a:ext cx="8229600" cy="1323439"/>
          </a:xfrm>
          <a:prstGeom prst="rect">
            <a:avLst/>
          </a:prstGeom>
          <a:solidFill>
            <a:schemeClr val="bg1">
              <a:lumMod val="95000"/>
            </a:schemeClr>
          </a:solidFill>
          <a:ln>
            <a:solidFill>
              <a:schemeClr val="accent1"/>
            </a:solidFill>
          </a:ln>
        </p:spPr>
        <p:txBody>
          <a:bodyPr wrap="square">
            <a:spAutoFit/>
          </a:bodyPr>
          <a:lstStyle/>
          <a:p>
            <a:pPr>
              <a:buNone/>
            </a:pPr>
            <a:r>
              <a:rPr lang="en-US" sz="1600" b="1" dirty="0" smtClean="0"/>
              <a:t>&lt;bean</a:t>
            </a:r>
            <a:r>
              <a:rPr lang="en-US" sz="1600" dirty="0" smtClean="0"/>
              <a:t> id="</a:t>
            </a:r>
            <a:r>
              <a:rPr lang="en-US" sz="1600" dirty="0" err="1" smtClean="0"/>
              <a:t>messageSource</a:t>
            </a:r>
            <a:r>
              <a:rPr lang="en-US" sz="1600" dirty="0" smtClean="0"/>
              <a:t>" class="</a:t>
            </a:r>
            <a:r>
              <a:rPr lang="en-US" sz="1600" dirty="0" err="1" smtClean="0"/>
              <a:t>org.springframework.context.support.ResourceBundleMessageSource</a:t>
            </a:r>
            <a:r>
              <a:rPr lang="en-US" sz="1600" dirty="0" smtClean="0"/>
              <a:t>"</a:t>
            </a:r>
            <a:r>
              <a:rPr lang="en-US" sz="1600" b="1" dirty="0" smtClean="0"/>
              <a:t>&gt;</a:t>
            </a:r>
            <a:r>
              <a:rPr lang="en-US" sz="1600" dirty="0" smtClean="0"/>
              <a:t> </a:t>
            </a:r>
          </a:p>
          <a:p>
            <a:pPr>
              <a:buNone/>
            </a:pPr>
            <a:r>
              <a:rPr lang="en-US" sz="1600" b="1" dirty="0" smtClean="0"/>
              <a:t>	&lt;property</a:t>
            </a:r>
            <a:r>
              <a:rPr lang="en-US" sz="1600" dirty="0" smtClean="0"/>
              <a:t> name="</a:t>
            </a:r>
            <a:r>
              <a:rPr lang="en-US" sz="1600" dirty="0" err="1" smtClean="0"/>
              <a:t>basename</a:t>
            </a:r>
            <a:r>
              <a:rPr lang="en-US" sz="1600" dirty="0" smtClean="0"/>
              <a:t>" value="welcome" </a:t>
            </a:r>
            <a:r>
              <a:rPr lang="en-US" sz="1600" b="1" dirty="0" smtClean="0"/>
              <a:t>/&gt;</a:t>
            </a:r>
            <a:r>
              <a:rPr lang="en-US" sz="1600" dirty="0" smtClean="0"/>
              <a:t> </a:t>
            </a:r>
          </a:p>
          <a:p>
            <a:pPr>
              <a:buNone/>
            </a:pPr>
            <a:r>
              <a:rPr lang="en-US" sz="1600" b="1" dirty="0" smtClean="0"/>
              <a:t>&lt;/bean&gt;</a:t>
            </a:r>
            <a:r>
              <a:rPr lang="en-US" sz="1600" dirty="0" smtClean="0"/>
              <a:t> </a:t>
            </a:r>
            <a:endParaRPr lang="en-US" sz="1600" dirty="0"/>
          </a:p>
        </p:txBody>
      </p:sp>
    </p:spTree>
    <p:extLst>
      <p:ext uri="{BB962C8B-B14F-4D97-AF65-F5344CB8AC3E}">
        <p14:creationId xmlns:p14="http://schemas.microsoft.com/office/powerpoint/2010/main" val="1476716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dirty="0" err="1"/>
              <a:t>DispatcherServlet</a:t>
            </a:r>
            <a:r>
              <a:rPr lang="en-US" sz="2000" dirty="0"/>
              <a:t> enables you to automatically resolve messages using the client’s locale. This is done with </a:t>
            </a:r>
            <a:r>
              <a:rPr lang="en-US" sz="2000" dirty="0" err="1"/>
              <a:t>LocaleResolver</a:t>
            </a:r>
            <a:r>
              <a:rPr lang="en-US" sz="2000" dirty="0"/>
              <a:t> objects</a:t>
            </a:r>
            <a:r>
              <a:rPr lang="en-US" sz="2000" dirty="0" smtClean="0"/>
              <a:t>.</a:t>
            </a:r>
          </a:p>
          <a:p>
            <a:endParaRPr lang="en-US" sz="2000" dirty="0" smtClean="0"/>
          </a:p>
          <a:p>
            <a:pPr marL="0" indent="0">
              <a:buNone/>
            </a:pPr>
            <a:r>
              <a:rPr lang="en-US" sz="2000" dirty="0"/>
              <a:t>When a request comes in, the </a:t>
            </a:r>
            <a:r>
              <a:rPr lang="en-US" sz="2000" dirty="0" err="1"/>
              <a:t>DispatcherServlet</a:t>
            </a:r>
            <a:r>
              <a:rPr lang="en-US" sz="2000" dirty="0"/>
              <a:t> looks for a locale resolver, and if it finds one it tries to use it to set the locale. Using </a:t>
            </a:r>
            <a:r>
              <a:rPr lang="en-US" sz="2000" dirty="0" err="1"/>
              <a:t>theRequestContext.getLocale</a:t>
            </a:r>
            <a:r>
              <a:rPr lang="en-US" sz="2000" dirty="0"/>
              <a:t>() method, you can always retrieve the locale that was resolved by the locale resolver</a:t>
            </a:r>
            <a:r>
              <a:rPr lang="en-US" sz="2000" dirty="0" smtClean="0"/>
              <a:t>.</a:t>
            </a:r>
          </a:p>
          <a:p>
            <a:endParaRPr lang="en-US" sz="2000" dirty="0" smtClean="0"/>
          </a:p>
          <a:p>
            <a:pPr marL="0" indent="0">
              <a:buNone/>
            </a:pPr>
            <a:r>
              <a:rPr lang="en-US" sz="2000" dirty="0" err="1"/>
              <a:t>LocaleResolver</a:t>
            </a:r>
            <a:r>
              <a:rPr lang="en-US" sz="2000" dirty="0"/>
              <a:t> </a:t>
            </a:r>
            <a:r>
              <a:rPr lang="en-US" sz="2000" dirty="0" smtClean="0"/>
              <a:t>resolves </a:t>
            </a:r>
            <a:r>
              <a:rPr lang="en-US" sz="2000" dirty="0"/>
              <a:t>the locale a client is using and possibly their time zone, in order to be able to offer internationalized </a:t>
            </a:r>
            <a:r>
              <a:rPr lang="en-US" sz="2000" dirty="0" smtClean="0"/>
              <a:t>views</a:t>
            </a:r>
          </a:p>
        </p:txBody>
      </p:sp>
      <p:sp>
        <p:nvSpPr>
          <p:cNvPr id="3" name="Title 2"/>
          <p:cNvSpPr>
            <a:spLocks noGrp="1"/>
          </p:cNvSpPr>
          <p:nvPr>
            <p:ph type="title"/>
          </p:nvPr>
        </p:nvSpPr>
        <p:spPr/>
        <p:txBody>
          <a:bodyPr/>
          <a:lstStyle/>
          <a:p>
            <a:r>
              <a:rPr lang="en-US" sz="3200" dirty="0"/>
              <a:t>Locale resolvers in Spring</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Tree>
    <p:extLst>
      <p:ext uri="{BB962C8B-B14F-4D97-AF65-F5344CB8AC3E}">
        <p14:creationId xmlns:p14="http://schemas.microsoft.com/office/powerpoint/2010/main" val="1565483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
            </a:pPr>
            <a:r>
              <a:rPr lang="en-US" sz="2400" dirty="0" err="1"/>
              <a:t>AcceptHeaderLocaleResolver</a:t>
            </a:r>
            <a:r>
              <a:rPr lang="en-US" sz="2400" dirty="0"/>
              <a:t>(default)</a:t>
            </a:r>
          </a:p>
          <a:p>
            <a:pPr lvl="1"/>
            <a:r>
              <a:rPr lang="en-US" sz="2000" dirty="0"/>
              <a:t>This identifies the locale from  accept-language header of the request.</a:t>
            </a:r>
          </a:p>
          <a:p>
            <a:pPr>
              <a:buFont typeface="Wingdings" panose="05000000000000000000" pitchFamily="2" charset="2"/>
              <a:buChar char="§"/>
            </a:pPr>
            <a:r>
              <a:rPr lang="en-US" sz="2400" dirty="0" err="1"/>
              <a:t>CookieLocaleResolver</a:t>
            </a:r>
            <a:endParaRPr lang="en-US" sz="2400" dirty="0"/>
          </a:p>
          <a:p>
            <a:pPr lvl="1"/>
            <a:r>
              <a:rPr lang="en-US" sz="2000" dirty="0"/>
              <a:t>This identifies the locale from a Cookie.</a:t>
            </a:r>
          </a:p>
          <a:p>
            <a:pPr>
              <a:buFont typeface="Wingdings" panose="05000000000000000000" pitchFamily="2" charset="2"/>
              <a:buChar char="§"/>
            </a:pPr>
            <a:r>
              <a:rPr lang="en-US" sz="2400" dirty="0" err="1"/>
              <a:t>SessionLocaleResolver</a:t>
            </a:r>
            <a:endParaRPr lang="en-US" sz="2400" dirty="0"/>
          </a:p>
          <a:p>
            <a:pPr lvl="1"/>
            <a:r>
              <a:rPr lang="en-US" sz="2000" dirty="0"/>
              <a:t>This identifies the locale from the session that will be associated with user request</a:t>
            </a:r>
          </a:p>
          <a:p>
            <a:endParaRPr lang="en-US" dirty="0"/>
          </a:p>
        </p:txBody>
      </p:sp>
      <p:sp>
        <p:nvSpPr>
          <p:cNvPr id="3" name="Title 2"/>
          <p:cNvSpPr>
            <a:spLocks noGrp="1"/>
          </p:cNvSpPr>
          <p:nvPr>
            <p:ph type="title"/>
          </p:nvPr>
        </p:nvSpPr>
        <p:spPr/>
        <p:txBody>
          <a:bodyPr/>
          <a:lstStyle/>
          <a:p>
            <a:r>
              <a:rPr lang="en-US" sz="3200" dirty="0" smtClean="0"/>
              <a:t>Built-in Locale resolvers</a:t>
            </a:r>
            <a:endParaRPr lang="en-US" sz="3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Tree>
    <p:extLst>
      <p:ext uri="{BB962C8B-B14F-4D97-AF65-F5344CB8AC3E}">
        <p14:creationId xmlns:p14="http://schemas.microsoft.com/office/powerpoint/2010/main" val="527105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400" dirty="0"/>
              <a:t>You can enable changing of locales by adding the </a:t>
            </a:r>
            <a:r>
              <a:rPr lang="en-US" sz="2400" i="1" dirty="0" err="1"/>
              <a:t>LocaleChangeInterceptor</a:t>
            </a:r>
            <a:r>
              <a:rPr lang="en-US" sz="2400" dirty="0"/>
              <a:t> to one of the handler mappings</a:t>
            </a:r>
          </a:p>
          <a:p>
            <a:pPr marL="0" indent="0">
              <a:buNone/>
            </a:pPr>
            <a:endParaRPr lang="en-US" sz="2400" dirty="0" smtClean="0"/>
          </a:p>
          <a:p>
            <a:pPr marL="0" indent="0">
              <a:buNone/>
            </a:pPr>
            <a:r>
              <a:rPr lang="en-US" sz="2400" dirty="0" smtClean="0"/>
              <a:t>Its </a:t>
            </a:r>
            <a:r>
              <a:rPr lang="en-US" sz="2400" dirty="0"/>
              <a:t>helps in changing the locales based on the value on a request parameter</a:t>
            </a:r>
            <a:r>
              <a:rPr lang="en-US" sz="2400" dirty="0" smtClean="0"/>
              <a:t>.</a:t>
            </a:r>
          </a:p>
          <a:p>
            <a:pPr marL="0" indent="0">
              <a:buNone/>
            </a:pPr>
            <a:endParaRPr lang="en-US" sz="2400" dirty="0"/>
          </a:p>
          <a:p>
            <a:pPr marL="0" indent="0">
              <a:buNone/>
            </a:pPr>
            <a:r>
              <a:rPr lang="en-US" sz="2400" dirty="0" smtClean="0"/>
              <a:t>It </a:t>
            </a:r>
            <a:r>
              <a:rPr lang="en-US" sz="2400" dirty="0"/>
              <a:t>sets the locale by calling the </a:t>
            </a:r>
            <a:r>
              <a:rPr lang="en-US" sz="2400" dirty="0" err="1"/>
              <a:t>setLocale</a:t>
            </a:r>
            <a:r>
              <a:rPr lang="en-US" sz="2400" dirty="0"/>
              <a:t>() on the </a:t>
            </a:r>
            <a:r>
              <a:rPr lang="en-US" sz="2400" dirty="0" err="1"/>
              <a:t>LocaleResolver</a:t>
            </a:r>
            <a:r>
              <a:rPr lang="en-US" sz="2400" dirty="0"/>
              <a:t> that exists in the </a:t>
            </a:r>
            <a:r>
              <a:rPr lang="en-US" sz="2400" dirty="0" err="1"/>
              <a:t>WebApplicationContext</a:t>
            </a:r>
            <a:endParaRPr lang="en-US" sz="2400" dirty="0"/>
          </a:p>
        </p:txBody>
      </p:sp>
      <p:sp>
        <p:nvSpPr>
          <p:cNvPr id="3" name="Title 2"/>
          <p:cNvSpPr>
            <a:spLocks noGrp="1"/>
          </p:cNvSpPr>
          <p:nvPr>
            <p:ph type="title"/>
          </p:nvPr>
        </p:nvSpPr>
        <p:spPr/>
        <p:txBody>
          <a:bodyPr/>
          <a:lstStyle/>
          <a:p>
            <a:r>
              <a:rPr lang="en-US" dirty="0" err="1"/>
              <a:t>LocaleChangeInterceptor</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Tree>
    <p:extLst>
      <p:ext uri="{BB962C8B-B14F-4D97-AF65-F5344CB8AC3E}">
        <p14:creationId xmlns:p14="http://schemas.microsoft.com/office/powerpoint/2010/main" val="1715253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In JSP</a:t>
            </a:r>
          </a:p>
          <a:p>
            <a:endParaRPr lang="en-US" dirty="0" smtClean="0"/>
          </a:p>
          <a:p>
            <a:pPr marL="0" indent="0">
              <a:buNone/>
            </a:pPr>
            <a:r>
              <a:rPr lang="en-US" dirty="0" smtClean="0"/>
              <a:t>In </a:t>
            </a:r>
            <a:r>
              <a:rPr lang="en-US" dirty="0" err="1"/>
              <a:t>config</a:t>
            </a:r>
            <a:r>
              <a:rPr lang="en-US" dirty="0"/>
              <a:t> file</a:t>
            </a:r>
          </a:p>
          <a:p>
            <a:endParaRPr lang="en-US" dirty="0"/>
          </a:p>
        </p:txBody>
      </p:sp>
      <p:sp>
        <p:nvSpPr>
          <p:cNvPr id="3" name="Title 2"/>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6" name="Rectangle 5"/>
          <p:cNvSpPr/>
          <p:nvPr/>
        </p:nvSpPr>
        <p:spPr>
          <a:xfrm>
            <a:off x="533400" y="3242856"/>
            <a:ext cx="8001000" cy="3110723"/>
          </a:xfrm>
          <a:prstGeom prst="rect">
            <a:avLst/>
          </a:prstGeom>
          <a:solidFill>
            <a:schemeClr val="bg1">
              <a:lumMod val="95000"/>
            </a:schemeClr>
          </a:solidFill>
          <a:ln>
            <a:solidFill>
              <a:schemeClr val="accent1"/>
            </a:solidFill>
          </a:ln>
        </p:spPr>
        <p:txBody>
          <a:bodyPr wrap="square">
            <a:spAutoFit/>
          </a:bodyPr>
          <a:lstStyle/>
          <a:p>
            <a:pPr>
              <a:lnSpc>
                <a:spcPct val="150000"/>
              </a:lnSpc>
              <a:buNone/>
            </a:pPr>
            <a:r>
              <a:rPr lang="en-US" sz="1200" dirty="0" smtClean="0"/>
              <a:t>&lt;bean id=</a:t>
            </a:r>
            <a:r>
              <a:rPr lang="en-US" sz="1200" i="1" dirty="0" smtClean="0"/>
              <a:t>"</a:t>
            </a:r>
            <a:r>
              <a:rPr lang="en-US" sz="1200" i="1" dirty="0" err="1" smtClean="0"/>
              <a:t>messageSource</a:t>
            </a:r>
            <a:r>
              <a:rPr lang="en-US" sz="1200" i="1" dirty="0" smtClean="0"/>
              <a:t>" class="</a:t>
            </a:r>
            <a:r>
              <a:rPr lang="en-US" sz="1200" b="1" i="1" dirty="0" err="1" smtClean="0"/>
              <a:t>org.springframework.context.support.ResourceBundleMessageSource</a:t>
            </a:r>
            <a:r>
              <a:rPr lang="en-US" sz="1200" b="1" i="1" dirty="0" smtClean="0"/>
              <a:t>" </a:t>
            </a:r>
            <a:r>
              <a:rPr lang="en-US" sz="1200" i="1" dirty="0" smtClean="0"/>
              <a:t>p:basenames="message" /&gt;</a:t>
            </a:r>
          </a:p>
          <a:p>
            <a:pPr>
              <a:lnSpc>
                <a:spcPct val="150000"/>
              </a:lnSpc>
              <a:buNone/>
            </a:pPr>
            <a:r>
              <a:rPr lang="en-US" sz="1200" dirty="0" smtClean="0"/>
              <a:t>&lt;bean id=</a:t>
            </a:r>
            <a:r>
              <a:rPr lang="en-US" sz="1200" i="1" dirty="0" smtClean="0"/>
              <a:t>"</a:t>
            </a:r>
            <a:r>
              <a:rPr lang="en-US" sz="1200" i="1" dirty="0" err="1" smtClean="0"/>
              <a:t>localeChangeInterceptor</a:t>
            </a:r>
            <a:r>
              <a:rPr lang="en-US" sz="1200" i="1" dirty="0" smtClean="0"/>
              <a:t>" class="</a:t>
            </a:r>
            <a:r>
              <a:rPr lang="en-US" sz="1200" b="1" i="1" dirty="0" smtClean="0"/>
              <a:t>org.springframework.web.servlet.i18n.LocaleChangeInterceptor</a:t>
            </a:r>
            <a:r>
              <a:rPr lang="en-US" sz="1200" i="1" dirty="0" smtClean="0"/>
              <a:t>"&gt;  </a:t>
            </a:r>
          </a:p>
          <a:p>
            <a:pPr>
              <a:lnSpc>
                <a:spcPct val="150000"/>
              </a:lnSpc>
              <a:buNone/>
            </a:pPr>
            <a:r>
              <a:rPr lang="en-US" sz="1200" dirty="0" smtClean="0"/>
              <a:t>    &lt;property name=</a:t>
            </a:r>
            <a:r>
              <a:rPr lang="en-US" sz="1200" i="1" dirty="0" smtClean="0"/>
              <a:t>"</a:t>
            </a:r>
            <a:r>
              <a:rPr lang="en-US" sz="1200" i="1" dirty="0" err="1" smtClean="0"/>
              <a:t>paramName</a:t>
            </a:r>
            <a:r>
              <a:rPr lang="en-US" sz="1200" i="1" dirty="0" smtClean="0"/>
              <a:t>" value="</a:t>
            </a:r>
            <a:r>
              <a:rPr lang="en-US" sz="1200" i="1" dirty="0" err="1" smtClean="0"/>
              <a:t>lang</a:t>
            </a:r>
            <a:r>
              <a:rPr lang="en-US" sz="1200" i="1" dirty="0" smtClean="0"/>
              <a:t>" /&gt;  </a:t>
            </a:r>
          </a:p>
          <a:p>
            <a:pPr>
              <a:lnSpc>
                <a:spcPct val="150000"/>
              </a:lnSpc>
              <a:buNone/>
            </a:pPr>
            <a:r>
              <a:rPr lang="en-US" sz="1200" dirty="0" smtClean="0"/>
              <a:t>&lt;/bean&gt;  </a:t>
            </a:r>
          </a:p>
          <a:p>
            <a:pPr>
              <a:lnSpc>
                <a:spcPct val="150000"/>
              </a:lnSpc>
              <a:buNone/>
            </a:pPr>
            <a:r>
              <a:rPr lang="en-US" sz="1200" b="1" dirty="0" smtClean="0"/>
              <a:t>&lt;bean id=</a:t>
            </a:r>
            <a:r>
              <a:rPr lang="en-US" sz="1200" b="1" i="1" dirty="0" smtClean="0"/>
              <a:t>"</a:t>
            </a:r>
            <a:r>
              <a:rPr lang="en-US" sz="1200" b="1" i="1" dirty="0" err="1" smtClean="0"/>
              <a:t>localeResolver</a:t>
            </a:r>
            <a:r>
              <a:rPr lang="en-US" sz="1200" b="1" i="1" dirty="0" smtClean="0"/>
              <a:t>" class="org.springframework.web.servlet.i18n.SessionLocaleResolver</a:t>
            </a:r>
            <a:r>
              <a:rPr lang="en-US" sz="1200" i="1" dirty="0" smtClean="0"/>
              <a:t>" /&gt;</a:t>
            </a:r>
          </a:p>
          <a:p>
            <a:pPr>
              <a:lnSpc>
                <a:spcPct val="150000"/>
              </a:lnSpc>
              <a:buNone/>
            </a:pPr>
            <a:r>
              <a:rPr lang="en-US" sz="1200" dirty="0" smtClean="0"/>
              <a:t>&lt;bean id=</a:t>
            </a:r>
            <a:r>
              <a:rPr lang="en-US" sz="1200" i="1" dirty="0" smtClean="0"/>
              <a:t>"</a:t>
            </a:r>
            <a:r>
              <a:rPr lang="en-US" sz="1200" i="1" dirty="0" err="1" smtClean="0"/>
              <a:t>handlerMapping</a:t>
            </a:r>
            <a:r>
              <a:rPr lang="en-US" sz="1200" i="1" dirty="0" smtClean="0"/>
              <a:t>" class="org.springframework.web.servlet.mvc.annotation.DefaultAnnotationHandlerMapping"&gt;  </a:t>
            </a:r>
          </a:p>
          <a:p>
            <a:pPr>
              <a:lnSpc>
                <a:spcPct val="150000"/>
              </a:lnSpc>
              <a:buNone/>
            </a:pPr>
            <a:r>
              <a:rPr lang="en-US" sz="1200" dirty="0" smtClean="0"/>
              <a:t>    </a:t>
            </a:r>
            <a:r>
              <a:rPr lang="en-US" sz="1200" b="1" dirty="0" smtClean="0"/>
              <a:t>&lt;property name=</a:t>
            </a:r>
            <a:r>
              <a:rPr lang="en-US" sz="1200" b="1" i="1" dirty="0" smtClean="0"/>
              <a:t>"interceptors"&gt;  </a:t>
            </a:r>
          </a:p>
          <a:p>
            <a:pPr>
              <a:lnSpc>
                <a:spcPct val="150000"/>
              </a:lnSpc>
              <a:buNone/>
            </a:pPr>
            <a:r>
              <a:rPr lang="en-US" sz="1200" b="1" dirty="0" smtClean="0"/>
              <a:t>        &lt;ref bean=</a:t>
            </a:r>
            <a:r>
              <a:rPr lang="en-US" sz="1200" b="1" i="1" dirty="0" smtClean="0"/>
              <a:t>"</a:t>
            </a:r>
            <a:r>
              <a:rPr lang="en-US" sz="1200" b="1" i="1" dirty="0" err="1" smtClean="0"/>
              <a:t>localeChangeInterceptor</a:t>
            </a:r>
            <a:r>
              <a:rPr lang="en-US" sz="1200" b="1" i="1" dirty="0" smtClean="0"/>
              <a:t>" /&gt;  </a:t>
            </a:r>
          </a:p>
          <a:p>
            <a:pPr>
              <a:lnSpc>
                <a:spcPct val="150000"/>
              </a:lnSpc>
              <a:buNone/>
            </a:pPr>
            <a:r>
              <a:rPr lang="en-US" sz="1200" b="1" dirty="0" smtClean="0"/>
              <a:t>     &lt;/property&gt;  </a:t>
            </a:r>
          </a:p>
          <a:p>
            <a:pPr>
              <a:lnSpc>
                <a:spcPct val="150000"/>
              </a:lnSpc>
              <a:buNone/>
            </a:pPr>
            <a:r>
              <a:rPr lang="en-US" sz="1200" dirty="0" smtClean="0"/>
              <a:t> &lt;/bean&gt;</a:t>
            </a:r>
            <a:endParaRPr lang="en-US" sz="1200" dirty="0"/>
          </a:p>
        </p:txBody>
      </p:sp>
      <p:sp>
        <p:nvSpPr>
          <p:cNvPr id="7" name="Rectangle 6"/>
          <p:cNvSpPr/>
          <p:nvPr/>
        </p:nvSpPr>
        <p:spPr>
          <a:xfrm>
            <a:off x="609600" y="2153355"/>
            <a:ext cx="7924800" cy="369332"/>
          </a:xfrm>
          <a:prstGeom prst="rect">
            <a:avLst/>
          </a:prstGeom>
          <a:solidFill>
            <a:schemeClr val="bg1">
              <a:lumMod val="95000"/>
            </a:schemeClr>
          </a:solidFill>
          <a:ln>
            <a:solidFill>
              <a:schemeClr val="accent1"/>
            </a:solidFill>
          </a:ln>
        </p:spPr>
        <p:txBody>
          <a:bodyPr wrap="square">
            <a:spAutoFit/>
          </a:bodyPr>
          <a:lstStyle/>
          <a:p>
            <a:pPr>
              <a:buNone/>
            </a:pPr>
            <a:r>
              <a:rPr lang="en-US" sz="1800" dirty="0" smtClean="0"/>
              <a:t>To login click &lt;a </a:t>
            </a:r>
            <a:r>
              <a:rPr lang="en-US" sz="1800" dirty="0" err="1" smtClean="0"/>
              <a:t>href</a:t>
            </a:r>
            <a:r>
              <a:rPr lang="en-US" sz="1800" dirty="0" smtClean="0"/>
              <a:t>=</a:t>
            </a:r>
            <a:r>
              <a:rPr lang="en-US" sz="1800" i="1" dirty="0" smtClean="0"/>
              <a:t>"</a:t>
            </a:r>
            <a:r>
              <a:rPr lang="en-US" sz="1800" i="1" dirty="0" err="1" smtClean="0"/>
              <a:t>login.htm?lang</a:t>
            </a:r>
            <a:r>
              <a:rPr lang="en-US" sz="1800" i="1" dirty="0" smtClean="0"/>
              <a:t>=de"&gt;here&lt;/a&gt;</a:t>
            </a:r>
            <a:endParaRPr lang="en-US" sz="1800" dirty="0"/>
          </a:p>
        </p:txBody>
      </p:sp>
    </p:spTree>
    <p:extLst>
      <p:ext uri="{BB962C8B-B14F-4D97-AF65-F5344CB8AC3E}">
        <p14:creationId xmlns:p14="http://schemas.microsoft.com/office/powerpoint/2010/main" val="2719992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panose="05000000000000000000" pitchFamily="2" charset="2"/>
              <a:buChar char="v"/>
            </a:pPr>
            <a:r>
              <a:rPr lang="en-US" sz="2400" dirty="0"/>
              <a:t>Refer to course code- </a:t>
            </a:r>
            <a:r>
              <a:rPr lang="en-US" sz="2400" dirty="0">
                <a:hlinkClick r:id="rId2"/>
              </a:rPr>
              <a:t>CTKJE572 -Spring 3 MVC Level 2 Hands on Guided Exercises</a:t>
            </a:r>
            <a:endParaRPr lang="en-US" sz="2400" dirty="0"/>
          </a:p>
          <a:p>
            <a:pPr>
              <a:buFont typeface="Wingdings" panose="05000000000000000000" pitchFamily="2" charset="2"/>
              <a:buChar char="v"/>
            </a:pPr>
            <a:r>
              <a:rPr lang="en-US" sz="2400" dirty="0"/>
              <a:t>Practice the </a:t>
            </a:r>
            <a:r>
              <a:rPr lang="en-US" sz="2400" b="1" dirty="0" smtClean="0"/>
              <a:t>Guided </a:t>
            </a:r>
            <a:r>
              <a:rPr lang="en-US" sz="2400" b="1" dirty="0"/>
              <a:t>Exercise </a:t>
            </a:r>
            <a:r>
              <a:rPr lang="en-US" sz="2400" b="1" dirty="0" smtClean="0"/>
              <a:t>3: Internationalization(i18N) </a:t>
            </a:r>
            <a:r>
              <a:rPr lang="en-US" sz="2400" dirty="0"/>
              <a:t>in the hands on document.</a:t>
            </a:r>
          </a:p>
        </p:txBody>
      </p:sp>
      <p:sp>
        <p:nvSpPr>
          <p:cNvPr id="3" name="Title 2"/>
          <p:cNvSpPr>
            <a:spLocks noGrp="1"/>
          </p:cNvSpPr>
          <p:nvPr>
            <p:ph type="title"/>
          </p:nvPr>
        </p:nvSpPr>
        <p:spPr/>
        <p:txBody>
          <a:bodyPr/>
          <a:lstStyle/>
          <a:p>
            <a:r>
              <a:rPr lang="en-US" dirty="0"/>
              <a:t>Demonstration</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3581400"/>
            <a:ext cx="3276600" cy="2352051"/>
          </a:xfrm>
          <a:prstGeom prst="rect">
            <a:avLst/>
          </a:prstGeom>
        </p:spPr>
      </p:pic>
    </p:spTree>
    <p:extLst>
      <p:ext uri="{BB962C8B-B14F-4D97-AF65-F5344CB8AC3E}">
        <p14:creationId xmlns:p14="http://schemas.microsoft.com/office/powerpoint/2010/main" val="29589846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pic>
        <p:nvPicPr>
          <p:cNvPr id="5" name="Picture 6"/>
          <p:cNvPicPr>
            <a:picLocks noChangeAspect="1" noChangeArrowheads="1"/>
          </p:cNvPicPr>
          <p:nvPr/>
        </p:nvPicPr>
        <p:blipFill>
          <a:blip r:embed="rId2" cstate="print"/>
          <a:srcRect/>
          <a:stretch>
            <a:fillRect/>
          </a:stretch>
        </p:blipFill>
        <p:spPr bwMode="auto">
          <a:xfrm>
            <a:off x="3479442" y="3225800"/>
            <a:ext cx="1600200" cy="1600200"/>
          </a:xfrm>
          <a:prstGeom prst="rect">
            <a:avLst/>
          </a:prstGeom>
          <a:noFill/>
          <a:ln w="9525" algn="ctr">
            <a:noFill/>
            <a:miter lim="800000"/>
            <a:headEnd/>
            <a:tailEnd/>
          </a:ln>
        </p:spPr>
      </p:pic>
      <p:pic>
        <p:nvPicPr>
          <p:cNvPr id="7" name="Picture 6" descr="MrSmarty_Mascot_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374" y="1905000"/>
            <a:ext cx="270249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09600" y="1612612"/>
            <a:ext cx="4834400" cy="584775"/>
          </a:xfrm>
          <a:prstGeom prst="rect">
            <a:avLst/>
          </a:prstGeom>
        </p:spPr>
        <p:txBody>
          <a:bodyPr wrap="none">
            <a:spAutoFit/>
          </a:bodyPr>
          <a:lstStyle/>
          <a:p>
            <a:r>
              <a:rPr lang="en-US" altLang="en-US" sz="3200" dirty="0"/>
              <a:t>Questions from participants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Welcome Break</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pic>
        <p:nvPicPr>
          <p:cNvPr id="5" name="Picture 20"/>
          <p:cNvPicPr>
            <a:picLocks noChangeAspect="1" noChangeArrowheads="1"/>
          </p:cNvPicPr>
          <p:nvPr/>
        </p:nvPicPr>
        <p:blipFill>
          <a:blip r:embed="rId2" cstate="print"/>
          <a:srcRect/>
          <a:stretch>
            <a:fillRect/>
          </a:stretch>
        </p:blipFill>
        <p:spPr bwMode="auto">
          <a:xfrm>
            <a:off x="4191000" y="2743200"/>
            <a:ext cx="963613" cy="10668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514350" indent="-514350">
              <a:buAutoNum type="arabicPeriod"/>
              <a:defRPr/>
            </a:pPr>
            <a:r>
              <a:rPr lang="en-US" sz="2400" dirty="0" smtClean="0"/>
              <a:t>Spring </a:t>
            </a:r>
            <a:r>
              <a:rPr lang="en-US" sz="2400" dirty="0"/>
              <a:t>web MVC framework support internationalization</a:t>
            </a:r>
            <a:r>
              <a:rPr lang="en-US" sz="2400" dirty="0" smtClean="0"/>
              <a:t>. </a:t>
            </a:r>
            <a:r>
              <a:rPr lang="en-US" sz="2400" dirty="0" err="1" smtClean="0"/>
              <a:t>DispatcherServlet</a:t>
            </a:r>
            <a:r>
              <a:rPr lang="en-US" sz="2400" dirty="0" smtClean="0"/>
              <a:t> </a:t>
            </a:r>
            <a:r>
              <a:rPr lang="en-US" sz="2400" dirty="0"/>
              <a:t>enables you to automatically resolve messages using the client's locale. This is done with _________ objects</a:t>
            </a:r>
            <a:r>
              <a:rPr lang="en-US" sz="2400" dirty="0" smtClean="0"/>
              <a:t>.</a:t>
            </a:r>
          </a:p>
          <a:p>
            <a:pPr marL="514350" indent="-514350">
              <a:buAutoNum type="arabicPeriod"/>
              <a:defRPr/>
            </a:pPr>
            <a:endParaRPr lang="en-US" sz="2400" dirty="0" smtClean="0"/>
          </a:p>
          <a:p>
            <a:pPr marL="514350" indent="-514350">
              <a:buAutoNum type="arabicPeriod"/>
              <a:defRPr/>
            </a:pPr>
            <a:r>
              <a:rPr lang="en-US" sz="2400" dirty="0"/>
              <a:t>You can enable changing of locales by adding the _______________________ to one of the handler mappings</a:t>
            </a:r>
            <a:r>
              <a:rPr lang="en-US" sz="2400" dirty="0" smtClean="0"/>
              <a:t>.</a:t>
            </a:r>
            <a:endParaRPr lang="en-US" sz="2400"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pic>
        <p:nvPicPr>
          <p:cNvPr id="6" name="Picture 29"/>
          <p:cNvPicPr>
            <a:picLocks noChangeAspect="1" noChangeArrowheads="1"/>
          </p:cNvPicPr>
          <p:nvPr/>
        </p:nvPicPr>
        <p:blipFill>
          <a:blip r:embed="rId3" cstate="print"/>
          <a:srcRect/>
          <a:stretch>
            <a:fillRect/>
          </a:stretch>
        </p:blipFill>
        <p:spPr bwMode="auto">
          <a:xfrm>
            <a:off x="8124825" y="76200"/>
            <a:ext cx="1004888" cy="1055688"/>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6858000" cy="4946650"/>
          </a:xfrm>
        </p:spPr>
        <p:txBody>
          <a:bodyPr/>
          <a:lstStyle/>
          <a:p>
            <a:pPr marL="342900" lvl="1" indent="-342900">
              <a:buFontTx/>
              <a:buChar char="-"/>
            </a:pPr>
            <a:r>
              <a:rPr lang="en-US" dirty="0" smtClean="0"/>
              <a:t>I18N </a:t>
            </a:r>
            <a:r>
              <a:rPr lang="en-US" dirty="0"/>
              <a:t>is the process of designing an application so that it can be adapted to various languages and regions without engineering changes</a:t>
            </a:r>
          </a:p>
          <a:p>
            <a:pPr marL="342900" lvl="1" indent="-342900">
              <a:buFontTx/>
              <a:buChar char="-"/>
            </a:pPr>
            <a:r>
              <a:rPr lang="en-US" dirty="0"/>
              <a:t>Localization is the process of adapting an application for a specific region or language by adding language specific components and translating text.</a:t>
            </a:r>
          </a:p>
          <a:p>
            <a:pPr marL="342900" lvl="1" indent="-342900">
              <a:buFontTx/>
              <a:buChar char="-"/>
            </a:pPr>
            <a:r>
              <a:rPr lang="en-US" dirty="0"/>
              <a:t>Use of </a:t>
            </a:r>
            <a:r>
              <a:rPr lang="en-US" dirty="0" err="1"/>
              <a:t>ResourceBundles</a:t>
            </a:r>
            <a:r>
              <a:rPr lang="en-US" dirty="0"/>
              <a:t> (Property files)</a:t>
            </a:r>
          </a:p>
          <a:p>
            <a:pPr marL="342900" lvl="1" indent="-342900">
              <a:buFontTx/>
              <a:buChar char="-"/>
            </a:pPr>
            <a:r>
              <a:rPr lang="en-US" dirty="0" smtClean="0"/>
              <a:t>Different types Locale </a:t>
            </a:r>
            <a:r>
              <a:rPr lang="en-US" dirty="0"/>
              <a:t>resolvers in Spring</a:t>
            </a:r>
          </a:p>
          <a:p>
            <a:pPr marL="342900" lvl="1" indent="-342900">
              <a:buFontTx/>
              <a:buChar char="-"/>
            </a:pPr>
            <a:r>
              <a:rPr lang="en-US" dirty="0" err="1"/>
              <a:t>LocaleChangeInterceptor</a:t>
            </a:r>
            <a:endParaRPr lang="en-US" dirty="0"/>
          </a:p>
          <a:p>
            <a:pPr marL="342900" lvl="1" indent="-342900">
              <a:buFontTx/>
              <a:buChar char="-"/>
            </a:pPr>
            <a:endParaRPr lang="en-US" dirty="0"/>
          </a:p>
          <a:p>
            <a:pPr>
              <a:buFontTx/>
              <a:buChar char="-"/>
            </a:pPr>
            <a:endParaRPr lang="en-US" sz="2000" dirty="0"/>
          </a:p>
          <a:p>
            <a:pPr>
              <a:buFontTx/>
              <a:buChar char="-"/>
            </a:pPr>
            <a:endParaRPr lang="en-US" sz="2000" dirty="0" smtClean="0"/>
          </a:p>
          <a:p>
            <a:pPr>
              <a:buFontTx/>
              <a:buChar char="-"/>
            </a:pPr>
            <a:endParaRPr lang="en-US" sz="2000"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1566332"/>
            <a:ext cx="1991079" cy="213935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752263356"/>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Uttam Kumar Patra(357833)</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SCJP,SCWCD certified</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j-lt"/>
                          <a:ea typeface="+mn-ea"/>
                          <a:cs typeface="+mn-cs"/>
                        </a:rPr>
                        <a:t>1.0  and 13-Feb-2014</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600" dirty="0">
                <a:hlinkClick r:id="rId3"/>
              </a:rPr>
              <a:t>http://</a:t>
            </a:r>
            <a:r>
              <a:rPr lang="en-US" sz="1600" dirty="0" smtClean="0">
                <a:hlinkClick r:id="rId3"/>
              </a:rPr>
              <a:t>docs.spring.io/spring/docs/current/spring-framework-reference/html/mvc.html#mvc-localeresolver</a:t>
            </a:r>
            <a:endParaRPr lang="en-US" sz="1600" dirty="0" smtClean="0"/>
          </a:p>
          <a:p>
            <a:pPr marL="0" indent="0">
              <a:buNone/>
            </a:pPr>
            <a:r>
              <a:rPr lang="en-US" sz="1600" dirty="0" smtClean="0"/>
              <a:t> </a:t>
            </a:r>
          </a:p>
          <a:p>
            <a:r>
              <a:rPr lang="en-US" sz="2400" dirty="0" smtClean="0"/>
              <a:t>Spring in Action </a:t>
            </a:r>
            <a:r>
              <a:rPr lang="en-US" sz="1800" b="1" dirty="0" smtClean="0"/>
              <a:t>Third Edition</a:t>
            </a:r>
            <a:endParaRPr lang="en-US" sz="2400" b="1" dirty="0" smtClean="0"/>
          </a:p>
          <a:p>
            <a:endParaRPr lang="en-US"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pic>
        <p:nvPicPr>
          <p:cNvPr id="6" name="Picture 7"/>
          <p:cNvPicPr>
            <a:picLocks noChangeAspect="1" noChangeArrowheads="1"/>
          </p:cNvPicPr>
          <p:nvPr/>
        </p:nvPicPr>
        <p:blipFill>
          <a:blip r:embed="rId4"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a:t>
            </a:r>
          </a:p>
        </p:txBody>
      </p:sp>
      <p:sp>
        <p:nvSpPr>
          <p:cNvPr id="4" name="Rectangle 3"/>
          <p:cNvSpPr/>
          <p:nvPr/>
        </p:nvSpPr>
        <p:spPr>
          <a:xfrm>
            <a:off x="1106133" y="1905000"/>
            <a:ext cx="3166829"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sz="2400" dirty="0" smtClean="0"/>
              <a:t>Introduction:</a:t>
            </a:r>
          </a:p>
          <a:p>
            <a:pPr lvl="1"/>
            <a:r>
              <a:rPr lang="en-US" altLang="en-US" sz="2000" dirty="0" smtClean="0"/>
              <a:t>This </a:t>
            </a:r>
            <a:r>
              <a:rPr lang="en-US" altLang="en-US" sz="2000" dirty="0"/>
              <a:t>session gives a brief introduction to </a:t>
            </a:r>
            <a:r>
              <a:rPr lang="en-US" sz="2000" dirty="0"/>
              <a:t>Internationalization(I18N) and Localization(L10N</a:t>
            </a:r>
            <a:r>
              <a:rPr lang="en-US" sz="2000" dirty="0" smtClean="0"/>
              <a:t>)</a:t>
            </a:r>
          </a:p>
          <a:p>
            <a:pPr lvl="1"/>
            <a:r>
              <a:rPr lang="en-US" sz="2000" dirty="0" smtClean="0"/>
              <a:t>Use </a:t>
            </a:r>
            <a:r>
              <a:rPr lang="en-US" sz="2000" dirty="0"/>
              <a:t>of </a:t>
            </a:r>
            <a:r>
              <a:rPr lang="en-US" sz="2000" dirty="0" err="1"/>
              <a:t>ResourceBundles</a:t>
            </a:r>
            <a:r>
              <a:rPr lang="en-US" sz="2000" dirty="0"/>
              <a:t> (Property files</a:t>
            </a:r>
            <a:r>
              <a:rPr lang="en-US" sz="2000" dirty="0" smtClean="0"/>
              <a:t>)</a:t>
            </a:r>
          </a:p>
          <a:p>
            <a:pPr lvl="1"/>
            <a:r>
              <a:rPr lang="en-US" sz="2000" dirty="0"/>
              <a:t>Internationalization(I18N) and Localization(L10N</a:t>
            </a:r>
            <a:r>
              <a:rPr lang="en-US" sz="2000" dirty="0" smtClean="0"/>
              <a:t>)</a:t>
            </a:r>
          </a:p>
          <a:p>
            <a:pPr lvl="1"/>
            <a:r>
              <a:rPr lang="en-US" sz="2000" dirty="0"/>
              <a:t>Locale resolvers in </a:t>
            </a:r>
            <a:r>
              <a:rPr lang="en-US" sz="2000" dirty="0" smtClean="0"/>
              <a:t>Spring</a:t>
            </a:r>
          </a:p>
          <a:p>
            <a:pPr lvl="1"/>
            <a:r>
              <a:rPr lang="en-US" sz="2000" dirty="0" err="1"/>
              <a:t>LocaleChangeInterceptor</a:t>
            </a:r>
            <a:endParaRPr lang="en-US" sz="2000" dirty="0"/>
          </a:p>
        </p:txBody>
      </p:sp>
      <p:sp>
        <p:nvSpPr>
          <p:cNvPr id="3" name="Title 2"/>
          <p:cNvSpPr>
            <a:spLocks noGrp="1"/>
          </p:cNvSpPr>
          <p:nvPr>
            <p:ph type="title"/>
          </p:nvPr>
        </p:nvSpPr>
        <p:spPr/>
        <p:txBody>
          <a:bodyPr/>
          <a:lstStyle/>
          <a:p>
            <a:r>
              <a:rPr lang="en-US" dirty="0" smtClean="0"/>
              <a:t>Context Setting: 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6296025" cy="4946650"/>
          </a:xfrm>
        </p:spPr>
        <p:txBody>
          <a:bodyPr/>
          <a:lstStyle/>
          <a:p>
            <a:pPr marL="0" indent="0">
              <a:buNone/>
            </a:pPr>
            <a:r>
              <a:rPr sz="2400" dirty="0" smtClean="0"/>
              <a:t>After completing this chapter you will be able to:</a:t>
            </a:r>
          </a:p>
          <a:p>
            <a:pPr lvl="1"/>
            <a:r>
              <a:rPr lang="en-US" sz="2000" dirty="0" smtClean="0"/>
              <a:t>Define Internationalization(I18N</a:t>
            </a:r>
            <a:r>
              <a:rPr lang="en-US" sz="2000" dirty="0"/>
              <a:t>) and Localization(L10N</a:t>
            </a:r>
            <a:r>
              <a:rPr lang="en-US" sz="2000" dirty="0" smtClean="0"/>
              <a:t>)</a:t>
            </a:r>
          </a:p>
          <a:p>
            <a:pPr lvl="1"/>
            <a:r>
              <a:rPr lang="en-US" sz="2000" dirty="0"/>
              <a:t>Explain the use of ResourceBundles (Property files)</a:t>
            </a:r>
          </a:p>
          <a:p>
            <a:pPr lvl="1"/>
            <a:r>
              <a:rPr lang="en-US" sz="2000" dirty="0" smtClean="0"/>
              <a:t>Explain the use of Locale </a:t>
            </a:r>
            <a:r>
              <a:rPr lang="en-US" sz="2000" dirty="0"/>
              <a:t>resolvers in Spring</a:t>
            </a:r>
          </a:p>
          <a:p>
            <a:pPr lvl="1"/>
            <a:r>
              <a:rPr lang="en-US" sz="2000" dirty="0" smtClean="0"/>
              <a:t>Explain the use of LocaleChangeInterceptor</a:t>
            </a:r>
          </a:p>
          <a:p>
            <a:pPr lvl="1"/>
            <a:r>
              <a:rPr lang="en-US" sz="2000" dirty="0"/>
              <a:t>D</a:t>
            </a:r>
            <a:r>
              <a:rPr lang="en-US" sz="2000" dirty="0" smtClean="0"/>
              <a:t>evelop </a:t>
            </a:r>
            <a:r>
              <a:rPr lang="en-US" sz="2000" dirty="0"/>
              <a:t>a web application </a:t>
            </a:r>
            <a:r>
              <a:rPr lang="en-US" sz="2000" dirty="0" smtClean="0"/>
              <a:t>that can </a:t>
            </a:r>
            <a:r>
              <a:rPr lang="en-US" sz="2000" dirty="0"/>
              <a:t>be adapted to various languages and regions without engineering changes.</a:t>
            </a:r>
          </a:p>
        </p:txBody>
      </p:sp>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625" y="1524000"/>
            <a:ext cx="2619375" cy="174307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smtClean="0"/>
              <a:t>Spring 3 MVC :Do You Know</a:t>
            </a:r>
            <a:endParaRPr lang="en-US" sz="28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5" name="Rounded Rectangle 4"/>
          <p:cNvSpPr/>
          <p:nvPr/>
        </p:nvSpPr>
        <p:spPr>
          <a:xfrm>
            <a:off x="457200" y="2133600"/>
            <a:ext cx="6858000" cy="1524000"/>
          </a:xfrm>
          <a:prstGeom prst="roundRect">
            <a:avLst/>
          </a:prstGeom>
          <a:gradFill>
            <a:gsLst>
              <a:gs pos="100000">
                <a:srgbClr val="C00000"/>
              </a:gs>
              <a:gs pos="100000">
                <a:srgbClr val="3366FF"/>
              </a:gs>
              <a:gs pos="100000">
                <a:srgbClr val="1D398F"/>
              </a:gs>
            </a:gsLst>
            <a:lin ang="5400000" scaled="1"/>
          </a:gradFill>
          <a:ln>
            <a:solidFill>
              <a:srgbClr val="C00000"/>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Why do we need </a:t>
            </a:r>
            <a:r>
              <a:rPr lang="en-US" sz="2800" dirty="0"/>
              <a:t>Internationalization(I18N) and Localization(L10N)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1981200"/>
            <a:ext cx="847725" cy="20764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4791075"/>
          </a:xfrm>
          <a:noFill/>
          <a:ln w="9525">
            <a:noFill/>
            <a:miter lim="800000"/>
            <a:headEnd/>
            <a:tailEnd/>
          </a:ln>
        </p:spPr>
        <p:txBody>
          <a:bodyPr vert="horz" wrap="square" lIns="91440" tIns="45720" rIns="91440" bIns="45720" numCol="1" anchor="t" anchorCtr="0" compatLnSpc="1">
            <a:prstTxWarp prst="textNoShape">
              <a:avLst/>
            </a:prstTxWarp>
          </a:bodyPr>
          <a:lstStyle/>
          <a:p>
            <a:pPr>
              <a:lnSpc>
                <a:spcPct val="150000"/>
              </a:lnSpc>
              <a:buFont typeface="Wingdings" panose="05000000000000000000" pitchFamily="2" charset="2"/>
              <a:buChar char="§"/>
            </a:pPr>
            <a:r>
              <a:rPr lang="en-US" sz="2000" dirty="0"/>
              <a:t>I18N is the process of designing an application so that it can be adapted to various languages and regions without engineering changes.</a:t>
            </a:r>
          </a:p>
          <a:p>
            <a:pPr>
              <a:lnSpc>
                <a:spcPct val="150000"/>
              </a:lnSpc>
              <a:buFont typeface="Wingdings" panose="05000000000000000000" pitchFamily="2" charset="2"/>
              <a:buChar char="§"/>
            </a:pPr>
            <a:r>
              <a:rPr lang="en-US" sz="2000" dirty="0"/>
              <a:t>Localization is the process of adapting an application for a specific region or language by adding language specific components and translating text.</a:t>
            </a:r>
          </a:p>
          <a:p>
            <a:pPr>
              <a:lnSpc>
                <a:spcPct val="150000"/>
              </a:lnSpc>
              <a:buFont typeface="Wingdings" panose="05000000000000000000" pitchFamily="2" charset="2"/>
              <a:buChar char="§"/>
            </a:pPr>
            <a:r>
              <a:rPr lang="en-US" sz="2000" dirty="0"/>
              <a:t>I18N is the developer side effort and L10N is the user-side effort. </a:t>
            </a:r>
          </a:p>
          <a:p>
            <a:pPr>
              <a:lnSpc>
                <a:spcPct val="150000"/>
              </a:lnSpc>
              <a:buFont typeface="Wingdings" panose="05000000000000000000" pitchFamily="2" charset="2"/>
              <a:buChar char="§"/>
            </a:pPr>
            <a:r>
              <a:rPr lang="en-US" sz="2000" dirty="0"/>
              <a:t>To localize a web application, it should be aware of the local variant of the user. Locale provides a way to do so.</a:t>
            </a:r>
          </a:p>
          <a:p>
            <a:pPr>
              <a:lnSpc>
                <a:spcPct val="150000"/>
              </a:lnSpc>
              <a:buFont typeface="Wingdings" panose="05000000000000000000" pitchFamily="2" charset="2"/>
              <a:buChar char="§"/>
            </a:pPr>
            <a:r>
              <a:rPr lang="en-US" sz="2000" dirty="0"/>
              <a:t>Locale is sent as an HTTP Header by the browser. Locale uses ISO country and language codes to represent user’s country and language</a:t>
            </a:r>
            <a:r>
              <a:rPr lang="en-US" sz="2000" dirty="0" smtClean="0"/>
              <a:t>.</a:t>
            </a:r>
            <a:endParaRPr lang="en-US" sz="2000" dirty="0"/>
          </a:p>
        </p:txBody>
      </p:sp>
      <p:sp>
        <p:nvSpPr>
          <p:cNvPr id="3" name="Title 2"/>
          <p:cNvSpPr>
            <a:spLocks noGrp="1"/>
          </p:cNvSpPr>
          <p:nvPr>
            <p:ph type="title"/>
          </p:nvPr>
        </p:nvSpPr>
        <p:spPr>
          <a:xfrm>
            <a:off x="1447800" y="0"/>
            <a:ext cx="7543800" cy="1066800"/>
          </a:xfrm>
        </p:spPr>
        <p:txBody>
          <a:bodyPr/>
          <a:lstStyle/>
          <a:p>
            <a:r>
              <a:rPr lang="en-US" sz="2800" dirty="0"/>
              <a:t>Internationalization(I18N) and Localization(L10N)</a:t>
            </a:r>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buFont typeface="Wingdings" panose="05000000000000000000" pitchFamily="2" charset="2"/>
              <a:buChar char="§"/>
            </a:pPr>
            <a:r>
              <a:rPr lang="en-US" sz="2000" dirty="0"/>
              <a:t>If the application provides support for that locale, the response page is displayed in the respective language and data </a:t>
            </a:r>
            <a:r>
              <a:rPr lang="en-US" sz="2000" dirty="0" smtClean="0"/>
              <a:t>format</a:t>
            </a:r>
          </a:p>
          <a:p>
            <a:pPr>
              <a:lnSpc>
                <a:spcPct val="150000"/>
              </a:lnSpc>
              <a:buFont typeface="Wingdings" panose="05000000000000000000" pitchFamily="2" charset="2"/>
              <a:buChar char="§"/>
            </a:pPr>
            <a:r>
              <a:rPr lang="en-US" sz="2000" dirty="0"/>
              <a:t>When </a:t>
            </a:r>
            <a:r>
              <a:rPr lang="en-US" sz="2000" dirty="0" err="1"/>
              <a:t>DispatcherServlet</a:t>
            </a:r>
            <a:r>
              <a:rPr lang="en-US" sz="2000" dirty="0"/>
              <a:t> receives any request it will try to identify a Locale Resolver to identify and set the locale.</a:t>
            </a:r>
          </a:p>
          <a:p>
            <a:pPr>
              <a:lnSpc>
                <a:spcPct val="150000"/>
              </a:lnSpc>
              <a:buFont typeface="Wingdings" panose="05000000000000000000" pitchFamily="2" charset="2"/>
              <a:buChar char="§"/>
            </a:pPr>
            <a:r>
              <a:rPr lang="en-US" sz="2000" dirty="0" err="1"/>
              <a:t>RequestContext.getLocale</a:t>
            </a:r>
            <a:r>
              <a:rPr lang="en-US" sz="2000" dirty="0"/>
              <a:t>() method can be used to identify the locale identified by  the </a:t>
            </a:r>
            <a:r>
              <a:rPr lang="en-US" sz="2000" dirty="0" err="1"/>
              <a:t>LocaleResolver</a:t>
            </a:r>
            <a:endParaRPr lang="en-US" sz="2000" dirty="0"/>
          </a:p>
          <a:p>
            <a:pPr>
              <a:lnSpc>
                <a:spcPct val="150000"/>
              </a:lnSpc>
              <a:buFont typeface="Wingdings" panose="05000000000000000000" pitchFamily="2" charset="2"/>
              <a:buChar char="§"/>
            </a:pPr>
            <a:r>
              <a:rPr lang="en-US" sz="2000" dirty="0"/>
              <a:t>Further Interceptors can be used to change the locales dynamically.</a:t>
            </a:r>
          </a:p>
          <a:p>
            <a:pPr>
              <a:lnSpc>
                <a:spcPct val="150000"/>
              </a:lnSpc>
              <a:buFont typeface="Wingdings" panose="05000000000000000000" pitchFamily="2" charset="2"/>
              <a:buChar char="§"/>
            </a:pPr>
            <a:r>
              <a:rPr lang="en-US" sz="2000" dirty="0"/>
              <a:t>Locale resolvers and interceptors are defined in the org.springframework.web.servlet.i18n package</a:t>
            </a:r>
          </a:p>
          <a:p>
            <a:pPr marL="0" indent="0">
              <a:buNone/>
            </a:pPr>
            <a:endParaRPr lang="en-US" dirty="0"/>
          </a:p>
        </p:txBody>
      </p:sp>
      <p:sp>
        <p:nvSpPr>
          <p:cNvPr id="3" name="Title 2"/>
          <p:cNvSpPr>
            <a:spLocks noGrp="1"/>
          </p:cNvSpPr>
          <p:nvPr>
            <p:ph type="title"/>
          </p:nvPr>
        </p:nvSpPr>
        <p:spPr/>
        <p:txBody>
          <a:bodyPr/>
          <a:lstStyle/>
          <a:p>
            <a:r>
              <a:rPr lang="en-US" sz="3200" dirty="0"/>
              <a:t>Internationalization(I18N) and Localization(L10N) [Contd..]</a:t>
            </a:r>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Tree>
    <p:extLst>
      <p:ext uri="{BB962C8B-B14F-4D97-AF65-F5344CB8AC3E}">
        <p14:creationId xmlns:p14="http://schemas.microsoft.com/office/powerpoint/2010/main" val="244780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nSpc>
                <a:spcPct val="125000"/>
              </a:lnSpc>
              <a:spcBef>
                <a:spcPct val="0"/>
              </a:spcBef>
              <a:buNone/>
            </a:pPr>
            <a:r>
              <a:rPr lang="en-US" sz="2400" dirty="0"/>
              <a:t>A resource bundle is a file that contains the key value pairs for the default language of your application</a:t>
            </a:r>
            <a:r>
              <a:rPr lang="en-US" sz="2400" dirty="0" smtClean="0"/>
              <a:t>.</a:t>
            </a:r>
          </a:p>
          <a:p>
            <a:pPr marL="0" indent="0">
              <a:lnSpc>
                <a:spcPct val="125000"/>
              </a:lnSpc>
              <a:spcBef>
                <a:spcPct val="0"/>
              </a:spcBef>
              <a:buNone/>
            </a:pPr>
            <a:r>
              <a:rPr lang="en-US" sz="2000" dirty="0" smtClean="0"/>
              <a:t>The </a:t>
            </a:r>
            <a:r>
              <a:rPr lang="en-US" sz="2000" dirty="0"/>
              <a:t>naming format for this file is </a:t>
            </a:r>
            <a:r>
              <a:rPr lang="en-US" sz="2400" dirty="0" smtClean="0"/>
              <a:t>	</a:t>
            </a:r>
            <a:r>
              <a:rPr lang="en-US" sz="2000" dirty="0" err="1" smtClean="0"/>
              <a:t>ResourceBundleName_language_country.properties</a:t>
            </a:r>
            <a:r>
              <a:rPr lang="en-US" sz="2000" dirty="0"/>
              <a:t>.</a:t>
            </a:r>
          </a:p>
          <a:p>
            <a:pPr lvl="2">
              <a:lnSpc>
                <a:spcPct val="125000"/>
              </a:lnSpc>
              <a:spcBef>
                <a:spcPct val="0"/>
              </a:spcBef>
              <a:buNone/>
            </a:pPr>
            <a:r>
              <a:rPr lang="en-US" sz="1800" dirty="0"/>
              <a:t>Ex: </a:t>
            </a:r>
            <a:r>
              <a:rPr lang="en-US" sz="1800" dirty="0" err="1"/>
              <a:t>ApplicationResources_en_US.properties</a:t>
            </a:r>
            <a:r>
              <a:rPr lang="en-US" sz="1800" dirty="0"/>
              <a:t> (used in the case of internationalization)</a:t>
            </a:r>
          </a:p>
          <a:p>
            <a:pPr lvl="2">
              <a:lnSpc>
                <a:spcPct val="125000"/>
              </a:lnSpc>
              <a:spcBef>
                <a:spcPct val="0"/>
              </a:spcBef>
              <a:buNone/>
            </a:pPr>
            <a:r>
              <a:rPr lang="en-US" sz="1800" dirty="0"/>
              <a:t>(or) </a:t>
            </a:r>
            <a:r>
              <a:rPr lang="en-US" sz="1800" dirty="0" err="1"/>
              <a:t>ApplicationResources.properties</a:t>
            </a:r>
            <a:r>
              <a:rPr lang="en-US" sz="1800" dirty="0"/>
              <a:t> simply</a:t>
            </a:r>
          </a:p>
          <a:p>
            <a:pPr>
              <a:lnSpc>
                <a:spcPct val="125000"/>
              </a:lnSpc>
              <a:spcBef>
                <a:spcPct val="0"/>
              </a:spcBef>
            </a:pPr>
            <a:r>
              <a:rPr lang="en-US" sz="2000" dirty="0"/>
              <a:t>A sample entry in this file would be</a:t>
            </a:r>
          </a:p>
          <a:p>
            <a:pPr lvl="2">
              <a:lnSpc>
                <a:spcPct val="125000"/>
              </a:lnSpc>
              <a:spcBef>
                <a:spcPct val="0"/>
              </a:spcBef>
              <a:buNone/>
            </a:pPr>
            <a:r>
              <a:rPr lang="en-US" sz="1800" dirty="0" err="1"/>
              <a:t>app.symbol</a:t>
            </a:r>
            <a:r>
              <a:rPr lang="en-US" sz="1800" dirty="0"/>
              <a:t>=</a:t>
            </a:r>
            <a:r>
              <a:rPr lang="en-US" sz="1800" dirty="0" err="1"/>
              <a:t>simbolo</a:t>
            </a:r>
            <a:endParaRPr lang="en-US" sz="1800" dirty="0"/>
          </a:p>
          <a:p>
            <a:pPr>
              <a:lnSpc>
                <a:spcPct val="125000"/>
              </a:lnSpc>
              <a:spcBef>
                <a:spcPct val="0"/>
              </a:spcBef>
            </a:pPr>
            <a:r>
              <a:rPr lang="en-US" sz="2000" dirty="0"/>
              <a:t>It can also accept parameters. E.g:app.key2= hi! {0}</a:t>
            </a:r>
          </a:p>
          <a:p>
            <a:pPr>
              <a:lnSpc>
                <a:spcPct val="125000"/>
              </a:lnSpc>
              <a:spcBef>
                <a:spcPct val="0"/>
              </a:spcBef>
            </a:pPr>
            <a:r>
              <a:rPr lang="en-US" sz="2000" dirty="0"/>
              <a:t>These files have to placed in WEB-INF/classes directory</a:t>
            </a:r>
          </a:p>
          <a:p>
            <a:endParaRPr lang="en-US" dirty="0"/>
          </a:p>
        </p:txBody>
      </p:sp>
      <p:sp>
        <p:nvSpPr>
          <p:cNvPr id="3" name="Title 2"/>
          <p:cNvSpPr>
            <a:spLocks noGrp="1"/>
          </p:cNvSpPr>
          <p:nvPr>
            <p:ph type="title"/>
          </p:nvPr>
        </p:nvSpPr>
        <p:spPr/>
        <p:txBody>
          <a:bodyPr/>
          <a:lstStyle/>
          <a:p>
            <a:r>
              <a:rPr lang="en-US" sz="3200" dirty="0" err="1"/>
              <a:t>ResourceBundles</a:t>
            </a:r>
            <a:r>
              <a:rPr lang="en-US" sz="3200" dirty="0"/>
              <a:t> (Property files)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Tree>
    <p:extLst>
      <p:ext uri="{BB962C8B-B14F-4D97-AF65-F5344CB8AC3E}">
        <p14:creationId xmlns:p14="http://schemas.microsoft.com/office/powerpoint/2010/main" val="20216184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13783239961B40AAFBC33983BF4910" ma:contentTypeVersion="46" ma:contentTypeDescription="Create a new document." ma:contentTypeScope="" ma:versionID="980849200093b3d9eb7f7b0a2d7e2109">
  <xsd:schema xmlns:xsd="http://www.w3.org/2001/XMLSchema" xmlns:xs="http://www.w3.org/2001/XMLSchema" xmlns:p="http://schemas.microsoft.com/office/2006/metadata/properties" xmlns:ns2="9832dd6c-4c3f-44e2-9235-332d4164c311" targetNamespace="http://schemas.microsoft.com/office/2006/metadata/properties" ma:root="true" ma:fieldsID="56ff0f63e03811faee4b8342363fdfdb" ns2:_="">
    <xsd:import namespace="9832dd6c-4c3f-44e2-9235-332d4164c311"/>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Role" minOccurs="0"/>
                <xsd:element ref="ns2:CreatedTime" minOccurs="0"/>
                <xsd:element ref="ns2:Processes" minOccurs="0"/>
                <xsd:element ref="ns2:Phase" minOccurs="0"/>
                <xsd:element ref="ns2:Activities" minOccurs="0"/>
                <xsd:element ref="ns2:Releases" minOccurs="0"/>
                <xsd:element ref="ns2:Functional_x0020_Modules" minOccurs="0"/>
                <xsd:element ref="ns2:Functional_x0020_Module2" minOccurs="0"/>
                <xsd:element ref="ns2:Functional_x0020_Module3"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Source" minOccurs="0"/>
                <xsd:element ref="ns2:CopyToPath" minOccurs="0"/>
                <xsd:element ref="ns2:Comments" minOccurs="0"/>
                <xsd:element ref="ns2:Rating1" minOccurs="0"/>
                <xsd:element ref="ns2:Rating2" minOccurs="0"/>
                <xsd:element ref="ns2:Rating3" minOccurs="0"/>
                <xsd:element ref="ns2:Rating4" minOccurs="0"/>
                <xsd:element ref="ns2:Rating5" minOccurs="0"/>
                <xsd:element ref="ns2:ClientSupplied" minOccurs="0"/>
                <xsd:element ref="ns2:LatestDownloads" minOccurs="0"/>
                <xsd:element ref="ns2:BaselinedVersions" minOccurs="0"/>
                <xsd:element ref="ns2:AverageRating" minOccurs="0"/>
                <xsd:element ref="ns2:ReasonforRejection" minOccurs="0"/>
                <xsd:element ref="ns2:FolderId" minOccurs="0"/>
                <xsd:element ref="ns2:FolderPath"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32dd6c-4c3f-44e2-9235-332d4164c311"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Role" ma:index="12" nillable="true" ma:displayName="Role" ma:internalName="Role">
      <xsd:simpleType>
        <xsd:restriction base="dms:Text"/>
      </xsd:simpleType>
    </xsd:element>
    <xsd:element name="CreatedTime" ma:index="13" nillable="true" ma:displayName="CreatedTime" ma:internalName="CreatedTime">
      <xsd:simpleType>
        <xsd:restriction base="dms:DateTime"/>
      </xsd:simpleType>
    </xsd:element>
    <xsd:element name="Processes" ma:index="14" nillable="true" ma:displayName="Processes" ma:internalName="Processes">
      <xsd:simpleType>
        <xsd:restriction base="dms:Text"/>
      </xsd:simpleType>
    </xsd:element>
    <xsd:element name="Phase" ma:index="15" nillable="true" ma:displayName="Phase" ma:internalName="Phase">
      <xsd:simpleType>
        <xsd:restriction base="dms:Text"/>
      </xsd:simpleType>
    </xsd:element>
    <xsd:element name="Activities" ma:index="16" nillable="true" ma:displayName="Activities" ma:internalName="Activities">
      <xsd:simpleType>
        <xsd:restriction base="dms:Text"/>
      </xsd:simpleType>
    </xsd:element>
    <xsd:element name="Releases" ma:index="17" nillable="true" ma:displayName="Releases" ma:internalName="Releases">
      <xsd:simpleType>
        <xsd:restriction base="dms:Text"/>
      </xsd:simpleType>
    </xsd:element>
    <xsd:element name="Functional_x0020_Modules" ma:index="18" nillable="true" ma:displayName="Functional Modules" ma:internalName="Functional_x0020_Modules">
      <xsd:simpleType>
        <xsd:restriction base="dms:Text"/>
      </xsd:simpleType>
    </xsd:element>
    <xsd:element name="Functional_x0020_Module2" ma:index="19" nillable="true" ma:displayName="Functional Module2" ma:internalName="Functional_x0020_Module2">
      <xsd:simpleType>
        <xsd:restriction base="dms:Text"/>
      </xsd:simpleType>
    </xsd:element>
    <xsd:element name="Functional_x0020_Module3" ma:index="20" nillable="true" ma:displayName="Functional Module3" ma:internalName="Functional_x0020_Module3">
      <xsd:simpleType>
        <xsd:restriction base="dms:Text"/>
      </xsd:simpleType>
    </xsd:element>
    <xsd:element name="ViewCount" ma:index="21" nillable="true" ma:displayName="ViewCount" ma:internalName="ViewCount">
      <xsd:simpleType>
        <xsd:restriction base="dms:Unknown"/>
      </xsd:simpleType>
    </xsd:element>
    <xsd:element name="CheckedOutPath" ma:index="22" nillable="true" ma:displayName="CheckedOutPath" ma:internalName="CheckedOutPath">
      <xsd:simpleType>
        <xsd:restriction base="dms:Text"/>
      </xsd:simpleType>
    </xsd:element>
    <xsd:element name="ApprovalStatus" ma:index="23" nillable="true" ma:displayName="ApprovalStatus" ma:internalName="ApprovalStatus">
      <xsd:simpleType>
        <xsd:restriction base="dms:Text"/>
      </xsd:simpleType>
    </xsd:element>
    <xsd:element name="Work_x0020_request" ma:index="24" nillable="true" ma:displayName="Work request" ma:internalName="Work_x0020_request">
      <xsd:simpleType>
        <xsd:restriction base="dms:Text"/>
      </xsd:simpleType>
    </xsd:element>
    <xsd:element name="Tags" ma:index="25" nillable="true" ma:displayName="Tags" ma:internalName="Tags">
      <xsd:simpleType>
        <xsd:restriction base="dms:Note">
          <xsd:maxLength value="255"/>
        </xsd:restriction>
      </xsd:simpleType>
    </xsd:element>
    <xsd:element name="ArtifactStatus" ma:index="26" nillable="true" ma:displayName="ArtifactStatus" ma:internalName="ArtifactStatus">
      <xsd:simpleType>
        <xsd:restriction base="dms:Text"/>
      </xsd:simpleType>
    </xsd:element>
    <xsd:element name="UnmappedDocuments" ma:index="27" nillable="true" ma:displayName="UnmappedDocuments" ma:internalName="UnmappedDocuments">
      <xsd:simpleType>
        <xsd:restriction base="dms:Text"/>
      </xsd:simpleType>
    </xsd:element>
    <xsd:element name="CopySource" ma:index="28" nillable="true" ma:displayName="CopySource" ma:internalName="CopySource">
      <xsd:simpleType>
        <xsd:restriction base="dms:Text"/>
      </xsd:simpleType>
    </xsd:element>
    <xsd:element name="CopyToPath" ma:index="29" nillable="true" ma:displayName="CopyToPath" ma:internalName="CopyToPath">
      <xsd:simpleType>
        <xsd:restriction base="dms:Text"/>
      </xsd:simpleType>
    </xsd:element>
    <xsd:element name="Comments" ma:index="30" nillable="true" ma:displayName="Comments" ma:internalName="Comments">
      <xsd:simpleType>
        <xsd:restriction base="dms:Note">
          <xsd:maxLength value="255"/>
        </xsd:restriction>
      </xsd:simpleType>
    </xsd:element>
    <xsd:element name="Rating1" ma:index="31" nillable="true" ma:displayName="Rating1" ma:internalName="Rating1">
      <xsd:simpleType>
        <xsd:restriction base="dms:Unknown"/>
      </xsd:simpleType>
    </xsd:element>
    <xsd:element name="Rating2" ma:index="32" nillable="true" ma:displayName="Rating2" ma:internalName="Rating2">
      <xsd:simpleType>
        <xsd:restriction base="dms:Unknown"/>
      </xsd:simpleType>
    </xsd:element>
    <xsd:element name="Rating3" ma:index="33" nillable="true" ma:displayName="Rating3" ma:internalName="Rating3">
      <xsd:simpleType>
        <xsd:restriction base="dms:Unknown"/>
      </xsd:simpleType>
    </xsd:element>
    <xsd:element name="Rating4" ma:index="34" nillable="true" ma:displayName="Rating4" ma:internalName="Rating4">
      <xsd:simpleType>
        <xsd:restriction base="dms:Unknown"/>
      </xsd:simpleType>
    </xsd:element>
    <xsd:element name="Rating5" ma:index="35" nillable="true" ma:displayName="Rating5" ma:internalName="Rating5">
      <xsd:simpleType>
        <xsd:restriction base="dms:Unknown"/>
      </xsd:simpleType>
    </xsd:element>
    <xsd:element name="ClientSupplied" ma:index="36" nillable="true" ma:displayName="ClientSupplied" ma:internalName="ClientSupplied">
      <xsd:simpleType>
        <xsd:restriction base="dms:Text"/>
      </xsd:simpleType>
    </xsd:element>
    <xsd:element name="LatestDownloads" ma:index="37" nillable="true" ma:displayName="LatestDownloads" ma:internalName="LatestDownloads">
      <xsd:simpleType>
        <xsd:restriction base="dms:DateTime"/>
      </xsd:simpleType>
    </xsd:element>
    <xsd:element name="BaselinedVersions" ma:index="38" nillable="true" ma:displayName="BaselinedVersions" ma:internalName="BaselinedVersions">
      <xsd:simpleType>
        <xsd:restriction base="dms:Text"/>
      </xsd:simpleType>
    </xsd:element>
    <xsd:element name="AverageRating" ma:index="39" nillable="true" ma:displayName="AverageRating" ma:internalName="AverageRating">
      <xsd:simpleType>
        <xsd:restriction base="dms:Text"/>
      </xsd:simpleType>
    </xsd:element>
    <xsd:element name="ReasonforRejection" ma:index="40" nillable="true" ma:displayName="ReasonforRejection" ma:internalName="ReasonforRejection">
      <xsd:simpleType>
        <xsd:restriction base="dms:Text"/>
      </xsd:simpleType>
    </xsd:element>
    <xsd:element name="FolderId" ma:index="41" nillable="true" ma:displayName="FolderId" ma:internalName="FolderId">
      <xsd:simpleType>
        <xsd:restriction base="dms:Text"/>
      </xsd:simpleType>
    </xsd:element>
    <xsd:element name="FolderPath" ma:index="42" nillable="true" ma:displayName="FolderPath" ma:internalName="FolderPath">
      <xsd:simpleType>
        <xsd:restriction base="dms:Text"/>
      </xsd:simpleType>
    </xsd:element>
    <xsd:element name="MBID" ma:index="43" nillable="true" ma:displayName="MBID" ma:internalName="MBID">
      <xsd:simpleType>
        <xsd:restriction base="dms:Text"/>
      </xsd:simpleType>
    </xsd:element>
    <xsd:element name="_x0043_M1" ma:index="44" nillable="true" ma:displayName="CM1" ma:internalName="_x0043_M1">
      <xsd:simpleType>
        <xsd:restriction base="dms:Text"/>
      </xsd:simpleType>
    </xsd:element>
    <xsd:element name="_x0043_M2" ma:index="45" nillable="true" ma:displayName="CM2" ma:internalName="_x0043_M2">
      <xsd:simpleType>
        <xsd:restriction base="dms:Text"/>
      </xsd:simpleType>
    </xsd:element>
    <xsd:element name="_x0043_M3" ma:index="46" nillable="true" ma:displayName="CM3" ma:internalName="_x0043_M3">
      <xsd:simpleType>
        <xsd:restriction base="dms:Text"/>
      </xsd:simpleType>
    </xsd:element>
    <xsd:element name="_x0043_M4" ma:index="47" nillable="true" ma:displayName="CM4" ma:internalName="_x0043_M4">
      <xsd:simpleType>
        <xsd:restriction base="dms:Text"/>
      </xsd:simpleType>
    </xsd:element>
    <xsd:element name="_x0043_M5" ma:index="48" nillable="true" ma:displayName="CM5" ma:internalName="_x0043_M5">
      <xsd:simpleType>
        <xsd:restriction base="dms:Text"/>
      </xsd:simpleType>
    </xsd:element>
    <xsd:element name="_x0043_M6" ma:index="49" nillable="true" ma:displayName="CM6" ma:internalName="_x0043_M6">
      <xsd:simpleType>
        <xsd:restriction base="dms:Text"/>
      </xsd:simpleType>
    </xsd:element>
    <xsd:element name="_x0043_M7" ma:index="50" nillable="true" ma:displayName="CM7" ma:internalName="_x0043_M7">
      <xsd:simpleType>
        <xsd:restriction base="dms:Text"/>
      </xsd:simpleType>
    </xsd:element>
    <xsd:element name="_x0043_M8" ma:index="51" nillable="true" ma:displayName="CM8" ma:internalName="_x0043_M8">
      <xsd:simpleType>
        <xsd:restriction base="dms:Text"/>
      </xsd:simpleType>
    </xsd:element>
    <xsd:element name="_x0043_M9" ma:index="52" nillable="true" ma:displayName="CM9" ma:internalName="_x0043_M9">
      <xsd:simpleType>
        <xsd:restriction base="dms:Text"/>
      </xsd:simpleType>
    </xsd:element>
    <xsd:element name="_x0043_M10" ma:index="5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AssociateID xmlns="9832dd6c-4c3f-44e2-9235-332d4164c311">CTS\357833</AssociateID>
    <Rating5 xmlns="9832dd6c-4c3f-44e2-9235-332d4164c311" xsi:nil="true"/>
    <_x0043_M5 xmlns="9832dd6c-4c3f-44e2-9235-332d4164c311" xsi:nil="true"/>
    <Work_x0020_request xmlns="9832dd6c-4c3f-44e2-9235-332d4164c311" xsi:nil="true"/>
    <Rating4 xmlns="9832dd6c-4c3f-44e2-9235-332d4164c311" xsi:nil="true"/>
    <_x0043_M4 xmlns="9832dd6c-4c3f-44e2-9235-332d4164c311" xsi:nil="true"/>
    <_x0043_M7 xmlns="9832dd6c-4c3f-44e2-9235-332d4164c311" xsi:nil="true"/>
    <ProjectID xmlns="9832dd6c-4c3f-44e2-9235-332d4164c311" xsi:nil="true"/>
    <Activities xmlns="9832dd6c-4c3f-44e2-9235-332d4164c311" xsi:nil="true"/>
    <_x0043_M6 xmlns="9832dd6c-4c3f-44e2-9235-332d4164c311" xsi:nil="true"/>
    <Rating1 xmlns="9832dd6c-4c3f-44e2-9235-332d4164c311" xsi:nil="true"/>
    <_x0043_M9 xmlns="9832dd6c-4c3f-44e2-9235-332d4164c311" xsi:nil="true"/>
    <_x0043_M10 xmlns="9832dd6c-4c3f-44e2-9235-332d4164c311" xsi:nil="true"/>
    <CheckedOutPath xmlns="9832dd6c-4c3f-44e2-9235-332d4164c311" xsi:nil="true"/>
    <_x0043_M8 xmlns="9832dd6c-4c3f-44e2-9235-332d4164c311" xsi:nil="true"/>
    <ArtifactStatus xmlns="9832dd6c-4c3f-44e2-9235-332d4164c311" xsi:nil="true"/>
    <Rating3 xmlns="9832dd6c-4c3f-44e2-9235-332d4164c311" xsi:nil="true"/>
    <Rating2 xmlns="9832dd6c-4c3f-44e2-9235-332d4164c311" xsi:nil="true"/>
    <ViewCount xmlns="9832dd6c-4c3f-44e2-9235-332d4164c311">1</ViewCount>
    <ApprovalStatus xmlns="9832dd6c-4c3f-44e2-9235-332d4164c311">Approved</ApprovalStatus>
    <Comments xmlns="9832dd6c-4c3f-44e2-9235-332d4164c311">CTS\357833</Comments>
    <Releases xmlns="9832dd6c-4c3f-44e2-9235-332d4164c311" xsi:nil="true"/>
    <ClientSupplied xmlns="9832dd6c-4c3f-44e2-9235-332d4164c311">false</ClientSupplied>
    <CopyToPath xmlns="9832dd6c-4c3f-44e2-9235-332d4164c311">https://cognizant20.cognizant.com/cts/Cognizant Academy/DSC/Academy Asset/03_Do It Yourself Artifacts/05_Java/PS0221-JavaScript - Spring 3 MVC Enablement/CTKJE565-Spring3 MVC Internationalization(I18N)</CopyToPath>
    <CreatedTime xmlns="9832dd6c-4c3f-44e2-9235-332d4164c311">2015-06-09T06:20:14+00:00</CreatedTime>
    <Processes xmlns="9832dd6c-4c3f-44e2-9235-332d4164c311" xsi:nil="true"/>
    <_x0043_M1 xmlns="9832dd6c-4c3f-44e2-9235-332d4164c311" xsi:nil="true"/>
    <Phase xmlns="9832dd6c-4c3f-44e2-9235-332d4164c311" xsi:nil="true"/>
    <MBID xmlns="9832dd6c-4c3f-44e2-9235-332d4164c311">DS_26308068-4114-4076-9653-8273f8d40807</MBID>
    <AccountID xmlns="9832dd6c-4c3f-44e2-9235-332d4164c311" xsi:nil="true"/>
    <SubProjectID xmlns="9832dd6c-4c3f-44e2-9235-332d4164c311" xsi:nil="true"/>
    <Functional_x0020_Modules xmlns="9832dd6c-4c3f-44e2-9235-332d4164c311" xsi:nil="true"/>
    <Tags xmlns="9832dd6c-4c3f-44e2-9235-332d4164c311" xsi:nil="true"/>
    <_x0043_M3 xmlns="9832dd6c-4c3f-44e2-9235-332d4164c311" xsi:nil="true"/>
    <UnmappedDocuments xmlns="9832dd6c-4c3f-44e2-9235-332d4164c311">false</UnmappedDocuments>
    <_x0043_M2 xmlns="9832dd6c-4c3f-44e2-9235-332d4164c311" xsi:nil="true"/>
    <Role xmlns="9832dd6c-4c3f-44e2-9235-332d4164c311" xsi:nil="true"/>
    <FolderId xmlns="9832dd6c-4c3f-44e2-9235-332d4164c311" xsi:nil="true"/>
    <Functional_x0020_Module3 xmlns="9832dd6c-4c3f-44e2-9235-332d4164c311" xsi:nil="true"/>
    <AverageRating xmlns="9832dd6c-4c3f-44e2-9235-332d4164c311" xsi:nil="true"/>
    <Functional_x0020_Module2 xmlns="9832dd6c-4c3f-44e2-9235-332d4164c311" xsi:nil="true"/>
    <BaselinedVersions xmlns="9832dd6c-4c3f-44e2-9235-332d4164c311" xsi:nil="true"/>
    <ReasonforRejection xmlns="9832dd6c-4c3f-44e2-9235-332d4164c311" xsi:nil="true"/>
    <CopySource xmlns="9832dd6c-4c3f-44e2-9235-332d4164c311" xsi:nil="true"/>
    <LatestDownloads xmlns="9832dd6c-4c3f-44e2-9235-332d4164c311" xsi:nil="true"/>
    <FolderPath xmlns="9832dd6c-4c3f-44e2-9235-332d4164c311" xsi:nil="true"/>
  </documentManagement>
</p:properties>
</file>

<file path=customXml/itemProps1.xml><?xml version="1.0" encoding="utf-8"?>
<ds:datastoreItem xmlns:ds="http://schemas.openxmlformats.org/officeDocument/2006/customXml" ds:itemID="{D4E2E492-4804-4FCD-85A1-CB87B584546C}"/>
</file>

<file path=customXml/itemProps2.xml><?xml version="1.0" encoding="utf-8"?>
<ds:datastoreItem xmlns:ds="http://schemas.openxmlformats.org/officeDocument/2006/customXml" ds:itemID="{8AAEEA49-3EED-4488-A043-7D1DC7843D7D}"/>
</file>

<file path=customXml/itemProps3.xml><?xml version="1.0" encoding="utf-8"?>
<ds:datastoreItem xmlns:ds="http://schemas.openxmlformats.org/officeDocument/2006/customXml" ds:itemID="{F78FCE96-C8A4-4E92-8467-18B7198B1C7C}"/>
</file>

<file path=docProps/app.xml><?xml version="1.0" encoding="utf-8"?>
<Properties xmlns="http://schemas.openxmlformats.org/officeDocument/2006/extended-properties" xmlns:vt="http://schemas.openxmlformats.org/officeDocument/2006/docPropsVTypes">
  <Template>Theme_3</Template>
  <TotalTime>654</TotalTime>
  <Words>870</Words>
  <Application>Microsoft Office PowerPoint</Application>
  <PresentationFormat>On-screen Show (4:3)</PresentationFormat>
  <Paragraphs>153</Paragraphs>
  <Slides>21</Slides>
  <Notes>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Theme_3</vt:lpstr>
      <vt:lpstr>PowerPoint Presentation</vt:lpstr>
      <vt:lpstr>PowerPoint Presentation</vt:lpstr>
      <vt:lpstr>PowerPoint Presentation</vt:lpstr>
      <vt:lpstr>Context Setting: Overview</vt:lpstr>
      <vt:lpstr>Objectives</vt:lpstr>
      <vt:lpstr>Spring 3 MVC :Do You Know</vt:lpstr>
      <vt:lpstr>Internationalization(I18N) and Localization(L10N)</vt:lpstr>
      <vt:lpstr>Internationalization(I18N) and Localization(L10N) [Contd..]</vt:lpstr>
      <vt:lpstr>ResourceBundles (Property files)</vt:lpstr>
      <vt:lpstr>Configure ResourceBundles</vt:lpstr>
      <vt:lpstr>Locale resolvers in Spring</vt:lpstr>
      <vt:lpstr>Built-in Locale resolvers</vt:lpstr>
      <vt:lpstr>LocaleChangeInterceptor</vt:lpstr>
      <vt:lpstr>Example</vt:lpstr>
      <vt:lpstr>Demonstration</vt:lpstr>
      <vt:lpstr>Questions</vt:lpstr>
      <vt:lpstr>Welcome Break</vt:lpstr>
      <vt:lpstr>Test Your Understanding</vt:lpstr>
      <vt:lpstr>Summary</vt:lpstr>
      <vt:lpstr>Source</vt:lpstr>
      <vt:lpstr>PowerPoint Presentation</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AssetDevelopmentTeam@cognizant.com</dc:creator>
  <cp:lastModifiedBy>357833</cp:lastModifiedBy>
  <cp:revision>193</cp:revision>
  <dcterms:created xsi:type="dcterms:W3CDTF">2011-06-15T11:24:59Z</dcterms:created>
  <dcterms:modified xsi:type="dcterms:W3CDTF">2015-05-27T06:01:31Z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0x0101003C13783239961B40AAFBC33983BF4910</vt:lpwstr>
  </property>
  <property fmtid="{D5CDD505-2E9C-101B-9397-08002B2CF9AE}" pid="3" name="_dlc_DocIdItemGuid">
    <vt:lpwstr>1c19f327-3998-48ba-bd4d-be7aee79e354</vt:lpwstr>
  </property>
</Properties>
</file>