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7"/>
  </p:notesMasterIdLst>
  <p:sldIdLst>
    <p:sldId id="257" r:id="rId6"/>
    <p:sldId id="261" r:id="rId7"/>
    <p:sldId id="262" r:id="rId8"/>
    <p:sldId id="258" r:id="rId9"/>
    <p:sldId id="263" r:id="rId10"/>
    <p:sldId id="264" r:id="rId11"/>
    <p:sldId id="265" r:id="rId12"/>
    <p:sldId id="311" r:id="rId13"/>
    <p:sldId id="312" r:id="rId14"/>
    <p:sldId id="313" r:id="rId15"/>
    <p:sldId id="314" r:id="rId16"/>
    <p:sldId id="315" r:id="rId17"/>
    <p:sldId id="316" r:id="rId18"/>
    <p:sldId id="317" r:id="rId19"/>
    <p:sldId id="289" r:id="rId20"/>
    <p:sldId id="268" r:id="rId21"/>
    <p:sldId id="271" r:id="rId22"/>
    <p:sldId id="276" r:id="rId23"/>
    <p:sldId id="277"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692D56"/>
    <a:srgbClr val="682252"/>
    <a:srgbClr val="933F79"/>
    <a:srgbClr val="A44687"/>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58" autoAdjust="0"/>
  </p:normalViewPr>
  <p:slideViewPr>
    <p:cSldViewPr>
      <p:cViewPr>
        <p:scale>
          <a:sx n="68" d="100"/>
          <a:sy n="68" d="100"/>
        </p:scale>
        <p:origin x="-1362"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BEC422-4DBF-4EE0-A61A-E3A6F5580977}" type="doc">
      <dgm:prSet loTypeId="urn:microsoft.com/office/officeart/2005/8/layout/arrow1" loCatId="process" qsTypeId="urn:microsoft.com/office/officeart/2005/8/quickstyle/simple1" qsCatId="simple" csTypeId="urn:microsoft.com/office/officeart/2005/8/colors/colorful1" csCatId="colorful" phldr="1"/>
      <dgm:spPr/>
      <dgm:t>
        <a:bodyPr/>
        <a:lstStyle/>
        <a:p>
          <a:endParaRPr lang="en-US"/>
        </a:p>
      </dgm:t>
    </dgm:pt>
    <dgm:pt modelId="{14BFEA81-6BDF-4760-A5C5-0562038D49A2}">
      <dgm:prSet phldrT="[Text]" custT="1"/>
      <dgm:spPr/>
      <dgm:t>
        <a:bodyPr/>
        <a:lstStyle/>
        <a:p>
          <a:r>
            <a:rPr lang="en-US" sz="1600" i="1" dirty="0" smtClean="0"/>
            <a:t>One implementation is for use with</a:t>
          </a:r>
          <a:br>
            <a:rPr lang="en-US" sz="1600" i="1" dirty="0" smtClean="0"/>
          </a:br>
          <a:r>
            <a:rPr lang="en-US" sz="1600" b="1" i="1" dirty="0" smtClean="0"/>
            <a:t>Commons </a:t>
          </a:r>
          <a:r>
            <a:rPr lang="en-US" sz="1600" b="1" i="1" dirty="0" err="1" smtClean="0"/>
            <a:t>FileUpload</a:t>
          </a:r>
          <a:endParaRPr lang="en-US" sz="1600" dirty="0"/>
        </a:p>
      </dgm:t>
    </dgm:pt>
    <dgm:pt modelId="{50C928AC-1E61-4AA8-98BE-EBDEE4ABF48F}" type="parTrans" cxnId="{82CFC9CD-401D-4FA5-B883-A2AA7B1DCF81}">
      <dgm:prSet/>
      <dgm:spPr/>
      <dgm:t>
        <a:bodyPr/>
        <a:lstStyle/>
        <a:p>
          <a:endParaRPr lang="en-US"/>
        </a:p>
      </dgm:t>
    </dgm:pt>
    <dgm:pt modelId="{82C2C68F-0721-46F7-8071-D8A3468B91EC}" type="sibTrans" cxnId="{82CFC9CD-401D-4FA5-B883-A2AA7B1DCF81}">
      <dgm:prSet/>
      <dgm:spPr/>
      <dgm:t>
        <a:bodyPr/>
        <a:lstStyle/>
        <a:p>
          <a:endParaRPr lang="en-US"/>
        </a:p>
      </dgm:t>
    </dgm:pt>
    <dgm:pt modelId="{B8CDAB87-E534-4D6F-85EF-D2583D89BC47}">
      <dgm:prSet phldrT="[Text]" custT="1"/>
      <dgm:spPr>
        <a:solidFill>
          <a:schemeClr val="accent3">
            <a:lumMod val="75000"/>
          </a:schemeClr>
        </a:solidFill>
      </dgm:spPr>
      <dgm:t>
        <a:bodyPr/>
        <a:lstStyle/>
        <a:p>
          <a:r>
            <a:rPr lang="en-US" sz="1600" i="1" dirty="0" smtClean="0"/>
            <a:t>Second implementation is for use with </a:t>
          </a:r>
          <a:r>
            <a:rPr lang="en-US" sz="1600" b="1" i="1" dirty="0" smtClean="0"/>
            <a:t>Servlet 3.0 </a:t>
          </a:r>
          <a:r>
            <a:rPr lang="en-US" sz="1600" i="1" dirty="0" smtClean="0"/>
            <a:t>multipart request parsing</a:t>
          </a:r>
          <a:endParaRPr lang="en-US" sz="1600" dirty="0"/>
        </a:p>
      </dgm:t>
    </dgm:pt>
    <dgm:pt modelId="{8A523135-9015-4B64-BDF5-DBC9D671B521}" type="parTrans" cxnId="{C6ABBF32-1A3D-4467-BEEA-9760EDA22979}">
      <dgm:prSet/>
      <dgm:spPr/>
      <dgm:t>
        <a:bodyPr/>
        <a:lstStyle/>
        <a:p>
          <a:endParaRPr lang="en-US"/>
        </a:p>
      </dgm:t>
    </dgm:pt>
    <dgm:pt modelId="{F38A6171-97DE-4DE0-B960-C1B7DD9A8406}" type="sibTrans" cxnId="{C6ABBF32-1A3D-4467-BEEA-9760EDA22979}">
      <dgm:prSet/>
      <dgm:spPr/>
      <dgm:t>
        <a:bodyPr/>
        <a:lstStyle/>
        <a:p>
          <a:endParaRPr lang="en-US"/>
        </a:p>
      </dgm:t>
    </dgm:pt>
    <dgm:pt modelId="{62A3BB0B-F2D6-4123-9544-554776FE3D29}" type="pres">
      <dgm:prSet presAssocID="{5FBEC422-4DBF-4EE0-A61A-E3A6F5580977}" presName="cycle" presStyleCnt="0">
        <dgm:presLayoutVars>
          <dgm:dir/>
          <dgm:resizeHandles val="exact"/>
        </dgm:presLayoutVars>
      </dgm:prSet>
      <dgm:spPr/>
    </dgm:pt>
    <dgm:pt modelId="{C1BA5C47-6A8D-4252-9872-5337BBD7E49C}" type="pres">
      <dgm:prSet presAssocID="{14BFEA81-6BDF-4760-A5C5-0562038D49A2}" presName="arrow" presStyleLbl="node1" presStyleIdx="0" presStyleCnt="2" custScaleY="100205" custRadScaleRad="82860">
        <dgm:presLayoutVars>
          <dgm:bulletEnabled val="1"/>
        </dgm:presLayoutVars>
      </dgm:prSet>
      <dgm:spPr/>
      <dgm:t>
        <a:bodyPr/>
        <a:lstStyle/>
        <a:p>
          <a:endParaRPr lang="en-US"/>
        </a:p>
      </dgm:t>
    </dgm:pt>
    <dgm:pt modelId="{44C34C90-788B-4D06-9218-3E7230F48362}" type="pres">
      <dgm:prSet presAssocID="{B8CDAB87-E534-4D6F-85EF-D2583D89BC47}" presName="arrow" presStyleLbl="node1" presStyleIdx="1" presStyleCnt="2" custScaleY="100205" custRadScaleRad="82860">
        <dgm:presLayoutVars>
          <dgm:bulletEnabled val="1"/>
        </dgm:presLayoutVars>
      </dgm:prSet>
      <dgm:spPr/>
      <dgm:t>
        <a:bodyPr/>
        <a:lstStyle/>
        <a:p>
          <a:endParaRPr lang="en-US"/>
        </a:p>
      </dgm:t>
    </dgm:pt>
  </dgm:ptLst>
  <dgm:cxnLst>
    <dgm:cxn modelId="{386A4757-FC57-42E1-BC7B-2D49E8D61745}" type="presOf" srcId="{B8CDAB87-E534-4D6F-85EF-D2583D89BC47}" destId="{44C34C90-788B-4D06-9218-3E7230F48362}" srcOrd="0" destOrd="0" presId="urn:microsoft.com/office/officeart/2005/8/layout/arrow1"/>
    <dgm:cxn modelId="{C6ABBF32-1A3D-4467-BEEA-9760EDA22979}" srcId="{5FBEC422-4DBF-4EE0-A61A-E3A6F5580977}" destId="{B8CDAB87-E534-4D6F-85EF-D2583D89BC47}" srcOrd="1" destOrd="0" parTransId="{8A523135-9015-4B64-BDF5-DBC9D671B521}" sibTransId="{F38A6171-97DE-4DE0-B960-C1B7DD9A8406}"/>
    <dgm:cxn modelId="{2E40F057-F32B-4EAB-8606-A6B6647859DD}" type="presOf" srcId="{5FBEC422-4DBF-4EE0-A61A-E3A6F5580977}" destId="{62A3BB0B-F2D6-4123-9544-554776FE3D29}" srcOrd="0" destOrd="0" presId="urn:microsoft.com/office/officeart/2005/8/layout/arrow1"/>
    <dgm:cxn modelId="{CCC64493-2875-468A-9361-4B61F2EA731F}" type="presOf" srcId="{14BFEA81-6BDF-4760-A5C5-0562038D49A2}" destId="{C1BA5C47-6A8D-4252-9872-5337BBD7E49C}" srcOrd="0" destOrd="0" presId="urn:microsoft.com/office/officeart/2005/8/layout/arrow1"/>
    <dgm:cxn modelId="{82CFC9CD-401D-4FA5-B883-A2AA7B1DCF81}" srcId="{5FBEC422-4DBF-4EE0-A61A-E3A6F5580977}" destId="{14BFEA81-6BDF-4760-A5C5-0562038D49A2}" srcOrd="0" destOrd="0" parTransId="{50C928AC-1E61-4AA8-98BE-EBDEE4ABF48F}" sibTransId="{82C2C68F-0721-46F7-8071-D8A3468B91EC}"/>
    <dgm:cxn modelId="{A50838BE-E9AF-4E1C-B203-2ABA132DCA14}" type="presParOf" srcId="{62A3BB0B-F2D6-4123-9544-554776FE3D29}" destId="{C1BA5C47-6A8D-4252-9872-5337BBD7E49C}" srcOrd="0" destOrd="0" presId="urn:microsoft.com/office/officeart/2005/8/layout/arrow1"/>
    <dgm:cxn modelId="{DE8305BA-4F13-4421-96DC-97115DE767BD}" type="presParOf" srcId="{62A3BB0B-F2D6-4123-9544-554776FE3D29}" destId="{44C34C90-788B-4D06-9218-3E7230F48362}"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A5C47-6A8D-4252-9872-5337BBD7E49C}">
      <dsp:nvSpPr>
        <dsp:cNvPr id="0" name=""/>
        <dsp:cNvSpPr/>
      </dsp:nvSpPr>
      <dsp:spPr>
        <a:xfrm rot="16200000">
          <a:off x="308457" y="391"/>
          <a:ext cx="2812851" cy="2818617"/>
        </a:xfrm>
        <a:prstGeom prst="upArrow">
          <a:avLst>
            <a:gd name="adj1" fmla="val 50000"/>
            <a:gd name="adj2" fmla="val 35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i="1" kern="1200" dirty="0" smtClean="0"/>
            <a:t>One implementation is for use with</a:t>
          </a:r>
          <a:br>
            <a:rPr lang="en-US" sz="1600" i="1" kern="1200" dirty="0" smtClean="0"/>
          </a:br>
          <a:r>
            <a:rPr lang="en-US" sz="1600" b="1" i="1" kern="1200" dirty="0" smtClean="0"/>
            <a:t>Commons </a:t>
          </a:r>
          <a:r>
            <a:rPr lang="en-US" sz="1600" b="1" i="1" kern="1200" dirty="0" err="1" smtClean="0"/>
            <a:t>FileUpload</a:t>
          </a:r>
          <a:endParaRPr lang="en-US" sz="1600" kern="1200" dirty="0"/>
        </a:p>
      </dsp:txBody>
      <dsp:txXfrm rot="5400000">
        <a:off x="797824" y="706486"/>
        <a:ext cx="2326368" cy="1406425"/>
      </dsp:txXfrm>
    </dsp:sp>
    <dsp:sp modelId="{44C34C90-788B-4D06-9218-3E7230F48362}">
      <dsp:nvSpPr>
        <dsp:cNvPr id="0" name=""/>
        <dsp:cNvSpPr/>
      </dsp:nvSpPr>
      <dsp:spPr>
        <a:xfrm rot="5400000">
          <a:off x="3279491" y="391"/>
          <a:ext cx="2812851" cy="2818617"/>
        </a:xfrm>
        <a:prstGeom prst="upArrow">
          <a:avLst>
            <a:gd name="adj1" fmla="val 50000"/>
            <a:gd name="adj2" fmla="val 35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i="1" kern="1200" dirty="0" smtClean="0"/>
            <a:t>Second implementation is for use with </a:t>
          </a:r>
          <a:r>
            <a:rPr lang="en-US" sz="1600" b="1" i="1" kern="1200" dirty="0" smtClean="0"/>
            <a:t>Servlet 3.0 </a:t>
          </a:r>
          <a:r>
            <a:rPr lang="en-US" sz="1600" i="1" kern="1200" dirty="0" smtClean="0"/>
            <a:t>multipart request parsing</a:t>
          </a:r>
          <a:endParaRPr lang="en-US" sz="1600" kern="1200" dirty="0"/>
        </a:p>
      </dsp:txBody>
      <dsp:txXfrm rot="-5400000">
        <a:off x="3276609" y="706487"/>
        <a:ext cx="2326368" cy="1406425"/>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10/15/2015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166691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a:p>
        </p:txBody>
      </p:sp>
    </p:spTree>
    <p:extLst>
      <p:ext uri="{BB962C8B-B14F-4D97-AF65-F5344CB8AC3E}">
        <p14:creationId xmlns:p14="http://schemas.microsoft.com/office/powerpoint/2010/main" val="73694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extLst>
      <p:ext uri="{BB962C8B-B14F-4D97-AF65-F5344CB8AC3E}">
        <p14:creationId xmlns:p14="http://schemas.microsoft.com/office/powerpoint/2010/main" val="4004381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a:t>
            </a:r>
            <a:r>
              <a:rPr lang="en-US" baseline="0" dirty="0" smtClean="0"/>
              <a:t> http://docs.spring.io/spring-framework/docs/3.2.x/spring-framework-reference/html/validation.html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a:p>
        </p:txBody>
      </p:sp>
    </p:spTree>
    <p:extLst>
      <p:ext uri="{BB962C8B-B14F-4D97-AF65-F5344CB8AC3E}">
        <p14:creationId xmlns:p14="http://schemas.microsoft.com/office/powerpoint/2010/main" val="160713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US" sz="1200" dirty="0" smtClean="0"/>
              <a:t>You also need to put the appropriate jars in your </a:t>
            </a:r>
            <a:r>
              <a:rPr lang="en-US" sz="1200" dirty="0" err="1" smtClean="0"/>
              <a:t>classpath</a:t>
            </a:r>
            <a:r>
              <a:rPr lang="en-US" sz="1200" dirty="0" smtClean="0"/>
              <a:t> for the multipart resolver to work. </a:t>
            </a:r>
            <a:r>
              <a:rPr lang="en-US" sz="1200" dirty="0" smtClean="0"/>
              <a:t>In case </a:t>
            </a:r>
            <a:r>
              <a:rPr lang="en-US" sz="1200" dirty="0" smtClean="0"/>
              <a:t>of the </a:t>
            </a:r>
            <a:r>
              <a:rPr lang="en-US" sz="1200" dirty="0" err="1" smtClean="0"/>
              <a:t>CommonsMultipartResolver</a:t>
            </a:r>
            <a:r>
              <a:rPr lang="en-US" sz="1200" dirty="0" smtClean="0"/>
              <a:t>, you need to usecommons-fileupload.jar.</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3117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2426458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 how the </a:t>
            </a:r>
            <a:r>
              <a:rPr lang="en-US" dirty="0" smtClean="0"/>
              <a:t>@</a:t>
            </a:r>
            <a:r>
              <a:rPr lang="en-US" dirty="0" err="1" smtClean="0"/>
              <a:t>RequestParam</a:t>
            </a:r>
            <a:r>
              <a:rPr lang="en-US" sz="1200" b="0" i="0" kern="1200" dirty="0" smtClean="0">
                <a:solidFill>
                  <a:schemeClr val="tx1"/>
                </a:solidFill>
                <a:effectLst/>
                <a:latin typeface="+mn-lt"/>
                <a:ea typeface="+mn-ea"/>
                <a:cs typeface="+mn-cs"/>
              </a:rPr>
              <a:t> method parameters map to the input elements declared in the form. In this example, nothing is done with the </a:t>
            </a:r>
            <a:r>
              <a:rPr lang="en-US" dirty="0" smtClean="0"/>
              <a:t>byte[]</a:t>
            </a:r>
            <a:r>
              <a:rPr lang="en-US" sz="1200" b="0" i="0" kern="1200" dirty="0" smtClean="0">
                <a:solidFill>
                  <a:schemeClr val="tx1"/>
                </a:solidFill>
                <a:effectLst/>
                <a:latin typeface="+mn-lt"/>
                <a:ea typeface="+mn-ea"/>
                <a:cs typeface="+mn-cs"/>
              </a:rPr>
              <a:t>, but in practice you can save it in a database, store it on the file system, and so on.</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347236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1:</a:t>
            </a:r>
            <a:r>
              <a:rPr lang="en-US" baseline="0" dirty="0" smtClean="0"/>
              <a:t> </a:t>
            </a:r>
            <a:r>
              <a:rPr lang="en-US" sz="1200" dirty="0" smtClean="0"/>
              <a:t>usecommons-fileupload.jar</a:t>
            </a:r>
            <a:endParaRPr lang="en-US" baseline="0" dirty="0" smtClean="0"/>
          </a:p>
          <a:p>
            <a:r>
              <a:rPr lang="en-US" baseline="0" dirty="0" smtClean="0"/>
              <a:t>Answer 2: True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81922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3753650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62800" y="6019800"/>
            <a:ext cx="1953345" cy="838200"/>
          </a:xfrm>
          <a:prstGeom prst="rect">
            <a:avLst/>
          </a:prstGeom>
        </p:spPr>
      </p:pic>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53156" y="6562684"/>
            <a:ext cx="1390844" cy="2953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62800" y="6019800"/>
            <a:ext cx="1953345" cy="838200"/>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53156" y="6562684"/>
            <a:ext cx="1390844" cy="295316"/>
          </a:xfrm>
          <a:prstGeom prst="rect">
            <a:avLst/>
          </a:prstGeom>
        </p:spPr>
      </p:pic>
      <p:sp>
        <p:nvSpPr>
          <p:cNvPr id="8" name="Content Placeholder 2"/>
          <p:cNvSpPr>
            <a:spLocks noGrp="1"/>
          </p:cNvSpPr>
          <p:nvPr>
            <p:ph idx="1"/>
          </p:nvPr>
        </p:nvSpPr>
        <p:spPr>
          <a:xfrm>
            <a:off x="228600" y="1606550"/>
            <a:ext cx="5715000" cy="4946650"/>
          </a:xfrm>
        </p:spPr>
        <p:txBody>
          <a:bodyPr/>
          <a:lstStyle>
            <a:lvl1pPr marL="342900" indent="-342900">
              <a:lnSpc>
                <a:spcPct val="150000"/>
              </a:lnSpc>
              <a:spcBef>
                <a:spcPct val="20000"/>
              </a:spcBef>
              <a:buFont typeface="Arial" pitchFamily="34" charset="0"/>
              <a:buChar char="•"/>
              <a:defRPr sz="1400">
                <a:latin typeface="+mn-lt"/>
              </a:defRPr>
            </a:lvl1pPr>
            <a:lvl2pPr marL="742950" indent="-285750">
              <a:lnSpc>
                <a:spcPct val="150000"/>
              </a:lnSpc>
              <a:spcBef>
                <a:spcPct val="20000"/>
              </a:spcBef>
              <a:buFont typeface="Arial" charset="0"/>
              <a:buChar char="–"/>
              <a:defRPr sz="1400">
                <a:latin typeface="+mn-lt"/>
              </a:defRPr>
            </a:lvl2pPr>
            <a:lvl3pPr>
              <a:lnSpc>
                <a:spcPct val="150000"/>
              </a:lnSpc>
              <a:defRPr sz="1400">
                <a:latin typeface="+mn-lt"/>
              </a:defRPr>
            </a:lvl3pPr>
            <a:lvl4pPr>
              <a:lnSpc>
                <a:spcPct val="150000"/>
              </a:lnSpc>
              <a:defRPr sz="1400">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itle Placeholder 1"/>
          <p:cNvSpPr>
            <a:spLocks noGrp="1"/>
          </p:cNvSpPr>
          <p:nvPr>
            <p:ph type="title"/>
          </p:nvPr>
        </p:nvSpPr>
        <p:spPr>
          <a:xfrm>
            <a:off x="14605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sz="3200">
                <a:latin typeface="Verdana" pitchFamily="34" charset="0"/>
              </a:defRPr>
            </a:lvl1pPr>
          </a:lstStyle>
          <a:p>
            <a:r>
              <a:rPr lang="en-US" dirty="0" smtClean="0"/>
              <a:t>Click to edit Master title style</a:t>
            </a:r>
            <a:endParaRPr lang="en-GB" dirty="0"/>
          </a:p>
        </p:txBody>
      </p:sp>
      <p:sp>
        <p:nvSpPr>
          <p:cNvPr id="10" name="Picture Placeholder 4"/>
          <p:cNvSpPr>
            <a:spLocks noGrp="1"/>
          </p:cNvSpPr>
          <p:nvPr>
            <p:ph type="pic" sz="quarter" idx="11"/>
          </p:nvPr>
        </p:nvSpPr>
        <p:spPr>
          <a:xfrm>
            <a:off x="6172200" y="2438400"/>
            <a:ext cx="2819400" cy="23622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62800" y="6019800"/>
            <a:ext cx="1953345" cy="83820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53156" y="6562684"/>
            <a:ext cx="1390844" cy="29531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pic>
        <p:nvPicPr>
          <p:cNvPr id="10" name="Pictur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162800" y="6019800"/>
            <a:ext cx="1953345" cy="838200"/>
          </a:xfrm>
          <a:prstGeom prst="rect">
            <a:avLst/>
          </a:prstGeom>
        </p:spPr>
      </p:pic>
      <p:pic>
        <p:nvPicPr>
          <p:cNvPr id="11" name="Picture 10"/>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753156" y="6562684"/>
            <a:ext cx="1390844" cy="29531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ognizant20.cognizant.com/cts/OrgCommunities2/Academy%20Learning%20Asset%205/DSC/Academy%20Learning%20Asset%205/Forms/AllItems.aspx?RootFolder=/cts/OrgCommunities2/Academy%20Learning%20Asset%205/DSC/Academy%20Learning%20Asset%205/Technical/Java%20Technologies/Web%20Frameworks/Spring%203%20MVC%20Level%202%20Hands%20on%20Guided%20Exercises&amp;InitialTabId=Ribbon.Document&amp;VisibilityContext=WSSTabPersiste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docs.spring.io/spring/docs/current/spring-framework-reference/html/mvc.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3600" b="1" dirty="0" smtClean="0"/>
              <a:t> </a:t>
            </a:r>
            <a:r>
              <a:rPr lang="en-US" sz="2400" b="1" dirty="0">
                <a:solidFill>
                  <a:schemeClr val="bg1"/>
                </a:solidFill>
                <a:latin typeface="Cambria" pitchFamily="18" charset="0"/>
                <a:ea typeface="+mj-ea"/>
                <a:cs typeface="+mj-cs"/>
              </a:rPr>
              <a:t>Spring 3 MVC MultipartResolver</a:t>
            </a:r>
            <a:endParaRPr lang="en-US" sz="2400" b="1" dirty="0">
              <a:solidFill>
                <a:schemeClr val="bg1"/>
              </a:solidFill>
              <a:latin typeface="Cambria" pitchFamily="18" charset="0"/>
              <a:ea typeface="+mj-ea"/>
              <a:cs typeface="+mj-cs"/>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0"/>
          </p:nvPr>
        </p:nvSpPr>
        <p:spPr>
          <a:prstGeom prst="rect">
            <a:avLst/>
          </a:prstGeom>
        </p:spPr>
        <p:txBody>
          <a:bodyPr/>
          <a:lstStyle/>
          <a:p>
            <a:pPr>
              <a:defRPr/>
            </a:pPr>
            <a:fld id="{ACB22A88-73BA-4B00-905C-A309951F5147}" type="slidenum">
              <a:rPr lang="en-US" sz="1400" smtClean="0">
                <a:solidFill>
                  <a:schemeClr val="tx1"/>
                </a:solidFill>
              </a:rPr>
              <a:pPr>
                <a:defRPr/>
              </a:pPr>
              <a:t>10</a:t>
            </a:fld>
            <a:endParaRPr lang="en-US" sz="1400" dirty="0">
              <a:solidFill>
                <a:schemeClr val="tx1"/>
              </a:solidFill>
            </a:endParaRPr>
          </a:p>
        </p:txBody>
      </p:sp>
      <p:sp>
        <p:nvSpPr>
          <p:cNvPr id="2" name="Content Placeholder 1"/>
          <p:cNvSpPr>
            <a:spLocks noGrp="1"/>
          </p:cNvSpPr>
          <p:nvPr>
            <p:ph idx="1"/>
          </p:nvPr>
        </p:nvSpPr>
        <p:spPr>
          <a:xfrm>
            <a:off x="228600" y="1606550"/>
            <a:ext cx="8572500" cy="4946650"/>
          </a:xfrm>
        </p:spPr>
        <p:txBody>
          <a:bodyPr/>
          <a:lstStyle/>
          <a:p>
            <a:pPr marL="0" indent="0">
              <a:buNone/>
            </a:pPr>
            <a:r>
              <a:rPr lang="en-US" sz="1600" dirty="0"/>
              <a:t>The following declaration needs to be made in the application context file to enable the MultipartResolver (</a:t>
            </a:r>
            <a:r>
              <a:rPr lang="en-US" sz="1600" dirty="0" smtClean="0"/>
              <a:t>along with </a:t>
            </a:r>
            <a:r>
              <a:rPr lang="en-US" sz="1600" dirty="0" smtClean="0"/>
              <a:t>the necessary </a:t>
            </a:r>
            <a:r>
              <a:rPr lang="en-US" sz="1600" dirty="0"/>
              <a:t>jar file in the </a:t>
            </a:r>
            <a:r>
              <a:rPr lang="en-US" sz="1600" dirty="0" smtClean="0"/>
              <a:t>application):</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In </a:t>
            </a:r>
            <a:r>
              <a:rPr lang="en-US" sz="1600" dirty="0"/>
              <a:t>case of the </a:t>
            </a:r>
            <a:r>
              <a:rPr lang="en-US" sz="1600" dirty="0" err="1"/>
              <a:t>CommonsMultipartResolver</a:t>
            </a:r>
            <a:r>
              <a:rPr lang="en-US" sz="1600" dirty="0"/>
              <a:t>, you need to usecommons-fileupload.jar.</a:t>
            </a:r>
          </a:p>
        </p:txBody>
      </p:sp>
      <p:sp>
        <p:nvSpPr>
          <p:cNvPr id="3" name="Title 2"/>
          <p:cNvSpPr>
            <a:spLocks noGrp="1"/>
          </p:cNvSpPr>
          <p:nvPr>
            <p:ph type="title"/>
          </p:nvPr>
        </p:nvSpPr>
        <p:spPr/>
        <p:txBody>
          <a:bodyPr/>
          <a:lstStyle/>
          <a:p>
            <a:r>
              <a:rPr lang="en-US" dirty="0"/>
              <a:t>1. Configure MultipartResolver</a:t>
            </a:r>
          </a:p>
        </p:txBody>
      </p:sp>
      <p:sp>
        <p:nvSpPr>
          <p:cNvPr id="5" name="Rectangle 4"/>
          <p:cNvSpPr/>
          <p:nvPr/>
        </p:nvSpPr>
        <p:spPr>
          <a:xfrm>
            <a:off x="342900" y="2667000"/>
            <a:ext cx="8458200" cy="1905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altLang="en-US" sz="1600" dirty="0">
                <a:solidFill>
                  <a:srgbClr val="3F7F7F"/>
                </a:solidFill>
                <a:cs typeface="Arial" pitchFamily="34" charset="0"/>
              </a:rPr>
              <a:t>&lt;bean</a:t>
            </a:r>
            <a:r>
              <a:rPr lang="en-US" altLang="en-US" sz="1600" dirty="0">
                <a:solidFill>
                  <a:srgbClr val="000000"/>
                </a:solidFill>
                <a:cs typeface="Arial" pitchFamily="34" charset="0"/>
              </a:rPr>
              <a:t> </a:t>
            </a:r>
            <a:r>
              <a:rPr lang="en-US" altLang="en-US" sz="1600" dirty="0">
                <a:solidFill>
                  <a:srgbClr val="7F007F"/>
                </a:solidFill>
                <a:cs typeface="Arial" pitchFamily="34" charset="0"/>
              </a:rPr>
              <a:t>id</a:t>
            </a:r>
            <a:r>
              <a:rPr lang="en-US" altLang="en-US" sz="1600" dirty="0">
                <a:solidFill>
                  <a:srgbClr val="000000"/>
                </a:solidFill>
                <a:cs typeface="Arial" pitchFamily="34" charset="0"/>
              </a:rPr>
              <a:t>=</a:t>
            </a:r>
            <a:r>
              <a:rPr lang="en-US" altLang="en-US" sz="1600" dirty="0">
                <a:solidFill>
                  <a:srgbClr val="2A00FF"/>
                </a:solidFill>
                <a:cs typeface="Arial" pitchFamily="34" charset="0"/>
              </a:rPr>
              <a:t>"</a:t>
            </a:r>
            <a:r>
              <a:rPr lang="en-US" altLang="en-US" sz="1600" dirty="0" err="1">
                <a:solidFill>
                  <a:srgbClr val="2A00FF"/>
                </a:solidFill>
                <a:cs typeface="Arial" pitchFamily="34" charset="0"/>
              </a:rPr>
              <a:t>multipartResolver</a:t>
            </a:r>
            <a:r>
              <a:rPr lang="en-US" altLang="en-US" sz="1600" dirty="0">
                <a:solidFill>
                  <a:srgbClr val="2A00FF"/>
                </a:solidFill>
                <a:cs typeface="Arial" pitchFamily="34" charset="0"/>
              </a:rPr>
              <a:t>"</a:t>
            </a:r>
            <a:r>
              <a:rPr lang="en-US" altLang="en-US" sz="1600" dirty="0">
                <a:solidFill>
                  <a:srgbClr val="000000"/>
                </a:solidFill>
                <a:cs typeface="Arial" pitchFamily="34" charset="0"/>
              </a:rPr>
              <a:t> </a:t>
            </a:r>
            <a:r>
              <a:rPr lang="en-US" altLang="en-US" sz="1600" dirty="0">
                <a:solidFill>
                  <a:srgbClr val="7F007F"/>
                </a:solidFill>
                <a:cs typeface="Arial" pitchFamily="34" charset="0"/>
              </a:rPr>
              <a:t>class</a:t>
            </a:r>
            <a:r>
              <a:rPr lang="en-US" altLang="en-US" sz="1600" dirty="0">
                <a:solidFill>
                  <a:srgbClr val="000000"/>
                </a:solidFill>
                <a:cs typeface="Arial" pitchFamily="34" charset="0"/>
              </a:rPr>
              <a:t>=</a:t>
            </a:r>
            <a:r>
              <a:rPr lang="en-US" altLang="en-US" sz="1600" dirty="0">
                <a:solidFill>
                  <a:srgbClr val="2A00FF"/>
                </a:solidFill>
                <a:cs typeface="Arial" pitchFamily="34" charset="0"/>
              </a:rPr>
              <a:t>"org.springframework.web.multipart.commons.CommonsMultipartResolver"</a:t>
            </a:r>
            <a:r>
              <a:rPr lang="en-US" altLang="en-US" sz="1600" dirty="0">
                <a:solidFill>
                  <a:srgbClr val="3F7F7F"/>
                </a:solidFill>
                <a:cs typeface="Arial" pitchFamily="34" charset="0"/>
              </a:rPr>
              <a:t>&gt;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endParaRPr lang="en-US" altLang="en-US" sz="1600" dirty="0">
              <a:solidFill>
                <a:srgbClr val="000000"/>
              </a:solidFill>
              <a:cs typeface="Arial" pitchFamily="34" charset="0"/>
            </a:endParaRPr>
          </a:p>
          <a:p>
            <a:pPr lvl="0" fontAlgn="base">
              <a:spcBef>
                <a:spcPct val="0"/>
              </a:spcBef>
              <a:spcAft>
                <a:spcPct val="0"/>
              </a:spcAft>
            </a:pPr>
            <a:r>
              <a:rPr lang="en-US" altLang="en-US" sz="1600" dirty="0" smtClean="0">
                <a:solidFill>
                  <a:srgbClr val="3F5F5F"/>
                </a:solidFill>
                <a:cs typeface="Arial" pitchFamily="34" charset="0"/>
              </a:rPr>
              <a:t>&lt;!-- </a:t>
            </a:r>
            <a:r>
              <a:rPr lang="en-US" altLang="en-US" sz="1600" dirty="0">
                <a:solidFill>
                  <a:srgbClr val="3F5F5F"/>
                </a:solidFill>
                <a:cs typeface="Arial" pitchFamily="34" charset="0"/>
              </a:rPr>
              <a:t>one of the properties available; the maximum file size in bytes --&gt;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dirty="0" smtClean="0">
                <a:solidFill>
                  <a:srgbClr val="3F7F7F"/>
                </a:solidFill>
                <a:cs typeface="Arial" pitchFamily="34" charset="0"/>
              </a:rPr>
              <a:t>&lt;</a:t>
            </a:r>
            <a:r>
              <a:rPr lang="en-US" altLang="en-US" sz="1600" dirty="0">
                <a:solidFill>
                  <a:srgbClr val="3F7F7F"/>
                </a:solidFill>
                <a:cs typeface="Arial" pitchFamily="34" charset="0"/>
              </a:rPr>
              <a:t>property</a:t>
            </a:r>
            <a:r>
              <a:rPr lang="en-US" altLang="en-US" sz="1600" dirty="0">
                <a:solidFill>
                  <a:srgbClr val="000000"/>
                </a:solidFill>
                <a:cs typeface="Arial" pitchFamily="34" charset="0"/>
              </a:rPr>
              <a:t> </a:t>
            </a:r>
            <a:r>
              <a:rPr lang="en-US" altLang="en-US" sz="1600" dirty="0">
                <a:solidFill>
                  <a:srgbClr val="7F007F"/>
                </a:solidFill>
                <a:cs typeface="Arial" pitchFamily="34" charset="0"/>
              </a:rPr>
              <a:t>name</a:t>
            </a:r>
            <a:r>
              <a:rPr lang="en-US" altLang="en-US" sz="1600" dirty="0">
                <a:solidFill>
                  <a:srgbClr val="000000"/>
                </a:solidFill>
                <a:cs typeface="Arial" pitchFamily="34" charset="0"/>
              </a:rPr>
              <a:t>=</a:t>
            </a:r>
            <a:r>
              <a:rPr lang="en-US" altLang="en-US" sz="1600" dirty="0">
                <a:solidFill>
                  <a:srgbClr val="2A00FF"/>
                </a:solidFill>
                <a:cs typeface="Arial" pitchFamily="34" charset="0"/>
              </a:rPr>
              <a:t>"</a:t>
            </a:r>
            <a:r>
              <a:rPr lang="en-US" altLang="en-US" sz="1600" dirty="0" err="1">
                <a:solidFill>
                  <a:srgbClr val="2A00FF"/>
                </a:solidFill>
                <a:cs typeface="Arial" pitchFamily="34" charset="0"/>
              </a:rPr>
              <a:t>maxUploadSize</a:t>
            </a:r>
            <a:r>
              <a:rPr lang="en-US" altLang="en-US" sz="1600" dirty="0">
                <a:solidFill>
                  <a:srgbClr val="2A00FF"/>
                </a:solidFill>
                <a:cs typeface="Arial" pitchFamily="34" charset="0"/>
              </a:rPr>
              <a:t>"</a:t>
            </a:r>
            <a:r>
              <a:rPr lang="en-US" altLang="en-US" sz="1600" dirty="0">
                <a:solidFill>
                  <a:srgbClr val="000000"/>
                </a:solidFill>
                <a:cs typeface="Arial" pitchFamily="34" charset="0"/>
              </a:rPr>
              <a:t> </a:t>
            </a:r>
            <a:r>
              <a:rPr lang="en-US" altLang="en-US" sz="1600" dirty="0">
                <a:solidFill>
                  <a:srgbClr val="7F007F"/>
                </a:solidFill>
                <a:cs typeface="Arial" pitchFamily="34" charset="0"/>
              </a:rPr>
              <a:t>value</a:t>
            </a:r>
            <a:r>
              <a:rPr lang="en-US" altLang="en-US" sz="1600" dirty="0">
                <a:solidFill>
                  <a:srgbClr val="000000"/>
                </a:solidFill>
                <a:cs typeface="Arial" pitchFamily="34" charset="0"/>
              </a:rPr>
              <a:t>=</a:t>
            </a:r>
            <a:r>
              <a:rPr lang="en-US" altLang="en-US" sz="1600" dirty="0">
                <a:solidFill>
                  <a:srgbClr val="2A00FF"/>
                </a:solidFill>
                <a:cs typeface="Arial" pitchFamily="34" charset="0"/>
              </a:rPr>
              <a:t>"100000"</a:t>
            </a:r>
            <a:r>
              <a:rPr lang="en-US" altLang="en-US" sz="1600" dirty="0">
                <a:solidFill>
                  <a:srgbClr val="3F7F7F"/>
                </a:solidFill>
                <a:cs typeface="Arial" pitchFamily="34" charset="0"/>
              </a:rPr>
              <a:t>/&gt;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endParaRPr lang="en-US" altLang="en-US" sz="1600" dirty="0">
              <a:solidFill>
                <a:srgbClr val="000000"/>
              </a:solidFill>
              <a:cs typeface="Arial" pitchFamily="34" charset="0"/>
            </a:endParaRPr>
          </a:p>
          <a:p>
            <a:pPr lvl="0" fontAlgn="base">
              <a:spcBef>
                <a:spcPct val="0"/>
              </a:spcBef>
              <a:spcAft>
                <a:spcPct val="0"/>
              </a:spcAft>
            </a:pPr>
            <a:r>
              <a:rPr lang="en-US" altLang="en-US" sz="1600" dirty="0" smtClean="0">
                <a:solidFill>
                  <a:srgbClr val="3F7F7F"/>
                </a:solidFill>
                <a:cs typeface="Arial" pitchFamily="34" charset="0"/>
              </a:rPr>
              <a:t>&lt;/</a:t>
            </a:r>
            <a:r>
              <a:rPr lang="en-US" altLang="en-US" sz="1600" dirty="0">
                <a:solidFill>
                  <a:srgbClr val="3F7F7F"/>
                </a:solidFill>
                <a:cs typeface="Arial" pitchFamily="34" charset="0"/>
              </a:rPr>
              <a:t>bean&gt;</a:t>
            </a:r>
            <a:r>
              <a:rPr lang="en-US" altLang="en-US" sz="1600" dirty="0">
                <a:solidFill>
                  <a:schemeClr val="tx1"/>
                </a:solidFill>
                <a:cs typeface="Arial" pitchFamily="34" charset="0"/>
              </a:rPr>
              <a:t> </a:t>
            </a:r>
          </a:p>
        </p:txBody>
      </p:sp>
    </p:spTree>
    <p:extLst>
      <p:ext uri="{BB962C8B-B14F-4D97-AF65-F5344CB8AC3E}">
        <p14:creationId xmlns:p14="http://schemas.microsoft.com/office/powerpoint/2010/main" val="230062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0"/>
          </p:nvPr>
        </p:nvSpPr>
        <p:spPr>
          <a:prstGeom prst="rect">
            <a:avLst/>
          </a:prstGeom>
        </p:spPr>
        <p:txBody>
          <a:bodyPr/>
          <a:lstStyle/>
          <a:p>
            <a:pPr>
              <a:defRPr/>
            </a:pPr>
            <a:fld id="{ACB22A88-73BA-4B00-905C-A309951F5147}" type="slidenum">
              <a:rPr lang="en-US" sz="1400" smtClean="0">
                <a:solidFill>
                  <a:schemeClr val="tx1"/>
                </a:solidFill>
              </a:rPr>
              <a:pPr>
                <a:defRPr/>
              </a:pPr>
              <a:t>11</a:t>
            </a:fld>
            <a:endParaRPr lang="en-US" sz="1400" dirty="0">
              <a:solidFill>
                <a:schemeClr val="tx1"/>
              </a:solidFill>
            </a:endParaRPr>
          </a:p>
        </p:txBody>
      </p:sp>
      <p:sp>
        <p:nvSpPr>
          <p:cNvPr id="2" name="Content Placeholder 1"/>
          <p:cNvSpPr>
            <a:spLocks noGrp="1"/>
          </p:cNvSpPr>
          <p:nvPr>
            <p:ph idx="1"/>
          </p:nvPr>
        </p:nvSpPr>
        <p:spPr>
          <a:xfrm>
            <a:off x="228600" y="1606550"/>
            <a:ext cx="8229600" cy="4946650"/>
          </a:xfrm>
        </p:spPr>
        <p:txBody>
          <a:bodyPr/>
          <a:lstStyle/>
          <a:p>
            <a:pPr marL="0" indent="0">
              <a:lnSpc>
                <a:spcPct val="150000"/>
              </a:lnSpc>
              <a:buNone/>
            </a:pPr>
            <a:r>
              <a:rPr lang="en-US" sz="1600" dirty="0"/>
              <a:t>Mark the </a:t>
            </a:r>
            <a:r>
              <a:rPr lang="en-US" sz="1600" i="1" dirty="0" err="1"/>
              <a:t>DispatcherServlet</a:t>
            </a:r>
            <a:r>
              <a:rPr lang="en-US" sz="1600" dirty="0"/>
              <a:t> with a “multipart-</a:t>
            </a:r>
            <a:r>
              <a:rPr lang="en-US" sz="1600" dirty="0" err="1"/>
              <a:t>config</a:t>
            </a:r>
            <a:r>
              <a:rPr lang="en-US" sz="1600" dirty="0"/>
              <a:t>” section in web.xml </a:t>
            </a:r>
            <a:r>
              <a:rPr lang="en-US" sz="1600" dirty="0" smtClean="0"/>
              <a:t>or with</a:t>
            </a:r>
            <a:r>
              <a:rPr lang="en-US" sz="1600" dirty="0"/>
              <a:t> </a:t>
            </a:r>
            <a:r>
              <a:rPr lang="en-US" sz="1600" dirty="0" smtClean="0"/>
              <a:t/>
            </a:r>
            <a:br>
              <a:rPr lang="en-US" sz="1600" dirty="0" smtClean="0"/>
            </a:br>
            <a:r>
              <a:rPr lang="en-US" sz="1600" i="1" dirty="0" err="1" smtClean="0"/>
              <a:t>javax.servlet.MultipartConfigElement</a:t>
            </a:r>
            <a:r>
              <a:rPr lang="en-US" sz="1600" dirty="0"/>
              <a:t> in programmatic Servlet </a:t>
            </a:r>
            <a:r>
              <a:rPr lang="en-US" sz="1600" dirty="0" smtClean="0"/>
              <a:t>registration</a:t>
            </a:r>
            <a:r>
              <a:rPr lang="en-US" sz="1600" dirty="0" smtClean="0"/>
              <a:t>.</a:t>
            </a:r>
          </a:p>
          <a:p>
            <a:pPr marL="0" indent="0">
              <a:lnSpc>
                <a:spcPct val="150000"/>
              </a:lnSpc>
              <a:buNone/>
            </a:pPr>
            <a:endParaRPr lang="en-US" sz="1600" dirty="0" smtClean="0"/>
          </a:p>
          <a:p>
            <a:pPr marL="0" indent="0">
              <a:lnSpc>
                <a:spcPct val="150000"/>
              </a:lnSpc>
              <a:buNone/>
            </a:pPr>
            <a:r>
              <a:rPr lang="en-US" sz="1600" dirty="0" smtClean="0"/>
              <a:t>Next</a:t>
            </a:r>
            <a:r>
              <a:rPr lang="en-US" sz="1600" dirty="0"/>
              <a:t>, when multipart parsing has been enabled in one of the above mentioned ways, then add the </a:t>
            </a:r>
            <a:r>
              <a:rPr lang="en-US" sz="1600" i="1" dirty="0" err="1"/>
              <a:t>StandardServletMultipartResolver</a:t>
            </a:r>
            <a:r>
              <a:rPr lang="en-US" sz="1600" i="1" dirty="0"/>
              <a:t> </a:t>
            </a:r>
            <a:r>
              <a:rPr lang="en-US" sz="1600" dirty="0"/>
              <a:t>to your Spring </a:t>
            </a:r>
            <a:r>
              <a:rPr lang="en-US" sz="1600" dirty="0" smtClean="0"/>
              <a:t>configuration.</a:t>
            </a:r>
            <a:endParaRPr lang="en-US" sz="1600" dirty="0"/>
          </a:p>
        </p:txBody>
      </p:sp>
      <p:sp>
        <p:nvSpPr>
          <p:cNvPr id="3" name="Title 2"/>
          <p:cNvSpPr>
            <a:spLocks noGrp="1"/>
          </p:cNvSpPr>
          <p:nvPr>
            <p:ph type="title"/>
          </p:nvPr>
        </p:nvSpPr>
        <p:spPr/>
        <p:txBody>
          <a:bodyPr/>
          <a:lstStyle/>
          <a:p>
            <a:r>
              <a:rPr lang="en-US" dirty="0"/>
              <a:t>Configure MultipartResolver with Servlet 3.0</a:t>
            </a:r>
          </a:p>
        </p:txBody>
      </p:sp>
      <p:sp>
        <p:nvSpPr>
          <p:cNvPr id="5" name="Rectangle 4"/>
          <p:cNvSpPr/>
          <p:nvPr/>
        </p:nvSpPr>
        <p:spPr>
          <a:xfrm>
            <a:off x="647700" y="3962400"/>
            <a:ext cx="7810500" cy="1371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&lt;bean </a:t>
            </a:r>
            <a:r>
              <a:rPr lang="en-US" sz="1600" dirty="0">
                <a:solidFill>
                  <a:srgbClr val="7F007F"/>
                </a:solidFill>
                <a:cs typeface="Arial" pitchFamily="34" charset="0"/>
              </a:rPr>
              <a:t>id</a:t>
            </a:r>
            <a:r>
              <a:rPr lang="en-US" sz="1600" dirty="0">
                <a:solidFill>
                  <a:schemeClr val="tx1"/>
                </a:solidFill>
              </a:rPr>
              <a:t>=</a:t>
            </a:r>
            <a:r>
              <a:rPr lang="en-US" sz="1600" dirty="0">
                <a:solidFill>
                  <a:srgbClr val="2A00FF"/>
                </a:solidFill>
                <a:cs typeface="Arial" pitchFamily="34" charset="0"/>
              </a:rPr>
              <a:t>"</a:t>
            </a:r>
            <a:r>
              <a:rPr lang="en-US" sz="1600" dirty="0" err="1">
                <a:solidFill>
                  <a:srgbClr val="2A00FF"/>
                </a:solidFill>
                <a:cs typeface="Arial" pitchFamily="34" charset="0"/>
              </a:rPr>
              <a:t>multipartResolver</a:t>
            </a:r>
            <a:r>
              <a:rPr lang="en-US" sz="1600" dirty="0">
                <a:solidFill>
                  <a:srgbClr val="2A00FF"/>
                </a:solidFill>
                <a:cs typeface="Arial" pitchFamily="34" charset="0"/>
              </a:rPr>
              <a:t>" </a:t>
            </a:r>
            <a:r>
              <a:rPr lang="en-US" sz="1600" dirty="0">
                <a:solidFill>
                  <a:srgbClr val="7F007F"/>
                </a:solidFill>
                <a:cs typeface="Arial" pitchFamily="34" charset="0"/>
              </a:rPr>
              <a:t>class</a:t>
            </a:r>
            <a:r>
              <a:rPr lang="en-US" sz="1600" dirty="0">
                <a:solidFill>
                  <a:schemeClr val="tx1"/>
                </a:solidFill>
              </a:rPr>
              <a:t>=</a:t>
            </a:r>
            <a:r>
              <a:rPr lang="en-US" sz="1600" dirty="0">
                <a:solidFill>
                  <a:srgbClr val="2A00FF"/>
                </a:solidFill>
                <a:cs typeface="Arial" pitchFamily="34" charset="0"/>
              </a:rPr>
              <a:t>"org.springframework.web.multipart.support.StandardServletMultipartResolver"&gt; </a:t>
            </a:r>
            <a:endParaRPr lang="en-US" sz="1600" dirty="0" smtClean="0">
              <a:solidFill>
                <a:srgbClr val="2A00FF"/>
              </a:solidFill>
              <a:cs typeface="Arial" pitchFamily="34" charset="0"/>
            </a:endParaRPr>
          </a:p>
          <a:p>
            <a:r>
              <a:rPr lang="en-US" sz="1600" dirty="0" smtClean="0">
                <a:solidFill>
                  <a:schemeClr val="tx1"/>
                </a:solidFill>
              </a:rPr>
              <a:t>&lt;/</a:t>
            </a:r>
            <a:r>
              <a:rPr lang="en-US" sz="1600" dirty="0">
                <a:solidFill>
                  <a:schemeClr val="tx1"/>
                </a:solidFill>
              </a:rPr>
              <a:t>bean&gt;</a:t>
            </a:r>
          </a:p>
        </p:txBody>
      </p:sp>
    </p:spTree>
    <p:extLst>
      <p:ext uri="{BB962C8B-B14F-4D97-AF65-F5344CB8AC3E}">
        <p14:creationId xmlns:p14="http://schemas.microsoft.com/office/powerpoint/2010/main" val="196483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0"/>
          </p:nvPr>
        </p:nvSpPr>
        <p:spPr>
          <a:prstGeom prst="rect">
            <a:avLst/>
          </a:prstGeom>
        </p:spPr>
        <p:txBody>
          <a:bodyPr/>
          <a:lstStyle/>
          <a:p>
            <a:pPr>
              <a:defRPr/>
            </a:pPr>
            <a:fld id="{ACB22A88-73BA-4B00-905C-A309951F5147}" type="slidenum">
              <a:rPr lang="en-US" sz="1400" smtClean="0">
                <a:solidFill>
                  <a:schemeClr val="tx1"/>
                </a:solidFill>
              </a:rPr>
              <a:pPr>
                <a:defRPr/>
              </a:pPr>
              <a:t>12</a:t>
            </a:fld>
            <a:endParaRPr lang="en-US" sz="1400" dirty="0">
              <a:solidFill>
                <a:schemeClr val="tx1"/>
              </a:solidFill>
            </a:endParaRPr>
          </a:p>
        </p:txBody>
      </p:sp>
      <p:sp>
        <p:nvSpPr>
          <p:cNvPr id="2" name="Content Placeholder 1"/>
          <p:cNvSpPr>
            <a:spLocks noGrp="1"/>
          </p:cNvSpPr>
          <p:nvPr>
            <p:ph idx="1"/>
          </p:nvPr>
        </p:nvSpPr>
        <p:spPr>
          <a:xfrm>
            <a:off x="228600" y="1606550"/>
            <a:ext cx="8458200" cy="4946650"/>
          </a:xfrm>
        </p:spPr>
        <p:txBody>
          <a:bodyPr/>
          <a:lstStyle/>
          <a:p>
            <a:pPr marL="0" indent="0">
              <a:buNone/>
            </a:pPr>
            <a:r>
              <a:rPr lang="en-US" sz="1600" dirty="0"/>
              <a:t>First, create a form with a file input </a:t>
            </a:r>
            <a:r>
              <a:rPr lang="en-US" sz="1600" dirty="0" smtClean="0"/>
              <a:t>which </a:t>
            </a:r>
            <a:r>
              <a:rPr lang="en-US" sz="1600" dirty="0"/>
              <a:t>will allow the user to upload a </a:t>
            </a:r>
            <a:r>
              <a:rPr lang="en-US" sz="1600" dirty="0" smtClean="0"/>
              <a:t>form. </a:t>
            </a:r>
            <a:endParaRPr lang="en-US" sz="1600" dirty="0" smtClean="0"/>
          </a:p>
          <a:p>
            <a:pPr marL="0" indent="0">
              <a:buNone/>
            </a:pPr>
            <a:r>
              <a:rPr lang="en-US" sz="1600" dirty="0" smtClean="0"/>
              <a:t>The </a:t>
            </a:r>
            <a:r>
              <a:rPr lang="en-US" sz="1600" dirty="0"/>
              <a:t>encoding attribute </a:t>
            </a:r>
            <a:r>
              <a:rPr lang="en-US" sz="1600" dirty="0" smtClean="0"/>
              <a:t>(</a:t>
            </a:r>
            <a:r>
              <a:rPr lang="en-US" sz="1600" dirty="0" err="1" smtClean="0"/>
              <a:t>enctype</a:t>
            </a:r>
            <a:r>
              <a:rPr lang="en-US" sz="1600" dirty="0"/>
              <a:t>="multipart/form-data") </a:t>
            </a:r>
            <a:r>
              <a:rPr lang="en-US" sz="1600" dirty="0" smtClean="0"/>
              <a:t>allows </a:t>
            </a:r>
            <a:r>
              <a:rPr lang="en-US" sz="1600" dirty="0" smtClean="0"/>
              <a:t>the </a:t>
            </a:r>
            <a:r>
              <a:rPr lang="en-US" sz="1600" dirty="0"/>
              <a:t>browser know how to encode the form as multipart </a:t>
            </a:r>
            <a:r>
              <a:rPr lang="en-US" sz="1600" dirty="0" smtClean="0"/>
              <a:t>request.</a:t>
            </a:r>
          </a:p>
          <a:p>
            <a:pPr marL="0" indent="0">
              <a:buNone/>
            </a:pPr>
            <a:endParaRPr lang="en-US" sz="1600" dirty="0" smtClean="0"/>
          </a:p>
          <a:p>
            <a:pPr marL="0" indent="0">
              <a:buNone/>
            </a:pPr>
            <a:endParaRPr lang="en-US" sz="1600" dirty="0"/>
          </a:p>
        </p:txBody>
      </p:sp>
      <p:sp>
        <p:nvSpPr>
          <p:cNvPr id="3" name="Title 2"/>
          <p:cNvSpPr>
            <a:spLocks noGrp="1"/>
          </p:cNvSpPr>
          <p:nvPr>
            <p:ph type="title"/>
          </p:nvPr>
        </p:nvSpPr>
        <p:spPr/>
        <p:txBody>
          <a:bodyPr/>
          <a:lstStyle/>
          <a:p>
            <a:r>
              <a:rPr lang="en-US" dirty="0" smtClean="0"/>
              <a:t/>
            </a:r>
            <a:br>
              <a:rPr lang="en-US" dirty="0" smtClean="0"/>
            </a:br>
            <a:r>
              <a:rPr lang="en-US" dirty="0"/>
              <a:t>2. Handling a </a:t>
            </a:r>
            <a:r>
              <a:rPr lang="en-US" dirty="0" smtClean="0"/>
              <a:t>File </a:t>
            </a:r>
            <a:r>
              <a:rPr lang="en-US" dirty="0"/>
              <a:t>U</a:t>
            </a:r>
            <a:r>
              <a:rPr lang="en-US" dirty="0" smtClean="0"/>
              <a:t>pload </a:t>
            </a:r>
            <a:r>
              <a:rPr lang="en-US" dirty="0"/>
              <a:t>in a </a:t>
            </a:r>
            <a:r>
              <a:rPr lang="en-US" dirty="0" smtClean="0"/>
              <a:t>Form</a:t>
            </a:r>
            <a:r>
              <a:rPr lang="en-US" dirty="0"/>
              <a:t/>
            </a:r>
            <a:br>
              <a:rPr lang="en-US" dirty="0"/>
            </a:br>
            <a:endParaRPr lang="en-US" dirty="0"/>
          </a:p>
        </p:txBody>
      </p:sp>
      <p:sp>
        <p:nvSpPr>
          <p:cNvPr id="7" name="Rectangle 6"/>
          <p:cNvSpPr/>
          <p:nvPr/>
        </p:nvSpPr>
        <p:spPr>
          <a:xfrm>
            <a:off x="1143000" y="2971800"/>
            <a:ext cx="6858000" cy="32258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altLang="en-US" sz="1600" dirty="0">
                <a:solidFill>
                  <a:srgbClr val="3F7F7F"/>
                </a:solidFill>
                <a:cs typeface="Arial" pitchFamily="34" charset="0"/>
              </a:rPr>
              <a:t>&lt;html&gt;</a:t>
            </a:r>
            <a:r>
              <a:rPr lang="en-US" altLang="en-US" sz="1600" dirty="0">
                <a:solidFill>
                  <a:srgbClr val="000000"/>
                </a:solidFill>
                <a:cs typeface="Arial" pitchFamily="34" charset="0"/>
              </a:rPr>
              <a:t> </a:t>
            </a:r>
          </a:p>
          <a:p>
            <a:pPr lvl="0" fontAlgn="base">
              <a:spcBef>
                <a:spcPct val="0"/>
              </a:spcBef>
              <a:spcAft>
                <a:spcPct val="0"/>
              </a:spcAft>
            </a:pPr>
            <a:r>
              <a:rPr lang="en-US" altLang="en-US" sz="1600" dirty="0" smtClean="0">
                <a:solidFill>
                  <a:srgbClr val="000000"/>
                </a:solidFill>
                <a:cs typeface="Arial" pitchFamily="34" charset="0"/>
              </a:rPr>
              <a:t>    </a:t>
            </a:r>
            <a:r>
              <a:rPr lang="en-US" altLang="en-US" sz="1600" dirty="0" smtClean="0">
                <a:solidFill>
                  <a:srgbClr val="3F7F7F"/>
                </a:solidFill>
                <a:cs typeface="Arial" pitchFamily="34" charset="0"/>
              </a:rPr>
              <a:t>&lt;</a:t>
            </a:r>
            <a:r>
              <a:rPr lang="en-US" altLang="en-US" sz="1600" dirty="0">
                <a:solidFill>
                  <a:srgbClr val="3F7F7F"/>
                </a:solidFill>
                <a:cs typeface="Arial" pitchFamily="34" charset="0"/>
              </a:rPr>
              <a:t>head&gt;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dirty="0" smtClean="0">
                <a:solidFill>
                  <a:srgbClr val="3F7F7F"/>
                </a:solidFill>
                <a:cs typeface="Arial" pitchFamily="34" charset="0"/>
              </a:rPr>
              <a:t>         &lt;</a:t>
            </a:r>
            <a:r>
              <a:rPr lang="en-US" altLang="en-US" sz="1600" dirty="0">
                <a:solidFill>
                  <a:srgbClr val="3F7F7F"/>
                </a:solidFill>
                <a:cs typeface="Arial" pitchFamily="34" charset="0"/>
              </a:rPr>
              <a:t>title&gt;</a:t>
            </a:r>
            <a:r>
              <a:rPr lang="en-US" altLang="en-US" sz="1600" dirty="0">
                <a:solidFill>
                  <a:srgbClr val="000000"/>
                </a:solidFill>
                <a:cs typeface="Arial" pitchFamily="34" charset="0"/>
              </a:rPr>
              <a:t>Upload a file please</a:t>
            </a:r>
            <a:r>
              <a:rPr lang="en-US" altLang="en-US" sz="1600" dirty="0">
                <a:solidFill>
                  <a:srgbClr val="3F7F7F"/>
                </a:solidFill>
                <a:cs typeface="Arial" pitchFamily="34" charset="0"/>
              </a:rPr>
              <a:t>&lt;/title&gt;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dirty="0" smtClean="0">
                <a:solidFill>
                  <a:srgbClr val="3F7F7F"/>
                </a:solidFill>
                <a:cs typeface="Arial" pitchFamily="34" charset="0"/>
              </a:rPr>
              <a:t>    &lt;/</a:t>
            </a:r>
            <a:r>
              <a:rPr lang="en-US" altLang="en-US" sz="1600" dirty="0">
                <a:solidFill>
                  <a:srgbClr val="3F7F7F"/>
                </a:solidFill>
                <a:cs typeface="Arial" pitchFamily="34" charset="0"/>
              </a:rPr>
              <a:t>head&gt;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dirty="0" smtClean="0">
                <a:solidFill>
                  <a:srgbClr val="3F7F7F"/>
                </a:solidFill>
                <a:cs typeface="Arial" pitchFamily="34" charset="0"/>
              </a:rPr>
              <a:t>    &lt;</a:t>
            </a:r>
            <a:r>
              <a:rPr lang="en-US" altLang="en-US" sz="1600" dirty="0">
                <a:solidFill>
                  <a:srgbClr val="3F7F7F"/>
                </a:solidFill>
                <a:cs typeface="Arial" pitchFamily="34" charset="0"/>
              </a:rPr>
              <a:t>body&gt;</a:t>
            </a:r>
            <a:r>
              <a:rPr lang="en-US" altLang="en-US" sz="1600" dirty="0">
                <a:solidFill>
                  <a:srgbClr val="000000"/>
                </a:solidFill>
                <a:cs typeface="Arial" pitchFamily="34" charset="0"/>
              </a:rPr>
              <a:t> </a:t>
            </a:r>
          </a:p>
          <a:p>
            <a:pPr lvl="0" fontAlgn="base">
              <a:spcBef>
                <a:spcPct val="0"/>
              </a:spcBef>
              <a:spcAft>
                <a:spcPct val="0"/>
              </a:spcAft>
            </a:pPr>
            <a:r>
              <a:rPr lang="en-US" altLang="en-US" sz="1600" dirty="0" smtClean="0">
                <a:solidFill>
                  <a:srgbClr val="000000"/>
                </a:solidFill>
                <a:cs typeface="Arial" pitchFamily="34" charset="0"/>
              </a:rPr>
              <a:t>            </a:t>
            </a:r>
            <a:r>
              <a:rPr lang="en-US" altLang="en-US" sz="1600" dirty="0" smtClean="0">
                <a:solidFill>
                  <a:srgbClr val="3F7F7F"/>
                </a:solidFill>
                <a:cs typeface="Arial" pitchFamily="34" charset="0"/>
              </a:rPr>
              <a:t>&lt;</a:t>
            </a:r>
            <a:r>
              <a:rPr lang="en-US" altLang="en-US" sz="1600" dirty="0">
                <a:solidFill>
                  <a:srgbClr val="3F7F7F"/>
                </a:solidFill>
                <a:cs typeface="Arial" pitchFamily="34" charset="0"/>
              </a:rPr>
              <a:t>h1&gt;</a:t>
            </a:r>
            <a:r>
              <a:rPr lang="en-US" altLang="en-US" sz="1600" dirty="0">
                <a:solidFill>
                  <a:srgbClr val="000000"/>
                </a:solidFill>
                <a:cs typeface="Arial" pitchFamily="34" charset="0"/>
              </a:rPr>
              <a:t>Please upload a file</a:t>
            </a:r>
            <a:r>
              <a:rPr lang="en-US" altLang="en-US" sz="1600" dirty="0">
                <a:solidFill>
                  <a:srgbClr val="3F7F7F"/>
                </a:solidFill>
                <a:cs typeface="Arial" pitchFamily="34" charset="0"/>
              </a:rPr>
              <a:t>&lt;/h1&gt;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dirty="0" smtClean="0">
                <a:solidFill>
                  <a:srgbClr val="3F7F7F"/>
                </a:solidFill>
                <a:cs typeface="Arial" pitchFamily="34" charset="0"/>
              </a:rPr>
              <a:t>            &lt;</a:t>
            </a:r>
            <a:r>
              <a:rPr lang="en-US" altLang="en-US" sz="1600" dirty="0">
                <a:solidFill>
                  <a:srgbClr val="3F7F7F"/>
                </a:solidFill>
                <a:cs typeface="Arial" pitchFamily="34" charset="0"/>
              </a:rPr>
              <a:t>form</a:t>
            </a:r>
            <a:r>
              <a:rPr lang="en-US" altLang="en-US" sz="1600" dirty="0">
                <a:solidFill>
                  <a:srgbClr val="000000"/>
                </a:solidFill>
                <a:cs typeface="Arial" pitchFamily="34" charset="0"/>
              </a:rPr>
              <a:t> </a:t>
            </a:r>
            <a:r>
              <a:rPr lang="en-US" altLang="en-US" sz="1600" dirty="0">
                <a:solidFill>
                  <a:srgbClr val="7F007F"/>
                </a:solidFill>
                <a:cs typeface="Arial" pitchFamily="34" charset="0"/>
              </a:rPr>
              <a:t>method</a:t>
            </a:r>
            <a:r>
              <a:rPr lang="en-US" altLang="en-US" sz="1600" dirty="0">
                <a:solidFill>
                  <a:srgbClr val="000000"/>
                </a:solidFill>
                <a:cs typeface="Arial" pitchFamily="34" charset="0"/>
              </a:rPr>
              <a:t>=</a:t>
            </a:r>
            <a:r>
              <a:rPr lang="en-US" altLang="en-US" sz="1600" dirty="0">
                <a:solidFill>
                  <a:srgbClr val="2A00FF"/>
                </a:solidFill>
                <a:cs typeface="Arial" pitchFamily="34" charset="0"/>
              </a:rPr>
              <a:t>"post"</a:t>
            </a:r>
            <a:r>
              <a:rPr lang="en-US" altLang="en-US" sz="1600" dirty="0">
                <a:solidFill>
                  <a:srgbClr val="000000"/>
                </a:solidFill>
                <a:cs typeface="Arial" pitchFamily="34" charset="0"/>
              </a:rPr>
              <a:t> </a:t>
            </a:r>
            <a:r>
              <a:rPr lang="en-US" altLang="en-US" sz="1600" dirty="0">
                <a:solidFill>
                  <a:srgbClr val="7F007F"/>
                </a:solidFill>
                <a:cs typeface="Arial" pitchFamily="34" charset="0"/>
              </a:rPr>
              <a:t>action</a:t>
            </a:r>
            <a:r>
              <a:rPr lang="en-US" altLang="en-US" sz="1600" dirty="0">
                <a:solidFill>
                  <a:srgbClr val="000000"/>
                </a:solidFill>
                <a:cs typeface="Arial" pitchFamily="34" charset="0"/>
              </a:rPr>
              <a:t>=</a:t>
            </a:r>
            <a:r>
              <a:rPr lang="en-US" altLang="en-US" sz="1600" dirty="0">
                <a:solidFill>
                  <a:srgbClr val="2A00FF"/>
                </a:solidFill>
                <a:cs typeface="Arial" pitchFamily="34" charset="0"/>
              </a:rPr>
              <a:t>"/form"</a:t>
            </a:r>
            <a:r>
              <a:rPr lang="en-US" altLang="en-US" sz="1600" dirty="0">
                <a:solidFill>
                  <a:srgbClr val="000000"/>
                </a:solidFill>
                <a:cs typeface="Arial" pitchFamily="34" charset="0"/>
              </a:rPr>
              <a:t> </a:t>
            </a:r>
            <a:r>
              <a:rPr lang="en-US" altLang="en-US" sz="1600" dirty="0" err="1">
                <a:solidFill>
                  <a:srgbClr val="7F007F"/>
                </a:solidFill>
                <a:effectLst>
                  <a:outerShdw blurRad="38100" dist="38100" dir="2700000" algn="tl">
                    <a:srgbClr val="000000">
                      <a:alpha val="43137"/>
                    </a:srgbClr>
                  </a:outerShdw>
                </a:effectLst>
                <a:cs typeface="Arial" pitchFamily="34" charset="0"/>
              </a:rPr>
              <a:t>enctype</a:t>
            </a:r>
            <a:r>
              <a:rPr lang="en-US" altLang="en-US" sz="1600" dirty="0">
                <a:solidFill>
                  <a:srgbClr val="000000"/>
                </a:solidFill>
                <a:effectLst>
                  <a:outerShdw blurRad="38100" dist="38100" dir="2700000" algn="tl">
                    <a:srgbClr val="000000">
                      <a:alpha val="43137"/>
                    </a:srgbClr>
                  </a:outerShdw>
                </a:effectLst>
                <a:cs typeface="Arial" pitchFamily="34" charset="0"/>
              </a:rPr>
              <a:t>=</a:t>
            </a:r>
            <a:r>
              <a:rPr lang="en-US" altLang="en-US" sz="1600" i="1" dirty="0">
                <a:solidFill>
                  <a:srgbClr val="2A00FF"/>
                </a:solidFill>
                <a:effectLst>
                  <a:outerShdw blurRad="38100" dist="38100" dir="2700000" algn="tl">
                    <a:srgbClr val="000000">
                      <a:alpha val="43137"/>
                    </a:srgbClr>
                  </a:outerShdw>
                </a:effectLst>
                <a:cs typeface="Arial" pitchFamily="34" charset="0"/>
              </a:rPr>
              <a:t>"multipart/form-data"</a:t>
            </a:r>
            <a:r>
              <a:rPr lang="en-US" altLang="en-US" sz="1600" i="1" dirty="0">
                <a:solidFill>
                  <a:srgbClr val="3F7F7F"/>
                </a:solidFill>
                <a:effectLst>
                  <a:outerShdw blurRad="38100" dist="38100" dir="2700000" algn="tl">
                    <a:srgbClr val="000000">
                      <a:alpha val="43137"/>
                    </a:srgbClr>
                  </a:outerShdw>
                </a:effectLst>
                <a:cs typeface="Arial" pitchFamily="34" charset="0"/>
              </a:rPr>
              <a:t>&gt;</a:t>
            </a:r>
            <a:r>
              <a:rPr lang="en-US" altLang="en-US" sz="1600" i="1" dirty="0">
                <a:solidFill>
                  <a:srgbClr val="000000"/>
                </a:solidFill>
                <a:effectLst>
                  <a:outerShdw blurRad="38100" dist="38100" dir="2700000" algn="tl">
                    <a:srgbClr val="000000">
                      <a:alpha val="43137"/>
                    </a:srgbClr>
                  </a:outerShdw>
                </a:effectLst>
                <a:cs typeface="Arial" pitchFamily="34" charset="0"/>
              </a:rPr>
              <a:t> </a:t>
            </a:r>
            <a:endParaRPr lang="en-US" altLang="en-US" sz="1600" i="1" dirty="0" smtClean="0">
              <a:solidFill>
                <a:srgbClr val="000000"/>
              </a:solidFill>
              <a:effectLst>
                <a:outerShdw blurRad="38100" dist="38100" dir="2700000" algn="tl">
                  <a:srgbClr val="000000">
                    <a:alpha val="43137"/>
                  </a:srgbClr>
                </a:outerShdw>
              </a:effectLst>
              <a:cs typeface="Arial" pitchFamily="34" charset="0"/>
            </a:endParaRPr>
          </a:p>
          <a:p>
            <a:pPr lvl="0" fontAlgn="base">
              <a:spcBef>
                <a:spcPct val="0"/>
              </a:spcBef>
              <a:spcAft>
                <a:spcPct val="0"/>
              </a:spcAft>
            </a:pPr>
            <a:r>
              <a:rPr lang="en-US" altLang="en-US" sz="1600" dirty="0">
                <a:solidFill>
                  <a:srgbClr val="000000"/>
                </a:solidFill>
                <a:cs typeface="Arial" pitchFamily="34" charset="0"/>
              </a:rPr>
              <a:t>	</a:t>
            </a:r>
            <a:r>
              <a:rPr lang="en-US" altLang="en-US" sz="1600" dirty="0" smtClean="0">
                <a:solidFill>
                  <a:srgbClr val="3F7F7F"/>
                </a:solidFill>
                <a:cs typeface="Arial" pitchFamily="34" charset="0"/>
              </a:rPr>
              <a:t>&lt;</a:t>
            </a:r>
            <a:r>
              <a:rPr lang="en-US" altLang="en-US" sz="1600" dirty="0">
                <a:solidFill>
                  <a:srgbClr val="3F7F7F"/>
                </a:solidFill>
                <a:cs typeface="Arial" pitchFamily="34" charset="0"/>
              </a:rPr>
              <a:t>input</a:t>
            </a:r>
            <a:r>
              <a:rPr lang="en-US" altLang="en-US" sz="1600" dirty="0">
                <a:solidFill>
                  <a:srgbClr val="000000"/>
                </a:solidFill>
                <a:cs typeface="Arial" pitchFamily="34" charset="0"/>
              </a:rPr>
              <a:t> </a:t>
            </a:r>
            <a:r>
              <a:rPr lang="en-US" altLang="en-US" sz="1600" dirty="0">
                <a:solidFill>
                  <a:srgbClr val="7F007F"/>
                </a:solidFill>
                <a:cs typeface="Arial" pitchFamily="34" charset="0"/>
              </a:rPr>
              <a:t>type</a:t>
            </a:r>
            <a:r>
              <a:rPr lang="en-US" altLang="en-US" sz="1600" dirty="0">
                <a:solidFill>
                  <a:srgbClr val="000000"/>
                </a:solidFill>
                <a:cs typeface="Arial" pitchFamily="34" charset="0"/>
              </a:rPr>
              <a:t>=</a:t>
            </a:r>
            <a:r>
              <a:rPr lang="en-US" altLang="en-US" sz="1600" dirty="0">
                <a:solidFill>
                  <a:srgbClr val="2A00FF"/>
                </a:solidFill>
                <a:cs typeface="Arial" pitchFamily="34" charset="0"/>
              </a:rPr>
              <a:t>"text"</a:t>
            </a:r>
            <a:r>
              <a:rPr lang="en-US" altLang="en-US" sz="1600" dirty="0">
                <a:solidFill>
                  <a:srgbClr val="000000"/>
                </a:solidFill>
                <a:cs typeface="Arial" pitchFamily="34" charset="0"/>
              </a:rPr>
              <a:t> </a:t>
            </a:r>
            <a:r>
              <a:rPr lang="en-US" altLang="en-US" sz="1600" dirty="0">
                <a:solidFill>
                  <a:srgbClr val="7F007F"/>
                </a:solidFill>
                <a:cs typeface="Arial" pitchFamily="34" charset="0"/>
              </a:rPr>
              <a:t>name</a:t>
            </a:r>
            <a:r>
              <a:rPr lang="en-US" altLang="en-US" sz="1600" dirty="0">
                <a:solidFill>
                  <a:srgbClr val="000000"/>
                </a:solidFill>
                <a:cs typeface="Arial" pitchFamily="34" charset="0"/>
              </a:rPr>
              <a:t>=</a:t>
            </a:r>
            <a:r>
              <a:rPr lang="en-US" altLang="en-US" sz="1600" dirty="0">
                <a:solidFill>
                  <a:srgbClr val="2A00FF"/>
                </a:solidFill>
                <a:cs typeface="Arial" pitchFamily="34" charset="0"/>
              </a:rPr>
              <a:t>"name"</a:t>
            </a:r>
            <a:r>
              <a:rPr lang="en-US" altLang="en-US" sz="1600" dirty="0">
                <a:solidFill>
                  <a:srgbClr val="3F7F7F"/>
                </a:solidFill>
                <a:cs typeface="Arial" pitchFamily="34" charset="0"/>
              </a:rPr>
              <a:t>/&gt;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dirty="0">
                <a:solidFill>
                  <a:srgbClr val="000000"/>
                </a:solidFill>
                <a:cs typeface="Arial" pitchFamily="34" charset="0"/>
              </a:rPr>
              <a:t>	</a:t>
            </a:r>
            <a:r>
              <a:rPr lang="en-US" altLang="en-US" sz="1600" dirty="0" smtClean="0">
                <a:solidFill>
                  <a:srgbClr val="3F7F7F"/>
                </a:solidFill>
                <a:cs typeface="Arial" pitchFamily="34" charset="0"/>
              </a:rPr>
              <a:t>&lt;</a:t>
            </a:r>
            <a:r>
              <a:rPr lang="en-US" altLang="en-US" sz="1600" dirty="0">
                <a:solidFill>
                  <a:srgbClr val="3F7F7F"/>
                </a:solidFill>
                <a:cs typeface="Arial" pitchFamily="34" charset="0"/>
              </a:rPr>
              <a:t>input</a:t>
            </a:r>
            <a:r>
              <a:rPr lang="en-US" altLang="en-US" sz="1600" dirty="0">
                <a:solidFill>
                  <a:srgbClr val="000000"/>
                </a:solidFill>
                <a:cs typeface="Arial" pitchFamily="34" charset="0"/>
              </a:rPr>
              <a:t> </a:t>
            </a:r>
            <a:r>
              <a:rPr lang="en-US" altLang="en-US" sz="1600" dirty="0">
                <a:solidFill>
                  <a:srgbClr val="7F007F"/>
                </a:solidFill>
                <a:cs typeface="Arial" pitchFamily="34" charset="0"/>
              </a:rPr>
              <a:t>type</a:t>
            </a:r>
            <a:r>
              <a:rPr lang="en-US" altLang="en-US" sz="1600" dirty="0">
                <a:solidFill>
                  <a:srgbClr val="000000"/>
                </a:solidFill>
                <a:cs typeface="Arial" pitchFamily="34" charset="0"/>
              </a:rPr>
              <a:t>=</a:t>
            </a:r>
            <a:r>
              <a:rPr lang="en-US" altLang="en-US" sz="1600" dirty="0">
                <a:solidFill>
                  <a:srgbClr val="2A00FF"/>
                </a:solidFill>
                <a:cs typeface="Arial" pitchFamily="34" charset="0"/>
              </a:rPr>
              <a:t>"file"</a:t>
            </a:r>
            <a:r>
              <a:rPr lang="en-US" altLang="en-US" sz="1600" dirty="0">
                <a:solidFill>
                  <a:srgbClr val="000000"/>
                </a:solidFill>
                <a:cs typeface="Arial" pitchFamily="34" charset="0"/>
              </a:rPr>
              <a:t> </a:t>
            </a:r>
            <a:r>
              <a:rPr lang="en-US" altLang="en-US" sz="1600" dirty="0">
                <a:solidFill>
                  <a:srgbClr val="7F007F"/>
                </a:solidFill>
                <a:cs typeface="Arial" pitchFamily="34" charset="0"/>
              </a:rPr>
              <a:t>name</a:t>
            </a:r>
            <a:r>
              <a:rPr lang="en-US" altLang="en-US" sz="1600" dirty="0">
                <a:solidFill>
                  <a:srgbClr val="000000"/>
                </a:solidFill>
                <a:cs typeface="Arial" pitchFamily="34" charset="0"/>
              </a:rPr>
              <a:t>=</a:t>
            </a:r>
            <a:r>
              <a:rPr lang="en-US" altLang="en-US" sz="1600" dirty="0">
                <a:solidFill>
                  <a:srgbClr val="2A00FF"/>
                </a:solidFill>
                <a:cs typeface="Arial" pitchFamily="34" charset="0"/>
              </a:rPr>
              <a:t>"file"</a:t>
            </a:r>
            <a:r>
              <a:rPr lang="en-US" altLang="en-US" sz="1600" dirty="0">
                <a:solidFill>
                  <a:srgbClr val="3F7F7F"/>
                </a:solidFill>
                <a:cs typeface="Arial" pitchFamily="34" charset="0"/>
              </a:rPr>
              <a:t>/&gt;</a:t>
            </a:r>
            <a:r>
              <a:rPr lang="en-US" altLang="en-US" sz="1600" dirty="0">
                <a:solidFill>
                  <a:srgbClr val="000000"/>
                </a:solidFill>
                <a:cs typeface="Arial" pitchFamily="34" charset="0"/>
              </a:rPr>
              <a:t> </a:t>
            </a:r>
            <a:r>
              <a:rPr lang="en-US" altLang="en-US" sz="1600" dirty="0" smtClean="0">
                <a:solidFill>
                  <a:srgbClr val="000000"/>
                </a:solidFill>
                <a:cs typeface="Arial" pitchFamily="34" charset="0"/>
              </a:rPr>
              <a:t>	</a:t>
            </a:r>
          </a:p>
          <a:p>
            <a:pPr lvl="0" fontAlgn="base">
              <a:spcBef>
                <a:spcPct val="0"/>
              </a:spcBef>
              <a:spcAft>
                <a:spcPct val="0"/>
              </a:spcAft>
            </a:pPr>
            <a:r>
              <a:rPr lang="en-US" altLang="en-US" sz="1600" dirty="0">
                <a:solidFill>
                  <a:srgbClr val="000000"/>
                </a:solidFill>
                <a:cs typeface="Arial" pitchFamily="34" charset="0"/>
              </a:rPr>
              <a:t>	</a:t>
            </a:r>
            <a:r>
              <a:rPr lang="en-US" altLang="en-US" sz="1600" dirty="0" smtClean="0">
                <a:solidFill>
                  <a:srgbClr val="3F7F7F"/>
                </a:solidFill>
                <a:cs typeface="Arial" pitchFamily="34" charset="0"/>
              </a:rPr>
              <a:t>&lt;</a:t>
            </a:r>
            <a:r>
              <a:rPr lang="en-US" altLang="en-US" sz="1600" dirty="0">
                <a:solidFill>
                  <a:srgbClr val="3F7F7F"/>
                </a:solidFill>
                <a:cs typeface="Arial" pitchFamily="34" charset="0"/>
              </a:rPr>
              <a:t>input</a:t>
            </a:r>
            <a:r>
              <a:rPr lang="en-US" altLang="en-US" sz="1600" dirty="0">
                <a:solidFill>
                  <a:srgbClr val="000000"/>
                </a:solidFill>
                <a:cs typeface="Arial" pitchFamily="34" charset="0"/>
              </a:rPr>
              <a:t> </a:t>
            </a:r>
            <a:r>
              <a:rPr lang="en-US" altLang="en-US" sz="1600" dirty="0">
                <a:solidFill>
                  <a:srgbClr val="7F007F"/>
                </a:solidFill>
                <a:cs typeface="Arial" pitchFamily="34" charset="0"/>
              </a:rPr>
              <a:t>type</a:t>
            </a:r>
            <a:r>
              <a:rPr lang="en-US" altLang="en-US" sz="1600" dirty="0">
                <a:solidFill>
                  <a:srgbClr val="000000"/>
                </a:solidFill>
                <a:cs typeface="Arial" pitchFamily="34" charset="0"/>
              </a:rPr>
              <a:t>=</a:t>
            </a:r>
            <a:r>
              <a:rPr lang="en-US" altLang="en-US" sz="1600" dirty="0">
                <a:solidFill>
                  <a:srgbClr val="2A00FF"/>
                </a:solidFill>
                <a:cs typeface="Arial" pitchFamily="34" charset="0"/>
              </a:rPr>
              <a:t>"submit"</a:t>
            </a:r>
            <a:r>
              <a:rPr lang="en-US" altLang="en-US" sz="1600" dirty="0">
                <a:solidFill>
                  <a:srgbClr val="3F7F7F"/>
                </a:solidFill>
                <a:cs typeface="Arial" pitchFamily="34" charset="0"/>
              </a:rPr>
              <a:t>/&gt;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dirty="0" smtClean="0">
                <a:solidFill>
                  <a:srgbClr val="3F7F7F"/>
                </a:solidFill>
                <a:cs typeface="Arial" pitchFamily="34" charset="0"/>
              </a:rPr>
              <a:t>            &lt;/</a:t>
            </a:r>
            <a:r>
              <a:rPr lang="en-US" altLang="en-US" sz="1600" dirty="0">
                <a:solidFill>
                  <a:srgbClr val="3F7F7F"/>
                </a:solidFill>
                <a:cs typeface="Arial" pitchFamily="34" charset="0"/>
              </a:rPr>
              <a:t>form&gt;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dirty="0" smtClean="0">
                <a:solidFill>
                  <a:srgbClr val="3F7F7F"/>
                </a:solidFill>
                <a:cs typeface="Arial" pitchFamily="34" charset="0"/>
              </a:rPr>
              <a:t>    &lt;/</a:t>
            </a:r>
            <a:r>
              <a:rPr lang="en-US" altLang="en-US" sz="1600" dirty="0">
                <a:solidFill>
                  <a:srgbClr val="3F7F7F"/>
                </a:solidFill>
                <a:cs typeface="Arial" pitchFamily="34" charset="0"/>
              </a:rPr>
              <a:t>body&gt;</a:t>
            </a:r>
            <a:r>
              <a:rPr lang="en-US" altLang="en-US" sz="1600" dirty="0">
                <a:solidFill>
                  <a:srgbClr val="000000"/>
                </a:solidFill>
                <a:cs typeface="Arial" pitchFamily="34" charset="0"/>
              </a:rPr>
              <a:t> </a:t>
            </a:r>
          </a:p>
          <a:p>
            <a:pPr lvl="0" fontAlgn="base">
              <a:spcBef>
                <a:spcPct val="0"/>
              </a:spcBef>
              <a:spcAft>
                <a:spcPct val="0"/>
              </a:spcAft>
            </a:pPr>
            <a:r>
              <a:rPr lang="en-US" altLang="en-US" sz="1600" dirty="0" smtClean="0">
                <a:solidFill>
                  <a:srgbClr val="3F7F7F"/>
                </a:solidFill>
                <a:cs typeface="Arial" pitchFamily="34" charset="0"/>
              </a:rPr>
              <a:t>&lt;/</a:t>
            </a:r>
            <a:r>
              <a:rPr lang="en-US" altLang="en-US" sz="1600" dirty="0">
                <a:solidFill>
                  <a:srgbClr val="3F7F7F"/>
                </a:solidFill>
                <a:cs typeface="Arial" pitchFamily="34" charset="0"/>
              </a:rPr>
              <a:t>html&gt;</a:t>
            </a:r>
            <a:r>
              <a:rPr lang="en-US" altLang="en-US" sz="1600" dirty="0">
                <a:solidFill>
                  <a:schemeClr val="tx1"/>
                </a:solidFill>
                <a:cs typeface="Arial" pitchFamily="34" charset="0"/>
              </a:rPr>
              <a:t> </a:t>
            </a:r>
          </a:p>
        </p:txBody>
      </p:sp>
    </p:spTree>
    <p:extLst>
      <p:ext uri="{BB962C8B-B14F-4D97-AF65-F5344CB8AC3E}">
        <p14:creationId xmlns:p14="http://schemas.microsoft.com/office/powerpoint/2010/main" val="266489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0"/>
          </p:nvPr>
        </p:nvSpPr>
        <p:spPr>
          <a:prstGeom prst="rect">
            <a:avLst/>
          </a:prstGeom>
        </p:spPr>
        <p:txBody>
          <a:bodyPr/>
          <a:lstStyle/>
          <a:p>
            <a:pPr>
              <a:defRPr/>
            </a:pPr>
            <a:fld id="{ACB22A88-73BA-4B00-905C-A309951F5147}" type="slidenum">
              <a:rPr lang="en-US" sz="1400" smtClean="0">
                <a:solidFill>
                  <a:schemeClr val="tx1"/>
                </a:solidFill>
              </a:rPr>
              <a:pPr>
                <a:defRPr/>
              </a:pPr>
              <a:t>13</a:t>
            </a:fld>
            <a:endParaRPr lang="en-US" sz="1400" dirty="0">
              <a:solidFill>
                <a:schemeClr val="tx1"/>
              </a:solidFill>
            </a:endParaRPr>
          </a:p>
        </p:txBody>
      </p:sp>
      <p:sp>
        <p:nvSpPr>
          <p:cNvPr id="2" name="Content Placeholder 1"/>
          <p:cNvSpPr>
            <a:spLocks noGrp="1"/>
          </p:cNvSpPr>
          <p:nvPr>
            <p:ph idx="1"/>
          </p:nvPr>
        </p:nvSpPr>
        <p:spPr>
          <a:xfrm>
            <a:off x="228599" y="1606550"/>
            <a:ext cx="8610599" cy="4946650"/>
          </a:xfrm>
        </p:spPr>
        <p:txBody>
          <a:bodyPr/>
          <a:lstStyle/>
          <a:p>
            <a:pPr marL="0" indent="0">
              <a:buNone/>
            </a:pPr>
            <a:r>
              <a:rPr lang="en-US" sz="1600" dirty="0" smtClean="0"/>
              <a:t>The Controller is very similar to a normal annotated @controller, except that we use </a:t>
            </a:r>
            <a:r>
              <a:rPr lang="en-US" sz="1600" dirty="0" err="1" smtClean="0"/>
              <a:t>MultipartHttpServletRequest</a:t>
            </a:r>
            <a:r>
              <a:rPr lang="en-US" sz="1600" dirty="0" smtClean="0"/>
              <a:t> or </a:t>
            </a:r>
            <a:r>
              <a:rPr lang="en-US" sz="1600" dirty="0" err="1" smtClean="0"/>
              <a:t>MultipartFile</a:t>
            </a:r>
            <a:r>
              <a:rPr lang="en-US" sz="1600" dirty="0" smtClean="0"/>
              <a:t> in the method parameters.</a:t>
            </a:r>
          </a:p>
          <a:p>
            <a:endParaRPr lang="en-US" sz="1600" dirty="0"/>
          </a:p>
        </p:txBody>
      </p:sp>
      <p:sp>
        <p:nvSpPr>
          <p:cNvPr id="3" name="Title 2"/>
          <p:cNvSpPr>
            <a:spLocks noGrp="1"/>
          </p:cNvSpPr>
          <p:nvPr>
            <p:ph type="title"/>
          </p:nvPr>
        </p:nvSpPr>
        <p:spPr/>
        <p:txBody>
          <a:bodyPr/>
          <a:lstStyle/>
          <a:p>
            <a:pPr marL="531813" indent="-531813"/>
            <a:r>
              <a:rPr lang="en-US" smtClean="0"/>
              <a:t>3. Multipart parsing using </a:t>
            </a:r>
            <a:br>
              <a:rPr lang="en-US" smtClean="0"/>
            </a:br>
            <a:r>
              <a:rPr lang="en-US" smtClean="0"/>
              <a:t>MultipartFile</a:t>
            </a:r>
            <a:endParaRPr lang="en-US" dirty="0"/>
          </a:p>
        </p:txBody>
      </p:sp>
      <p:sp>
        <p:nvSpPr>
          <p:cNvPr id="5" name="Rectangle 4"/>
          <p:cNvSpPr/>
          <p:nvPr/>
        </p:nvSpPr>
        <p:spPr>
          <a:xfrm>
            <a:off x="1148644" y="2667000"/>
            <a:ext cx="6846712" cy="3657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altLang="en-US" sz="1600" i="1" dirty="0">
                <a:solidFill>
                  <a:srgbClr val="808080"/>
                </a:solidFill>
                <a:cs typeface="Arial" pitchFamily="34" charset="0"/>
              </a:rPr>
              <a:t>@Controller</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b="1" dirty="0" smtClean="0">
                <a:solidFill>
                  <a:srgbClr val="7F0055"/>
                </a:solidFill>
                <a:cs typeface="Arial" pitchFamily="34" charset="0"/>
              </a:rPr>
              <a:t>public</a:t>
            </a:r>
            <a:r>
              <a:rPr lang="en-US" altLang="en-US" sz="1600" dirty="0" smtClean="0">
                <a:solidFill>
                  <a:srgbClr val="000000"/>
                </a:solidFill>
                <a:cs typeface="Arial" pitchFamily="34" charset="0"/>
              </a:rPr>
              <a:t> </a:t>
            </a:r>
            <a:r>
              <a:rPr lang="en-US" altLang="en-US" sz="1600" b="1" dirty="0">
                <a:solidFill>
                  <a:srgbClr val="7F0055"/>
                </a:solidFill>
                <a:cs typeface="Arial" pitchFamily="34" charset="0"/>
              </a:rPr>
              <a:t>class</a:t>
            </a:r>
            <a:r>
              <a:rPr lang="en-US" altLang="en-US" sz="1600" dirty="0">
                <a:solidFill>
                  <a:srgbClr val="000000"/>
                </a:solidFill>
                <a:cs typeface="Arial" pitchFamily="34" charset="0"/>
              </a:rPr>
              <a:t> </a:t>
            </a:r>
            <a:r>
              <a:rPr lang="en-US" altLang="en-US" sz="1600" dirty="0" err="1">
                <a:solidFill>
                  <a:srgbClr val="000000"/>
                </a:solidFill>
                <a:cs typeface="Arial" pitchFamily="34" charset="0"/>
              </a:rPr>
              <a:t>FileUploadController</a:t>
            </a:r>
            <a:r>
              <a:rPr lang="en-US" altLang="en-US" sz="1600" dirty="0">
                <a:solidFill>
                  <a:srgbClr val="000000"/>
                </a:solidFill>
                <a:cs typeface="Arial" pitchFamily="34" charset="0"/>
              </a:rPr>
              <a:t> { </a:t>
            </a:r>
            <a:endParaRPr lang="en-US" altLang="en-US" sz="1600" dirty="0" smtClean="0">
              <a:solidFill>
                <a:srgbClr val="000000"/>
              </a:solidFill>
              <a:cs typeface="Arial" pitchFamily="34" charset="0"/>
            </a:endParaRPr>
          </a:p>
          <a:p>
            <a:pPr lvl="0" fontAlgn="base">
              <a:spcBef>
                <a:spcPct val="0"/>
              </a:spcBef>
              <a:spcAft>
                <a:spcPct val="0"/>
              </a:spcAft>
            </a:pP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i="1" dirty="0">
                <a:solidFill>
                  <a:srgbClr val="808080"/>
                </a:solidFill>
                <a:effectLst>
                  <a:outerShdw blurRad="38100" dist="38100" dir="2700000" algn="tl">
                    <a:srgbClr val="000000">
                      <a:alpha val="43137"/>
                    </a:srgbClr>
                  </a:outerShdw>
                </a:effectLst>
                <a:cs typeface="Arial" pitchFamily="34" charset="0"/>
              </a:rPr>
              <a:t> </a:t>
            </a:r>
            <a:r>
              <a:rPr lang="en-US" altLang="en-US" sz="1600" i="1" dirty="0" smtClean="0">
                <a:solidFill>
                  <a:srgbClr val="808080"/>
                </a:solidFill>
                <a:effectLst>
                  <a:outerShdw blurRad="38100" dist="38100" dir="2700000" algn="tl">
                    <a:srgbClr val="000000">
                      <a:alpha val="43137"/>
                    </a:srgbClr>
                  </a:outerShdw>
                </a:effectLst>
                <a:cs typeface="Arial" pitchFamily="34" charset="0"/>
              </a:rPr>
              <a:t>     </a:t>
            </a:r>
            <a:r>
              <a:rPr lang="en-US" altLang="en-US" sz="1600" i="1" dirty="0" smtClean="0">
                <a:solidFill>
                  <a:srgbClr val="808080"/>
                </a:solidFill>
                <a:cs typeface="Arial" pitchFamily="34" charset="0"/>
              </a:rPr>
              <a:t>@</a:t>
            </a:r>
            <a:r>
              <a:rPr lang="en-US" altLang="en-US" sz="1600" i="1" dirty="0" err="1">
                <a:solidFill>
                  <a:srgbClr val="808080"/>
                </a:solidFill>
                <a:cs typeface="Arial" pitchFamily="34" charset="0"/>
              </a:rPr>
              <a:t>RequestMapping</a:t>
            </a:r>
            <a:r>
              <a:rPr lang="en-US" altLang="en-US" sz="1600" i="1" dirty="0">
                <a:solidFill>
                  <a:srgbClr val="808080"/>
                </a:solidFill>
                <a:cs typeface="Arial" pitchFamily="34" charset="0"/>
              </a:rPr>
              <a:t>(value = "/form", method = </a:t>
            </a:r>
            <a:r>
              <a:rPr lang="en-US" altLang="en-US" sz="1600" i="1" dirty="0" err="1">
                <a:solidFill>
                  <a:srgbClr val="808080"/>
                </a:solidFill>
                <a:cs typeface="Arial" pitchFamily="34" charset="0"/>
              </a:rPr>
              <a:t>RequestMethod.POST</a:t>
            </a:r>
            <a:r>
              <a:rPr lang="en-US" altLang="en-US" sz="1600" i="1" dirty="0">
                <a:solidFill>
                  <a:srgbClr val="808080"/>
                </a:solidFill>
                <a:cs typeface="Arial" pitchFamily="34" charset="0"/>
              </a:rPr>
              <a: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b="1" dirty="0" smtClean="0">
                <a:solidFill>
                  <a:srgbClr val="7F0055"/>
                </a:solidFill>
                <a:cs typeface="Arial" pitchFamily="34" charset="0"/>
              </a:rPr>
              <a:t>      public</a:t>
            </a:r>
            <a:r>
              <a:rPr lang="en-US" altLang="en-US" sz="1600" dirty="0" smtClean="0">
                <a:solidFill>
                  <a:srgbClr val="000000"/>
                </a:solidFill>
                <a:cs typeface="Arial" pitchFamily="34" charset="0"/>
              </a:rPr>
              <a:t> </a:t>
            </a:r>
            <a:r>
              <a:rPr lang="en-US" altLang="en-US" sz="1600" dirty="0">
                <a:solidFill>
                  <a:srgbClr val="000000"/>
                </a:solidFill>
                <a:cs typeface="Arial" pitchFamily="34" charset="0"/>
              </a:rPr>
              <a:t>String </a:t>
            </a:r>
            <a:r>
              <a:rPr lang="en-US" altLang="en-US" sz="1600" dirty="0" err="1">
                <a:solidFill>
                  <a:srgbClr val="000000"/>
                </a:solidFill>
                <a:cs typeface="Arial" pitchFamily="34" charset="0"/>
              </a:rPr>
              <a:t>handleFormUpload</a:t>
            </a:r>
            <a:r>
              <a:rPr lang="en-US" altLang="en-US" sz="1600" dirty="0">
                <a:solidFill>
                  <a:srgbClr val="000000"/>
                </a:solidFill>
                <a:cs typeface="Arial" pitchFamily="34" charset="0"/>
              </a:rPr>
              <a:t>(</a:t>
            </a:r>
            <a:r>
              <a:rPr lang="en-US" altLang="en-US" sz="1600" i="1" dirty="0">
                <a:solidFill>
                  <a:srgbClr val="808080"/>
                </a:solidFill>
                <a:cs typeface="Arial" pitchFamily="34" charset="0"/>
              </a:rPr>
              <a:t>@</a:t>
            </a:r>
            <a:r>
              <a:rPr lang="en-US" altLang="en-US" sz="1600" i="1" dirty="0" err="1">
                <a:solidFill>
                  <a:srgbClr val="808080"/>
                </a:solidFill>
                <a:cs typeface="Arial" pitchFamily="34" charset="0"/>
              </a:rPr>
              <a:t>RequestParam</a:t>
            </a:r>
            <a:r>
              <a:rPr lang="en-US" altLang="en-US" sz="1600" i="1" dirty="0">
                <a:solidFill>
                  <a:srgbClr val="808080"/>
                </a:solidFill>
                <a:cs typeface="Arial" pitchFamily="34" charset="0"/>
              </a:rPr>
              <a:t>("name")</a:t>
            </a:r>
            <a:r>
              <a:rPr lang="en-US" altLang="en-US" sz="1600" dirty="0">
                <a:solidFill>
                  <a:srgbClr val="000000"/>
                </a:solidFill>
                <a:cs typeface="Arial" pitchFamily="34" charset="0"/>
              </a:rPr>
              <a:t> String name,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i="1" dirty="0">
                <a:solidFill>
                  <a:srgbClr val="000000"/>
                </a:solidFill>
                <a:cs typeface="Arial" pitchFamily="34" charset="0"/>
              </a:rPr>
              <a:t>	</a:t>
            </a:r>
            <a:r>
              <a:rPr lang="en-US" altLang="en-US" sz="1600" i="1" dirty="0" smtClean="0">
                <a:solidFill>
                  <a:srgbClr val="808080"/>
                </a:solidFill>
                <a:cs typeface="Arial" pitchFamily="34" charset="0"/>
              </a:rPr>
              <a:t>@</a:t>
            </a:r>
            <a:r>
              <a:rPr lang="en-US" altLang="en-US" sz="1600" i="1" dirty="0" err="1">
                <a:solidFill>
                  <a:srgbClr val="808080"/>
                </a:solidFill>
                <a:cs typeface="Arial" pitchFamily="34" charset="0"/>
              </a:rPr>
              <a:t>RequestParam</a:t>
            </a:r>
            <a:r>
              <a:rPr lang="en-US" altLang="en-US" sz="1600" i="1" dirty="0">
                <a:solidFill>
                  <a:srgbClr val="808080"/>
                </a:solidFill>
                <a:cs typeface="Arial" pitchFamily="34" charset="0"/>
              </a:rPr>
              <a:t>("file")</a:t>
            </a:r>
            <a:r>
              <a:rPr lang="en-US" altLang="en-US" sz="1600" dirty="0">
                <a:solidFill>
                  <a:srgbClr val="000000"/>
                </a:solidFill>
                <a:cs typeface="Arial" pitchFamily="34" charset="0"/>
              </a:rPr>
              <a:t> </a:t>
            </a:r>
            <a:r>
              <a:rPr lang="en-US" altLang="en-US" sz="1600" dirty="0" err="1">
                <a:solidFill>
                  <a:srgbClr val="000000"/>
                </a:solidFill>
                <a:cs typeface="Arial" pitchFamily="34" charset="0"/>
              </a:rPr>
              <a:t>MultipartFile</a:t>
            </a:r>
            <a:r>
              <a:rPr lang="en-US" altLang="en-US" sz="1600" dirty="0">
                <a:solidFill>
                  <a:srgbClr val="000000"/>
                </a:solidFill>
                <a:cs typeface="Arial" pitchFamily="34" charset="0"/>
              </a:rPr>
              <a:t> file) { </a:t>
            </a:r>
            <a:endParaRPr lang="en-US" altLang="en-US" sz="1600" dirty="0" smtClean="0">
              <a:solidFill>
                <a:srgbClr val="000000"/>
              </a:solidFill>
              <a:cs typeface="Arial" pitchFamily="34" charset="0"/>
            </a:endParaRPr>
          </a:p>
          <a:p>
            <a:pPr lvl="0" fontAlgn="base">
              <a:spcBef>
                <a:spcPct val="0"/>
              </a:spcBef>
              <a:spcAft>
                <a:spcPct val="0"/>
              </a:spcAft>
            </a:pPr>
            <a:endParaRPr lang="en-US" altLang="en-US" sz="1600" b="1" dirty="0">
              <a:solidFill>
                <a:srgbClr val="000000"/>
              </a:solidFill>
              <a:cs typeface="Arial" pitchFamily="34" charset="0"/>
            </a:endParaRPr>
          </a:p>
          <a:p>
            <a:pPr lvl="0" fontAlgn="base">
              <a:spcBef>
                <a:spcPct val="0"/>
              </a:spcBef>
              <a:spcAft>
                <a:spcPct val="0"/>
              </a:spcAft>
            </a:pPr>
            <a:r>
              <a:rPr lang="en-US" altLang="en-US" sz="1600" b="1" dirty="0" smtClean="0">
                <a:solidFill>
                  <a:srgbClr val="7F0055"/>
                </a:solidFill>
                <a:cs typeface="Arial" pitchFamily="34" charset="0"/>
              </a:rPr>
              <a:t>	if</a:t>
            </a:r>
            <a:r>
              <a:rPr lang="en-US" altLang="en-US" sz="1600" dirty="0" smtClean="0">
                <a:solidFill>
                  <a:srgbClr val="000000"/>
                </a:solidFill>
                <a:cs typeface="Arial" pitchFamily="34" charset="0"/>
              </a:rPr>
              <a:t> </a:t>
            </a:r>
            <a:r>
              <a:rPr lang="en-US" altLang="en-US" sz="1600" dirty="0">
                <a:solidFill>
                  <a:srgbClr val="000000"/>
                </a:solidFill>
                <a:cs typeface="Arial" pitchFamily="34" charset="0"/>
              </a:rPr>
              <a:t>(!</a:t>
            </a:r>
            <a:r>
              <a:rPr lang="en-US" altLang="en-US" sz="1600" dirty="0" err="1">
                <a:solidFill>
                  <a:srgbClr val="000000"/>
                </a:solidFill>
                <a:cs typeface="Arial" pitchFamily="34" charset="0"/>
              </a:rPr>
              <a:t>file.isEmpty</a:t>
            </a:r>
            <a:r>
              <a:rPr lang="en-US" altLang="en-US" sz="1600" dirty="0">
                <a:solidFill>
                  <a:srgbClr val="000000"/>
                </a:solidFill>
                <a:cs typeface="Arial" pitchFamily="34" charset="0"/>
              </a:rPr>
              <a:t>()) {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b="1" dirty="0" smtClean="0">
                <a:solidFill>
                  <a:srgbClr val="7F0055"/>
                </a:solidFill>
                <a:cs typeface="Arial" pitchFamily="34" charset="0"/>
              </a:rPr>
              <a:t>	     byte</a:t>
            </a:r>
            <a:r>
              <a:rPr lang="en-US" altLang="en-US" sz="1600" dirty="0">
                <a:solidFill>
                  <a:srgbClr val="000000"/>
                </a:solidFill>
                <a:cs typeface="Arial" pitchFamily="34" charset="0"/>
              </a:rPr>
              <a:t>[] bytes = </a:t>
            </a:r>
            <a:r>
              <a:rPr lang="en-US" altLang="en-US" sz="1600" dirty="0" err="1">
                <a:solidFill>
                  <a:srgbClr val="000000"/>
                </a:solidFill>
                <a:cs typeface="Arial" pitchFamily="34" charset="0"/>
              </a:rPr>
              <a:t>file.getBytes</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i="1" dirty="0" smtClean="0">
                <a:solidFill>
                  <a:srgbClr val="3F5F5F"/>
                </a:solidFill>
                <a:cs typeface="Arial" pitchFamily="34" charset="0"/>
              </a:rPr>
              <a:t>	     // </a:t>
            </a:r>
            <a:r>
              <a:rPr lang="en-US" altLang="en-US" sz="1600" i="1" dirty="0">
                <a:solidFill>
                  <a:srgbClr val="3F5F5F"/>
                </a:solidFill>
                <a:cs typeface="Arial" pitchFamily="34" charset="0"/>
              </a:rPr>
              <a:t>store the bytes somewhere</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b="1" dirty="0" smtClean="0">
                <a:solidFill>
                  <a:srgbClr val="7F0055"/>
                </a:solidFill>
                <a:cs typeface="Arial" pitchFamily="34" charset="0"/>
              </a:rPr>
              <a:t>	     return</a:t>
            </a:r>
            <a:r>
              <a:rPr lang="en-US" altLang="en-US" sz="1600" dirty="0" smtClean="0">
                <a:solidFill>
                  <a:srgbClr val="000000"/>
                </a:solidFill>
                <a:cs typeface="Arial" pitchFamily="34" charset="0"/>
              </a:rPr>
              <a:t> </a:t>
            </a:r>
            <a:r>
              <a:rPr lang="en-US" altLang="en-US" sz="1600" dirty="0">
                <a:solidFill>
                  <a:srgbClr val="2A00FF"/>
                </a:solidFill>
                <a:cs typeface="Arial" pitchFamily="34" charset="0"/>
              </a:rPr>
              <a:t>"</a:t>
            </a:r>
            <a:r>
              <a:rPr lang="en-US" altLang="en-US" sz="1600" dirty="0" err="1">
                <a:solidFill>
                  <a:srgbClr val="2A00FF"/>
                </a:solidFill>
                <a:cs typeface="Arial" pitchFamily="34" charset="0"/>
              </a:rPr>
              <a:t>redirect:uploadSuccess</a:t>
            </a:r>
            <a:r>
              <a:rPr lang="en-US" altLang="en-US" sz="1600" dirty="0">
                <a:solidFill>
                  <a:srgbClr val="2A00FF"/>
                </a:solidFill>
                <a:cs typeface="Arial" pitchFamily="34" charset="0"/>
              </a:rPr>
              <a: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dirty="0" smtClean="0">
                <a:solidFill>
                  <a:srgbClr val="000000"/>
                </a:solidFill>
                <a:cs typeface="Arial" pitchFamily="34" charset="0"/>
              </a:rPr>
              <a:t>	} </a:t>
            </a:r>
          </a:p>
          <a:p>
            <a:pPr lvl="0" fontAlgn="base">
              <a:spcBef>
                <a:spcPct val="0"/>
              </a:spcBef>
              <a:spcAft>
                <a:spcPct val="0"/>
              </a:spcAft>
            </a:pPr>
            <a:r>
              <a:rPr lang="en-US" altLang="en-US" sz="1600" b="1" dirty="0">
                <a:solidFill>
                  <a:srgbClr val="7F0055"/>
                </a:solidFill>
                <a:cs typeface="Arial" pitchFamily="34" charset="0"/>
              </a:rPr>
              <a:t>	</a:t>
            </a:r>
            <a:r>
              <a:rPr lang="en-US" altLang="en-US" sz="1600" b="1" dirty="0" smtClean="0">
                <a:solidFill>
                  <a:srgbClr val="7F0055"/>
                </a:solidFill>
                <a:cs typeface="Arial" pitchFamily="34" charset="0"/>
              </a:rPr>
              <a:t>return</a:t>
            </a:r>
            <a:r>
              <a:rPr lang="en-US" altLang="en-US" sz="1600" dirty="0" smtClean="0">
                <a:solidFill>
                  <a:srgbClr val="000000"/>
                </a:solidFill>
                <a:cs typeface="Arial" pitchFamily="34" charset="0"/>
              </a:rPr>
              <a:t> </a:t>
            </a:r>
            <a:r>
              <a:rPr lang="en-US" altLang="en-US" sz="1600" dirty="0">
                <a:solidFill>
                  <a:srgbClr val="2A00FF"/>
                </a:solidFill>
                <a:cs typeface="Arial" pitchFamily="34" charset="0"/>
              </a:rPr>
              <a:t>"</a:t>
            </a:r>
            <a:r>
              <a:rPr lang="en-US" altLang="en-US" sz="1600" dirty="0" err="1">
                <a:solidFill>
                  <a:srgbClr val="2A00FF"/>
                </a:solidFill>
                <a:cs typeface="Arial" pitchFamily="34" charset="0"/>
              </a:rPr>
              <a:t>redirect:uploadFailure</a:t>
            </a:r>
            <a:r>
              <a:rPr lang="en-US" altLang="en-US" sz="1600" dirty="0">
                <a:solidFill>
                  <a:srgbClr val="2A00FF"/>
                </a:solidFill>
                <a:cs typeface="Arial" pitchFamily="34" charset="0"/>
              </a:rPr>
              <a: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dirty="0">
                <a:solidFill>
                  <a:srgbClr val="000000"/>
                </a:solidFill>
                <a:cs typeface="Arial" pitchFamily="34" charset="0"/>
              </a:rPr>
              <a:t> </a:t>
            </a:r>
            <a:r>
              <a:rPr lang="en-US" altLang="en-US" sz="1600" dirty="0" smtClean="0">
                <a:solidFill>
                  <a:srgbClr val="000000"/>
                </a:solidFill>
                <a:cs typeface="Arial" pitchFamily="34" charset="0"/>
              </a:rPr>
              <a:t>      } </a:t>
            </a:r>
          </a:p>
          <a:p>
            <a:pPr lvl="0" fontAlgn="base">
              <a:spcBef>
                <a:spcPct val="0"/>
              </a:spcBef>
              <a:spcAft>
                <a:spcPct val="0"/>
              </a:spcAft>
            </a:pPr>
            <a:r>
              <a:rPr lang="en-US" altLang="en-US" sz="1600" dirty="0" smtClean="0">
                <a:solidFill>
                  <a:srgbClr val="000000"/>
                </a:solidFill>
                <a:cs typeface="Arial" pitchFamily="34" charset="0"/>
              </a:rPr>
              <a:t>}</a:t>
            </a:r>
            <a:r>
              <a:rPr lang="en-US" altLang="en-US" sz="1600" dirty="0" smtClean="0">
                <a:solidFill>
                  <a:schemeClr val="tx1"/>
                </a:solidFill>
                <a:cs typeface="Arial" pitchFamily="34" charset="0"/>
              </a:rPr>
              <a:t> </a:t>
            </a:r>
            <a:endParaRPr lang="en-US" altLang="en-US" sz="1600" dirty="0">
              <a:solidFill>
                <a:schemeClr val="tx1"/>
              </a:solidFill>
              <a:cs typeface="Arial" pitchFamily="34" charset="0"/>
            </a:endParaRPr>
          </a:p>
        </p:txBody>
      </p:sp>
    </p:spTree>
    <p:extLst>
      <p:ext uri="{BB962C8B-B14F-4D97-AF65-F5344CB8AC3E}">
        <p14:creationId xmlns:p14="http://schemas.microsoft.com/office/powerpoint/2010/main" val="414859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0"/>
          </p:nvPr>
        </p:nvSpPr>
        <p:spPr>
          <a:prstGeom prst="rect">
            <a:avLst/>
          </a:prstGeom>
        </p:spPr>
        <p:txBody>
          <a:bodyPr/>
          <a:lstStyle/>
          <a:p>
            <a:pPr>
              <a:defRPr/>
            </a:pPr>
            <a:fld id="{ACB22A88-73BA-4B00-905C-A309951F5147}" type="slidenum">
              <a:rPr lang="en-US" sz="1400" smtClean="0">
                <a:solidFill>
                  <a:schemeClr val="tx1"/>
                </a:solidFill>
              </a:rPr>
              <a:pPr>
                <a:defRPr/>
              </a:pPr>
              <a:t>14</a:t>
            </a:fld>
            <a:endParaRPr lang="en-US" sz="1400" dirty="0">
              <a:solidFill>
                <a:schemeClr val="tx1"/>
              </a:solidFill>
            </a:endParaRPr>
          </a:p>
        </p:txBody>
      </p:sp>
      <p:sp>
        <p:nvSpPr>
          <p:cNvPr id="2" name="Content Placeholder 1"/>
          <p:cNvSpPr>
            <a:spLocks noGrp="1"/>
          </p:cNvSpPr>
          <p:nvPr>
            <p:ph idx="1"/>
          </p:nvPr>
        </p:nvSpPr>
        <p:spPr>
          <a:xfrm>
            <a:off x="228600" y="1606550"/>
            <a:ext cx="8001000" cy="4946650"/>
          </a:xfrm>
        </p:spPr>
        <p:txBody>
          <a:bodyPr/>
          <a:lstStyle/>
          <a:p>
            <a:pPr marL="0" indent="0">
              <a:buNone/>
            </a:pPr>
            <a:r>
              <a:rPr lang="en-US" sz="1600" dirty="0"/>
              <a:t>When using Servlet 3.0 multipart </a:t>
            </a:r>
            <a:r>
              <a:rPr lang="en-US" sz="1600" dirty="0" smtClean="0"/>
              <a:t>parsing, </a:t>
            </a:r>
            <a:r>
              <a:rPr lang="en-US" sz="1600" dirty="0"/>
              <a:t>you can </a:t>
            </a:r>
            <a:r>
              <a:rPr lang="en-US" sz="1600" dirty="0" smtClean="0"/>
              <a:t>also use </a:t>
            </a:r>
            <a:r>
              <a:rPr lang="en-US" sz="1600" i="1" dirty="0" err="1" smtClean="0"/>
              <a:t>javax.servlet.http.Part</a:t>
            </a:r>
            <a:r>
              <a:rPr lang="en-US" sz="1600" dirty="0" smtClean="0"/>
              <a:t> for </a:t>
            </a:r>
            <a:r>
              <a:rPr lang="en-US" sz="1600" dirty="0"/>
              <a:t>the method </a:t>
            </a:r>
            <a:r>
              <a:rPr lang="en-US" sz="1600" dirty="0" smtClean="0"/>
              <a:t>parameter.</a:t>
            </a:r>
          </a:p>
          <a:p>
            <a:endParaRPr lang="en-US" sz="1600" dirty="0"/>
          </a:p>
          <a:p>
            <a:endParaRPr lang="en-US" sz="1600" dirty="0"/>
          </a:p>
        </p:txBody>
      </p:sp>
      <p:sp>
        <p:nvSpPr>
          <p:cNvPr id="3" name="Title 2"/>
          <p:cNvSpPr>
            <a:spLocks noGrp="1"/>
          </p:cNvSpPr>
          <p:nvPr>
            <p:ph type="title"/>
          </p:nvPr>
        </p:nvSpPr>
        <p:spPr/>
        <p:txBody>
          <a:bodyPr/>
          <a:lstStyle/>
          <a:p>
            <a:r>
              <a:rPr lang="en-US" dirty="0"/>
              <a:t>Multipart parsing using Servlet 3.0 </a:t>
            </a:r>
          </a:p>
        </p:txBody>
      </p:sp>
      <p:sp>
        <p:nvSpPr>
          <p:cNvPr id="5" name="Rectangle 4"/>
          <p:cNvSpPr/>
          <p:nvPr/>
        </p:nvSpPr>
        <p:spPr>
          <a:xfrm>
            <a:off x="1181100" y="2667000"/>
            <a:ext cx="6781800" cy="2971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altLang="en-US" sz="1600" i="1" dirty="0">
                <a:solidFill>
                  <a:srgbClr val="808080"/>
                </a:solidFill>
                <a:cs typeface="Arial" pitchFamily="34" charset="0"/>
              </a:rPr>
              <a:t>@Controller</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b="1" dirty="0" smtClean="0">
                <a:solidFill>
                  <a:srgbClr val="7F0055"/>
                </a:solidFill>
                <a:cs typeface="Arial" pitchFamily="34" charset="0"/>
              </a:rPr>
              <a:t>public</a:t>
            </a:r>
            <a:r>
              <a:rPr lang="en-US" altLang="en-US" sz="1600" dirty="0" smtClean="0">
                <a:solidFill>
                  <a:srgbClr val="000000"/>
                </a:solidFill>
                <a:cs typeface="Arial" pitchFamily="34" charset="0"/>
              </a:rPr>
              <a:t> </a:t>
            </a:r>
            <a:r>
              <a:rPr lang="en-US" altLang="en-US" sz="1600" b="1" dirty="0">
                <a:solidFill>
                  <a:srgbClr val="7F0055"/>
                </a:solidFill>
                <a:cs typeface="Arial" pitchFamily="34" charset="0"/>
              </a:rPr>
              <a:t>class</a:t>
            </a:r>
            <a:r>
              <a:rPr lang="en-US" altLang="en-US" sz="1600" dirty="0">
                <a:solidFill>
                  <a:srgbClr val="000000"/>
                </a:solidFill>
                <a:cs typeface="Arial" pitchFamily="34" charset="0"/>
              </a:rPr>
              <a:t> </a:t>
            </a:r>
            <a:r>
              <a:rPr lang="en-US" altLang="en-US" sz="1600" dirty="0" err="1">
                <a:solidFill>
                  <a:srgbClr val="000000"/>
                </a:solidFill>
                <a:cs typeface="Arial" pitchFamily="34" charset="0"/>
              </a:rPr>
              <a:t>FileUploadController</a:t>
            </a:r>
            <a:r>
              <a:rPr lang="en-US" altLang="en-US" sz="1600" dirty="0">
                <a:solidFill>
                  <a:srgbClr val="000000"/>
                </a:solidFill>
                <a:cs typeface="Arial" pitchFamily="34" charset="0"/>
              </a:rPr>
              <a:t> {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i="1" dirty="0">
                <a:solidFill>
                  <a:srgbClr val="000000"/>
                </a:solidFill>
                <a:cs typeface="Arial" pitchFamily="34" charset="0"/>
              </a:rPr>
              <a:t> </a:t>
            </a:r>
            <a:r>
              <a:rPr lang="en-US" altLang="en-US" sz="1600" i="1" dirty="0" smtClean="0">
                <a:solidFill>
                  <a:srgbClr val="000000"/>
                </a:solidFill>
                <a:cs typeface="Arial" pitchFamily="34" charset="0"/>
              </a:rPr>
              <a:t>    </a:t>
            </a:r>
            <a:r>
              <a:rPr lang="en-US" altLang="en-US" sz="1600" i="1" dirty="0" smtClean="0">
                <a:solidFill>
                  <a:srgbClr val="808080"/>
                </a:solidFill>
                <a:cs typeface="Arial" pitchFamily="34" charset="0"/>
              </a:rPr>
              <a:t>@</a:t>
            </a:r>
            <a:r>
              <a:rPr lang="en-US" altLang="en-US" sz="1600" i="1" dirty="0" err="1">
                <a:solidFill>
                  <a:srgbClr val="808080"/>
                </a:solidFill>
                <a:cs typeface="Arial" pitchFamily="34" charset="0"/>
              </a:rPr>
              <a:t>RequestMapping</a:t>
            </a:r>
            <a:r>
              <a:rPr lang="en-US" altLang="en-US" sz="1600" i="1" dirty="0">
                <a:solidFill>
                  <a:srgbClr val="808080"/>
                </a:solidFill>
                <a:cs typeface="Arial" pitchFamily="34" charset="0"/>
              </a:rPr>
              <a:t>(value = "/form", method = </a:t>
            </a:r>
            <a:r>
              <a:rPr lang="en-US" altLang="en-US" sz="1600" i="1" dirty="0" err="1">
                <a:solidFill>
                  <a:srgbClr val="808080"/>
                </a:solidFill>
                <a:cs typeface="Arial" pitchFamily="34" charset="0"/>
              </a:rPr>
              <a:t>RequestMethod.POST</a:t>
            </a:r>
            <a:r>
              <a:rPr lang="en-US" altLang="en-US" sz="1600" i="1" dirty="0">
                <a:solidFill>
                  <a:srgbClr val="808080"/>
                </a:solidFill>
                <a:cs typeface="Arial" pitchFamily="34" charset="0"/>
              </a:rPr>
              <a:t>)</a:t>
            </a:r>
            <a:r>
              <a:rPr lang="en-US" altLang="en-US" sz="1600" dirty="0">
                <a:solidFill>
                  <a:srgbClr val="000000"/>
                </a:solidFill>
                <a:cs typeface="Arial" pitchFamily="34" charset="0"/>
              </a:rPr>
              <a:t> </a:t>
            </a:r>
            <a:r>
              <a:rPr lang="en-US" altLang="en-US" sz="1600" dirty="0" smtClean="0">
                <a:solidFill>
                  <a:srgbClr val="000000"/>
                </a:solidFill>
                <a:cs typeface="Arial" pitchFamily="34" charset="0"/>
              </a:rPr>
              <a:t>   </a:t>
            </a:r>
          </a:p>
          <a:p>
            <a:pPr lvl="0" fontAlgn="base">
              <a:spcBef>
                <a:spcPct val="0"/>
              </a:spcBef>
              <a:spcAft>
                <a:spcPct val="0"/>
              </a:spcAft>
            </a:pPr>
            <a:r>
              <a:rPr lang="en-US" altLang="en-US" sz="1600" b="1" dirty="0">
                <a:solidFill>
                  <a:srgbClr val="000000"/>
                </a:solidFill>
                <a:cs typeface="Arial" pitchFamily="34" charset="0"/>
              </a:rPr>
              <a:t> </a:t>
            </a:r>
            <a:r>
              <a:rPr lang="en-US" altLang="en-US" sz="1600" b="1" dirty="0" smtClean="0">
                <a:solidFill>
                  <a:srgbClr val="000000"/>
                </a:solidFill>
                <a:cs typeface="Arial" pitchFamily="34" charset="0"/>
              </a:rPr>
              <a:t>    </a:t>
            </a:r>
            <a:r>
              <a:rPr lang="en-US" altLang="en-US" sz="1600" b="1" dirty="0" smtClean="0">
                <a:solidFill>
                  <a:srgbClr val="7F0055"/>
                </a:solidFill>
                <a:cs typeface="Arial" pitchFamily="34" charset="0"/>
              </a:rPr>
              <a:t>public</a:t>
            </a:r>
            <a:r>
              <a:rPr lang="en-US" altLang="en-US" sz="1600" dirty="0" smtClean="0">
                <a:solidFill>
                  <a:srgbClr val="000000"/>
                </a:solidFill>
                <a:cs typeface="Arial" pitchFamily="34" charset="0"/>
              </a:rPr>
              <a:t> </a:t>
            </a:r>
            <a:r>
              <a:rPr lang="en-US" altLang="en-US" sz="1600" dirty="0">
                <a:solidFill>
                  <a:srgbClr val="000000"/>
                </a:solidFill>
                <a:cs typeface="Arial" pitchFamily="34" charset="0"/>
              </a:rPr>
              <a:t>String </a:t>
            </a:r>
            <a:r>
              <a:rPr lang="en-US" altLang="en-US" sz="1600" dirty="0" err="1">
                <a:solidFill>
                  <a:srgbClr val="000000"/>
                </a:solidFill>
                <a:cs typeface="Arial" pitchFamily="34" charset="0"/>
              </a:rPr>
              <a:t>handleFormUpload</a:t>
            </a:r>
            <a:r>
              <a:rPr lang="en-US" altLang="en-US" sz="1600" dirty="0">
                <a:solidFill>
                  <a:srgbClr val="000000"/>
                </a:solidFill>
                <a:cs typeface="Arial" pitchFamily="34" charset="0"/>
              </a:rPr>
              <a:t>(</a:t>
            </a:r>
            <a:r>
              <a:rPr lang="en-US" altLang="en-US" sz="1600" i="1" dirty="0">
                <a:solidFill>
                  <a:srgbClr val="808080"/>
                </a:solidFill>
                <a:cs typeface="Arial" pitchFamily="34" charset="0"/>
              </a:rPr>
              <a:t>@</a:t>
            </a:r>
            <a:r>
              <a:rPr lang="en-US" altLang="en-US" sz="1600" i="1" dirty="0" err="1">
                <a:solidFill>
                  <a:srgbClr val="808080"/>
                </a:solidFill>
                <a:cs typeface="Arial" pitchFamily="34" charset="0"/>
              </a:rPr>
              <a:t>RequestParam</a:t>
            </a:r>
            <a:r>
              <a:rPr lang="en-US" altLang="en-US" sz="1600" i="1" dirty="0">
                <a:solidFill>
                  <a:srgbClr val="808080"/>
                </a:solidFill>
                <a:cs typeface="Arial" pitchFamily="34" charset="0"/>
              </a:rPr>
              <a:t>("name")</a:t>
            </a:r>
            <a:r>
              <a:rPr lang="en-US" altLang="en-US" sz="1600" dirty="0">
                <a:solidFill>
                  <a:srgbClr val="000000"/>
                </a:solidFill>
                <a:cs typeface="Arial" pitchFamily="34" charset="0"/>
              </a:rPr>
              <a:t> String name, </a:t>
            </a:r>
            <a:r>
              <a:rPr lang="en-US" altLang="en-US" sz="1600" dirty="0" smtClean="0">
                <a:solidFill>
                  <a:srgbClr val="000000"/>
                </a:solidFill>
                <a:cs typeface="Arial" pitchFamily="34" charset="0"/>
              </a:rPr>
              <a:t>	</a:t>
            </a:r>
          </a:p>
          <a:p>
            <a:pPr lvl="0" fontAlgn="base">
              <a:spcBef>
                <a:spcPct val="0"/>
              </a:spcBef>
              <a:spcAft>
                <a:spcPct val="0"/>
              </a:spcAft>
            </a:pPr>
            <a:r>
              <a:rPr lang="en-US" altLang="en-US" sz="1600" i="1" dirty="0">
                <a:solidFill>
                  <a:srgbClr val="000000"/>
                </a:solidFill>
                <a:cs typeface="Arial" pitchFamily="34" charset="0"/>
              </a:rPr>
              <a:t>	</a:t>
            </a:r>
            <a:r>
              <a:rPr lang="en-US" altLang="en-US" sz="1600" i="1" dirty="0" smtClean="0">
                <a:solidFill>
                  <a:srgbClr val="808080"/>
                </a:solidFill>
                <a:cs typeface="Arial" pitchFamily="34" charset="0"/>
              </a:rPr>
              <a:t>@</a:t>
            </a:r>
            <a:r>
              <a:rPr lang="en-US" altLang="en-US" sz="1600" i="1" dirty="0" err="1">
                <a:solidFill>
                  <a:srgbClr val="808080"/>
                </a:solidFill>
                <a:cs typeface="Arial" pitchFamily="34" charset="0"/>
              </a:rPr>
              <a:t>RequestParam</a:t>
            </a:r>
            <a:r>
              <a:rPr lang="en-US" altLang="en-US" sz="1600" i="1" dirty="0">
                <a:solidFill>
                  <a:srgbClr val="808080"/>
                </a:solidFill>
                <a:cs typeface="Arial" pitchFamily="34" charset="0"/>
              </a:rPr>
              <a:t>("file")</a:t>
            </a:r>
            <a:r>
              <a:rPr lang="en-US" altLang="en-US" sz="1600" dirty="0">
                <a:solidFill>
                  <a:srgbClr val="000000"/>
                </a:solidFill>
                <a:cs typeface="Arial" pitchFamily="34" charset="0"/>
              </a:rPr>
              <a:t> Part file) { </a:t>
            </a:r>
            <a:endParaRPr lang="en-US" altLang="en-US" sz="1600" dirty="0" smtClean="0">
              <a:solidFill>
                <a:srgbClr val="000000"/>
              </a:solidFill>
              <a:cs typeface="Arial" pitchFamily="34" charset="0"/>
            </a:endParaRPr>
          </a:p>
          <a:p>
            <a:pPr lvl="0" fontAlgn="base">
              <a:spcBef>
                <a:spcPct val="0"/>
              </a:spcBef>
              <a:spcAft>
                <a:spcPct val="0"/>
              </a:spcAft>
            </a:pPr>
            <a:endParaRPr lang="en-US" altLang="en-US" sz="1600" dirty="0">
              <a:solidFill>
                <a:srgbClr val="000000"/>
              </a:solidFill>
              <a:cs typeface="Arial" pitchFamily="34" charset="0"/>
            </a:endParaRPr>
          </a:p>
          <a:p>
            <a:pPr lvl="0" fontAlgn="base">
              <a:spcBef>
                <a:spcPct val="0"/>
              </a:spcBef>
              <a:spcAft>
                <a:spcPct val="0"/>
              </a:spcAft>
            </a:pPr>
            <a:r>
              <a:rPr lang="en-US" altLang="en-US" sz="1600" dirty="0" smtClean="0">
                <a:solidFill>
                  <a:srgbClr val="000000"/>
                </a:solidFill>
                <a:cs typeface="Arial" pitchFamily="34" charset="0"/>
              </a:rPr>
              <a:t>	InputStream </a:t>
            </a:r>
            <a:r>
              <a:rPr lang="en-US" altLang="en-US" sz="1600" dirty="0" err="1">
                <a:solidFill>
                  <a:srgbClr val="000000"/>
                </a:solidFill>
                <a:cs typeface="Arial" pitchFamily="34" charset="0"/>
              </a:rPr>
              <a:t>inputStream</a:t>
            </a:r>
            <a:r>
              <a:rPr lang="en-US" altLang="en-US" sz="1600" dirty="0">
                <a:solidFill>
                  <a:srgbClr val="000000"/>
                </a:solidFill>
                <a:cs typeface="Arial" pitchFamily="34" charset="0"/>
              </a:rPr>
              <a:t> = </a:t>
            </a:r>
            <a:r>
              <a:rPr lang="en-US" altLang="en-US" sz="1600" dirty="0" err="1">
                <a:solidFill>
                  <a:srgbClr val="000000"/>
                </a:solidFill>
                <a:cs typeface="Arial" pitchFamily="34" charset="0"/>
              </a:rPr>
              <a:t>file.getInputStream</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i="1" dirty="0">
                <a:solidFill>
                  <a:srgbClr val="000000"/>
                </a:solidFill>
                <a:cs typeface="Arial" pitchFamily="34" charset="0"/>
              </a:rPr>
              <a:t>	</a:t>
            </a:r>
            <a:r>
              <a:rPr lang="en-US" altLang="en-US" sz="1600" i="1" dirty="0" smtClean="0">
                <a:solidFill>
                  <a:srgbClr val="3F5F5F"/>
                </a:solidFill>
                <a:cs typeface="Arial" pitchFamily="34" charset="0"/>
              </a:rPr>
              <a:t>// </a:t>
            </a:r>
            <a:r>
              <a:rPr lang="en-US" altLang="en-US" sz="1600" i="1" dirty="0">
                <a:solidFill>
                  <a:srgbClr val="3F5F5F"/>
                </a:solidFill>
                <a:cs typeface="Arial" pitchFamily="34" charset="0"/>
              </a:rPr>
              <a:t>store bytes from uploaded file somewhere</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b="1" dirty="0">
                <a:solidFill>
                  <a:srgbClr val="000000"/>
                </a:solidFill>
                <a:cs typeface="Arial" pitchFamily="34" charset="0"/>
              </a:rPr>
              <a:t>	</a:t>
            </a:r>
            <a:r>
              <a:rPr lang="en-US" altLang="en-US" sz="1600" b="1" dirty="0" smtClean="0">
                <a:solidFill>
                  <a:srgbClr val="7F0055"/>
                </a:solidFill>
                <a:cs typeface="Arial" pitchFamily="34" charset="0"/>
              </a:rPr>
              <a:t>return</a:t>
            </a:r>
            <a:r>
              <a:rPr lang="en-US" altLang="en-US" sz="1600" dirty="0" smtClean="0">
                <a:solidFill>
                  <a:srgbClr val="000000"/>
                </a:solidFill>
                <a:cs typeface="Arial" pitchFamily="34" charset="0"/>
              </a:rPr>
              <a:t> </a:t>
            </a:r>
            <a:r>
              <a:rPr lang="en-US" altLang="en-US" sz="1600" dirty="0">
                <a:solidFill>
                  <a:srgbClr val="2A00FF"/>
                </a:solidFill>
                <a:cs typeface="Arial" pitchFamily="34" charset="0"/>
              </a:rPr>
              <a:t>"</a:t>
            </a:r>
            <a:r>
              <a:rPr lang="en-US" altLang="en-US" sz="1600" dirty="0" err="1">
                <a:solidFill>
                  <a:srgbClr val="2A00FF"/>
                </a:solidFill>
                <a:cs typeface="Arial" pitchFamily="34" charset="0"/>
              </a:rPr>
              <a:t>redirect:uploadSuccess</a:t>
            </a:r>
            <a:r>
              <a:rPr lang="en-US" altLang="en-US" sz="1600" dirty="0">
                <a:solidFill>
                  <a:srgbClr val="2A00FF"/>
                </a:solidFill>
                <a:cs typeface="Arial" pitchFamily="34" charset="0"/>
              </a:rPr>
              <a:t>"</a:t>
            </a:r>
            <a:r>
              <a:rPr lang="en-US" altLang="en-US" sz="1600" dirty="0">
                <a:solidFill>
                  <a:srgbClr val="000000"/>
                </a:solidFill>
                <a:cs typeface="Arial" pitchFamily="34" charset="0"/>
              </a:rPr>
              <a:t>; </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dirty="0" smtClean="0">
                <a:solidFill>
                  <a:srgbClr val="000000"/>
                </a:solidFill>
                <a:cs typeface="Arial" pitchFamily="34" charset="0"/>
              </a:rPr>
              <a:t>     } </a:t>
            </a:r>
          </a:p>
          <a:p>
            <a:pPr lvl="0" fontAlgn="base">
              <a:spcBef>
                <a:spcPct val="0"/>
              </a:spcBef>
              <a:spcAft>
                <a:spcPct val="0"/>
              </a:spcAft>
            </a:pPr>
            <a:r>
              <a:rPr lang="en-US" altLang="en-US" sz="1600" dirty="0" smtClean="0">
                <a:solidFill>
                  <a:srgbClr val="000000"/>
                </a:solidFill>
                <a:cs typeface="Arial" pitchFamily="34" charset="0"/>
              </a:rPr>
              <a:t>}</a:t>
            </a:r>
            <a:r>
              <a:rPr lang="en-US" altLang="en-US" sz="1600" dirty="0" smtClean="0">
                <a:solidFill>
                  <a:schemeClr val="tx1"/>
                </a:solidFill>
                <a:cs typeface="Arial" pitchFamily="34" charset="0"/>
              </a:rPr>
              <a:t> </a:t>
            </a:r>
            <a:endParaRPr lang="en-US" altLang="en-US" sz="4000" dirty="0">
              <a:solidFill>
                <a:schemeClr val="tx1"/>
              </a:solidFill>
              <a:cs typeface="Arial" pitchFamily="34" charset="0"/>
            </a:endParaRPr>
          </a:p>
        </p:txBody>
      </p:sp>
    </p:spTree>
    <p:extLst>
      <p:ext uri="{BB962C8B-B14F-4D97-AF65-F5344CB8AC3E}">
        <p14:creationId xmlns:p14="http://schemas.microsoft.com/office/powerpoint/2010/main" val="4062891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1609725"/>
            <a:ext cx="8686800" cy="4946650"/>
          </a:xfrm>
        </p:spPr>
        <p:txBody>
          <a:bodyPr/>
          <a:lstStyle/>
          <a:p>
            <a:pPr marL="0" indent="0">
              <a:buNone/>
            </a:pPr>
            <a:r>
              <a:rPr lang="en-US" sz="1600" dirty="0"/>
              <a:t>Refer to course code- </a:t>
            </a:r>
            <a:r>
              <a:rPr lang="en-US" sz="1600" dirty="0">
                <a:hlinkClick r:id="rId2"/>
              </a:rPr>
              <a:t>CTKJE572 -Spring 3 MVC Level 2 Hands on Guided Exercises</a:t>
            </a:r>
            <a:endParaRPr lang="en-US" sz="1600" dirty="0"/>
          </a:p>
          <a:p>
            <a:pPr marL="0" indent="0">
              <a:buNone/>
            </a:pPr>
            <a:endParaRPr lang="en-US" sz="1600" dirty="0"/>
          </a:p>
          <a:p>
            <a:pPr marL="0" indent="0">
              <a:buNone/>
            </a:pPr>
            <a:r>
              <a:rPr lang="en-US" sz="1600" dirty="0"/>
              <a:t>Practice the Guided Exercise </a:t>
            </a:r>
            <a:r>
              <a:rPr lang="en-US" sz="1600" dirty="0" smtClean="0"/>
              <a:t>2: MultipartResolver in </a:t>
            </a:r>
            <a:r>
              <a:rPr lang="en-US" sz="1600" dirty="0"/>
              <a:t>the </a:t>
            </a:r>
            <a:r>
              <a:rPr lang="en-US" sz="1600" dirty="0" smtClean="0"/>
              <a:t>Hands-on </a:t>
            </a:r>
            <a:r>
              <a:rPr lang="en-US" sz="1600" dirty="0"/>
              <a:t>document.</a:t>
            </a:r>
          </a:p>
          <a:p>
            <a:endParaRPr lang="en-US" sz="1600" dirty="0"/>
          </a:p>
        </p:txBody>
      </p:sp>
      <p:sp>
        <p:nvSpPr>
          <p:cNvPr id="3" name="Title 2"/>
          <p:cNvSpPr>
            <a:spLocks noGrp="1"/>
          </p:cNvSpPr>
          <p:nvPr>
            <p:ph type="title"/>
          </p:nvPr>
        </p:nvSpPr>
        <p:spPr>
          <a:xfrm>
            <a:off x="1460157" y="0"/>
            <a:ext cx="7543800" cy="1143000"/>
          </a:xfrm>
        </p:spPr>
        <p:txBody>
          <a:bodyPr/>
          <a:lstStyle/>
          <a:p>
            <a:r>
              <a:rPr lang="en-US" dirty="0"/>
              <a:t>Demonstration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4267200"/>
            <a:ext cx="2667000" cy="1914460"/>
          </a:xfrm>
          <a:prstGeom prst="rect">
            <a:avLst/>
          </a:prstGeom>
        </p:spPr>
      </p:pic>
      <p:sp>
        <p:nvSpPr>
          <p:cNvPr id="6" name="Slide Number Placeholder 8"/>
          <p:cNvSpPr>
            <a:spLocks noGrp="1"/>
          </p:cNvSpPr>
          <p:nvPr>
            <p:ph type="sldNum" sz="quarter" idx="4294967295"/>
          </p:nvPr>
        </p:nvSpPr>
        <p:spPr>
          <a:xfrm>
            <a:off x="152400" y="6428601"/>
            <a:ext cx="457200" cy="276999"/>
          </a:xfrm>
          <a:prstGeom prst="rect">
            <a:avLst/>
          </a:prstGeom>
        </p:spPr>
        <p:txBody>
          <a:bodyPr/>
          <a:lstStyle/>
          <a:p>
            <a:pPr>
              <a:defRPr/>
            </a:pPr>
            <a:fld id="{ACB22A88-73BA-4B00-905C-A309951F5147}" type="slidenum">
              <a:rPr lang="en-US" sz="1400" smtClean="0">
                <a:solidFill>
                  <a:schemeClr val="tx1"/>
                </a:solidFill>
              </a:rPr>
              <a:pPr>
                <a:defRPr/>
              </a:pPr>
              <a:t>15</a:t>
            </a:fld>
            <a:endParaRPr lang="en-US" sz="1400" dirty="0">
              <a:solidFill>
                <a:schemeClr val="tx1"/>
              </a:solidFill>
            </a:endParaRPr>
          </a:p>
        </p:txBody>
      </p:sp>
    </p:spTree>
    <p:extLst>
      <p:ext uri="{BB962C8B-B14F-4D97-AF65-F5344CB8AC3E}">
        <p14:creationId xmlns:p14="http://schemas.microsoft.com/office/powerpoint/2010/main" val="2958984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60157" y="0"/>
            <a:ext cx="7543800" cy="1143000"/>
          </a:xfrm>
        </p:spPr>
        <p:txBody>
          <a:bodyPr/>
          <a:lstStyle/>
          <a:p>
            <a:r>
              <a:rPr lang="en-US" dirty="0" smtClean="0"/>
              <a:t>Questions</a:t>
            </a:r>
            <a:endParaRPr lang="en-US" dirty="0"/>
          </a:p>
        </p:txBody>
      </p:sp>
      <p:sp>
        <p:nvSpPr>
          <p:cNvPr id="8" name="Slide Number Placeholder 8"/>
          <p:cNvSpPr>
            <a:spLocks noGrp="1"/>
          </p:cNvSpPr>
          <p:nvPr>
            <p:ph type="sldNum" sz="quarter" idx="4294967295"/>
          </p:nvPr>
        </p:nvSpPr>
        <p:spPr>
          <a:xfrm>
            <a:off x="152400" y="6428601"/>
            <a:ext cx="457200" cy="276999"/>
          </a:xfrm>
          <a:prstGeom prst="rect">
            <a:avLst/>
          </a:prstGeom>
        </p:spPr>
        <p:txBody>
          <a:bodyPr/>
          <a:lstStyle/>
          <a:p>
            <a:pPr>
              <a:defRPr/>
            </a:pPr>
            <a:fld id="{ACB22A88-73BA-4B00-905C-A309951F5147}" type="slidenum">
              <a:rPr lang="en-US" sz="1400" smtClean="0">
                <a:solidFill>
                  <a:schemeClr val="tx1"/>
                </a:solidFill>
              </a:rPr>
              <a:pPr>
                <a:defRPr/>
              </a:pPr>
              <a:t>16</a:t>
            </a:fld>
            <a:endParaRPr lang="en-US" sz="1400" dirty="0">
              <a:solidFill>
                <a:schemeClr val="tx1"/>
              </a:solidFill>
            </a:endParaRPr>
          </a:p>
        </p:txBody>
      </p:sp>
      <p:pic>
        <p:nvPicPr>
          <p:cNvPr id="9"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60157" y="0"/>
            <a:ext cx="7543800" cy="1143000"/>
          </a:xfrm>
        </p:spPr>
        <p:txBody>
          <a:bodyPr/>
          <a:lstStyle/>
          <a:p>
            <a:r>
              <a:rPr lang="en-US" dirty="0" smtClean="0"/>
              <a:t>Welcome Break</a:t>
            </a:r>
            <a:endParaRPr lang="en-US" dirty="0"/>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
        <p:nvSpPr>
          <p:cNvPr id="6" name="Slide Number Placeholder 8"/>
          <p:cNvSpPr>
            <a:spLocks noGrp="1"/>
          </p:cNvSpPr>
          <p:nvPr>
            <p:ph type="sldNum" sz="quarter" idx="4294967295"/>
          </p:nvPr>
        </p:nvSpPr>
        <p:spPr>
          <a:xfrm>
            <a:off x="152400" y="6428601"/>
            <a:ext cx="457200" cy="276999"/>
          </a:xfrm>
          <a:prstGeom prst="rect">
            <a:avLst/>
          </a:prstGeom>
        </p:spPr>
        <p:txBody>
          <a:bodyPr/>
          <a:lstStyle/>
          <a:p>
            <a:pPr>
              <a:defRPr/>
            </a:pPr>
            <a:fld id="{ACB22A88-73BA-4B00-905C-A309951F5147}" type="slidenum">
              <a:rPr lang="en-US" sz="1400" smtClean="0">
                <a:solidFill>
                  <a:schemeClr val="tx1"/>
                </a:solidFill>
              </a:rPr>
              <a:pPr>
                <a:defRPr/>
              </a:pPr>
              <a:t>17</a:t>
            </a:fld>
            <a:endParaRPr lang="en-US" sz="14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a:spLocks noGrp="1"/>
          </p:cNvSpPr>
          <p:nvPr>
            <p:ph type="sldNum" sz="quarter" idx="10"/>
          </p:nvPr>
        </p:nvSpPr>
        <p:spPr>
          <a:prstGeom prst="rect">
            <a:avLst/>
          </a:prstGeom>
        </p:spPr>
        <p:txBody>
          <a:bodyPr/>
          <a:lstStyle/>
          <a:p>
            <a:pPr>
              <a:defRPr/>
            </a:pPr>
            <a:fld id="{ACB22A88-73BA-4B00-905C-A309951F5147}" type="slidenum">
              <a:rPr lang="en-US" sz="1400" smtClean="0">
                <a:solidFill>
                  <a:schemeClr val="tx1"/>
                </a:solidFill>
              </a:rPr>
              <a:pPr>
                <a:defRPr/>
              </a:pPr>
              <a:t>18</a:t>
            </a:fld>
            <a:endParaRPr lang="en-US" sz="1400" dirty="0">
              <a:solidFill>
                <a:schemeClr val="tx1"/>
              </a:solidFill>
            </a:endParaRPr>
          </a:p>
        </p:txBody>
      </p:sp>
      <p:sp>
        <p:nvSpPr>
          <p:cNvPr id="2" name="Content Placeholder 1"/>
          <p:cNvSpPr>
            <a:spLocks noGrp="1"/>
          </p:cNvSpPr>
          <p:nvPr>
            <p:ph idx="1"/>
          </p:nvPr>
        </p:nvSpPr>
        <p:spPr/>
        <p:txBody>
          <a:bodyPr/>
          <a:lstStyle/>
          <a:p>
            <a:pPr marL="0" indent="0">
              <a:buNone/>
              <a:defRPr/>
            </a:pPr>
            <a:r>
              <a:rPr lang="en-US" sz="1600" b="1" dirty="0" smtClean="0"/>
              <a:t>Answer the following questions:</a:t>
            </a:r>
          </a:p>
          <a:p>
            <a:pPr marL="0" indent="0">
              <a:buNone/>
              <a:defRPr/>
            </a:pPr>
            <a:endParaRPr lang="en-US" sz="1600" dirty="0" smtClean="0"/>
          </a:p>
          <a:p>
            <a:pPr marL="514350" indent="-514350">
              <a:buAutoNum type="arabicPeriod"/>
              <a:defRPr/>
            </a:pPr>
            <a:r>
              <a:rPr lang="en-US" sz="1600" dirty="0" smtClean="0"/>
              <a:t>In </a:t>
            </a:r>
            <a:r>
              <a:rPr lang="en-US" sz="1600" dirty="0" smtClean="0"/>
              <a:t>case </a:t>
            </a:r>
            <a:r>
              <a:rPr lang="en-US" sz="1600" dirty="0"/>
              <a:t>of the </a:t>
            </a:r>
            <a:r>
              <a:rPr lang="en-US" sz="1600" dirty="0" err="1"/>
              <a:t>CommonsMultipartResolver</a:t>
            </a:r>
            <a:r>
              <a:rPr lang="en-US" sz="1600" dirty="0"/>
              <a:t>, you need </a:t>
            </a:r>
            <a:r>
              <a:rPr lang="en-US" sz="1600" dirty="0" smtClean="0"/>
              <a:t>to ________________.</a:t>
            </a:r>
            <a:endParaRPr lang="en-US" sz="1600" dirty="0" smtClean="0"/>
          </a:p>
          <a:p>
            <a:pPr marL="514350" indent="-514350">
              <a:buAutoNum type="arabicPeriod"/>
              <a:defRPr/>
            </a:pPr>
            <a:endParaRPr lang="en-US" sz="1600" dirty="0" smtClean="0"/>
          </a:p>
          <a:p>
            <a:pPr marL="514350" indent="-514350">
              <a:buAutoNum type="arabicPeriod"/>
              <a:defRPr/>
            </a:pPr>
            <a:r>
              <a:rPr lang="en-US" sz="1600" dirty="0" smtClean="0"/>
              <a:t>“Spring </a:t>
            </a:r>
            <a:r>
              <a:rPr lang="en-US" sz="1600" dirty="0"/>
              <a:t>has built-in multipart support for file uploads in web </a:t>
            </a:r>
            <a:r>
              <a:rPr lang="en-US" sz="1600" dirty="0" smtClean="0"/>
              <a:t>applications.” </a:t>
            </a:r>
            <a:br>
              <a:rPr lang="en-US" sz="1600" dirty="0" smtClean="0"/>
            </a:br>
            <a:r>
              <a:rPr lang="en-US" sz="1600" dirty="0" smtClean="0"/>
              <a:t>State whether the statement is TRUE or FALSE.</a:t>
            </a:r>
            <a:endParaRPr lang="en-US" sz="1600" dirty="0"/>
          </a:p>
        </p:txBody>
      </p:sp>
      <p:sp>
        <p:nvSpPr>
          <p:cNvPr id="3" name="Title 2"/>
          <p:cNvSpPr>
            <a:spLocks noGrp="1"/>
          </p:cNvSpPr>
          <p:nvPr>
            <p:ph type="title"/>
          </p:nvPr>
        </p:nvSpPr>
        <p:spPr/>
        <p:txBody>
          <a:bodyPr/>
          <a:lstStyle/>
          <a:p>
            <a:r>
              <a:rPr lang="en-US" dirty="0" smtClean="0"/>
              <a:t>Test Your Understanding</a:t>
            </a:r>
            <a:endParaRPr lang="en-US" dirty="0"/>
          </a:p>
        </p:txBody>
      </p:sp>
      <p:pic>
        <p:nvPicPr>
          <p:cNvPr id="6" name="Picture 29"/>
          <p:cNvPicPr>
            <a:picLocks noChangeAspect="1" noChangeArrowheads="1"/>
          </p:cNvPicPr>
          <p:nvPr/>
        </p:nvPicPr>
        <p:blipFill>
          <a:blip r:embed="rId3" cstate="print"/>
          <a:srcRect/>
          <a:stretch>
            <a:fillRect/>
          </a:stretch>
        </p:blipFill>
        <p:spPr bwMode="auto">
          <a:xfrm>
            <a:off x="8124825" y="0"/>
            <a:ext cx="1004888" cy="1055688"/>
          </a:xfrm>
          <a:prstGeom prst="rect">
            <a:avLst/>
          </a:prstGeom>
          <a:noFill/>
          <a:ln w="9525" algn="ctr">
            <a:noFill/>
            <a:miter lim="800000"/>
            <a:headEnd/>
            <a:tailEnd/>
          </a:ln>
        </p:spPr>
      </p:pic>
      <p:pic>
        <p:nvPicPr>
          <p:cNvPr id="8" name="Picture Placeholder 2"/>
          <p:cNvPicPr>
            <a:picLocks noChangeAspect="1"/>
          </p:cNvPicPr>
          <p:nvPr/>
        </p:nvPicPr>
        <p:blipFill>
          <a:blip r:embed="rId4" cstate="print">
            <a:extLst>
              <a:ext uri="{28A0092B-C50C-407E-A947-70E740481C1C}">
                <a14:useLocalDpi xmlns:a14="http://schemas.microsoft.com/office/drawing/2010/main" val="0"/>
              </a:ext>
            </a:extLst>
          </a:blip>
          <a:srcRect l="3099" r="3099"/>
          <a:stretch>
            <a:fillRect/>
          </a:stretch>
        </p:blipFill>
        <p:spPr bwMode="auto">
          <a:xfrm>
            <a:off x="6324600" y="2590800"/>
            <a:ext cx="28194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0"/>
          </p:nvPr>
        </p:nvSpPr>
        <p:spPr>
          <a:prstGeom prst="rect">
            <a:avLst/>
          </a:prstGeom>
        </p:spPr>
        <p:txBody>
          <a:bodyPr/>
          <a:lstStyle/>
          <a:p>
            <a:pPr>
              <a:defRPr/>
            </a:pPr>
            <a:fld id="{ACB22A88-73BA-4B00-905C-A309951F5147}" type="slidenum">
              <a:rPr lang="en-US" sz="1400" smtClean="0">
                <a:solidFill>
                  <a:schemeClr val="tx1"/>
                </a:solidFill>
              </a:rPr>
              <a:pPr>
                <a:defRPr/>
              </a:pPr>
              <a:t>19</a:t>
            </a:fld>
            <a:endParaRPr lang="en-US" sz="1400" dirty="0">
              <a:solidFill>
                <a:schemeClr val="tx1"/>
              </a:solidFill>
            </a:endParaRPr>
          </a:p>
        </p:txBody>
      </p:sp>
      <p:sp>
        <p:nvSpPr>
          <p:cNvPr id="2" name="Content Placeholder 1"/>
          <p:cNvSpPr>
            <a:spLocks noGrp="1"/>
          </p:cNvSpPr>
          <p:nvPr>
            <p:ph idx="1"/>
          </p:nvPr>
        </p:nvSpPr>
        <p:spPr/>
        <p:txBody>
          <a:bodyPr/>
          <a:lstStyle/>
          <a:p>
            <a:pPr marL="0" lvl="1" indent="0">
              <a:buNone/>
            </a:pPr>
            <a:r>
              <a:rPr lang="en-US" sz="1600" dirty="0"/>
              <a:t>At the end of this chapter, you have learned the following</a:t>
            </a:r>
            <a:r>
              <a:rPr lang="en-US" sz="1600" dirty="0" smtClean="0"/>
              <a:t>:</a:t>
            </a:r>
          </a:p>
          <a:p>
            <a:pPr marL="342900" lvl="1" indent="-342900">
              <a:buFont typeface="Arial" panose="020B0604020202020204" pitchFamily="34" charset="0"/>
              <a:buChar char="•"/>
            </a:pPr>
            <a:r>
              <a:rPr lang="en-US" sz="1600" dirty="0" smtClean="0"/>
              <a:t>Spring </a:t>
            </a:r>
            <a:r>
              <a:rPr lang="en-US" sz="1600" dirty="0"/>
              <a:t>MVC framework </a:t>
            </a:r>
            <a:r>
              <a:rPr lang="en-US" sz="1600" dirty="0" smtClean="0"/>
              <a:t>provides </a:t>
            </a:r>
            <a:r>
              <a:rPr lang="en-US" sz="1600" dirty="0"/>
              <a:t>support for uploading files </a:t>
            </a:r>
            <a:br>
              <a:rPr lang="en-US" sz="1600" dirty="0"/>
            </a:br>
            <a:r>
              <a:rPr lang="en-US" sz="1600" dirty="0" smtClean="0"/>
              <a:t>by </a:t>
            </a:r>
            <a:r>
              <a:rPr lang="en-US" sz="1600" dirty="0"/>
              <a:t>integrating Apache Commons </a:t>
            </a:r>
            <a:r>
              <a:rPr lang="en-US" sz="1600" dirty="0" err="1"/>
              <a:t>FileUpload</a:t>
            </a:r>
            <a:r>
              <a:rPr lang="en-US" sz="1600" dirty="0"/>
              <a:t> API. </a:t>
            </a:r>
            <a:endParaRPr lang="en-US" sz="1600" dirty="0" smtClean="0"/>
          </a:p>
          <a:p>
            <a:pPr marL="342900" lvl="1" indent="-342900">
              <a:buFont typeface="Arial" panose="020B0604020202020204" pitchFamily="34" charset="0"/>
              <a:buChar char="•"/>
            </a:pPr>
            <a:r>
              <a:rPr lang="en-US" sz="1600" dirty="0"/>
              <a:t>You </a:t>
            </a:r>
            <a:r>
              <a:rPr lang="en-US" sz="1600" dirty="0" smtClean="0"/>
              <a:t>can enable </a:t>
            </a:r>
            <a:r>
              <a:rPr lang="en-US" sz="1600" dirty="0"/>
              <a:t>Spring multipart handling by adding a </a:t>
            </a:r>
            <a:br>
              <a:rPr lang="en-US" sz="1600" dirty="0"/>
            </a:br>
            <a:r>
              <a:rPr lang="en-US" sz="1600" dirty="0" smtClean="0"/>
              <a:t>multipart </a:t>
            </a:r>
            <a:r>
              <a:rPr lang="en-US" sz="1600" dirty="0"/>
              <a:t>resolver to the web application’s </a:t>
            </a:r>
            <a:r>
              <a:rPr lang="en-US" sz="1600" dirty="0" smtClean="0"/>
              <a:t>context.</a:t>
            </a:r>
          </a:p>
          <a:p>
            <a:pPr marL="342900" lvl="1" indent="-342900">
              <a:buFont typeface="Arial" panose="020B0604020202020204" pitchFamily="34" charset="0"/>
              <a:buChar char="•"/>
            </a:pPr>
            <a:r>
              <a:rPr lang="en-US" sz="1600" dirty="0"/>
              <a:t>In </a:t>
            </a:r>
            <a:r>
              <a:rPr lang="en-US" sz="1600" dirty="0" smtClean="0"/>
              <a:t>case </a:t>
            </a:r>
            <a:r>
              <a:rPr lang="en-US" sz="1600" dirty="0"/>
              <a:t>of </a:t>
            </a:r>
            <a:r>
              <a:rPr lang="en-US" sz="1600" dirty="0" smtClean="0"/>
              <a:t>the </a:t>
            </a:r>
            <a:r>
              <a:rPr lang="en-US" sz="1600" dirty="0" err="1" smtClean="0"/>
              <a:t>CommonsMultipartResolver</a:t>
            </a:r>
            <a:r>
              <a:rPr lang="en-US" sz="1600" dirty="0"/>
              <a:t>, you need </a:t>
            </a:r>
            <a:br>
              <a:rPr lang="en-US" sz="1600" dirty="0"/>
            </a:br>
            <a:r>
              <a:rPr lang="en-US" sz="1600" dirty="0" smtClean="0"/>
              <a:t>to use commons-fileupload.jar.</a:t>
            </a:r>
          </a:p>
          <a:p>
            <a:pPr marL="342900" lvl="1" indent="-342900">
              <a:buFont typeface="Arial" panose="020B0604020202020204" pitchFamily="34" charset="0"/>
              <a:buChar char="•"/>
            </a:pPr>
            <a:r>
              <a:rPr lang="en-US" sz="1600" dirty="0"/>
              <a:t>The Controller is very similar to a normal </a:t>
            </a:r>
            <a:r>
              <a:rPr lang="en-US" sz="1600" dirty="0" smtClean="0"/>
              <a:t>annotated</a:t>
            </a:r>
            <a:br>
              <a:rPr lang="en-US" sz="1600" dirty="0" smtClean="0"/>
            </a:br>
            <a:r>
              <a:rPr lang="en-US" sz="1600" dirty="0" smtClean="0"/>
              <a:t>@</a:t>
            </a:r>
            <a:r>
              <a:rPr lang="en-US" sz="1600" dirty="0" err="1" smtClean="0"/>
              <a:t>controler</a:t>
            </a:r>
            <a:r>
              <a:rPr lang="en-US" sz="1600" dirty="0"/>
              <a:t>, except that we </a:t>
            </a:r>
            <a:r>
              <a:rPr lang="en-US" sz="1600" dirty="0" smtClean="0"/>
              <a:t>use </a:t>
            </a:r>
            <a:r>
              <a:rPr lang="en-US" sz="1600" dirty="0" err="1" smtClean="0"/>
              <a:t>MultipartHttpServletRequest</a:t>
            </a:r>
            <a:r>
              <a:rPr lang="en-US" sz="1600" dirty="0" smtClean="0"/>
              <a:t> </a:t>
            </a:r>
            <a:r>
              <a:rPr lang="en-US" sz="1600" dirty="0"/>
              <a:t>or </a:t>
            </a:r>
            <a:r>
              <a:rPr lang="en-US" sz="1600" dirty="0" err="1"/>
              <a:t>MultipartFile</a:t>
            </a:r>
            <a:r>
              <a:rPr lang="en-US" sz="1600" dirty="0"/>
              <a:t> in the method </a:t>
            </a:r>
            <a:r>
              <a:rPr lang="en-US" sz="1600" dirty="0" smtClean="0"/>
              <a:t>parameters.</a:t>
            </a:r>
            <a:endParaRPr lang="en-US" sz="1600" dirty="0"/>
          </a:p>
          <a:p>
            <a:pPr marL="285750" lvl="1">
              <a:buFont typeface="Arial" panose="020B0604020202020204" pitchFamily="34" charset="0"/>
              <a:buChar char="•"/>
            </a:pPr>
            <a:endParaRPr lang="en-US" sz="1600" dirty="0"/>
          </a:p>
        </p:txBody>
      </p:sp>
      <p:sp>
        <p:nvSpPr>
          <p:cNvPr id="3" name="Title 2"/>
          <p:cNvSpPr>
            <a:spLocks noGrp="1"/>
          </p:cNvSpPr>
          <p:nvPr>
            <p:ph type="title"/>
          </p:nvPr>
        </p:nvSpPr>
        <p:spPr/>
        <p:txBody>
          <a:bodyPr/>
          <a:lstStyle/>
          <a:p>
            <a:r>
              <a:rPr lang="en-US" dirty="0" smtClean="0"/>
              <a:t>Summary</a:t>
            </a:r>
            <a:endParaRPr lang="en-US" dirty="0"/>
          </a:p>
        </p:txBody>
      </p:sp>
      <p:pic>
        <p:nvPicPr>
          <p:cNvPr id="8" name="Picture Placeholder 6"/>
          <p:cNvPicPr>
            <a:picLocks noChangeAspect="1"/>
          </p:cNvPicPr>
          <p:nvPr/>
        </p:nvPicPr>
        <p:blipFill>
          <a:blip r:embed="rId2">
            <a:extLst>
              <a:ext uri="{28A0092B-C50C-407E-A947-70E740481C1C}">
                <a14:useLocalDpi xmlns:a14="http://schemas.microsoft.com/office/drawing/2010/main" val="0"/>
              </a:ext>
            </a:extLst>
          </a:blip>
          <a:srcRect t="11026" b="11026"/>
          <a:stretch>
            <a:fillRect/>
          </a:stretch>
        </p:blipFill>
        <p:spPr bwMode="auto">
          <a:xfrm>
            <a:off x="6324600" y="2590800"/>
            <a:ext cx="28194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734200799"/>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Uttam Kumar Patra(357833)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SCJP,SCWCD </a:t>
                      </a:r>
                      <a:r>
                        <a:rPr kumimoji="0" lang="en-US" sz="1600" b="0" i="0" u="none" strike="noStrike" cap="none" normalizeH="0" baseline="0" dirty="0" smtClean="0">
                          <a:ln>
                            <a:noFill/>
                          </a:ln>
                          <a:solidFill>
                            <a:schemeClr val="tx1"/>
                          </a:solidFill>
                          <a:effectLst/>
                          <a:latin typeface="+mj-lt"/>
                        </a:rPr>
                        <a:t>certified</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1.0 </a:t>
                      </a:r>
                      <a:r>
                        <a:rPr kumimoji="0" lang="en-US" sz="1600" b="0" i="0" u="none" strike="noStrike" kern="1200" cap="none" normalizeH="0" baseline="0" dirty="0" smtClean="0">
                          <a:ln>
                            <a:noFill/>
                          </a:ln>
                          <a:solidFill>
                            <a:schemeClr val="tx1"/>
                          </a:solidFill>
                          <a:effectLst/>
                          <a:latin typeface="+mj-lt"/>
                          <a:ea typeface="+mn-ea"/>
                          <a:cs typeface="+mn-cs"/>
                        </a:rPr>
                        <a:t>and </a:t>
                      </a:r>
                      <a:r>
                        <a:rPr kumimoji="0" lang="en-US" sz="1600" b="0" i="0" u="none" strike="noStrike" kern="1200" cap="none" normalizeH="0" baseline="0" dirty="0" smtClean="0">
                          <a:ln>
                            <a:noFill/>
                          </a:ln>
                          <a:solidFill>
                            <a:schemeClr val="tx1"/>
                          </a:solidFill>
                          <a:effectLst/>
                          <a:latin typeface="+mj-lt"/>
                          <a:ea typeface="+mn-ea"/>
                          <a:cs typeface="+mn-cs"/>
                        </a:rPr>
                        <a:t>13-Feb-2014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solidFill>
                  <a:schemeClr val="tx1"/>
                </a:solidFill>
              </a:rPr>
              <a:pPr>
                <a:defRPr/>
              </a:pPr>
              <a:t>2</a:t>
            </a:fld>
            <a:endParaRPr lang="en-US" sz="14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8"/>
          <p:cNvSpPr>
            <a:spLocks noGrp="1"/>
          </p:cNvSpPr>
          <p:nvPr>
            <p:ph type="sldNum" sz="quarter" idx="10"/>
          </p:nvPr>
        </p:nvSpPr>
        <p:spPr>
          <a:prstGeom prst="rect">
            <a:avLst/>
          </a:prstGeom>
        </p:spPr>
        <p:txBody>
          <a:bodyPr/>
          <a:lstStyle/>
          <a:p>
            <a:pPr>
              <a:defRPr/>
            </a:pPr>
            <a:fld id="{ACB22A88-73BA-4B00-905C-A309951F5147}" type="slidenum">
              <a:rPr lang="en-US" sz="1400" smtClean="0">
                <a:solidFill>
                  <a:schemeClr val="tx1"/>
                </a:solidFill>
              </a:rPr>
              <a:pPr>
                <a:defRPr/>
              </a:pPr>
              <a:t>20</a:t>
            </a:fld>
            <a:endParaRPr lang="en-US" sz="1400" dirty="0">
              <a:solidFill>
                <a:schemeClr val="tx1"/>
              </a:solidFill>
            </a:endParaRPr>
          </a:p>
        </p:txBody>
      </p:sp>
      <p:sp>
        <p:nvSpPr>
          <p:cNvPr id="2" name="Content Placeholder 1"/>
          <p:cNvSpPr>
            <a:spLocks noGrp="1"/>
          </p:cNvSpPr>
          <p:nvPr>
            <p:ph idx="1"/>
          </p:nvPr>
        </p:nvSpPr>
        <p:spPr>
          <a:xfrm>
            <a:off x="228600" y="1606550"/>
            <a:ext cx="8420100" cy="4946650"/>
          </a:xfrm>
        </p:spPr>
        <p:txBody>
          <a:bodyPr/>
          <a:lstStyle/>
          <a:p>
            <a:r>
              <a:rPr lang="en-US" sz="1600" dirty="0">
                <a:hlinkClick r:id="rId3"/>
              </a:rPr>
              <a:t>http</a:t>
            </a:r>
            <a:r>
              <a:rPr lang="en-US" sz="1600">
                <a:hlinkClick r:id="rId3"/>
              </a:rPr>
              <a:t>://</a:t>
            </a:r>
            <a:r>
              <a:rPr lang="en-US" sz="1600" smtClean="0">
                <a:hlinkClick r:id="rId3"/>
              </a:rPr>
              <a:t>docs.spring.io/spring/docs/current/spring-framework-reference/html/mvc.html#mvc-multipart</a:t>
            </a:r>
            <a:endParaRPr lang="en-US" sz="1600" dirty="0" smtClean="0"/>
          </a:p>
          <a:p>
            <a:r>
              <a:rPr lang="en-US" sz="1600" dirty="0" smtClean="0"/>
              <a:t>Spring in Action </a:t>
            </a:r>
            <a:r>
              <a:rPr lang="en-US" sz="1600" b="1" dirty="0" smtClean="0"/>
              <a:t>Third Edition</a:t>
            </a:r>
          </a:p>
          <a:p>
            <a:endParaRPr lang="en-US" sz="1600" dirty="0"/>
          </a:p>
        </p:txBody>
      </p:sp>
      <p:sp>
        <p:nvSpPr>
          <p:cNvPr id="3" name="Title 2"/>
          <p:cNvSpPr>
            <a:spLocks noGrp="1"/>
          </p:cNvSpPr>
          <p:nvPr>
            <p:ph type="title"/>
          </p:nvPr>
        </p:nvSpPr>
        <p:spPr/>
        <p:txBody>
          <a:bodyPr/>
          <a:lstStyle/>
          <a:p>
            <a:r>
              <a:rPr lang="en-US" dirty="0" smtClean="0"/>
              <a:t>Source</a:t>
            </a:r>
            <a:endParaRPr lang="en-US" dirty="0"/>
          </a:p>
        </p:txBody>
      </p:sp>
      <p:pic>
        <p:nvPicPr>
          <p:cNvPr id="6" name="Picture 7"/>
          <p:cNvPicPr>
            <a:picLocks noChangeAspect="1" noChangeArrowheads="1"/>
          </p:cNvPicPr>
          <p:nvPr/>
        </p:nvPicPr>
        <p:blipFill>
          <a:blip r:embed="rId4" cstate="print"/>
          <a:srcRect/>
          <a:stretch>
            <a:fillRect/>
          </a:stretch>
        </p:blipFill>
        <p:spPr bwMode="auto">
          <a:xfrm>
            <a:off x="8153400" y="0"/>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a:solidFill>
                  <a:schemeClr val="bg1"/>
                </a:solidFill>
                <a:latin typeface="Cambria" pitchFamily="18" charset="0"/>
                <a:ea typeface="+mj-ea"/>
                <a:cs typeface="+mj-cs"/>
              </a:rPr>
              <a:t>You have successfully completed— </a:t>
            </a:r>
            <a:r>
              <a:rPr lang="en-US" sz="2400" b="1" dirty="0">
                <a:solidFill>
                  <a:schemeClr val="bg1"/>
                </a:solidFill>
                <a:latin typeface="Cambria" pitchFamily="18" charset="0"/>
                <a:ea typeface="+mj-ea"/>
                <a:cs typeface="+mj-cs"/>
              </a:rPr>
              <a:t>Multipart resolver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6404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9140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Case </a:t>
            </a:r>
            <a:r>
              <a:rPr lang="en-US" sz="1600" dirty="0" smtClean="0">
                <a:latin typeface="+mn-lt"/>
              </a:rPr>
              <a:t>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
        <p:nvSpPr>
          <p:cNvPr id="2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solidFill>
                  <a:schemeClr val="tx1"/>
                </a:solidFill>
              </a:rPr>
              <a:pPr>
                <a:defRPr/>
              </a:pPr>
              <a:t>3</a:t>
            </a:fld>
            <a:endParaRPr lang="en-US" sz="1400" dirty="0">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p:cNvSpPr>
            <a:spLocks noGrp="1"/>
          </p:cNvSpPr>
          <p:nvPr>
            <p:ph type="sldNum" sz="quarter" idx="10"/>
          </p:nvPr>
        </p:nvSpPr>
        <p:spPr>
          <a:prstGeom prst="rect">
            <a:avLst/>
          </a:prstGeom>
        </p:spPr>
        <p:txBody>
          <a:bodyPr/>
          <a:lstStyle/>
          <a:p>
            <a:pPr>
              <a:defRPr/>
            </a:pPr>
            <a:fld id="{ACB22A88-73BA-4B00-905C-A309951F5147}" type="slidenum">
              <a:rPr lang="en-US" sz="1400" smtClean="0">
                <a:solidFill>
                  <a:schemeClr val="tx1"/>
                </a:solidFill>
              </a:rPr>
              <a:pPr>
                <a:defRPr/>
              </a:pPr>
              <a:t>4</a:t>
            </a:fld>
            <a:endParaRPr lang="en-US" sz="1400" dirty="0">
              <a:solidFill>
                <a:schemeClr val="tx1"/>
              </a:solidFill>
            </a:endParaRPr>
          </a:p>
        </p:txBody>
      </p:sp>
      <p:sp>
        <p:nvSpPr>
          <p:cNvPr id="2" name="Content Placeholder 1"/>
          <p:cNvSpPr>
            <a:spLocks noGrp="1"/>
          </p:cNvSpPr>
          <p:nvPr>
            <p:ph idx="1"/>
          </p:nvPr>
        </p:nvSpPr>
        <p:spPr/>
        <p:txBody>
          <a:bodyPr/>
          <a:lstStyle/>
          <a:p>
            <a:pPr marL="0" indent="0">
              <a:buNone/>
            </a:pPr>
            <a:r>
              <a:rPr lang="en-US" altLang="en-US" sz="1600" dirty="0" smtClean="0"/>
              <a:t>In this session, </a:t>
            </a:r>
            <a:r>
              <a:rPr lang="en-US" sz="1600" dirty="0"/>
              <a:t>we will learn 'How to upload a file in Spring MVC and save it to a directory</a:t>
            </a:r>
            <a:r>
              <a:rPr lang="en-US" sz="1600" dirty="0" smtClean="0"/>
              <a:t>'.</a:t>
            </a:r>
            <a:endParaRPr lang="en-US" sz="1600" dirty="0" smtClean="0"/>
          </a:p>
          <a:p>
            <a:endParaRPr lang="en-US" sz="1600" b="1" dirty="0" smtClean="0"/>
          </a:p>
          <a:p>
            <a:pPr marL="0" indent="0">
              <a:buNone/>
            </a:pPr>
            <a:r>
              <a:rPr lang="en-US" sz="1600" dirty="0"/>
              <a:t>Spring supports </a:t>
            </a:r>
            <a:r>
              <a:rPr lang="en-US" sz="1600" dirty="0" err="1"/>
              <a:t>MultipartResolver</a:t>
            </a:r>
            <a:r>
              <a:rPr lang="en-US" sz="1600" dirty="0"/>
              <a:t> to handle file upload capabilities in a web </a:t>
            </a:r>
            <a:r>
              <a:rPr lang="en-US" sz="1600" dirty="0" smtClean="0"/>
              <a:t>application.</a:t>
            </a:r>
          </a:p>
          <a:p>
            <a:pPr marL="0" indent="0">
              <a:buNone/>
            </a:pPr>
            <a:endParaRPr lang="en-US" sz="1600" dirty="0" smtClean="0"/>
          </a:p>
          <a:p>
            <a:pPr marL="0" indent="0">
              <a:buNone/>
            </a:pPr>
            <a:r>
              <a:rPr lang="en-US" sz="1600" dirty="0" err="1" smtClean="0"/>
              <a:t>MultipartResolver</a:t>
            </a:r>
            <a:r>
              <a:rPr lang="en-US" sz="1600" dirty="0" smtClean="0"/>
              <a:t> takes </a:t>
            </a:r>
            <a:r>
              <a:rPr lang="en-US" sz="1600" dirty="0"/>
              <a:t>advantage of Apache Commons upload library to handle upload in application.</a:t>
            </a:r>
            <a:endParaRPr lang="en-US" sz="1600" b="1" dirty="0"/>
          </a:p>
        </p:txBody>
      </p:sp>
      <p:sp>
        <p:nvSpPr>
          <p:cNvPr id="3" name="Title 2"/>
          <p:cNvSpPr>
            <a:spLocks noGrp="1"/>
          </p:cNvSpPr>
          <p:nvPr>
            <p:ph type="title"/>
          </p:nvPr>
        </p:nvSpPr>
        <p:spPr/>
        <p:txBody>
          <a:bodyPr/>
          <a:lstStyle/>
          <a:p>
            <a:r>
              <a:rPr lang="en-US" dirty="0" smtClean="0"/>
              <a:t>Overview</a:t>
            </a:r>
            <a:endParaRPr lang="en-US" dirty="0"/>
          </a:p>
        </p:txBody>
      </p:sp>
      <p:pic>
        <p:nvPicPr>
          <p:cNvPr id="7" name="Picture Placeholder 12"/>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4343" b="4343"/>
          <a:stretch>
            <a:fillRect/>
          </a:stretch>
        </p:blipFill>
        <p:spPr>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a:spLocks noGrp="1"/>
          </p:cNvSpPr>
          <p:nvPr>
            <p:ph type="sldNum" sz="quarter" idx="10"/>
          </p:nvPr>
        </p:nvSpPr>
        <p:spPr>
          <a:prstGeom prst="rect">
            <a:avLst/>
          </a:prstGeom>
        </p:spPr>
        <p:txBody>
          <a:bodyPr/>
          <a:lstStyle/>
          <a:p>
            <a:pPr>
              <a:defRPr/>
            </a:pPr>
            <a:fld id="{ACB22A88-73BA-4B00-905C-A309951F5147}" type="slidenum">
              <a:rPr lang="en-US" sz="1400" smtClean="0">
                <a:solidFill>
                  <a:schemeClr val="tx1"/>
                </a:solidFill>
              </a:rPr>
              <a:pPr>
                <a:defRPr/>
              </a:pPr>
              <a:t>5</a:t>
            </a:fld>
            <a:endParaRPr lang="en-US" sz="1400" dirty="0">
              <a:solidFill>
                <a:schemeClr val="tx1"/>
              </a:solidFill>
            </a:endParaRPr>
          </a:p>
        </p:txBody>
      </p:sp>
      <p:sp>
        <p:nvSpPr>
          <p:cNvPr id="2" name="Content Placeholder 1"/>
          <p:cNvSpPr>
            <a:spLocks noGrp="1"/>
          </p:cNvSpPr>
          <p:nvPr>
            <p:ph idx="1"/>
          </p:nvPr>
        </p:nvSpPr>
        <p:spPr/>
        <p:txBody>
          <a:bodyPr/>
          <a:lstStyle/>
          <a:p>
            <a:pPr marL="0" indent="0">
              <a:buNone/>
            </a:pPr>
            <a:r>
              <a:rPr sz="1600" dirty="0" smtClean="0"/>
              <a:t>After completing this chapter, you will be able to:</a:t>
            </a:r>
          </a:p>
          <a:p>
            <a:pPr>
              <a:lnSpc>
                <a:spcPct val="150000"/>
              </a:lnSpc>
            </a:pPr>
            <a:r>
              <a:rPr lang="en-US" sz="1600" dirty="0" smtClean="0"/>
              <a:t>Explain the use of MultipartResolver </a:t>
            </a:r>
            <a:endParaRPr lang="en-US" sz="1600" dirty="0"/>
          </a:p>
          <a:p>
            <a:pPr>
              <a:lnSpc>
                <a:spcPct val="150000"/>
              </a:lnSpc>
            </a:pPr>
            <a:r>
              <a:rPr lang="en-US" sz="1600" dirty="0" smtClean="0"/>
              <a:t>Develop a web application to upload a file in Spring </a:t>
            </a:r>
            <a:r>
              <a:rPr lang="en-US" sz="1600" dirty="0"/>
              <a:t>MVC </a:t>
            </a:r>
            <a:r>
              <a:rPr lang="en-US" sz="1600" dirty="0" smtClean="0"/>
              <a:t/>
            </a:r>
            <a:br>
              <a:rPr lang="en-US" sz="1600" dirty="0" smtClean="0"/>
            </a:br>
            <a:r>
              <a:rPr lang="en-US" sz="1600" dirty="0" smtClean="0"/>
              <a:t>using </a:t>
            </a:r>
            <a:r>
              <a:rPr lang="en-US" sz="1600" dirty="0"/>
              <a:t>MultipartResolver by integrating Apache </a:t>
            </a:r>
            <a:r>
              <a:rPr lang="en-US" sz="1600" dirty="0" smtClean="0"/>
              <a:t>Commons </a:t>
            </a:r>
            <a:r>
              <a:rPr lang="en-US" sz="1600" dirty="0" err="1" smtClean="0"/>
              <a:t>FileUpload</a:t>
            </a:r>
            <a:r>
              <a:rPr lang="en-US" sz="1600" dirty="0" smtClean="0"/>
              <a:t> </a:t>
            </a:r>
            <a:r>
              <a:rPr lang="en-US" sz="1600" dirty="0"/>
              <a:t>API</a:t>
            </a:r>
          </a:p>
          <a:p>
            <a:pPr marL="0" indent="0">
              <a:lnSpc>
                <a:spcPct val="150000"/>
              </a:lnSpc>
              <a:buNone/>
            </a:pPr>
            <a:endParaRPr lang="en-US" sz="1600" dirty="0" smtClean="0"/>
          </a:p>
          <a:p>
            <a:pPr marL="57150" indent="0">
              <a:buNone/>
            </a:pPr>
            <a:endParaRPr lang="en-US" sz="1600" dirty="0" smtClean="0"/>
          </a:p>
          <a:p>
            <a:pPr lvl="1"/>
            <a:endParaRPr lang="en-US" sz="1600" dirty="0"/>
          </a:p>
        </p:txBody>
      </p:sp>
      <p:sp>
        <p:nvSpPr>
          <p:cNvPr id="3" name="Title 2"/>
          <p:cNvSpPr>
            <a:spLocks noGrp="1"/>
          </p:cNvSpPr>
          <p:nvPr>
            <p:ph type="title"/>
          </p:nvPr>
        </p:nvSpPr>
        <p:spPr/>
        <p:txBody>
          <a:bodyPr/>
          <a:lstStyle/>
          <a:p>
            <a:r>
              <a:rPr lang="en-US" dirty="0" smtClean="0"/>
              <a:t>Objectives</a:t>
            </a:r>
            <a:endParaRPr lang="en-US" dirty="0"/>
          </a:p>
        </p:txBody>
      </p:sp>
      <p:pic>
        <p:nvPicPr>
          <p:cNvPr id="8" name="Picture Placeholder 6"/>
          <p:cNvPicPr>
            <a:picLocks noChangeAspect="1"/>
          </p:cNvPicPr>
          <p:nvPr/>
        </p:nvPicPr>
        <p:blipFill>
          <a:blip r:embed="rId3">
            <a:extLst>
              <a:ext uri="{28A0092B-C50C-407E-A947-70E740481C1C}">
                <a14:useLocalDpi xmlns:a14="http://schemas.microsoft.com/office/drawing/2010/main" val="0"/>
              </a:ext>
            </a:extLst>
          </a:blip>
          <a:srcRect t="3573" b="3573"/>
          <a:stretch>
            <a:fillRect/>
          </a:stretch>
        </p:blipFill>
        <p:spPr bwMode="auto">
          <a:xfrm>
            <a:off x="6096000" y="2590800"/>
            <a:ext cx="28194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60157" y="0"/>
            <a:ext cx="7543800" cy="1143000"/>
          </a:xfrm>
        </p:spPr>
        <p:txBody>
          <a:bodyPr/>
          <a:lstStyle/>
          <a:p>
            <a:r>
              <a:rPr lang="en-US" dirty="0" smtClean="0"/>
              <a:t>Do </a:t>
            </a:r>
            <a:r>
              <a:rPr lang="en-US" dirty="0"/>
              <a:t>You </a:t>
            </a:r>
            <a:r>
              <a:rPr lang="en-US" dirty="0" smtClean="0"/>
              <a:t>Know</a:t>
            </a:r>
            <a:endParaRPr lang="en-US" dirty="0"/>
          </a:p>
        </p:txBody>
      </p:sp>
      <p:sp>
        <p:nvSpPr>
          <p:cNvPr id="5" name="Rounded Rectangle 4"/>
          <p:cNvSpPr/>
          <p:nvPr/>
        </p:nvSpPr>
        <p:spPr>
          <a:xfrm>
            <a:off x="1295400" y="2209800"/>
            <a:ext cx="5181600" cy="1066800"/>
          </a:xfrm>
          <a:prstGeom prst="roundRect">
            <a:avLst/>
          </a:prstGeom>
          <a:solidFill>
            <a:srgbClr val="00808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t>How </a:t>
            </a:r>
            <a:r>
              <a:rPr lang="en-US" sz="2400" b="1" dirty="0"/>
              <a:t>to upload a file in Spring MVC and save it to a </a:t>
            </a:r>
            <a:r>
              <a:rPr lang="en-US" sz="2400" b="1" dirty="0" smtClean="0"/>
              <a:t>directory?</a:t>
            </a:r>
            <a:endParaRPr lang="en-US" sz="2400" b="1" dirty="0"/>
          </a:p>
        </p:txBody>
      </p:sp>
      <p:sp>
        <p:nvSpPr>
          <p:cNvPr id="6" name="Slide Number Placeholder 8"/>
          <p:cNvSpPr>
            <a:spLocks noGrp="1"/>
          </p:cNvSpPr>
          <p:nvPr>
            <p:ph type="sldNum" sz="quarter" idx="4294967295"/>
          </p:nvPr>
        </p:nvSpPr>
        <p:spPr>
          <a:xfrm>
            <a:off x="152400" y="6428601"/>
            <a:ext cx="457200" cy="276999"/>
          </a:xfrm>
          <a:prstGeom prst="rect">
            <a:avLst/>
          </a:prstGeom>
        </p:spPr>
        <p:txBody>
          <a:bodyPr/>
          <a:lstStyle/>
          <a:p>
            <a:pPr>
              <a:defRPr/>
            </a:pPr>
            <a:fld id="{ACB22A88-73BA-4B00-905C-A309951F5147}" type="slidenum">
              <a:rPr lang="en-US" sz="1400" smtClean="0">
                <a:solidFill>
                  <a:schemeClr val="tx1"/>
                </a:solidFill>
              </a:rPr>
              <a:pPr>
                <a:defRPr/>
              </a:pPr>
              <a:t>6</a:t>
            </a:fld>
            <a:endParaRPr lang="en-US" sz="1400"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733800"/>
            <a:ext cx="847725" cy="20764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0"/>
          </p:nvPr>
        </p:nvSpPr>
        <p:spPr>
          <a:prstGeom prst="rect">
            <a:avLst/>
          </a:prstGeom>
        </p:spPr>
        <p:txBody>
          <a:bodyPr/>
          <a:lstStyle/>
          <a:p>
            <a:pPr>
              <a:defRPr/>
            </a:pPr>
            <a:fld id="{ACB22A88-73BA-4B00-905C-A309951F5147}" type="slidenum">
              <a:rPr lang="en-US" sz="1400" smtClean="0">
                <a:solidFill>
                  <a:schemeClr val="tx1"/>
                </a:solidFill>
              </a:rPr>
              <a:pPr>
                <a:defRPr/>
              </a:pPr>
              <a:t>7</a:t>
            </a:fld>
            <a:endParaRPr lang="en-US" sz="1400" dirty="0">
              <a:solidFill>
                <a:schemeClr val="tx1"/>
              </a:solidFill>
            </a:endParaRPr>
          </a:p>
        </p:txBody>
      </p:sp>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1600" dirty="0"/>
              <a:t>File </a:t>
            </a:r>
            <a:r>
              <a:rPr lang="en-US" sz="1600" dirty="0" smtClean="0"/>
              <a:t>uploading </a:t>
            </a:r>
            <a:r>
              <a:rPr lang="en-US" sz="1600" dirty="0"/>
              <a:t>is a very common task in any </a:t>
            </a:r>
            <a:r>
              <a:rPr lang="en-US" sz="1600" dirty="0" smtClean="0"/>
              <a:t>web </a:t>
            </a:r>
            <a:r>
              <a:rPr lang="en-US" sz="1600" dirty="0"/>
              <a:t>application. </a:t>
            </a:r>
            <a:r>
              <a:rPr lang="en-US" sz="1600" dirty="0" smtClean="0"/>
              <a:t/>
            </a:r>
            <a:br>
              <a:rPr lang="en-US" sz="1600" dirty="0" smtClean="0"/>
            </a:br>
            <a:endParaRPr lang="en-US" sz="1600" dirty="0" smtClean="0"/>
          </a:p>
          <a:p>
            <a:pPr marL="0" indent="0">
              <a:buNone/>
            </a:pPr>
            <a:r>
              <a:rPr lang="en-US" sz="1600" dirty="0"/>
              <a:t>Spring MVC framework </a:t>
            </a:r>
            <a:r>
              <a:rPr lang="en-US" sz="1600" dirty="0" smtClean="0"/>
              <a:t>provides </a:t>
            </a:r>
            <a:r>
              <a:rPr lang="en-US" sz="1600" dirty="0"/>
              <a:t>support for uploading </a:t>
            </a:r>
            <a:r>
              <a:rPr lang="en-US" sz="1600" dirty="0" smtClean="0"/>
              <a:t>files</a:t>
            </a:r>
            <a:br>
              <a:rPr lang="en-US" sz="1600" dirty="0" smtClean="0"/>
            </a:br>
            <a:r>
              <a:rPr lang="en-US" sz="1600" dirty="0" smtClean="0"/>
              <a:t>by </a:t>
            </a:r>
            <a:r>
              <a:rPr lang="en-US" sz="1600" dirty="0"/>
              <a:t>integrating Apache Commons </a:t>
            </a:r>
            <a:r>
              <a:rPr lang="en-US" sz="1600" dirty="0" err="1"/>
              <a:t>FileUpload</a:t>
            </a:r>
            <a:r>
              <a:rPr lang="en-US" sz="1600" dirty="0"/>
              <a:t> API. </a:t>
            </a:r>
            <a:endParaRPr lang="en-US" sz="1600" dirty="0" smtClean="0"/>
          </a:p>
          <a:p>
            <a:pPr marL="0" indent="0">
              <a:buNone/>
            </a:pPr>
            <a:endParaRPr lang="en-US" sz="1600" dirty="0"/>
          </a:p>
          <a:p>
            <a:pPr marL="0" indent="0">
              <a:buNone/>
            </a:pPr>
            <a:r>
              <a:rPr lang="en-US" sz="1600" dirty="0"/>
              <a:t>Spring has built-in multipart support for file uploads in </a:t>
            </a:r>
            <a:r>
              <a:rPr lang="en-US" sz="1600" dirty="0" smtClean="0"/>
              <a:t>web</a:t>
            </a:r>
            <a:br>
              <a:rPr lang="en-US" sz="1600" dirty="0" smtClean="0"/>
            </a:br>
            <a:r>
              <a:rPr lang="en-US" sz="1600" dirty="0" smtClean="0"/>
              <a:t>applications</a:t>
            </a:r>
            <a:r>
              <a:rPr lang="en-US" sz="1600" dirty="0"/>
              <a:t>. </a:t>
            </a:r>
            <a:endParaRPr lang="en-US" sz="1600" dirty="0" smtClean="0"/>
          </a:p>
          <a:p>
            <a:pPr marL="0" indent="0">
              <a:buNone/>
            </a:pPr>
            <a:endParaRPr lang="en-US" sz="1600" dirty="0" smtClean="0"/>
          </a:p>
          <a:p>
            <a:pPr marL="0" indent="0">
              <a:lnSpc>
                <a:spcPct val="150000"/>
              </a:lnSpc>
              <a:buNone/>
            </a:pPr>
            <a:r>
              <a:rPr lang="en-US" sz="1600" dirty="0"/>
              <a:t>This can be enabled with the interface </a:t>
            </a:r>
            <a:r>
              <a:rPr lang="en-US" sz="1600" dirty="0" smtClean="0"/>
              <a:t/>
            </a:r>
            <a:br>
              <a:rPr lang="en-US" sz="1600" dirty="0" smtClean="0"/>
            </a:br>
            <a:r>
              <a:rPr lang="en-US" sz="1600" i="1" dirty="0" err="1" smtClean="0">
                <a:solidFill>
                  <a:schemeClr val="accent1"/>
                </a:solidFill>
              </a:rPr>
              <a:t>org.springframework.web.multipart.MultipartResolver</a:t>
            </a:r>
            <a:r>
              <a:rPr lang="en-US" sz="1600" dirty="0" smtClean="0"/>
              <a:t> object.</a:t>
            </a:r>
          </a:p>
          <a:p>
            <a:pPr>
              <a:buFont typeface="Wingdings" panose="05000000000000000000" pitchFamily="2" charset="2"/>
              <a:buChar char="§"/>
            </a:pPr>
            <a:endParaRPr lang="en-US" sz="1600" dirty="0" smtClean="0"/>
          </a:p>
          <a:p>
            <a:pPr>
              <a:buFont typeface="Wingdings" panose="05000000000000000000" pitchFamily="2" charset="2"/>
              <a:buChar char="§"/>
            </a:pPr>
            <a:endParaRPr lang="en-US" sz="1600" dirty="0"/>
          </a:p>
        </p:txBody>
      </p:sp>
      <p:sp>
        <p:nvSpPr>
          <p:cNvPr id="3" name="Title 2"/>
          <p:cNvSpPr>
            <a:spLocks noGrp="1"/>
          </p:cNvSpPr>
          <p:nvPr>
            <p:ph type="title"/>
          </p:nvPr>
        </p:nvSpPr>
        <p:spPr/>
        <p:txBody>
          <a:bodyPr/>
          <a:lstStyle/>
          <a:p>
            <a:r>
              <a:rPr lang="en-US" dirty="0"/>
              <a:t>Spring MVC File Upload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2690137"/>
            <a:ext cx="2514600" cy="2076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p:cNvSpPr>
            <a:spLocks noGrp="1"/>
          </p:cNvSpPr>
          <p:nvPr>
            <p:ph type="sldNum" sz="quarter" idx="10"/>
          </p:nvPr>
        </p:nvSpPr>
        <p:spPr>
          <a:prstGeom prst="rect">
            <a:avLst/>
          </a:prstGeom>
        </p:spPr>
        <p:txBody>
          <a:bodyPr/>
          <a:lstStyle/>
          <a:p>
            <a:pPr>
              <a:defRPr/>
            </a:pPr>
            <a:fld id="{ACB22A88-73BA-4B00-905C-A309951F5147}" type="slidenum">
              <a:rPr lang="en-US" sz="1400" smtClean="0">
                <a:solidFill>
                  <a:schemeClr val="tx1"/>
                </a:solidFill>
              </a:rPr>
              <a:pPr>
                <a:defRPr/>
              </a:pPr>
              <a:t>8</a:t>
            </a:fld>
            <a:endParaRPr lang="en-US" sz="1400" dirty="0">
              <a:solidFill>
                <a:schemeClr val="tx1"/>
              </a:solidFill>
            </a:endParaRPr>
          </a:p>
        </p:txBody>
      </p:sp>
      <p:sp>
        <p:nvSpPr>
          <p:cNvPr id="2" name="Content Placeholder 1"/>
          <p:cNvSpPr>
            <a:spLocks noGrp="1"/>
          </p:cNvSpPr>
          <p:nvPr>
            <p:ph idx="1"/>
          </p:nvPr>
        </p:nvSpPr>
        <p:spPr>
          <a:xfrm>
            <a:off x="228600" y="1606550"/>
            <a:ext cx="8153400" cy="4946650"/>
          </a:xfrm>
        </p:spPr>
        <p:txBody>
          <a:bodyPr/>
          <a:lstStyle/>
          <a:p>
            <a:pPr marL="0" indent="0">
              <a:lnSpc>
                <a:spcPct val="150000"/>
              </a:lnSpc>
              <a:buNone/>
            </a:pPr>
            <a:r>
              <a:rPr lang="en-US" sz="1600" dirty="0" smtClean="0"/>
              <a:t>The </a:t>
            </a:r>
            <a:r>
              <a:rPr lang="en-US" sz="1600" dirty="0"/>
              <a:t>two implementations of the </a:t>
            </a:r>
            <a:r>
              <a:rPr lang="en-US" sz="1600" dirty="0" smtClean="0"/>
              <a:t>interface </a:t>
            </a:r>
            <a:r>
              <a:rPr lang="en-US" sz="1600" i="1" dirty="0" err="1" smtClean="0"/>
              <a:t>MultipartResolver</a:t>
            </a:r>
            <a:r>
              <a:rPr lang="en-US" sz="1600" i="1" dirty="0" smtClean="0"/>
              <a:t> </a:t>
            </a:r>
            <a:r>
              <a:rPr lang="en-US" sz="1600" dirty="0" smtClean="0"/>
              <a:t>provided </a:t>
            </a:r>
            <a:r>
              <a:rPr lang="en-US" sz="1600" dirty="0"/>
              <a:t>by Spring </a:t>
            </a:r>
            <a:r>
              <a:rPr lang="en-US" sz="1600" dirty="0" smtClean="0"/>
              <a:t>are as </a:t>
            </a:r>
            <a:r>
              <a:rPr lang="en-US" sz="1600" dirty="0"/>
              <a:t>follows</a:t>
            </a:r>
            <a:r>
              <a:rPr lang="en-US" sz="1600" dirty="0" smtClean="0"/>
              <a:t>:</a:t>
            </a:r>
            <a:endParaRPr lang="en-US" sz="1600" dirty="0" smtClean="0"/>
          </a:p>
        </p:txBody>
      </p:sp>
      <p:sp>
        <p:nvSpPr>
          <p:cNvPr id="3" name="Title 2"/>
          <p:cNvSpPr>
            <a:spLocks noGrp="1"/>
          </p:cNvSpPr>
          <p:nvPr>
            <p:ph type="title"/>
          </p:nvPr>
        </p:nvSpPr>
        <p:spPr/>
        <p:txBody>
          <a:bodyPr/>
          <a:lstStyle/>
          <a:p>
            <a:r>
              <a:rPr lang="en-US" dirty="0" err="1"/>
              <a:t>MultipartResolver</a:t>
            </a:r>
            <a:endParaRPr lang="en-US" dirty="0"/>
          </a:p>
        </p:txBody>
      </p:sp>
      <p:graphicFrame>
        <p:nvGraphicFramePr>
          <p:cNvPr id="7" name="Diagram 6"/>
          <p:cNvGraphicFramePr/>
          <p:nvPr>
            <p:extLst>
              <p:ext uri="{D42A27DB-BD31-4B8C-83A1-F6EECF244321}">
                <p14:modId xmlns:p14="http://schemas.microsoft.com/office/powerpoint/2010/main" val="1398084707"/>
              </p:ext>
            </p:extLst>
          </p:nvPr>
        </p:nvGraphicFramePr>
        <p:xfrm>
          <a:off x="1371600" y="2209800"/>
          <a:ext cx="64008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7671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p:cNvSpPr>
            <a:spLocks noGrp="1"/>
          </p:cNvSpPr>
          <p:nvPr>
            <p:ph type="sldNum" sz="quarter" idx="10"/>
          </p:nvPr>
        </p:nvSpPr>
        <p:spPr>
          <a:prstGeom prst="rect">
            <a:avLst/>
          </a:prstGeom>
        </p:spPr>
        <p:txBody>
          <a:bodyPr/>
          <a:lstStyle/>
          <a:p>
            <a:pPr>
              <a:defRPr/>
            </a:pPr>
            <a:fld id="{ACB22A88-73BA-4B00-905C-A309951F5147}" type="slidenum">
              <a:rPr lang="en-US" sz="1400" smtClean="0">
                <a:solidFill>
                  <a:schemeClr val="tx1"/>
                </a:solidFill>
              </a:rPr>
              <a:pPr>
                <a:defRPr/>
              </a:pPr>
              <a:t>9</a:t>
            </a:fld>
            <a:endParaRPr lang="en-US" sz="1400" dirty="0">
              <a:solidFill>
                <a:schemeClr val="tx1"/>
              </a:solidFill>
            </a:endParaRPr>
          </a:p>
        </p:txBody>
      </p:sp>
      <p:sp>
        <p:nvSpPr>
          <p:cNvPr id="2" name="Content Placeholder 1"/>
          <p:cNvSpPr>
            <a:spLocks noGrp="1"/>
          </p:cNvSpPr>
          <p:nvPr>
            <p:ph idx="1"/>
          </p:nvPr>
        </p:nvSpPr>
        <p:spPr>
          <a:xfrm>
            <a:off x="228600" y="1606550"/>
            <a:ext cx="7924800" cy="4946650"/>
          </a:xfrm>
        </p:spPr>
        <p:txBody>
          <a:bodyPr/>
          <a:lstStyle/>
          <a:p>
            <a:pPr marL="0" indent="0">
              <a:lnSpc>
                <a:spcPct val="150000"/>
              </a:lnSpc>
              <a:buNone/>
            </a:pPr>
            <a:r>
              <a:rPr lang="en-US" sz="1600" dirty="0"/>
              <a:t>You </a:t>
            </a:r>
            <a:r>
              <a:rPr lang="en-US" sz="1600" dirty="0" smtClean="0"/>
              <a:t>can enable </a:t>
            </a:r>
            <a:r>
              <a:rPr lang="en-US" sz="1600" dirty="0"/>
              <a:t>Spring multipart handling by adding a multipart resolver to the web application’s context. </a:t>
            </a:r>
            <a:endParaRPr lang="en-US" sz="1600" dirty="0" smtClean="0"/>
          </a:p>
          <a:p>
            <a:pPr marL="0" indent="0">
              <a:lnSpc>
                <a:spcPct val="150000"/>
              </a:lnSpc>
              <a:buNone/>
            </a:pPr>
            <a:endParaRPr lang="en-US" sz="1600" dirty="0" smtClean="0"/>
          </a:p>
          <a:p>
            <a:pPr marL="0" indent="0">
              <a:lnSpc>
                <a:spcPct val="150000"/>
              </a:lnSpc>
              <a:buNone/>
            </a:pPr>
            <a:r>
              <a:rPr lang="en-US" sz="1600" dirty="0" smtClean="0"/>
              <a:t>Each </a:t>
            </a:r>
            <a:r>
              <a:rPr lang="en-US" sz="1600" dirty="0"/>
              <a:t>request is inspected to see if it contains a multipart. </a:t>
            </a:r>
            <a:endParaRPr lang="en-US" sz="1600" dirty="0" smtClean="0"/>
          </a:p>
          <a:p>
            <a:r>
              <a:rPr lang="en-US" sz="1600" dirty="0" smtClean="0"/>
              <a:t>If </a:t>
            </a:r>
            <a:r>
              <a:rPr lang="en-US" sz="1600" dirty="0"/>
              <a:t>no multipart is found, the request continues as expected. </a:t>
            </a:r>
            <a:endParaRPr lang="en-US" sz="1600" dirty="0" smtClean="0"/>
          </a:p>
          <a:p>
            <a:r>
              <a:rPr lang="en-US" sz="1600" dirty="0" smtClean="0"/>
              <a:t>If </a:t>
            </a:r>
            <a:r>
              <a:rPr lang="en-US" sz="1600" dirty="0"/>
              <a:t>a multipart is found in the request, </a:t>
            </a:r>
            <a:r>
              <a:rPr lang="en-US" sz="1600" dirty="0" smtClean="0"/>
              <a:t>the </a:t>
            </a:r>
            <a:r>
              <a:rPr lang="en-US" sz="1600" dirty="0" smtClean="0"/>
              <a:t>MultipartResolver</a:t>
            </a:r>
            <a:r>
              <a:rPr lang="en-US" sz="1600" dirty="0"/>
              <a:t> that has been declared in your context </a:t>
            </a:r>
            <a:r>
              <a:rPr lang="en-US" sz="1600" dirty="0" smtClean="0"/>
              <a:t>and is </a:t>
            </a:r>
            <a:r>
              <a:rPr lang="en-US" sz="1600" dirty="0"/>
              <a:t>used. </a:t>
            </a:r>
            <a:endParaRPr lang="en-US" sz="1600" dirty="0" smtClean="0"/>
          </a:p>
          <a:p>
            <a:pPr marL="0" indent="0">
              <a:lnSpc>
                <a:spcPct val="150000"/>
              </a:lnSpc>
              <a:buNone/>
            </a:pPr>
            <a:endParaRPr lang="en-US" sz="1600" dirty="0" smtClean="0"/>
          </a:p>
          <a:p>
            <a:pPr marL="0" indent="0">
              <a:lnSpc>
                <a:spcPct val="150000"/>
              </a:lnSpc>
              <a:buNone/>
            </a:pPr>
            <a:r>
              <a:rPr lang="en-US" sz="1600" dirty="0" smtClean="0"/>
              <a:t>The </a:t>
            </a:r>
            <a:r>
              <a:rPr lang="en-US" sz="1600" dirty="0"/>
              <a:t>multipart attribute </a:t>
            </a:r>
            <a:r>
              <a:rPr lang="en-US" sz="1600" dirty="0" smtClean="0"/>
              <a:t>in </a:t>
            </a:r>
            <a:r>
              <a:rPr lang="en-US" sz="1600" dirty="0"/>
              <a:t>your request is treated like any other attribute.</a:t>
            </a:r>
          </a:p>
        </p:txBody>
      </p:sp>
      <p:sp>
        <p:nvSpPr>
          <p:cNvPr id="3" name="Title 2"/>
          <p:cNvSpPr>
            <a:spLocks noGrp="1"/>
          </p:cNvSpPr>
          <p:nvPr>
            <p:ph type="title"/>
          </p:nvPr>
        </p:nvSpPr>
        <p:spPr/>
        <p:txBody>
          <a:bodyPr/>
          <a:lstStyle/>
          <a:p>
            <a:r>
              <a:rPr lang="en-US" dirty="0"/>
              <a:t>Enabling MultipartResolver</a:t>
            </a:r>
          </a:p>
        </p:txBody>
      </p:sp>
    </p:spTree>
    <p:extLst>
      <p:ext uri="{BB962C8B-B14F-4D97-AF65-F5344CB8AC3E}">
        <p14:creationId xmlns:p14="http://schemas.microsoft.com/office/powerpoint/2010/main" val="283119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AssociateID xmlns="d9bd017f-9030-4868-8923-d30abce995ad">CTS\124715</AssociateID>
    <Rating5 xmlns="d9bd017f-9030-4868-8923-d30abce995ad" xsi:nil="true"/>
    <_x0043_M5 xmlns="d9bd017f-9030-4868-8923-d30abce995ad" xsi:nil="true"/>
    <Work_x0020_request xmlns="d9bd017f-9030-4868-8923-d30abce995ad" xsi:nil="true"/>
    <Rating4 xmlns="d9bd017f-9030-4868-8923-d30abce995ad" xsi:nil="true"/>
    <_x0043_M4 xmlns="d9bd017f-9030-4868-8923-d30abce995ad" xsi:nil="true"/>
    <_x0043_M7 xmlns="d9bd017f-9030-4868-8923-d30abce995ad" xsi:nil="true"/>
    <ProjectID xmlns="d9bd017f-9030-4868-8923-d30abce995ad" xsi:nil="true"/>
    <Activities xmlns="d9bd017f-9030-4868-8923-d30abce995ad" xsi:nil="true"/>
    <_x0043_M6 xmlns="d9bd017f-9030-4868-8923-d30abce995ad" xsi:nil="true"/>
    <Rating1 xmlns="d9bd017f-9030-4868-8923-d30abce995ad" xsi:nil="true"/>
    <_x0043_M9 xmlns="d9bd017f-9030-4868-8923-d30abce995ad" xsi:nil="true"/>
    <_x0043_M10 xmlns="d9bd017f-9030-4868-8923-d30abce995ad" xsi:nil="true"/>
    <CheckedOutPath xmlns="d9bd017f-9030-4868-8923-d30abce995ad" xsi:nil="true"/>
    <_x0043_M8 xmlns="d9bd017f-9030-4868-8923-d30abce995ad" xsi:nil="true"/>
    <ArtifactStatus xmlns="d9bd017f-9030-4868-8923-d30abce995ad" xsi:nil="true"/>
    <Rating3 xmlns="d9bd017f-9030-4868-8923-d30abce995ad" xsi:nil="true"/>
    <Rating2 xmlns="d9bd017f-9030-4868-8923-d30abce995ad" xsi:nil="true"/>
    <ViewCount xmlns="d9bd017f-9030-4868-8923-d30abce995ad">7</ViewCount>
    <ApprovalStatus xmlns="d9bd017f-9030-4868-8923-d30abce995ad">Approved</ApprovalStatus>
    <Comments xmlns="d9bd017f-9030-4868-8923-d30abce995ad">CTS\124715</Comments>
    <Releases xmlns="d9bd017f-9030-4868-8923-d30abce995ad" xsi:nil="true"/>
    <ClientSupplied xmlns="d9bd017f-9030-4868-8923-d30abce995ad">false</ClientSupplied>
    <CopyToPath xmlns="d9bd017f-9030-4868-8923-d30abce995ad">https://cognizant20.cognizant.com/cts/Cognizant Community/DSC/TOP CCA/Industry Solutions CCA/IV-V/Enablements Technical Review/02 Review Trackers/CI Review Tracker/Final Content</CopyToPath>
    <CreatedTime xmlns="d9bd017f-9030-4868-8923-d30abce995ad">2015-07-31T12:21:00+00:00</CreatedTime>
    <Processes xmlns="d9bd017f-9030-4868-8923-d30abce995ad" xsi:nil="true"/>
    <_x0043_M1 xmlns="d9bd017f-9030-4868-8923-d30abce995ad" xsi:nil="true"/>
    <Phase xmlns="d9bd017f-9030-4868-8923-d30abce995ad" xsi:nil="true"/>
    <MBID xmlns="d9bd017f-9030-4868-8923-d30abce995ad">DS_5bf17747-e6d7-49a4-bd30-4f34269ec53e</MBID>
    <AccountID xmlns="d9bd017f-9030-4868-8923-d30abce995ad" xsi:nil="true"/>
    <SubProjectID xmlns="d9bd017f-9030-4868-8923-d30abce995ad" xsi:nil="true"/>
    <Functional_x0020_Modules xmlns="d9bd017f-9030-4868-8923-d30abce995ad" xsi:nil="true"/>
    <Tags xmlns="d9bd017f-9030-4868-8923-d30abce995ad" xsi:nil="true"/>
    <_x0043_M3 xmlns="d9bd017f-9030-4868-8923-d30abce995ad" xsi:nil="true"/>
    <UnmappedDocuments xmlns="d9bd017f-9030-4868-8923-d30abce995ad">false</UnmappedDocuments>
    <_x0043_M2 xmlns="d9bd017f-9030-4868-8923-d30abce995ad" xsi:nil="true"/>
    <Role xmlns="d9bd017f-9030-4868-8923-d30abce995ad" xsi:nil="true"/>
    <FolderId xmlns="d9bd017f-9030-4868-8923-d30abce995ad" xsi:nil="true"/>
    <Functional_x0020_Module3 xmlns="d9bd017f-9030-4868-8923-d30abce995ad" xsi:nil="true"/>
    <AverageRating xmlns="d9bd017f-9030-4868-8923-d30abce995ad" xsi:nil="true"/>
    <Functional_x0020_Module2 xmlns="d9bd017f-9030-4868-8923-d30abce995ad" xsi:nil="true"/>
    <BaselinedVersions xmlns="d9bd017f-9030-4868-8923-d30abce995ad" xsi:nil="true"/>
    <ReasonforRejection xmlns="d9bd017f-9030-4868-8923-d30abce995ad" xsi:nil="true"/>
    <CopySource xmlns="d9bd017f-9030-4868-8923-d30abce995ad" xsi:nil="true"/>
    <LatestDownloads xmlns="d9bd017f-9030-4868-8923-d30abce995ad" xsi:nil="true"/>
    <FolderPath xmlns="d9bd017f-9030-4868-8923-d30abce995ad" xsi:nil="true"/>
    <_dlc_DocId xmlns="8df44bae-038f-4ef4-8e88-59fe23882131">25R4Z53AYQRA-3000-4031</_dlc_DocId>
    <_dlc_DocIdUrl xmlns="8df44bae-038f-4ef4-8e88-59fe23882131">
      <Url>https://cognizant20.cognizant.com/cts/Cognizant Community/DSC/_layouts/DocIdRedir.aspx?ID=25R4Z53AYQRA-3000-4031</Url>
      <Description>25R4Z53AYQRA-3000-4031</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DCA2C1C4283E4B80912AA5CB629D52" ma:contentTypeVersion="46" ma:contentTypeDescription="Create a new document." ma:contentTypeScope="" ma:versionID="57d996f6773d691290495ef76a3ed54e">
  <xsd:schema xmlns:xsd="http://www.w3.org/2001/XMLSchema" xmlns:xs="http://www.w3.org/2001/XMLSchema" xmlns:p="http://schemas.microsoft.com/office/2006/metadata/properties" xmlns:ns2="8df44bae-038f-4ef4-8e88-59fe23882131" xmlns:ns3="d9bd017f-9030-4868-8923-d30abce995ad" targetNamespace="http://schemas.microsoft.com/office/2006/metadata/properties" ma:root="true" ma:fieldsID="d4d2366104aa35f7402d1da2aa4ab6d1" ns2:_="" ns3:_="">
    <xsd:import namespace="8df44bae-038f-4ef4-8e88-59fe23882131"/>
    <xsd:import namespace="d9bd017f-9030-4868-8923-d30abce995ad"/>
    <xsd:element name="properties">
      <xsd:complexType>
        <xsd:sequence>
          <xsd:element name="documentManagement">
            <xsd:complexType>
              <xsd:all>
                <xsd:element ref="ns2:_dlc_DocId" minOccurs="0"/>
                <xsd:element ref="ns2:_dlc_DocIdUrl" minOccurs="0"/>
                <xsd:element ref="ns2:_dlc_DocIdPersistId" minOccurs="0"/>
                <xsd:element ref="ns3:AccountID" minOccurs="0"/>
                <xsd:element ref="ns3:ProjectID" minOccurs="0"/>
                <xsd:element ref="ns3:SubProjectID" minOccurs="0"/>
                <xsd:element ref="ns3:AssociateID" minOccurs="0"/>
                <xsd:element ref="ns3:Role" minOccurs="0"/>
                <xsd:element ref="ns3:CreatedTime" minOccurs="0"/>
                <xsd:element ref="ns3:Processes" minOccurs="0"/>
                <xsd:element ref="ns3:Phase" minOccurs="0"/>
                <xsd:element ref="ns3:Activities" minOccurs="0"/>
                <xsd:element ref="ns3:Releases" minOccurs="0"/>
                <xsd:element ref="ns3:Functional_x0020_Modules" minOccurs="0"/>
                <xsd:element ref="ns3:Functional_x0020_Module2" minOccurs="0"/>
                <xsd:element ref="ns3:Functional_x0020_Module3" minOccurs="0"/>
                <xsd:element ref="ns3:ViewCount" minOccurs="0"/>
                <xsd:element ref="ns3:CheckedOutPath" minOccurs="0"/>
                <xsd:element ref="ns3:ApprovalStatus" minOccurs="0"/>
                <xsd:element ref="ns3:Work_x0020_request" minOccurs="0"/>
                <xsd:element ref="ns3:Tags" minOccurs="0"/>
                <xsd:element ref="ns3:ArtifactStatus" minOccurs="0"/>
                <xsd:element ref="ns3:UnmappedDocuments" minOccurs="0"/>
                <xsd:element ref="ns3:CopySource" minOccurs="0"/>
                <xsd:element ref="ns3:CopyToPath" minOccurs="0"/>
                <xsd:element ref="ns3:Comments" minOccurs="0"/>
                <xsd:element ref="ns3:Rating1" minOccurs="0"/>
                <xsd:element ref="ns3:Rating2" minOccurs="0"/>
                <xsd:element ref="ns3:Rating3" minOccurs="0"/>
                <xsd:element ref="ns3:Rating4" minOccurs="0"/>
                <xsd:element ref="ns3:Rating5" minOccurs="0"/>
                <xsd:element ref="ns3:ClientSupplied" minOccurs="0"/>
                <xsd:element ref="ns3:LatestDownloads" minOccurs="0"/>
                <xsd:element ref="ns3:BaselinedVersions" minOccurs="0"/>
                <xsd:element ref="ns3:AverageRating" minOccurs="0"/>
                <xsd:element ref="ns3:ReasonforRejection" minOccurs="0"/>
                <xsd:element ref="ns3:FolderId" minOccurs="0"/>
                <xsd:element ref="ns3:FolderPath" minOccurs="0"/>
                <xsd:element ref="ns3:MBID" minOccurs="0"/>
                <xsd:element ref="ns3:_x0043_M1" minOccurs="0"/>
                <xsd:element ref="ns3:_x0043_M2" minOccurs="0"/>
                <xsd:element ref="ns3:_x0043_M3" minOccurs="0"/>
                <xsd:element ref="ns3:_x0043_M4" minOccurs="0"/>
                <xsd:element ref="ns3:_x0043_M5" minOccurs="0"/>
                <xsd:element ref="ns3:_x0043_M6" minOccurs="0"/>
                <xsd:element ref="ns3:_x0043_M7" minOccurs="0"/>
                <xsd:element ref="ns3:_x0043_M8" minOccurs="0"/>
                <xsd:element ref="ns3:_x0043_M9" minOccurs="0"/>
                <xsd:element ref="ns3: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f44bae-038f-4ef4-8e88-59fe2388213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d9bd017f-9030-4868-8923-d30abce995ad" elementFormDefault="qualified">
    <xsd:import namespace="http://schemas.microsoft.com/office/2006/documentManagement/types"/>
    <xsd:import namespace="http://schemas.microsoft.com/office/infopath/2007/PartnerControls"/>
    <xsd:element name="AccountID" ma:index="11" nillable="true" ma:displayName="AccountID" ma:internalName="AccountID">
      <xsd:simpleType>
        <xsd:restriction base="dms:Text"/>
      </xsd:simpleType>
    </xsd:element>
    <xsd:element name="ProjectID" ma:index="12" nillable="true" ma:displayName="ProjectID" ma:internalName="ProjectID">
      <xsd:simpleType>
        <xsd:restriction base="dms:Text"/>
      </xsd:simpleType>
    </xsd:element>
    <xsd:element name="SubProjectID" ma:index="13" nillable="true" ma:displayName="SubProjectID" ma:internalName="SubProjectID">
      <xsd:simpleType>
        <xsd:restriction base="dms:Text"/>
      </xsd:simpleType>
    </xsd:element>
    <xsd:element name="AssociateID" ma:index="14" nillable="true" ma:displayName="AssociateID" ma:internalName="AssociateID">
      <xsd:simpleType>
        <xsd:restriction base="dms:Text"/>
      </xsd:simpleType>
    </xsd:element>
    <xsd:element name="Role" ma:index="15" nillable="true" ma:displayName="Role" ma:internalName="Role">
      <xsd:simpleType>
        <xsd:restriction base="dms:Text"/>
      </xsd:simpleType>
    </xsd:element>
    <xsd:element name="CreatedTime" ma:index="16" nillable="true" ma:displayName="CreatedTime" ma:internalName="CreatedTime">
      <xsd:simpleType>
        <xsd:restriction base="dms:DateTime"/>
      </xsd:simpleType>
    </xsd:element>
    <xsd:element name="Processes" ma:index="17" nillable="true" ma:displayName="Processes" ma:internalName="Processes">
      <xsd:simpleType>
        <xsd:restriction base="dms:Text"/>
      </xsd:simpleType>
    </xsd:element>
    <xsd:element name="Phase" ma:index="18" nillable="true" ma:displayName="Phase" ma:internalName="Phase">
      <xsd:simpleType>
        <xsd:restriction base="dms:Text"/>
      </xsd:simpleType>
    </xsd:element>
    <xsd:element name="Activities" ma:index="19" nillable="true" ma:displayName="Activities" ma:internalName="Activities">
      <xsd:simpleType>
        <xsd:restriction base="dms:Text"/>
      </xsd:simpleType>
    </xsd:element>
    <xsd:element name="Releases" ma:index="20" nillable="true" ma:displayName="Releases" ma:internalName="Releases">
      <xsd:simpleType>
        <xsd:restriction base="dms:Text"/>
      </xsd:simpleType>
    </xsd:element>
    <xsd:element name="Functional_x0020_Modules" ma:index="21" nillable="true" ma:displayName="Functional Modules" ma:internalName="Functional_x0020_Modules">
      <xsd:simpleType>
        <xsd:restriction base="dms:Text"/>
      </xsd:simpleType>
    </xsd:element>
    <xsd:element name="Functional_x0020_Module2" ma:index="22" nillable="true" ma:displayName="Functional Module2" ma:internalName="Functional_x0020_Module2">
      <xsd:simpleType>
        <xsd:restriction base="dms:Text"/>
      </xsd:simpleType>
    </xsd:element>
    <xsd:element name="Functional_x0020_Module3" ma:index="23" nillable="true" ma:displayName="Functional Module3" ma:internalName="Functional_x0020_Module3">
      <xsd:simpleType>
        <xsd:restriction base="dms:Text"/>
      </xsd:simpleType>
    </xsd:element>
    <xsd:element name="ViewCount" ma:index="24" nillable="true" ma:displayName="ViewCount" ma:internalName="ViewCount">
      <xsd:simpleType>
        <xsd:restriction base="dms:Unknown"/>
      </xsd:simpleType>
    </xsd:element>
    <xsd:element name="CheckedOutPath" ma:index="25" nillable="true" ma:displayName="CheckedOutPath" ma:internalName="CheckedOutPath">
      <xsd:simpleType>
        <xsd:restriction base="dms:Text"/>
      </xsd:simpleType>
    </xsd:element>
    <xsd:element name="ApprovalStatus" ma:index="26" nillable="true" ma:displayName="ApprovalStatus" ma:internalName="ApprovalStatus">
      <xsd:simpleType>
        <xsd:restriction base="dms:Text"/>
      </xsd:simpleType>
    </xsd:element>
    <xsd:element name="Work_x0020_request" ma:index="27" nillable="true" ma:displayName="Work request" ma:internalName="Work_x0020_request">
      <xsd:simpleType>
        <xsd:restriction base="dms:Text"/>
      </xsd:simpleType>
    </xsd:element>
    <xsd:element name="Tags" ma:index="28" nillable="true" ma:displayName="Tags" ma:internalName="Tags">
      <xsd:simpleType>
        <xsd:restriction base="dms:Note">
          <xsd:maxLength value="255"/>
        </xsd:restriction>
      </xsd:simpleType>
    </xsd:element>
    <xsd:element name="ArtifactStatus" ma:index="29" nillable="true" ma:displayName="ArtifactStatus" ma:internalName="ArtifactStatus">
      <xsd:simpleType>
        <xsd:restriction base="dms:Text"/>
      </xsd:simpleType>
    </xsd:element>
    <xsd:element name="UnmappedDocuments" ma:index="30" nillable="true" ma:displayName="UnmappedDocuments" ma:internalName="UnmappedDocuments">
      <xsd:simpleType>
        <xsd:restriction base="dms:Text"/>
      </xsd:simpleType>
    </xsd:element>
    <xsd:element name="CopySource" ma:index="31" nillable="true" ma:displayName="CopySource" ma:internalName="CopySource">
      <xsd:simpleType>
        <xsd:restriction base="dms:Text"/>
      </xsd:simpleType>
    </xsd:element>
    <xsd:element name="CopyToPath" ma:index="32" nillable="true" ma:displayName="CopyToPath" ma:internalName="CopyToPath">
      <xsd:simpleType>
        <xsd:restriction base="dms:Text"/>
      </xsd:simpleType>
    </xsd:element>
    <xsd:element name="Comments" ma:index="33" nillable="true" ma:displayName="Comments" ma:internalName="Comments">
      <xsd:simpleType>
        <xsd:restriction base="dms:Note">
          <xsd:maxLength value="255"/>
        </xsd:restriction>
      </xsd:simpleType>
    </xsd:element>
    <xsd:element name="Rating1" ma:index="34" nillable="true" ma:displayName="Rating1" ma:internalName="Rating1">
      <xsd:simpleType>
        <xsd:restriction base="dms:Unknown"/>
      </xsd:simpleType>
    </xsd:element>
    <xsd:element name="Rating2" ma:index="35" nillable="true" ma:displayName="Rating2" ma:internalName="Rating2">
      <xsd:simpleType>
        <xsd:restriction base="dms:Unknown"/>
      </xsd:simpleType>
    </xsd:element>
    <xsd:element name="Rating3" ma:index="36" nillable="true" ma:displayName="Rating3" ma:internalName="Rating3">
      <xsd:simpleType>
        <xsd:restriction base="dms:Unknown"/>
      </xsd:simpleType>
    </xsd:element>
    <xsd:element name="Rating4" ma:index="37" nillable="true" ma:displayName="Rating4" ma:internalName="Rating4">
      <xsd:simpleType>
        <xsd:restriction base="dms:Unknown"/>
      </xsd:simpleType>
    </xsd:element>
    <xsd:element name="Rating5" ma:index="38" nillable="true" ma:displayName="Rating5" ma:internalName="Rating5">
      <xsd:simpleType>
        <xsd:restriction base="dms:Unknown"/>
      </xsd:simpleType>
    </xsd:element>
    <xsd:element name="ClientSupplied" ma:index="39" nillable="true" ma:displayName="ClientSupplied" ma:internalName="ClientSupplied">
      <xsd:simpleType>
        <xsd:restriction base="dms:Text"/>
      </xsd:simpleType>
    </xsd:element>
    <xsd:element name="LatestDownloads" ma:index="40" nillable="true" ma:displayName="LatestDownloads" ma:internalName="LatestDownloads">
      <xsd:simpleType>
        <xsd:restriction base="dms:DateTime"/>
      </xsd:simpleType>
    </xsd:element>
    <xsd:element name="BaselinedVersions" ma:index="41" nillable="true" ma:displayName="BaselinedVersions" ma:internalName="BaselinedVersions">
      <xsd:simpleType>
        <xsd:restriction base="dms:Text"/>
      </xsd:simpleType>
    </xsd:element>
    <xsd:element name="AverageRating" ma:index="42" nillable="true" ma:displayName="AverageRating" ma:internalName="AverageRating">
      <xsd:simpleType>
        <xsd:restriction base="dms:Text"/>
      </xsd:simpleType>
    </xsd:element>
    <xsd:element name="ReasonforRejection" ma:index="43" nillable="true" ma:displayName="ReasonforRejection" ma:internalName="ReasonforRejection">
      <xsd:simpleType>
        <xsd:restriction base="dms:Text"/>
      </xsd:simpleType>
    </xsd:element>
    <xsd:element name="FolderId" ma:index="44" nillable="true" ma:displayName="FolderId" ma:internalName="FolderId">
      <xsd:simpleType>
        <xsd:restriction base="dms:Text"/>
      </xsd:simpleType>
    </xsd:element>
    <xsd:element name="FolderPath" ma:index="45" nillable="true" ma:displayName="FolderPath" ma:internalName="FolderPath">
      <xsd:simpleType>
        <xsd:restriction base="dms:Text"/>
      </xsd:simpleType>
    </xsd:element>
    <xsd:element name="MBID" ma:index="46" nillable="true" ma:displayName="MBID" ma:internalName="MBID">
      <xsd:simpleType>
        <xsd:restriction base="dms:Text"/>
      </xsd:simpleType>
    </xsd:element>
    <xsd:element name="_x0043_M1" ma:index="47" nillable="true" ma:displayName="CM1" ma:internalName="_x0043_M1">
      <xsd:simpleType>
        <xsd:restriction base="dms:Text"/>
      </xsd:simpleType>
    </xsd:element>
    <xsd:element name="_x0043_M2" ma:index="48" nillable="true" ma:displayName="CM2" ma:internalName="_x0043_M2">
      <xsd:simpleType>
        <xsd:restriction base="dms:Text"/>
      </xsd:simpleType>
    </xsd:element>
    <xsd:element name="_x0043_M3" ma:index="49" nillable="true" ma:displayName="CM3" ma:internalName="_x0043_M3">
      <xsd:simpleType>
        <xsd:restriction base="dms:Text"/>
      </xsd:simpleType>
    </xsd:element>
    <xsd:element name="_x0043_M4" ma:index="50" nillable="true" ma:displayName="CM4" ma:internalName="_x0043_M4">
      <xsd:simpleType>
        <xsd:restriction base="dms:Text"/>
      </xsd:simpleType>
    </xsd:element>
    <xsd:element name="_x0043_M5" ma:index="51" nillable="true" ma:displayName="CM5" ma:internalName="_x0043_M5">
      <xsd:simpleType>
        <xsd:restriction base="dms:Text"/>
      </xsd:simpleType>
    </xsd:element>
    <xsd:element name="_x0043_M6" ma:index="52" nillable="true" ma:displayName="CM6" ma:internalName="_x0043_M6">
      <xsd:simpleType>
        <xsd:restriction base="dms:Text"/>
      </xsd:simpleType>
    </xsd:element>
    <xsd:element name="_x0043_M7" ma:index="53" nillable="true" ma:displayName="CM7" ma:internalName="_x0043_M7">
      <xsd:simpleType>
        <xsd:restriction base="dms:Text"/>
      </xsd:simpleType>
    </xsd:element>
    <xsd:element name="_x0043_M8" ma:index="54" nillable="true" ma:displayName="CM8" ma:internalName="_x0043_M8">
      <xsd:simpleType>
        <xsd:restriction base="dms:Text"/>
      </xsd:simpleType>
    </xsd:element>
    <xsd:element name="_x0043_M9" ma:index="55" nillable="true" ma:displayName="CM9" ma:internalName="_x0043_M9">
      <xsd:simpleType>
        <xsd:restriction base="dms:Text"/>
      </xsd:simpleType>
    </xsd:element>
    <xsd:element name="_x0043_M10" ma:index="56"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78FCE96-C8A4-4E92-8467-18B7198B1C7C}"/>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B1F67625-EDD1-404B-B376-5CC5B03DAFC8}"/>
</file>

<file path=customXml/itemProps4.xml><?xml version="1.0" encoding="utf-8"?>
<ds:datastoreItem xmlns:ds="http://schemas.openxmlformats.org/officeDocument/2006/customXml" ds:itemID="{455B7360-D305-4E3F-B3EA-AF0661F22FB5}"/>
</file>

<file path=docProps/app.xml><?xml version="1.0" encoding="utf-8"?>
<Properties xmlns="http://schemas.openxmlformats.org/officeDocument/2006/extended-properties" xmlns:vt="http://schemas.openxmlformats.org/officeDocument/2006/docPropsVTypes">
  <Template>Theme_3</Template>
  <TotalTime>3988</TotalTime>
  <Words>735</Words>
  <Application>Microsoft Office PowerPoint</Application>
  <PresentationFormat>On-screen Show (4:3)</PresentationFormat>
  <Paragraphs>170</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Theme_3</vt:lpstr>
      <vt:lpstr>PowerPoint Presentation</vt:lpstr>
      <vt:lpstr>PowerPoint Presentation</vt:lpstr>
      <vt:lpstr>PowerPoint Presentation</vt:lpstr>
      <vt:lpstr>Overview</vt:lpstr>
      <vt:lpstr>Objectives</vt:lpstr>
      <vt:lpstr>Do You Know</vt:lpstr>
      <vt:lpstr>Spring MVC File Upload</vt:lpstr>
      <vt:lpstr>MultipartResolver</vt:lpstr>
      <vt:lpstr>Enabling MultipartResolver</vt:lpstr>
      <vt:lpstr>1. Configure MultipartResolver</vt:lpstr>
      <vt:lpstr>Configure MultipartResolver with Servlet 3.0</vt:lpstr>
      <vt:lpstr> 2. Handling a File Upload in a Form </vt:lpstr>
      <vt:lpstr>3. Multipart parsing using  MultipartFile</vt:lpstr>
      <vt:lpstr>Multipart parsing using Servlet 3.0 </vt:lpstr>
      <vt:lpstr>Demonstration</vt:lpstr>
      <vt:lpstr>Questions</vt:lpstr>
      <vt:lpstr>Welcome Break</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AssetDevelopmentTeam@cognizant.com</dc:creator>
  <cp:lastModifiedBy>Ghosh Dastidar, Pingala (Cognizant)</cp:lastModifiedBy>
  <cp:revision>376</cp:revision>
  <dcterms:created xsi:type="dcterms:W3CDTF">2011-06-15T11:24:59Z</dcterms:created>
  <dcterms:modified xsi:type="dcterms:W3CDTF">2015-10-15T10:50:59Z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0x010100B6DCA2C1C4283E4B80912AA5CB629D52</vt:lpwstr>
  </property>
  <property fmtid="{D5CDD505-2E9C-101B-9397-08002B2CF9AE}" pid="3" name="_dlc_DocIdItemGuid">
    <vt:lpwstr>5bf17747-e6d7-49a4-bd30-4f34269ec53e</vt:lpwstr>
  </property>
</Properties>
</file>