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7" r:id="rId5"/>
    <p:sldId id="261" r:id="rId6"/>
    <p:sldId id="262" r:id="rId7"/>
    <p:sldId id="258" r:id="rId8"/>
    <p:sldId id="263" r:id="rId9"/>
    <p:sldId id="264" r:id="rId10"/>
    <p:sldId id="265" r:id="rId11"/>
    <p:sldId id="292" r:id="rId12"/>
    <p:sldId id="293" r:id="rId13"/>
    <p:sldId id="294" r:id="rId14"/>
    <p:sldId id="290" r:id="rId15"/>
    <p:sldId id="295" r:id="rId16"/>
    <p:sldId id="296" r:id="rId17"/>
    <p:sldId id="297" r:id="rId18"/>
    <p:sldId id="289" r:id="rId19"/>
    <p:sldId id="268" r:id="rId20"/>
    <p:sldId id="271"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50" autoAdjust="0"/>
  </p:normalViewPr>
  <p:slideViewPr>
    <p:cSldViewPr>
      <p:cViewPr varScale="1">
        <p:scale>
          <a:sx n="85" d="100"/>
          <a:sy n="85" d="100"/>
        </p:scale>
        <p:origin x="-72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6/9/2015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16669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a:p>
        </p:txBody>
      </p:sp>
    </p:spTree>
    <p:extLst>
      <p:ext uri="{BB962C8B-B14F-4D97-AF65-F5344CB8AC3E}">
        <p14:creationId xmlns:p14="http://schemas.microsoft.com/office/powerpoint/2010/main" val="73694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a:t>
            </a:r>
            <a:r>
              <a:rPr lang="en-US" baseline="0" dirty="0" smtClean="0"/>
              <a:t> http://docs.spring.io/spring-framework/docs/3.2.x/spring-framework-reference/html/validation.html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indent="0">
              <a:buNone/>
            </a:pPr>
            <a:r>
              <a:rPr lang="en-US" dirty="0" smtClean="0"/>
              <a:t>Examples where property editing is used in Spring</a:t>
            </a:r>
          </a:p>
          <a:p>
            <a:r>
              <a:rPr lang="en-US" i="1" dirty="0" smtClean="0">
                <a:solidFill>
                  <a:srgbClr val="C00000"/>
                </a:solidFill>
              </a:rPr>
              <a:t>Setting properties on beans</a:t>
            </a:r>
            <a:r>
              <a:rPr lang="en-US" dirty="0" smtClean="0"/>
              <a:t> </a:t>
            </a:r>
            <a:r>
              <a:rPr lang="en-US" i="1" dirty="0" smtClean="0">
                <a:solidFill>
                  <a:srgbClr val="C00000"/>
                </a:solidFill>
              </a:rPr>
              <a:t>is done using PropertyEditors. </a:t>
            </a:r>
          </a:p>
          <a:p>
            <a:pPr marL="400050" lvl="1" indent="0">
              <a:buNone/>
            </a:pPr>
            <a:r>
              <a:rPr lang="en-US" dirty="0" smtClean="0"/>
              <a:t>When mentioning </a:t>
            </a:r>
            <a:r>
              <a:rPr lang="en-US" dirty="0" err="1" smtClean="0"/>
              <a:t>java.lang.String</a:t>
            </a:r>
            <a:r>
              <a:rPr lang="en-US" dirty="0" smtClean="0"/>
              <a:t> as the value of a property of some bean you're declaring in XML file, Spring will (if the setter of the corresponding property has a Class-parameter) use the </a:t>
            </a:r>
            <a:r>
              <a:rPr lang="en-US" dirty="0" err="1" smtClean="0"/>
              <a:t>ClassEditor</a:t>
            </a:r>
            <a:r>
              <a:rPr lang="en-US" dirty="0" smtClean="0"/>
              <a:t> to try to resolve the parameter to a Class object.</a:t>
            </a:r>
          </a:p>
          <a:p>
            <a:pPr marL="0" indent="0">
              <a:buNone/>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rgbClr val="C00000"/>
                </a:solidFill>
              </a:rPr>
              <a:t>parsing HTTP request parameters</a:t>
            </a:r>
            <a:r>
              <a:rPr lang="en-US" dirty="0" smtClean="0"/>
              <a:t> in Spring's MVC framework is done using all kinds of PropertyEditors that you can manually bind in all subclasses of the CommandController.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a:p>
        </p:txBody>
      </p:sp>
    </p:spTree>
    <p:extLst>
      <p:ext uri="{BB962C8B-B14F-4D97-AF65-F5344CB8AC3E}">
        <p14:creationId xmlns:p14="http://schemas.microsoft.com/office/powerpoint/2010/main" val="160713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a:t>
            </a:r>
            <a:r>
              <a:rPr lang="en-US" baseline="0" dirty="0" smtClean="0"/>
              <a:t> http://docs.spring.io/spring-framework/docs/3.2.x/spring-framework-reference/html/validation.html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59066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a:t>
            </a:r>
            <a:r>
              <a:rPr lang="en-US" baseline="0" dirty="0" smtClean="0"/>
              <a:t> http://docs.spring.io/spring-framework/docs/3.2.x/spring-framework-reference/html/validation.html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163239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a:t>
            </a:r>
            <a:r>
              <a:rPr lang="en-US" baseline="0" dirty="0" smtClean="0"/>
              <a:t> http://docs.spring.io/spring-framework/docs/3.2.x/spring-framework-reference/html/validation.html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3175700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2250587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925347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Ans1:</a:t>
            </a:r>
            <a:r>
              <a:rPr lang="en-US" baseline="0" dirty="0" smtClean="0"/>
              <a:t> @InitBinder</a:t>
            </a:r>
          </a:p>
          <a:p>
            <a:r>
              <a:rPr lang="en-US" baseline="0" dirty="0" smtClean="0"/>
              <a:t>Ans2: </a:t>
            </a:r>
            <a:r>
              <a:rPr lang="en-US" sz="1200" b="0" i="0" kern="1200" dirty="0" smtClean="0">
                <a:solidFill>
                  <a:schemeClr val="tx1"/>
                </a:solidFill>
                <a:effectLst/>
                <a:latin typeface="+mn-lt"/>
                <a:ea typeface="+mn-ea"/>
                <a:cs typeface="+mn-cs"/>
              </a:rPr>
              <a:t>PropertyEditors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819226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753650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java.sun.com/javase/6/docs/api/java/beans/PropertyEditorSupport.html?is-external=true" TargetMode="External"/><Relationship Id="rId2" Type="http://schemas.openxmlformats.org/officeDocument/2006/relationships/hyperlink" Target="http://java.sun.com/javase/6/docs/api/java/beans/PropertyEditor.html?is-external=tru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gnizant20.cognizant.com/cts/OrgCommunities2/Academy%20Learning%20Asset%205/DSC/Academy%20Learning%20Asset%205/Forms/AllItems.aspx?RootFolder=/cts/OrgCommunities2/Academy%20Learning%20Asset%205/DSC/Academy%20Learning%20Asset%205/Technical/Java%20Technologies/Web%20Frameworks/Spring%203%20MVC%20Level%202%20Hands%20on%20Guided%20Exercises&amp;InitialTabId=Ribbon.Document&amp;VisibilityContext=WSSTabPersist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docs.spring.io/spring-framework/docs/3.2.x/spring-framework-reference/html/validation.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86100"/>
            <a:ext cx="70866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fontAlgn="auto">
              <a:spcBef>
                <a:spcPts val="0"/>
              </a:spcBef>
              <a:spcAft>
                <a:spcPts val="0"/>
              </a:spcAft>
              <a:defRPr/>
            </a:pPr>
            <a:r>
              <a:rPr lang="en-US" sz="3600" dirty="0" smtClean="0"/>
              <a:t>Spring 3 MVC Property  </a:t>
            </a:r>
            <a:r>
              <a:rPr lang="en-US" sz="3600" dirty="0"/>
              <a:t>Editor </a:t>
            </a:r>
            <a:endParaRPr lang="en-US" sz="3600" dirty="0" smtClean="0"/>
          </a:p>
          <a:p>
            <a:pPr marL="0" lvl="1" fontAlgn="auto">
              <a:spcBef>
                <a:spcPts val="0"/>
              </a:spcBef>
              <a:spcAft>
                <a:spcPts val="0"/>
              </a:spcAft>
              <a:defRPr/>
            </a:pPr>
            <a:r>
              <a:rPr lang="en-US" sz="3600" dirty="0"/>
              <a:t>&amp;</a:t>
            </a:r>
            <a:r>
              <a:rPr lang="en-US" sz="3600" dirty="0" smtClean="0"/>
              <a:t> Data </a:t>
            </a:r>
            <a:r>
              <a:rPr lang="en-US" sz="3600" dirty="0"/>
              <a:t>Bindings</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83992539"/>
              </p:ext>
            </p:extLst>
          </p:nvPr>
        </p:nvGraphicFramePr>
        <p:xfrm>
          <a:off x="152400" y="1676400"/>
          <a:ext cx="8686800" cy="3720849"/>
        </p:xfrm>
        <a:graphic>
          <a:graphicData uri="http://schemas.openxmlformats.org/drawingml/2006/table">
            <a:tbl>
              <a:tblPr/>
              <a:tblGrid>
                <a:gridCol w="4343400"/>
                <a:gridCol w="4343400"/>
              </a:tblGrid>
              <a:tr h="374034">
                <a:tc>
                  <a:txBody>
                    <a:bodyPr/>
                    <a:lstStyle/>
                    <a:p>
                      <a:pPr marL="0" algn="l" defTabSz="914400" rtl="0" eaLnBrk="1" latinLnBrk="0" hangingPunct="1"/>
                      <a:r>
                        <a:rPr lang="en-US" sz="1400" b="1" kern="1200" dirty="0">
                          <a:solidFill>
                            <a:schemeClr val="bg1"/>
                          </a:solidFill>
                          <a:effectLst/>
                          <a:latin typeface="+mn-lt"/>
                          <a:ea typeface="+mn-ea"/>
                          <a:cs typeface="+mn-cs"/>
                        </a:rPr>
                        <a:t>Class</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1"/>
                    </a:solidFill>
                  </a:tcPr>
                </a:tc>
                <a:tc>
                  <a:txBody>
                    <a:bodyPr/>
                    <a:lstStyle/>
                    <a:p>
                      <a:pPr marL="0" algn="l" defTabSz="914400" rtl="0" eaLnBrk="1" latinLnBrk="0" hangingPunct="1"/>
                      <a:r>
                        <a:rPr lang="en-US" sz="1400" b="1" kern="1200" dirty="0">
                          <a:solidFill>
                            <a:schemeClr val="bg1"/>
                          </a:solidFill>
                          <a:effectLst/>
                          <a:latin typeface="+mn-lt"/>
                          <a:ea typeface="+mn-ea"/>
                          <a:cs typeface="+mn-cs"/>
                        </a:rPr>
                        <a:t>Explanation</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1"/>
                    </a:solidFill>
                  </a:tcPr>
                </a:tc>
              </a:tr>
              <a:tr h="525283">
                <a:tc>
                  <a:txBody>
                    <a:bodyPr/>
                    <a:lstStyle/>
                    <a:p>
                      <a:r>
                        <a:rPr lang="en-US" sz="1600" dirty="0">
                          <a:effectLst/>
                        </a:rPr>
                        <a:t>PatternEditor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r>
                        <a:rPr lang="en-US" sz="1600" dirty="0">
                          <a:effectLst/>
                        </a:rPr>
                        <a:t>Capable of resolving Strings to JDK 1.5 Pattern objects and vice versa.</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960001">
                <a:tc>
                  <a:txBody>
                    <a:bodyPr/>
                    <a:lstStyle/>
                    <a:p>
                      <a:r>
                        <a:rPr lang="en-US" sz="1600">
                          <a:effectLst/>
                        </a:rPr>
                        <a:t>PropertiesEditor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600" dirty="0">
                          <a:effectLst/>
                        </a:rPr>
                        <a:t>Capable of converting Strings (formatted using the format as defined in the Javadoc for the java.lang.Properties class) toProperties objects. </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42642">
                <a:tc>
                  <a:txBody>
                    <a:bodyPr/>
                    <a:lstStyle/>
                    <a:p>
                      <a:r>
                        <a:rPr lang="en-US" sz="1600">
                          <a:effectLst/>
                        </a:rPr>
                        <a:t>StringTrimmerEditor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r>
                        <a:rPr lang="en-US" sz="1600" dirty="0">
                          <a:effectLst/>
                        </a:rPr>
                        <a:t>Property editor that trims Strings. Optionally allows transforming an empty string into a null value. NOT registered by default; must be user registered as needed.</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742642">
                <a:tc>
                  <a:txBody>
                    <a:bodyPr/>
                    <a:lstStyle/>
                    <a:p>
                      <a:r>
                        <a:rPr lang="en-US" sz="1600">
                          <a:effectLst/>
                        </a:rPr>
                        <a:t>URLEditor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600" dirty="0">
                          <a:effectLst/>
                        </a:rPr>
                        <a:t>Capable of resolving a String representation of a URL to an actual URL object. </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3" name="Title 2"/>
          <p:cNvSpPr>
            <a:spLocks noGrp="1"/>
          </p:cNvSpPr>
          <p:nvPr>
            <p:ph type="title"/>
          </p:nvPr>
        </p:nvSpPr>
        <p:spPr/>
        <p:txBody>
          <a:bodyPr/>
          <a:lstStyle/>
          <a:p>
            <a:r>
              <a:rPr lang="en-US" sz="3200" dirty="0"/>
              <a:t>Built-in PropertyEditors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80382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Custom </a:t>
            </a:r>
            <a:r>
              <a:rPr lang="en-US" sz="2400" dirty="0"/>
              <a:t>Property Editors </a:t>
            </a:r>
            <a:r>
              <a:rPr lang="en-US" sz="2400" dirty="0" smtClean="0"/>
              <a:t>can  </a:t>
            </a:r>
            <a:r>
              <a:rPr lang="en-US" sz="2400" dirty="0"/>
              <a:t>be written for user defined object </a:t>
            </a:r>
            <a:r>
              <a:rPr lang="en-US" sz="2400" dirty="0" smtClean="0"/>
              <a:t>types.</a:t>
            </a:r>
            <a:endParaRPr lang="en-US" sz="2400" dirty="0"/>
          </a:p>
          <a:p>
            <a:r>
              <a:rPr lang="en-US" sz="2000" dirty="0"/>
              <a:t>Custom editors can be created using </a:t>
            </a:r>
            <a:r>
              <a:rPr lang="en-US" sz="2000" dirty="0" err="1" smtClean="0">
                <a:hlinkClick r:id="rId2" tooltip="class or interface in java.beans"/>
              </a:rPr>
              <a:t>PropertyEditor</a:t>
            </a:r>
            <a:r>
              <a:rPr lang="en-US" sz="2000" dirty="0" smtClean="0"/>
              <a:t> </a:t>
            </a:r>
            <a:r>
              <a:rPr lang="en-US" sz="2000" dirty="0"/>
              <a:t>interface </a:t>
            </a:r>
            <a:r>
              <a:rPr lang="en-US" sz="2000" dirty="0" smtClean="0"/>
              <a:t>or </a:t>
            </a:r>
            <a:r>
              <a:rPr lang="en-US" sz="2000" dirty="0">
                <a:hlinkClick r:id="rId3" tooltip="class or interface in java.beans"/>
              </a:rPr>
              <a:t>PropertyEditorSupport</a:t>
            </a:r>
            <a:r>
              <a:rPr lang="en-US" sz="2000" dirty="0"/>
              <a:t> class</a:t>
            </a:r>
          </a:p>
          <a:p>
            <a:r>
              <a:rPr lang="en-US" sz="2000" dirty="0" smtClean="0"/>
              <a:t>The </a:t>
            </a:r>
            <a:r>
              <a:rPr lang="en-US" sz="2000" dirty="0"/>
              <a:t>Key methods in Property Editors are</a:t>
            </a:r>
          </a:p>
          <a:p>
            <a:pPr lvl="1"/>
            <a:r>
              <a:rPr lang="en-US" sz="2000" dirty="0" err="1"/>
              <a:t>getAsText</a:t>
            </a:r>
            <a:r>
              <a:rPr lang="en-US" sz="2000" dirty="0"/>
              <a:t>, </a:t>
            </a:r>
            <a:r>
              <a:rPr lang="en-US" sz="2000" dirty="0" err="1"/>
              <a:t>setAsText</a:t>
            </a:r>
            <a:endParaRPr lang="en-US" sz="2000" dirty="0"/>
          </a:p>
          <a:p>
            <a:pPr lvl="1"/>
            <a:r>
              <a:rPr lang="en-US" sz="2000" dirty="0" err="1"/>
              <a:t>getValue</a:t>
            </a:r>
            <a:r>
              <a:rPr lang="en-US" sz="2000" dirty="0"/>
              <a:t>, </a:t>
            </a:r>
            <a:r>
              <a:rPr lang="en-US" sz="2000" dirty="0" err="1"/>
              <a:t>setValue</a:t>
            </a:r>
            <a:endParaRPr lang="en-US" sz="2000" dirty="0"/>
          </a:p>
          <a:p>
            <a:endParaRPr lang="en-US" dirty="0"/>
          </a:p>
        </p:txBody>
      </p:sp>
      <p:sp>
        <p:nvSpPr>
          <p:cNvPr id="3" name="Title 2"/>
          <p:cNvSpPr>
            <a:spLocks noGrp="1"/>
          </p:cNvSpPr>
          <p:nvPr>
            <p:ph type="title"/>
          </p:nvPr>
        </p:nvSpPr>
        <p:spPr/>
        <p:txBody>
          <a:bodyPr/>
          <a:lstStyle/>
          <a:p>
            <a:r>
              <a:rPr lang="en-US" sz="3200" dirty="0" smtClean="0"/>
              <a:t>Create a Custom Property Editors</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241414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Custom Property </a:t>
            </a:r>
            <a:r>
              <a:rPr lang="en-US" sz="3200" dirty="0"/>
              <a:t>Editor</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7" name="Rectangle 6"/>
          <p:cNvSpPr/>
          <p:nvPr/>
        </p:nvSpPr>
        <p:spPr>
          <a:xfrm>
            <a:off x="457200" y="1897154"/>
            <a:ext cx="7315200" cy="4401205"/>
          </a:xfrm>
          <a:prstGeom prst="rect">
            <a:avLst/>
          </a:prstGeom>
          <a:solidFill>
            <a:schemeClr val="bg1">
              <a:lumMod val="95000"/>
            </a:schemeClr>
          </a:solidFill>
          <a:ln>
            <a:solidFill>
              <a:schemeClr val="accent1"/>
            </a:solidFill>
          </a:ln>
        </p:spPr>
        <p:txBody>
          <a:bodyPr wrap="square">
            <a:spAutoFit/>
          </a:bodyPr>
          <a:lstStyle/>
          <a:p>
            <a:pPr>
              <a:buNone/>
            </a:pPr>
            <a:r>
              <a:rPr lang="en-US" sz="1400" b="1" dirty="0" smtClean="0">
                <a:cs typeface="Arial" panose="020B0604020202020204" pitchFamily="34" charset="0"/>
              </a:rPr>
              <a:t>public class MyDateEditor extends  PropertyEditorSupport {</a:t>
            </a:r>
          </a:p>
          <a:p>
            <a:pPr>
              <a:buNone/>
            </a:pPr>
            <a:endParaRPr lang="en-US" sz="1400" dirty="0" smtClean="0">
              <a:cs typeface="Arial" panose="020B0604020202020204" pitchFamily="34" charset="0"/>
            </a:endParaRPr>
          </a:p>
          <a:p>
            <a:pPr>
              <a:buNone/>
            </a:pPr>
            <a:r>
              <a:rPr lang="en-US" sz="1400" dirty="0" smtClean="0">
                <a:cs typeface="Arial" panose="020B0604020202020204" pitchFamily="34" charset="0"/>
              </a:rPr>
              <a:t>SimpleDateFormat  format;</a:t>
            </a:r>
          </a:p>
          <a:p>
            <a:pPr>
              <a:buNone/>
            </a:pPr>
            <a:endParaRPr lang="en-US" sz="1400" dirty="0" smtClean="0">
              <a:cs typeface="Arial" panose="020B0604020202020204" pitchFamily="34" charset="0"/>
            </a:endParaRPr>
          </a:p>
          <a:p>
            <a:pPr>
              <a:buNone/>
            </a:pPr>
            <a:r>
              <a:rPr lang="en-US" sz="1400" dirty="0" smtClean="0">
                <a:cs typeface="Arial" panose="020B0604020202020204" pitchFamily="34" charset="0"/>
              </a:rPr>
              <a:t>public MyDateEditor( SimpleDateFormat  format){</a:t>
            </a:r>
          </a:p>
          <a:p>
            <a:pPr>
              <a:buNone/>
            </a:pPr>
            <a:r>
              <a:rPr lang="en-US" sz="1400" dirty="0" smtClean="0">
                <a:cs typeface="Arial" panose="020B0604020202020204" pitchFamily="34" charset="0"/>
              </a:rPr>
              <a:t>this.format = format; </a:t>
            </a:r>
          </a:p>
          <a:p>
            <a:pPr>
              <a:buNone/>
            </a:pPr>
            <a:r>
              <a:rPr lang="en-US" sz="1400" dirty="0" smtClean="0">
                <a:cs typeface="Arial" panose="020B0604020202020204" pitchFamily="34" charset="0"/>
              </a:rPr>
              <a:t>}</a:t>
            </a:r>
          </a:p>
          <a:p>
            <a:pPr>
              <a:buNone/>
            </a:pPr>
            <a:r>
              <a:rPr lang="en-US" sz="1400" b="1" dirty="0" smtClean="0">
                <a:cs typeface="Arial" panose="020B0604020202020204" pitchFamily="34" charset="0"/>
              </a:rPr>
              <a:t>public String </a:t>
            </a:r>
            <a:r>
              <a:rPr lang="en-US" sz="1400" b="1" dirty="0" err="1" smtClean="0">
                <a:cs typeface="Arial" panose="020B0604020202020204" pitchFamily="34" charset="0"/>
              </a:rPr>
              <a:t>getAsText</a:t>
            </a:r>
            <a:r>
              <a:rPr lang="en-US" sz="1400" b="1" dirty="0" smtClean="0">
                <a:cs typeface="Arial" panose="020B0604020202020204" pitchFamily="34" charset="0"/>
              </a:rPr>
              <a:t>() {</a:t>
            </a:r>
          </a:p>
          <a:p>
            <a:pPr>
              <a:buNone/>
            </a:pPr>
            <a:r>
              <a:rPr lang="en-US" sz="1400" dirty="0" smtClean="0">
                <a:cs typeface="Arial" panose="020B0604020202020204" pitchFamily="34" charset="0"/>
              </a:rPr>
              <a:t>Date d=(Date) </a:t>
            </a:r>
            <a:r>
              <a:rPr lang="en-US" sz="1400" dirty="0" err="1" smtClean="0">
                <a:cs typeface="Arial" panose="020B0604020202020204" pitchFamily="34" charset="0"/>
              </a:rPr>
              <a:t>this.getValue</a:t>
            </a:r>
            <a:r>
              <a:rPr lang="en-US" sz="1400" dirty="0" smtClean="0">
                <a:cs typeface="Arial" panose="020B0604020202020204" pitchFamily="34" charset="0"/>
              </a:rPr>
              <a:t>();</a:t>
            </a:r>
          </a:p>
          <a:p>
            <a:pPr>
              <a:buNone/>
            </a:pPr>
            <a:r>
              <a:rPr lang="en-US" sz="1400" dirty="0" smtClean="0">
                <a:cs typeface="Arial" panose="020B0604020202020204" pitchFamily="34" charset="0"/>
              </a:rPr>
              <a:t>if(d==null){ return “”;}</a:t>
            </a:r>
          </a:p>
          <a:p>
            <a:pPr>
              <a:buNone/>
            </a:pPr>
            <a:r>
              <a:rPr lang="en-US" sz="1400" dirty="0" smtClean="0">
                <a:cs typeface="Arial" panose="020B0604020202020204" pitchFamily="34" charset="0"/>
              </a:rPr>
              <a:t>return </a:t>
            </a:r>
            <a:r>
              <a:rPr lang="en-US" sz="1400" dirty="0" err="1" smtClean="0">
                <a:cs typeface="Arial" panose="020B0604020202020204" pitchFamily="34" charset="0"/>
              </a:rPr>
              <a:t>format.format</a:t>
            </a:r>
            <a:r>
              <a:rPr lang="en-US" sz="1400" dirty="0" smtClean="0">
                <a:cs typeface="Arial" panose="020B0604020202020204" pitchFamily="34" charset="0"/>
              </a:rPr>
              <a:t>(d);</a:t>
            </a:r>
          </a:p>
          <a:p>
            <a:pPr>
              <a:buNone/>
            </a:pPr>
            <a:r>
              <a:rPr lang="en-US" sz="1400" b="1" dirty="0" smtClean="0">
                <a:cs typeface="Arial" panose="020B0604020202020204" pitchFamily="34" charset="0"/>
              </a:rPr>
              <a:t>}</a:t>
            </a:r>
          </a:p>
          <a:p>
            <a:pPr>
              <a:buNone/>
            </a:pPr>
            <a:r>
              <a:rPr lang="en-US" sz="1400" b="1" dirty="0" smtClean="0">
                <a:cs typeface="Arial" panose="020B0604020202020204" pitchFamily="34" charset="0"/>
              </a:rPr>
              <a:t>public void </a:t>
            </a:r>
            <a:r>
              <a:rPr lang="en-US" sz="1400" b="1" dirty="0" err="1" smtClean="0">
                <a:cs typeface="Arial" panose="020B0604020202020204" pitchFamily="34" charset="0"/>
              </a:rPr>
              <a:t>setAsText</a:t>
            </a:r>
            <a:r>
              <a:rPr lang="en-US" sz="1400" b="1" dirty="0" smtClean="0">
                <a:cs typeface="Arial" panose="020B0604020202020204" pitchFamily="34" charset="0"/>
              </a:rPr>
              <a:t>(String arg0) throws </a:t>
            </a:r>
            <a:r>
              <a:rPr lang="en-US" sz="1400" b="1" dirty="0" err="1" smtClean="0">
                <a:cs typeface="Arial" panose="020B0604020202020204" pitchFamily="34" charset="0"/>
              </a:rPr>
              <a:t>IllegalArgumentException</a:t>
            </a:r>
            <a:r>
              <a:rPr lang="en-US" sz="1400" b="1" dirty="0" smtClean="0">
                <a:cs typeface="Arial" panose="020B0604020202020204" pitchFamily="34" charset="0"/>
              </a:rPr>
              <a:t> {</a:t>
            </a:r>
          </a:p>
          <a:p>
            <a:pPr>
              <a:buNone/>
            </a:pPr>
            <a:r>
              <a:rPr lang="en-US" sz="1400" dirty="0" smtClean="0">
                <a:cs typeface="Arial" panose="020B0604020202020204" pitchFamily="34" charset="0"/>
              </a:rPr>
              <a:t>try {</a:t>
            </a:r>
          </a:p>
          <a:p>
            <a:pPr>
              <a:buNone/>
            </a:pPr>
            <a:r>
              <a:rPr lang="en-US" sz="1400" dirty="0" smtClean="0">
                <a:cs typeface="Arial" panose="020B0604020202020204" pitchFamily="34" charset="0"/>
              </a:rPr>
              <a:t>if(arg0.equals("")){</a:t>
            </a:r>
            <a:r>
              <a:rPr lang="en-US" sz="1400" dirty="0" err="1" smtClean="0">
                <a:cs typeface="Arial" panose="020B0604020202020204" pitchFamily="34" charset="0"/>
              </a:rPr>
              <a:t>this.setValue</a:t>
            </a:r>
            <a:r>
              <a:rPr lang="en-US" sz="1400" dirty="0" smtClean="0">
                <a:cs typeface="Arial" panose="020B0604020202020204" pitchFamily="34" charset="0"/>
              </a:rPr>
              <a:t>(null);}</a:t>
            </a:r>
          </a:p>
          <a:p>
            <a:pPr>
              <a:buNone/>
            </a:pPr>
            <a:r>
              <a:rPr lang="en-US" sz="1400" dirty="0" smtClean="0">
                <a:cs typeface="Arial" panose="020B0604020202020204" pitchFamily="34" charset="0"/>
              </a:rPr>
              <a:t>else{</a:t>
            </a:r>
          </a:p>
          <a:p>
            <a:pPr>
              <a:buNone/>
            </a:pPr>
            <a:r>
              <a:rPr lang="en-US" sz="1400" dirty="0">
                <a:cs typeface="Arial" panose="020B0604020202020204" pitchFamily="34" charset="0"/>
              </a:rPr>
              <a:t> </a:t>
            </a:r>
            <a:r>
              <a:rPr lang="en-US" sz="1400" dirty="0" err="1" smtClean="0">
                <a:cs typeface="Arial" panose="020B0604020202020204" pitchFamily="34" charset="0"/>
              </a:rPr>
              <a:t>this.setValue</a:t>
            </a:r>
            <a:r>
              <a:rPr lang="en-US" sz="1400" dirty="0" smtClean="0">
                <a:cs typeface="Arial" panose="020B0604020202020204" pitchFamily="34" charset="0"/>
              </a:rPr>
              <a:t>(</a:t>
            </a:r>
            <a:r>
              <a:rPr lang="en-US" sz="1400" dirty="0" err="1" smtClean="0">
                <a:cs typeface="Arial" panose="020B0604020202020204" pitchFamily="34" charset="0"/>
              </a:rPr>
              <a:t>format.parse</a:t>
            </a:r>
            <a:r>
              <a:rPr lang="en-US" sz="1400" dirty="0" smtClean="0">
                <a:cs typeface="Arial" panose="020B0604020202020204" pitchFamily="34" charset="0"/>
              </a:rPr>
              <a:t>(arg0));</a:t>
            </a:r>
          </a:p>
          <a:p>
            <a:pPr>
              <a:buNone/>
            </a:pPr>
            <a:r>
              <a:rPr lang="en-US" sz="1400" dirty="0" smtClean="0">
                <a:cs typeface="Arial" panose="020B0604020202020204" pitchFamily="34" charset="0"/>
              </a:rPr>
              <a:t>}</a:t>
            </a:r>
          </a:p>
          <a:p>
            <a:pPr>
              <a:buNone/>
            </a:pPr>
            <a:r>
              <a:rPr lang="en-US" sz="1400" dirty="0" smtClean="0">
                <a:cs typeface="Arial" panose="020B0604020202020204" pitchFamily="34" charset="0"/>
              </a:rPr>
              <a:t>} catch (</a:t>
            </a:r>
            <a:r>
              <a:rPr lang="en-US" sz="1400" dirty="0" err="1" smtClean="0">
                <a:cs typeface="Arial" panose="020B0604020202020204" pitchFamily="34" charset="0"/>
              </a:rPr>
              <a:t>ParseException</a:t>
            </a:r>
            <a:r>
              <a:rPr lang="en-US" sz="1400" dirty="0" smtClean="0">
                <a:cs typeface="Arial" panose="020B0604020202020204" pitchFamily="34" charset="0"/>
              </a:rPr>
              <a:t> e) {</a:t>
            </a:r>
          </a:p>
          <a:p>
            <a:pPr>
              <a:buNone/>
            </a:pPr>
            <a:r>
              <a:rPr lang="en-US" sz="1400" dirty="0" smtClean="0">
                <a:cs typeface="Arial" panose="020B0604020202020204" pitchFamily="34" charset="0"/>
              </a:rPr>
              <a:t>     </a:t>
            </a:r>
            <a:r>
              <a:rPr lang="en-US" sz="1400" dirty="0" err="1" smtClean="0">
                <a:cs typeface="Arial" panose="020B0604020202020204" pitchFamily="34" charset="0"/>
              </a:rPr>
              <a:t>e.printStackTrace</a:t>
            </a:r>
            <a:r>
              <a:rPr lang="en-US" sz="1400" dirty="0" smtClean="0">
                <a:cs typeface="Arial" panose="020B0604020202020204" pitchFamily="34" charset="0"/>
              </a:rPr>
              <a:t>();} </a:t>
            </a:r>
            <a:r>
              <a:rPr lang="en-US" sz="1400" b="1" dirty="0" smtClean="0">
                <a:cs typeface="Arial" panose="020B0604020202020204" pitchFamily="34" charset="0"/>
              </a:rPr>
              <a:t>}</a:t>
            </a:r>
            <a:r>
              <a:rPr lang="en-US" sz="1400" dirty="0" smtClean="0">
                <a:cs typeface="Arial" panose="020B0604020202020204" pitchFamily="34" charset="0"/>
              </a:rPr>
              <a:t>}</a:t>
            </a:r>
            <a:endParaRPr lang="en-US" sz="1400" dirty="0">
              <a:cs typeface="Arial" panose="020B0604020202020204" pitchFamily="34" charset="0"/>
            </a:endParaRPr>
          </a:p>
        </p:txBody>
      </p:sp>
      <p:sp>
        <p:nvSpPr>
          <p:cNvPr id="5" name="Rectangle 4"/>
          <p:cNvSpPr/>
          <p:nvPr/>
        </p:nvSpPr>
        <p:spPr>
          <a:xfrm>
            <a:off x="457200" y="1524000"/>
            <a:ext cx="6019800" cy="338554"/>
          </a:xfrm>
          <a:prstGeom prst="rect">
            <a:avLst/>
          </a:prstGeom>
        </p:spPr>
        <p:txBody>
          <a:bodyPr wrap="square">
            <a:spAutoFit/>
          </a:bodyPr>
          <a:lstStyle/>
          <a:p>
            <a:r>
              <a:rPr lang="en-US" sz="1600" dirty="0" smtClean="0"/>
              <a:t>Code to write a Custom property Editor</a:t>
            </a:r>
            <a:endParaRPr lang="en-US" sz="1600" dirty="0"/>
          </a:p>
        </p:txBody>
      </p:sp>
    </p:spTree>
    <p:extLst>
      <p:ext uri="{BB962C8B-B14F-4D97-AF65-F5344CB8AC3E}">
        <p14:creationId xmlns:p14="http://schemas.microsoft.com/office/powerpoint/2010/main" val="109350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Customizable property editor for java.util.Date, supporting a custom DateFormat. NOT registered by default. Must be user registered as needed with appropriate </a:t>
            </a:r>
            <a:r>
              <a:rPr lang="en-US" sz="1800" dirty="0" smtClean="0"/>
              <a:t>format</a:t>
            </a:r>
          </a:p>
          <a:p>
            <a:pPr lvl="0"/>
            <a:r>
              <a:rPr lang="en-US" sz="1800" dirty="0"/>
              <a:t>WebDataBinder helps in binding web request parameters to the Command Object properties</a:t>
            </a:r>
            <a:endParaRPr lang="en-US" sz="1800" dirty="0">
              <a:latin typeface="Garamond"/>
              <a:ea typeface="Times New Roman"/>
              <a:cs typeface="Times New Roman"/>
            </a:endParaRPr>
          </a:p>
          <a:p>
            <a:r>
              <a:rPr lang="en-US" sz="1800" dirty="0"/>
              <a:t>@InitBinder annotations can be used to identify the </a:t>
            </a:r>
            <a:r>
              <a:rPr lang="en-US" sz="1800" dirty="0" err="1"/>
              <a:t>initBinder</a:t>
            </a:r>
            <a:r>
              <a:rPr lang="en-US" sz="1800" dirty="0"/>
              <a:t> methods in the controller that can initialize WebDataBinder with the Property Editors.</a:t>
            </a:r>
          </a:p>
          <a:p>
            <a:r>
              <a:rPr lang="en-US" sz="1800" dirty="0"/>
              <a:t>Return type of </a:t>
            </a:r>
            <a:r>
              <a:rPr lang="en-US" sz="1800" dirty="0" err="1"/>
              <a:t>initBinder</a:t>
            </a:r>
            <a:r>
              <a:rPr lang="en-US" sz="1800" dirty="0"/>
              <a:t> methods should be void</a:t>
            </a:r>
          </a:p>
          <a:p>
            <a:pPr marL="0" indent="0">
              <a:buNone/>
            </a:pPr>
            <a:endParaRPr lang="en-US" dirty="0"/>
          </a:p>
        </p:txBody>
      </p:sp>
      <p:sp>
        <p:nvSpPr>
          <p:cNvPr id="3" name="Title 2"/>
          <p:cNvSpPr>
            <a:spLocks noGrp="1"/>
          </p:cNvSpPr>
          <p:nvPr>
            <p:ph type="title"/>
          </p:nvPr>
        </p:nvSpPr>
        <p:spPr/>
        <p:txBody>
          <a:bodyPr/>
          <a:lstStyle/>
          <a:p>
            <a:r>
              <a:rPr lang="en-US" sz="2800" dirty="0" smtClean="0"/>
              <a:t>Steps for registering Custom Property Editors</a:t>
            </a:r>
            <a:endParaRPr lang="en-US" sz="2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5" name="Rectangle 4"/>
          <p:cNvSpPr/>
          <p:nvPr/>
        </p:nvSpPr>
        <p:spPr>
          <a:xfrm>
            <a:off x="685800" y="4415393"/>
            <a:ext cx="7526217" cy="1569660"/>
          </a:xfrm>
          <a:prstGeom prst="rect">
            <a:avLst/>
          </a:prstGeom>
          <a:solidFill>
            <a:schemeClr val="bg1">
              <a:lumMod val="95000"/>
            </a:schemeClr>
          </a:solidFill>
          <a:ln>
            <a:solidFill>
              <a:schemeClr val="accent1"/>
            </a:solidFill>
          </a:ln>
        </p:spPr>
        <p:txBody>
          <a:bodyPr wrap="square">
            <a:spAutoFit/>
          </a:bodyPr>
          <a:lstStyle/>
          <a:p>
            <a:pPr>
              <a:buNone/>
            </a:pPr>
            <a:r>
              <a:rPr lang="en-US" sz="1600" dirty="0" smtClean="0"/>
              <a:t>public class </a:t>
            </a:r>
            <a:r>
              <a:rPr lang="en-US" sz="1600" dirty="0" err="1" smtClean="0"/>
              <a:t>MyController</a:t>
            </a:r>
            <a:r>
              <a:rPr lang="en-US" sz="1600" dirty="0" smtClean="0"/>
              <a:t> {</a:t>
            </a:r>
          </a:p>
          <a:p>
            <a:pPr>
              <a:buNone/>
            </a:pPr>
            <a:r>
              <a:rPr lang="en-US" sz="1600" b="1" dirty="0" smtClean="0"/>
              <a:t>@InitBinder</a:t>
            </a:r>
          </a:p>
          <a:p>
            <a:pPr>
              <a:buNone/>
            </a:pPr>
            <a:r>
              <a:rPr lang="en-US" sz="1600" b="1" dirty="0" smtClean="0"/>
              <a:t>public void </a:t>
            </a:r>
            <a:r>
              <a:rPr lang="en-US" sz="1600" b="1" dirty="0" err="1" smtClean="0"/>
              <a:t>initBinder</a:t>
            </a:r>
            <a:r>
              <a:rPr lang="en-US" sz="1600" b="1" dirty="0" smtClean="0"/>
              <a:t>(</a:t>
            </a:r>
            <a:r>
              <a:rPr lang="en-US" sz="1600" b="1" dirty="0" err="1" smtClean="0"/>
              <a:t>WebDataBinder</a:t>
            </a:r>
            <a:r>
              <a:rPr lang="en-US" sz="1600" b="1" dirty="0" smtClean="0"/>
              <a:t> binder){</a:t>
            </a:r>
          </a:p>
          <a:p>
            <a:pPr>
              <a:buNone/>
            </a:pPr>
            <a:r>
              <a:rPr lang="en-US" sz="1600" dirty="0" err="1" smtClean="0"/>
              <a:t>SimpleDateFormat</a:t>
            </a:r>
            <a:r>
              <a:rPr lang="en-US" sz="1600" dirty="0" smtClean="0"/>
              <a:t> format=</a:t>
            </a:r>
            <a:r>
              <a:rPr lang="en-US" sz="1600" b="1" dirty="0" smtClean="0"/>
              <a:t>new </a:t>
            </a:r>
            <a:r>
              <a:rPr lang="en-US" sz="1600" b="1" dirty="0" err="1" smtClean="0"/>
              <a:t>SimpleDateFormat</a:t>
            </a:r>
            <a:r>
              <a:rPr lang="en-US" sz="1600" b="1" dirty="0" smtClean="0"/>
              <a:t>("</a:t>
            </a:r>
            <a:r>
              <a:rPr lang="en-US" sz="1600" b="1" dirty="0" err="1" smtClean="0"/>
              <a:t>dd</a:t>
            </a:r>
            <a:r>
              <a:rPr lang="en-US" sz="1600" b="1" dirty="0" smtClean="0"/>
              <a:t>-mm-</a:t>
            </a:r>
            <a:r>
              <a:rPr lang="en-US" sz="1600" b="1" dirty="0" err="1" smtClean="0"/>
              <a:t>yyyy</a:t>
            </a:r>
            <a:r>
              <a:rPr lang="en-US" sz="1600" b="1" dirty="0" smtClean="0"/>
              <a:t>");</a:t>
            </a:r>
          </a:p>
          <a:p>
            <a:pPr>
              <a:buNone/>
            </a:pPr>
            <a:r>
              <a:rPr lang="en-US" sz="1600" dirty="0" err="1" smtClean="0"/>
              <a:t>binder.registerCustomEditor</a:t>
            </a:r>
            <a:r>
              <a:rPr lang="en-US" sz="1600" dirty="0" smtClean="0"/>
              <a:t>(</a:t>
            </a:r>
            <a:r>
              <a:rPr lang="en-US" sz="1600" dirty="0" err="1" smtClean="0"/>
              <a:t>Date.</a:t>
            </a:r>
            <a:r>
              <a:rPr lang="en-US" sz="1600" b="1" dirty="0" err="1" smtClean="0"/>
              <a:t>class,"dob</a:t>
            </a:r>
            <a:r>
              <a:rPr lang="en-US" sz="1600" b="1" dirty="0" smtClean="0"/>
              <a:t>", new </a:t>
            </a:r>
            <a:r>
              <a:rPr lang="en-US" sz="1600" b="1" dirty="0" err="1" smtClean="0"/>
              <a:t>MyDateEditor</a:t>
            </a:r>
            <a:r>
              <a:rPr lang="en-US" sz="1600" b="1" dirty="0" smtClean="0"/>
              <a:t>(format));</a:t>
            </a:r>
          </a:p>
          <a:p>
            <a:pPr>
              <a:buNone/>
            </a:pPr>
            <a:r>
              <a:rPr lang="en-US" sz="1600" dirty="0" smtClean="0"/>
              <a:t>}</a:t>
            </a:r>
            <a:endParaRPr lang="en-US" sz="1600" dirty="0"/>
          </a:p>
        </p:txBody>
      </p:sp>
    </p:spTree>
    <p:extLst>
      <p:ext uri="{BB962C8B-B14F-4D97-AF65-F5344CB8AC3E}">
        <p14:creationId xmlns:p14="http://schemas.microsoft.com/office/powerpoint/2010/main" val="84684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WebBindingInitializer helps in externalizing the Property Editor binding with WebDataBinder.</a:t>
            </a:r>
          </a:p>
          <a:p>
            <a:pPr marL="0" indent="0">
              <a:buNone/>
            </a:pPr>
            <a:endParaRPr lang="en-US" sz="2000" dirty="0" smtClean="0"/>
          </a:p>
          <a:p>
            <a:pPr marL="0" indent="0">
              <a:buNone/>
            </a:pPr>
            <a:r>
              <a:rPr lang="en-US" sz="2000" dirty="0" smtClean="0"/>
              <a:t>For </a:t>
            </a:r>
            <a:r>
              <a:rPr lang="en-US" sz="2000" dirty="0"/>
              <a:t>this create a WebBindingInitializer class and register with </a:t>
            </a:r>
            <a:r>
              <a:rPr lang="en-US" sz="2000" i="1" dirty="0" err="1"/>
              <a:t>HandlerAdapter</a:t>
            </a:r>
            <a:r>
              <a:rPr lang="en-US" sz="2000" i="1" dirty="0" smtClean="0"/>
              <a:t>.</a:t>
            </a:r>
          </a:p>
          <a:p>
            <a:endParaRPr lang="en-US" i="1" dirty="0"/>
          </a:p>
          <a:p>
            <a:endParaRPr lang="en-US" dirty="0"/>
          </a:p>
        </p:txBody>
      </p:sp>
      <p:sp>
        <p:nvSpPr>
          <p:cNvPr id="3" name="Title 2"/>
          <p:cNvSpPr>
            <a:spLocks noGrp="1"/>
          </p:cNvSpPr>
          <p:nvPr>
            <p:ph type="title"/>
          </p:nvPr>
        </p:nvSpPr>
        <p:spPr/>
        <p:txBody>
          <a:bodyPr/>
          <a:lstStyle/>
          <a:p>
            <a:r>
              <a:rPr lang="en-US" sz="3200" dirty="0"/>
              <a:t>Registering Property Editors using WebBindingInitializer</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5" name="Rectangle 4"/>
          <p:cNvSpPr/>
          <p:nvPr/>
        </p:nvSpPr>
        <p:spPr>
          <a:xfrm>
            <a:off x="563033" y="3352800"/>
            <a:ext cx="7858153" cy="1384995"/>
          </a:xfrm>
          <a:prstGeom prst="rect">
            <a:avLst/>
          </a:prstGeom>
          <a:solidFill>
            <a:schemeClr val="bg1">
              <a:lumMod val="95000"/>
            </a:schemeClr>
          </a:solidFill>
          <a:ln>
            <a:solidFill>
              <a:schemeClr val="accent1"/>
            </a:solidFill>
          </a:ln>
        </p:spPr>
        <p:txBody>
          <a:bodyPr wrap="square">
            <a:spAutoFit/>
          </a:bodyPr>
          <a:lstStyle/>
          <a:p>
            <a:pPr>
              <a:buNone/>
            </a:pPr>
            <a:r>
              <a:rPr lang="en-US" sz="1200" b="1" dirty="0" smtClean="0"/>
              <a:t>public class </a:t>
            </a:r>
            <a:r>
              <a:rPr lang="en-US" sz="1200" b="1" dirty="0" err="1" smtClean="0"/>
              <a:t>CustomWebBindingInitializer</a:t>
            </a:r>
            <a:r>
              <a:rPr lang="en-US" sz="1200" b="1" dirty="0" smtClean="0"/>
              <a:t> implements WebBindingInitializer {</a:t>
            </a:r>
          </a:p>
          <a:p>
            <a:pPr>
              <a:buNone/>
            </a:pPr>
            <a:endParaRPr lang="en-US" sz="1200" b="1" dirty="0" smtClean="0"/>
          </a:p>
          <a:p>
            <a:pPr>
              <a:buNone/>
            </a:pPr>
            <a:r>
              <a:rPr lang="en-US" sz="1200" b="1" dirty="0" smtClean="0"/>
              <a:t>public void </a:t>
            </a:r>
            <a:r>
              <a:rPr lang="en-US" sz="1200" b="1" dirty="0" err="1" smtClean="0"/>
              <a:t>initBinder</a:t>
            </a:r>
            <a:r>
              <a:rPr lang="en-US" sz="1200" b="1" dirty="0" smtClean="0"/>
              <a:t> (WebDataBinder arg0, </a:t>
            </a:r>
            <a:r>
              <a:rPr lang="en-US" sz="1200" b="1" dirty="0" err="1" smtClean="0"/>
              <a:t>WebRequest</a:t>
            </a:r>
            <a:r>
              <a:rPr lang="en-US" sz="1200" b="1" dirty="0" smtClean="0"/>
              <a:t>  arg1) {</a:t>
            </a:r>
          </a:p>
          <a:p>
            <a:pPr>
              <a:buNone/>
            </a:pPr>
            <a:endParaRPr lang="en-US" sz="1200" b="1" dirty="0" smtClean="0"/>
          </a:p>
          <a:p>
            <a:pPr>
              <a:buNone/>
            </a:pPr>
            <a:r>
              <a:rPr lang="en-US" sz="1200" b="1" dirty="0" smtClean="0"/>
              <a:t>SimpleDateFormat  format=new SimpleDateFormat ("</a:t>
            </a:r>
            <a:r>
              <a:rPr lang="en-US" sz="1200" b="1" dirty="0" err="1" smtClean="0"/>
              <a:t>dd</a:t>
            </a:r>
            <a:r>
              <a:rPr lang="en-US" sz="1200" b="1" dirty="0" smtClean="0"/>
              <a:t>-mm-yyyy");</a:t>
            </a:r>
          </a:p>
          <a:p>
            <a:pPr>
              <a:buNone/>
            </a:pPr>
            <a:r>
              <a:rPr lang="en-US" sz="1200" b="1" dirty="0" smtClean="0"/>
              <a:t>arg0.registerCustomEditor(</a:t>
            </a:r>
            <a:r>
              <a:rPr lang="en-US" sz="1200" b="1" dirty="0" err="1" smtClean="0"/>
              <a:t>Date.class</a:t>
            </a:r>
            <a:r>
              <a:rPr lang="en-US" sz="1200" b="1" dirty="0" smtClean="0"/>
              <a:t>, "dob", new MyDateEditor(format));</a:t>
            </a:r>
          </a:p>
          <a:p>
            <a:pPr>
              <a:buNone/>
            </a:pPr>
            <a:r>
              <a:rPr lang="en-US" sz="1200" dirty="0" smtClean="0"/>
              <a:t>}}</a:t>
            </a:r>
            <a:endParaRPr lang="en-US" sz="1200" dirty="0"/>
          </a:p>
        </p:txBody>
      </p:sp>
      <p:sp>
        <p:nvSpPr>
          <p:cNvPr id="6" name="Rectangle 5"/>
          <p:cNvSpPr/>
          <p:nvPr/>
        </p:nvSpPr>
        <p:spPr>
          <a:xfrm>
            <a:off x="553156" y="4967110"/>
            <a:ext cx="7877908" cy="1384995"/>
          </a:xfrm>
          <a:prstGeom prst="rect">
            <a:avLst/>
          </a:prstGeom>
          <a:solidFill>
            <a:schemeClr val="bg1">
              <a:lumMod val="95000"/>
            </a:schemeClr>
          </a:solidFill>
          <a:ln>
            <a:solidFill>
              <a:schemeClr val="accent1"/>
            </a:solidFill>
          </a:ln>
        </p:spPr>
        <p:txBody>
          <a:bodyPr wrap="square">
            <a:spAutoFit/>
          </a:bodyPr>
          <a:lstStyle/>
          <a:p>
            <a:pPr>
              <a:buNone/>
            </a:pPr>
            <a:r>
              <a:rPr lang="en-US" sz="1200" b="1" u="sng" dirty="0" smtClean="0"/>
              <a:t>In dispatcher-servlet.xml</a:t>
            </a:r>
          </a:p>
          <a:p>
            <a:pPr>
              <a:buNone/>
            </a:pPr>
            <a:r>
              <a:rPr lang="en-US" sz="1200" b="1" dirty="0" smtClean="0"/>
              <a:t>&lt;bean class=</a:t>
            </a:r>
            <a:r>
              <a:rPr lang="en-US" sz="1200" b="1" i="1" dirty="0" smtClean="0"/>
              <a:t>"org.springframework.web.servlet.mvc.annotation.AnnotationMethodHandlerAdapter"&gt;</a:t>
            </a:r>
          </a:p>
          <a:p>
            <a:pPr>
              <a:buNone/>
            </a:pPr>
            <a:r>
              <a:rPr lang="en-US" sz="1200" b="1" dirty="0" smtClean="0"/>
              <a:t>&lt;property name=</a:t>
            </a:r>
            <a:r>
              <a:rPr lang="en-US" sz="1200" b="1" i="1" dirty="0" smtClean="0"/>
              <a:t>"webBindingInitializer"&gt;</a:t>
            </a:r>
          </a:p>
          <a:p>
            <a:pPr>
              <a:buNone/>
            </a:pPr>
            <a:r>
              <a:rPr lang="en-US" sz="1200" b="1" dirty="0" smtClean="0"/>
              <a:t>&lt;ref bean=</a:t>
            </a:r>
            <a:r>
              <a:rPr lang="en-US" sz="1200" b="1" i="1" dirty="0" smtClean="0"/>
              <a:t>"webBindingInitializer"/&gt;</a:t>
            </a:r>
          </a:p>
          <a:p>
            <a:pPr>
              <a:buNone/>
            </a:pPr>
            <a:r>
              <a:rPr lang="en-US" sz="1200" b="1" dirty="0" smtClean="0"/>
              <a:t>&lt;/property&gt;</a:t>
            </a:r>
          </a:p>
          <a:p>
            <a:pPr>
              <a:buNone/>
            </a:pPr>
            <a:r>
              <a:rPr lang="en-US" sz="1200" b="1" dirty="0" smtClean="0"/>
              <a:t>&lt;/bean&gt;</a:t>
            </a:r>
          </a:p>
          <a:p>
            <a:pPr>
              <a:buNone/>
            </a:pPr>
            <a:r>
              <a:rPr lang="en-US" sz="1200" b="1" dirty="0" smtClean="0"/>
              <a:t>&lt;bean name=</a:t>
            </a:r>
            <a:r>
              <a:rPr lang="en-US" sz="1200" b="1" i="1" dirty="0" smtClean="0"/>
              <a:t>"webBindingInitializer" class="mypack.CustomWebBindingInitializer"&gt;&lt;/bean&gt;</a:t>
            </a:r>
            <a:endParaRPr lang="en-US" sz="1400" b="1" dirty="0"/>
          </a:p>
        </p:txBody>
      </p:sp>
    </p:spTree>
    <p:extLst>
      <p:ext uri="{BB962C8B-B14F-4D97-AF65-F5344CB8AC3E}">
        <p14:creationId xmlns:p14="http://schemas.microsoft.com/office/powerpoint/2010/main" val="3617136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sz="2400" dirty="0" smtClean="0"/>
              <a:t>Refer to course code- </a:t>
            </a:r>
            <a:r>
              <a:rPr lang="en-US" sz="2400" dirty="0" smtClean="0">
                <a:hlinkClick r:id="rId2"/>
              </a:rPr>
              <a:t>CTKJE572 -Spring </a:t>
            </a:r>
            <a:r>
              <a:rPr lang="en-US" sz="2400" dirty="0">
                <a:hlinkClick r:id="rId2"/>
              </a:rPr>
              <a:t>3 MVC Level 2 Hands on Guided </a:t>
            </a:r>
            <a:r>
              <a:rPr lang="en-US" sz="2400" dirty="0" smtClean="0">
                <a:hlinkClick r:id="rId2"/>
              </a:rPr>
              <a:t>Exercises</a:t>
            </a:r>
            <a:endParaRPr lang="en-US" sz="2400" dirty="0" smtClean="0"/>
          </a:p>
          <a:p>
            <a:pPr marL="0" indent="0">
              <a:buNone/>
            </a:pPr>
            <a:endParaRPr lang="en-US" sz="2400" dirty="0" smtClean="0"/>
          </a:p>
          <a:p>
            <a:pPr>
              <a:buFont typeface="Wingdings" panose="05000000000000000000" pitchFamily="2" charset="2"/>
              <a:buChar char="v"/>
            </a:pPr>
            <a:r>
              <a:rPr lang="en-US" sz="2400" dirty="0" smtClean="0"/>
              <a:t>Practice the Guided Exercise 1: Property Editors &amp; DataBinders in the hands on document</a:t>
            </a:r>
            <a:r>
              <a:rPr lang="en-US" dirty="0" smtClean="0"/>
              <a:t>.</a:t>
            </a:r>
          </a:p>
          <a:p>
            <a:pPr marL="0" indent="0">
              <a:buNone/>
            </a:pPr>
            <a:endParaRPr lang="en-US" dirty="0"/>
          </a:p>
        </p:txBody>
      </p:sp>
      <p:sp>
        <p:nvSpPr>
          <p:cNvPr id="3" name="Title 2"/>
          <p:cNvSpPr>
            <a:spLocks noGrp="1"/>
          </p:cNvSpPr>
          <p:nvPr>
            <p:ph type="title"/>
          </p:nvPr>
        </p:nvSpPr>
        <p:spPr/>
        <p:txBody>
          <a:bodyPr/>
          <a:lstStyle/>
          <a:p>
            <a:r>
              <a:rPr lang="en-US" dirty="0"/>
              <a:t>Demonstration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4038600"/>
            <a:ext cx="2514600" cy="1805062"/>
          </a:xfrm>
          <a:prstGeom prst="rect">
            <a:avLst/>
          </a:prstGeom>
        </p:spPr>
      </p:pic>
    </p:spTree>
    <p:extLst>
      <p:ext uri="{BB962C8B-B14F-4D97-AF65-F5344CB8AC3E}">
        <p14:creationId xmlns:p14="http://schemas.microsoft.com/office/powerpoint/2010/main" val="2958984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3479442" y="3225800"/>
            <a:ext cx="1600200" cy="1600200"/>
          </a:xfrm>
          <a:prstGeom prst="rect">
            <a:avLst/>
          </a:prstGeom>
          <a:noFill/>
          <a:ln w="9525" algn="ctr">
            <a:noFill/>
            <a:miter lim="800000"/>
            <a:headEnd/>
            <a:tailEnd/>
          </a:ln>
        </p:spPr>
      </p:pic>
      <p:pic>
        <p:nvPicPr>
          <p:cNvPr id="7" name="Picture 6" descr="MrSmarty_Mascot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374" y="1905000"/>
            <a:ext cx="270249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9600" y="1612612"/>
            <a:ext cx="4834400" cy="584775"/>
          </a:xfrm>
          <a:prstGeom prst="rect">
            <a:avLst/>
          </a:prstGeom>
        </p:spPr>
        <p:txBody>
          <a:bodyPr wrap="none">
            <a:spAutoFit/>
          </a:bodyPr>
          <a:lstStyle/>
          <a:p>
            <a:r>
              <a:rPr lang="en-US" altLang="en-US" sz="3200" dirty="0"/>
              <a:t>Questions from participants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defRPr/>
            </a:pPr>
            <a:r>
              <a:rPr lang="en-US" dirty="0" smtClean="0"/>
              <a:t>1. Annotating </a:t>
            </a:r>
            <a:r>
              <a:rPr lang="en-US" dirty="0"/>
              <a:t>controller methods with _______________ allows you to configure web data binding directly within your controller class</a:t>
            </a:r>
            <a:r>
              <a:rPr lang="en-US" dirty="0" smtClean="0"/>
              <a:t>.</a:t>
            </a:r>
          </a:p>
          <a:p>
            <a:pPr marL="0" indent="0">
              <a:buNone/>
              <a:defRPr/>
            </a:pPr>
            <a:r>
              <a:rPr lang="en-US" i="1" dirty="0" smtClean="0"/>
              <a:t>2. parsing </a:t>
            </a:r>
            <a:r>
              <a:rPr lang="en-US" i="1" dirty="0"/>
              <a:t>HTTP request parameters</a:t>
            </a:r>
            <a:r>
              <a:rPr lang="en-US" dirty="0"/>
              <a:t> in Spring's MVC framework is done using all kinds </a:t>
            </a:r>
            <a:r>
              <a:rPr lang="en-US" dirty="0" smtClean="0"/>
              <a:t>of ______________</a:t>
            </a:r>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6" name="Picture 29"/>
          <p:cNvPicPr>
            <a:picLocks noChangeAspect="1" noChangeArrowheads="1"/>
          </p:cNvPicPr>
          <p:nvPr/>
        </p:nvPicPr>
        <p:blipFill>
          <a:blip r:embed="rId3"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We have learnt </a:t>
            </a:r>
            <a:endParaRPr lang="en-US" dirty="0"/>
          </a:p>
          <a:p>
            <a:pPr marL="400050" lvl="1" indent="0">
              <a:buNone/>
            </a:pPr>
            <a:r>
              <a:rPr lang="en-US" dirty="0" smtClean="0"/>
              <a:t>-</a:t>
            </a:r>
            <a:r>
              <a:rPr lang="en-US" sz="2200" dirty="0" smtClean="0"/>
              <a:t>Conversion </a:t>
            </a:r>
            <a:r>
              <a:rPr lang="en-US" sz="2200" dirty="0"/>
              <a:t>between an Object and a </a:t>
            </a:r>
            <a:r>
              <a:rPr lang="en-US" sz="2200" dirty="0" smtClean="0"/>
              <a:t>String is done using </a:t>
            </a:r>
            <a:r>
              <a:rPr lang="en-US" sz="2200" dirty="0" err="1" smtClean="0"/>
              <a:t>PropertyEditor</a:t>
            </a:r>
            <a:r>
              <a:rPr lang="en-US" sz="2200" dirty="0" smtClean="0"/>
              <a:t>.</a:t>
            </a:r>
            <a:endParaRPr lang="en-US" sz="2200" dirty="0"/>
          </a:p>
          <a:p>
            <a:pPr marL="400050" lvl="1" indent="0">
              <a:buNone/>
            </a:pPr>
            <a:r>
              <a:rPr lang="en-US" sz="2200" dirty="0"/>
              <a:t>-usage of property editing in Spring:</a:t>
            </a:r>
          </a:p>
          <a:p>
            <a:pPr marL="400050" lvl="1" indent="0">
              <a:buNone/>
            </a:pPr>
            <a:r>
              <a:rPr lang="en-US" sz="2200" dirty="0"/>
              <a:t>-Built-in </a:t>
            </a:r>
            <a:r>
              <a:rPr lang="en-US" sz="2200" dirty="0" err="1" smtClean="0"/>
              <a:t>PropertyEditor</a:t>
            </a:r>
            <a:r>
              <a:rPr lang="en-US" sz="2200" dirty="0" smtClean="0"/>
              <a:t> implementations		</a:t>
            </a:r>
          </a:p>
          <a:p>
            <a:pPr marL="400050" lvl="1" indent="0">
              <a:buNone/>
            </a:pPr>
            <a:r>
              <a:rPr lang="en-US" sz="2200" dirty="0"/>
              <a:t>-Customizing data binding with @InitBinder</a:t>
            </a:r>
          </a:p>
          <a:p>
            <a:pPr marL="400050" lvl="1" indent="0">
              <a:buNone/>
            </a:pPr>
            <a:r>
              <a:rPr lang="en-US" sz="2200" dirty="0"/>
              <a:t>-Configuring a custom WebBindingInitializer</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2709747"/>
            <a:ext cx="2096429" cy="22525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752263356"/>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Uttam Kumar Patra(357833)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SCJP,SCWCD certified</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  and 13-Feb-2014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hlinkClick r:id="rId3"/>
              </a:rPr>
              <a:t>http://</a:t>
            </a:r>
            <a:r>
              <a:rPr lang="en-US" sz="1600" dirty="0" smtClean="0">
                <a:hlinkClick r:id="rId3"/>
              </a:rPr>
              <a:t>docs.spring.io/spring-framework/docs/3.2.x/spring-framework-reference/html/validation.html</a:t>
            </a:r>
            <a:endParaRPr lang="en-US" sz="1600" dirty="0" smtClean="0"/>
          </a:p>
          <a:p>
            <a:r>
              <a:rPr lang="en-US" sz="2400" dirty="0" smtClean="0"/>
              <a:t>Spring in Action </a:t>
            </a:r>
            <a:r>
              <a:rPr lang="en-US" sz="1800" b="1" dirty="0" smtClean="0"/>
              <a:t>Third Edition</a:t>
            </a:r>
            <a:endParaRPr lang="en-US" sz="2400" b="1"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6" name="Picture 7"/>
          <p:cNvPicPr>
            <a:picLocks noChangeAspect="1" noChangeArrowheads="1"/>
          </p:cNvPicPr>
          <p:nvPr/>
        </p:nvPicPr>
        <p:blipFill>
          <a:blip r:embed="rId4"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the Course </a:t>
            </a:r>
          </a:p>
        </p:txBody>
      </p:sp>
      <p:sp>
        <p:nvSpPr>
          <p:cNvPr id="4" name="Rectangle 3"/>
          <p:cNvSpPr/>
          <p:nvPr/>
        </p:nvSpPr>
        <p:spPr>
          <a:xfrm>
            <a:off x="1523010" y="2228165"/>
            <a:ext cx="2333075" cy="707886"/>
          </a:xfrm>
          <a:prstGeom prst="rect">
            <a:avLst/>
          </a:prstGeom>
          <a:noFill/>
        </p:spPr>
        <p:txBody>
          <a:bodyPr wrap="none" lIns="91440" tIns="45720" rIns="91440" bIns="45720">
            <a:spAutoFit/>
          </a:bodyPr>
          <a:lstStyle/>
          <a:p>
            <a:pPr marL="0" lvl="1" algn="ctr">
              <a:defRPr/>
            </a:pPr>
            <a:r>
              <a:rPr lang="en-US" sz="4000" dirty="0">
                <a:solidFill>
                  <a:schemeClr val="lt1"/>
                </a:solidFill>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400" dirty="0" smtClean="0"/>
              <a:t>Introduction:</a:t>
            </a:r>
          </a:p>
          <a:p>
            <a:pPr lvl="1"/>
            <a:r>
              <a:rPr lang="en-US" altLang="en-US" dirty="0" smtClean="0"/>
              <a:t>This </a:t>
            </a:r>
            <a:r>
              <a:rPr lang="en-US" altLang="en-US" dirty="0"/>
              <a:t>session gives a brief introduction to </a:t>
            </a:r>
            <a:r>
              <a:rPr lang="en-US" altLang="en-US" dirty="0" smtClean="0"/>
              <a:t>Spring MVC Property Editor.</a:t>
            </a:r>
          </a:p>
          <a:p>
            <a:pPr lvl="1"/>
            <a:r>
              <a:rPr lang="en-US" dirty="0" smtClean="0"/>
              <a:t>Use </a:t>
            </a:r>
            <a:r>
              <a:rPr lang="en-US" dirty="0"/>
              <a:t>of Property Editor</a:t>
            </a:r>
          </a:p>
          <a:p>
            <a:pPr lvl="1"/>
            <a:r>
              <a:rPr lang="en-US" dirty="0" smtClean="0"/>
              <a:t>Describe the Built-In  </a:t>
            </a:r>
            <a:r>
              <a:rPr lang="en-US" dirty="0"/>
              <a:t>Property Editor </a:t>
            </a:r>
          </a:p>
          <a:p>
            <a:pPr lvl="1"/>
            <a:r>
              <a:rPr lang="en-US" dirty="0"/>
              <a:t>Custom Property </a:t>
            </a:r>
            <a:r>
              <a:rPr lang="en-US" dirty="0" smtClean="0"/>
              <a:t>Editor</a:t>
            </a:r>
          </a:p>
          <a:p>
            <a:pPr lvl="1"/>
            <a:r>
              <a:rPr lang="en-US" dirty="0" smtClean="0"/>
              <a:t>WebDataBinder and @InitBinder</a:t>
            </a:r>
            <a:endParaRPr lang="en-US" dirty="0"/>
          </a:p>
          <a:p>
            <a:pPr lvl="1"/>
            <a:r>
              <a:rPr lang="en-US" dirty="0"/>
              <a:t>WebBindingInitializer</a:t>
            </a:r>
          </a:p>
        </p:txBody>
      </p:sp>
      <p:sp>
        <p:nvSpPr>
          <p:cNvPr id="3" name="Title 2"/>
          <p:cNvSpPr>
            <a:spLocks noGrp="1"/>
          </p:cNvSpPr>
          <p:nvPr>
            <p:ph type="title"/>
          </p:nvPr>
        </p:nvSpPr>
        <p:spPr/>
        <p:txBody>
          <a:bodyPr/>
          <a:lstStyle/>
          <a:p>
            <a:r>
              <a:rPr lang="en-US" dirty="0" smtClean="0"/>
              <a:t>Context Setting: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6477000" cy="4946650"/>
          </a:xfrm>
        </p:spPr>
        <p:txBody>
          <a:bodyPr/>
          <a:lstStyle/>
          <a:p>
            <a:r>
              <a:rPr sz="2400" dirty="0" smtClean="0"/>
              <a:t>After completing this chapter you will be able to:</a:t>
            </a:r>
          </a:p>
          <a:p>
            <a:pPr lvl="1"/>
            <a:r>
              <a:rPr lang="en-US" sz="2000" dirty="0" smtClean="0"/>
              <a:t>Explain the use </a:t>
            </a:r>
            <a:r>
              <a:rPr lang="en-US" sz="2000" dirty="0"/>
              <a:t>of Property Editor</a:t>
            </a:r>
          </a:p>
          <a:p>
            <a:pPr lvl="1"/>
            <a:r>
              <a:rPr lang="en-US" sz="2000" dirty="0" smtClean="0"/>
              <a:t>Describe the Built-in  </a:t>
            </a:r>
            <a:r>
              <a:rPr lang="en-US" sz="2000" dirty="0"/>
              <a:t>Property </a:t>
            </a:r>
            <a:r>
              <a:rPr lang="en-US" sz="2000" dirty="0" smtClean="0"/>
              <a:t>Editors </a:t>
            </a:r>
            <a:endParaRPr lang="en-US" sz="2000" dirty="0"/>
          </a:p>
          <a:p>
            <a:pPr lvl="1"/>
            <a:r>
              <a:rPr lang="en-US" sz="2000" dirty="0" smtClean="0"/>
              <a:t>Explain the use WebDataBinder and @InitBinder</a:t>
            </a:r>
          </a:p>
          <a:p>
            <a:pPr lvl="1"/>
            <a:r>
              <a:rPr lang="en-US" sz="2000" dirty="0" smtClean="0"/>
              <a:t>Create </a:t>
            </a:r>
            <a:r>
              <a:rPr lang="en-US" sz="2000" dirty="0"/>
              <a:t>a custom property editor for java.util.Date which will support custom DateFormat.</a:t>
            </a:r>
          </a:p>
          <a:p>
            <a:pPr lvl="1"/>
            <a:r>
              <a:rPr lang="en-US" sz="2000" dirty="0" smtClean="0"/>
              <a:t>Explain the use of WebBindingInitializer</a:t>
            </a:r>
          </a:p>
          <a:p>
            <a:pPr lvl="1"/>
            <a:r>
              <a:rPr lang="en-US" sz="2000" dirty="0" smtClean="0"/>
              <a:t>Develop </a:t>
            </a:r>
            <a:r>
              <a:rPr lang="en-US" sz="2000" dirty="0"/>
              <a:t>a web application to show online travel booking on weekends</a:t>
            </a:r>
          </a:p>
          <a:p>
            <a:pPr marL="457200" lvl="1" indent="0">
              <a:buNone/>
            </a:pPr>
            <a:endParaRPr lang="en-US" dirty="0"/>
          </a:p>
          <a:p>
            <a:pPr marL="457200" lvl="1" indent="0">
              <a:buNone/>
            </a:pP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757" y="1542820"/>
            <a:ext cx="2619375" cy="17430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Spring 3 MVC :Do You Know</a:t>
            </a:r>
            <a:endParaRPr lang="en-US" sz="2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5" name="Rounded Rectangle 4"/>
          <p:cNvSpPr/>
          <p:nvPr/>
        </p:nvSpPr>
        <p:spPr>
          <a:xfrm>
            <a:off x="914400" y="2378139"/>
            <a:ext cx="6019800" cy="914400"/>
          </a:xfrm>
          <a:prstGeom prst="roundRect">
            <a:avLst/>
          </a:prstGeom>
          <a:gradFill>
            <a:gsLst>
              <a:gs pos="100000">
                <a:srgbClr val="C00000"/>
              </a:gs>
              <a:gs pos="100000">
                <a:srgbClr val="3366FF"/>
              </a:gs>
              <a:gs pos="100000">
                <a:srgbClr val="1D398F"/>
              </a:gs>
            </a:gsLst>
            <a:lin ang="5400000" scaled="1"/>
          </a:gradFill>
          <a:ln>
            <a:solidFill>
              <a:srgbClr val="C00000"/>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Why do we need Property Editors</a:t>
            </a: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845830"/>
            <a:ext cx="847725" cy="20764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400" dirty="0"/>
              <a:t>Property Editors help in </a:t>
            </a:r>
            <a:r>
              <a:rPr lang="en-US" sz="2400" dirty="0" smtClean="0"/>
              <a:t>conversion between String and an Object</a:t>
            </a:r>
          </a:p>
          <a:p>
            <a:pPr marL="0" indent="0">
              <a:buNone/>
            </a:pPr>
            <a:endParaRPr lang="en-US" sz="2400" dirty="0" smtClean="0"/>
          </a:p>
          <a:p>
            <a:pPr marL="0" indent="0">
              <a:buNone/>
            </a:pPr>
            <a:r>
              <a:rPr lang="en-US" sz="2400" dirty="0" smtClean="0"/>
              <a:t>Examples </a:t>
            </a:r>
            <a:r>
              <a:rPr lang="en-US" sz="2400" dirty="0"/>
              <a:t>where property editing is used in </a:t>
            </a:r>
            <a:r>
              <a:rPr lang="en-US" sz="2400" dirty="0" smtClean="0"/>
              <a:t>Spring</a:t>
            </a:r>
          </a:p>
          <a:p>
            <a:r>
              <a:rPr lang="en-US" sz="2000" dirty="0" smtClean="0"/>
              <a:t>Setting </a:t>
            </a:r>
            <a:r>
              <a:rPr lang="en-US" sz="2000" dirty="0"/>
              <a:t>properties on beans is done using PropertyEditors.</a:t>
            </a:r>
          </a:p>
          <a:p>
            <a:r>
              <a:rPr lang="en-US" sz="2000" dirty="0"/>
              <a:t>parsing HTTP request parameters in Spring's MVC framework is done using all kinds of PropertyEditors that you can manually bind in all subclasses of the CommandController</a:t>
            </a:r>
            <a:r>
              <a:rPr lang="en-US" sz="2000" dirty="0" smtClean="0"/>
              <a:t>.</a:t>
            </a:r>
          </a:p>
          <a:p>
            <a:pPr marL="0" indent="0">
              <a:buNone/>
            </a:pPr>
            <a:endParaRPr lang="en-US" sz="2400" dirty="0" smtClean="0"/>
          </a:p>
          <a:p>
            <a:pPr marL="0" indent="0">
              <a:buNone/>
            </a:pPr>
            <a:r>
              <a:rPr lang="en-US" sz="2400" dirty="0" smtClean="0"/>
              <a:t>There </a:t>
            </a:r>
            <a:r>
              <a:rPr lang="en-US" sz="2400" dirty="0"/>
              <a:t>are built-in Property Editors available in Spring framework.</a:t>
            </a:r>
          </a:p>
          <a:p>
            <a:pPr marL="0" indent="0">
              <a:buNone/>
            </a:pPr>
            <a:r>
              <a:rPr lang="en-US" sz="2200" dirty="0"/>
              <a:t> </a:t>
            </a:r>
            <a:r>
              <a:rPr lang="en-US" sz="2200" dirty="0" smtClean="0"/>
              <a:t>    </a:t>
            </a:r>
            <a:r>
              <a:rPr lang="en-US" sz="2000" dirty="0" smtClean="0"/>
              <a:t>Example</a:t>
            </a:r>
            <a:r>
              <a:rPr lang="en-US" sz="2000" dirty="0"/>
              <a:t>: </a:t>
            </a:r>
            <a:r>
              <a:rPr lang="en-US" sz="2000" b="1" dirty="0"/>
              <a:t>CustomDateEditor </a:t>
            </a:r>
            <a:r>
              <a:rPr lang="en-US" sz="2000" dirty="0"/>
              <a:t>will help in converting String type to Date type.</a:t>
            </a:r>
          </a:p>
          <a:p>
            <a:pPr marL="0" indent="0">
              <a:buNone/>
            </a:pPr>
            <a:endParaRPr lang="en-US" dirty="0"/>
          </a:p>
          <a:p>
            <a:pPr marL="400050" lvl="1"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sz="3200" dirty="0"/>
              <a:t>Property </a:t>
            </a:r>
            <a:r>
              <a:rPr lang="en-US" sz="3200" dirty="0" smtClean="0"/>
              <a:t>Editors</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80954194"/>
              </p:ext>
            </p:extLst>
          </p:nvPr>
        </p:nvGraphicFramePr>
        <p:xfrm>
          <a:off x="228600" y="1637764"/>
          <a:ext cx="8686800" cy="4413391"/>
        </p:xfrm>
        <a:graphic>
          <a:graphicData uri="http://schemas.openxmlformats.org/drawingml/2006/table">
            <a:tbl>
              <a:tblPr/>
              <a:tblGrid>
                <a:gridCol w="2971800"/>
                <a:gridCol w="5715000"/>
              </a:tblGrid>
              <a:tr h="300154">
                <a:tc>
                  <a:txBody>
                    <a:bodyPr/>
                    <a:lstStyle/>
                    <a:p>
                      <a:r>
                        <a:rPr lang="en-US" sz="1400" b="1" dirty="0">
                          <a:solidFill>
                            <a:schemeClr val="bg1"/>
                          </a:solidFill>
                          <a:effectLst/>
                        </a:rPr>
                        <a:t>Class</a:t>
                      </a:r>
                    </a:p>
                  </a:txBody>
                  <a:tcPr marL="98113" marR="98113"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1"/>
                    </a:solidFill>
                  </a:tcPr>
                </a:tc>
                <a:tc>
                  <a:txBody>
                    <a:bodyPr/>
                    <a:lstStyle/>
                    <a:p>
                      <a:r>
                        <a:rPr lang="en-US" sz="1400" b="1" dirty="0">
                          <a:solidFill>
                            <a:schemeClr val="bg1"/>
                          </a:solidFill>
                          <a:effectLst/>
                        </a:rPr>
                        <a:t>Explanation</a:t>
                      </a:r>
                    </a:p>
                  </a:txBody>
                  <a:tcPr marL="98113" marR="98113"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1"/>
                    </a:solidFill>
                  </a:tcPr>
                </a:tc>
              </a:tr>
              <a:tr h="723900">
                <a:tc>
                  <a:txBody>
                    <a:bodyPr/>
                    <a:lstStyle/>
                    <a:p>
                      <a:r>
                        <a:rPr lang="en-US" sz="1600" dirty="0">
                          <a:effectLst/>
                        </a:rPr>
                        <a:t>ByteArrayPropertyEditor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600" dirty="0">
                          <a:effectLst/>
                        </a:rPr>
                        <a:t>Editor for byte arrays. Strings will simply be converted to their corresponding byte representations</a:t>
                      </a:r>
                      <a:r>
                        <a:rPr lang="en-US" sz="1600" dirty="0" smtClean="0">
                          <a:effectLst/>
                        </a:rPr>
                        <a:t>.</a:t>
                      </a:r>
                      <a:endParaRPr lang="en-US" sz="1600" dirty="0">
                        <a:effectLst/>
                      </a:endParaRP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35773">
                <a:tc>
                  <a:txBody>
                    <a:bodyPr/>
                    <a:lstStyle/>
                    <a:p>
                      <a:r>
                        <a:rPr lang="en-US" sz="1600">
                          <a:effectLst/>
                        </a:rPr>
                        <a:t>ClassEditor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r>
                        <a:rPr lang="en-US" sz="1600" dirty="0">
                          <a:effectLst/>
                        </a:rPr>
                        <a:t>Parses Strings representing classes to actual classes and the other way around. When a class is not found, </a:t>
                      </a:r>
                      <a:r>
                        <a:rPr lang="en-US" sz="1600" dirty="0" smtClean="0">
                          <a:effectLst/>
                        </a:rPr>
                        <a:t>an IllegalArgumentException</a:t>
                      </a:r>
                      <a:r>
                        <a:rPr lang="en-US" sz="1600" dirty="0">
                          <a:effectLst/>
                        </a:rPr>
                        <a:t> is thrown</a:t>
                      </a:r>
                      <a:r>
                        <a:rPr lang="en-US" sz="1600" dirty="0" smtClean="0">
                          <a:effectLst/>
                        </a:rPr>
                        <a:t>.</a:t>
                      </a:r>
                      <a:endParaRPr lang="en-US" sz="1600" dirty="0">
                        <a:effectLst/>
                      </a:endParaRP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935773">
                <a:tc>
                  <a:txBody>
                    <a:bodyPr/>
                    <a:lstStyle/>
                    <a:p>
                      <a:r>
                        <a:rPr lang="en-US" sz="1600" dirty="0">
                          <a:effectLst/>
                        </a:rPr>
                        <a:t>CustomBooleanEditor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600" dirty="0">
                          <a:effectLst/>
                        </a:rPr>
                        <a:t>Customizable property editor for Boolean </a:t>
                      </a:r>
                      <a:r>
                        <a:rPr lang="en-US" sz="1600" dirty="0" smtClean="0">
                          <a:effectLst/>
                        </a:rPr>
                        <a:t>properties, </a:t>
                      </a:r>
                      <a:r>
                        <a:rPr lang="en-US" sz="1600" dirty="0">
                          <a:effectLst/>
                        </a:rPr>
                        <a:t>but, can be overridden by registering custom instance of it as custom 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12026">
                <a:tc>
                  <a:txBody>
                    <a:bodyPr/>
                    <a:lstStyle/>
                    <a:p>
                      <a:r>
                        <a:rPr lang="en-US" sz="1600">
                          <a:effectLst/>
                        </a:rPr>
                        <a:t>CustomCollectionEditor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r>
                        <a:rPr lang="en-US" sz="1600" dirty="0">
                          <a:effectLst/>
                        </a:rPr>
                        <a:t>Property editor for Collections, converting any source Collection to a given target Collection type.</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935773">
                <a:tc>
                  <a:txBody>
                    <a:bodyPr/>
                    <a:lstStyle/>
                    <a:p>
                      <a:r>
                        <a:rPr lang="en-US" sz="1600" dirty="0">
                          <a:effectLst/>
                        </a:rPr>
                        <a:t>CustomDateEditor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US" sz="1600" dirty="0">
                          <a:effectLst/>
                        </a:rPr>
                        <a:t>Customizable property editor for java.util.Date, supporting a custom DateFormat. NOT registered by default. Must be user registered as needed with appropriate format.</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bl>
          </a:graphicData>
        </a:graphic>
      </p:graphicFrame>
      <p:sp>
        <p:nvSpPr>
          <p:cNvPr id="3" name="Title 2"/>
          <p:cNvSpPr>
            <a:spLocks noGrp="1"/>
          </p:cNvSpPr>
          <p:nvPr>
            <p:ph type="title"/>
          </p:nvPr>
        </p:nvSpPr>
        <p:spPr/>
        <p:txBody>
          <a:bodyPr/>
          <a:lstStyle/>
          <a:p>
            <a:r>
              <a:rPr lang="en-US" sz="3200" dirty="0"/>
              <a:t>Built-in PropertyEditors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29442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94392226"/>
              </p:ext>
            </p:extLst>
          </p:nvPr>
        </p:nvGraphicFramePr>
        <p:xfrm>
          <a:off x="152400" y="1652790"/>
          <a:ext cx="8686800" cy="4470343"/>
        </p:xfrm>
        <a:graphic>
          <a:graphicData uri="http://schemas.openxmlformats.org/drawingml/2006/table">
            <a:tbl>
              <a:tblPr/>
              <a:tblGrid>
                <a:gridCol w="2209800"/>
                <a:gridCol w="6477000"/>
              </a:tblGrid>
              <a:tr h="374352">
                <a:tc>
                  <a:txBody>
                    <a:bodyPr/>
                    <a:lstStyle/>
                    <a:p>
                      <a:pPr marL="0" algn="l" defTabSz="914400" rtl="0" eaLnBrk="1" latinLnBrk="0" hangingPunct="1"/>
                      <a:r>
                        <a:rPr lang="en-US" sz="1400" b="1" kern="1200" dirty="0">
                          <a:solidFill>
                            <a:schemeClr val="bg1"/>
                          </a:solidFill>
                          <a:effectLst/>
                          <a:latin typeface="+mn-lt"/>
                          <a:ea typeface="+mn-ea"/>
                          <a:cs typeface="+mn-cs"/>
                        </a:rPr>
                        <a:t>Class</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1"/>
                    </a:solidFill>
                  </a:tcPr>
                </a:tc>
                <a:tc>
                  <a:txBody>
                    <a:bodyPr/>
                    <a:lstStyle/>
                    <a:p>
                      <a:pPr marL="0" algn="l" defTabSz="914400" rtl="0" eaLnBrk="1" latinLnBrk="0" hangingPunct="1"/>
                      <a:r>
                        <a:rPr lang="en-US" sz="1400" b="1" kern="1200" dirty="0">
                          <a:solidFill>
                            <a:schemeClr val="bg1"/>
                          </a:solidFill>
                          <a:effectLst/>
                          <a:latin typeface="+mn-lt"/>
                          <a:ea typeface="+mn-ea"/>
                          <a:cs typeface="+mn-cs"/>
                        </a:rPr>
                        <a:t>Explanation</a:t>
                      </a:r>
                    </a:p>
                  </a:txBody>
                  <a:tcPr marL="123825" marR="123825" marT="57150" marB="571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1"/>
                    </a:solidFill>
                  </a:tcPr>
                </a:tc>
              </a:tr>
              <a:tr h="960001">
                <a:tc>
                  <a:txBody>
                    <a:bodyPr/>
                    <a:lstStyle/>
                    <a:p>
                      <a:r>
                        <a:rPr lang="en-US" sz="1600" dirty="0">
                          <a:effectLst/>
                        </a:rPr>
                        <a:t>CustomNumberEditor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r>
                        <a:rPr lang="en-US" sz="1600" dirty="0">
                          <a:effectLst/>
                        </a:rPr>
                        <a:t>Customizable property editor for any Number subclass like Integer, Long, Float, Double. </a:t>
                      </a:r>
                      <a:r>
                        <a:rPr lang="en-US" sz="1600" dirty="0" smtClean="0">
                          <a:effectLst/>
                        </a:rPr>
                        <a:t>but </a:t>
                      </a:r>
                      <a:r>
                        <a:rPr lang="en-US" sz="1600" dirty="0">
                          <a:effectLst/>
                        </a:rPr>
                        <a:t>can be overridden by registering custom instance of it as a custom 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594257">
                <a:tc>
                  <a:txBody>
                    <a:bodyPr/>
                    <a:lstStyle/>
                    <a:p>
                      <a:r>
                        <a:rPr lang="en-US" sz="1600">
                          <a:effectLst/>
                        </a:rPr>
                        <a:t>FileEditor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600" dirty="0">
                          <a:effectLst/>
                        </a:rPr>
                        <a:t>Capable of resolving Strings to java.io.File objects. Registered by default by BeanWrapperImpl.</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364374">
                <a:tc>
                  <a:txBody>
                    <a:bodyPr/>
                    <a:lstStyle/>
                    <a:p>
                      <a:r>
                        <a:rPr lang="en-US" sz="1600" dirty="0">
                          <a:effectLst/>
                        </a:rPr>
                        <a:t>InputStreamEditor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r>
                        <a:rPr lang="en-US" sz="1600" dirty="0">
                          <a:effectLst/>
                        </a:rPr>
                        <a:t>One-way property editor, capable of taking a text string and producing (via an intermediate ResourceEditor and Resource) </a:t>
                      </a:r>
                      <a:r>
                        <a:rPr lang="en-US" sz="1600" dirty="0" smtClean="0">
                          <a:effectLst/>
                        </a:rPr>
                        <a:t>an InputStream</a:t>
                      </a:r>
                      <a:r>
                        <a:rPr lang="en-US" sz="1600" dirty="0">
                          <a:effectLst/>
                        </a:rPr>
                        <a:t>, so InputStream properties may be directly set as Strings. Note that the default usage will not close </a:t>
                      </a:r>
                      <a:r>
                        <a:rPr lang="en-US" sz="1600" dirty="0" smtClean="0">
                          <a:effectLst/>
                        </a:rPr>
                        <a:t>the InputStream</a:t>
                      </a:r>
                      <a:r>
                        <a:rPr lang="en-US" sz="1600" dirty="0">
                          <a:effectLst/>
                        </a:rPr>
                        <a:t> for you! Registered by default by BeanWrapperImpl.</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1177359">
                <a:tc>
                  <a:txBody>
                    <a:bodyPr/>
                    <a:lstStyle/>
                    <a:p>
                      <a:r>
                        <a:rPr lang="en-US" sz="1600">
                          <a:effectLst/>
                        </a:rPr>
                        <a:t>LocaleEditor</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600" dirty="0">
                          <a:effectLst/>
                        </a:rPr>
                        <a:t>Capable of resolving Strings to Locale objects and vice versa (the String format is [language]_[country]_[variant], which is the same thing the </a:t>
                      </a:r>
                      <a:r>
                        <a:rPr lang="en-US" sz="1600" dirty="0" err="1">
                          <a:effectLst/>
                        </a:rPr>
                        <a:t>toString</a:t>
                      </a:r>
                      <a:r>
                        <a:rPr lang="en-US" sz="1600" dirty="0">
                          <a:effectLst/>
                        </a:rPr>
                        <a:t>() method of Locale provides). Registered by default by BeanWrapperImpl.</a:t>
                      </a:r>
                    </a:p>
                  </a:txBody>
                  <a:tcPr marL="52830" marR="52830" marT="45283" marB="4528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3" name="Title 2"/>
          <p:cNvSpPr>
            <a:spLocks noGrp="1"/>
          </p:cNvSpPr>
          <p:nvPr>
            <p:ph type="title"/>
          </p:nvPr>
        </p:nvSpPr>
        <p:spPr/>
        <p:txBody>
          <a:bodyPr/>
          <a:lstStyle/>
          <a:p>
            <a:r>
              <a:rPr lang="en-US" sz="3200" dirty="0"/>
              <a:t>Built-in PropertyEditors</a:t>
            </a:r>
          </a:p>
        </p:txBody>
      </p:sp>
      <p:sp>
        <p:nvSpPr>
          <p:cNvPr id="4" name="Slide Number Placeholder 3"/>
          <p:cNvSpPr>
            <a:spLocks noGrp="1"/>
          </p:cNvSpPr>
          <p:nvPr>
            <p:ph type="sldNum" sz="quarter" idx="10"/>
          </p:nvPr>
        </p:nvSpPr>
        <p:spPr>
          <a:xfrm>
            <a:off x="152400" y="6477000"/>
            <a:ext cx="457200" cy="277813"/>
          </a:xfrm>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3361182439"/>
      </p:ext>
    </p:extLst>
  </p:cSld>
  <p:clrMapOvr>
    <a:masterClrMapping/>
  </p:clrMapOvr>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13783239961B40AAFBC33983BF4910" ma:contentTypeVersion="46" ma:contentTypeDescription="Create a new document." ma:contentTypeScope="" ma:versionID="980849200093b3d9eb7f7b0a2d7e2109">
  <xsd:schema xmlns:xsd="http://www.w3.org/2001/XMLSchema" xmlns:xs="http://www.w3.org/2001/XMLSchema" xmlns:p="http://schemas.microsoft.com/office/2006/metadata/properties" xmlns:ns2="9832dd6c-4c3f-44e2-9235-332d4164c311" targetNamespace="http://schemas.microsoft.com/office/2006/metadata/properties" ma:root="true" ma:fieldsID="56ff0f63e03811faee4b8342363fdfdb" ns2:_="">
    <xsd:import namespace="9832dd6c-4c3f-44e2-9235-332d4164c311"/>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32dd6c-4c3f-44e2-9235-332d4164c311"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AssociateID xmlns="9832dd6c-4c3f-44e2-9235-332d4164c311">CTS\357833</AssociateID>
    <Rating5 xmlns="9832dd6c-4c3f-44e2-9235-332d4164c311" xsi:nil="true"/>
    <_x0043_M5 xmlns="9832dd6c-4c3f-44e2-9235-332d4164c311" xsi:nil="true"/>
    <Work_x0020_request xmlns="9832dd6c-4c3f-44e2-9235-332d4164c311" xsi:nil="true"/>
    <Rating4 xmlns="9832dd6c-4c3f-44e2-9235-332d4164c311" xsi:nil="true"/>
    <_x0043_M4 xmlns="9832dd6c-4c3f-44e2-9235-332d4164c311" xsi:nil="true"/>
    <_x0043_M7 xmlns="9832dd6c-4c3f-44e2-9235-332d4164c311" xsi:nil="true"/>
    <ProjectID xmlns="9832dd6c-4c3f-44e2-9235-332d4164c311" xsi:nil="true"/>
    <Activities xmlns="9832dd6c-4c3f-44e2-9235-332d4164c311" xsi:nil="true"/>
    <_x0043_M6 xmlns="9832dd6c-4c3f-44e2-9235-332d4164c311" xsi:nil="true"/>
    <Rating1 xmlns="9832dd6c-4c3f-44e2-9235-332d4164c311" xsi:nil="true"/>
    <_x0043_M9 xmlns="9832dd6c-4c3f-44e2-9235-332d4164c311" xsi:nil="true"/>
    <_x0043_M10 xmlns="9832dd6c-4c3f-44e2-9235-332d4164c311" xsi:nil="true"/>
    <CheckedOutPath xmlns="9832dd6c-4c3f-44e2-9235-332d4164c311" xsi:nil="true"/>
    <_x0043_M8 xmlns="9832dd6c-4c3f-44e2-9235-332d4164c311" xsi:nil="true"/>
    <ArtifactStatus xmlns="9832dd6c-4c3f-44e2-9235-332d4164c311" xsi:nil="true"/>
    <Rating3 xmlns="9832dd6c-4c3f-44e2-9235-332d4164c311" xsi:nil="true"/>
    <Rating2 xmlns="9832dd6c-4c3f-44e2-9235-332d4164c311" xsi:nil="true"/>
    <ViewCount xmlns="9832dd6c-4c3f-44e2-9235-332d4164c311">2</ViewCount>
    <ApprovalStatus xmlns="9832dd6c-4c3f-44e2-9235-332d4164c311">Approved</ApprovalStatus>
    <Comments xmlns="9832dd6c-4c3f-44e2-9235-332d4164c311">CTS\357833</Comments>
    <Releases xmlns="9832dd6c-4c3f-44e2-9235-332d4164c311" xsi:nil="true"/>
    <ClientSupplied xmlns="9832dd6c-4c3f-44e2-9235-332d4164c311">false</ClientSupplied>
    <CopyToPath xmlns="9832dd6c-4c3f-44e2-9235-332d4164c311">https://cognizant20.cognizant.com/cts/Cognizant Academy/DSC/Academy Asset/03_Do It Yourself Artifacts/05_Java/PS0221-JavaScript - Spring 3 MVC Enablement/CTKJE567-Spring 3 MVC Property Editor and Data Binding</CopyToPath>
    <CreatedTime xmlns="9832dd6c-4c3f-44e2-9235-332d4164c311">2015-06-09T06:21:15+00:00</CreatedTime>
    <Processes xmlns="9832dd6c-4c3f-44e2-9235-332d4164c311" xsi:nil="true"/>
    <_x0043_M1 xmlns="9832dd6c-4c3f-44e2-9235-332d4164c311" xsi:nil="true"/>
    <Phase xmlns="9832dd6c-4c3f-44e2-9235-332d4164c311" xsi:nil="true"/>
    <MBID xmlns="9832dd6c-4c3f-44e2-9235-332d4164c311">DS_43a1fca3-3227-469b-8717-b55c839f9051</MBID>
    <AccountID xmlns="9832dd6c-4c3f-44e2-9235-332d4164c311" xsi:nil="true"/>
    <SubProjectID xmlns="9832dd6c-4c3f-44e2-9235-332d4164c311" xsi:nil="true"/>
    <Functional_x0020_Modules xmlns="9832dd6c-4c3f-44e2-9235-332d4164c311" xsi:nil="true"/>
    <Tags xmlns="9832dd6c-4c3f-44e2-9235-332d4164c311" xsi:nil="true"/>
    <_x0043_M3 xmlns="9832dd6c-4c3f-44e2-9235-332d4164c311" xsi:nil="true"/>
    <UnmappedDocuments xmlns="9832dd6c-4c3f-44e2-9235-332d4164c311">false</UnmappedDocuments>
    <_x0043_M2 xmlns="9832dd6c-4c3f-44e2-9235-332d4164c311" xsi:nil="true"/>
    <Role xmlns="9832dd6c-4c3f-44e2-9235-332d4164c311" xsi:nil="true"/>
    <FolderId xmlns="9832dd6c-4c3f-44e2-9235-332d4164c311" xsi:nil="true"/>
    <Functional_x0020_Module3 xmlns="9832dd6c-4c3f-44e2-9235-332d4164c311" xsi:nil="true"/>
    <AverageRating xmlns="9832dd6c-4c3f-44e2-9235-332d4164c311" xsi:nil="true"/>
    <Functional_x0020_Module2 xmlns="9832dd6c-4c3f-44e2-9235-332d4164c311" xsi:nil="true"/>
    <BaselinedVersions xmlns="9832dd6c-4c3f-44e2-9235-332d4164c311" xsi:nil="true"/>
    <ReasonforRejection xmlns="9832dd6c-4c3f-44e2-9235-332d4164c311" xsi:nil="true"/>
    <CopySource xmlns="9832dd6c-4c3f-44e2-9235-332d4164c311" xsi:nil="true"/>
    <LatestDownloads xmlns="9832dd6c-4c3f-44e2-9235-332d4164c311" xsi:nil="true"/>
    <FolderPath xmlns="9832dd6c-4c3f-44e2-9235-332d4164c311" xsi:nil="true"/>
  </documentManagement>
</p:properties>
</file>

<file path=customXml/itemProps1.xml><?xml version="1.0" encoding="utf-8"?>
<ds:datastoreItem xmlns:ds="http://schemas.openxmlformats.org/officeDocument/2006/customXml" ds:itemID="{FA9B9977-1CF4-473A-B64B-30AEF19D6B98}"/>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F78FCE96-C8A4-4E92-8467-18B7198B1C7C}"/>
</file>

<file path=docProps/app.xml><?xml version="1.0" encoding="utf-8"?>
<Properties xmlns="http://schemas.openxmlformats.org/officeDocument/2006/extended-properties" xmlns:vt="http://schemas.openxmlformats.org/officeDocument/2006/docPropsVTypes">
  <Template>Theme_3</Template>
  <TotalTime>2053</TotalTime>
  <Words>926</Words>
  <Application>Microsoft Office PowerPoint</Application>
  <PresentationFormat>On-screen Show (4:3)</PresentationFormat>
  <Paragraphs>199</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Theme_3</vt:lpstr>
      <vt:lpstr>PowerPoint Presentation</vt:lpstr>
      <vt:lpstr>PowerPoint Presentation</vt:lpstr>
      <vt:lpstr>PowerPoint Presentation</vt:lpstr>
      <vt:lpstr>Context Setting: Overview</vt:lpstr>
      <vt:lpstr>Objectives</vt:lpstr>
      <vt:lpstr>Spring 3 MVC :Do You Know</vt:lpstr>
      <vt:lpstr>Property Editors</vt:lpstr>
      <vt:lpstr>Built-in PropertyEditors</vt:lpstr>
      <vt:lpstr>Built-in PropertyEditors</vt:lpstr>
      <vt:lpstr>Built-in PropertyEditors</vt:lpstr>
      <vt:lpstr>Create a Custom Property Editors</vt:lpstr>
      <vt:lpstr>Custom Property Editor</vt:lpstr>
      <vt:lpstr>Steps for registering Custom Property Editors</vt:lpstr>
      <vt:lpstr>Registering Property Editors using WebBindingInitializer</vt:lpstr>
      <vt:lpstr>Demonstration</vt:lpstr>
      <vt:lpstr>Questions</vt:lpstr>
      <vt:lpstr>Welcome Break</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AssetDevelopmentTeam@cognizant.com</dc:creator>
  <cp:lastModifiedBy>357833</cp:lastModifiedBy>
  <cp:revision>193</cp:revision>
  <dcterms:created xsi:type="dcterms:W3CDTF">2011-06-15T11:24:59Z</dcterms:created>
  <dcterms:modified xsi:type="dcterms:W3CDTF">2015-06-09T06:12:01Z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0x0101003C13783239961B40AAFBC33983BF4910</vt:lpwstr>
  </property>
  <property fmtid="{D5CDD505-2E9C-101B-9397-08002B2CF9AE}" pid="3" name="_dlc_DocIdItemGuid">
    <vt:lpwstr>1c19f327-3998-48ba-bd4d-be7aee79e354</vt:lpwstr>
  </property>
</Properties>
</file>