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7"/>
  </p:notesMasterIdLst>
  <p:sldIdLst>
    <p:sldId id="257" r:id="rId6"/>
    <p:sldId id="261" r:id="rId7"/>
    <p:sldId id="262" r:id="rId8"/>
    <p:sldId id="258" r:id="rId9"/>
    <p:sldId id="263" r:id="rId10"/>
    <p:sldId id="264" r:id="rId11"/>
    <p:sldId id="265" r:id="rId12"/>
    <p:sldId id="305" r:id="rId13"/>
    <p:sldId id="306" r:id="rId14"/>
    <p:sldId id="307" r:id="rId15"/>
    <p:sldId id="308" r:id="rId16"/>
    <p:sldId id="311" r:id="rId17"/>
    <p:sldId id="309" r:id="rId18"/>
    <p:sldId id="310" r:id="rId19"/>
    <p:sldId id="289" r:id="rId20"/>
    <p:sldId id="268" r:id="rId21"/>
    <p:sldId id="271"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92D56"/>
    <a:srgbClr val="682252"/>
    <a:srgbClr val="933F79"/>
    <a:srgbClr val="A44687"/>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5" autoAdjust="0"/>
  </p:normalViewPr>
  <p:slideViewPr>
    <p:cSldViewPr>
      <p:cViewPr>
        <p:scale>
          <a:sx n="69" d="100"/>
          <a:sy n="69" d="100"/>
        </p:scale>
        <p:origin x="-13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16669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7369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60713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By default, the </a:t>
            </a:r>
            <a:r>
              <a:rPr lang="en-US" dirty="0" err="1" smtClean="0"/>
              <a:t>ResourceBundleThemeSource</a:t>
            </a:r>
            <a:r>
              <a:rPr lang="en-US" sz="1200" b="0" i="0" kern="1200" dirty="0" smtClean="0">
                <a:solidFill>
                  <a:schemeClr val="tx1"/>
                </a:solidFill>
                <a:effectLst/>
                <a:latin typeface="+mn-lt"/>
                <a:ea typeface="+mn-ea"/>
                <a:cs typeface="+mn-cs"/>
              </a:rPr>
              <a:t> uses an empty base name prefix. As a result, the properties files are loaded from the root of the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Thus, you would put the </a:t>
            </a:r>
            <a:r>
              <a:rPr lang="en-US" altLang="en-US" sz="1200" dirty="0" smtClean="0">
                <a:solidFill>
                  <a:srgbClr val="000000"/>
                </a:solidFill>
                <a:cs typeface="Arial" pitchFamily="34" charset="0"/>
              </a:rPr>
              <a:t>theme-</a:t>
            </a:r>
            <a:r>
              <a:rPr lang="en-US" altLang="en-US" sz="1200" dirty="0" err="1" smtClean="0">
                <a:solidFill>
                  <a:srgbClr val="000000"/>
                </a:solidFill>
                <a:cs typeface="Arial" pitchFamily="34" charset="0"/>
              </a:rPr>
              <a:t>default.properties</a:t>
            </a:r>
            <a:r>
              <a:rPr lang="en-US" sz="1200" b="0" i="0" kern="1200" dirty="0" smtClean="0">
                <a:solidFill>
                  <a:schemeClr val="tx1"/>
                </a:solidFill>
                <a:effectLst/>
                <a:latin typeface="+mn-lt"/>
                <a:ea typeface="+mn-ea"/>
                <a:cs typeface="+mn-cs"/>
              </a:rPr>
              <a:t> theme definition in a directory at the root of the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for example, in </a:t>
            </a:r>
            <a:r>
              <a:rPr lang="en-US" dirty="0" smtClean="0"/>
              <a:t>/WEB-INF/classes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196354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refer to slide no 9.</a:t>
            </a:r>
          </a:p>
          <a:p>
            <a:endParaRPr lang="en-US" dirty="0" smtClean="0"/>
          </a:p>
          <a:p>
            <a:pPr lvl="0" fontAlgn="base">
              <a:spcBef>
                <a:spcPct val="0"/>
              </a:spcBef>
              <a:spcAft>
                <a:spcPct val="0"/>
              </a:spcAft>
            </a:pPr>
            <a:r>
              <a:rPr lang="en-US" altLang="en-US" sz="1200" dirty="0" smtClean="0">
                <a:solidFill>
                  <a:srgbClr val="000000"/>
                </a:solidFill>
                <a:cs typeface="Arial" pitchFamily="34" charset="0"/>
              </a:rPr>
              <a:t>theme-</a:t>
            </a:r>
            <a:r>
              <a:rPr lang="en-US" altLang="en-US" sz="1200" dirty="0" err="1" smtClean="0">
                <a:solidFill>
                  <a:srgbClr val="000000"/>
                </a:solidFill>
                <a:cs typeface="Arial" pitchFamily="34" charset="0"/>
              </a:rPr>
              <a:t>default.properties</a:t>
            </a:r>
            <a:endParaRPr lang="en-US" altLang="en-US" sz="1200" dirty="0" smtClean="0">
              <a:solidFill>
                <a:srgbClr val="000000"/>
              </a:solidFill>
              <a:cs typeface="Arial" pitchFamily="34" charset="0"/>
            </a:endParaRPr>
          </a:p>
          <a:p>
            <a:pPr lvl="0" fontAlgn="base">
              <a:spcBef>
                <a:spcPct val="0"/>
              </a:spcBef>
              <a:spcAft>
                <a:spcPct val="0"/>
              </a:spcAft>
            </a:pPr>
            <a:r>
              <a:rPr lang="en-US" altLang="en-US" sz="1200" dirty="0" smtClean="0">
                <a:solidFill>
                  <a:srgbClr val="000000"/>
                </a:solidFill>
                <a:cs typeface="Arial" pitchFamily="34" charset="0"/>
              </a:rPr>
              <a:t>-------------------------------------</a:t>
            </a:r>
          </a:p>
          <a:p>
            <a:pPr lvl="0" fontAlgn="base">
              <a:spcBef>
                <a:spcPct val="0"/>
              </a:spcBef>
              <a:spcAft>
                <a:spcPct val="0"/>
              </a:spcAft>
            </a:pPr>
            <a:r>
              <a:rPr lang="en-US" altLang="en-US" sz="1200" dirty="0" err="1" smtClean="0">
                <a:solidFill>
                  <a:srgbClr val="000000"/>
                </a:solidFill>
                <a:cs typeface="Arial" pitchFamily="34" charset="0"/>
              </a:rPr>
              <a:t>css</a:t>
            </a:r>
            <a:r>
              <a:rPr lang="en-US" altLang="en-US" sz="1200" dirty="0" smtClean="0">
                <a:solidFill>
                  <a:srgbClr val="000000"/>
                </a:solidFill>
                <a:cs typeface="Arial" pitchFamily="34" charset="0"/>
              </a:rPr>
              <a:t>=/themes/cool/style.css</a:t>
            </a:r>
          </a:p>
          <a:p>
            <a:pPr lvl="0" fontAlgn="base">
              <a:spcBef>
                <a:spcPct val="0"/>
              </a:spcBef>
              <a:spcAft>
                <a:spcPct val="0"/>
              </a:spcAft>
            </a:pPr>
            <a:r>
              <a:rPr lang="en-US" altLang="en-US" sz="1200" dirty="0" smtClean="0">
                <a:solidFill>
                  <a:schemeClr val="tx1"/>
                </a:solidFill>
                <a:cs typeface="Arial" pitchFamily="34" charset="0"/>
              </a:rPr>
              <a:t>background=/themes/cool/</a:t>
            </a:r>
            <a:r>
              <a:rPr lang="en-US" altLang="en-US" sz="1200" dirty="0" err="1" smtClean="0">
                <a:solidFill>
                  <a:schemeClr val="tx1"/>
                </a:solidFill>
                <a:cs typeface="Arial" pitchFamily="34" charset="0"/>
              </a:rPr>
              <a:t>img</a:t>
            </a:r>
            <a:r>
              <a:rPr lang="en-US" altLang="en-US" sz="1200" dirty="0" smtClean="0">
                <a:solidFill>
                  <a:schemeClr val="tx1"/>
                </a:solidFill>
                <a:cs typeface="Arial" pitchFamily="34" charset="0"/>
              </a:rPr>
              <a:t>/coolBg.jpg</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28193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256049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1:</a:t>
            </a:r>
            <a:r>
              <a:rPr lang="en-US" baseline="0" dirty="0" smtClean="0"/>
              <a:t> </a:t>
            </a:r>
            <a:r>
              <a:rPr lang="en-US" sz="1200" dirty="0" err="1" smtClean="0"/>
              <a:t>ThemeResolver</a:t>
            </a:r>
            <a:r>
              <a:rPr lang="en-US" sz="1200" dirty="0" smtClean="0"/>
              <a:t> </a:t>
            </a:r>
            <a:endParaRPr lang="en-US" baseline="0" dirty="0" smtClean="0"/>
          </a:p>
          <a:p>
            <a:r>
              <a:rPr lang="en-US" baseline="0" dirty="0" smtClean="0"/>
              <a:t>Answer 2: </a:t>
            </a:r>
            <a:r>
              <a:rPr lang="en-US" baseline="0" dirty="0" err="1" smtClean="0"/>
              <a:t>ThemeChangeInterceptor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81922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232375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753650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
        <p:nvSpPr>
          <p:cNvPr id="8" name="Content Placeholder 2"/>
          <p:cNvSpPr>
            <a:spLocks noGrp="1"/>
          </p:cNvSpPr>
          <p:nvPr>
            <p:ph idx="1"/>
          </p:nvPr>
        </p:nvSpPr>
        <p:spPr>
          <a:xfrm>
            <a:off x="228600" y="1606550"/>
            <a:ext cx="5715000" cy="4946650"/>
          </a:xfrm>
        </p:spPr>
        <p:txBody>
          <a:bodyPr/>
          <a:lstStyle>
            <a:lvl1pPr marL="342900" indent="-342900">
              <a:lnSpc>
                <a:spcPct val="150000"/>
              </a:lnSpc>
              <a:spcBef>
                <a:spcPct val="20000"/>
              </a:spcBef>
              <a:buFont typeface="Arial" pitchFamily="34" charset="0"/>
              <a:buChar char="•"/>
              <a:defRPr sz="1400">
                <a:latin typeface="+mn-lt"/>
              </a:defRPr>
            </a:lvl1pPr>
            <a:lvl2pPr marL="742950" indent="-285750">
              <a:lnSpc>
                <a:spcPct val="150000"/>
              </a:lnSpc>
              <a:spcBef>
                <a:spcPct val="20000"/>
              </a:spcBef>
              <a:buFont typeface="Arial" charset="0"/>
              <a:buChar char="–"/>
              <a:defRPr sz="1400">
                <a:latin typeface="+mn-lt"/>
              </a:defRPr>
            </a:lvl2pPr>
            <a:lvl3pPr>
              <a:lnSpc>
                <a:spcPct val="150000"/>
              </a:lnSpc>
              <a:defRPr sz="1400">
                <a:latin typeface="+mn-lt"/>
              </a:defRPr>
            </a:lvl3pPr>
            <a:lvl4pPr>
              <a:lnSpc>
                <a:spcPct val="150000"/>
              </a:lnSpc>
              <a:defRPr sz="1400">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itle Placeholder 1"/>
          <p:cNvSpPr>
            <a:spLocks noGrp="1"/>
          </p:cNvSpPr>
          <p:nvPr>
            <p:ph type="title"/>
          </p:nvPr>
        </p:nvSpPr>
        <p:spPr>
          <a:xfrm>
            <a:off x="14605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3200">
                <a:latin typeface="Verdana" pitchFamily="34" charset="0"/>
              </a:defRPr>
            </a:lvl1pPr>
          </a:lstStyle>
          <a:p>
            <a:r>
              <a:rPr lang="en-US" dirty="0" smtClean="0"/>
              <a:t>Click to edit Master title style</a:t>
            </a:r>
            <a:endParaRPr lang="en-GB" dirty="0"/>
          </a:p>
        </p:txBody>
      </p:sp>
      <p:sp>
        <p:nvSpPr>
          <p:cNvPr id="10" name="Picture Placeholder 4"/>
          <p:cNvSpPr>
            <a:spLocks noGrp="1"/>
          </p:cNvSpPr>
          <p:nvPr>
            <p:ph type="pic" sz="quarter" idx="11"/>
          </p:nvPr>
        </p:nvSpPr>
        <p:spPr>
          <a:xfrm>
            <a:off x="6172200" y="2438400"/>
            <a:ext cx="2819400" cy="23622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7467600" cy="4181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pic>
        <p:nvPicPr>
          <p:cNvPr id="3" name="Picture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62800" y="6019800"/>
            <a:ext cx="1953345" cy="838200"/>
          </a:xfrm>
          <a:prstGeom prst="rect">
            <a:avLst/>
          </a:prstGeom>
        </p:spPr>
      </p:pic>
      <p:pic>
        <p:nvPicPr>
          <p:cNvPr id="10" name="Picture 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753156" y="6562684"/>
            <a:ext cx="1390844" cy="29531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gnizant20.cognizant.com/cts/OrgCommunities2/Academy%20Learning%20Asset%205/DSC/Academy%20Learning%20Asset%205/Forms/AllItems.aspx?RootFolder=/cts/OrgCommunities2/Academy%20Learning%20Asset%205/DSC/Academy%20Learning%20Asset%205/Technical/Java%20Technologies/Web%20Frameworks/Spring%203%20MVC%20Level%202%20Hands%20on%20Guided%20Exercises&amp;InitialTabId=Ribbon.Document&amp;VisibilityContext=WSSTabPersist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ocs.spring.io/spring/docs/current/spring-framework-reference/html/mv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0"/>
            <a:ext cx="581374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defRPr/>
            </a:pPr>
            <a:r>
              <a:rPr lang="en-US" sz="2400" b="1" dirty="0">
                <a:solidFill>
                  <a:schemeClr val="bg1"/>
                </a:solidFill>
                <a:latin typeface="Cambria" pitchFamily="18" charset="0"/>
                <a:ea typeface="+mj-ea"/>
                <a:cs typeface="+mj-cs"/>
              </a:rPr>
              <a:t>Spring 3 MVC Themes</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10</a:t>
            </a:fld>
            <a:endParaRPr lang="en-US" dirty="0">
              <a:solidFill>
                <a:schemeClr val="tx1"/>
              </a:solidFill>
            </a:endParaRPr>
          </a:p>
        </p:txBody>
      </p:sp>
      <p:sp>
        <p:nvSpPr>
          <p:cNvPr id="2" name="Content Placeholder 1"/>
          <p:cNvSpPr>
            <a:spLocks noGrp="1"/>
          </p:cNvSpPr>
          <p:nvPr>
            <p:ph idx="1"/>
          </p:nvPr>
        </p:nvSpPr>
        <p:spPr>
          <a:xfrm>
            <a:off x="228600" y="1606550"/>
            <a:ext cx="8534400" cy="4946650"/>
          </a:xfrm>
        </p:spPr>
        <p:txBody>
          <a:bodyPr/>
          <a:lstStyle/>
          <a:p>
            <a:pPr marL="0" indent="0">
              <a:buNone/>
            </a:pPr>
            <a:r>
              <a:rPr lang="en-US" sz="1600" dirty="0"/>
              <a:t>After </a:t>
            </a:r>
            <a:r>
              <a:rPr lang="en-US" sz="1600" dirty="0" smtClean="0"/>
              <a:t>you </a:t>
            </a:r>
            <a:r>
              <a:rPr lang="en-US" sz="1600" dirty="0" smtClean="0"/>
              <a:t>define </a:t>
            </a:r>
            <a:r>
              <a:rPr lang="en-US" sz="1600" dirty="0"/>
              <a:t>themes</a:t>
            </a:r>
            <a:r>
              <a:rPr lang="en-US" sz="1600" dirty="0" smtClean="0"/>
              <a:t>, </a:t>
            </a:r>
            <a:r>
              <a:rPr lang="en-US" sz="1600" dirty="0" smtClean="0"/>
              <a:t>you need to </a:t>
            </a:r>
            <a:r>
              <a:rPr lang="en-US" sz="1600" dirty="0"/>
              <a:t>decide </a:t>
            </a:r>
            <a:r>
              <a:rPr lang="en-US" sz="1600" dirty="0" smtClean="0"/>
              <a:t>which </a:t>
            </a:r>
            <a:r>
              <a:rPr lang="en-US" sz="1600" dirty="0"/>
              <a:t>theme </a:t>
            </a:r>
            <a:r>
              <a:rPr lang="en-US" sz="1600" dirty="0" smtClean="0"/>
              <a:t>to use. </a:t>
            </a:r>
          </a:p>
          <a:p>
            <a:pPr marL="0" indent="0">
              <a:buNone/>
            </a:pPr>
            <a:endParaRPr lang="en-US" sz="1600" dirty="0"/>
          </a:p>
          <a:p>
            <a:pPr marL="0" indent="0">
              <a:buNone/>
            </a:pPr>
            <a:r>
              <a:rPr lang="en-US" sz="1600" dirty="0" smtClean="0"/>
              <a:t>The</a:t>
            </a:r>
            <a:r>
              <a:rPr lang="en-US" sz="1600" dirty="0"/>
              <a:t> </a:t>
            </a:r>
            <a:r>
              <a:rPr lang="en-US" sz="1600" dirty="0" err="1"/>
              <a:t>DispatcherServlet</a:t>
            </a:r>
            <a:r>
              <a:rPr lang="en-US" sz="1600" dirty="0"/>
              <a:t> will look for a bean </a:t>
            </a:r>
            <a:r>
              <a:rPr lang="en-US" sz="1600" dirty="0" smtClean="0"/>
              <a:t>name </a:t>
            </a:r>
            <a:r>
              <a:rPr lang="en-US" sz="1600" dirty="0" err="1"/>
              <a:t>T</a:t>
            </a:r>
            <a:r>
              <a:rPr lang="en-US" sz="1600" dirty="0" err="1" smtClean="0"/>
              <a:t>hemeResolver</a:t>
            </a:r>
            <a:r>
              <a:rPr lang="en-US" sz="1600" dirty="0"/>
              <a:t> to find out </a:t>
            </a:r>
            <a:r>
              <a:rPr lang="en-US" sz="1600" dirty="0" smtClean="0"/>
              <a:t>which </a:t>
            </a:r>
            <a:r>
              <a:rPr lang="en-US" sz="1600" dirty="0" err="1" smtClean="0"/>
              <a:t>ThemeResolver</a:t>
            </a:r>
            <a:r>
              <a:rPr lang="en-US" sz="1600" dirty="0" smtClean="0"/>
              <a:t> implementation is to be used. </a:t>
            </a:r>
          </a:p>
          <a:p>
            <a:pPr marL="0" indent="0">
              <a:buNone/>
            </a:pPr>
            <a:endParaRPr lang="en-US" sz="1600" dirty="0" smtClean="0"/>
          </a:p>
          <a:p>
            <a:pPr marL="0" indent="0">
              <a:buNone/>
            </a:pPr>
            <a:r>
              <a:rPr lang="en-US" sz="1600" dirty="0" smtClean="0"/>
              <a:t>A </a:t>
            </a:r>
            <a:r>
              <a:rPr lang="en-US" sz="1600" dirty="0"/>
              <a:t>theme resolver works in much the same way as a </a:t>
            </a:r>
            <a:r>
              <a:rPr lang="en-US" sz="1600" dirty="0" err="1"/>
              <a:t>LocaleResolver</a:t>
            </a:r>
            <a:r>
              <a:rPr lang="en-US" sz="1600" dirty="0"/>
              <a:t>. </a:t>
            </a:r>
            <a:endParaRPr lang="en-US" sz="1600" dirty="0" smtClean="0"/>
          </a:p>
          <a:p>
            <a:pPr marL="0" indent="0">
              <a:buNone/>
            </a:pPr>
            <a:endParaRPr lang="en-US" sz="1600" dirty="0" smtClean="0"/>
          </a:p>
          <a:p>
            <a:pPr marL="0" indent="0">
              <a:buNone/>
            </a:pPr>
            <a:r>
              <a:rPr lang="en-US" sz="1600" dirty="0" smtClean="0"/>
              <a:t>It </a:t>
            </a:r>
            <a:r>
              <a:rPr lang="en-US" sz="1600" dirty="0"/>
              <a:t>detects the theme </a:t>
            </a:r>
            <a:r>
              <a:rPr lang="en-US" sz="1600" dirty="0" smtClean="0"/>
              <a:t>that is to be used </a:t>
            </a:r>
            <a:r>
              <a:rPr lang="en-US" sz="1600" dirty="0"/>
              <a:t>for a particular request and can also alter the request’s theme</a:t>
            </a:r>
            <a:r>
              <a:rPr lang="en-US" sz="1600" dirty="0" smtClean="0"/>
              <a:t>.</a:t>
            </a:r>
          </a:p>
          <a:p>
            <a:endParaRPr lang="en-US" sz="1600" dirty="0" smtClean="0"/>
          </a:p>
          <a:p>
            <a:pPr marL="0" indent="0">
              <a:buNone/>
            </a:pPr>
            <a:endParaRPr lang="en-US" sz="1600" dirty="0"/>
          </a:p>
        </p:txBody>
      </p:sp>
      <p:sp>
        <p:nvSpPr>
          <p:cNvPr id="3" name="Title 2"/>
          <p:cNvSpPr>
            <a:spLocks noGrp="1"/>
          </p:cNvSpPr>
          <p:nvPr>
            <p:ph type="title"/>
          </p:nvPr>
        </p:nvSpPr>
        <p:spPr/>
        <p:txBody>
          <a:bodyPr/>
          <a:lstStyle/>
          <a:p>
            <a:r>
              <a:rPr lang="en-US" dirty="0"/>
              <a:t>Theme Resolvers</a:t>
            </a:r>
          </a:p>
        </p:txBody>
      </p:sp>
    </p:spTree>
    <p:extLst>
      <p:ext uri="{BB962C8B-B14F-4D97-AF65-F5344CB8AC3E}">
        <p14:creationId xmlns:p14="http://schemas.microsoft.com/office/powerpoint/2010/main" val="128527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528199565"/>
              </p:ext>
            </p:extLst>
          </p:nvPr>
        </p:nvGraphicFramePr>
        <p:xfrm>
          <a:off x="876300" y="2209799"/>
          <a:ext cx="7391401" cy="3276601"/>
        </p:xfrm>
        <a:graphic>
          <a:graphicData uri="http://schemas.openxmlformats.org/drawingml/2006/table">
            <a:tbl>
              <a:tblPr/>
              <a:tblGrid>
                <a:gridCol w="2655910"/>
                <a:gridCol w="4735491"/>
              </a:tblGrid>
              <a:tr h="649835">
                <a:tc>
                  <a:txBody>
                    <a:bodyPr/>
                    <a:lstStyle/>
                    <a:p>
                      <a:pPr algn="ctr"/>
                      <a:r>
                        <a:rPr lang="en-US" sz="1800" b="1" dirty="0" smtClean="0">
                          <a:solidFill>
                            <a:schemeClr val="bg1"/>
                          </a:solidFill>
                          <a:effectLst/>
                        </a:rPr>
                        <a:t>Class</a:t>
                      </a:r>
                      <a:endParaRPr lang="en-US" sz="1800" b="1" dirty="0">
                        <a:solidFill>
                          <a:schemeClr val="bg1"/>
                        </a:solidFill>
                        <a:effectLst/>
                      </a:endParaRPr>
                    </a:p>
                  </a:txBody>
                  <a:tcPr marL="123825" marR="12382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75000"/>
                      </a:schemeClr>
                    </a:solidFill>
                  </a:tcPr>
                </a:tc>
                <a:tc>
                  <a:txBody>
                    <a:bodyPr/>
                    <a:lstStyle/>
                    <a:p>
                      <a:pPr algn="ctr"/>
                      <a:r>
                        <a:rPr lang="en-US" sz="1800" b="1" kern="1200" dirty="0">
                          <a:solidFill>
                            <a:schemeClr val="bg1"/>
                          </a:solidFill>
                          <a:effectLst/>
                          <a:latin typeface="+mn-lt"/>
                          <a:ea typeface="+mn-ea"/>
                          <a:cs typeface="+mn-cs"/>
                        </a:rPr>
                        <a:t>Description</a:t>
                      </a:r>
                    </a:p>
                  </a:txBody>
                  <a:tcPr marL="123825" marR="12382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3">
                        <a:lumMod val="75000"/>
                      </a:schemeClr>
                    </a:solidFill>
                  </a:tcPr>
                </a:tc>
              </a:tr>
              <a:tr h="613551">
                <a:tc>
                  <a:txBody>
                    <a:bodyPr/>
                    <a:lstStyle/>
                    <a:p>
                      <a:pPr marL="0" algn="ctr" defTabSz="914400" rtl="0" eaLnBrk="1" latinLnBrk="0" hangingPunct="1"/>
                      <a:r>
                        <a:rPr lang="en-US" sz="1600" kern="1200" dirty="0" err="1">
                          <a:solidFill>
                            <a:schemeClr val="tx1"/>
                          </a:solidFill>
                          <a:latin typeface="+mn-lt"/>
                          <a:ea typeface="+mn-ea"/>
                          <a:cs typeface="+mn-cs"/>
                        </a:rPr>
                        <a:t>FixedThemeResolver</a:t>
                      </a:r>
                      <a:endParaRPr lang="en-US" sz="1600" kern="1200" dirty="0">
                        <a:solidFill>
                          <a:schemeClr val="tx1"/>
                        </a:solidFill>
                        <a:latin typeface="+mn-lt"/>
                        <a:ea typeface="+mn-ea"/>
                        <a:cs typeface="+mn-cs"/>
                      </a:endParaRP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latinLnBrk="0" hangingPunct="1"/>
                      <a:r>
                        <a:rPr lang="en-US" sz="1600" kern="1200" dirty="0" smtClean="0">
                          <a:solidFill>
                            <a:schemeClr val="tx1"/>
                          </a:solidFill>
                          <a:latin typeface="+mn-lt"/>
                          <a:ea typeface="+mn-ea"/>
                          <a:cs typeface="+mn-cs"/>
                        </a:rPr>
                        <a:t>It selects </a:t>
                      </a:r>
                      <a:r>
                        <a:rPr lang="en-US" sz="1600" kern="1200" dirty="0">
                          <a:solidFill>
                            <a:schemeClr val="tx1"/>
                          </a:solidFill>
                          <a:latin typeface="+mn-lt"/>
                          <a:ea typeface="+mn-ea"/>
                          <a:cs typeface="+mn-cs"/>
                        </a:rPr>
                        <a:t>a fixed theme, </a:t>
                      </a:r>
                      <a:r>
                        <a:rPr lang="en-US" sz="1600" kern="1200" dirty="0" smtClean="0">
                          <a:solidFill>
                            <a:schemeClr val="tx1"/>
                          </a:solidFill>
                          <a:latin typeface="+mn-lt"/>
                          <a:ea typeface="+mn-ea"/>
                          <a:cs typeface="+mn-cs"/>
                        </a:rPr>
                        <a:t>and is set using the</a:t>
                      </a:r>
                      <a:r>
                        <a:rPr lang="en-US" sz="1600" kern="1200" dirty="0">
                          <a:solidFill>
                            <a:schemeClr val="tx1"/>
                          </a:solidFill>
                          <a:latin typeface="+mn-lt"/>
                          <a:ea typeface="+mn-ea"/>
                          <a:cs typeface="+mn-cs"/>
                        </a:rPr>
                        <a:t> </a:t>
                      </a:r>
                      <a:r>
                        <a:rPr lang="en-US" sz="1600" kern="1200" dirty="0" smtClean="0">
                          <a:solidFill>
                            <a:schemeClr val="tx1"/>
                          </a:solidFill>
                          <a:latin typeface="+mn-lt"/>
                          <a:ea typeface="+mn-ea"/>
                          <a:cs typeface="+mn-cs"/>
                        </a:rPr>
                        <a:t/>
                      </a:r>
                      <a:br>
                        <a:rPr lang="en-US" sz="1600" kern="1200" dirty="0" smtClean="0">
                          <a:solidFill>
                            <a:schemeClr val="tx1"/>
                          </a:solidFill>
                          <a:latin typeface="+mn-lt"/>
                          <a:ea typeface="+mn-ea"/>
                          <a:cs typeface="+mn-cs"/>
                        </a:rPr>
                      </a:br>
                      <a:r>
                        <a:rPr lang="en-US" sz="1600" kern="1200" dirty="0" err="1" smtClean="0">
                          <a:solidFill>
                            <a:schemeClr val="tx1"/>
                          </a:solidFill>
                          <a:latin typeface="+mn-lt"/>
                          <a:ea typeface="+mn-ea"/>
                          <a:cs typeface="+mn-cs"/>
                        </a:rPr>
                        <a:t>defaultThemeName</a:t>
                      </a:r>
                      <a:r>
                        <a:rPr lang="en-US" sz="1600" kern="1200" dirty="0">
                          <a:solidFill>
                            <a:schemeClr val="tx1"/>
                          </a:solidFill>
                          <a:latin typeface="+mn-lt"/>
                          <a:ea typeface="+mn-ea"/>
                          <a:cs typeface="+mn-cs"/>
                        </a:rPr>
                        <a:t> property.</a:t>
                      </a: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414347">
                <a:tc>
                  <a:txBody>
                    <a:bodyPr/>
                    <a:lstStyle/>
                    <a:p>
                      <a:pPr marL="0" algn="ctr" defTabSz="914400" rtl="0" eaLnBrk="1" latinLnBrk="0" hangingPunct="1"/>
                      <a:r>
                        <a:rPr lang="en-US" sz="1600" kern="1200" dirty="0" err="1">
                          <a:solidFill>
                            <a:schemeClr val="tx1"/>
                          </a:solidFill>
                          <a:latin typeface="+mn-lt"/>
                          <a:ea typeface="+mn-ea"/>
                          <a:cs typeface="+mn-cs"/>
                        </a:rPr>
                        <a:t>SessionThemeResolver</a:t>
                      </a:r>
                      <a:endParaRPr lang="en-US" sz="1600" kern="1200" dirty="0">
                        <a:solidFill>
                          <a:schemeClr val="tx1"/>
                        </a:solidFill>
                        <a:latin typeface="+mn-lt"/>
                        <a:ea typeface="+mn-ea"/>
                        <a:cs typeface="+mn-cs"/>
                      </a:endParaRP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marL="0" algn="l" defTabSz="914400" rtl="0" eaLnBrk="1" latinLnBrk="0" hangingPunct="1"/>
                      <a:r>
                        <a:rPr lang="en-US" sz="1600" kern="1200" dirty="0">
                          <a:solidFill>
                            <a:schemeClr val="tx1"/>
                          </a:solidFill>
                          <a:latin typeface="+mn-lt"/>
                          <a:ea typeface="+mn-ea"/>
                          <a:cs typeface="+mn-cs"/>
                        </a:rPr>
                        <a:t>The theme is maintained in the user’s HTTP session. </a:t>
                      </a:r>
                      <a:r>
                        <a:rPr lang="en-US" sz="1600" kern="1200" dirty="0" smtClean="0">
                          <a:solidFill>
                            <a:schemeClr val="tx1"/>
                          </a:solidFill>
                          <a:latin typeface="+mn-lt"/>
                          <a:ea typeface="+mn-ea"/>
                          <a:cs typeface="+mn-cs"/>
                        </a:rPr>
                        <a:t/>
                      </a:r>
                      <a:br>
                        <a:rPr lang="en-US" sz="1600" kern="1200" dirty="0" smtClean="0">
                          <a:solidFill>
                            <a:schemeClr val="tx1"/>
                          </a:solidFill>
                          <a:latin typeface="+mn-lt"/>
                          <a:ea typeface="+mn-ea"/>
                          <a:cs typeface="+mn-cs"/>
                        </a:rPr>
                      </a:br>
                      <a:r>
                        <a:rPr lang="en-US" sz="1600" kern="1200" dirty="0" smtClean="0">
                          <a:solidFill>
                            <a:schemeClr val="tx1"/>
                          </a:solidFill>
                          <a:latin typeface="+mn-lt"/>
                          <a:ea typeface="+mn-ea"/>
                          <a:cs typeface="+mn-cs"/>
                        </a:rPr>
                        <a:t/>
                      </a:r>
                      <a:br>
                        <a:rPr lang="en-US" sz="1600" kern="1200" dirty="0" smtClean="0">
                          <a:solidFill>
                            <a:schemeClr val="tx1"/>
                          </a:solidFill>
                          <a:latin typeface="+mn-lt"/>
                          <a:ea typeface="+mn-ea"/>
                          <a:cs typeface="+mn-cs"/>
                        </a:rPr>
                      </a:br>
                      <a:r>
                        <a:rPr lang="en-US" sz="1600" kern="1200" dirty="0" smtClean="0">
                          <a:solidFill>
                            <a:schemeClr val="tx1"/>
                          </a:solidFill>
                          <a:latin typeface="+mn-lt"/>
                          <a:ea typeface="+mn-ea"/>
                          <a:cs typeface="+mn-cs"/>
                        </a:rPr>
                        <a:t>It </a:t>
                      </a:r>
                      <a:r>
                        <a:rPr lang="en-US" sz="1600" kern="1200" dirty="0">
                          <a:solidFill>
                            <a:schemeClr val="tx1"/>
                          </a:solidFill>
                          <a:latin typeface="+mn-lt"/>
                          <a:ea typeface="+mn-ea"/>
                          <a:cs typeface="+mn-cs"/>
                        </a:rPr>
                        <a:t>only needs to be set once for each session, but is not persisted between sessions.</a:t>
                      </a: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598868">
                <a:tc>
                  <a:txBody>
                    <a:bodyPr/>
                    <a:lstStyle/>
                    <a:p>
                      <a:pPr marL="0" algn="ctr" defTabSz="914400" rtl="0" eaLnBrk="1" latinLnBrk="0" hangingPunct="1"/>
                      <a:r>
                        <a:rPr lang="en-US" sz="1600" kern="1200" dirty="0" err="1">
                          <a:solidFill>
                            <a:schemeClr val="tx1"/>
                          </a:solidFill>
                          <a:latin typeface="+mn-lt"/>
                          <a:ea typeface="+mn-ea"/>
                          <a:cs typeface="+mn-cs"/>
                        </a:rPr>
                        <a:t>CookieThemeResolver</a:t>
                      </a:r>
                      <a:endParaRPr lang="en-US" sz="1600" kern="1200" dirty="0">
                        <a:solidFill>
                          <a:schemeClr val="tx1"/>
                        </a:solidFill>
                        <a:latin typeface="+mn-lt"/>
                        <a:ea typeface="+mn-ea"/>
                        <a:cs typeface="+mn-cs"/>
                      </a:endParaRP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algn="l" defTabSz="914400" rtl="0" eaLnBrk="1" latinLnBrk="0" hangingPunct="1"/>
                      <a:r>
                        <a:rPr lang="en-US" sz="1600" kern="1200" dirty="0">
                          <a:solidFill>
                            <a:schemeClr val="tx1"/>
                          </a:solidFill>
                          <a:latin typeface="+mn-lt"/>
                          <a:ea typeface="+mn-ea"/>
                          <a:cs typeface="+mn-cs"/>
                        </a:rPr>
                        <a:t>The selected theme is stored in a cookie on the client.</a:t>
                      </a:r>
                    </a:p>
                  </a:txBody>
                  <a:tcPr marL="66675" marR="66675" marT="57150" marB="571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a:xfrm>
            <a:off x="1463040" y="0"/>
            <a:ext cx="7543800" cy="1143000"/>
          </a:xfrm>
        </p:spPr>
        <p:txBody>
          <a:bodyPr/>
          <a:lstStyle/>
          <a:p>
            <a:r>
              <a:rPr lang="en-US" dirty="0"/>
              <a:t>Built-in </a:t>
            </a:r>
            <a:r>
              <a:rPr lang="en-US" dirty="0" err="1"/>
              <a:t>ThemeResolver</a:t>
            </a:r>
            <a:endParaRPr lang="en-US" dirty="0"/>
          </a:p>
        </p:txBody>
      </p:sp>
      <p:sp>
        <p:nvSpPr>
          <p:cNvPr id="6"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solidFill>
                  <a:schemeClr val="tx1"/>
                </a:solidFill>
              </a:rPr>
              <a:pPr/>
              <a:t>11</a:t>
            </a:fld>
            <a:endParaRPr lang="en-US" dirty="0">
              <a:solidFill>
                <a:schemeClr val="tx1"/>
              </a:solidFill>
            </a:endParaRPr>
          </a:p>
        </p:txBody>
      </p:sp>
    </p:spTree>
    <p:extLst>
      <p:ext uri="{BB962C8B-B14F-4D97-AF65-F5344CB8AC3E}">
        <p14:creationId xmlns:p14="http://schemas.microsoft.com/office/powerpoint/2010/main" val="353957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3040" y="0"/>
            <a:ext cx="7543800" cy="1143000"/>
          </a:xfrm>
        </p:spPr>
        <p:txBody>
          <a:bodyPr/>
          <a:lstStyle/>
          <a:p>
            <a:r>
              <a:rPr lang="en-US" dirty="0"/>
              <a:t>2</a:t>
            </a:r>
            <a:r>
              <a:rPr lang="en-US" dirty="0" smtClean="0"/>
              <a:t>. Configure </a:t>
            </a:r>
            <a:r>
              <a:rPr lang="en-US" dirty="0" err="1"/>
              <a:t>ThemeResolver</a:t>
            </a:r>
            <a:endParaRPr lang="en-US" dirty="0"/>
          </a:p>
        </p:txBody>
      </p:sp>
      <p:sp>
        <p:nvSpPr>
          <p:cNvPr id="5" name="Rectangle 4"/>
          <p:cNvSpPr/>
          <p:nvPr/>
        </p:nvSpPr>
        <p:spPr>
          <a:xfrm>
            <a:off x="806450" y="2133600"/>
            <a:ext cx="7531100" cy="3505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&lt;bean id=</a:t>
            </a:r>
            <a:r>
              <a:rPr lang="en-US" sz="1400" b="1" i="1" dirty="0">
                <a:solidFill>
                  <a:schemeClr val="tx1"/>
                </a:solidFill>
              </a:rPr>
              <a:t>"</a:t>
            </a:r>
            <a:r>
              <a:rPr lang="en-US" sz="1400" b="1" i="1" dirty="0" err="1">
                <a:solidFill>
                  <a:schemeClr val="tx1"/>
                </a:solidFill>
              </a:rPr>
              <a:t>themeResolver</a:t>
            </a:r>
            <a:r>
              <a:rPr lang="en-US" sz="1400" b="1" i="1" dirty="0">
                <a:solidFill>
                  <a:schemeClr val="tx1"/>
                </a:solidFill>
              </a:rPr>
              <a:t>"</a:t>
            </a:r>
          </a:p>
          <a:p>
            <a:r>
              <a:rPr lang="en-US" sz="1400" b="1" dirty="0">
                <a:solidFill>
                  <a:schemeClr val="tx1"/>
                </a:solidFill>
              </a:rPr>
              <a:t>class=</a:t>
            </a:r>
            <a:r>
              <a:rPr lang="en-US" sz="1400" b="1" i="1" dirty="0">
                <a:solidFill>
                  <a:schemeClr val="tx1"/>
                </a:solidFill>
              </a:rPr>
              <a:t>"</a:t>
            </a:r>
            <a:r>
              <a:rPr lang="en-US" sz="1400" b="1" i="1" dirty="0" err="1">
                <a:solidFill>
                  <a:schemeClr val="tx1"/>
                </a:solidFill>
              </a:rPr>
              <a:t>org.springframework.web.servlet.theme.CookieThemeResolver</a:t>
            </a:r>
            <a:r>
              <a:rPr lang="en-US" sz="1400" b="1" i="1" dirty="0">
                <a:solidFill>
                  <a:schemeClr val="tx1"/>
                </a:solidFill>
              </a:rPr>
              <a:t>"&gt;</a:t>
            </a:r>
          </a:p>
          <a:p>
            <a:r>
              <a:rPr lang="en-US" sz="1400" b="1" dirty="0">
                <a:solidFill>
                  <a:schemeClr val="tx1"/>
                </a:solidFill>
              </a:rPr>
              <a:t>&lt;property name=</a:t>
            </a:r>
            <a:r>
              <a:rPr lang="en-US" sz="1400" b="1" i="1" dirty="0">
                <a:solidFill>
                  <a:schemeClr val="tx1"/>
                </a:solidFill>
              </a:rPr>
              <a:t>"</a:t>
            </a:r>
            <a:r>
              <a:rPr lang="en-US" sz="1400" b="1" i="1" dirty="0" err="1">
                <a:solidFill>
                  <a:schemeClr val="tx1"/>
                </a:solidFill>
              </a:rPr>
              <a:t>defaultThemeName</a:t>
            </a:r>
            <a:r>
              <a:rPr lang="en-US" sz="1400" b="1" i="1" dirty="0">
                <a:solidFill>
                  <a:schemeClr val="tx1"/>
                </a:solidFill>
              </a:rPr>
              <a:t>" value="default" /&gt;</a:t>
            </a:r>
          </a:p>
          <a:p>
            <a:r>
              <a:rPr lang="en-US" sz="1400" b="1" dirty="0">
                <a:solidFill>
                  <a:schemeClr val="tx1"/>
                </a:solidFill>
              </a:rPr>
              <a:t>&lt;/bean</a:t>
            </a:r>
            <a:r>
              <a:rPr lang="en-US" sz="1400" b="1" dirty="0" smtClean="0">
                <a:solidFill>
                  <a:schemeClr val="tx1"/>
                </a:solidFill>
              </a:rPr>
              <a:t>&gt;</a:t>
            </a:r>
          </a:p>
          <a:p>
            <a:endParaRPr lang="en-US" sz="1400" b="1" dirty="0">
              <a:solidFill>
                <a:schemeClr val="tx1"/>
              </a:solidFill>
            </a:endParaRPr>
          </a:p>
          <a:p>
            <a:r>
              <a:rPr lang="en-US" sz="1400" dirty="0">
                <a:solidFill>
                  <a:schemeClr val="tx1"/>
                </a:solidFill>
              </a:rPr>
              <a:t>&lt;bean id=</a:t>
            </a:r>
            <a:r>
              <a:rPr lang="en-US" sz="1400" i="1" dirty="0">
                <a:solidFill>
                  <a:schemeClr val="tx1"/>
                </a:solidFill>
              </a:rPr>
              <a:t>"</a:t>
            </a:r>
            <a:r>
              <a:rPr lang="en-US" sz="1400" i="1" dirty="0" err="1">
                <a:solidFill>
                  <a:schemeClr val="tx1"/>
                </a:solidFill>
              </a:rPr>
              <a:t>handlerMapping</a:t>
            </a:r>
            <a:r>
              <a:rPr lang="en-US" sz="1400" i="1" dirty="0">
                <a:solidFill>
                  <a:schemeClr val="tx1"/>
                </a:solidFill>
              </a:rPr>
              <a:t>"</a:t>
            </a:r>
          </a:p>
          <a:p>
            <a:r>
              <a:rPr lang="en-US" sz="1400" dirty="0">
                <a:solidFill>
                  <a:schemeClr val="tx1"/>
                </a:solidFill>
              </a:rPr>
              <a:t>class=</a:t>
            </a:r>
            <a:r>
              <a:rPr lang="en-US" sz="1400" i="1" dirty="0">
                <a:solidFill>
                  <a:schemeClr val="tx1"/>
                </a:solidFill>
              </a:rPr>
              <a:t>"org.springframework.web.servlet.mvc.annotation.DefaultAnnotationHandlerMapping"&gt;</a:t>
            </a:r>
          </a:p>
          <a:p>
            <a:r>
              <a:rPr lang="en-US" sz="1400" dirty="0">
                <a:solidFill>
                  <a:schemeClr val="tx1"/>
                </a:solidFill>
              </a:rPr>
              <a:t>&lt;property name=</a:t>
            </a:r>
            <a:r>
              <a:rPr lang="en-US" sz="1400" i="1" dirty="0">
                <a:solidFill>
                  <a:schemeClr val="tx1"/>
                </a:solidFill>
              </a:rPr>
              <a:t>"interceptors"&gt;</a:t>
            </a:r>
          </a:p>
          <a:p>
            <a:r>
              <a:rPr lang="en-US" sz="1400" dirty="0">
                <a:solidFill>
                  <a:schemeClr val="tx1"/>
                </a:solidFill>
              </a:rPr>
              <a:t>&lt;list&gt;</a:t>
            </a:r>
          </a:p>
          <a:p>
            <a:r>
              <a:rPr lang="en-US" sz="1400" dirty="0" smtClean="0">
                <a:solidFill>
                  <a:schemeClr val="tx1"/>
                </a:solidFill>
              </a:rPr>
              <a:t>&lt;</a:t>
            </a:r>
            <a:r>
              <a:rPr lang="en-US" sz="1400" dirty="0">
                <a:solidFill>
                  <a:schemeClr val="tx1"/>
                </a:solidFill>
              </a:rPr>
              <a:t>ref bean=</a:t>
            </a:r>
            <a:r>
              <a:rPr lang="en-US" sz="1400" i="1" dirty="0">
                <a:solidFill>
                  <a:schemeClr val="tx1"/>
                </a:solidFill>
              </a:rPr>
              <a:t>"</a:t>
            </a:r>
            <a:r>
              <a:rPr lang="en-US" sz="1400" i="1" dirty="0" err="1">
                <a:solidFill>
                  <a:schemeClr val="tx1"/>
                </a:solidFill>
              </a:rPr>
              <a:t>themeChangeInterceptor</a:t>
            </a:r>
            <a:r>
              <a:rPr lang="en-US" sz="1400" i="1" dirty="0">
                <a:solidFill>
                  <a:schemeClr val="tx1"/>
                </a:solidFill>
              </a:rPr>
              <a:t>" /&gt;</a:t>
            </a:r>
          </a:p>
          <a:p>
            <a:r>
              <a:rPr lang="en-US" sz="1400" dirty="0">
                <a:solidFill>
                  <a:schemeClr val="tx1"/>
                </a:solidFill>
              </a:rPr>
              <a:t>&lt;/list&gt;</a:t>
            </a:r>
          </a:p>
          <a:p>
            <a:r>
              <a:rPr lang="en-US" sz="1400" dirty="0">
                <a:solidFill>
                  <a:schemeClr val="tx1"/>
                </a:solidFill>
              </a:rPr>
              <a:t>&lt;/property&gt;</a:t>
            </a:r>
          </a:p>
          <a:p>
            <a:r>
              <a:rPr lang="en-US" sz="1400" dirty="0">
                <a:solidFill>
                  <a:schemeClr val="tx1"/>
                </a:solidFill>
              </a:rPr>
              <a:t>&lt;/bean</a:t>
            </a:r>
            <a:r>
              <a:rPr lang="en-US" sz="1400" dirty="0" smtClean="0">
                <a:solidFill>
                  <a:schemeClr val="tx1"/>
                </a:solidFill>
              </a:rPr>
              <a:t>&gt;</a:t>
            </a:r>
            <a:endParaRPr lang="en-US" sz="1400" dirty="0">
              <a:solidFill>
                <a:schemeClr val="tx1"/>
              </a:solidFill>
            </a:endParaRPr>
          </a:p>
        </p:txBody>
      </p:sp>
      <p:sp>
        <p:nvSpPr>
          <p:cNvPr id="6"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solidFill>
                  <a:schemeClr val="tx1"/>
                </a:solidFill>
              </a:rPr>
              <a:pPr/>
              <a:t>12</a:t>
            </a:fld>
            <a:endParaRPr lang="en-US" dirty="0">
              <a:solidFill>
                <a:schemeClr val="tx1"/>
              </a:solidFill>
            </a:endParaRPr>
          </a:p>
        </p:txBody>
      </p:sp>
    </p:spTree>
    <p:extLst>
      <p:ext uri="{BB962C8B-B14F-4D97-AF65-F5344CB8AC3E}">
        <p14:creationId xmlns:p14="http://schemas.microsoft.com/office/powerpoint/2010/main" val="1870308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13</a:t>
            </a:fld>
            <a:endParaRPr lang="en-US" dirty="0">
              <a:solidFill>
                <a:schemeClr val="tx1"/>
              </a:solidFill>
            </a:endParaRPr>
          </a:p>
        </p:txBody>
      </p:sp>
      <p:sp>
        <p:nvSpPr>
          <p:cNvPr id="2" name="Content Placeholder 1"/>
          <p:cNvSpPr>
            <a:spLocks noGrp="1"/>
          </p:cNvSpPr>
          <p:nvPr>
            <p:ph idx="1"/>
          </p:nvPr>
        </p:nvSpPr>
        <p:spPr>
          <a:xfrm>
            <a:off x="228600" y="1606550"/>
            <a:ext cx="8305800" cy="4946650"/>
          </a:xfrm>
        </p:spPr>
        <p:txBody>
          <a:bodyPr/>
          <a:lstStyle/>
          <a:p>
            <a:pPr marL="0" indent="0">
              <a:buNone/>
            </a:pPr>
            <a:r>
              <a:rPr lang="en-US" sz="1600" dirty="0"/>
              <a:t>Spring also provides a </a:t>
            </a:r>
            <a:r>
              <a:rPr lang="en-US" sz="1600" dirty="0" err="1"/>
              <a:t>ThemeChangeInterceptor</a:t>
            </a:r>
            <a:r>
              <a:rPr lang="en-US" sz="1600" dirty="0"/>
              <a:t> that allows theme changes on every request with a simple request parameter.</a:t>
            </a:r>
          </a:p>
        </p:txBody>
      </p:sp>
      <p:sp>
        <p:nvSpPr>
          <p:cNvPr id="3" name="Title 2"/>
          <p:cNvSpPr>
            <a:spLocks noGrp="1"/>
          </p:cNvSpPr>
          <p:nvPr>
            <p:ph type="title"/>
          </p:nvPr>
        </p:nvSpPr>
        <p:spPr/>
        <p:txBody>
          <a:bodyPr/>
          <a:lstStyle/>
          <a:p>
            <a:pPr marL="539750" indent="-539750"/>
            <a:r>
              <a:rPr lang="en-US" dirty="0"/>
              <a:t>3</a:t>
            </a:r>
            <a:r>
              <a:rPr lang="en-US" dirty="0" smtClean="0"/>
              <a:t>. Configure </a:t>
            </a:r>
            <a:br>
              <a:rPr lang="en-US" dirty="0" smtClean="0"/>
            </a:br>
            <a:r>
              <a:rPr lang="en-US" dirty="0" err="1" smtClean="0"/>
              <a:t>ThemeChangeInterceptor</a:t>
            </a:r>
            <a:endParaRPr lang="en-US" dirty="0"/>
          </a:p>
        </p:txBody>
      </p:sp>
      <p:sp>
        <p:nvSpPr>
          <p:cNvPr id="5" name="Rectangle 4"/>
          <p:cNvSpPr/>
          <p:nvPr/>
        </p:nvSpPr>
        <p:spPr>
          <a:xfrm>
            <a:off x="955675" y="2514600"/>
            <a:ext cx="7232650" cy="3886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&lt;bean id=</a:t>
            </a:r>
            <a:r>
              <a:rPr lang="en-US" sz="1400" i="1" dirty="0">
                <a:solidFill>
                  <a:schemeClr val="tx1"/>
                </a:solidFill>
              </a:rPr>
              <a:t>"</a:t>
            </a:r>
            <a:r>
              <a:rPr lang="en-US" sz="1400" i="1" dirty="0" err="1">
                <a:solidFill>
                  <a:schemeClr val="tx1"/>
                </a:solidFill>
              </a:rPr>
              <a:t>themeResolver</a:t>
            </a:r>
            <a:r>
              <a:rPr lang="en-US" sz="1400" i="1" dirty="0">
                <a:solidFill>
                  <a:schemeClr val="tx1"/>
                </a:solidFill>
              </a:rPr>
              <a:t>"</a:t>
            </a:r>
          </a:p>
          <a:p>
            <a:r>
              <a:rPr lang="en-US" sz="1400" dirty="0">
                <a:solidFill>
                  <a:schemeClr val="tx1"/>
                </a:solidFill>
              </a:rPr>
              <a:t>class=</a:t>
            </a:r>
            <a:r>
              <a:rPr lang="en-US" sz="1400" i="1" dirty="0">
                <a:solidFill>
                  <a:schemeClr val="tx1"/>
                </a:solidFill>
              </a:rPr>
              <a:t>"</a:t>
            </a:r>
            <a:r>
              <a:rPr lang="en-US" sz="1400" i="1" dirty="0" err="1">
                <a:solidFill>
                  <a:schemeClr val="tx1"/>
                </a:solidFill>
              </a:rPr>
              <a:t>org.springframework.web.servlet.theme.CookieThemeResolver</a:t>
            </a:r>
            <a:r>
              <a:rPr lang="en-US" sz="1400" i="1" dirty="0">
                <a:solidFill>
                  <a:schemeClr val="tx1"/>
                </a:solidFill>
              </a:rPr>
              <a:t>"&gt;</a:t>
            </a:r>
          </a:p>
          <a:p>
            <a:r>
              <a:rPr lang="en-US" sz="1400" dirty="0">
                <a:solidFill>
                  <a:schemeClr val="tx1"/>
                </a:solidFill>
              </a:rPr>
              <a:t>&lt;property name=</a:t>
            </a:r>
            <a:r>
              <a:rPr lang="en-US" sz="1400" i="1" dirty="0">
                <a:solidFill>
                  <a:schemeClr val="tx1"/>
                </a:solidFill>
              </a:rPr>
              <a:t>"</a:t>
            </a:r>
            <a:r>
              <a:rPr lang="en-US" sz="1400" i="1" dirty="0" err="1">
                <a:solidFill>
                  <a:schemeClr val="tx1"/>
                </a:solidFill>
              </a:rPr>
              <a:t>defaultThemeName</a:t>
            </a:r>
            <a:r>
              <a:rPr lang="en-US" sz="1400" i="1" dirty="0">
                <a:solidFill>
                  <a:schemeClr val="tx1"/>
                </a:solidFill>
              </a:rPr>
              <a:t>" value="default" /&gt;</a:t>
            </a:r>
          </a:p>
          <a:p>
            <a:r>
              <a:rPr lang="en-US" sz="1400" dirty="0">
                <a:solidFill>
                  <a:schemeClr val="tx1"/>
                </a:solidFill>
              </a:rPr>
              <a:t>&lt;/bean</a:t>
            </a:r>
            <a:r>
              <a:rPr lang="en-US" sz="1400" dirty="0" smtClean="0">
                <a:solidFill>
                  <a:schemeClr val="tx1"/>
                </a:solidFill>
              </a:rPr>
              <a:t>&gt;</a:t>
            </a:r>
          </a:p>
          <a:p>
            <a:endParaRPr lang="en-US" sz="1400" dirty="0">
              <a:solidFill>
                <a:schemeClr val="tx1"/>
              </a:solidFill>
            </a:endParaRPr>
          </a:p>
          <a:p>
            <a:r>
              <a:rPr lang="en-US" sz="1400" b="1" dirty="0">
                <a:solidFill>
                  <a:schemeClr val="tx1"/>
                </a:solidFill>
              </a:rPr>
              <a:t>&lt;bean id=</a:t>
            </a:r>
            <a:r>
              <a:rPr lang="en-US" sz="1400" b="1" i="1" dirty="0">
                <a:solidFill>
                  <a:schemeClr val="tx1"/>
                </a:solidFill>
              </a:rPr>
              <a:t>"</a:t>
            </a:r>
            <a:r>
              <a:rPr lang="en-US" sz="1400" b="1" i="1" dirty="0" err="1">
                <a:solidFill>
                  <a:schemeClr val="tx1"/>
                </a:solidFill>
              </a:rPr>
              <a:t>themeChangeInterceptor</a:t>
            </a:r>
            <a:r>
              <a:rPr lang="en-US" sz="1400" b="1" i="1" dirty="0">
                <a:solidFill>
                  <a:schemeClr val="tx1"/>
                </a:solidFill>
              </a:rPr>
              <a:t>"</a:t>
            </a:r>
          </a:p>
          <a:p>
            <a:r>
              <a:rPr lang="en-US" sz="1400" b="1" dirty="0">
                <a:solidFill>
                  <a:schemeClr val="tx1"/>
                </a:solidFill>
              </a:rPr>
              <a:t>class=</a:t>
            </a:r>
            <a:r>
              <a:rPr lang="en-US" sz="1400" b="1" i="1" dirty="0">
                <a:solidFill>
                  <a:schemeClr val="tx1"/>
                </a:solidFill>
              </a:rPr>
              <a:t>"</a:t>
            </a:r>
            <a:r>
              <a:rPr lang="en-US" sz="1400" b="1" i="1" dirty="0" err="1">
                <a:solidFill>
                  <a:schemeClr val="tx1"/>
                </a:solidFill>
              </a:rPr>
              <a:t>org.springframework.web.servlet.theme.ThemeChangeInterceptor</a:t>
            </a:r>
            <a:r>
              <a:rPr lang="en-US" sz="1400" b="1" i="1" dirty="0">
                <a:solidFill>
                  <a:schemeClr val="tx1"/>
                </a:solidFill>
              </a:rPr>
              <a:t>"&gt;</a:t>
            </a:r>
          </a:p>
          <a:p>
            <a:r>
              <a:rPr lang="en-US" sz="1400" b="1" dirty="0">
                <a:solidFill>
                  <a:schemeClr val="tx1"/>
                </a:solidFill>
              </a:rPr>
              <a:t>&lt;property name=</a:t>
            </a:r>
            <a:r>
              <a:rPr lang="en-US" sz="1400" b="1" i="1" dirty="0">
                <a:solidFill>
                  <a:schemeClr val="tx1"/>
                </a:solidFill>
              </a:rPr>
              <a:t>"</a:t>
            </a:r>
            <a:r>
              <a:rPr lang="en-US" sz="1400" b="1" i="1" dirty="0" err="1">
                <a:solidFill>
                  <a:schemeClr val="tx1"/>
                </a:solidFill>
              </a:rPr>
              <a:t>paramName</a:t>
            </a:r>
            <a:r>
              <a:rPr lang="en-US" sz="1400" b="1" i="1" dirty="0">
                <a:solidFill>
                  <a:schemeClr val="tx1"/>
                </a:solidFill>
              </a:rPr>
              <a:t>" value="theme" /&gt;</a:t>
            </a:r>
          </a:p>
          <a:p>
            <a:r>
              <a:rPr lang="en-US" sz="1400" b="1" dirty="0">
                <a:solidFill>
                  <a:schemeClr val="tx1"/>
                </a:solidFill>
              </a:rPr>
              <a:t>&lt;/bean</a:t>
            </a:r>
            <a:r>
              <a:rPr lang="en-US" sz="1400" b="1" dirty="0" smtClean="0">
                <a:solidFill>
                  <a:schemeClr val="tx1"/>
                </a:solidFill>
              </a:rPr>
              <a:t>&gt;</a:t>
            </a:r>
          </a:p>
          <a:p>
            <a:endParaRPr lang="en-US" sz="1400" b="1" dirty="0">
              <a:solidFill>
                <a:schemeClr val="tx1"/>
              </a:solidFill>
            </a:endParaRPr>
          </a:p>
          <a:p>
            <a:r>
              <a:rPr lang="en-US" sz="1400" dirty="0">
                <a:solidFill>
                  <a:schemeClr val="tx1"/>
                </a:solidFill>
              </a:rPr>
              <a:t>&lt;bean id=</a:t>
            </a:r>
            <a:r>
              <a:rPr lang="en-US" sz="1400" i="1" dirty="0">
                <a:solidFill>
                  <a:schemeClr val="tx1"/>
                </a:solidFill>
              </a:rPr>
              <a:t>"</a:t>
            </a:r>
            <a:r>
              <a:rPr lang="en-US" sz="1400" i="1" dirty="0" err="1">
                <a:solidFill>
                  <a:schemeClr val="tx1"/>
                </a:solidFill>
              </a:rPr>
              <a:t>handlerMapping</a:t>
            </a:r>
            <a:r>
              <a:rPr lang="en-US" sz="1400" i="1" dirty="0">
                <a:solidFill>
                  <a:schemeClr val="tx1"/>
                </a:solidFill>
              </a:rPr>
              <a:t>"</a:t>
            </a:r>
          </a:p>
          <a:p>
            <a:r>
              <a:rPr lang="en-US" sz="1400" dirty="0">
                <a:solidFill>
                  <a:schemeClr val="tx1"/>
                </a:solidFill>
              </a:rPr>
              <a:t>class=</a:t>
            </a:r>
            <a:r>
              <a:rPr lang="en-US" sz="1400" i="1" dirty="0">
                <a:solidFill>
                  <a:schemeClr val="tx1"/>
                </a:solidFill>
              </a:rPr>
              <a:t>"org.springframework.web.servlet.mvc.annotation.DefaultAnnotationHandlerMapping"&gt;</a:t>
            </a:r>
          </a:p>
          <a:p>
            <a:r>
              <a:rPr lang="en-US" sz="1400" dirty="0">
                <a:solidFill>
                  <a:schemeClr val="tx1"/>
                </a:solidFill>
              </a:rPr>
              <a:t>&lt;property name=</a:t>
            </a:r>
            <a:r>
              <a:rPr lang="en-US" sz="1400" i="1" dirty="0">
                <a:solidFill>
                  <a:schemeClr val="tx1"/>
                </a:solidFill>
              </a:rPr>
              <a:t>"interceptors"&gt;</a:t>
            </a:r>
          </a:p>
          <a:p>
            <a:r>
              <a:rPr lang="en-US" sz="1400" dirty="0">
                <a:solidFill>
                  <a:schemeClr val="tx1"/>
                </a:solidFill>
              </a:rPr>
              <a:t>&lt;list&gt;</a:t>
            </a:r>
          </a:p>
          <a:p>
            <a:r>
              <a:rPr lang="en-US" sz="1400" dirty="0" smtClean="0">
                <a:solidFill>
                  <a:schemeClr val="tx1"/>
                </a:solidFill>
              </a:rPr>
              <a:t>&lt;</a:t>
            </a:r>
            <a:r>
              <a:rPr lang="en-US" sz="1400" dirty="0">
                <a:solidFill>
                  <a:schemeClr val="tx1"/>
                </a:solidFill>
              </a:rPr>
              <a:t>ref bean=</a:t>
            </a:r>
            <a:r>
              <a:rPr lang="en-US" sz="1400" i="1" dirty="0">
                <a:solidFill>
                  <a:schemeClr val="tx1"/>
                </a:solidFill>
              </a:rPr>
              <a:t>"</a:t>
            </a:r>
            <a:r>
              <a:rPr lang="en-US" sz="1400" i="1" dirty="0" err="1">
                <a:solidFill>
                  <a:schemeClr val="tx1"/>
                </a:solidFill>
              </a:rPr>
              <a:t>themeChangeInterceptor</a:t>
            </a:r>
            <a:r>
              <a:rPr lang="en-US" sz="1400" i="1" dirty="0">
                <a:solidFill>
                  <a:schemeClr val="tx1"/>
                </a:solidFill>
              </a:rPr>
              <a:t>" /&gt;</a:t>
            </a:r>
          </a:p>
          <a:p>
            <a:r>
              <a:rPr lang="en-US" sz="1400" dirty="0">
                <a:solidFill>
                  <a:schemeClr val="tx1"/>
                </a:solidFill>
              </a:rPr>
              <a:t>&lt;/list&gt;</a:t>
            </a:r>
          </a:p>
          <a:p>
            <a:r>
              <a:rPr lang="en-US" sz="1400" dirty="0">
                <a:solidFill>
                  <a:schemeClr val="tx1"/>
                </a:solidFill>
              </a:rPr>
              <a:t>&lt;/property&gt;</a:t>
            </a:r>
          </a:p>
          <a:p>
            <a:r>
              <a:rPr lang="en-US" sz="1400" dirty="0">
                <a:solidFill>
                  <a:schemeClr val="tx1"/>
                </a:solidFill>
              </a:rPr>
              <a:t>&lt;/bean</a:t>
            </a:r>
            <a:r>
              <a:rPr lang="en-US" sz="1400" dirty="0" smtClean="0">
                <a:solidFill>
                  <a:schemeClr val="tx1"/>
                </a:solidFill>
              </a:rPr>
              <a:t>&gt;</a:t>
            </a:r>
            <a:endParaRPr lang="en-US" dirty="0">
              <a:solidFill>
                <a:schemeClr val="tx1"/>
              </a:solidFill>
            </a:endParaRPr>
          </a:p>
        </p:txBody>
      </p:sp>
    </p:spTree>
    <p:extLst>
      <p:ext uri="{BB962C8B-B14F-4D97-AF65-F5344CB8AC3E}">
        <p14:creationId xmlns:p14="http://schemas.microsoft.com/office/powerpoint/2010/main" val="27501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14</a:t>
            </a:fld>
            <a:endParaRPr lang="en-US" dirty="0">
              <a:solidFill>
                <a:schemeClr val="tx1"/>
              </a:solidFill>
            </a:endParaRPr>
          </a:p>
        </p:txBody>
      </p:sp>
      <p:sp>
        <p:nvSpPr>
          <p:cNvPr id="2" name="Content Placeholder 1"/>
          <p:cNvSpPr>
            <a:spLocks noGrp="1"/>
          </p:cNvSpPr>
          <p:nvPr>
            <p:ph idx="1"/>
          </p:nvPr>
        </p:nvSpPr>
        <p:spPr>
          <a:xfrm>
            <a:off x="228600" y="1606550"/>
            <a:ext cx="8229600" cy="4946650"/>
          </a:xfrm>
        </p:spPr>
        <p:txBody>
          <a:bodyPr/>
          <a:lstStyle/>
          <a:p>
            <a:pPr marL="0" indent="0">
              <a:buNone/>
            </a:pPr>
            <a:r>
              <a:rPr lang="en-US" sz="1600" dirty="0"/>
              <a:t>For a JSP, you </a:t>
            </a:r>
            <a:r>
              <a:rPr lang="en-US" sz="1600" dirty="0" smtClean="0"/>
              <a:t>do </a:t>
            </a:r>
            <a:r>
              <a:rPr lang="en-US" sz="1600" dirty="0"/>
              <a:t>this using the </a:t>
            </a:r>
            <a:r>
              <a:rPr lang="en-US" sz="1600" i="1" dirty="0" err="1"/>
              <a:t>spring:theme</a:t>
            </a:r>
            <a:r>
              <a:rPr lang="en-US" sz="1600" dirty="0"/>
              <a:t> custom tag, which is very similar </a:t>
            </a:r>
            <a:r>
              <a:rPr lang="en-US" sz="1600" dirty="0" smtClean="0"/>
              <a:t>to the</a:t>
            </a:r>
            <a:r>
              <a:rPr lang="en-US" sz="1600" dirty="0"/>
              <a:t> </a:t>
            </a:r>
            <a:r>
              <a:rPr lang="en-US" sz="1600" dirty="0" smtClean="0"/>
              <a:t/>
            </a:r>
            <a:br>
              <a:rPr lang="en-US" sz="1600" dirty="0" smtClean="0"/>
            </a:br>
            <a:r>
              <a:rPr lang="en-US" sz="1600" i="1" dirty="0" err="1" smtClean="0"/>
              <a:t>spring:message</a:t>
            </a:r>
            <a:r>
              <a:rPr lang="en-US" sz="1600" dirty="0"/>
              <a:t> tag. </a:t>
            </a:r>
            <a:r>
              <a:rPr lang="en-US" sz="1600" dirty="0" smtClean="0"/>
              <a:t/>
            </a:r>
            <a:br>
              <a:rPr lang="en-US" sz="1600" dirty="0" smtClean="0"/>
            </a:br>
            <a:endParaRPr lang="en-US" sz="1600" dirty="0" smtClean="0"/>
          </a:p>
          <a:p>
            <a:pPr marL="0" indent="0">
              <a:buNone/>
            </a:pPr>
            <a:r>
              <a:rPr lang="en-US" sz="1600" dirty="0" smtClean="0"/>
              <a:t>The </a:t>
            </a:r>
            <a:r>
              <a:rPr lang="en-US" sz="1600" dirty="0"/>
              <a:t>following JSP fragment uses the theme defined in the previous example to customize the look and feel:</a:t>
            </a:r>
          </a:p>
        </p:txBody>
      </p:sp>
      <p:sp>
        <p:nvSpPr>
          <p:cNvPr id="3" name="Title 2"/>
          <p:cNvSpPr>
            <a:spLocks noGrp="1"/>
          </p:cNvSpPr>
          <p:nvPr>
            <p:ph type="title"/>
          </p:nvPr>
        </p:nvSpPr>
        <p:spPr/>
        <p:txBody>
          <a:bodyPr/>
          <a:lstStyle/>
          <a:p>
            <a:pPr marL="539750" indent="-539750"/>
            <a:r>
              <a:rPr lang="en-US" dirty="0"/>
              <a:t>4</a:t>
            </a:r>
            <a:r>
              <a:rPr lang="en-US" dirty="0" smtClean="0"/>
              <a:t>. Configure </a:t>
            </a:r>
            <a:r>
              <a:rPr lang="en-US" dirty="0" err="1" smtClean="0"/>
              <a:t>spring:theme</a:t>
            </a:r>
            <a:r>
              <a:rPr lang="en-US" dirty="0"/>
              <a:t/>
            </a:r>
            <a:br>
              <a:rPr lang="en-US" dirty="0"/>
            </a:br>
            <a:r>
              <a:rPr lang="en-US" dirty="0" smtClean="0"/>
              <a:t>custom </a:t>
            </a:r>
            <a:r>
              <a:rPr lang="en-US" dirty="0"/>
              <a:t>tag</a:t>
            </a:r>
          </a:p>
        </p:txBody>
      </p:sp>
      <p:sp>
        <p:nvSpPr>
          <p:cNvPr id="9" name="Rectangle 8"/>
          <p:cNvSpPr/>
          <p:nvPr/>
        </p:nvSpPr>
        <p:spPr>
          <a:xfrm>
            <a:off x="381000" y="3657600"/>
            <a:ext cx="7467600" cy="2362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400" dirty="0">
                <a:solidFill>
                  <a:srgbClr val="3F7F7F"/>
                </a:solidFill>
                <a:cs typeface="Arial" pitchFamily="34" charset="0"/>
              </a:rPr>
              <a:t>&lt;%@</a:t>
            </a:r>
            <a:r>
              <a:rPr lang="en-US" altLang="en-US" sz="1400" dirty="0">
                <a:solidFill>
                  <a:srgbClr val="000000"/>
                </a:solidFill>
                <a:cs typeface="Arial" pitchFamily="34" charset="0"/>
              </a:rPr>
              <a:t> </a:t>
            </a:r>
            <a:r>
              <a:rPr lang="en-US" altLang="en-US" sz="1400" dirty="0" err="1">
                <a:solidFill>
                  <a:srgbClr val="7F007F"/>
                </a:solidFill>
                <a:cs typeface="Arial" pitchFamily="34" charset="0"/>
              </a:rPr>
              <a:t>taglib</a:t>
            </a:r>
            <a:r>
              <a:rPr lang="en-US" altLang="en-US" sz="1400" dirty="0">
                <a:solidFill>
                  <a:srgbClr val="000000"/>
                </a:solidFill>
                <a:cs typeface="Arial" pitchFamily="34" charset="0"/>
              </a:rPr>
              <a:t> </a:t>
            </a:r>
            <a:r>
              <a:rPr lang="en-US" altLang="en-US" sz="1400" dirty="0">
                <a:solidFill>
                  <a:srgbClr val="7F007F"/>
                </a:solidFill>
                <a:cs typeface="Arial" pitchFamily="34" charset="0"/>
              </a:rPr>
              <a:t>prefix</a:t>
            </a:r>
            <a:r>
              <a:rPr lang="en-US" altLang="en-US" sz="1400" dirty="0">
                <a:solidFill>
                  <a:srgbClr val="000000"/>
                </a:solidFill>
                <a:cs typeface="Arial" pitchFamily="34" charset="0"/>
              </a:rPr>
              <a:t>=</a:t>
            </a:r>
            <a:r>
              <a:rPr lang="en-US" altLang="en-US" sz="1400" dirty="0">
                <a:solidFill>
                  <a:srgbClr val="2A00FF"/>
                </a:solidFill>
                <a:cs typeface="Arial" pitchFamily="34" charset="0"/>
              </a:rPr>
              <a:t>"spring"</a:t>
            </a:r>
            <a:r>
              <a:rPr lang="en-US" altLang="en-US" sz="1400" dirty="0">
                <a:solidFill>
                  <a:srgbClr val="000000"/>
                </a:solidFill>
                <a:cs typeface="Arial" pitchFamily="34" charset="0"/>
              </a:rPr>
              <a:t> </a:t>
            </a:r>
            <a:r>
              <a:rPr lang="en-US" altLang="en-US" sz="1400" dirty="0" err="1">
                <a:solidFill>
                  <a:srgbClr val="7F007F"/>
                </a:solidFill>
                <a:cs typeface="Arial" pitchFamily="34" charset="0"/>
              </a:rPr>
              <a:t>uri</a:t>
            </a:r>
            <a:r>
              <a:rPr lang="en-US" altLang="en-US" sz="1400" dirty="0">
                <a:solidFill>
                  <a:srgbClr val="000000"/>
                </a:solidFill>
                <a:cs typeface="Arial" pitchFamily="34" charset="0"/>
              </a:rPr>
              <a:t>=</a:t>
            </a:r>
            <a:r>
              <a:rPr lang="en-US" altLang="en-US" sz="1400" dirty="0">
                <a:solidFill>
                  <a:srgbClr val="2A00FF"/>
                </a:solidFill>
                <a:cs typeface="Arial" pitchFamily="34" charset="0"/>
              </a:rPr>
              <a:t>"http://www.springframework.org/tags"</a:t>
            </a:r>
            <a:r>
              <a:rPr lang="en-US" altLang="en-US" sz="1400" dirty="0">
                <a:solidFill>
                  <a:srgbClr val="7F007F"/>
                </a:solidFill>
                <a:cs typeface="Arial" pitchFamily="34" charset="0"/>
              </a:rPr>
              <a:t>%&gt;</a:t>
            </a:r>
            <a:r>
              <a:rPr lang="en-US" altLang="en-US" sz="1400" dirty="0">
                <a:solidFill>
                  <a:srgbClr val="000000"/>
                </a:solidFill>
                <a:cs typeface="Arial" pitchFamily="34" charset="0"/>
              </a:rPr>
              <a:t> </a:t>
            </a:r>
          </a:p>
          <a:p>
            <a:pPr lvl="0" fontAlgn="base">
              <a:spcBef>
                <a:spcPct val="0"/>
              </a:spcBef>
              <a:spcAft>
                <a:spcPct val="0"/>
              </a:spcAft>
            </a:pPr>
            <a:r>
              <a:rPr lang="en-US" altLang="en-US" sz="1400" dirty="0">
                <a:solidFill>
                  <a:srgbClr val="7F007F"/>
                </a:solidFill>
                <a:cs typeface="Arial" pitchFamily="34" charset="0"/>
              </a:rPr>
              <a:t>&lt;html&gt;</a:t>
            </a:r>
            <a:r>
              <a:rPr lang="en-US" altLang="en-US" sz="1400" dirty="0">
                <a:solidFill>
                  <a:srgbClr val="000000"/>
                </a:solidFill>
                <a:cs typeface="Arial" pitchFamily="34" charset="0"/>
              </a:rPr>
              <a:t> </a:t>
            </a:r>
          </a:p>
          <a:p>
            <a:pPr lvl="0" fontAlgn="base">
              <a:spcBef>
                <a:spcPct val="0"/>
              </a:spcBef>
              <a:spcAft>
                <a:spcPct val="0"/>
              </a:spcAft>
            </a:pPr>
            <a:r>
              <a:rPr lang="en-US" altLang="en-US" sz="1400" dirty="0">
                <a:solidFill>
                  <a:srgbClr val="7F007F"/>
                </a:solidFill>
                <a:cs typeface="Arial" pitchFamily="34" charset="0"/>
              </a:rPr>
              <a:t>&lt;head&gt;</a:t>
            </a:r>
            <a:r>
              <a:rPr lang="en-US" altLang="en-US" sz="1400" dirty="0">
                <a:solidFill>
                  <a:srgbClr val="000000"/>
                </a:solidFill>
                <a:cs typeface="Arial" pitchFamily="34" charset="0"/>
              </a:rPr>
              <a:t> </a:t>
            </a:r>
          </a:p>
          <a:p>
            <a:pPr lvl="0" fontAlgn="base">
              <a:spcBef>
                <a:spcPct val="0"/>
              </a:spcBef>
              <a:spcAft>
                <a:spcPct val="0"/>
              </a:spcAft>
            </a:pPr>
            <a:r>
              <a:rPr lang="en-US" altLang="en-US" sz="1400" dirty="0">
                <a:solidFill>
                  <a:srgbClr val="000000"/>
                </a:solidFill>
                <a:cs typeface="Arial" pitchFamily="34" charset="0"/>
              </a:rPr>
              <a:t>	</a:t>
            </a:r>
            <a:r>
              <a:rPr lang="en-US" altLang="en-US" sz="1400" dirty="0">
                <a:solidFill>
                  <a:srgbClr val="7F007F"/>
                </a:solidFill>
                <a:cs typeface="Arial" pitchFamily="34" charset="0"/>
              </a:rPr>
              <a:t>&lt;link</a:t>
            </a:r>
            <a:r>
              <a:rPr lang="en-US" altLang="en-US" sz="1400" dirty="0">
                <a:solidFill>
                  <a:srgbClr val="000000"/>
                </a:solidFill>
                <a:cs typeface="Arial" pitchFamily="34" charset="0"/>
              </a:rPr>
              <a:t> </a:t>
            </a:r>
            <a:r>
              <a:rPr lang="en-US" altLang="en-US" sz="1400" dirty="0" err="1">
                <a:solidFill>
                  <a:srgbClr val="7F007F"/>
                </a:solidFill>
                <a:cs typeface="Arial" pitchFamily="34" charset="0"/>
              </a:rPr>
              <a:t>rel</a:t>
            </a:r>
            <a:r>
              <a:rPr lang="en-US" altLang="en-US" sz="1400" dirty="0">
                <a:solidFill>
                  <a:srgbClr val="000000"/>
                </a:solidFill>
                <a:cs typeface="Arial" pitchFamily="34" charset="0"/>
              </a:rPr>
              <a:t>=</a:t>
            </a:r>
            <a:r>
              <a:rPr lang="en-US" altLang="en-US" sz="1400" dirty="0">
                <a:solidFill>
                  <a:srgbClr val="2A00FF"/>
                </a:solidFill>
                <a:cs typeface="Arial" pitchFamily="34" charset="0"/>
              </a:rPr>
              <a:t>"</a:t>
            </a:r>
            <a:r>
              <a:rPr lang="en-US" altLang="en-US" sz="1400" dirty="0" err="1">
                <a:solidFill>
                  <a:srgbClr val="2A00FF"/>
                </a:solidFill>
                <a:cs typeface="Arial" pitchFamily="34" charset="0"/>
              </a:rPr>
              <a:t>stylesheet</a:t>
            </a:r>
            <a:r>
              <a:rPr lang="en-US" altLang="en-US" sz="1400" dirty="0">
                <a:solidFill>
                  <a:srgbClr val="2A00FF"/>
                </a:solidFill>
                <a:cs typeface="Arial" pitchFamily="34" charset="0"/>
              </a:rPr>
              <a:t>"</a:t>
            </a:r>
            <a:r>
              <a:rPr lang="en-US" altLang="en-US" sz="1400" dirty="0">
                <a:solidFill>
                  <a:srgbClr val="000000"/>
                </a:solidFill>
                <a:cs typeface="Arial" pitchFamily="34" charset="0"/>
              </a:rPr>
              <a:t> </a:t>
            </a:r>
            <a:r>
              <a:rPr lang="en-US" altLang="en-US" sz="1400" dirty="0" err="1">
                <a:solidFill>
                  <a:srgbClr val="7F007F"/>
                </a:solidFill>
                <a:cs typeface="Arial" pitchFamily="34" charset="0"/>
              </a:rPr>
              <a:t>href</a:t>
            </a:r>
            <a:r>
              <a:rPr lang="en-US" altLang="en-US" sz="1400" dirty="0">
                <a:solidFill>
                  <a:srgbClr val="000000"/>
                </a:solidFill>
                <a:cs typeface="Arial" pitchFamily="34" charset="0"/>
              </a:rPr>
              <a:t>=</a:t>
            </a:r>
            <a:r>
              <a:rPr lang="en-US" altLang="en-US" sz="1400" dirty="0">
                <a:solidFill>
                  <a:srgbClr val="2A00FF"/>
                </a:solidFill>
                <a:cs typeface="Arial" pitchFamily="34" charset="0"/>
              </a:rPr>
              <a:t>"&lt;</a:t>
            </a:r>
            <a:r>
              <a:rPr lang="en-US" altLang="en-US" sz="1400" dirty="0" err="1">
                <a:solidFill>
                  <a:srgbClr val="2A00FF"/>
                </a:solidFill>
                <a:cs typeface="Arial" pitchFamily="34" charset="0"/>
              </a:rPr>
              <a:t>spring:theme</a:t>
            </a:r>
            <a:r>
              <a:rPr lang="en-US" altLang="en-US" sz="1400" dirty="0">
                <a:solidFill>
                  <a:srgbClr val="2A00FF"/>
                </a:solidFill>
                <a:cs typeface="Arial" pitchFamily="34" charset="0"/>
              </a:rPr>
              <a:t> </a:t>
            </a:r>
            <a:r>
              <a:rPr lang="en-US" altLang="en-US" sz="1400" dirty="0" smtClean="0">
                <a:solidFill>
                  <a:srgbClr val="2A00FF"/>
                </a:solidFill>
                <a:cs typeface="Arial" pitchFamily="34" charset="0"/>
              </a:rPr>
              <a:t>code=</a:t>
            </a:r>
            <a:r>
              <a:rPr lang="en-US" altLang="en-US" sz="1400" i="1" dirty="0" err="1" smtClean="0">
                <a:solidFill>
                  <a:srgbClr val="000000"/>
                </a:solidFill>
                <a:cs typeface="Arial" pitchFamily="34" charset="0"/>
              </a:rPr>
              <a:t>css</a:t>
            </a:r>
            <a:r>
              <a:rPr lang="en-US" altLang="en-US" sz="1400" dirty="0" smtClean="0">
                <a:solidFill>
                  <a:srgbClr val="000000"/>
                </a:solidFill>
                <a:cs typeface="Arial" pitchFamily="34" charset="0"/>
              </a:rPr>
              <a:t>/&gt;" </a:t>
            </a:r>
            <a:r>
              <a:rPr lang="en-US" altLang="en-US" sz="1400" dirty="0">
                <a:solidFill>
                  <a:srgbClr val="000000"/>
                </a:solidFill>
                <a:cs typeface="Arial" pitchFamily="34" charset="0"/>
              </a:rPr>
              <a:t>type="text/</a:t>
            </a:r>
            <a:r>
              <a:rPr lang="en-US" altLang="en-US" sz="1400" dirty="0" err="1">
                <a:solidFill>
                  <a:srgbClr val="000000"/>
                </a:solidFill>
                <a:cs typeface="Arial" pitchFamily="34" charset="0"/>
              </a:rPr>
              <a:t>css</a:t>
            </a:r>
            <a:r>
              <a:rPr lang="en-US" altLang="en-US" sz="1400" dirty="0">
                <a:solidFill>
                  <a:srgbClr val="000000"/>
                </a:solidFill>
                <a:cs typeface="Arial" pitchFamily="34" charset="0"/>
              </a:rPr>
              <a:t>"/&gt; </a:t>
            </a:r>
          </a:p>
          <a:p>
            <a:pPr lvl="0" fontAlgn="base">
              <a:spcBef>
                <a:spcPct val="0"/>
              </a:spcBef>
              <a:spcAft>
                <a:spcPct val="0"/>
              </a:spcAft>
            </a:pPr>
            <a:r>
              <a:rPr lang="en-US" altLang="en-US" sz="1400" dirty="0">
                <a:solidFill>
                  <a:srgbClr val="3F7F7F"/>
                </a:solidFill>
                <a:cs typeface="Arial" pitchFamily="34" charset="0"/>
              </a:rPr>
              <a:t>&lt;/head&gt;</a:t>
            </a:r>
            <a:r>
              <a:rPr lang="en-US" altLang="en-US" sz="1400" dirty="0">
                <a:solidFill>
                  <a:srgbClr val="000000"/>
                </a:solidFill>
                <a:cs typeface="Arial" pitchFamily="34" charset="0"/>
              </a:rPr>
              <a:t> </a:t>
            </a:r>
          </a:p>
          <a:p>
            <a:pPr lvl="0" fontAlgn="base">
              <a:spcBef>
                <a:spcPct val="0"/>
              </a:spcBef>
              <a:spcAft>
                <a:spcPct val="0"/>
              </a:spcAft>
            </a:pPr>
            <a:r>
              <a:rPr lang="en-US" altLang="en-US" sz="1400" dirty="0">
                <a:solidFill>
                  <a:srgbClr val="3F7F7F"/>
                </a:solidFill>
                <a:cs typeface="Arial" pitchFamily="34" charset="0"/>
              </a:rPr>
              <a:t>&lt;body</a:t>
            </a:r>
            <a:r>
              <a:rPr lang="en-US" altLang="en-US" sz="1400" dirty="0">
                <a:solidFill>
                  <a:srgbClr val="000000"/>
                </a:solidFill>
                <a:cs typeface="Arial" pitchFamily="34" charset="0"/>
              </a:rPr>
              <a:t> </a:t>
            </a:r>
            <a:r>
              <a:rPr lang="en-US" altLang="en-US" sz="1400" dirty="0">
                <a:solidFill>
                  <a:srgbClr val="7F007F"/>
                </a:solidFill>
                <a:cs typeface="Arial" pitchFamily="34" charset="0"/>
              </a:rPr>
              <a:t>style</a:t>
            </a:r>
            <a:r>
              <a:rPr lang="en-US" altLang="en-US" sz="1400" dirty="0">
                <a:solidFill>
                  <a:srgbClr val="000000"/>
                </a:solidFill>
                <a:cs typeface="Arial" pitchFamily="34" charset="0"/>
              </a:rPr>
              <a:t>=</a:t>
            </a:r>
            <a:r>
              <a:rPr lang="en-US" altLang="en-US" sz="1400" dirty="0">
                <a:solidFill>
                  <a:srgbClr val="2A00FF"/>
                </a:solidFill>
                <a:cs typeface="Arial" pitchFamily="34" charset="0"/>
              </a:rPr>
              <a:t>"background=&lt;</a:t>
            </a:r>
            <a:r>
              <a:rPr lang="en-US" altLang="en-US" sz="1400" dirty="0" err="1">
                <a:solidFill>
                  <a:srgbClr val="2A00FF"/>
                </a:solidFill>
                <a:cs typeface="Arial" pitchFamily="34" charset="0"/>
              </a:rPr>
              <a:t>spring:theme</a:t>
            </a:r>
            <a:r>
              <a:rPr lang="en-US" altLang="en-US" sz="1400" dirty="0">
                <a:solidFill>
                  <a:srgbClr val="2A00FF"/>
                </a:solidFill>
                <a:cs typeface="Arial" pitchFamily="34" charset="0"/>
              </a:rPr>
              <a:t> code=</a:t>
            </a:r>
            <a:r>
              <a:rPr lang="en-US" altLang="en-US" sz="1400" i="1" dirty="0">
                <a:solidFill>
                  <a:srgbClr val="000000"/>
                </a:solidFill>
                <a:cs typeface="Arial" pitchFamily="34" charset="0"/>
              </a:rPr>
              <a:t>background</a:t>
            </a:r>
            <a:r>
              <a:rPr lang="en-US" altLang="en-US" sz="1400" dirty="0">
                <a:solidFill>
                  <a:srgbClr val="000000"/>
                </a:solidFill>
                <a:cs typeface="Arial" pitchFamily="34" charset="0"/>
              </a:rPr>
              <a:t>/&gt;"&gt;</a:t>
            </a:r>
          </a:p>
          <a:p>
            <a:pPr lvl="0" fontAlgn="base">
              <a:spcBef>
                <a:spcPct val="0"/>
              </a:spcBef>
              <a:spcAft>
                <a:spcPct val="0"/>
              </a:spcAft>
            </a:pPr>
            <a:r>
              <a:rPr lang="en-US" altLang="en-US" sz="1400" dirty="0">
                <a:solidFill>
                  <a:srgbClr val="000000"/>
                </a:solidFill>
                <a:cs typeface="Arial" pitchFamily="34" charset="0"/>
              </a:rPr>
              <a:t> ... </a:t>
            </a:r>
          </a:p>
          <a:p>
            <a:pPr lvl="0" fontAlgn="base">
              <a:spcBef>
                <a:spcPct val="0"/>
              </a:spcBef>
              <a:spcAft>
                <a:spcPct val="0"/>
              </a:spcAft>
            </a:pPr>
            <a:r>
              <a:rPr lang="en-US" altLang="en-US" sz="1400" dirty="0">
                <a:solidFill>
                  <a:srgbClr val="3F7F7F"/>
                </a:solidFill>
                <a:cs typeface="Arial" pitchFamily="34" charset="0"/>
              </a:rPr>
              <a:t>&lt;/body&gt;</a:t>
            </a:r>
            <a:r>
              <a:rPr lang="en-US" altLang="en-US" sz="1400" dirty="0">
                <a:solidFill>
                  <a:srgbClr val="000000"/>
                </a:solidFill>
                <a:cs typeface="Arial" pitchFamily="34" charset="0"/>
              </a:rPr>
              <a:t> </a:t>
            </a:r>
          </a:p>
          <a:p>
            <a:pPr lvl="0" fontAlgn="base">
              <a:spcBef>
                <a:spcPct val="0"/>
              </a:spcBef>
              <a:spcAft>
                <a:spcPct val="0"/>
              </a:spcAft>
            </a:pPr>
            <a:r>
              <a:rPr lang="en-US" altLang="en-US" sz="1400" dirty="0">
                <a:solidFill>
                  <a:srgbClr val="3F7F7F"/>
                </a:solidFill>
                <a:cs typeface="Arial" pitchFamily="34" charset="0"/>
              </a:rPr>
              <a:t>&lt;/html&gt;</a:t>
            </a:r>
            <a:r>
              <a:rPr lang="en-US" altLang="en-US" sz="1400" dirty="0">
                <a:solidFill>
                  <a:schemeClr val="tx1"/>
                </a:solidFill>
                <a:cs typeface="Arial" pitchFamily="34" charset="0"/>
              </a:rPr>
              <a:t> </a:t>
            </a:r>
          </a:p>
        </p:txBody>
      </p:sp>
    </p:spTree>
    <p:extLst>
      <p:ext uri="{BB962C8B-B14F-4D97-AF65-F5344CB8AC3E}">
        <p14:creationId xmlns:p14="http://schemas.microsoft.com/office/powerpoint/2010/main" val="38789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15</a:t>
            </a:fld>
            <a:endParaRPr lang="en-US" dirty="0">
              <a:solidFill>
                <a:schemeClr val="tx1"/>
              </a:solidFill>
            </a:endParaRPr>
          </a:p>
        </p:txBody>
      </p:sp>
      <p:sp>
        <p:nvSpPr>
          <p:cNvPr id="2" name="Content Placeholder 1"/>
          <p:cNvSpPr>
            <a:spLocks noGrp="1"/>
          </p:cNvSpPr>
          <p:nvPr>
            <p:ph idx="1"/>
          </p:nvPr>
        </p:nvSpPr>
        <p:spPr>
          <a:xfrm>
            <a:off x="228600" y="1606550"/>
            <a:ext cx="7924800" cy="4946650"/>
          </a:xfrm>
        </p:spPr>
        <p:txBody>
          <a:bodyPr/>
          <a:lstStyle/>
          <a:p>
            <a:r>
              <a:rPr lang="en-US" sz="1600" dirty="0"/>
              <a:t>Refer to course </a:t>
            </a:r>
            <a:r>
              <a:rPr lang="en-US" sz="1600" dirty="0" smtClean="0"/>
              <a:t>code—</a:t>
            </a:r>
            <a:r>
              <a:rPr lang="en-US" sz="1600" dirty="0" smtClean="0">
                <a:hlinkClick r:id="rId2"/>
              </a:rPr>
              <a:t>CTKJE572 </a:t>
            </a:r>
            <a:r>
              <a:rPr lang="en-US" sz="1600" dirty="0">
                <a:hlinkClick r:id="rId2"/>
              </a:rPr>
              <a:t>-Spring 3 MVC Level 2 Hands on Guided </a:t>
            </a:r>
            <a:r>
              <a:rPr lang="en-US" sz="1600" dirty="0" smtClean="0">
                <a:hlinkClick r:id="rId2"/>
              </a:rPr>
              <a:t>Exercises</a:t>
            </a:r>
            <a:r>
              <a:rPr lang="en-US" sz="1600" dirty="0" smtClean="0"/>
              <a:t>.</a:t>
            </a:r>
            <a:endParaRPr lang="en-US" sz="1600" dirty="0"/>
          </a:p>
          <a:p>
            <a:endParaRPr lang="en-US" sz="1600" dirty="0"/>
          </a:p>
          <a:p>
            <a:r>
              <a:rPr lang="en-US" sz="1600" dirty="0"/>
              <a:t>Practice the Guided Exercise </a:t>
            </a:r>
            <a:r>
              <a:rPr lang="en-US" sz="1600" dirty="0" smtClean="0"/>
              <a:t>4: Themes </a:t>
            </a:r>
            <a:r>
              <a:rPr lang="en-US" sz="1600" dirty="0"/>
              <a:t>in the </a:t>
            </a:r>
            <a:r>
              <a:rPr lang="en-US" sz="1600" dirty="0" smtClean="0"/>
              <a:t>Hands-on </a:t>
            </a:r>
            <a:r>
              <a:rPr lang="en-US" sz="1600" dirty="0"/>
              <a:t>document.</a:t>
            </a:r>
          </a:p>
          <a:p>
            <a:endParaRPr lang="en-US" sz="1600" dirty="0"/>
          </a:p>
        </p:txBody>
      </p:sp>
      <p:sp>
        <p:nvSpPr>
          <p:cNvPr id="3" name="Title 2"/>
          <p:cNvSpPr>
            <a:spLocks noGrp="1"/>
          </p:cNvSpPr>
          <p:nvPr>
            <p:ph type="title"/>
          </p:nvPr>
        </p:nvSpPr>
        <p:spPr/>
        <p:txBody>
          <a:bodyPr/>
          <a:lstStyle/>
          <a:p>
            <a:r>
              <a:rPr lang="en-US" dirty="0"/>
              <a:t>Demonstration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962400"/>
            <a:ext cx="2514600" cy="1805062"/>
          </a:xfrm>
          <a:prstGeom prst="rect">
            <a:avLst/>
          </a:prstGeom>
        </p:spPr>
      </p:pic>
    </p:spTree>
    <p:extLst>
      <p:ext uri="{BB962C8B-B14F-4D97-AF65-F5344CB8AC3E}">
        <p14:creationId xmlns:p14="http://schemas.microsoft.com/office/powerpoint/2010/main" val="295898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16</a:t>
            </a:fld>
            <a:endParaRPr lang="en-US" dirty="0">
              <a:solidFill>
                <a:schemeClr val="tx1"/>
              </a:solidFill>
            </a:endParaRPr>
          </a:p>
        </p:txBody>
      </p:sp>
      <p:sp>
        <p:nvSpPr>
          <p:cNvPr id="3" name="Title 2"/>
          <p:cNvSpPr>
            <a:spLocks noGrp="1"/>
          </p:cNvSpPr>
          <p:nvPr>
            <p:ph type="title"/>
          </p:nvPr>
        </p:nvSpPr>
        <p:spPr/>
        <p:txBody>
          <a:bodyPr/>
          <a:lstStyle/>
          <a:p>
            <a:r>
              <a:rPr lang="en-US" dirty="0" smtClean="0"/>
              <a:t>Questions</a:t>
            </a:r>
            <a:endParaRPr lang="en-US" dirty="0"/>
          </a:p>
        </p:txBody>
      </p:sp>
      <p:pic>
        <p:nvPicPr>
          <p:cNvPr id="11" name="Picture 6"/>
          <p:cNvPicPr>
            <a:picLocks noChangeAspect="1" noChangeArrowheads="1"/>
          </p:cNvPicPr>
          <p:nvPr/>
        </p:nvPicPr>
        <p:blipFill>
          <a:blip r:embed="rId3"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3040" y="0"/>
            <a:ext cx="7543800" cy="1143000"/>
          </a:xfrm>
        </p:spPr>
        <p:txBody>
          <a:bodyPr/>
          <a:lstStyle/>
          <a:p>
            <a:r>
              <a:rPr lang="en-US" dirty="0" smtClean="0"/>
              <a:t>Welcome Break</a:t>
            </a:r>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solidFill>
                  <a:schemeClr val="tx1"/>
                </a:solidFill>
              </a:rPr>
              <a:pPr/>
              <a:t>17</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18</a:t>
            </a:fld>
            <a:endParaRPr lang="en-US" dirty="0">
              <a:solidFill>
                <a:schemeClr val="tx1"/>
              </a:solidFill>
            </a:endParaRPr>
          </a:p>
        </p:txBody>
      </p:sp>
      <p:sp>
        <p:nvSpPr>
          <p:cNvPr id="2" name="Content Placeholder 1"/>
          <p:cNvSpPr>
            <a:spLocks noGrp="1"/>
          </p:cNvSpPr>
          <p:nvPr>
            <p:ph idx="1"/>
          </p:nvPr>
        </p:nvSpPr>
        <p:spPr/>
        <p:txBody>
          <a:bodyPr/>
          <a:lstStyle/>
          <a:p>
            <a:pPr marL="0" indent="0">
              <a:buNone/>
              <a:defRPr/>
            </a:pPr>
            <a:r>
              <a:rPr lang="en-US" sz="1600" b="1" dirty="0" smtClean="0"/>
              <a:t>Fill in the blanks:</a:t>
            </a:r>
          </a:p>
          <a:p>
            <a:pPr marL="0" indent="0">
              <a:buNone/>
              <a:defRPr/>
            </a:pPr>
            <a:endParaRPr lang="en-US" sz="1600" dirty="0" smtClean="0"/>
          </a:p>
          <a:p>
            <a:pPr marL="514350" indent="-514350">
              <a:buAutoNum type="arabicPeriod"/>
              <a:defRPr/>
            </a:pPr>
            <a:r>
              <a:rPr lang="en-US" sz="1600" dirty="0" smtClean="0"/>
              <a:t>______________detects </a:t>
            </a:r>
            <a:r>
              <a:rPr lang="en-US" sz="1600" dirty="0"/>
              <a:t>the theme to use for a particular request and can also alter the request’s theme</a:t>
            </a:r>
            <a:r>
              <a:rPr lang="en-US" sz="1600" dirty="0" smtClean="0"/>
              <a:t>.</a:t>
            </a:r>
          </a:p>
          <a:p>
            <a:pPr marL="514350" indent="-514350">
              <a:buAutoNum type="arabicPeriod"/>
              <a:defRPr/>
            </a:pPr>
            <a:endParaRPr lang="en-US" sz="1600" dirty="0" smtClean="0"/>
          </a:p>
          <a:p>
            <a:pPr marL="514350" indent="-514350">
              <a:buAutoNum type="arabicPeriod"/>
              <a:defRPr/>
            </a:pPr>
            <a:r>
              <a:rPr lang="en-US" sz="1600" dirty="0"/>
              <a:t>Spring also provides a _________________________ that allows theme changes on every request with a simple request parameter.</a:t>
            </a:r>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11112"/>
            <a:ext cx="1004888" cy="1055688"/>
          </a:xfrm>
          <a:prstGeom prst="rect">
            <a:avLst/>
          </a:prstGeom>
          <a:noFill/>
          <a:ln w="9525" algn="ctr">
            <a:noFill/>
            <a:miter lim="800000"/>
            <a:headEnd/>
            <a:tailEnd/>
          </a:ln>
        </p:spPr>
      </p:pic>
      <p:pic>
        <p:nvPicPr>
          <p:cNvPr id="8" name="Picture Placeholder 2"/>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3099" r="3099"/>
          <a:stretch>
            <a:fillRect/>
          </a:stretch>
        </p:blip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19</a:t>
            </a:fld>
            <a:endParaRPr lang="en-US" dirty="0">
              <a:solidFill>
                <a:schemeClr val="tx1"/>
              </a:solidFill>
            </a:endParaRPr>
          </a:p>
        </p:txBody>
      </p:sp>
      <p:sp>
        <p:nvSpPr>
          <p:cNvPr id="2" name="Content Placeholder 1"/>
          <p:cNvSpPr>
            <a:spLocks noGrp="1"/>
          </p:cNvSpPr>
          <p:nvPr>
            <p:ph idx="1"/>
          </p:nvPr>
        </p:nvSpPr>
        <p:spPr/>
        <p:txBody>
          <a:bodyPr/>
          <a:lstStyle/>
          <a:p>
            <a:pPr marL="0" lvl="1" indent="0">
              <a:lnSpc>
                <a:spcPct val="150000"/>
              </a:lnSpc>
              <a:buNone/>
            </a:pPr>
            <a:r>
              <a:rPr lang="en-US" sz="1600" dirty="0" smtClean="0"/>
              <a:t>At the end of this chapter, you have learned the following:</a:t>
            </a:r>
          </a:p>
          <a:p>
            <a:pPr marL="342900" lvl="1" indent="-342900">
              <a:lnSpc>
                <a:spcPct val="150000"/>
              </a:lnSpc>
              <a:buFont typeface="Arial" panose="020B0604020202020204" pitchFamily="34" charset="0"/>
              <a:buChar char="•"/>
            </a:pPr>
            <a:r>
              <a:rPr lang="en-US" sz="1600" dirty="0" smtClean="0"/>
              <a:t>To </a:t>
            </a:r>
            <a:r>
              <a:rPr lang="en-US" sz="1600" dirty="0"/>
              <a:t>use themes in your web application, you must set up an implementation of </a:t>
            </a:r>
            <a:r>
              <a:rPr lang="en-US" sz="1600" dirty="0" smtClean="0"/>
              <a:t>the </a:t>
            </a:r>
            <a:r>
              <a:rPr lang="en-US" sz="1600" i="1" dirty="0" err="1" smtClean="0">
                <a:solidFill>
                  <a:schemeClr val="accent1"/>
                </a:solidFill>
              </a:rPr>
              <a:t>org.framework.ui.context.ThemeSource</a:t>
            </a:r>
            <a:r>
              <a:rPr lang="en-US" sz="1600" dirty="0"/>
              <a:t/>
            </a:r>
            <a:br>
              <a:rPr lang="en-US" sz="1600" dirty="0"/>
            </a:br>
            <a:r>
              <a:rPr lang="en-US" sz="1600" dirty="0" smtClean="0"/>
              <a:t>interface. </a:t>
            </a:r>
          </a:p>
          <a:p>
            <a:pPr marL="342900" lvl="1" indent="-342900">
              <a:lnSpc>
                <a:spcPct val="150000"/>
              </a:lnSpc>
              <a:buFont typeface="Arial" panose="020B0604020202020204" pitchFamily="34" charset="0"/>
              <a:buChar char="•"/>
            </a:pPr>
            <a:r>
              <a:rPr lang="en-US" sz="1600" dirty="0"/>
              <a:t>When using the </a:t>
            </a:r>
            <a:r>
              <a:rPr lang="en-US" sz="1600" dirty="0" err="1"/>
              <a:t>ResourceBundleThemeSource</a:t>
            </a:r>
            <a:r>
              <a:rPr lang="en-US" sz="1600" dirty="0"/>
              <a:t>, a theme is defined in a simple properties file</a:t>
            </a:r>
            <a:r>
              <a:rPr lang="en-US" sz="1600" dirty="0" smtClean="0"/>
              <a:t>.</a:t>
            </a:r>
            <a:endParaRPr lang="en-US" sz="1600" dirty="0"/>
          </a:p>
          <a:p>
            <a:pPr marL="342900" lvl="1" indent="-342900">
              <a:lnSpc>
                <a:spcPct val="150000"/>
              </a:lnSpc>
              <a:buFont typeface="Arial" panose="020B0604020202020204" pitchFamily="34" charset="0"/>
              <a:buChar char="•"/>
            </a:pPr>
            <a:r>
              <a:rPr lang="en-US" sz="1600" dirty="0"/>
              <a:t>A theme resolver works in much the same way as a </a:t>
            </a:r>
            <a:r>
              <a:rPr lang="en-US" sz="1600" dirty="0" err="1"/>
              <a:t>LocaleResolver</a:t>
            </a:r>
            <a:r>
              <a:rPr lang="en-US" sz="1600" dirty="0"/>
              <a:t>. It detects the theme </a:t>
            </a:r>
            <a:r>
              <a:rPr lang="en-US" sz="1600" dirty="0" smtClean="0"/>
              <a:t>that is to be used </a:t>
            </a:r>
            <a:r>
              <a:rPr lang="en-US" sz="1600" dirty="0"/>
              <a:t>for a particular request and can also alter the request’s </a:t>
            </a:r>
            <a:r>
              <a:rPr lang="en-US" sz="1600" dirty="0" smtClean="0"/>
              <a:t>theme.</a:t>
            </a:r>
            <a:endParaRPr lang="en-US" sz="1600" dirty="0"/>
          </a:p>
          <a:p>
            <a:pPr marL="342900" lvl="1" indent="-342900">
              <a:lnSpc>
                <a:spcPct val="150000"/>
              </a:lnSpc>
              <a:buFont typeface="Arial" panose="020B0604020202020204" pitchFamily="34" charset="0"/>
              <a:buChar char="•"/>
            </a:pPr>
            <a:r>
              <a:rPr lang="en-US" sz="1600" dirty="0"/>
              <a:t>Spring also provides a </a:t>
            </a:r>
            <a:r>
              <a:rPr lang="en-US" sz="1600" dirty="0" err="1"/>
              <a:t>ThemeChangeInterceptor</a:t>
            </a:r>
            <a:r>
              <a:rPr lang="en-US" sz="1600" dirty="0"/>
              <a:t> that allows theme changes on every request with a simple request </a:t>
            </a:r>
            <a:r>
              <a:rPr lang="en-US" sz="1600" dirty="0" smtClean="0"/>
              <a:t>parameter.</a:t>
            </a:r>
            <a:endParaRPr lang="en-US" sz="1600" dirty="0"/>
          </a:p>
        </p:txBody>
      </p:sp>
      <p:sp>
        <p:nvSpPr>
          <p:cNvPr id="3" name="Title 2"/>
          <p:cNvSpPr>
            <a:spLocks noGrp="1"/>
          </p:cNvSpPr>
          <p:nvPr>
            <p:ph type="title"/>
          </p:nvPr>
        </p:nvSpPr>
        <p:spPr/>
        <p:txBody>
          <a:bodyPr/>
          <a:lstStyle/>
          <a:p>
            <a:r>
              <a:rPr lang="en-US" dirty="0" smtClean="0"/>
              <a:t>Summary</a:t>
            </a:r>
            <a:endParaRPr lang="en-US" dirty="0"/>
          </a:p>
        </p:txBody>
      </p:sp>
      <p:pic>
        <p:nvPicPr>
          <p:cNvPr id="7" name="Picture Placeholder 6"/>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1026" b="11026"/>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427001912"/>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Uttam Kumar </a:t>
                      </a:r>
                      <a:r>
                        <a:rPr kumimoji="0" lang="en-US" sz="1600" b="0" i="0" u="none" strike="noStrike" cap="none" normalizeH="0" baseline="0" dirty="0" err="1" smtClean="0">
                          <a:ln>
                            <a:noFill/>
                          </a:ln>
                          <a:solidFill>
                            <a:schemeClr val="tx1"/>
                          </a:solidFill>
                          <a:effectLst/>
                          <a:latin typeface="+mj-lt"/>
                        </a:rPr>
                        <a:t>Patra</a:t>
                      </a:r>
                      <a:r>
                        <a:rPr kumimoji="0" lang="en-US" sz="1600" b="0" i="0" u="none" strike="noStrike" cap="none" normalizeH="0" baseline="0" dirty="0" smtClean="0">
                          <a:ln>
                            <a:noFill/>
                          </a:ln>
                          <a:solidFill>
                            <a:schemeClr val="tx1"/>
                          </a:solidFill>
                          <a:effectLst/>
                          <a:latin typeface="+mj-lt"/>
                        </a:rPr>
                        <a:t> (357833)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SCJP,SCWCD certified</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and 13-Feb-2014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solidFill>
                  <a:schemeClr val="tx1"/>
                </a:solidFill>
              </a:rPr>
              <a:pPr>
                <a:defRPr/>
              </a:pPr>
              <a:t>2</a:t>
            </a:fld>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1609725"/>
            <a:ext cx="8420100" cy="4181475"/>
          </a:xfrm>
        </p:spPr>
        <p:txBody>
          <a:bodyPr/>
          <a:lstStyle/>
          <a:p>
            <a:r>
              <a:rPr lang="en-US" sz="1600" dirty="0">
                <a:hlinkClick r:id="rId3"/>
              </a:rPr>
              <a:t>http://</a:t>
            </a:r>
            <a:r>
              <a:rPr lang="en-US" sz="1600" dirty="0" smtClean="0">
                <a:hlinkClick r:id="rId3"/>
              </a:rPr>
              <a:t>docs.spring.io/spring/docs/current/spring-framework-reference/html/mvc.html#mvc-themeresolver</a:t>
            </a:r>
            <a:r>
              <a:rPr lang="en-US" sz="1600" dirty="0" smtClean="0"/>
              <a:t> </a:t>
            </a:r>
            <a:endParaRPr lang="en-US" sz="1600" dirty="0"/>
          </a:p>
          <a:p>
            <a:pPr marL="0" indent="0">
              <a:buNone/>
            </a:pPr>
            <a:r>
              <a:rPr lang="en-US" sz="1600" dirty="0" smtClean="0"/>
              <a:t> </a:t>
            </a:r>
          </a:p>
          <a:p>
            <a:r>
              <a:rPr lang="en-US" sz="1600" dirty="0" smtClean="0"/>
              <a:t>Spring in Action </a:t>
            </a:r>
            <a:r>
              <a:rPr lang="en-US" sz="1600" b="1" dirty="0" smtClean="0"/>
              <a:t>Third Edition</a:t>
            </a:r>
          </a:p>
          <a:p>
            <a:endParaRPr lang="en-US" sz="1600" dirty="0"/>
          </a:p>
        </p:txBody>
      </p:sp>
      <p:sp>
        <p:nvSpPr>
          <p:cNvPr id="3" name="Title 2"/>
          <p:cNvSpPr>
            <a:spLocks noGrp="1"/>
          </p:cNvSpPr>
          <p:nvPr>
            <p:ph type="title"/>
          </p:nvPr>
        </p:nvSpPr>
        <p:spPr>
          <a:xfrm>
            <a:off x="1463040" y="0"/>
            <a:ext cx="7543800" cy="1135706"/>
          </a:xfrm>
        </p:spPr>
        <p:txBody>
          <a:bodyPr/>
          <a:lstStyle/>
          <a:p>
            <a:r>
              <a:rPr lang="en-US" dirty="0" smtClean="0"/>
              <a:t>Source</a:t>
            </a:r>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0"/>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solidFill>
                  <a:schemeClr val="tx1"/>
                </a:solidFill>
              </a:rPr>
              <a:pPr/>
              <a:t>20</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a:t>
            </a:r>
            <a:br>
              <a:rPr lang="en-US" sz="2400" dirty="0" smtClean="0">
                <a:solidFill>
                  <a:schemeClr val="bg1"/>
                </a:solidFill>
                <a:latin typeface="Cambria" pitchFamily="18" charset="0"/>
                <a:ea typeface="+mj-ea"/>
                <a:cs typeface="+mj-cs"/>
              </a:rPr>
            </a:br>
            <a:r>
              <a:rPr lang="en-US" sz="2400" b="1" dirty="0"/>
              <a:t>Spring 3 MVC </a:t>
            </a:r>
            <a:r>
              <a:rPr lang="en-US" sz="2400" b="1" dirty="0" smtClean="0"/>
              <a:t>Themes</a:t>
            </a:r>
            <a:r>
              <a:rPr lang="en-US" sz="2400" b="1" dirty="0" smtClean="0">
                <a:solidFill>
                  <a:schemeClr val="bg1"/>
                </a:solidFill>
                <a:latin typeface="Cambria" pitchFamily="18" charset="0"/>
                <a:ea typeface="+mj-ea"/>
                <a:cs typeface="+mj-cs"/>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6304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chemeClr val="tx1"/>
                </a:solidFill>
              </a:rPr>
              <a:pPr>
                <a:defRPr/>
              </a:pPr>
              <a:t>3</a:t>
            </a:fld>
            <a:endParaRPr lang="en-US" sz="1400" dirty="0">
              <a:solidFill>
                <a:schemeClr val="tx1"/>
              </a:solidFill>
            </a:endParaRPr>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46760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Case </a:t>
            </a:r>
            <a:r>
              <a:rPr lang="en-US" sz="1600" dirty="0" smtClean="0">
                <a:latin typeface="+mn-lt"/>
              </a:rPr>
              <a:t>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1609725"/>
            <a:ext cx="7467600" cy="4181475"/>
          </a:xfrm>
        </p:spPr>
        <p:txBody>
          <a:bodyPr/>
          <a:lstStyle/>
          <a:p>
            <a:pPr marL="0" indent="0">
              <a:lnSpc>
                <a:spcPct val="150000"/>
              </a:lnSpc>
              <a:buNone/>
            </a:pPr>
            <a:r>
              <a:rPr sz="1600" b="1" dirty="0" smtClean="0"/>
              <a:t>Introduction</a:t>
            </a:r>
          </a:p>
          <a:p>
            <a:pPr marL="0" indent="0">
              <a:lnSpc>
                <a:spcPct val="150000"/>
              </a:lnSpc>
              <a:buNone/>
            </a:pPr>
            <a:r>
              <a:rPr lang="en-US" altLang="en-US" sz="1600" dirty="0" smtClean="0"/>
              <a:t>This </a:t>
            </a:r>
            <a:r>
              <a:rPr lang="en-US" altLang="en-US" sz="1600" dirty="0"/>
              <a:t>session gives a brief introduction </a:t>
            </a:r>
            <a:r>
              <a:rPr lang="en-US" altLang="en-US" sz="1600" dirty="0" smtClean="0"/>
              <a:t>on:</a:t>
            </a:r>
          </a:p>
          <a:p>
            <a:pPr>
              <a:lnSpc>
                <a:spcPct val="150000"/>
              </a:lnSpc>
            </a:pPr>
            <a:r>
              <a:rPr lang="en-US" sz="1800" dirty="0" smtClean="0"/>
              <a:t>Use of Themes</a:t>
            </a:r>
          </a:p>
          <a:p>
            <a:pPr>
              <a:lnSpc>
                <a:spcPct val="150000"/>
              </a:lnSpc>
            </a:pPr>
            <a:r>
              <a:rPr lang="en-US" sz="1800" dirty="0" smtClean="0"/>
              <a:t>Definition of Themes</a:t>
            </a:r>
            <a:endParaRPr lang="en-US" sz="1800" dirty="0"/>
          </a:p>
          <a:p>
            <a:pPr>
              <a:lnSpc>
                <a:spcPct val="150000"/>
              </a:lnSpc>
            </a:pPr>
            <a:r>
              <a:rPr lang="en-US" sz="1800" dirty="0" smtClean="0"/>
              <a:t>Use of Theme Resolvers</a:t>
            </a:r>
            <a:endParaRPr lang="en-US" sz="1800" dirty="0"/>
          </a:p>
          <a:p>
            <a:pPr marL="57150" indent="0">
              <a:buNone/>
            </a:pPr>
            <a:endParaRPr lang="en-US" sz="1800" b="1" dirty="0"/>
          </a:p>
        </p:txBody>
      </p:sp>
      <p:sp>
        <p:nvSpPr>
          <p:cNvPr id="3" name="Title 2"/>
          <p:cNvSpPr>
            <a:spLocks noGrp="1"/>
          </p:cNvSpPr>
          <p:nvPr>
            <p:ph type="title"/>
          </p:nvPr>
        </p:nvSpPr>
        <p:spPr>
          <a:xfrm>
            <a:off x="1463040" y="0"/>
            <a:ext cx="7543800" cy="1143000"/>
          </a:xfrm>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4</a:t>
            </a:fld>
            <a:endParaRPr lang="en-US" dirty="0">
              <a:solidFill>
                <a:schemeClr val="tx1"/>
              </a:solidFill>
            </a:endParaRPr>
          </a:p>
        </p:txBody>
      </p:sp>
      <p:pic>
        <p:nvPicPr>
          <p:cNvPr id="5" name="Picture Placeholder 12"/>
          <p:cNvPicPr>
            <a:picLocks noChangeAspect="1"/>
          </p:cNvPicPr>
          <p:nvPr/>
        </p:nvPicPr>
        <p:blipFill>
          <a:blip r:embed="rId2" cstate="print">
            <a:extLst>
              <a:ext uri="{28A0092B-C50C-407E-A947-70E740481C1C}">
                <a14:useLocalDpi xmlns:a14="http://schemas.microsoft.com/office/drawing/2010/main" val="0"/>
              </a:ext>
            </a:extLst>
          </a:blip>
          <a:srcRect t="4433" b="4433"/>
          <a:stretch>
            <a:fillRect/>
          </a:stretch>
        </p:blipFill>
        <p:spPr>
          <a:xfrm>
            <a:off x="6172200" y="2438400"/>
            <a:ext cx="2819400" cy="2362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5</a:t>
            </a:fld>
            <a:endParaRPr lang="en-US" dirty="0">
              <a:solidFill>
                <a:schemeClr val="tx1"/>
              </a:solidFill>
            </a:endParaRPr>
          </a:p>
        </p:txBody>
      </p:sp>
      <p:sp>
        <p:nvSpPr>
          <p:cNvPr id="2" name="Content Placeholder 1"/>
          <p:cNvSpPr>
            <a:spLocks noGrp="1"/>
          </p:cNvSpPr>
          <p:nvPr>
            <p:ph idx="1"/>
          </p:nvPr>
        </p:nvSpPr>
        <p:spPr/>
        <p:txBody>
          <a:bodyPr/>
          <a:lstStyle/>
          <a:p>
            <a:pPr marL="0" indent="0">
              <a:lnSpc>
                <a:spcPct val="150000"/>
              </a:lnSpc>
              <a:buNone/>
            </a:pPr>
            <a:r>
              <a:rPr lang="en-US" sz="1600" dirty="0" smtClean="0"/>
              <a:t>After completing this chapter, you will be able to:</a:t>
            </a:r>
          </a:p>
          <a:p>
            <a:r>
              <a:rPr lang="en-US" sz="1600" dirty="0" smtClean="0"/>
              <a:t>Explain </a:t>
            </a:r>
            <a:r>
              <a:rPr lang="en-US" sz="1600" dirty="0"/>
              <a:t>the use of Themes</a:t>
            </a:r>
          </a:p>
          <a:p>
            <a:r>
              <a:rPr lang="en-US" sz="1600" dirty="0"/>
              <a:t>Explain the use of </a:t>
            </a:r>
            <a:r>
              <a:rPr lang="en-US" sz="1600" dirty="0" err="1"/>
              <a:t>ResourceBundleThemeSource</a:t>
            </a:r>
            <a:endParaRPr lang="en-US" sz="1600" dirty="0"/>
          </a:p>
          <a:p>
            <a:r>
              <a:rPr lang="en-US" sz="1600" dirty="0"/>
              <a:t>Explain the use of Theme Resolver</a:t>
            </a:r>
          </a:p>
          <a:p>
            <a:r>
              <a:rPr lang="en-US" sz="1600" dirty="0"/>
              <a:t>Develop a web application to set the overall look-and-feel of your application, thereby enhancing </a:t>
            </a:r>
            <a:r>
              <a:rPr lang="en-US" sz="1600" dirty="0" smtClean="0"/>
              <a:t>the user </a:t>
            </a:r>
            <a:r>
              <a:rPr lang="en-US" sz="1600" dirty="0"/>
              <a:t>experience</a:t>
            </a:r>
          </a:p>
          <a:p>
            <a:pPr marL="457200" lvl="1" indent="0">
              <a:buNone/>
            </a:pPr>
            <a:endParaRPr lang="en-US" sz="1600" dirty="0"/>
          </a:p>
        </p:txBody>
      </p:sp>
      <p:sp>
        <p:nvSpPr>
          <p:cNvPr id="3" name="Title 2"/>
          <p:cNvSpPr>
            <a:spLocks noGrp="1"/>
          </p:cNvSpPr>
          <p:nvPr>
            <p:ph type="title"/>
          </p:nvPr>
        </p:nvSpPr>
        <p:spPr/>
        <p:txBody>
          <a:bodyPr/>
          <a:lstStyle/>
          <a:p>
            <a:r>
              <a:rPr lang="en-US" dirty="0" smtClean="0"/>
              <a:t>Objectives</a:t>
            </a:r>
            <a:endParaRPr lang="en-US" dirty="0"/>
          </a:p>
        </p:txBody>
      </p:sp>
      <p:pic>
        <p:nvPicPr>
          <p:cNvPr id="7" name="Picture Placeholder 6"/>
          <p:cNvPicPr>
            <a:picLocks noChangeAspect="1"/>
          </p:cNvPicPr>
          <p:nvPr/>
        </p:nvPicPr>
        <p:blipFill>
          <a:blip r:embed="rId2">
            <a:extLst>
              <a:ext uri="{28A0092B-C50C-407E-A947-70E740481C1C}">
                <a14:useLocalDpi xmlns:a14="http://schemas.microsoft.com/office/drawing/2010/main" val="0"/>
              </a:ext>
            </a:extLst>
          </a:blip>
          <a:srcRect t="3573" b="3573"/>
          <a:stretch>
            <a:fillRect/>
          </a:stretch>
        </p:blipFill>
        <p:spPr bwMode="auto">
          <a:xfrm>
            <a:off x="6096000" y="2590800"/>
            <a:ext cx="28194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8280" y="0"/>
            <a:ext cx="7543800" cy="1143000"/>
          </a:xfrm>
        </p:spPr>
        <p:txBody>
          <a:bodyPr/>
          <a:lstStyle/>
          <a:p>
            <a:r>
              <a:rPr lang="en-US" dirty="0" smtClean="0"/>
              <a:t>Do </a:t>
            </a:r>
            <a:r>
              <a:rPr lang="en-US" dirty="0"/>
              <a:t>You Know</a:t>
            </a:r>
          </a:p>
        </p:txBody>
      </p:sp>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6</a:t>
            </a:fld>
            <a:endParaRPr lang="en-US" dirty="0">
              <a:solidFill>
                <a:schemeClr val="tx1"/>
              </a:solidFill>
            </a:endParaRPr>
          </a:p>
        </p:txBody>
      </p:sp>
      <p:sp>
        <p:nvSpPr>
          <p:cNvPr id="5" name="Rounded Rectangle 4"/>
          <p:cNvSpPr/>
          <p:nvPr/>
        </p:nvSpPr>
        <p:spPr>
          <a:xfrm>
            <a:off x="1295400" y="2370667"/>
            <a:ext cx="4800600" cy="914400"/>
          </a:xfrm>
          <a:prstGeom prst="roundRect">
            <a:avLst/>
          </a:prstGeom>
          <a:solidFill>
            <a:srgbClr val="00808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Why do we need Themes?</a:t>
            </a: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733800"/>
            <a:ext cx="847725" cy="2076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7</a:t>
            </a:fld>
            <a:endParaRPr lang="en-US" dirty="0">
              <a:solidFill>
                <a:schemeClr val="tx1"/>
              </a:solidFill>
            </a:endParaRPr>
          </a:p>
        </p:txBody>
      </p:sp>
      <p:sp>
        <p:nvSpPr>
          <p:cNvPr id="2" name="Content Placeholder 1"/>
          <p:cNvSpPr>
            <a:spLocks noGrp="1"/>
          </p:cNvSpPr>
          <p:nvPr>
            <p:ph idx="1"/>
          </p:nvPr>
        </p:nvSpPr>
        <p:spPr>
          <a:xfrm>
            <a:off x="228600" y="1606550"/>
            <a:ext cx="8229600" cy="494665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600" dirty="0"/>
              <a:t>A theme is a collection of static </a:t>
            </a:r>
            <a:r>
              <a:rPr lang="en-US" sz="1600" dirty="0" smtClean="0"/>
              <a:t>resources, typically </a:t>
            </a:r>
            <a:r>
              <a:rPr lang="en-US" sz="1600" dirty="0"/>
              <a:t>style sheets and </a:t>
            </a:r>
            <a:r>
              <a:rPr lang="en-US" sz="1600" dirty="0" smtClean="0"/>
              <a:t>images, that </a:t>
            </a:r>
            <a:r>
              <a:rPr lang="en-US" sz="1600" dirty="0"/>
              <a:t>affect the visual style of the </a:t>
            </a:r>
            <a:r>
              <a:rPr lang="en-US" sz="1600" dirty="0" smtClean="0"/>
              <a:t>application.</a:t>
            </a:r>
          </a:p>
          <a:p>
            <a:pPr marL="0" indent="0">
              <a:buNone/>
            </a:pPr>
            <a:endParaRPr lang="en-US" sz="1600" dirty="0" smtClean="0"/>
          </a:p>
          <a:p>
            <a:pPr marL="0" indent="0">
              <a:buNone/>
            </a:pPr>
            <a:r>
              <a:rPr lang="en-US" sz="1600" dirty="0" smtClean="0"/>
              <a:t>You </a:t>
            </a:r>
            <a:r>
              <a:rPr lang="en-US" sz="1600" dirty="0"/>
              <a:t>can apply Spring Web MVC framework themes to set the overall look-and-feel of your application, thereby enhancing </a:t>
            </a:r>
            <a:r>
              <a:rPr lang="en-US" sz="1600" dirty="0" smtClean="0"/>
              <a:t>the user </a:t>
            </a:r>
            <a:r>
              <a:rPr lang="en-US" sz="1600" dirty="0"/>
              <a:t>experience</a:t>
            </a:r>
            <a:r>
              <a:rPr lang="en-US" sz="1600" dirty="0" smtClean="0"/>
              <a:t>.</a:t>
            </a:r>
          </a:p>
          <a:p>
            <a:pPr marL="0" indent="0">
              <a:buNone/>
            </a:pPr>
            <a:endParaRPr lang="en-US" sz="1600" dirty="0"/>
          </a:p>
        </p:txBody>
      </p:sp>
      <p:sp>
        <p:nvSpPr>
          <p:cNvPr id="3" name="Title 2"/>
          <p:cNvSpPr>
            <a:spLocks noGrp="1"/>
          </p:cNvSpPr>
          <p:nvPr>
            <p:ph type="title"/>
          </p:nvPr>
        </p:nvSpPr>
        <p:spPr/>
        <p:txBody>
          <a:bodyPr/>
          <a:lstStyle/>
          <a:p>
            <a:r>
              <a:rPr lang="en-US" dirty="0"/>
              <a:t>Themes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8</a:t>
            </a:fld>
            <a:endParaRPr lang="en-US" dirty="0">
              <a:solidFill>
                <a:schemeClr val="tx1"/>
              </a:solidFill>
            </a:endParaRPr>
          </a:p>
        </p:txBody>
      </p:sp>
      <p:sp>
        <p:nvSpPr>
          <p:cNvPr id="2" name="Content Placeholder 1"/>
          <p:cNvSpPr>
            <a:spLocks noGrp="1"/>
          </p:cNvSpPr>
          <p:nvPr>
            <p:ph idx="1"/>
          </p:nvPr>
        </p:nvSpPr>
        <p:spPr>
          <a:xfrm>
            <a:off x="228600" y="1606550"/>
            <a:ext cx="8077200" cy="4946650"/>
          </a:xfrm>
        </p:spPr>
        <p:txBody>
          <a:bodyPr/>
          <a:lstStyle/>
          <a:p>
            <a:pPr marL="0" indent="0">
              <a:lnSpc>
                <a:spcPct val="150000"/>
              </a:lnSpc>
              <a:buNone/>
            </a:pPr>
            <a:r>
              <a:rPr lang="en-US" sz="1600" dirty="0"/>
              <a:t>To use themes in your web application, you must set up an implementation of </a:t>
            </a:r>
            <a:r>
              <a:rPr lang="en-US" sz="1600" dirty="0" smtClean="0"/>
              <a:t>the </a:t>
            </a:r>
            <a:r>
              <a:rPr lang="en-US" sz="1600" i="1" dirty="0" err="1">
                <a:solidFill>
                  <a:schemeClr val="accent1"/>
                </a:solidFill>
              </a:rPr>
              <a:t>org.framework.ui.context.ThemeSource</a:t>
            </a:r>
            <a:r>
              <a:rPr lang="en-US" sz="1600" dirty="0"/>
              <a:t> interface. </a:t>
            </a:r>
            <a:endParaRPr lang="en-US" sz="1600" dirty="0" smtClean="0"/>
          </a:p>
          <a:p>
            <a:pPr marL="0" indent="0">
              <a:lnSpc>
                <a:spcPct val="150000"/>
              </a:lnSpc>
              <a:buNone/>
            </a:pPr>
            <a:endParaRPr lang="en-US" sz="1600" dirty="0"/>
          </a:p>
          <a:p>
            <a:pPr marL="0" indent="0">
              <a:lnSpc>
                <a:spcPct val="150000"/>
              </a:lnSpc>
              <a:buNone/>
            </a:pPr>
            <a:r>
              <a:rPr lang="en-US" sz="1600" dirty="0" smtClean="0"/>
              <a:t>The </a:t>
            </a:r>
            <a:r>
              <a:rPr lang="en-US" sz="1600" dirty="0" err="1" smtClean="0"/>
              <a:t>WebApplicationContext</a:t>
            </a:r>
            <a:r>
              <a:rPr lang="en-US" sz="1600" dirty="0"/>
              <a:t> interface </a:t>
            </a:r>
            <a:r>
              <a:rPr lang="en-US" sz="1600" dirty="0" smtClean="0"/>
              <a:t>extends</a:t>
            </a:r>
            <a:r>
              <a:rPr lang="en-US" sz="1600" dirty="0"/>
              <a:t> </a:t>
            </a:r>
            <a:r>
              <a:rPr lang="en-US" sz="1600" dirty="0" err="1"/>
              <a:t>ThemeSource</a:t>
            </a:r>
            <a:r>
              <a:rPr lang="en-US" sz="1600" dirty="0"/>
              <a:t> but delegates its responsibilities to a dedicated implementation. </a:t>
            </a:r>
            <a:endParaRPr lang="en-US" sz="1600" dirty="0" smtClean="0"/>
          </a:p>
          <a:p>
            <a:pPr marL="0" indent="0">
              <a:lnSpc>
                <a:spcPct val="150000"/>
              </a:lnSpc>
              <a:buNone/>
            </a:pPr>
            <a:endParaRPr lang="en-US" sz="1600" dirty="0" smtClean="0"/>
          </a:p>
          <a:p>
            <a:pPr marL="0" indent="0">
              <a:lnSpc>
                <a:spcPct val="150000"/>
              </a:lnSpc>
              <a:buNone/>
            </a:pPr>
            <a:r>
              <a:rPr lang="en-US" sz="1600" dirty="0" smtClean="0"/>
              <a:t>By default, </a:t>
            </a:r>
            <a:r>
              <a:rPr lang="en-US" sz="1600" dirty="0"/>
              <a:t>the delegate will be </a:t>
            </a:r>
            <a:r>
              <a:rPr lang="en-US" sz="1600" dirty="0" smtClean="0"/>
              <a:t>an </a:t>
            </a:r>
            <a:r>
              <a:rPr lang="en-US" sz="1600" i="1" dirty="0" err="1" smtClean="0">
                <a:solidFill>
                  <a:schemeClr val="accent1"/>
                </a:solidFill>
              </a:rPr>
              <a:t>org.springframework.ui.context.support.ResourceBundle</a:t>
            </a:r>
            <a:r>
              <a:rPr lang="en-US" sz="1600" i="1" dirty="0" smtClean="0">
                <a:solidFill>
                  <a:schemeClr val="accent1"/>
                </a:solidFill>
              </a:rPr>
              <a:t> </a:t>
            </a:r>
            <a:r>
              <a:rPr lang="en-US" sz="1600" i="1" dirty="0" err="1" smtClean="0">
                <a:solidFill>
                  <a:schemeClr val="accent1"/>
                </a:solidFill>
              </a:rPr>
              <a:t>ThemeSource</a:t>
            </a:r>
            <a:r>
              <a:rPr lang="en-US" sz="1600" dirty="0"/>
              <a:t> implementation that loads properties files from the root of the </a:t>
            </a:r>
            <a:r>
              <a:rPr lang="en-US" sz="1600" dirty="0" err="1"/>
              <a:t>classpath</a:t>
            </a:r>
            <a:r>
              <a:rPr lang="en-US" sz="1600" dirty="0"/>
              <a:t>. </a:t>
            </a:r>
          </a:p>
        </p:txBody>
      </p:sp>
      <p:sp>
        <p:nvSpPr>
          <p:cNvPr id="3" name="Title 2"/>
          <p:cNvSpPr>
            <a:spLocks noGrp="1"/>
          </p:cNvSpPr>
          <p:nvPr>
            <p:ph type="title"/>
          </p:nvPr>
        </p:nvSpPr>
        <p:spPr/>
        <p:txBody>
          <a:bodyPr/>
          <a:lstStyle/>
          <a:p>
            <a:r>
              <a:rPr lang="en-US" dirty="0" err="1" smtClean="0"/>
              <a:t>ThemeSource</a:t>
            </a:r>
            <a:endParaRPr lang="en-US" dirty="0"/>
          </a:p>
        </p:txBody>
      </p:sp>
    </p:spTree>
    <p:extLst>
      <p:ext uri="{BB962C8B-B14F-4D97-AF65-F5344CB8AC3E}">
        <p14:creationId xmlns:p14="http://schemas.microsoft.com/office/powerpoint/2010/main" val="2084389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9</a:t>
            </a:fld>
            <a:endParaRPr lang="en-US" dirty="0">
              <a:solidFill>
                <a:schemeClr val="tx1"/>
              </a:solidFill>
            </a:endParaRPr>
          </a:p>
        </p:txBody>
      </p:sp>
      <p:sp>
        <p:nvSpPr>
          <p:cNvPr id="2" name="Content Placeholder 1"/>
          <p:cNvSpPr>
            <a:spLocks noGrp="1"/>
          </p:cNvSpPr>
          <p:nvPr>
            <p:ph idx="1"/>
          </p:nvPr>
        </p:nvSpPr>
        <p:spPr>
          <a:xfrm>
            <a:off x="228600" y="1606550"/>
            <a:ext cx="8077200" cy="4946650"/>
          </a:xfrm>
        </p:spPr>
        <p:txBody>
          <a:bodyPr/>
          <a:lstStyle/>
          <a:p>
            <a:pPr marL="0" indent="0">
              <a:buNone/>
            </a:pPr>
            <a:r>
              <a:rPr lang="en-US" sz="1600" dirty="0"/>
              <a:t>When </a:t>
            </a:r>
            <a:r>
              <a:rPr lang="en-US" sz="1600" dirty="0" smtClean="0"/>
              <a:t>using</a:t>
            </a:r>
            <a:r>
              <a:rPr lang="en-US" sz="1600" dirty="0"/>
              <a:t> </a:t>
            </a:r>
            <a:r>
              <a:rPr lang="en-US" sz="1600" dirty="0" smtClean="0"/>
              <a:t>the </a:t>
            </a:r>
            <a:r>
              <a:rPr lang="en-US" sz="1600" dirty="0" err="1" smtClean="0"/>
              <a:t>ResourceBundleThemeSource</a:t>
            </a:r>
            <a:r>
              <a:rPr lang="en-US" sz="1600" dirty="0"/>
              <a:t>, a theme is defined in a</a:t>
            </a:r>
            <a:r>
              <a:rPr lang="en-US" sz="1600" dirty="0" smtClean="0"/>
              <a:t> </a:t>
            </a:r>
            <a:r>
              <a:rPr lang="en-US" sz="1600" dirty="0"/>
              <a:t>simple properties file. The properties file lists the resources </a:t>
            </a:r>
            <a:r>
              <a:rPr lang="en-US" sz="1600" dirty="0" smtClean="0"/>
              <a:t>that make up </a:t>
            </a:r>
            <a:r>
              <a:rPr lang="en-US" sz="1600" dirty="0"/>
              <a:t>the theme. </a:t>
            </a:r>
          </a:p>
          <a:p>
            <a:pPr marL="0" indent="0">
              <a:buNone/>
            </a:pPr>
            <a:r>
              <a:rPr lang="en-US" sz="1600" dirty="0" smtClean="0"/>
              <a:t/>
            </a:r>
            <a:br>
              <a:rPr lang="en-US" sz="1600" dirty="0" smtClean="0"/>
            </a:br>
            <a:r>
              <a:rPr lang="en-US" sz="1600" dirty="0" smtClean="0"/>
              <a:t>Here </a:t>
            </a:r>
            <a:r>
              <a:rPr lang="en-US" sz="1600" dirty="0"/>
              <a:t>is an </a:t>
            </a:r>
            <a:r>
              <a:rPr lang="en-US" sz="1600" dirty="0" smtClean="0"/>
              <a:t>example:</a:t>
            </a:r>
          </a:p>
          <a:p>
            <a:pPr marL="0" indent="0">
              <a:buNone/>
            </a:pPr>
            <a:endParaRPr lang="en-US" sz="1600" dirty="0" smtClean="0"/>
          </a:p>
          <a:p>
            <a:endParaRPr lang="en-US" sz="1600" dirty="0"/>
          </a:p>
          <a:p>
            <a:endParaRPr lang="en-US" sz="1600" dirty="0" smtClean="0"/>
          </a:p>
          <a:p>
            <a:endParaRPr lang="en-US" sz="1600" dirty="0"/>
          </a:p>
        </p:txBody>
      </p:sp>
      <p:sp>
        <p:nvSpPr>
          <p:cNvPr id="3" name="Title 2"/>
          <p:cNvSpPr>
            <a:spLocks noGrp="1"/>
          </p:cNvSpPr>
          <p:nvPr>
            <p:ph type="title"/>
          </p:nvPr>
        </p:nvSpPr>
        <p:spPr/>
        <p:txBody>
          <a:bodyPr/>
          <a:lstStyle/>
          <a:p>
            <a:pPr marL="539750" indent="-539750"/>
            <a:r>
              <a:rPr lang="en-US" dirty="0" smtClean="0"/>
              <a:t>1. Configure </a:t>
            </a:r>
            <a:br>
              <a:rPr lang="en-US" dirty="0" smtClean="0"/>
            </a:br>
            <a:r>
              <a:rPr lang="en-US" dirty="0" err="1" smtClean="0"/>
              <a:t>ResourceBundleThemeSource</a:t>
            </a:r>
            <a:endParaRPr lang="en-US" dirty="0"/>
          </a:p>
        </p:txBody>
      </p:sp>
      <p:sp>
        <p:nvSpPr>
          <p:cNvPr id="5" name="Rectangle 4"/>
          <p:cNvSpPr/>
          <p:nvPr/>
        </p:nvSpPr>
        <p:spPr>
          <a:xfrm>
            <a:off x="1219200" y="3276600"/>
            <a:ext cx="69342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en-US" sz="1600" dirty="0" smtClean="0">
                <a:solidFill>
                  <a:srgbClr val="000000"/>
                </a:solidFill>
                <a:cs typeface="Arial" pitchFamily="34" charset="0"/>
              </a:rPr>
              <a:t>theme-</a:t>
            </a:r>
            <a:r>
              <a:rPr lang="en-US" altLang="en-US" sz="1600" dirty="0" err="1" smtClean="0">
                <a:solidFill>
                  <a:srgbClr val="000000"/>
                </a:solidFill>
                <a:cs typeface="Arial" pitchFamily="34" charset="0"/>
              </a:rPr>
              <a:t>default.properties</a:t>
            </a:r>
            <a:endParaRPr lang="en-US" altLang="en-US" sz="1600" dirty="0" smtClean="0">
              <a:solidFill>
                <a:srgbClr val="000000"/>
              </a:solidFill>
              <a:cs typeface="Arial" pitchFamily="34" charset="0"/>
            </a:endParaRPr>
          </a:p>
          <a:p>
            <a:pPr lvl="0" fontAlgn="base">
              <a:spcBef>
                <a:spcPct val="0"/>
              </a:spcBef>
              <a:spcAft>
                <a:spcPct val="0"/>
              </a:spcAft>
            </a:pPr>
            <a:r>
              <a:rPr lang="en-US" altLang="en-US" sz="1600" dirty="0" smtClean="0">
                <a:solidFill>
                  <a:srgbClr val="000000"/>
                </a:solidFill>
                <a:cs typeface="Arial" pitchFamily="34" charset="0"/>
              </a:rPr>
              <a:t>-------------------------------------</a:t>
            </a:r>
          </a:p>
          <a:p>
            <a:pPr lvl="0" fontAlgn="base">
              <a:spcBef>
                <a:spcPct val="0"/>
              </a:spcBef>
              <a:spcAft>
                <a:spcPct val="0"/>
              </a:spcAft>
            </a:pPr>
            <a:r>
              <a:rPr lang="en-US" altLang="en-US" sz="1600" dirty="0" err="1" smtClean="0">
                <a:solidFill>
                  <a:srgbClr val="000000"/>
                </a:solidFill>
                <a:cs typeface="Arial" pitchFamily="34" charset="0"/>
              </a:rPr>
              <a:t>css</a:t>
            </a:r>
            <a:r>
              <a:rPr lang="en-US" altLang="en-US" sz="1600" dirty="0" smtClean="0">
                <a:solidFill>
                  <a:srgbClr val="000000"/>
                </a:solidFill>
                <a:cs typeface="Arial" pitchFamily="34" charset="0"/>
              </a:rPr>
              <a:t>=/themes/cool/style.css</a:t>
            </a:r>
          </a:p>
          <a:p>
            <a:pPr lvl="0" fontAlgn="base">
              <a:spcBef>
                <a:spcPct val="0"/>
              </a:spcBef>
              <a:spcAft>
                <a:spcPct val="0"/>
              </a:spcAft>
            </a:pPr>
            <a:r>
              <a:rPr lang="en-US" altLang="en-US" sz="1600" dirty="0" smtClean="0">
                <a:solidFill>
                  <a:schemeClr val="tx1"/>
                </a:solidFill>
                <a:cs typeface="Arial" pitchFamily="34" charset="0"/>
              </a:rPr>
              <a:t>background=/themes/cool/</a:t>
            </a:r>
            <a:r>
              <a:rPr lang="en-US" altLang="en-US" sz="1600" dirty="0" err="1" smtClean="0">
                <a:solidFill>
                  <a:schemeClr val="tx1"/>
                </a:solidFill>
                <a:cs typeface="Arial" pitchFamily="34" charset="0"/>
              </a:rPr>
              <a:t>img</a:t>
            </a:r>
            <a:r>
              <a:rPr lang="en-US" altLang="en-US" sz="1600" dirty="0" smtClean="0">
                <a:solidFill>
                  <a:schemeClr val="tx1"/>
                </a:solidFill>
                <a:cs typeface="Arial" pitchFamily="34" charset="0"/>
              </a:rPr>
              <a:t>/coolBg.jpg</a:t>
            </a:r>
            <a:endParaRPr lang="en-US" altLang="en-US" sz="1600" dirty="0">
              <a:solidFill>
                <a:schemeClr val="tx1"/>
              </a:solidFill>
              <a:cs typeface="Arial" pitchFamily="34" charset="0"/>
            </a:endParaRPr>
          </a:p>
        </p:txBody>
      </p:sp>
      <p:sp>
        <p:nvSpPr>
          <p:cNvPr id="7" name="Rectangle 6"/>
          <p:cNvSpPr/>
          <p:nvPr/>
        </p:nvSpPr>
        <p:spPr>
          <a:xfrm>
            <a:off x="1219200" y="4419600"/>
            <a:ext cx="6934200" cy="1676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&lt;bean id=</a:t>
            </a:r>
            <a:r>
              <a:rPr lang="en-US" sz="1600" i="1" dirty="0">
                <a:solidFill>
                  <a:schemeClr val="tx1"/>
                </a:solidFill>
              </a:rPr>
              <a:t>"</a:t>
            </a:r>
            <a:r>
              <a:rPr lang="en-US" sz="1600" i="1" dirty="0" err="1">
                <a:solidFill>
                  <a:schemeClr val="tx1"/>
                </a:solidFill>
              </a:rPr>
              <a:t>themeSource</a:t>
            </a:r>
            <a:r>
              <a:rPr lang="en-US" sz="1600" i="1" dirty="0">
                <a:solidFill>
                  <a:schemeClr val="tx1"/>
                </a:solidFill>
              </a:rPr>
              <a:t>"</a:t>
            </a:r>
          </a:p>
          <a:p>
            <a:r>
              <a:rPr lang="en-US" sz="1600" dirty="0">
                <a:solidFill>
                  <a:schemeClr val="tx1"/>
                </a:solidFill>
              </a:rPr>
              <a:t>class=</a:t>
            </a:r>
            <a:r>
              <a:rPr lang="en-US" sz="1600" i="1" dirty="0">
                <a:solidFill>
                  <a:schemeClr val="tx1"/>
                </a:solidFill>
              </a:rPr>
              <a:t>"org.springframework.ui.context.support.ResourceBundleThemeSource"&gt;</a:t>
            </a:r>
          </a:p>
          <a:p>
            <a:r>
              <a:rPr lang="en-US" sz="1600" dirty="0">
                <a:solidFill>
                  <a:schemeClr val="tx1"/>
                </a:solidFill>
              </a:rPr>
              <a:t>&lt;property name=</a:t>
            </a:r>
            <a:r>
              <a:rPr lang="en-US" sz="1600" i="1" dirty="0">
                <a:solidFill>
                  <a:schemeClr val="tx1"/>
                </a:solidFill>
              </a:rPr>
              <a:t>"</a:t>
            </a:r>
            <a:r>
              <a:rPr lang="en-US" sz="1600" i="1" dirty="0" err="1">
                <a:solidFill>
                  <a:schemeClr val="tx1"/>
                </a:solidFill>
              </a:rPr>
              <a:t>basenamePrefix</a:t>
            </a:r>
            <a:r>
              <a:rPr lang="en-US" sz="1600" i="1" dirty="0">
                <a:solidFill>
                  <a:schemeClr val="tx1"/>
                </a:solidFill>
              </a:rPr>
              <a:t>" value="theme-" /&gt;</a:t>
            </a:r>
          </a:p>
          <a:p>
            <a:r>
              <a:rPr lang="en-US" sz="1600" dirty="0">
                <a:solidFill>
                  <a:schemeClr val="tx1"/>
                </a:solidFill>
              </a:rPr>
              <a:t>&lt;/bean&gt;</a:t>
            </a:r>
          </a:p>
        </p:txBody>
      </p:sp>
    </p:spTree>
    <p:extLst>
      <p:ext uri="{BB962C8B-B14F-4D97-AF65-F5344CB8AC3E}">
        <p14:creationId xmlns:p14="http://schemas.microsoft.com/office/powerpoint/2010/main" val="213855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DCA2C1C4283E4B80912AA5CB629D52" ma:contentTypeVersion="46" ma:contentTypeDescription="Create a new document." ma:contentTypeScope="" ma:versionID="57d996f6773d691290495ef76a3ed54e">
  <xsd:schema xmlns:xsd="http://www.w3.org/2001/XMLSchema" xmlns:xs="http://www.w3.org/2001/XMLSchema" xmlns:p="http://schemas.microsoft.com/office/2006/metadata/properties" xmlns:ns2="8df44bae-038f-4ef4-8e88-59fe23882131" xmlns:ns3="d9bd017f-9030-4868-8923-d30abce995ad" targetNamespace="http://schemas.microsoft.com/office/2006/metadata/properties" ma:root="true" ma:fieldsID="d4d2366104aa35f7402d1da2aa4ab6d1" ns2:_="" ns3:_="">
    <xsd:import namespace="8df44bae-038f-4ef4-8e88-59fe23882131"/>
    <xsd:import namespace="d9bd017f-9030-4868-8923-d30abce995ad"/>
    <xsd:element name="properties">
      <xsd:complexType>
        <xsd:sequence>
          <xsd:element name="documentManagement">
            <xsd:complexType>
              <xsd:all>
                <xsd:element ref="ns2:_dlc_DocId" minOccurs="0"/>
                <xsd:element ref="ns2:_dlc_DocIdUrl" minOccurs="0"/>
                <xsd:element ref="ns2:_dlc_DocIdPersistId" minOccurs="0"/>
                <xsd:element ref="ns3:AccountID" minOccurs="0"/>
                <xsd:element ref="ns3:ProjectID" minOccurs="0"/>
                <xsd:element ref="ns3:SubProjectID" minOccurs="0"/>
                <xsd:element ref="ns3:AssociateID" minOccurs="0"/>
                <xsd:element ref="ns3:Role" minOccurs="0"/>
                <xsd:element ref="ns3:CreatedTime" minOccurs="0"/>
                <xsd:element ref="ns3:Processes" minOccurs="0"/>
                <xsd:element ref="ns3:Phase" minOccurs="0"/>
                <xsd:element ref="ns3:Activities" minOccurs="0"/>
                <xsd:element ref="ns3:Releases" minOccurs="0"/>
                <xsd:element ref="ns3:Functional_x0020_Modules" minOccurs="0"/>
                <xsd:element ref="ns3:Functional_x0020_Module2" minOccurs="0"/>
                <xsd:element ref="ns3:Functional_x0020_Module3" minOccurs="0"/>
                <xsd:element ref="ns3:ViewCount" minOccurs="0"/>
                <xsd:element ref="ns3:CheckedOutPath" minOccurs="0"/>
                <xsd:element ref="ns3:ApprovalStatus" minOccurs="0"/>
                <xsd:element ref="ns3:Work_x0020_request" minOccurs="0"/>
                <xsd:element ref="ns3:Tags" minOccurs="0"/>
                <xsd:element ref="ns3:ArtifactStatus" minOccurs="0"/>
                <xsd:element ref="ns3:UnmappedDocuments" minOccurs="0"/>
                <xsd:element ref="ns3:CopySource" minOccurs="0"/>
                <xsd:element ref="ns3:CopyToPath" minOccurs="0"/>
                <xsd:element ref="ns3:Comments" minOccurs="0"/>
                <xsd:element ref="ns3:Rating1" minOccurs="0"/>
                <xsd:element ref="ns3:Rating2" minOccurs="0"/>
                <xsd:element ref="ns3:Rating3" minOccurs="0"/>
                <xsd:element ref="ns3:Rating4" minOccurs="0"/>
                <xsd:element ref="ns3:Rating5" minOccurs="0"/>
                <xsd:element ref="ns3:ClientSupplied" minOccurs="0"/>
                <xsd:element ref="ns3:LatestDownloads" minOccurs="0"/>
                <xsd:element ref="ns3:BaselinedVersions" minOccurs="0"/>
                <xsd:element ref="ns3:AverageRating" minOccurs="0"/>
                <xsd:element ref="ns3:ReasonforRejection" minOccurs="0"/>
                <xsd:element ref="ns3:FolderId" minOccurs="0"/>
                <xsd:element ref="ns3:FolderPath" minOccurs="0"/>
                <xsd:element ref="ns3:MBID" minOccurs="0"/>
                <xsd:element ref="ns3:_x0043_M1" minOccurs="0"/>
                <xsd:element ref="ns3:_x0043_M2" minOccurs="0"/>
                <xsd:element ref="ns3:_x0043_M3" minOccurs="0"/>
                <xsd:element ref="ns3:_x0043_M4" minOccurs="0"/>
                <xsd:element ref="ns3:_x0043_M5" minOccurs="0"/>
                <xsd:element ref="ns3:_x0043_M6" minOccurs="0"/>
                <xsd:element ref="ns3:_x0043_M7" minOccurs="0"/>
                <xsd:element ref="ns3:_x0043_M8" minOccurs="0"/>
                <xsd:element ref="ns3:_x0043_M9" minOccurs="0"/>
                <xsd:element ref="ns3: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44bae-038f-4ef4-8e88-59fe238821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9bd017f-9030-4868-8923-d30abce995ad" elementFormDefault="qualified">
    <xsd:import namespace="http://schemas.microsoft.com/office/2006/documentManagement/types"/>
    <xsd:import namespace="http://schemas.microsoft.com/office/infopath/2007/PartnerControls"/>
    <xsd:element name="AccountID" ma:index="11" nillable="true" ma:displayName="AccountID" ma:internalName="AccountID">
      <xsd:simpleType>
        <xsd:restriction base="dms:Text"/>
      </xsd:simpleType>
    </xsd:element>
    <xsd:element name="ProjectID" ma:index="12" nillable="true" ma:displayName="ProjectID" ma:internalName="ProjectID">
      <xsd:simpleType>
        <xsd:restriction base="dms:Text"/>
      </xsd:simpleType>
    </xsd:element>
    <xsd:element name="SubProjectID" ma:index="13" nillable="true" ma:displayName="SubProjectID" ma:internalName="SubProjectID">
      <xsd:simpleType>
        <xsd:restriction base="dms:Text"/>
      </xsd:simpleType>
    </xsd:element>
    <xsd:element name="AssociateID" ma:index="14" nillable="true" ma:displayName="AssociateID" ma:internalName="AssociateID">
      <xsd:simpleType>
        <xsd:restriction base="dms:Text"/>
      </xsd:simpleType>
    </xsd:element>
    <xsd:element name="Role" ma:index="15" nillable="true" ma:displayName="Role" ma:internalName="Role">
      <xsd:simpleType>
        <xsd:restriction base="dms:Text"/>
      </xsd:simpleType>
    </xsd:element>
    <xsd:element name="CreatedTime" ma:index="16" nillable="true" ma:displayName="CreatedTime" ma:internalName="CreatedTime">
      <xsd:simpleType>
        <xsd:restriction base="dms:DateTime"/>
      </xsd:simpleType>
    </xsd:element>
    <xsd:element name="Processes" ma:index="17" nillable="true" ma:displayName="Processes" ma:internalName="Processes">
      <xsd:simpleType>
        <xsd:restriction base="dms:Text"/>
      </xsd:simpleType>
    </xsd:element>
    <xsd:element name="Phase" ma:index="18" nillable="true" ma:displayName="Phase" ma:internalName="Phase">
      <xsd:simpleType>
        <xsd:restriction base="dms:Text"/>
      </xsd:simpleType>
    </xsd:element>
    <xsd:element name="Activities" ma:index="19" nillable="true" ma:displayName="Activities" ma:internalName="Activities">
      <xsd:simpleType>
        <xsd:restriction base="dms:Text"/>
      </xsd:simpleType>
    </xsd:element>
    <xsd:element name="Releases" ma:index="20" nillable="true" ma:displayName="Releases" ma:internalName="Releases">
      <xsd:simpleType>
        <xsd:restriction base="dms:Text"/>
      </xsd:simpleType>
    </xsd:element>
    <xsd:element name="Functional_x0020_Modules" ma:index="21" nillable="true" ma:displayName="Functional Modules" ma:internalName="Functional_x0020_Modules">
      <xsd:simpleType>
        <xsd:restriction base="dms:Text"/>
      </xsd:simpleType>
    </xsd:element>
    <xsd:element name="Functional_x0020_Module2" ma:index="22" nillable="true" ma:displayName="Functional Module2" ma:internalName="Functional_x0020_Module2">
      <xsd:simpleType>
        <xsd:restriction base="dms:Text"/>
      </xsd:simpleType>
    </xsd:element>
    <xsd:element name="Functional_x0020_Module3" ma:index="23" nillable="true" ma:displayName="Functional Module3" ma:internalName="Functional_x0020_Module3">
      <xsd:simpleType>
        <xsd:restriction base="dms:Text"/>
      </xsd:simpleType>
    </xsd:element>
    <xsd:element name="ViewCount" ma:index="24" nillable="true" ma:displayName="ViewCount" ma:internalName="ViewCount">
      <xsd:simpleType>
        <xsd:restriction base="dms:Unknown"/>
      </xsd:simpleType>
    </xsd:element>
    <xsd:element name="CheckedOutPath" ma:index="25" nillable="true" ma:displayName="CheckedOutPath" ma:internalName="CheckedOutPath">
      <xsd:simpleType>
        <xsd:restriction base="dms:Text"/>
      </xsd:simpleType>
    </xsd:element>
    <xsd:element name="ApprovalStatus" ma:index="26" nillable="true" ma:displayName="ApprovalStatus" ma:internalName="ApprovalStatus">
      <xsd:simpleType>
        <xsd:restriction base="dms:Text"/>
      </xsd:simpleType>
    </xsd:element>
    <xsd:element name="Work_x0020_request" ma:index="27" nillable="true" ma:displayName="Work request" ma:internalName="Work_x0020_request">
      <xsd:simpleType>
        <xsd:restriction base="dms:Text"/>
      </xsd:simpleType>
    </xsd:element>
    <xsd:element name="Tags" ma:index="28" nillable="true" ma:displayName="Tags" ma:internalName="Tags">
      <xsd:simpleType>
        <xsd:restriction base="dms:Note">
          <xsd:maxLength value="255"/>
        </xsd:restriction>
      </xsd:simpleType>
    </xsd:element>
    <xsd:element name="ArtifactStatus" ma:index="29" nillable="true" ma:displayName="ArtifactStatus" ma:internalName="ArtifactStatus">
      <xsd:simpleType>
        <xsd:restriction base="dms:Text"/>
      </xsd:simpleType>
    </xsd:element>
    <xsd:element name="UnmappedDocuments" ma:index="30" nillable="true" ma:displayName="UnmappedDocuments" ma:internalName="UnmappedDocuments">
      <xsd:simpleType>
        <xsd:restriction base="dms:Text"/>
      </xsd:simpleType>
    </xsd:element>
    <xsd:element name="CopySource" ma:index="31" nillable="true" ma:displayName="CopySource" ma:internalName="CopySource">
      <xsd:simpleType>
        <xsd:restriction base="dms:Text"/>
      </xsd:simpleType>
    </xsd:element>
    <xsd:element name="CopyToPath" ma:index="32" nillable="true" ma:displayName="CopyToPath" ma:internalName="CopyToPath">
      <xsd:simpleType>
        <xsd:restriction base="dms:Text"/>
      </xsd:simpleType>
    </xsd:element>
    <xsd:element name="Comments" ma:index="33" nillable="true" ma:displayName="Comments" ma:internalName="Comments">
      <xsd:simpleType>
        <xsd:restriction base="dms:Note">
          <xsd:maxLength value="255"/>
        </xsd:restriction>
      </xsd:simpleType>
    </xsd:element>
    <xsd:element name="Rating1" ma:index="34" nillable="true" ma:displayName="Rating1" ma:internalName="Rating1">
      <xsd:simpleType>
        <xsd:restriction base="dms:Unknown"/>
      </xsd:simpleType>
    </xsd:element>
    <xsd:element name="Rating2" ma:index="35" nillable="true" ma:displayName="Rating2" ma:internalName="Rating2">
      <xsd:simpleType>
        <xsd:restriction base="dms:Unknown"/>
      </xsd:simpleType>
    </xsd:element>
    <xsd:element name="Rating3" ma:index="36" nillable="true" ma:displayName="Rating3" ma:internalName="Rating3">
      <xsd:simpleType>
        <xsd:restriction base="dms:Unknown"/>
      </xsd:simpleType>
    </xsd:element>
    <xsd:element name="Rating4" ma:index="37" nillable="true" ma:displayName="Rating4" ma:internalName="Rating4">
      <xsd:simpleType>
        <xsd:restriction base="dms:Unknown"/>
      </xsd:simpleType>
    </xsd:element>
    <xsd:element name="Rating5" ma:index="38" nillable="true" ma:displayName="Rating5" ma:internalName="Rating5">
      <xsd:simpleType>
        <xsd:restriction base="dms:Unknown"/>
      </xsd:simpleType>
    </xsd:element>
    <xsd:element name="ClientSupplied" ma:index="39" nillable="true" ma:displayName="ClientSupplied" ma:internalName="ClientSupplied">
      <xsd:simpleType>
        <xsd:restriction base="dms:Text"/>
      </xsd:simpleType>
    </xsd:element>
    <xsd:element name="LatestDownloads" ma:index="40" nillable="true" ma:displayName="LatestDownloads" ma:internalName="LatestDownloads">
      <xsd:simpleType>
        <xsd:restriction base="dms:DateTime"/>
      </xsd:simpleType>
    </xsd:element>
    <xsd:element name="BaselinedVersions" ma:index="41" nillable="true" ma:displayName="BaselinedVersions" ma:internalName="BaselinedVersions">
      <xsd:simpleType>
        <xsd:restriction base="dms:Text"/>
      </xsd:simpleType>
    </xsd:element>
    <xsd:element name="AverageRating" ma:index="42" nillable="true" ma:displayName="AverageRating" ma:internalName="AverageRating">
      <xsd:simpleType>
        <xsd:restriction base="dms:Text"/>
      </xsd:simpleType>
    </xsd:element>
    <xsd:element name="ReasonforRejection" ma:index="43" nillable="true" ma:displayName="ReasonforRejection" ma:internalName="ReasonforRejection">
      <xsd:simpleType>
        <xsd:restriction base="dms:Text"/>
      </xsd:simpleType>
    </xsd:element>
    <xsd:element name="FolderId" ma:index="44" nillable="true" ma:displayName="FolderId" ma:internalName="FolderId">
      <xsd:simpleType>
        <xsd:restriction base="dms:Text"/>
      </xsd:simpleType>
    </xsd:element>
    <xsd:element name="FolderPath" ma:index="45" nillable="true" ma:displayName="FolderPath" ma:internalName="FolderPath">
      <xsd:simpleType>
        <xsd:restriction base="dms:Text"/>
      </xsd:simpleType>
    </xsd:element>
    <xsd:element name="MBID" ma:index="46" nillable="true" ma:displayName="MBID" ma:internalName="MBID">
      <xsd:simpleType>
        <xsd:restriction base="dms:Text"/>
      </xsd:simpleType>
    </xsd:element>
    <xsd:element name="_x0043_M1" ma:index="47" nillable="true" ma:displayName="CM1" ma:internalName="_x0043_M1">
      <xsd:simpleType>
        <xsd:restriction base="dms:Text"/>
      </xsd:simpleType>
    </xsd:element>
    <xsd:element name="_x0043_M2" ma:index="48" nillable="true" ma:displayName="CM2" ma:internalName="_x0043_M2">
      <xsd:simpleType>
        <xsd:restriction base="dms:Text"/>
      </xsd:simpleType>
    </xsd:element>
    <xsd:element name="_x0043_M3" ma:index="49" nillable="true" ma:displayName="CM3" ma:internalName="_x0043_M3">
      <xsd:simpleType>
        <xsd:restriction base="dms:Text"/>
      </xsd:simpleType>
    </xsd:element>
    <xsd:element name="_x0043_M4" ma:index="50" nillable="true" ma:displayName="CM4" ma:internalName="_x0043_M4">
      <xsd:simpleType>
        <xsd:restriction base="dms:Text"/>
      </xsd:simpleType>
    </xsd:element>
    <xsd:element name="_x0043_M5" ma:index="51" nillable="true" ma:displayName="CM5" ma:internalName="_x0043_M5">
      <xsd:simpleType>
        <xsd:restriction base="dms:Text"/>
      </xsd:simpleType>
    </xsd:element>
    <xsd:element name="_x0043_M6" ma:index="52" nillable="true" ma:displayName="CM6" ma:internalName="_x0043_M6">
      <xsd:simpleType>
        <xsd:restriction base="dms:Text"/>
      </xsd:simpleType>
    </xsd:element>
    <xsd:element name="_x0043_M7" ma:index="53" nillable="true" ma:displayName="CM7" ma:internalName="_x0043_M7">
      <xsd:simpleType>
        <xsd:restriction base="dms:Text"/>
      </xsd:simpleType>
    </xsd:element>
    <xsd:element name="_x0043_M8" ma:index="54" nillable="true" ma:displayName="CM8" ma:internalName="_x0043_M8">
      <xsd:simpleType>
        <xsd:restriction base="dms:Text"/>
      </xsd:simpleType>
    </xsd:element>
    <xsd:element name="_x0043_M9" ma:index="55" nillable="true" ma:displayName="CM9" ma:internalName="_x0043_M9">
      <xsd:simpleType>
        <xsd:restriction base="dms:Text"/>
      </xsd:simpleType>
    </xsd:element>
    <xsd:element name="_x0043_M10" ma:index="56"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AssociateID xmlns="d9bd017f-9030-4868-8923-d30abce995ad">CTS\357833</AssociateID>
    <Rating5 xmlns="d9bd017f-9030-4868-8923-d30abce995ad" xsi:nil="true"/>
    <_x0043_M5 xmlns="d9bd017f-9030-4868-8923-d30abce995ad" xsi:nil="true"/>
    <Work_x0020_request xmlns="d9bd017f-9030-4868-8923-d30abce995ad" xsi:nil="true"/>
    <Rating4 xmlns="d9bd017f-9030-4868-8923-d30abce995ad" xsi:nil="true"/>
    <_x0043_M4 xmlns="d9bd017f-9030-4868-8923-d30abce995ad" xsi:nil="true"/>
    <_x0043_M7 xmlns="d9bd017f-9030-4868-8923-d30abce995ad" xsi:nil="true"/>
    <ProjectID xmlns="d9bd017f-9030-4868-8923-d30abce995ad" xsi:nil="true"/>
    <Activities xmlns="d9bd017f-9030-4868-8923-d30abce995ad" xsi:nil="true"/>
    <_x0043_M6 xmlns="d9bd017f-9030-4868-8923-d30abce995ad" xsi:nil="true"/>
    <Rating1 xmlns="d9bd017f-9030-4868-8923-d30abce995ad" xsi:nil="true"/>
    <_x0043_M9 xmlns="d9bd017f-9030-4868-8923-d30abce995ad" xsi:nil="true"/>
    <_x0043_M10 xmlns="d9bd017f-9030-4868-8923-d30abce995ad" xsi:nil="true"/>
    <CheckedOutPath xmlns="d9bd017f-9030-4868-8923-d30abce995ad" xsi:nil="true"/>
    <_x0043_M8 xmlns="d9bd017f-9030-4868-8923-d30abce995ad" xsi:nil="true"/>
    <ArtifactStatus xmlns="d9bd017f-9030-4868-8923-d30abce995ad" xsi:nil="true"/>
    <Rating3 xmlns="d9bd017f-9030-4868-8923-d30abce995ad" xsi:nil="true"/>
    <Rating2 xmlns="d9bd017f-9030-4868-8923-d30abce995ad" xsi:nil="true"/>
    <ViewCount xmlns="d9bd017f-9030-4868-8923-d30abce995ad">3</ViewCount>
    <ApprovalStatus xmlns="d9bd017f-9030-4868-8923-d30abce995ad">Approved</ApprovalStatus>
    <Comments xmlns="d9bd017f-9030-4868-8923-d30abce995ad">CTS\357833</Comments>
    <Releases xmlns="d9bd017f-9030-4868-8923-d30abce995ad" xsi:nil="true"/>
    <ClientSupplied xmlns="d9bd017f-9030-4868-8923-d30abce995ad">false</ClientSupplied>
    <CopyToPath xmlns="d9bd017f-9030-4868-8923-d30abce995ad">https://cognizant20.cognizant.com/cts/Cognizant Academy/DSC/Academy Asset/03_Do It Yourself Artifacts/05_Java/PS0221-JavaScript - Spring 3 MVC Enablement/CTKJE564-Spring3 MVC Themes</CopyToPath>
    <CreatedTime xmlns="d9bd017f-9030-4868-8923-d30abce995ad">2015-06-09T06:19:00+00:00</CreatedTime>
    <Processes xmlns="d9bd017f-9030-4868-8923-d30abce995ad" xsi:nil="true"/>
    <_x0043_M1 xmlns="d9bd017f-9030-4868-8923-d30abce995ad" xsi:nil="true"/>
    <Phase xmlns="d9bd017f-9030-4868-8923-d30abce995ad" xsi:nil="true"/>
    <MBID xmlns="d9bd017f-9030-4868-8923-d30abce995ad">DS_af9517f6-7196-4cf2-831a-acad945eb6e5</MBID>
    <AccountID xmlns="d9bd017f-9030-4868-8923-d30abce995ad" xsi:nil="true"/>
    <SubProjectID xmlns="d9bd017f-9030-4868-8923-d30abce995ad" xsi:nil="true"/>
    <Functional_x0020_Modules xmlns="d9bd017f-9030-4868-8923-d30abce995ad" xsi:nil="true"/>
    <Tags xmlns="d9bd017f-9030-4868-8923-d30abce995ad" xsi:nil="true"/>
    <_x0043_M3 xmlns="d9bd017f-9030-4868-8923-d30abce995ad" xsi:nil="true"/>
    <UnmappedDocuments xmlns="d9bd017f-9030-4868-8923-d30abce995ad">false</UnmappedDocuments>
    <_x0043_M2 xmlns="d9bd017f-9030-4868-8923-d30abce995ad" xsi:nil="true"/>
    <Role xmlns="d9bd017f-9030-4868-8923-d30abce995ad" xsi:nil="true"/>
    <FolderId xmlns="d9bd017f-9030-4868-8923-d30abce995ad" xsi:nil="true"/>
    <Functional_x0020_Module3 xmlns="d9bd017f-9030-4868-8923-d30abce995ad" xsi:nil="true"/>
    <AverageRating xmlns="d9bd017f-9030-4868-8923-d30abce995ad" xsi:nil="true"/>
    <Functional_x0020_Module2 xmlns="d9bd017f-9030-4868-8923-d30abce995ad" xsi:nil="true"/>
    <BaselinedVersions xmlns="d9bd017f-9030-4868-8923-d30abce995ad" xsi:nil="true"/>
    <ReasonforRejection xmlns="d9bd017f-9030-4868-8923-d30abce995ad" xsi:nil="true"/>
    <CopySource xmlns="d9bd017f-9030-4868-8923-d30abce995ad" xsi:nil="true"/>
    <LatestDownloads xmlns="d9bd017f-9030-4868-8923-d30abce995ad" xsi:nil="true"/>
    <FolderPath xmlns="d9bd017f-9030-4868-8923-d30abce995ad" xsi:nil="true"/>
    <_dlc_DocId xmlns="8df44bae-038f-4ef4-8e88-59fe23882131">25R4Z53AYQRA-3000-3986</_dlc_DocId>
    <_dlc_DocIdUrl xmlns="8df44bae-038f-4ef4-8e88-59fe23882131">
      <Url>https://cognizant20.cognizant.com/cts/Cognizant Community/DSC/_layouts/DocIdRedir.aspx?ID=25R4Z53AYQRA-3000-3986</Url>
      <Description>25R4Z53AYQRA-3000-3986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5E911FD-3462-43B2-8E83-17BF56652EEC}"/>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8AAEEA49-3EED-4488-A043-7D1DC7843D7D}"/>
</file>

<file path=customXml/itemProps4.xml><?xml version="1.0" encoding="utf-8"?>
<ds:datastoreItem xmlns:ds="http://schemas.openxmlformats.org/officeDocument/2006/customXml" ds:itemID="{3440996B-2822-40F8-BA47-FE12F6C11499}"/>
</file>

<file path=docProps/app.xml><?xml version="1.0" encoding="utf-8"?>
<Properties xmlns="http://schemas.openxmlformats.org/officeDocument/2006/extended-properties" xmlns:vt="http://schemas.openxmlformats.org/officeDocument/2006/docPropsVTypes">
  <Template>Theme_3</Template>
  <TotalTime>2381</TotalTime>
  <Words>707</Words>
  <Application>Microsoft Office PowerPoint</Application>
  <PresentationFormat>On-screen Show (4:3)</PresentationFormat>
  <Paragraphs>176</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Theme_3</vt:lpstr>
      <vt:lpstr>PowerPoint Presentation</vt:lpstr>
      <vt:lpstr>PowerPoint Presentation</vt:lpstr>
      <vt:lpstr>PowerPoint Presentation</vt:lpstr>
      <vt:lpstr>Overview</vt:lpstr>
      <vt:lpstr>Objectives</vt:lpstr>
      <vt:lpstr>Do You Know</vt:lpstr>
      <vt:lpstr>Themes</vt:lpstr>
      <vt:lpstr>ThemeSource</vt:lpstr>
      <vt:lpstr>1. Configure  ResourceBundleThemeSource</vt:lpstr>
      <vt:lpstr>Theme Resolvers</vt:lpstr>
      <vt:lpstr>Built-in ThemeResolver</vt:lpstr>
      <vt:lpstr>2. Configure ThemeResolver</vt:lpstr>
      <vt:lpstr>3. Configure  ThemeChangeInterceptor</vt:lpstr>
      <vt:lpstr>4. Configure spring:theme custom tag</vt:lpstr>
      <vt:lpstr>Demonstration</vt:lpstr>
      <vt:lpstr>Questions</vt:lpstr>
      <vt:lpstr>Welcome 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Ghosh Dastidar, Pingala (Cognizant)</cp:lastModifiedBy>
  <cp:revision>336</cp:revision>
  <dcterms:created xsi:type="dcterms:W3CDTF">2011-06-15T11:24:59Z</dcterms:created>
  <dcterms:modified xsi:type="dcterms:W3CDTF">2015-10-15T10:51:59Z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0x010100B6DCA2C1C4283E4B80912AA5CB629D52</vt:lpwstr>
  </property>
  <property fmtid="{D5CDD505-2E9C-101B-9397-08002B2CF9AE}" pid="3" name="_dlc_DocIdItemGuid">
    <vt:lpwstr>95b4561d-447a-4347-9e57-57d452bfb1bb</vt:lpwstr>
  </property>
</Properties>
</file>