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llbro" initials="h" lastIdx="0" clrIdx="0">
    <p:extLst>
      <p:ext uri="{19B8F6BF-5375-455C-9EA6-DF929625EA0E}">
        <p15:presenceInfo xmlns:p15="http://schemas.microsoft.com/office/powerpoint/2012/main" userId="hillb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7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73EDC-2B14-4D2B-A03D-10101DFEA2AE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777C8-7813-4147-A246-78EF15725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777C8-7813-4147-A246-78EF15725B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8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777C8-7813-4147-A246-78EF15725B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777C8-7813-4147-A246-78EF15725B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1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63DF-9527-473E-AF82-6BBDF7624B7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7A36-86E4-433F-B5DB-85EEC225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63DF-9527-473E-AF82-6BBDF7624B7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7A36-86E4-433F-B5DB-85EEC225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63DF-9527-473E-AF82-6BBDF7624B7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7A36-86E4-433F-B5DB-85EEC225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63DF-9527-473E-AF82-6BBDF7624B7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7A36-86E4-433F-B5DB-85EEC225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0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63DF-9527-473E-AF82-6BBDF7624B7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7A36-86E4-433F-B5DB-85EEC225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7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63DF-9527-473E-AF82-6BBDF7624B7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7A36-86E4-433F-B5DB-85EEC225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63DF-9527-473E-AF82-6BBDF7624B7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7A36-86E4-433F-B5DB-85EEC225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63DF-9527-473E-AF82-6BBDF7624B7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7A36-86E4-433F-B5DB-85EEC225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9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63DF-9527-473E-AF82-6BBDF7624B7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7A36-86E4-433F-B5DB-85EEC225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63DF-9527-473E-AF82-6BBDF7624B7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7A36-86E4-433F-B5DB-85EEC225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63DF-9527-473E-AF82-6BBDF7624B7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D7A36-86E4-433F-B5DB-85EEC225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63DF-9527-473E-AF82-6BBDF7624B7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D7A36-86E4-433F-B5DB-85EEC2257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71881" cy="2387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cumin Pro Extra Light" panose="020B0304020202020204" pitchFamily="34" charset="0"/>
              </a:rPr>
              <a:t>What is a Domain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Section Overview</a:t>
            </a:r>
          </a:p>
        </p:txBody>
      </p:sp>
    </p:spTree>
    <p:extLst>
      <p:ext uri="{BB962C8B-B14F-4D97-AF65-F5344CB8AC3E}">
        <p14:creationId xmlns:p14="http://schemas.microsoft.com/office/powerpoint/2010/main" val="2643742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Domains have been around since Windows NT (1993)</a:t>
            </a:r>
          </a:p>
          <a:p>
            <a:r>
              <a:rPr lang="en-US" dirty="0"/>
              <a:t>Allows administrators to manage large computer networks</a:t>
            </a:r>
          </a:p>
          <a:p>
            <a:r>
              <a:rPr lang="en-US" dirty="0"/>
              <a:t>Generally contain a large number of computers on the same network</a:t>
            </a:r>
          </a:p>
        </p:txBody>
      </p:sp>
    </p:spTree>
    <p:extLst>
      <p:ext uri="{BB962C8B-B14F-4D97-AF65-F5344CB8AC3E}">
        <p14:creationId xmlns:p14="http://schemas.microsoft.com/office/powerpoint/2010/main" val="1294919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Domain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0508"/>
          </a:xfrm>
        </p:spPr>
        <p:txBody>
          <a:bodyPr/>
          <a:lstStyle/>
          <a:p>
            <a:r>
              <a:rPr lang="en-US" dirty="0"/>
              <a:t>Often referred to as a “DC”</a:t>
            </a:r>
          </a:p>
          <a:p>
            <a:r>
              <a:rPr lang="en-US" dirty="0"/>
              <a:t>Any Server with AD DS role</a:t>
            </a:r>
          </a:p>
          <a:p>
            <a:r>
              <a:rPr lang="en-US" dirty="0"/>
              <a:t>Responds to security authentication request</a:t>
            </a:r>
          </a:p>
          <a:p>
            <a:r>
              <a:rPr lang="en-US" dirty="0"/>
              <a:t>Contains Active Directory &amp; Group Policy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46546" y="2958348"/>
            <a:ext cx="914400" cy="914400"/>
            <a:chOff x="5638800" y="2907632"/>
            <a:chExt cx="914400" cy="914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2907632"/>
              <a:ext cx="914400" cy="914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638800" y="309995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DC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89821" y="4674854"/>
            <a:ext cx="914400" cy="1111279"/>
            <a:chOff x="2574758" y="4796227"/>
            <a:chExt cx="914400" cy="11112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58" y="4993106"/>
              <a:ext cx="914400" cy="9144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574758" y="47962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294" y="4674854"/>
            <a:ext cx="914400" cy="1111279"/>
            <a:chOff x="2574758" y="4796227"/>
            <a:chExt cx="914400" cy="111127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58" y="4993106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574758" y="47962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36767" y="4674854"/>
            <a:ext cx="914400" cy="1111279"/>
            <a:chOff x="2574758" y="4796227"/>
            <a:chExt cx="914400" cy="111127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58" y="4993106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574758" y="47962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760240" y="4674854"/>
            <a:ext cx="914400" cy="1111279"/>
            <a:chOff x="2574758" y="4796227"/>
            <a:chExt cx="914400" cy="11112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58" y="4993106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574758" y="47962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</a:p>
          </p:txBody>
        </p:sp>
      </p:grpSp>
      <p:cxnSp>
        <p:nvCxnSpPr>
          <p:cNvPr id="20" name="Straight Arrow Connector 19"/>
          <p:cNvCxnSpPr>
            <a:stCxn id="8" idx="0"/>
          </p:cNvCxnSpPr>
          <p:nvPr/>
        </p:nvCxnSpPr>
        <p:spPr>
          <a:xfrm flipV="1">
            <a:off x="7247021" y="3788527"/>
            <a:ext cx="1596291" cy="88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</p:cNvCxnSpPr>
          <p:nvPr/>
        </p:nvCxnSpPr>
        <p:spPr>
          <a:xfrm flipV="1">
            <a:off x="8570494" y="3788527"/>
            <a:ext cx="363029" cy="88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0"/>
          </p:cNvCxnSpPr>
          <p:nvPr/>
        </p:nvCxnSpPr>
        <p:spPr>
          <a:xfrm flipH="1" flipV="1">
            <a:off x="9436767" y="3788527"/>
            <a:ext cx="457200" cy="88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0"/>
          </p:cNvCxnSpPr>
          <p:nvPr/>
        </p:nvCxnSpPr>
        <p:spPr>
          <a:xfrm flipH="1" flipV="1">
            <a:off x="9526978" y="3788527"/>
            <a:ext cx="1690462" cy="88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39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Domain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0508"/>
          </a:xfrm>
        </p:spPr>
        <p:txBody>
          <a:bodyPr/>
          <a:lstStyle/>
          <a:p>
            <a:r>
              <a:rPr lang="en-US" dirty="0"/>
              <a:t>Often referred to as a “DC”</a:t>
            </a:r>
          </a:p>
          <a:p>
            <a:r>
              <a:rPr lang="en-US" dirty="0"/>
              <a:t>Any Server with AD DS role</a:t>
            </a:r>
          </a:p>
          <a:p>
            <a:r>
              <a:rPr lang="en-US" dirty="0"/>
              <a:t>Responds to security authentication request</a:t>
            </a:r>
          </a:p>
          <a:p>
            <a:r>
              <a:rPr lang="en-US" dirty="0"/>
              <a:t>Contains Active Directory &amp; Group Policy</a:t>
            </a:r>
          </a:p>
          <a:p>
            <a:r>
              <a:rPr lang="en-US" dirty="0"/>
              <a:t>Multiple Domain Controllers (one primary)</a:t>
            </a:r>
          </a:p>
          <a:p>
            <a:pPr lvl="1"/>
            <a:r>
              <a:rPr lang="en-US" dirty="0"/>
              <a:t>Fault tolerance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987729" y="2925336"/>
            <a:ext cx="914400" cy="914400"/>
            <a:chOff x="5638800" y="2907632"/>
            <a:chExt cx="914400" cy="914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2907632"/>
              <a:ext cx="914400" cy="914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638800" y="309995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DC2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89821" y="4674854"/>
            <a:ext cx="914400" cy="1111279"/>
            <a:chOff x="2574758" y="4796227"/>
            <a:chExt cx="914400" cy="11112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58" y="4993106"/>
              <a:ext cx="914400" cy="9144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574758" y="47962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294" y="4674854"/>
            <a:ext cx="914400" cy="1111279"/>
            <a:chOff x="2574758" y="4796227"/>
            <a:chExt cx="914400" cy="111127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58" y="4993106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574758" y="47962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36767" y="4674854"/>
            <a:ext cx="914400" cy="1111279"/>
            <a:chOff x="2574758" y="4796227"/>
            <a:chExt cx="914400" cy="111127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58" y="4993106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574758" y="47962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760240" y="4674854"/>
            <a:ext cx="914400" cy="1111279"/>
            <a:chOff x="2574758" y="4796227"/>
            <a:chExt cx="914400" cy="11112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58" y="4993106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574758" y="47962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</a:p>
          </p:txBody>
        </p:sp>
      </p:grpSp>
      <p:cxnSp>
        <p:nvCxnSpPr>
          <p:cNvPr id="20" name="Straight Arrow Connector 19"/>
          <p:cNvCxnSpPr>
            <a:stCxn id="8" idx="0"/>
          </p:cNvCxnSpPr>
          <p:nvPr/>
        </p:nvCxnSpPr>
        <p:spPr>
          <a:xfrm flipV="1">
            <a:off x="7247021" y="3759200"/>
            <a:ext cx="1039965" cy="91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</p:cNvCxnSpPr>
          <p:nvPr/>
        </p:nvCxnSpPr>
        <p:spPr>
          <a:xfrm flipV="1">
            <a:off x="8570494" y="3759200"/>
            <a:ext cx="1083215" cy="91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0"/>
          </p:cNvCxnSpPr>
          <p:nvPr/>
        </p:nvCxnSpPr>
        <p:spPr>
          <a:xfrm flipH="1" flipV="1">
            <a:off x="8669621" y="3759200"/>
            <a:ext cx="1224346" cy="91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0"/>
          </p:cNvCxnSpPr>
          <p:nvPr/>
        </p:nvCxnSpPr>
        <p:spPr>
          <a:xfrm flipH="1" flipV="1">
            <a:off x="10035363" y="3759200"/>
            <a:ext cx="1182077" cy="91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9394498" y="2925336"/>
            <a:ext cx="914400" cy="914400"/>
            <a:chOff x="5638800" y="2907632"/>
            <a:chExt cx="914400" cy="9144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2907632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638800" y="309995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DC1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8792713" y="3302326"/>
            <a:ext cx="7143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21268" y="3096062"/>
            <a:ext cx="857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/>
              <a:t>Replicated</a:t>
            </a:r>
          </a:p>
        </p:txBody>
      </p:sp>
    </p:spTree>
    <p:extLst>
      <p:ext uri="{BB962C8B-B14F-4D97-AF65-F5344CB8AC3E}">
        <p14:creationId xmlns:p14="http://schemas.microsoft.com/office/powerpoint/2010/main" val="25159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Domain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0508"/>
          </a:xfrm>
        </p:spPr>
        <p:txBody>
          <a:bodyPr/>
          <a:lstStyle/>
          <a:p>
            <a:r>
              <a:rPr lang="en-US" dirty="0"/>
              <a:t>Often referred to as a “DC”</a:t>
            </a:r>
          </a:p>
          <a:p>
            <a:r>
              <a:rPr lang="en-US" dirty="0"/>
              <a:t>Any Server with AD DS role</a:t>
            </a:r>
          </a:p>
          <a:p>
            <a:r>
              <a:rPr lang="en-US" dirty="0"/>
              <a:t>Responds to security authentication request</a:t>
            </a:r>
          </a:p>
          <a:p>
            <a:r>
              <a:rPr lang="en-US" dirty="0"/>
              <a:t>Contains Active Directory &amp; Group Policy</a:t>
            </a:r>
          </a:p>
          <a:p>
            <a:r>
              <a:rPr lang="en-US" dirty="0"/>
              <a:t>Multiple Domain Controllers (one primary)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/>
              <a:t>Critical Data is replicated between the DCs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987729" y="2925336"/>
            <a:ext cx="914400" cy="914400"/>
            <a:chOff x="5638800" y="2907632"/>
            <a:chExt cx="914400" cy="914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2907632"/>
              <a:ext cx="914400" cy="914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638800" y="309995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DC2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89821" y="4674854"/>
            <a:ext cx="914400" cy="1111279"/>
            <a:chOff x="2574758" y="4796227"/>
            <a:chExt cx="914400" cy="11112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58" y="4993106"/>
              <a:ext cx="914400" cy="9144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574758" y="47962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13294" y="4674854"/>
            <a:ext cx="914400" cy="1111279"/>
            <a:chOff x="2574758" y="4796227"/>
            <a:chExt cx="914400" cy="111127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58" y="4993106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574758" y="47962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36767" y="4674854"/>
            <a:ext cx="914400" cy="1111279"/>
            <a:chOff x="2574758" y="4796227"/>
            <a:chExt cx="914400" cy="111127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58" y="4993106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574758" y="47962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760240" y="4674854"/>
            <a:ext cx="914400" cy="1111279"/>
            <a:chOff x="2574758" y="4796227"/>
            <a:chExt cx="914400" cy="11112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58" y="4993106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574758" y="479622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PC</a:t>
              </a:r>
            </a:p>
          </p:txBody>
        </p:sp>
      </p:grpSp>
      <p:cxnSp>
        <p:nvCxnSpPr>
          <p:cNvPr id="20" name="Straight Arrow Connector 19"/>
          <p:cNvCxnSpPr>
            <a:stCxn id="8" idx="0"/>
          </p:cNvCxnSpPr>
          <p:nvPr/>
        </p:nvCxnSpPr>
        <p:spPr>
          <a:xfrm flipV="1">
            <a:off x="7247021" y="3759200"/>
            <a:ext cx="1039965" cy="91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</p:cNvCxnSpPr>
          <p:nvPr/>
        </p:nvCxnSpPr>
        <p:spPr>
          <a:xfrm flipH="1" flipV="1">
            <a:off x="8348022" y="3759200"/>
            <a:ext cx="222472" cy="91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0"/>
          </p:cNvCxnSpPr>
          <p:nvPr/>
        </p:nvCxnSpPr>
        <p:spPr>
          <a:xfrm flipH="1" flipV="1">
            <a:off x="8669621" y="3759200"/>
            <a:ext cx="1224346" cy="91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0"/>
          </p:cNvCxnSpPr>
          <p:nvPr/>
        </p:nvCxnSpPr>
        <p:spPr>
          <a:xfrm flipH="1" flipV="1">
            <a:off x="8815211" y="3679316"/>
            <a:ext cx="2402229" cy="99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9394498" y="2925336"/>
            <a:ext cx="914400" cy="914400"/>
            <a:chOff x="5638800" y="2907632"/>
            <a:chExt cx="914400" cy="9144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2907632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638800" y="309995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DC1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8785391" y="3296991"/>
            <a:ext cx="36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9455534" y="2964327"/>
            <a:ext cx="823702" cy="8236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455534" y="2964327"/>
            <a:ext cx="823702" cy="8236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9133845" y="3261276"/>
            <a:ext cx="71912" cy="719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713167" y="3106096"/>
            <a:ext cx="857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dirty="0"/>
              <a:t>Replicated</a:t>
            </a:r>
          </a:p>
        </p:txBody>
      </p:sp>
    </p:spTree>
    <p:extLst>
      <p:ext uri="{BB962C8B-B14F-4D97-AF65-F5344CB8AC3E}">
        <p14:creationId xmlns:p14="http://schemas.microsoft.com/office/powerpoint/2010/main" val="287061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Domain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0508"/>
          </a:xfrm>
        </p:spPr>
        <p:txBody>
          <a:bodyPr/>
          <a:lstStyle/>
          <a:p>
            <a:r>
              <a:rPr lang="en-US" dirty="0"/>
              <a:t>Directory Service called “Active Directory Users and Computers”</a:t>
            </a:r>
          </a:p>
          <a:p>
            <a:pPr lvl="1"/>
            <a:r>
              <a:rPr lang="en-US" dirty="0"/>
              <a:t>Users Account (usernames and passwords)</a:t>
            </a:r>
          </a:p>
          <a:p>
            <a:pPr lvl="1"/>
            <a:r>
              <a:rPr lang="en-US" dirty="0"/>
              <a:t>Computers</a:t>
            </a:r>
          </a:p>
          <a:p>
            <a:pPr lvl="1"/>
            <a:r>
              <a:rPr lang="en-US" dirty="0"/>
              <a:t>Printers</a:t>
            </a:r>
          </a:p>
          <a:p>
            <a:pPr lvl="1"/>
            <a:r>
              <a:rPr lang="en-US" dirty="0"/>
              <a:t>File Shares</a:t>
            </a:r>
          </a:p>
          <a:p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6676880" y="2257974"/>
            <a:ext cx="3634185" cy="2474022"/>
            <a:chOff x="4419855" y="1909631"/>
            <a:chExt cx="3634185" cy="2474022"/>
          </a:xfrm>
        </p:grpSpPr>
        <p:grpSp>
          <p:nvGrpSpPr>
            <p:cNvPr id="6" name="Group 5"/>
            <p:cNvGrpSpPr/>
            <p:nvPr/>
          </p:nvGrpSpPr>
          <p:grpSpPr>
            <a:xfrm>
              <a:off x="5437037" y="2112861"/>
              <a:ext cx="914400" cy="914400"/>
              <a:chOff x="5638800" y="2907632"/>
              <a:chExt cx="914400" cy="9144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8800" y="29076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638800" y="309995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DC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41" y="3469253"/>
              <a:ext cx="914400" cy="914400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>
              <a:stCxn id="7" idx="0"/>
            </p:cNvCxnSpPr>
            <p:nvPr/>
          </p:nvCxnSpPr>
          <p:spPr>
            <a:xfrm flipH="1" flipV="1">
              <a:off x="6351437" y="3027261"/>
              <a:ext cx="559504" cy="441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6792729" y="1909631"/>
              <a:ext cx="1261311" cy="1160440"/>
              <a:chOff x="8797088" y="1158515"/>
              <a:chExt cx="2470485" cy="2272913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8797088" y="1158515"/>
                <a:ext cx="2470485" cy="227291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811" y="131179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3011" y="2445117"/>
                <a:ext cx="762000" cy="76200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8274" y="1350861"/>
                <a:ext cx="762000" cy="76200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12074" y="2356608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46" name="Straight Arrow Connector 45"/>
            <p:cNvCxnSpPr/>
            <p:nvPr/>
          </p:nvCxnSpPr>
          <p:spPr>
            <a:xfrm>
              <a:off x="6303812" y="2489851"/>
              <a:ext cx="420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092" y="3469253"/>
              <a:ext cx="914400" cy="914400"/>
            </a:xfrm>
            <a:prstGeom prst="rect">
              <a:avLst/>
            </a:prstGeom>
          </p:spPr>
        </p:pic>
        <p:cxnSp>
          <p:nvCxnSpPr>
            <p:cNvPr id="52" name="Straight Arrow Connector 51"/>
            <p:cNvCxnSpPr>
              <a:stCxn id="51" idx="0"/>
              <a:endCxn id="4" idx="2"/>
            </p:cNvCxnSpPr>
            <p:nvPr/>
          </p:nvCxnSpPr>
          <p:spPr>
            <a:xfrm flipH="1" flipV="1">
              <a:off x="5894237" y="3027261"/>
              <a:ext cx="1055" cy="441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855" y="3469253"/>
              <a:ext cx="914400" cy="914400"/>
            </a:xfrm>
            <a:prstGeom prst="rect">
              <a:avLst/>
            </a:prstGeom>
          </p:spPr>
        </p:pic>
        <p:cxnSp>
          <p:nvCxnSpPr>
            <p:cNvPr id="58" name="Straight Arrow Connector 57"/>
            <p:cNvCxnSpPr/>
            <p:nvPr/>
          </p:nvCxnSpPr>
          <p:spPr>
            <a:xfrm flipV="1">
              <a:off x="4877055" y="3027261"/>
              <a:ext cx="558449" cy="441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74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6272476" y="3425125"/>
            <a:ext cx="5497494" cy="2495945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8042272" y="3859118"/>
            <a:ext cx="1546860" cy="19438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701199" y="3859119"/>
            <a:ext cx="1868644" cy="19438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– Active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05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Contains objects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Computers</a:t>
            </a:r>
          </a:p>
          <a:p>
            <a:pPr lvl="1"/>
            <a:r>
              <a:rPr lang="en-US" dirty="0"/>
              <a:t>Printers</a:t>
            </a:r>
          </a:p>
          <a:p>
            <a:pPr lvl="1"/>
            <a:r>
              <a:rPr lang="en-US" dirty="0"/>
              <a:t>File Shares</a:t>
            </a:r>
          </a:p>
          <a:p>
            <a:pPr lvl="1"/>
            <a:r>
              <a:rPr lang="en-US" dirty="0"/>
              <a:t>Groups</a:t>
            </a:r>
          </a:p>
          <a:p>
            <a:r>
              <a:rPr lang="en-US" dirty="0"/>
              <a:t>Groups Object</a:t>
            </a:r>
          </a:p>
          <a:p>
            <a:pPr lvl="1"/>
            <a:r>
              <a:rPr lang="en-US" dirty="0"/>
              <a:t>Domain Admins</a:t>
            </a:r>
          </a:p>
          <a:p>
            <a:pPr lvl="1"/>
            <a:r>
              <a:rPr lang="en-US" dirty="0"/>
              <a:t>Domain Users</a:t>
            </a:r>
          </a:p>
          <a:p>
            <a:pPr lvl="1"/>
            <a:r>
              <a:rPr lang="en-US" dirty="0"/>
              <a:t>Many more…</a:t>
            </a:r>
          </a:p>
          <a:p>
            <a:r>
              <a:rPr lang="en-US" dirty="0"/>
              <a:t>OUs (Organizational Units) are used</a:t>
            </a:r>
          </a:p>
          <a:p>
            <a:pPr marL="0" indent="0">
              <a:buNone/>
            </a:pPr>
            <a:r>
              <a:rPr lang="en-US" dirty="0"/>
              <a:t>to group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43" y="4141105"/>
            <a:ext cx="7620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377" y="4167714"/>
            <a:ext cx="762000" cy="762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426" y="4167714"/>
            <a:ext cx="762000" cy="7620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98" y="4929714"/>
            <a:ext cx="762000" cy="762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426" y="4939722"/>
            <a:ext cx="762000" cy="7620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19" y="4141105"/>
            <a:ext cx="762000" cy="7620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43" y="4903105"/>
            <a:ext cx="762000" cy="762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19" y="4903105"/>
            <a:ext cx="762000" cy="762000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9701199" y="3862456"/>
            <a:ext cx="1868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42272" y="3865006"/>
            <a:ext cx="1546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6412223" y="3860462"/>
            <a:ext cx="1546860" cy="12034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94" y="4142449"/>
            <a:ext cx="762000" cy="7620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70" y="4142449"/>
            <a:ext cx="762000" cy="762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412223" y="3866350"/>
            <a:ext cx="1546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72476" y="2951223"/>
            <a:ext cx="549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Active Directory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959083" y="3535128"/>
            <a:ext cx="1742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Organizational Unit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701199" y="3534342"/>
            <a:ext cx="18686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Organizational Unit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27977" y="3540756"/>
            <a:ext cx="1742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Organizational Unit</a:t>
            </a:r>
          </a:p>
        </p:txBody>
      </p:sp>
    </p:spTree>
    <p:extLst>
      <p:ext uri="{BB962C8B-B14F-4D97-AF65-F5344CB8AC3E}">
        <p14:creationId xmlns:p14="http://schemas.microsoft.com/office/powerpoint/2010/main" val="3700646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>
          <a:xfrm>
            <a:off x="7825295" y="4072240"/>
            <a:ext cx="1546860" cy="19438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9484222" y="4072241"/>
            <a:ext cx="1868644" cy="194388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- Group Policy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05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to manage all domain user and computer</a:t>
            </a:r>
          </a:p>
          <a:p>
            <a:pPr marL="0" indent="0">
              <a:buNone/>
            </a:pPr>
            <a:r>
              <a:rPr lang="en-US" dirty="0"/>
              <a:t>settings remotely</a:t>
            </a:r>
          </a:p>
          <a:p>
            <a:r>
              <a:rPr lang="en-US" dirty="0"/>
              <a:t>Uses Group Policy Objects (GPOs) to manage</a:t>
            </a:r>
          </a:p>
          <a:p>
            <a:pPr marL="0" indent="0">
              <a:buNone/>
            </a:pPr>
            <a:r>
              <a:rPr lang="en-US" dirty="0"/>
              <a:t>client settings</a:t>
            </a:r>
          </a:p>
          <a:p>
            <a:r>
              <a:rPr lang="en-US" dirty="0"/>
              <a:t>Target specific users, computers, groups or OUs</a:t>
            </a:r>
          </a:p>
          <a:p>
            <a:r>
              <a:rPr lang="en-US" dirty="0"/>
              <a:t>Install software remotely</a:t>
            </a:r>
          </a:p>
          <a:p>
            <a:r>
              <a:rPr lang="en-US" dirty="0"/>
              <a:t>Configure desktop background</a:t>
            </a:r>
          </a:p>
          <a:p>
            <a:r>
              <a:rPr lang="en-US" dirty="0"/>
              <a:t>Manage what website they can visit</a:t>
            </a:r>
          </a:p>
          <a:p>
            <a:r>
              <a:rPr lang="en-US" dirty="0"/>
              <a:t>Manage and configure security settings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946479" y="2568873"/>
            <a:ext cx="914400" cy="914400"/>
            <a:chOff x="5638800" y="2907632"/>
            <a:chExt cx="914400" cy="914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2907632"/>
              <a:ext cx="914400" cy="9144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638800" y="309995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DC</a:t>
              </a: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H="1">
            <a:off x="8830399" y="2945863"/>
            <a:ext cx="312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21534" y="2131659"/>
            <a:ext cx="2289831" cy="166243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221534" y="1825625"/>
            <a:ext cx="2289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Group Policy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7658917" y="3483273"/>
            <a:ext cx="353057" cy="53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66" y="4354227"/>
            <a:ext cx="7620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400" y="4380836"/>
            <a:ext cx="762000" cy="762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449" y="4380836"/>
            <a:ext cx="762000" cy="7620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21" y="5142836"/>
            <a:ext cx="762000" cy="762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449" y="5152844"/>
            <a:ext cx="762000" cy="7620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42" y="4354227"/>
            <a:ext cx="762000" cy="7620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966" y="5116227"/>
            <a:ext cx="762000" cy="7620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42" y="5116227"/>
            <a:ext cx="762000" cy="762000"/>
          </a:xfrm>
          <a:prstGeom prst="rect">
            <a:avLst/>
          </a:prstGeom>
        </p:spPr>
      </p:pic>
      <p:cxnSp>
        <p:nvCxnSpPr>
          <p:cNvPr id="92" name="Straight Arrow Connector 91"/>
          <p:cNvCxnSpPr/>
          <p:nvPr/>
        </p:nvCxnSpPr>
        <p:spPr>
          <a:xfrm>
            <a:off x="8777690" y="3442338"/>
            <a:ext cx="846710" cy="61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484222" y="4075578"/>
            <a:ext cx="1868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Computers OU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25295" y="4078128"/>
            <a:ext cx="1546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 Users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6195246" y="4073584"/>
            <a:ext cx="1546860" cy="120340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4" idx="2"/>
          </p:cNvCxnSpPr>
          <p:nvPr/>
        </p:nvCxnSpPr>
        <p:spPr>
          <a:xfrm>
            <a:off x="8403679" y="3483273"/>
            <a:ext cx="196846" cy="53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17" y="4355571"/>
            <a:ext cx="762000" cy="7620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93" y="4355571"/>
            <a:ext cx="762000" cy="76200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195246" y="4079472"/>
            <a:ext cx="1546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 Admins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9367264" y="2211674"/>
            <a:ext cx="1051280" cy="1165874"/>
            <a:chOff x="2479110" y="3230866"/>
            <a:chExt cx="1051280" cy="1165874"/>
          </a:xfrm>
        </p:grpSpPr>
        <p:sp>
          <p:nvSpPr>
            <p:cNvPr id="115" name="Rounded Rectangle 114"/>
            <p:cNvSpPr/>
            <p:nvPr/>
          </p:nvSpPr>
          <p:spPr>
            <a:xfrm>
              <a:off x="2563883" y="3440938"/>
              <a:ext cx="881734" cy="955802"/>
            </a:xfrm>
            <a:prstGeom prst="round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75507" y="3448558"/>
              <a:ext cx="490029" cy="431636"/>
              <a:chOff x="9606217" y="2322036"/>
              <a:chExt cx="490029" cy="431636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34551" y="2520309"/>
                <a:ext cx="233363" cy="233363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9606217" y="2322036"/>
                <a:ext cx="4900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GPO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937204" y="3454250"/>
              <a:ext cx="490029" cy="431636"/>
              <a:chOff x="9606217" y="2322036"/>
              <a:chExt cx="490029" cy="431636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34551" y="2520309"/>
                <a:ext cx="233363" cy="233363"/>
              </a:xfrm>
              <a:prstGeom prst="rect">
                <a:avLst/>
              </a:prstGeom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9606217" y="2322036"/>
                <a:ext cx="4900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GPO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571502" y="3862992"/>
              <a:ext cx="490029" cy="431636"/>
              <a:chOff x="9606217" y="2322036"/>
              <a:chExt cx="490029" cy="431636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34551" y="2520309"/>
                <a:ext cx="233363" cy="233363"/>
              </a:xfrm>
              <a:prstGeom prst="rect">
                <a:avLst/>
              </a:prstGeom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9606217" y="2322036"/>
                <a:ext cx="4900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GPO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933199" y="3868684"/>
              <a:ext cx="490029" cy="431636"/>
              <a:chOff x="9606217" y="2322036"/>
              <a:chExt cx="490029" cy="431636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34551" y="2520309"/>
                <a:ext cx="233363" cy="233363"/>
              </a:xfrm>
              <a:prstGeom prst="rect">
                <a:avLst/>
              </a:prstGeom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9606217" y="2322036"/>
                <a:ext cx="4900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GPO</a:t>
                </a: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2479110" y="3230866"/>
              <a:ext cx="10512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Domain Admins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0367998" y="2207129"/>
            <a:ext cx="1051280" cy="721708"/>
            <a:chOff x="2479110" y="3230866"/>
            <a:chExt cx="1051280" cy="721708"/>
          </a:xfrm>
        </p:grpSpPr>
        <p:sp>
          <p:nvSpPr>
            <p:cNvPr id="119" name="Rounded Rectangle 118"/>
            <p:cNvSpPr/>
            <p:nvPr/>
          </p:nvSpPr>
          <p:spPr>
            <a:xfrm>
              <a:off x="2563883" y="3440938"/>
              <a:ext cx="881734" cy="511636"/>
            </a:xfrm>
            <a:prstGeom prst="round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575507" y="3448558"/>
              <a:ext cx="490029" cy="431636"/>
              <a:chOff x="9606217" y="2322036"/>
              <a:chExt cx="490029" cy="431636"/>
            </a:xfrm>
          </p:grpSpPr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34551" y="2520309"/>
                <a:ext cx="233363" cy="233363"/>
              </a:xfrm>
              <a:prstGeom prst="rect">
                <a:avLst/>
              </a:prstGeom>
            </p:spPr>
          </p:pic>
          <p:sp>
            <p:nvSpPr>
              <p:cNvPr id="132" name="TextBox 131"/>
              <p:cNvSpPr txBox="1"/>
              <p:nvPr/>
            </p:nvSpPr>
            <p:spPr>
              <a:xfrm>
                <a:off x="9606217" y="2322036"/>
                <a:ext cx="4900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GPO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937204" y="3454250"/>
              <a:ext cx="490029" cy="431636"/>
              <a:chOff x="9606217" y="2322036"/>
              <a:chExt cx="490029" cy="431636"/>
            </a:xfrm>
          </p:grpSpPr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34551" y="2520309"/>
                <a:ext cx="233363" cy="233363"/>
              </a:xfrm>
              <a:prstGeom prst="rect">
                <a:avLst/>
              </a:prstGeom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9606217" y="2322036"/>
                <a:ext cx="4900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GPO</a:t>
                </a: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479110" y="3230866"/>
              <a:ext cx="10512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Domain Users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0344267" y="2907542"/>
            <a:ext cx="1051280" cy="721708"/>
            <a:chOff x="2479110" y="3230866"/>
            <a:chExt cx="1051280" cy="721708"/>
          </a:xfrm>
        </p:grpSpPr>
        <p:sp>
          <p:nvSpPr>
            <p:cNvPr id="134" name="Rounded Rectangle 133"/>
            <p:cNvSpPr/>
            <p:nvPr/>
          </p:nvSpPr>
          <p:spPr>
            <a:xfrm>
              <a:off x="2563883" y="3440938"/>
              <a:ext cx="881734" cy="511636"/>
            </a:xfrm>
            <a:prstGeom prst="roundRect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2575507" y="3448558"/>
              <a:ext cx="490029" cy="431636"/>
              <a:chOff x="9606217" y="2322036"/>
              <a:chExt cx="490029" cy="431636"/>
            </a:xfrm>
          </p:grpSpPr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34551" y="2520309"/>
                <a:ext cx="233363" cy="233363"/>
              </a:xfrm>
              <a:prstGeom prst="rect">
                <a:avLst/>
              </a:prstGeom>
            </p:spPr>
          </p:pic>
          <p:sp>
            <p:nvSpPr>
              <p:cNvPr id="141" name="TextBox 140"/>
              <p:cNvSpPr txBox="1"/>
              <p:nvPr/>
            </p:nvSpPr>
            <p:spPr>
              <a:xfrm>
                <a:off x="9606217" y="2322036"/>
                <a:ext cx="4900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GPO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2937204" y="3454250"/>
              <a:ext cx="490029" cy="431636"/>
              <a:chOff x="9606217" y="2322036"/>
              <a:chExt cx="490029" cy="431636"/>
            </a:xfrm>
          </p:grpSpPr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34551" y="2520309"/>
                <a:ext cx="233363" cy="233363"/>
              </a:xfrm>
              <a:prstGeom prst="rect">
                <a:avLst/>
              </a:prstGeom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9606217" y="2322036"/>
                <a:ext cx="4900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GPO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79110" y="3230866"/>
              <a:ext cx="10512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Computers 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839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Windows Domain allows management of large computer networks</a:t>
            </a:r>
          </a:p>
          <a:p>
            <a:r>
              <a:rPr lang="en-US" dirty="0"/>
              <a:t>Use at least ONE Windows Serve called a DC (Domain Controller)</a:t>
            </a:r>
          </a:p>
          <a:p>
            <a:r>
              <a:rPr lang="en-US" dirty="0"/>
              <a:t>A DC is any server with the AD DS role</a:t>
            </a:r>
          </a:p>
          <a:p>
            <a:r>
              <a:rPr lang="en-US" dirty="0"/>
              <a:t>DCs respond to authentication requests across the domain</a:t>
            </a:r>
          </a:p>
          <a:p>
            <a:r>
              <a:rPr lang="en-US" dirty="0"/>
              <a:t>DCs have the tools AD (Active Directory) and GP (Group Policy)</a:t>
            </a:r>
          </a:p>
          <a:p>
            <a:r>
              <a:rPr lang="en-US" dirty="0"/>
              <a:t>AD contains Objects and </a:t>
            </a:r>
            <a:r>
              <a:rPr lang="en-US" dirty="0" err="1"/>
              <a:t>OUs’</a:t>
            </a:r>
            <a:r>
              <a:rPr lang="en-US" dirty="0"/>
              <a:t> (Organizational Units)</a:t>
            </a:r>
          </a:p>
          <a:p>
            <a:r>
              <a:rPr lang="en-US" dirty="0"/>
              <a:t>GP contains GPOs (Group Policy Objects) that mange AD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77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</TotalTime>
  <Words>389</Words>
  <Application>Microsoft Office PowerPoint</Application>
  <PresentationFormat>Widescreen</PresentationFormat>
  <Paragraphs>109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Acumin Pro Extra Light</vt:lpstr>
      <vt:lpstr>Arial</vt:lpstr>
      <vt:lpstr>Calibri</vt:lpstr>
      <vt:lpstr>Office Theme</vt:lpstr>
      <vt:lpstr>What is a Domain Controller</vt:lpstr>
      <vt:lpstr>Windows Domains</vt:lpstr>
      <vt:lpstr>Windows Domain Controller</vt:lpstr>
      <vt:lpstr>Windows Domain Controller</vt:lpstr>
      <vt:lpstr>Windows Domain Controller</vt:lpstr>
      <vt:lpstr>Windows Domain Controller</vt:lpstr>
      <vt:lpstr>DC – Active Directory</vt:lpstr>
      <vt:lpstr>DC - Group Policy Management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VirtualBox Basics</dc:title>
  <dc:creator>hillbro</dc:creator>
  <cp:lastModifiedBy>Paul Hill</cp:lastModifiedBy>
  <cp:revision>106</cp:revision>
  <dcterms:created xsi:type="dcterms:W3CDTF">2016-10-10T14:08:26Z</dcterms:created>
  <dcterms:modified xsi:type="dcterms:W3CDTF">2016-11-20T21:32:39Z</dcterms:modified>
</cp:coreProperties>
</file>