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76" r:id="rId2"/>
    <p:sldId id="426" r:id="rId3"/>
    <p:sldId id="552" r:id="rId4"/>
    <p:sldId id="565" r:id="rId5"/>
    <p:sldId id="555" r:id="rId6"/>
    <p:sldId id="556" r:id="rId7"/>
    <p:sldId id="557" r:id="rId8"/>
    <p:sldId id="550" r:id="rId9"/>
    <p:sldId id="558" r:id="rId10"/>
    <p:sldId id="559" r:id="rId11"/>
    <p:sldId id="551" r:id="rId12"/>
    <p:sldId id="566" r:id="rId13"/>
    <p:sldId id="532" r:id="rId14"/>
    <p:sldId id="562" r:id="rId15"/>
    <p:sldId id="563" r:id="rId16"/>
    <p:sldId id="564" r:id="rId17"/>
    <p:sldId id="536" r:id="rId18"/>
    <p:sldId id="567" r:id="rId19"/>
    <p:sldId id="569" r:id="rId20"/>
    <p:sldId id="570" r:id="rId21"/>
    <p:sldId id="572" r:id="rId22"/>
    <p:sldId id="573" r:id="rId23"/>
    <p:sldId id="574" r:id="rId24"/>
    <p:sldId id="576" r:id="rId25"/>
    <p:sldId id="586" r:id="rId26"/>
    <p:sldId id="579" r:id="rId27"/>
    <p:sldId id="583" r:id="rId28"/>
    <p:sldId id="584" r:id="rId29"/>
    <p:sldId id="585" r:id="rId30"/>
    <p:sldId id="587" r:id="rId31"/>
    <p:sldId id="588" r:id="rId32"/>
    <p:sldId id="589" r:id="rId33"/>
    <p:sldId id="510" r:id="rId34"/>
    <p:sldId id="561" r:id="rId35"/>
    <p:sldId id="501" r:id="rId36"/>
    <p:sldId id="415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179" autoAdjust="0"/>
  </p:normalViewPr>
  <p:slideViewPr>
    <p:cSldViewPr snapToGrid="0" showGuides="1">
      <p:cViewPr varScale="1">
        <p:scale>
          <a:sx n="109" d="100"/>
          <a:sy n="109" d="100"/>
        </p:scale>
        <p:origin x="216" y="96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E70BE-B50E-429D-8CF6-8882045334B9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10671-AB27-4AED-8829-EEE1A4B29D28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collect its growing data, LinkedIn developed many custom data pipelines for streaming and queueing data, like :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9302FB-5119-4FC3-987B-9A8686D1321E}" type="parTrans" cxnId="{5A804A73-FDA9-4AC6-A5C0-A2254C9C958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5480AD-7A9D-4EBF-9557-B04CBDD7B13F}" type="sibTrans" cxnId="{5A804A73-FDA9-4AC6-A5C0-A2254C9C958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970537-C124-4118-9843-EEFABB996FEB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flow data into data warehouse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BCE350-B048-4242-8110-EDF0E5FD268C}" type="parTrans" cxnId="{CD16D0E7-4B5C-4337-88A2-093EAA49FC9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B3DEFA-3C31-407C-82EB-6B624737D38C}" type="sibTrans" cxnId="{CD16D0E7-4B5C-4337-88A2-093EAA49FC9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2D8BC4-653B-467A-B36C-30825AE91BDA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send batches of data into our hadoop workflow for analytics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6DED33-94BB-4092-91F1-D7CFCAA88D48}" type="parTrans" cxnId="{A0F60C4A-3068-4DF9-B281-D7F844C9AAC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527C70-636E-4F71-91FF-7E543BB1CE02}" type="sibTrans" cxnId="{A0F60C4A-3068-4DF9-B281-D7F844C9AAC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5E9D06-8C20-454D-B979-BD0747D9279B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collect and aggregate logs from every service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12972A-F4E6-45DE-BB03-B4B709EFEEB6}" type="parTrans" cxnId="{E35C13F1-83F5-4BEC-A9D4-AE3270DD934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E09666-EFC8-4687-B7BB-3C05125CB6AE}" type="sibTrans" cxnId="{E35C13F1-83F5-4BEC-A9D4-AE3270DD934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0FF56E-7FFD-49CD-B059-3D3417CF2FDE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collect tracking events like page views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B9B472-5FF0-44A3-97D9-0F218C83CA31}" type="parTrans" cxnId="{050B0655-1A40-4AB2-92A7-569CA58A39A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043EA2-2A12-44C5-937B-EA01D5663022}" type="sibTrans" cxnId="{050B0655-1A40-4AB2-92A7-569CA58A39A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7725AB-6D9B-414A-BB19-07267E9C9E6B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queue their inmail messaging system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0C2C75-9E97-4719-BD20-9C4D93DF1278}" type="parTrans" cxnId="{DFD3A293-EB5B-435F-91CB-D1F9687E1F6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0EF42C-FECC-445B-92CA-6370773BB4DE}" type="sibTrans" cxnId="{DFD3A293-EB5B-435F-91CB-D1F9687E1F6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273BFF-D396-4130-B39B-30488C0C118D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keep their people search system up to date whenever someone updated their profile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5D976D-BBFE-4EA2-9C9F-8070C6FDABBC}" type="parTrans" cxnId="{226876CF-9EF0-427D-8196-C09EBDBB4BF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ABD0DA-221E-468D-BA8F-B1A9881F2BCA}" type="sibTrans" cxnId="{226876CF-9EF0-427D-8196-C09EBDBB4BF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88A692-8BF3-46EE-94C7-5793E9460C17}" type="pres">
      <dgm:prSet presAssocID="{A62E70BE-B50E-429D-8CF6-8882045334B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68983-5451-4CE1-A2CB-D276116E353A}" type="pres">
      <dgm:prSet presAssocID="{63210671-AB27-4AED-8829-EEE1A4B29D28}" presName="roof" presStyleLbl="dkBgShp" presStyleIdx="0" presStyleCnt="2"/>
      <dgm:spPr/>
      <dgm:t>
        <a:bodyPr/>
        <a:lstStyle/>
        <a:p>
          <a:endParaRPr lang="en-US"/>
        </a:p>
      </dgm:t>
    </dgm:pt>
    <dgm:pt modelId="{F1E19DBD-F0F1-4D99-84E8-CD477F9F0872}" type="pres">
      <dgm:prSet presAssocID="{63210671-AB27-4AED-8829-EEE1A4B29D28}" presName="pillars" presStyleCnt="0"/>
      <dgm:spPr/>
    </dgm:pt>
    <dgm:pt modelId="{D9DA7CCF-B8EC-4CFF-B9CE-0BA7A079CA37}" type="pres">
      <dgm:prSet presAssocID="{63210671-AB27-4AED-8829-EEE1A4B29D28}" presName="pillar1" presStyleLbl="node1" presStyleIdx="0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C9B6D-6D78-4ADC-96A8-2BF54DF82FDF}" type="pres">
      <dgm:prSet presAssocID="{872D8BC4-653B-467A-B36C-30825AE91BDA}" presName="pillarX" presStyleLbl="node1" presStyleIdx="1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39E51-ADF7-4CF3-9A94-1BD75A566EB1}" type="pres">
      <dgm:prSet presAssocID="{E85E9D06-8C20-454D-B979-BD0747D9279B}" presName="pillarX" presStyleLbl="node1" presStyleIdx="2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188B4-9D20-4283-B12D-9B8D2BBDF2E0}" type="pres">
      <dgm:prSet presAssocID="{190FF56E-7FFD-49CD-B059-3D3417CF2FDE}" presName="pillarX" presStyleLbl="node1" presStyleIdx="3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CCDF3-8E33-4BE1-AE03-A594C1E36E24}" type="pres">
      <dgm:prSet presAssocID="{507725AB-6D9B-414A-BB19-07267E9C9E6B}" presName="pillarX" presStyleLbl="node1" presStyleIdx="4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881F9-E4D0-4321-99F9-6687C53AD194}" type="pres">
      <dgm:prSet presAssocID="{BF273BFF-D396-4130-B39B-30488C0C118D}" presName="pillarX" presStyleLbl="node1" presStyleIdx="5" presStyleCnt="6" custScaleY="95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E132A-A308-44DA-BBF9-0D058BDC6CE6}" type="pres">
      <dgm:prSet presAssocID="{63210671-AB27-4AED-8829-EEE1A4B29D28}" presName="base" presStyleLbl="dkBgShp" presStyleIdx="1" presStyleCnt="2" custScaleY="174121" custLinFactNeighborY="34206"/>
      <dgm:spPr/>
    </dgm:pt>
  </dgm:ptLst>
  <dgm:cxnLst>
    <dgm:cxn modelId="{CD7AEE93-6960-4821-A6D3-A1CDDC19E38D}" type="presOf" srcId="{507725AB-6D9B-414A-BB19-07267E9C9E6B}" destId="{606CCDF3-8E33-4BE1-AE03-A594C1E36E24}" srcOrd="0" destOrd="0" presId="urn:microsoft.com/office/officeart/2005/8/layout/hList3"/>
    <dgm:cxn modelId="{226876CF-9EF0-427D-8196-C09EBDBB4BF6}" srcId="{63210671-AB27-4AED-8829-EEE1A4B29D28}" destId="{BF273BFF-D396-4130-B39B-30488C0C118D}" srcOrd="5" destOrd="0" parTransId="{0F5D976D-BBFE-4EA2-9C9F-8070C6FDABBC}" sibTransId="{CFABD0DA-221E-468D-BA8F-B1A9881F2BCA}"/>
    <dgm:cxn modelId="{E64426EA-8CEF-46F2-BF3B-FEEE01A22EFD}" type="presOf" srcId="{190FF56E-7FFD-49CD-B059-3D3417CF2FDE}" destId="{E32188B4-9D20-4283-B12D-9B8D2BBDF2E0}" srcOrd="0" destOrd="0" presId="urn:microsoft.com/office/officeart/2005/8/layout/hList3"/>
    <dgm:cxn modelId="{5A804A73-FDA9-4AC6-A5C0-A2254C9C958D}" srcId="{A62E70BE-B50E-429D-8CF6-8882045334B9}" destId="{63210671-AB27-4AED-8829-EEE1A4B29D28}" srcOrd="0" destOrd="0" parTransId="{279302FB-5119-4FC3-987B-9A8686D1321E}" sibTransId="{C75480AD-7A9D-4EBF-9557-B04CBDD7B13F}"/>
    <dgm:cxn modelId="{DFD3A293-EB5B-435F-91CB-D1F9687E1F6D}" srcId="{63210671-AB27-4AED-8829-EEE1A4B29D28}" destId="{507725AB-6D9B-414A-BB19-07267E9C9E6B}" srcOrd="4" destOrd="0" parTransId="{D80C2C75-9E97-4719-BD20-9C4D93DF1278}" sibTransId="{E60EF42C-FECC-445B-92CA-6370773BB4DE}"/>
    <dgm:cxn modelId="{F47E7C71-EA98-49BA-ADA6-7B5DF295A394}" type="presOf" srcId="{872D8BC4-653B-467A-B36C-30825AE91BDA}" destId="{F60C9B6D-6D78-4ADC-96A8-2BF54DF82FDF}" srcOrd="0" destOrd="0" presId="urn:microsoft.com/office/officeart/2005/8/layout/hList3"/>
    <dgm:cxn modelId="{38640951-9CDB-49FB-830F-8BC7AE6F736B}" type="presOf" srcId="{25970537-C124-4118-9843-EEFABB996FEB}" destId="{D9DA7CCF-B8EC-4CFF-B9CE-0BA7A079CA37}" srcOrd="0" destOrd="0" presId="urn:microsoft.com/office/officeart/2005/8/layout/hList3"/>
    <dgm:cxn modelId="{A0F60C4A-3068-4DF9-B281-D7F844C9AAC5}" srcId="{63210671-AB27-4AED-8829-EEE1A4B29D28}" destId="{872D8BC4-653B-467A-B36C-30825AE91BDA}" srcOrd="1" destOrd="0" parTransId="{C16DED33-94BB-4092-91F1-D7CFCAA88D48}" sibTransId="{06527C70-636E-4F71-91FF-7E543BB1CE02}"/>
    <dgm:cxn modelId="{E35C13F1-83F5-4BEC-A9D4-AE3270DD9345}" srcId="{63210671-AB27-4AED-8829-EEE1A4B29D28}" destId="{E85E9D06-8C20-454D-B979-BD0747D9279B}" srcOrd="2" destOrd="0" parTransId="{9A12972A-F4E6-45DE-BB03-B4B709EFEEB6}" sibTransId="{81E09666-EFC8-4687-B7BB-3C05125CB6AE}"/>
    <dgm:cxn modelId="{050B0655-1A40-4AB2-92A7-569CA58A39A7}" srcId="{63210671-AB27-4AED-8829-EEE1A4B29D28}" destId="{190FF56E-7FFD-49CD-B059-3D3417CF2FDE}" srcOrd="3" destOrd="0" parTransId="{26B9B472-5FF0-44A3-97D9-0F218C83CA31}" sibTransId="{23043EA2-2A12-44C5-937B-EA01D5663022}"/>
    <dgm:cxn modelId="{B5EE153C-88B3-4D95-9A68-A2FA1226D069}" type="presOf" srcId="{BF273BFF-D396-4130-B39B-30488C0C118D}" destId="{AFF881F9-E4D0-4321-99F9-6687C53AD194}" srcOrd="0" destOrd="0" presId="urn:microsoft.com/office/officeart/2005/8/layout/hList3"/>
    <dgm:cxn modelId="{F8D2F238-2828-47C4-A236-B1259C18C5EC}" type="presOf" srcId="{63210671-AB27-4AED-8829-EEE1A4B29D28}" destId="{D8168983-5451-4CE1-A2CB-D276116E353A}" srcOrd="0" destOrd="0" presId="urn:microsoft.com/office/officeart/2005/8/layout/hList3"/>
    <dgm:cxn modelId="{281AFA60-580C-4869-B38A-9031A971073E}" type="presOf" srcId="{E85E9D06-8C20-454D-B979-BD0747D9279B}" destId="{57A39E51-ADF7-4CF3-9A94-1BD75A566EB1}" srcOrd="0" destOrd="0" presId="urn:microsoft.com/office/officeart/2005/8/layout/hList3"/>
    <dgm:cxn modelId="{129F913B-BAAF-4AA6-AD12-2FE45FE9502A}" type="presOf" srcId="{A62E70BE-B50E-429D-8CF6-8882045334B9}" destId="{9188A692-8BF3-46EE-94C7-5793E9460C17}" srcOrd="0" destOrd="0" presId="urn:microsoft.com/office/officeart/2005/8/layout/hList3"/>
    <dgm:cxn modelId="{CD16D0E7-4B5C-4337-88A2-093EAA49FC9F}" srcId="{63210671-AB27-4AED-8829-EEE1A4B29D28}" destId="{25970537-C124-4118-9843-EEFABB996FEB}" srcOrd="0" destOrd="0" parTransId="{5ABCE350-B048-4242-8110-EDF0E5FD268C}" sibTransId="{B2B3DEFA-3C31-407C-82EB-6B624737D38C}"/>
    <dgm:cxn modelId="{9D9C5F09-9058-450C-A788-6F6D5E69D299}" type="presParOf" srcId="{9188A692-8BF3-46EE-94C7-5793E9460C17}" destId="{D8168983-5451-4CE1-A2CB-D276116E353A}" srcOrd="0" destOrd="0" presId="urn:microsoft.com/office/officeart/2005/8/layout/hList3"/>
    <dgm:cxn modelId="{2FDF8759-2E8E-4072-B4AC-2E4A11FC9EBB}" type="presParOf" srcId="{9188A692-8BF3-46EE-94C7-5793E9460C17}" destId="{F1E19DBD-F0F1-4D99-84E8-CD477F9F0872}" srcOrd="1" destOrd="0" presId="urn:microsoft.com/office/officeart/2005/8/layout/hList3"/>
    <dgm:cxn modelId="{09311D69-0D67-4CE1-A4E9-52D750DA043E}" type="presParOf" srcId="{F1E19DBD-F0F1-4D99-84E8-CD477F9F0872}" destId="{D9DA7CCF-B8EC-4CFF-B9CE-0BA7A079CA37}" srcOrd="0" destOrd="0" presId="urn:microsoft.com/office/officeart/2005/8/layout/hList3"/>
    <dgm:cxn modelId="{A974A130-8852-449A-87DD-6A551EC67392}" type="presParOf" srcId="{F1E19DBD-F0F1-4D99-84E8-CD477F9F0872}" destId="{F60C9B6D-6D78-4ADC-96A8-2BF54DF82FDF}" srcOrd="1" destOrd="0" presId="urn:microsoft.com/office/officeart/2005/8/layout/hList3"/>
    <dgm:cxn modelId="{A4971361-111A-45E1-B776-D625F8959F05}" type="presParOf" srcId="{F1E19DBD-F0F1-4D99-84E8-CD477F9F0872}" destId="{57A39E51-ADF7-4CF3-9A94-1BD75A566EB1}" srcOrd="2" destOrd="0" presId="urn:microsoft.com/office/officeart/2005/8/layout/hList3"/>
    <dgm:cxn modelId="{34074D32-B752-4DE9-A1AA-0597B44D1164}" type="presParOf" srcId="{F1E19DBD-F0F1-4D99-84E8-CD477F9F0872}" destId="{E32188B4-9D20-4283-B12D-9B8D2BBDF2E0}" srcOrd="3" destOrd="0" presId="urn:microsoft.com/office/officeart/2005/8/layout/hList3"/>
    <dgm:cxn modelId="{AD21EF39-519C-4F8D-8635-0A3A73119075}" type="presParOf" srcId="{F1E19DBD-F0F1-4D99-84E8-CD477F9F0872}" destId="{606CCDF3-8E33-4BE1-AE03-A594C1E36E24}" srcOrd="4" destOrd="0" presId="urn:microsoft.com/office/officeart/2005/8/layout/hList3"/>
    <dgm:cxn modelId="{579B83BF-C2B4-482B-87F2-0C6636D97946}" type="presParOf" srcId="{F1E19DBD-F0F1-4D99-84E8-CD477F9F0872}" destId="{AFF881F9-E4D0-4321-99F9-6687C53AD194}" srcOrd="5" destOrd="0" presId="urn:microsoft.com/office/officeart/2005/8/layout/hList3"/>
    <dgm:cxn modelId="{0838873C-46D7-4F16-9509-D3E02A6D18B4}" type="presParOf" srcId="{9188A692-8BF3-46EE-94C7-5793E9460C17}" destId="{38AE132A-A308-44DA-BBF9-0D058BDC6CE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FF6B5-A1EB-4CC2-8BCF-289A4807D0B8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7E247-FF89-4BDE-BA3E-D0E488FFEFE0}">
      <dgm:prSet/>
      <dgm:spPr/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Something had to give !!!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3816AC-F2B7-419F-91ED-28EEF8EDE13E}" type="parTrans" cxnId="{FFBEC81A-0CA2-4AF2-9574-E19DC3716DFC}">
      <dgm:prSet/>
      <dgm:spPr/>
      <dgm:t>
        <a:bodyPr/>
        <a:lstStyle/>
        <a:p>
          <a:endParaRPr lang="en-US"/>
        </a:p>
      </dgm:t>
    </dgm:pt>
    <dgm:pt modelId="{BC93FCEF-BC72-4AC4-82E4-D6C18A123FE5}" type="sibTrans" cxnId="{FFBEC81A-0CA2-4AF2-9574-E19DC3716DFC}">
      <dgm:prSet/>
      <dgm:spPr/>
      <dgm:t>
        <a:bodyPr/>
        <a:lstStyle/>
        <a:p>
          <a:endParaRPr lang="en-US"/>
        </a:p>
      </dgm:t>
    </dgm:pt>
    <dgm:pt modelId="{779FE835-1AB3-46C7-B3E2-03E99B327962}" type="pres">
      <dgm:prSet presAssocID="{D71FF6B5-A1EB-4CC2-8BCF-289A4807D0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F4F82-1850-4380-815A-2B6AB36E7967}" type="pres">
      <dgm:prSet presAssocID="{65F7E247-FF89-4BDE-BA3E-D0E488FFEFE0}" presName="parTxOnly" presStyleLbl="node1" presStyleIdx="0" presStyleCnt="1" custLinFactNeighborX="-29094" custLinFactNeighborY="-89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2FC24C-61E8-425E-9C37-4EC40780FA27}" type="presOf" srcId="{D71FF6B5-A1EB-4CC2-8BCF-289A4807D0B8}" destId="{779FE835-1AB3-46C7-B3E2-03E99B327962}" srcOrd="0" destOrd="0" presId="urn:microsoft.com/office/officeart/2005/8/layout/chevron1"/>
    <dgm:cxn modelId="{9287B4BE-0EEF-4EE4-9CB4-7E99D2685BA4}" type="presOf" srcId="{65F7E247-FF89-4BDE-BA3E-D0E488FFEFE0}" destId="{92AF4F82-1850-4380-815A-2B6AB36E7967}" srcOrd="0" destOrd="0" presId="urn:microsoft.com/office/officeart/2005/8/layout/chevron1"/>
    <dgm:cxn modelId="{FFBEC81A-0CA2-4AF2-9574-E19DC3716DFC}" srcId="{D71FF6B5-A1EB-4CC2-8BCF-289A4807D0B8}" destId="{65F7E247-FF89-4BDE-BA3E-D0E488FFEFE0}" srcOrd="0" destOrd="0" parTransId="{873816AC-F2B7-419F-91ED-28EEF8EDE13E}" sibTransId="{BC93FCEF-BC72-4AC4-82E4-D6C18A123FE5}"/>
    <dgm:cxn modelId="{A9F01B15-5603-4131-AD55-565468DB54D5}" type="presParOf" srcId="{779FE835-1AB3-46C7-B3E2-03E99B327962}" destId="{92AF4F82-1850-4380-815A-2B6AB36E79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43DFC-7B75-4D17-845B-8FCA5AE4C948}" type="doc">
      <dgm:prSet loTypeId="urn:microsoft.com/office/officeart/2005/8/layout/hierarchy5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994D7-4036-4C1D-808C-4B3654157063}">
      <dgm:prSet/>
      <dgm:spPr/>
      <dgm:t>
        <a:bodyPr/>
        <a:lstStyle/>
        <a:p>
          <a:pPr rtl="0"/>
          <a:r>
            <a:rPr lang="en-US" dirty="0" smtClean="0"/>
            <a:t>Kafka</a:t>
          </a:r>
          <a:endParaRPr lang="en-US" dirty="0"/>
        </a:p>
      </dgm:t>
    </dgm:pt>
    <dgm:pt modelId="{2DBBA764-AC27-41BF-B768-CB7FD86F6B59}" type="parTrans" cxnId="{45C4A4CB-59A7-4F6F-985B-912AB7062757}">
      <dgm:prSet/>
      <dgm:spPr/>
      <dgm:t>
        <a:bodyPr/>
        <a:lstStyle/>
        <a:p>
          <a:endParaRPr lang="en-US"/>
        </a:p>
      </dgm:t>
    </dgm:pt>
    <dgm:pt modelId="{546705D6-9D2E-41D0-8486-1074F433E4FC}" type="sibTrans" cxnId="{45C4A4CB-59A7-4F6F-985B-912AB7062757}">
      <dgm:prSet/>
      <dgm:spPr/>
      <dgm:t>
        <a:bodyPr/>
        <a:lstStyle/>
        <a:p>
          <a:endParaRPr lang="en-US"/>
        </a:p>
      </dgm:t>
    </dgm:pt>
    <dgm:pt modelId="{1EF96D6A-25D8-4ECE-ACA4-6865B769A1A1}">
      <dgm:prSet/>
      <dgm:spPr/>
      <dgm:t>
        <a:bodyPr/>
        <a:lstStyle/>
        <a:p>
          <a:pPr rtl="0"/>
          <a:r>
            <a:rPr lang="en-US" dirty="0" smtClean="0"/>
            <a:t>The result was development of </a:t>
          </a:r>
          <a:endParaRPr lang="en-US" dirty="0"/>
        </a:p>
      </dgm:t>
    </dgm:pt>
    <dgm:pt modelId="{4D6AD7EF-F929-44EB-88FE-9A65B15BCF4B}" type="parTrans" cxnId="{A394A21A-4F90-4A84-9504-8CD80E4616A6}">
      <dgm:prSet/>
      <dgm:spPr/>
      <dgm:t>
        <a:bodyPr/>
        <a:lstStyle/>
        <a:p>
          <a:endParaRPr lang="en-US"/>
        </a:p>
      </dgm:t>
    </dgm:pt>
    <dgm:pt modelId="{1E98E86E-54C5-4DD5-BB34-233570D30CE0}" type="sibTrans" cxnId="{A394A21A-4F90-4A84-9504-8CD80E4616A6}">
      <dgm:prSet/>
      <dgm:spPr/>
      <dgm:t>
        <a:bodyPr/>
        <a:lstStyle/>
        <a:p>
          <a:endParaRPr lang="en-US"/>
        </a:p>
      </dgm:t>
    </dgm:pt>
    <dgm:pt modelId="{761DE6A4-600C-459E-9957-DF7DFDA16E03}" type="pres">
      <dgm:prSet presAssocID="{47C43DFC-7B75-4D17-845B-8FCA5AE4C94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B8D0F8-07E3-4D29-95E9-86C434D77951}" type="pres">
      <dgm:prSet presAssocID="{47C43DFC-7B75-4D17-845B-8FCA5AE4C948}" presName="hierFlow" presStyleCnt="0"/>
      <dgm:spPr/>
    </dgm:pt>
    <dgm:pt modelId="{27B73420-F752-4944-B354-89C7940013DF}" type="pres">
      <dgm:prSet presAssocID="{47C43DFC-7B75-4D17-845B-8FCA5AE4C948}" presName="firstBuf" presStyleCnt="0"/>
      <dgm:spPr/>
    </dgm:pt>
    <dgm:pt modelId="{4DCC38CF-38CD-4948-9DAD-B96EE4D9D833}" type="pres">
      <dgm:prSet presAssocID="{47C43DFC-7B75-4D17-845B-8FCA5AE4C94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1C5E10-9C88-435B-8A09-11A5A5AD067C}" type="pres">
      <dgm:prSet presAssocID="{9DC994D7-4036-4C1D-808C-4B3654157063}" presName="Name17" presStyleCnt="0"/>
      <dgm:spPr/>
    </dgm:pt>
    <dgm:pt modelId="{2CFBC96D-AF26-479F-87B5-A4DA5EA22FAE}" type="pres">
      <dgm:prSet presAssocID="{9DC994D7-4036-4C1D-808C-4B365415706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48F67-5031-470F-B6F4-F48ABF513531}" type="pres">
      <dgm:prSet presAssocID="{9DC994D7-4036-4C1D-808C-4B3654157063}" presName="hierChild2" presStyleCnt="0"/>
      <dgm:spPr/>
    </dgm:pt>
    <dgm:pt modelId="{B63A0546-532A-4E1E-B484-AF1C00948E1F}" type="pres">
      <dgm:prSet presAssocID="{47C43DFC-7B75-4D17-845B-8FCA5AE4C948}" presName="bgShapesFlow" presStyleCnt="0"/>
      <dgm:spPr/>
    </dgm:pt>
    <dgm:pt modelId="{439623CF-8F2C-498F-B204-067F91EBF3AB}" type="pres">
      <dgm:prSet presAssocID="{1EF96D6A-25D8-4ECE-ACA4-6865B769A1A1}" presName="rectComp" presStyleCnt="0"/>
      <dgm:spPr/>
    </dgm:pt>
    <dgm:pt modelId="{57CC727B-FA06-4186-AC5D-AF9C173532B7}" type="pres">
      <dgm:prSet presAssocID="{1EF96D6A-25D8-4ECE-ACA4-6865B769A1A1}" presName="bgRect" presStyleLbl="bgShp" presStyleIdx="0" presStyleCnt="1"/>
      <dgm:spPr/>
      <dgm:t>
        <a:bodyPr/>
        <a:lstStyle/>
        <a:p>
          <a:endParaRPr lang="en-US"/>
        </a:p>
      </dgm:t>
    </dgm:pt>
    <dgm:pt modelId="{BC205477-AA30-4E51-AC3E-23B953207ECC}" type="pres">
      <dgm:prSet presAssocID="{1EF96D6A-25D8-4ECE-ACA4-6865B769A1A1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ABCFF-0553-41AC-95DE-6E8B9A1702C5}" type="presOf" srcId="{1EF96D6A-25D8-4ECE-ACA4-6865B769A1A1}" destId="{57CC727B-FA06-4186-AC5D-AF9C173532B7}" srcOrd="0" destOrd="0" presId="urn:microsoft.com/office/officeart/2005/8/layout/hierarchy5"/>
    <dgm:cxn modelId="{45C4A4CB-59A7-4F6F-985B-912AB7062757}" srcId="{47C43DFC-7B75-4D17-845B-8FCA5AE4C948}" destId="{9DC994D7-4036-4C1D-808C-4B3654157063}" srcOrd="0" destOrd="0" parTransId="{2DBBA764-AC27-41BF-B768-CB7FD86F6B59}" sibTransId="{546705D6-9D2E-41D0-8486-1074F433E4FC}"/>
    <dgm:cxn modelId="{A394A21A-4F90-4A84-9504-8CD80E4616A6}" srcId="{47C43DFC-7B75-4D17-845B-8FCA5AE4C948}" destId="{1EF96D6A-25D8-4ECE-ACA4-6865B769A1A1}" srcOrd="1" destOrd="0" parTransId="{4D6AD7EF-F929-44EB-88FE-9A65B15BCF4B}" sibTransId="{1E98E86E-54C5-4DD5-BB34-233570D30CE0}"/>
    <dgm:cxn modelId="{20EF7804-11C1-4DA0-BB6C-0C3A65CB5E15}" type="presOf" srcId="{47C43DFC-7B75-4D17-845B-8FCA5AE4C948}" destId="{761DE6A4-600C-459E-9957-DF7DFDA16E03}" srcOrd="0" destOrd="0" presId="urn:microsoft.com/office/officeart/2005/8/layout/hierarchy5"/>
    <dgm:cxn modelId="{CB2A56C9-BEE9-4DC3-9F10-2A1CC680A57D}" type="presOf" srcId="{1EF96D6A-25D8-4ECE-ACA4-6865B769A1A1}" destId="{BC205477-AA30-4E51-AC3E-23B953207ECC}" srcOrd="1" destOrd="0" presId="urn:microsoft.com/office/officeart/2005/8/layout/hierarchy5"/>
    <dgm:cxn modelId="{29F623B6-4865-4DCA-BBF1-4AB303DACF24}" type="presOf" srcId="{9DC994D7-4036-4C1D-808C-4B3654157063}" destId="{2CFBC96D-AF26-479F-87B5-A4DA5EA22FAE}" srcOrd="0" destOrd="0" presId="urn:microsoft.com/office/officeart/2005/8/layout/hierarchy5"/>
    <dgm:cxn modelId="{87836AB2-F986-4BC0-B4C1-BE9A7EEF1328}" type="presParOf" srcId="{761DE6A4-600C-459E-9957-DF7DFDA16E03}" destId="{95B8D0F8-07E3-4D29-95E9-86C434D77951}" srcOrd="0" destOrd="0" presId="urn:microsoft.com/office/officeart/2005/8/layout/hierarchy5"/>
    <dgm:cxn modelId="{94429052-1C49-4F8C-91ED-3040FF222DB9}" type="presParOf" srcId="{95B8D0F8-07E3-4D29-95E9-86C434D77951}" destId="{27B73420-F752-4944-B354-89C7940013DF}" srcOrd="0" destOrd="0" presId="urn:microsoft.com/office/officeart/2005/8/layout/hierarchy5"/>
    <dgm:cxn modelId="{1BDCA353-E336-43DB-90EE-AD6337CC8C97}" type="presParOf" srcId="{95B8D0F8-07E3-4D29-95E9-86C434D77951}" destId="{4DCC38CF-38CD-4948-9DAD-B96EE4D9D833}" srcOrd="1" destOrd="0" presId="urn:microsoft.com/office/officeart/2005/8/layout/hierarchy5"/>
    <dgm:cxn modelId="{8C145EEA-8CBE-459F-8D1A-D786E8A1F154}" type="presParOf" srcId="{4DCC38CF-38CD-4948-9DAD-B96EE4D9D833}" destId="{581C5E10-9C88-435B-8A09-11A5A5AD067C}" srcOrd="0" destOrd="0" presId="urn:microsoft.com/office/officeart/2005/8/layout/hierarchy5"/>
    <dgm:cxn modelId="{CEB65B17-0D18-4F9F-862F-B34A4CB5DCC7}" type="presParOf" srcId="{581C5E10-9C88-435B-8A09-11A5A5AD067C}" destId="{2CFBC96D-AF26-479F-87B5-A4DA5EA22FAE}" srcOrd="0" destOrd="0" presId="urn:microsoft.com/office/officeart/2005/8/layout/hierarchy5"/>
    <dgm:cxn modelId="{74281D5A-CF86-47FB-81B4-9AC817C55C99}" type="presParOf" srcId="{581C5E10-9C88-435B-8A09-11A5A5AD067C}" destId="{38048F67-5031-470F-B6F4-F48ABF513531}" srcOrd="1" destOrd="0" presId="urn:microsoft.com/office/officeart/2005/8/layout/hierarchy5"/>
    <dgm:cxn modelId="{8F2DC316-FD61-4624-A101-3EE2B42A2AC8}" type="presParOf" srcId="{761DE6A4-600C-459E-9957-DF7DFDA16E03}" destId="{B63A0546-532A-4E1E-B484-AF1C00948E1F}" srcOrd="1" destOrd="0" presId="urn:microsoft.com/office/officeart/2005/8/layout/hierarchy5"/>
    <dgm:cxn modelId="{EACB85D9-0C7F-4202-8017-DE3B61E7C1CB}" type="presParOf" srcId="{B63A0546-532A-4E1E-B484-AF1C00948E1F}" destId="{439623CF-8F2C-498F-B204-067F91EBF3AB}" srcOrd="0" destOrd="0" presId="urn:microsoft.com/office/officeart/2005/8/layout/hierarchy5"/>
    <dgm:cxn modelId="{96CAF365-9C9F-4DF2-B9D0-D992A1E6C192}" type="presParOf" srcId="{439623CF-8F2C-498F-B204-067F91EBF3AB}" destId="{57CC727B-FA06-4186-AC5D-AF9C173532B7}" srcOrd="0" destOrd="0" presId="urn:microsoft.com/office/officeart/2005/8/layout/hierarchy5"/>
    <dgm:cxn modelId="{5973B4AC-2D66-4446-99B7-D98D4BF65E9C}" type="presParOf" srcId="{439623CF-8F2C-498F-B204-067F91EBF3AB}" destId="{BC205477-AA30-4E51-AC3E-23B953207EC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7CEE51-47C5-4A72-AFC9-F0A77EE2E64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72978-D012-4B34-B021-B92D5F292C4B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Built with speed and scalability in mind.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331556-A7AD-494E-8075-15786F94406B}" type="parTrans" cxnId="{FD73B3A0-130C-4D10-8B08-57FA685B6F67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B77CD4-747D-465A-8AF8-FBD0A001689F}" type="sibTrans" cxnId="{FD73B3A0-130C-4D10-8B08-57FA685B6F67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D5EA89-B237-4422-9E44-2D101636AAB9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Enabled near real-time access to any data source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7B5971-B4DB-4A3D-9A39-1A8847D2C343}" type="parTrans" cxnId="{5D80BF21-EA8B-449C-8194-B6A7BD7B8251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962C05-0CDE-4462-87E8-D3BAAC77EC7F}" type="sibTrans" cxnId="{5D80BF21-EA8B-449C-8194-B6A7BD7B8251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61D2F5-8352-428D-948F-1FFA48008A8B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Empowered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hadoop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jobs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41F8F6-97FA-4F86-A025-8A68D566E2C7}" type="parTrans" cxnId="{FF9387E5-4399-4F47-AD02-AA8BAD33BB8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874E75-0716-442D-84B3-9FF4CB1322ED}" type="sibTrans" cxnId="{FF9387E5-4399-4F47-AD02-AA8BAD33BB8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198CC8-2061-4893-9E45-CE48AC3E897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Allowed us to build real-time analytics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E0AB6B-EF2A-4B3F-98AF-14635A051BAE}" type="parTrans" cxnId="{3775B358-780C-4E97-9E4C-E16234C40D5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61A20-7890-42C9-A4E7-0D489DA41182}" type="sibTrans" cxnId="{3775B358-780C-4E97-9E4C-E16234C40D5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C8ACA4-6F90-474F-8DE4-1A06E5CE7D5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Vastly improved our site monitoring and alerting capability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B990D0-43AE-49C7-A6C2-23042E295C74}" type="parTrans" cxnId="{05DF5B44-1A86-46B4-92DF-9A85D0B060C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795416-6C3D-464B-A58E-F0F1AE333607}" type="sibTrans" cxnId="{05DF5B44-1A86-46B4-92DF-9A85D0B060C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50A38B-9BD4-426B-B426-E13F9250B45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Enabled us to visualize and track our call graphs.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3A85E2-F4CB-4499-A898-5DC5496AF41A}" type="parTrans" cxnId="{11BAB523-5033-47B5-A11C-38E16E7D65F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B3172D-8EFA-40A0-843C-D61574633288}" type="sibTrans" cxnId="{11BAB523-5033-47B5-A11C-38E16E7D65FC}">
      <dgm:prSet/>
      <dgm:spPr/>
      <dgm:t>
        <a:bodyPr/>
        <a:lstStyle/>
        <a:p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B2B44F-879F-4313-88E2-28D6E1281836}" type="pres">
      <dgm:prSet presAssocID="{707CEE51-47C5-4A72-AFC9-F0A77EE2E6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D47A0-9DC7-4BFE-8A83-F7BD6E018035}" type="pres">
      <dgm:prSet presAssocID="{F1672978-D012-4B34-B021-B92D5F292C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D5E0B-7A02-4655-AB30-78C268EB90CE}" type="pres">
      <dgm:prSet presAssocID="{4FB77CD4-747D-465A-8AF8-FBD0A001689F}" presName="sibTrans" presStyleCnt="0"/>
      <dgm:spPr/>
    </dgm:pt>
    <dgm:pt modelId="{DB5288D3-D365-41C3-9319-2F7991CC8540}" type="pres">
      <dgm:prSet presAssocID="{B9D5EA89-B237-4422-9E44-2D101636AAB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D578C-E05B-4CF6-B085-A3439D24C08E}" type="pres">
      <dgm:prSet presAssocID="{31962C05-0CDE-4462-87E8-D3BAAC77EC7F}" presName="sibTrans" presStyleCnt="0"/>
      <dgm:spPr/>
    </dgm:pt>
    <dgm:pt modelId="{51332B5B-3F04-4C36-A15C-658DFB5806B4}" type="pres">
      <dgm:prSet presAssocID="{7B61D2F5-8352-428D-948F-1FFA48008A8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25D42-7650-490B-9086-09FB1FE26E4F}" type="pres">
      <dgm:prSet presAssocID="{51874E75-0716-442D-84B3-9FF4CB1322ED}" presName="sibTrans" presStyleCnt="0"/>
      <dgm:spPr/>
    </dgm:pt>
    <dgm:pt modelId="{F3126924-2151-49E1-8B4F-AA9A109BAE88}" type="pres">
      <dgm:prSet presAssocID="{6A198CC8-2061-4893-9E45-CE48AC3E897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11E07-8C2C-4E7B-A401-E8E254062849}" type="pres">
      <dgm:prSet presAssocID="{B1461A20-7890-42C9-A4E7-0D489DA41182}" presName="sibTrans" presStyleCnt="0"/>
      <dgm:spPr/>
    </dgm:pt>
    <dgm:pt modelId="{9D4CF181-1D5F-477C-8E36-5A562C7A31F0}" type="pres">
      <dgm:prSet presAssocID="{E4C8ACA4-6F90-474F-8DE4-1A06E5CE7D5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2B4B0-441E-463C-BD9D-2E07E8F3A021}" type="pres">
      <dgm:prSet presAssocID="{B4795416-6C3D-464B-A58E-F0F1AE333607}" presName="sibTrans" presStyleCnt="0"/>
      <dgm:spPr/>
    </dgm:pt>
    <dgm:pt modelId="{9A356EF8-B316-4348-8C4E-BB1A4466BD32}" type="pres">
      <dgm:prSet presAssocID="{6250A38B-9BD4-426B-B426-E13F9250B45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D02DF6-BA08-46FE-9CEE-9E22C1142D25}" type="presOf" srcId="{F1672978-D012-4B34-B021-B92D5F292C4B}" destId="{59BD47A0-9DC7-4BFE-8A83-F7BD6E018035}" srcOrd="0" destOrd="0" presId="urn:microsoft.com/office/officeart/2005/8/layout/default"/>
    <dgm:cxn modelId="{FD73B3A0-130C-4D10-8B08-57FA685B6F67}" srcId="{707CEE51-47C5-4A72-AFC9-F0A77EE2E64F}" destId="{F1672978-D012-4B34-B021-B92D5F292C4B}" srcOrd="0" destOrd="0" parTransId="{DD331556-A7AD-494E-8075-15786F94406B}" sibTransId="{4FB77CD4-747D-465A-8AF8-FBD0A001689F}"/>
    <dgm:cxn modelId="{3AF9EECD-98A2-4F9E-9874-7D4E04FA0D58}" type="presOf" srcId="{7B61D2F5-8352-428D-948F-1FFA48008A8B}" destId="{51332B5B-3F04-4C36-A15C-658DFB5806B4}" srcOrd="0" destOrd="0" presId="urn:microsoft.com/office/officeart/2005/8/layout/default"/>
    <dgm:cxn modelId="{05DF5B44-1A86-46B4-92DF-9A85D0B060CC}" srcId="{707CEE51-47C5-4A72-AFC9-F0A77EE2E64F}" destId="{E4C8ACA4-6F90-474F-8DE4-1A06E5CE7D50}" srcOrd="4" destOrd="0" parTransId="{29B990D0-43AE-49C7-A6C2-23042E295C74}" sibTransId="{B4795416-6C3D-464B-A58E-F0F1AE333607}"/>
    <dgm:cxn modelId="{FF9387E5-4399-4F47-AD02-AA8BAD33BB8C}" srcId="{707CEE51-47C5-4A72-AFC9-F0A77EE2E64F}" destId="{7B61D2F5-8352-428D-948F-1FFA48008A8B}" srcOrd="2" destOrd="0" parTransId="{2841F8F6-97FA-4F86-A025-8A68D566E2C7}" sibTransId="{51874E75-0716-442D-84B3-9FF4CB1322ED}"/>
    <dgm:cxn modelId="{F293BB3B-E305-4A54-9F83-44E8234204DA}" type="presOf" srcId="{707CEE51-47C5-4A72-AFC9-F0A77EE2E64F}" destId="{42B2B44F-879F-4313-88E2-28D6E1281836}" srcOrd="0" destOrd="0" presId="urn:microsoft.com/office/officeart/2005/8/layout/default"/>
    <dgm:cxn modelId="{CB6B1028-B950-4D06-A07A-0787723FEDF0}" type="presOf" srcId="{E4C8ACA4-6F90-474F-8DE4-1A06E5CE7D50}" destId="{9D4CF181-1D5F-477C-8E36-5A562C7A31F0}" srcOrd="0" destOrd="0" presId="urn:microsoft.com/office/officeart/2005/8/layout/default"/>
    <dgm:cxn modelId="{3775B358-780C-4E97-9E4C-E16234C40D5C}" srcId="{707CEE51-47C5-4A72-AFC9-F0A77EE2E64F}" destId="{6A198CC8-2061-4893-9E45-CE48AC3E8970}" srcOrd="3" destOrd="0" parTransId="{B5E0AB6B-EF2A-4B3F-98AF-14635A051BAE}" sibTransId="{B1461A20-7890-42C9-A4E7-0D489DA41182}"/>
    <dgm:cxn modelId="{5D80BF21-EA8B-449C-8194-B6A7BD7B8251}" srcId="{707CEE51-47C5-4A72-AFC9-F0A77EE2E64F}" destId="{B9D5EA89-B237-4422-9E44-2D101636AAB9}" srcOrd="1" destOrd="0" parTransId="{917B5971-B4DB-4A3D-9A39-1A8847D2C343}" sibTransId="{31962C05-0CDE-4462-87E8-D3BAAC77EC7F}"/>
    <dgm:cxn modelId="{11BAB523-5033-47B5-A11C-38E16E7D65FC}" srcId="{707CEE51-47C5-4A72-AFC9-F0A77EE2E64F}" destId="{6250A38B-9BD4-426B-B426-E13F9250B450}" srcOrd="5" destOrd="0" parTransId="{FB3A85E2-F4CB-4499-A898-5DC5496AF41A}" sibTransId="{30B3172D-8EFA-40A0-843C-D61574633288}"/>
    <dgm:cxn modelId="{13295BC3-5F56-474D-8A6E-F7B67B3F1521}" type="presOf" srcId="{6A198CC8-2061-4893-9E45-CE48AC3E8970}" destId="{F3126924-2151-49E1-8B4F-AA9A109BAE88}" srcOrd="0" destOrd="0" presId="urn:microsoft.com/office/officeart/2005/8/layout/default"/>
    <dgm:cxn modelId="{4550C7BA-6D06-4539-9AC8-AA69C8580B7C}" type="presOf" srcId="{B9D5EA89-B237-4422-9E44-2D101636AAB9}" destId="{DB5288D3-D365-41C3-9319-2F7991CC8540}" srcOrd="0" destOrd="0" presId="urn:microsoft.com/office/officeart/2005/8/layout/default"/>
    <dgm:cxn modelId="{48B40B5C-2556-4E0A-9448-AE8A43B370DC}" type="presOf" srcId="{6250A38B-9BD4-426B-B426-E13F9250B450}" destId="{9A356EF8-B316-4348-8C4E-BB1A4466BD32}" srcOrd="0" destOrd="0" presId="urn:microsoft.com/office/officeart/2005/8/layout/default"/>
    <dgm:cxn modelId="{35391D78-C103-46F5-AB4E-56497A90D168}" type="presParOf" srcId="{42B2B44F-879F-4313-88E2-28D6E1281836}" destId="{59BD47A0-9DC7-4BFE-8A83-F7BD6E018035}" srcOrd="0" destOrd="0" presId="urn:microsoft.com/office/officeart/2005/8/layout/default"/>
    <dgm:cxn modelId="{0FCCAB7F-ED15-4DD7-A512-36262CD3859D}" type="presParOf" srcId="{42B2B44F-879F-4313-88E2-28D6E1281836}" destId="{23FD5E0B-7A02-4655-AB30-78C268EB90CE}" srcOrd="1" destOrd="0" presId="urn:microsoft.com/office/officeart/2005/8/layout/default"/>
    <dgm:cxn modelId="{A3E201B7-6884-4C91-95E6-ECB413C7B7ED}" type="presParOf" srcId="{42B2B44F-879F-4313-88E2-28D6E1281836}" destId="{DB5288D3-D365-41C3-9319-2F7991CC8540}" srcOrd="2" destOrd="0" presId="urn:microsoft.com/office/officeart/2005/8/layout/default"/>
    <dgm:cxn modelId="{535BFDAE-4784-4D9B-B65E-DE5EEEA2783D}" type="presParOf" srcId="{42B2B44F-879F-4313-88E2-28D6E1281836}" destId="{E37D578C-E05B-4CF6-B085-A3439D24C08E}" srcOrd="3" destOrd="0" presId="urn:microsoft.com/office/officeart/2005/8/layout/default"/>
    <dgm:cxn modelId="{EE37AC80-2F82-4E3F-B9C4-031C51633658}" type="presParOf" srcId="{42B2B44F-879F-4313-88E2-28D6E1281836}" destId="{51332B5B-3F04-4C36-A15C-658DFB5806B4}" srcOrd="4" destOrd="0" presId="urn:microsoft.com/office/officeart/2005/8/layout/default"/>
    <dgm:cxn modelId="{02604095-4E14-4389-99D6-4830A450169C}" type="presParOf" srcId="{42B2B44F-879F-4313-88E2-28D6E1281836}" destId="{51125D42-7650-490B-9086-09FB1FE26E4F}" srcOrd="5" destOrd="0" presId="urn:microsoft.com/office/officeart/2005/8/layout/default"/>
    <dgm:cxn modelId="{B4B284F6-92AA-4A2A-9113-5A70BB2CF6C4}" type="presParOf" srcId="{42B2B44F-879F-4313-88E2-28D6E1281836}" destId="{F3126924-2151-49E1-8B4F-AA9A109BAE88}" srcOrd="6" destOrd="0" presId="urn:microsoft.com/office/officeart/2005/8/layout/default"/>
    <dgm:cxn modelId="{09BFC411-C51C-4131-B610-614CBA73E01C}" type="presParOf" srcId="{42B2B44F-879F-4313-88E2-28D6E1281836}" destId="{79511E07-8C2C-4E7B-A401-E8E254062849}" srcOrd="7" destOrd="0" presId="urn:microsoft.com/office/officeart/2005/8/layout/default"/>
    <dgm:cxn modelId="{E42559D9-E2B2-4858-AF51-042B03790F1D}" type="presParOf" srcId="{42B2B44F-879F-4313-88E2-28D6E1281836}" destId="{9D4CF181-1D5F-477C-8E36-5A562C7A31F0}" srcOrd="8" destOrd="0" presId="urn:microsoft.com/office/officeart/2005/8/layout/default"/>
    <dgm:cxn modelId="{396ED25F-5D29-4512-8927-BB8E99F491B0}" type="presParOf" srcId="{42B2B44F-879F-4313-88E2-28D6E1281836}" destId="{E892B4B0-441E-463C-BD9D-2E07E8F3A021}" srcOrd="9" destOrd="0" presId="urn:microsoft.com/office/officeart/2005/8/layout/default"/>
    <dgm:cxn modelId="{65A032AC-051F-44D1-91BB-83A55040543F}" type="presParOf" srcId="{42B2B44F-879F-4313-88E2-28D6E1281836}" destId="{9A356EF8-B316-4348-8C4E-BB1A4466BD3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3A4DAA-DF5B-4623-8976-DD5892D9FCE0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0AA7B-5798-4267-A444-0A9FEB00A005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Apache Kafka Hits 1.1 Trillion Messages Per Day (September 2015) 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D9346C-AB48-475B-B371-97647F93822F}" type="parTrans" cxnId="{FA4E505C-E893-47ED-B805-4DEBD2E05BEC}">
      <dgm:prSet/>
      <dgm:spPr/>
      <dgm:t>
        <a:bodyPr/>
        <a:lstStyle/>
        <a:p>
          <a:endParaRPr lang="en-US"/>
        </a:p>
      </dgm:t>
    </dgm:pt>
    <dgm:pt modelId="{4E4FC9C0-71B4-4003-A219-E681435F6349}" type="sibTrans" cxnId="{FA4E505C-E893-47ED-B805-4DEBD2E05BEC}">
      <dgm:prSet/>
      <dgm:spPr/>
      <dgm:t>
        <a:bodyPr/>
        <a:lstStyle/>
        <a:p>
          <a:endParaRPr lang="en-US"/>
        </a:p>
      </dgm:t>
    </dgm:pt>
    <dgm:pt modelId="{96069E40-1009-40D2-AC19-3D450D7FC5AC}" type="pres">
      <dgm:prSet presAssocID="{963A4DAA-DF5B-4623-8976-DD5892D9FC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CEB60E-9F59-4484-A28D-75915D3B0E20}" type="pres">
      <dgm:prSet presAssocID="{5D50AA7B-5798-4267-A444-0A9FEB00A005}" presName="node" presStyleLbl="node1" presStyleIdx="0" presStyleCnt="1" custLinFactY="81534" custLinFactNeighborX="1352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32741A-F567-450E-A764-91D27C460D1C}" type="presOf" srcId="{963A4DAA-DF5B-4623-8976-DD5892D9FCE0}" destId="{96069E40-1009-40D2-AC19-3D450D7FC5AC}" srcOrd="0" destOrd="0" presId="urn:microsoft.com/office/officeart/2005/8/layout/process1"/>
    <dgm:cxn modelId="{9E84B983-F812-4316-BEEB-C782E70FCDD7}" type="presOf" srcId="{5D50AA7B-5798-4267-A444-0A9FEB00A005}" destId="{F6CEB60E-9F59-4484-A28D-75915D3B0E20}" srcOrd="0" destOrd="0" presId="urn:microsoft.com/office/officeart/2005/8/layout/process1"/>
    <dgm:cxn modelId="{FA4E505C-E893-47ED-B805-4DEBD2E05BEC}" srcId="{963A4DAA-DF5B-4623-8976-DD5892D9FCE0}" destId="{5D50AA7B-5798-4267-A444-0A9FEB00A005}" srcOrd="0" destOrd="0" parTransId="{E5D9346C-AB48-475B-B371-97647F93822F}" sibTransId="{4E4FC9C0-71B4-4003-A219-E681435F6349}"/>
    <dgm:cxn modelId="{6E2D9C2A-45EF-4B75-B890-4C71EA052FFC}" type="presParOf" srcId="{96069E40-1009-40D2-AC19-3D450D7FC5AC}" destId="{F6CEB60E-9F59-4484-A28D-75915D3B0E2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67D42A-12BB-43E2-AB15-685A977131AE}" type="doc">
      <dgm:prSet loTypeId="urn:microsoft.com/office/officeart/2005/8/layout/chevronAccent+Icon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30807-05A9-425B-A783-1E8EBD80ACED}">
      <dgm:prSet/>
      <dgm:spPr/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Kafka is a distributed pub-sub messaging platform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783965-B46F-4D8A-9B17-68E77E96215A}" type="parTrans" cxnId="{3A6F852D-CE1D-4389-9922-206FDAD35F4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BB3129-1E03-40FD-83E1-667B1E711583}" type="sibTrans" cxnId="{3A6F852D-CE1D-4389-9922-206FDAD35F4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FEB688-6214-491E-B1DD-DB2DE9E587CC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Universal pipeline, built around the concept of a commit log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FA09A3-959C-4EEA-BBEE-52A7523E58C7}" type="parTrans" cxnId="{23DB9F66-F009-48AB-8284-38B80B9E405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237454-E7E0-4F05-84F3-B15EC4BC82D4}" type="sibTrans" cxnId="{23DB9F66-F009-48AB-8284-38B80B9E405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E8F50C-9097-4F8D-A5D4-6816AC793F9E}" type="pres">
      <dgm:prSet presAssocID="{2267D42A-12BB-43E2-AB15-685A977131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1EB968-3C6E-4E66-80D8-8B2CD513A515}" type="pres">
      <dgm:prSet presAssocID="{18230807-05A9-425B-A783-1E8EBD80ACED}" presName="composite" presStyleCnt="0"/>
      <dgm:spPr/>
    </dgm:pt>
    <dgm:pt modelId="{822FCF8D-E930-459C-ACEB-2935F5AD6683}" type="pres">
      <dgm:prSet presAssocID="{18230807-05A9-425B-A783-1E8EBD80ACED}" presName="bgChev" presStyleLbl="node1" presStyleIdx="0" presStyleCnt="2" custScaleX="86912"/>
      <dgm:spPr/>
    </dgm:pt>
    <dgm:pt modelId="{29B2FE0A-0982-4808-9344-1E659C2E6A86}" type="pres">
      <dgm:prSet presAssocID="{18230807-05A9-425B-A783-1E8EBD80ACED}" presName="tx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870C7-9AB5-4FCC-8E6F-9A617585B521}" type="pres">
      <dgm:prSet presAssocID="{AFBB3129-1E03-40FD-83E1-667B1E711583}" presName="compositeSpace" presStyleCnt="0"/>
      <dgm:spPr/>
    </dgm:pt>
    <dgm:pt modelId="{92528B82-CDF0-4C87-96BE-C00F3422CA81}" type="pres">
      <dgm:prSet presAssocID="{A6FEB688-6214-491E-B1DD-DB2DE9E587CC}" presName="composite" presStyleCnt="0"/>
      <dgm:spPr/>
    </dgm:pt>
    <dgm:pt modelId="{73CE85EE-FBDD-42EA-9E70-44E372B23072}" type="pres">
      <dgm:prSet presAssocID="{A6FEB688-6214-491E-B1DD-DB2DE9E587CC}" presName="bgChev" presStyleLbl="node1" presStyleIdx="1" presStyleCnt="2" custScaleX="73488"/>
      <dgm:spPr/>
    </dgm:pt>
    <dgm:pt modelId="{50612907-5789-4ED1-B010-9EA8826FD96A}" type="pres">
      <dgm:prSet presAssocID="{A6FEB688-6214-491E-B1DD-DB2DE9E587CC}" presName="txNode" presStyleLbl="fgAcc1" presStyleIdx="1" presStyleCnt="2" custLinFactNeighborX="10068" custLinFactNeighborY="16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DB9F66-F009-48AB-8284-38B80B9E4059}" srcId="{2267D42A-12BB-43E2-AB15-685A977131AE}" destId="{A6FEB688-6214-491E-B1DD-DB2DE9E587CC}" srcOrd="1" destOrd="0" parTransId="{C8FA09A3-959C-4EEA-BBEE-52A7523E58C7}" sibTransId="{0C237454-E7E0-4F05-84F3-B15EC4BC82D4}"/>
    <dgm:cxn modelId="{3A2F8BF4-7898-4544-B5C0-1DA02D01B904}" type="presOf" srcId="{A6FEB688-6214-491E-B1DD-DB2DE9E587CC}" destId="{50612907-5789-4ED1-B010-9EA8826FD96A}" srcOrd="0" destOrd="0" presId="urn:microsoft.com/office/officeart/2005/8/layout/chevronAccent+Icon"/>
    <dgm:cxn modelId="{0AB267F4-DD0E-4FFD-B4D7-7E0349B4458A}" type="presOf" srcId="{2267D42A-12BB-43E2-AB15-685A977131AE}" destId="{07E8F50C-9097-4F8D-A5D4-6816AC793F9E}" srcOrd="0" destOrd="0" presId="urn:microsoft.com/office/officeart/2005/8/layout/chevronAccent+Icon"/>
    <dgm:cxn modelId="{3A6F852D-CE1D-4389-9922-206FDAD35F44}" srcId="{2267D42A-12BB-43E2-AB15-685A977131AE}" destId="{18230807-05A9-425B-A783-1E8EBD80ACED}" srcOrd="0" destOrd="0" parTransId="{D6783965-B46F-4D8A-9B17-68E77E96215A}" sibTransId="{AFBB3129-1E03-40FD-83E1-667B1E711583}"/>
    <dgm:cxn modelId="{72199761-0534-4E97-996D-4B5085098A21}" type="presOf" srcId="{18230807-05A9-425B-A783-1E8EBD80ACED}" destId="{29B2FE0A-0982-4808-9344-1E659C2E6A86}" srcOrd="0" destOrd="0" presId="urn:microsoft.com/office/officeart/2005/8/layout/chevronAccent+Icon"/>
    <dgm:cxn modelId="{ED1B4E0E-2C0F-421A-AE12-E312C8AD6183}" type="presParOf" srcId="{07E8F50C-9097-4F8D-A5D4-6816AC793F9E}" destId="{EC1EB968-3C6E-4E66-80D8-8B2CD513A515}" srcOrd="0" destOrd="0" presId="urn:microsoft.com/office/officeart/2005/8/layout/chevronAccent+Icon"/>
    <dgm:cxn modelId="{4EEB452C-AF83-4761-8DE8-C1D20E3FC806}" type="presParOf" srcId="{EC1EB968-3C6E-4E66-80D8-8B2CD513A515}" destId="{822FCF8D-E930-459C-ACEB-2935F5AD6683}" srcOrd="0" destOrd="0" presId="urn:microsoft.com/office/officeart/2005/8/layout/chevronAccent+Icon"/>
    <dgm:cxn modelId="{1EFB1A46-791F-4C25-A245-B5D8A821CAC3}" type="presParOf" srcId="{EC1EB968-3C6E-4E66-80D8-8B2CD513A515}" destId="{29B2FE0A-0982-4808-9344-1E659C2E6A86}" srcOrd="1" destOrd="0" presId="urn:microsoft.com/office/officeart/2005/8/layout/chevronAccent+Icon"/>
    <dgm:cxn modelId="{F7421C7F-81E1-46E8-AC36-91A2F6189EB3}" type="presParOf" srcId="{07E8F50C-9097-4F8D-A5D4-6816AC793F9E}" destId="{D1F870C7-9AB5-4FCC-8E6F-9A617585B521}" srcOrd="1" destOrd="0" presId="urn:microsoft.com/office/officeart/2005/8/layout/chevronAccent+Icon"/>
    <dgm:cxn modelId="{D4B03ADA-DB6B-404B-9CA1-1973904A1A1A}" type="presParOf" srcId="{07E8F50C-9097-4F8D-A5D4-6816AC793F9E}" destId="{92528B82-CDF0-4C87-96BE-C00F3422CA81}" srcOrd="2" destOrd="0" presId="urn:microsoft.com/office/officeart/2005/8/layout/chevronAccent+Icon"/>
    <dgm:cxn modelId="{2AF30968-9DE6-45A0-A944-2BCB03D03D96}" type="presParOf" srcId="{92528B82-CDF0-4C87-96BE-C00F3422CA81}" destId="{73CE85EE-FBDD-42EA-9E70-44E372B23072}" srcOrd="0" destOrd="0" presId="urn:microsoft.com/office/officeart/2005/8/layout/chevronAccent+Icon"/>
    <dgm:cxn modelId="{5FC9FFFC-3B42-4D8D-8CFA-9C9CA3ED8F01}" type="presParOf" srcId="{92528B82-CDF0-4C87-96BE-C00F3422CA81}" destId="{50612907-5789-4ED1-B010-9EA8826FD9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C5F19C-AB8E-4F3B-A81E-3EF299FDA65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5966A2-AD49-40F5-B253-5E202A4FD5B5}" type="pres">
      <dgm:prSet presAssocID="{E1C5F19C-AB8E-4F3B-A81E-3EF299FDA6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78B07-57C4-47AA-A929-43B4D861AAE1}" type="presOf" srcId="{E1C5F19C-AB8E-4F3B-A81E-3EF299FDA659}" destId="{725966A2-AD49-40F5-B253-5E202A4FD5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10-09-2015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10-09-2015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90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13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6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14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80340" y="4691887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3534530" y="382587"/>
            <a:ext cx="2074939" cy="2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80340" y="4795064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677" r:id="rId3"/>
    <p:sldLayoutId id="2147483663" r:id="rId4"/>
    <p:sldLayoutId id="2147483690" r:id="rId5"/>
    <p:sldLayoutId id="2147483711" r:id="rId6"/>
    <p:sldLayoutId id="2147483683" r:id="rId7"/>
    <p:sldLayoutId id="214748371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gaom.com/2013/12/09/netflix-open-sources-its-data-traffic-cop-sur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19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linkedin.com/kafka/benchmarking-apache-kafka-2-million-writes-second-three-cheap-machin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#persisten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-tech.com/news/2014/jun/10/why-loggly-loves-apache-kafka-how-unbreakable-infinitely-scalable-messaging-makes-log-management-better/" TargetMode="External"/><Relationship Id="rId2" Type="http://schemas.openxmlformats.org/officeDocument/2006/relationships/hyperlink" Target="http://aws.amazon.com/ec2/instance-typ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-noll.com/blog/2013/03/13/running-a-multi-broker-apache-kafka-cluster-on-a-single-no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michael-noll.com/blog/2013/03/13/running-a-multi-broker-apache-kafka-cluster-on-a-single-no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KAFKA/Powered+B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Apache Kafka with Spark Streaming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- </a:t>
            </a:r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Real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Time Analytics Redefined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0384" y="4478709"/>
            <a:ext cx="595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http://gigaom.com/2013/12/09/netflix-open-sources-its-data-traffic-cop-suro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00" y="1189375"/>
            <a:ext cx="4385778" cy="32893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8219" y="731557"/>
            <a:ext cx="810314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diagram of LinkedIn’s data architecture as of February 2013, including everything from Kafka to Teradata.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diagram of LinkedIn’s data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8634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01483" y="1352145"/>
            <a:ext cx="3099325" cy="2694562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8521970"/>
              </p:ext>
            </p:extLst>
          </p:nvPr>
        </p:nvGraphicFramePr>
        <p:xfrm>
          <a:off x="195195" y="1941715"/>
          <a:ext cx="5398208" cy="22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1838147"/>
              </p:ext>
            </p:extLst>
          </p:nvPr>
        </p:nvGraphicFramePr>
        <p:xfrm>
          <a:off x="1273751" y="4551587"/>
          <a:ext cx="5545339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049926"/>
              </p:ext>
            </p:extLst>
          </p:nvPr>
        </p:nvGraphicFramePr>
        <p:xfrm>
          <a:off x="477296" y="1045723"/>
          <a:ext cx="4899994" cy="69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38153" y="4046707"/>
            <a:ext cx="276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as a universal stream broker</a:t>
            </a:r>
            <a:endParaRPr lang="en-US" sz="1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512" y="2157740"/>
            <a:ext cx="2690608" cy="606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Benchmarks 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Producer/Consumer Performance</a:t>
            </a:r>
            <a:endParaRPr lang="en-US" dirty="0"/>
          </a:p>
        </p:txBody>
      </p:sp>
      <p:pic>
        <p:nvPicPr>
          <p:cNvPr id="2050" name="Picture 2" descr="46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17" b="1548"/>
          <a:stretch/>
        </p:blipFill>
        <p:spPr bwMode="auto">
          <a:xfrm>
            <a:off x="477296" y="1330955"/>
            <a:ext cx="3950384" cy="295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47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b="1313"/>
          <a:stretch/>
        </p:blipFill>
        <p:spPr bwMode="auto">
          <a:xfrm>
            <a:off x="4765094" y="1330954"/>
            <a:ext cx="4042256" cy="29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296" y="677203"/>
            <a:ext cx="8277598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lnSpc>
                <a:spcPct val="200000"/>
              </a:lnSpc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hundred of thousands of messages in a second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7285" y="1993984"/>
            <a:ext cx="3446722" cy="19695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872" y="4623904"/>
            <a:ext cx="5628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900" dirty="0">
                <a:hlinkClick r:id="rId3"/>
              </a:rPr>
              <a:t>http://engineering.linkedin.com/kafka/benchmarking-apache-kafka-2-million-writes-second-three-cheap-machines</a:t>
            </a:r>
            <a:r>
              <a:rPr lang="en-US" sz="900" dirty="0"/>
              <a:t> </a:t>
            </a:r>
            <a:endParaRPr lang="en-US" sz="788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fast is Kafka?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296" y="900302"/>
            <a:ext cx="8335964" cy="3787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Using 3 producers on 3 different machines, 3x </a:t>
            </a:r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async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replication</a:t>
            </a:r>
          </a:p>
          <a:p>
            <a:pPr lvl="2"/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Only 1 producer/machine because NIC already saturated</a:t>
            </a:r>
          </a:p>
          <a:p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Sustained throughput as stored data grows</a:t>
            </a:r>
          </a:p>
          <a:p>
            <a:pPr lvl="1"/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Slightly different test </a:t>
            </a:r>
            <a:r>
              <a:rPr lang="en-US" sz="13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config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than 2M writes/sec above.</a:t>
            </a:r>
          </a:p>
          <a:p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Test setup</a:t>
            </a:r>
          </a:p>
          <a:p>
            <a:pPr lvl="1"/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Kafka trunk as of April 2013, but 0.8.1+ should be similar.</a:t>
            </a:r>
          </a:p>
          <a:p>
            <a:pPr lvl="1"/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3 machines: 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6-core Intel Xeon 2.5 GHz, 32GB RAM, 6x 7200rpm SATA, 1GigE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296" y="804015"/>
            <a:ext cx="8229600" cy="3394075"/>
          </a:xfrm>
        </p:spPr>
        <p:txBody>
          <a:bodyPr/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Fast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writes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While Kafka persists all data to disk, essentially all writes go to the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</a:b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page cache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of OS, i.e. RAM.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Cf. hardware specs and OS tuning (we cover this later)</a:t>
            </a:r>
          </a:p>
          <a:p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Fast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reads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Very efficient to transfer data from page cache to a network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socket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Linux: 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sendfile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()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system call</a:t>
            </a:r>
          </a:p>
          <a:p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 of the two = fast Kafka!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(Operations): On a Kafka cluster where the consumers are mostly caught up you will see no read activity on the disks as they will be serving data entirely from cache.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642" y="4623904"/>
            <a:ext cx="383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>
                <a:hlinkClick r:id="rId2"/>
              </a:rPr>
              <a:t>http://kafka.apache.org/documentation.html#persistence</a:t>
            </a:r>
            <a:r>
              <a:rPr lang="en-US" sz="1200" dirty="0"/>
              <a:t> </a:t>
            </a:r>
            <a:endParaRPr lang="en-US" sz="9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is Kafka so fast?</a:t>
            </a:r>
          </a:p>
        </p:txBody>
      </p:sp>
    </p:spTree>
    <p:extLst>
      <p:ext uri="{BB962C8B-B14F-4D97-AF65-F5344CB8AC3E}">
        <p14:creationId xmlns:p14="http://schemas.microsoft.com/office/powerpoint/2010/main" val="15246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296" y="953516"/>
            <a:ext cx="8229600" cy="3394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>
                <a:sym typeface="Wingdings"/>
              </a:rPr>
              <a:t>Example: l</a:t>
            </a:r>
            <a:r>
              <a:rPr lang="en-US" sz="1500" dirty="0" smtClean="0">
                <a:sym typeface="Wingdings"/>
              </a:rPr>
              <a:t>oggly.com</a:t>
            </a:r>
            <a:r>
              <a:rPr lang="en-US" sz="1500" dirty="0">
                <a:sym typeface="Wingdings"/>
              </a:rPr>
              <a:t>, who run Kafka &amp; Co. on Amazon AWS</a:t>
            </a:r>
          </a:p>
          <a:p>
            <a:pPr lvl="1">
              <a:lnSpc>
                <a:spcPct val="150000"/>
              </a:lnSpc>
            </a:pPr>
            <a:r>
              <a:rPr lang="en-US" sz="1350" dirty="0"/>
              <a:t>“99.99999% of the time our data is coming from disk cache and RAM; only very rarely do we hit the disk.”</a:t>
            </a:r>
          </a:p>
          <a:p>
            <a:pPr lvl="1">
              <a:lnSpc>
                <a:spcPct val="150000"/>
              </a:lnSpc>
            </a:pPr>
            <a:r>
              <a:rPr lang="en-US" sz="1350" dirty="0"/>
              <a:t>“One of our consumer groups (8 threads) which maps a log to a customer can process about 200,000 events per second draining from 192 partitions spread across 3 brokers.”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Brokers run on </a:t>
            </a:r>
            <a:r>
              <a:rPr lang="en-US" sz="1200" dirty="0">
                <a:hlinkClick r:id="rId2"/>
              </a:rPr>
              <a:t>m2.xlarge Amazon EC2 instances</a:t>
            </a:r>
            <a:r>
              <a:rPr lang="en-US" sz="1200" dirty="0"/>
              <a:t> backed by provisioned IOPS</a:t>
            </a:r>
          </a:p>
          <a:p>
            <a:pPr lvl="1">
              <a:lnSpc>
                <a:spcPct val="150000"/>
              </a:lnSpc>
            </a:pPr>
            <a:endParaRPr lang="en-US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2262" y="4623904"/>
            <a:ext cx="599715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675" dirty="0">
                <a:hlinkClick r:id="rId3"/>
              </a:rPr>
              <a:t>http://www.developer-tech.com/news/2014/jun/10/why-loggly-loves-apache-kafka-how-unbreakable-infinitely-scalable-messaging-makes-log-management-better/</a:t>
            </a:r>
            <a:r>
              <a:rPr lang="en-US" sz="675" dirty="0"/>
              <a:t> </a:t>
            </a:r>
            <a:endParaRPr lang="en-US" sz="525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is Kafka so fast?</a:t>
            </a:r>
          </a:p>
        </p:txBody>
      </p:sp>
    </p:spTree>
    <p:extLst>
      <p:ext uri="{BB962C8B-B14F-4D97-AF65-F5344CB8AC3E}">
        <p14:creationId xmlns:p14="http://schemas.microsoft.com/office/powerpoint/2010/main" val="2992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9435" y="746824"/>
            <a:ext cx="2329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it works ??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07" y="1532532"/>
            <a:ext cx="43053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8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296" y="938060"/>
            <a:ext cx="8229600" cy="3394075"/>
          </a:xfrm>
        </p:spPr>
        <p:txBody>
          <a:bodyPr>
            <a:no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The who is who</a:t>
            </a:r>
          </a:p>
          <a:p>
            <a:pPr lvl="1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Producers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write data to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brokers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.</a:t>
            </a:r>
          </a:p>
          <a:p>
            <a:pPr lvl="1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Consumers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read data from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brokers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.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All this is distributed.</a:t>
            </a: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The data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Data is stored in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topics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.</a:t>
            </a:r>
          </a:p>
          <a:p>
            <a:pPr lvl="1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Topics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are split into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partitions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which are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replicated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  <a:p>
            <a:pPr marL="0" indent="0">
              <a:buNone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04" y="1206675"/>
            <a:ext cx="3383796" cy="217113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2456391"/>
              </p:ext>
            </p:extLst>
          </p:nvPr>
        </p:nvGraphicFramePr>
        <p:xfrm>
          <a:off x="1244432" y="4225291"/>
          <a:ext cx="665513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first look</a:t>
            </a:r>
          </a:p>
        </p:txBody>
      </p:sp>
    </p:spTree>
    <p:extLst>
      <p:ext uri="{BB962C8B-B14F-4D97-AF65-F5344CB8AC3E}">
        <p14:creationId xmlns:p14="http://schemas.microsoft.com/office/powerpoint/2010/main" val="28651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09461" y="1977726"/>
            <a:ext cx="3906749" cy="2687776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39" y="5660743"/>
              <a:ext cx="910933" cy="36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Broker(s)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495300" y="829114"/>
            <a:ext cx="6172200" cy="7112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to which messages are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published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Example: “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zerg.hydra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099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19" name="Rectangle 18"/>
          <p:cNvSpPr/>
          <p:nvPr/>
        </p:nvSpPr>
        <p:spPr>
          <a:xfrm>
            <a:off x="33909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0" name="Rectangle 19"/>
          <p:cNvSpPr/>
          <p:nvPr/>
        </p:nvSpPr>
        <p:spPr>
          <a:xfrm>
            <a:off x="39481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1" name="Rectangle 20"/>
          <p:cNvSpPr/>
          <p:nvPr/>
        </p:nvSpPr>
        <p:spPr>
          <a:xfrm>
            <a:off x="3667125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2" name="Rectangle 21"/>
          <p:cNvSpPr/>
          <p:nvPr/>
        </p:nvSpPr>
        <p:spPr>
          <a:xfrm>
            <a:off x="42291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3" name="Rectangle 22"/>
          <p:cNvSpPr/>
          <p:nvPr/>
        </p:nvSpPr>
        <p:spPr>
          <a:xfrm>
            <a:off x="47863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4" name="Rectangle 23"/>
          <p:cNvSpPr/>
          <p:nvPr/>
        </p:nvSpPr>
        <p:spPr>
          <a:xfrm>
            <a:off x="4505325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5" name="Rectangle 24"/>
          <p:cNvSpPr/>
          <p:nvPr/>
        </p:nvSpPr>
        <p:spPr>
          <a:xfrm>
            <a:off x="50673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5343526" y="1918468"/>
            <a:ext cx="2070808" cy="782852"/>
            <a:chOff x="5600700" y="2557956"/>
            <a:chExt cx="2761077" cy="1043802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3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</a:t>
              </a:r>
              <a:r>
                <a:rPr lang="en-US" sz="105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701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98813" y="2408708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56234" y="1547066"/>
            <a:ext cx="3938899" cy="602234"/>
            <a:chOff x="684311" y="2062754"/>
            <a:chExt cx="5251866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0061A3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4311" y="2062754"/>
              <a:ext cx="5251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Kafka prunes “head” based on </a:t>
              </a:r>
              <a:r>
                <a:rPr lang="en-US" sz="1200" i="1" dirty="0">
                  <a:solidFill>
                    <a:srgbClr val="FF0000"/>
                  </a:solidFill>
                  <a:latin typeface="Arial"/>
                  <a:cs typeface="Arial"/>
                </a:rPr>
                <a:t>age</a:t>
              </a:r>
              <a:r>
                <a:rPr lang="en-US" sz="1200" i="1" dirty="0">
                  <a:solidFill>
                    <a:schemeClr val="bg2"/>
                  </a:solidFill>
                  <a:latin typeface="Arial"/>
                  <a:cs typeface="Arial"/>
                </a:rPr>
                <a:t> </a:t>
              </a:r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or</a:t>
              </a:r>
              <a:r>
                <a:rPr lang="en-US" sz="1200" i="1" dirty="0">
                  <a:solidFill>
                    <a:schemeClr val="bg2"/>
                  </a:solidFill>
                  <a:latin typeface="Arial"/>
                  <a:cs typeface="Arial"/>
                </a:rPr>
                <a:t> </a:t>
              </a:r>
              <a:r>
                <a:rPr lang="en-US" sz="1200" i="1" dirty="0">
                  <a:solidFill>
                    <a:srgbClr val="FF0000"/>
                  </a:solidFill>
                  <a:latin typeface="Arial"/>
                  <a:cs typeface="Arial"/>
                </a:rPr>
                <a:t>max size </a:t>
              </a:r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or</a:t>
              </a:r>
              <a:r>
                <a:rPr lang="en-US" sz="1200" i="1" dirty="0">
                  <a:solidFill>
                    <a:schemeClr val="bg2"/>
                  </a:solidFill>
                  <a:latin typeface="Arial"/>
                  <a:cs typeface="Arial"/>
                </a:rPr>
                <a:t> </a:t>
              </a:r>
              <a:r>
                <a:rPr lang="en-US" sz="1200" i="1" dirty="0">
                  <a:solidFill>
                    <a:srgbClr val="FF0000"/>
                  </a:solidFill>
                  <a:latin typeface="Arial"/>
                  <a:cs typeface="Arial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69552" y="2669232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Older </a:t>
            </a:r>
            <a:r>
              <a:rPr lang="en-US" sz="1050" dirty="0" err="1"/>
              <a:t>msgs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19613" y="2669232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Newer </a:t>
            </a:r>
            <a:r>
              <a:rPr lang="en-US" sz="1050" dirty="0" err="1"/>
              <a:t>msgs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3676651" y="2071390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Kafka topic</a:t>
            </a: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83110" y="2762721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Producers always append to “tail”</a:t>
            </a: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(think: append to a file)</a:t>
            </a:r>
          </a:p>
        </p:txBody>
      </p:sp>
    </p:spTree>
    <p:extLst>
      <p:ext uri="{BB962C8B-B14F-4D97-AF65-F5344CB8AC3E}">
        <p14:creationId xmlns:p14="http://schemas.microsoft.com/office/powerpoint/2010/main" val="28550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11102" y="837690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will </a:t>
            </a: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able 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understand 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Kafka?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We Need Kafka ?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Components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Kafka Works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 Companies Are Using Kafka ?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And Spark Integration</a:t>
            </a:r>
          </a:p>
        </p:txBody>
      </p:sp>
      <p:sp>
        <p:nvSpPr>
          <p:cNvPr id="2" name="12-Point Star 1"/>
          <p:cNvSpPr/>
          <p:nvPr/>
        </p:nvSpPr>
        <p:spPr>
          <a:xfrm>
            <a:off x="3784349" y="3822969"/>
            <a:ext cx="1546699" cy="671209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Hands 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321483" y="1856423"/>
            <a:ext cx="3906749" cy="2687776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39" y="5660743"/>
              <a:ext cx="910933" cy="36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Broker(s)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099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19" name="Rectangle 18"/>
          <p:cNvSpPr/>
          <p:nvPr/>
        </p:nvSpPr>
        <p:spPr>
          <a:xfrm>
            <a:off x="33909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0" name="Rectangle 19"/>
          <p:cNvSpPr/>
          <p:nvPr/>
        </p:nvSpPr>
        <p:spPr>
          <a:xfrm>
            <a:off x="39481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1" name="Rectangle 20"/>
          <p:cNvSpPr/>
          <p:nvPr/>
        </p:nvSpPr>
        <p:spPr>
          <a:xfrm>
            <a:off x="3667125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2" name="Rectangle 21"/>
          <p:cNvSpPr/>
          <p:nvPr/>
        </p:nvSpPr>
        <p:spPr>
          <a:xfrm>
            <a:off x="42291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3" name="Rectangle 22"/>
          <p:cNvSpPr/>
          <p:nvPr/>
        </p:nvSpPr>
        <p:spPr>
          <a:xfrm>
            <a:off x="4786313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4" name="Rectangle 23"/>
          <p:cNvSpPr/>
          <p:nvPr/>
        </p:nvSpPr>
        <p:spPr>
          <a:xfrm>
            <a:off x="4505325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5" name="Rectangle 24"/>
          <p:cNvSpPr/>
          <p:nvPr/>
        </p:nvSpPr>
        <p:spPr>
          <a:xfrm>
            <a:off x="5067300" y="2376488"/>
            <a:ext cx="27622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5005566" y="1918467"/>
            <a:ext cx="2460930" cy="1492599"/>
            <a:chOff x="5150087" y="2557956"/>
            <a:chExt cx="3281240" cy="1990132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3"/>
              <a:ext cx="114817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Producer A</a:t>
              </a:r>
              <a:r>
                <a:rPr lang="en-US" sz="105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701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0087" y="3932535"/>
              <a:ext cx="328124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200" i="1" dirty="0">
                  <a:solidFill>
                    <a:schemeClr val="bg2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98813" y="2408708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69552" y="2669232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Older </a:t>
            </a:r>
            <a:r>
              <a:rPr lang="en-US" sz="1050" dirty="0" err="1"/>
              <a:t>msgs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19613" y="2669232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Newer </a:t>
            </a:r>
            <a:r>
              <a:rPr lang="en-US" sz="1050" dirty="0" err="1"/>
              <a:t>msgs</a:t>
            </a:r>
            <a:endParaRPr lang="en-US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3138" y="950758"/>
            <a:ext cx="5224907" cy="1304731"/>
            <a:chOff x="826850" y="1267677"/>
            <a:chExt cx="6966543" cy="1739641"/>
          </a:xfrm>
        </p:grpSpPr>
        <p:sp>
          <p:nvSpPr>
            <p:cNvPr id="3" name="TextBox 2"/>
            <p:cNvSpPr txBox="1"/>
            <p:nvPr/>
          </p:nvSpPr>
          <p:spPr>
            <a:xfrm>
              <a:off x="826850" y="1319312"/>
              <a:ext cx="168892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515774" y="1488589"/>
              <a:ext cx="1395825" cy="151872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294" y="1267677"/>
              <a:ext cx="3668099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200" i="1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200" i="1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6850" y="1944785"/>
              <a:ext cx="168892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515774" y="2114062"/>
              <a:ext cx="659225" cy="8932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7609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15" y="2038969"/>
            <a:ext cx="3526221" cy="2263223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466926" y="951532"/>
            <a:ext cx="7179013" cy="1087437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topic consists of 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partitions.</a:t>
            </a: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+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that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continually appended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184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77300" y="4902200"/>
            <a:ext cx="266700" cy="1143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495300" y="771451"/>
            <a:ext cx="7559202" cy="39417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#partitions of a topic is configurable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#partitions determines 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consumer (group) parallelism</a:t>
            </a:r>
          </a:p>
          <a:p>
            <a:pPr marL="457166" lvl="1" indent="0">
              <a:buNone/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group A, with 2 consumers, reads from a 4-partition topic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 group B, with 4 consumers, reads from the same topic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48" y="1386187"/>
            <a:ext cx="3711103" cy="1972991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0230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495300" y="780138"/>
            <a:ext cx="8308232" cy="10191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messages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partitions are each assigned a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(per partition) and sequential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35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  <a:p>
            <a:pPr lvl="1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Consumers track their pointers via </a:t>
            </a:r>
            <a:r>
              <a:rPr lang="en-U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(offset, partition, topic)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tuples</a:t>
            </a:r>
            <a:endParaRPr lang="en-US" sz="12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18031"/>
          <a:stretch/>
        </p:blipFill>
        <p:spPr>
          <a:xfrm>
            <a:off x="2735752" y="2621551"/>
            <a:ext cx="3482187" cy="183195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841214" y="1862792"/>
            <a:ext cx="2151560" cy="2212639"/>
            <a:chOff x="930951" y="2483722"/>
            <a:chExt cx="2868747" cy="2950185"/>
          </a:xfrm>
        </p:grpSpPr>
        <p:sp>
          <p:nvSpPr>
            <p:cNvPr id="39" name="TextBox 38"/>
            <p:cNvSpPr txBox="1"/>
            <p:nvPr/>
          </p:nvSpPr>
          <p:spPr>
            <a:xfrm>
              <a:off x="930951" y="2483722"/>
              <a:ext cx="168892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Consumer group C1</a:t>
              </a:r>
            </a:p>
          </p:txBody>
        </p:sp>
        <p:cxnSp>
          <p:nvCxnSpPr>
            <p:cNvPr id="41" name="Elbow Connector 40"/>
            <p:cNvCxnSpPr>
              <a:stCxn id="39" idx="3"/>
            </p:cNvCxnSpPr>
            <p:nvPr/>
          </p:nvCxnSpPr>
          <p:spPr>
            <a:xfrm>
              <a:off x="2619875" y="2652999"/>
              <a:ext cx="732925" cy="9284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2089379" y="3224286"/>
              <a:ext cx="1630746" cy="457396"/>
            </a:xfrm>
            <a:prstGeom prst="bentConnector3">
              <a:avLst>
                <a:gd name="adj1" fmla="val 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2030602" y="3269642"/>
              <a:ext cx="2320856" cy="1029953"/>
            </a:xfrm>
            <a:prstGeom prst="bentConnector3">
              <a:avLst>
                <a:gd name="adj1" fmla="val 4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060578" y="4320408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2315" y="4975984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8288" y="3663952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7366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840818" y="812029"/>
            <a:ext cx="5446763" cy="32557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3352" y="4529554"/>
            <a:ext cx="6348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http://www.michael-noll.com/blog/2013/03/13/running-a-multi-broker-apache-kafka-cluster-on-a-single-node/</a:t>
            </a:r>
            <a:r>
              <a:rPr lang="en-US" sz="1050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3628" y="2517745"/>
            <a:ext cx="1026114" cy="5360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Rounded Rectangle 6"/>
          <p:cNvSpPr/>
          <p:nvPr/>
        </p:nvSpPr>
        <p:spPr>
          <a:xfrm>
            <a:off x="5242131" y="3045680"/>
            <a:ext cx="1058061" cy="5399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Consumer3</a:t>
            </a:r>
          </a:p>
          <a:p>
            <a:pPr algn="ctr"/>
            <a:r>
              <a:rPr lang="en-US" sz="1013" dirty="0"/>
              <a:t>(Group2)</a:t>
            </a:r>
            <a:endParaRPr lang="en-IN" sz="1013" dirty="0"/>
          </a:p>
        </p:txBody>
      </p:sp>
      <p:sp>
        <p:nvSpPr>
          <p:cNvPr id="9" name="Oval 8"/>
          <p:cNvSpPr/>
          <p:nvPr/>
        </p:nvSpPr>
        <p:spPr>
          <a:xfrm>
            <a:off x="2885530" y="3021334"/>
            <a:ext cx="1254423" cy="7460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Broker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2393759" y="2941530"/>
            <a:ext cx="491771" cy="452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242131" y="3794816"/>
            <a:ext cx="1058061" cy="5591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Consumer4</a:t>
            </a:r>
          </a:p>
          <a:p>
            <a:pPr algn="ctr"/>
            <a:r>
              <a:rPr lang="en-US" sz="1013" dirty="0"/>
              <a:t>(Group2)</a:t>
            </a:r>
            <a:endParaRPr lang="en-IN" sz="1013" dirty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254253" y="3585664"/>
            <a:ext cx="987878" cy="488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284607" y="2598790"/>
            <a:ext cx="1026114" cy="5360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5" name="Rounded Rectangle 54"/>
          <p:cNvSpPr/>
          <p:nvPr/>
        </p:nvSpPr>
        <p:spPr>
          <a:xfrm>
            <a:off x="1367644" y="2673492"/>
            <a:ext cx="1026114" cy="536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79CD"/>
                </a:solidFill>
              </a:rPr>
              <a:t>Producer</a:t>
            </a:r>
            <a:endParaRPr lang="en-IN" sz="900" dirty="0">
              <a:solidFill>
                <a:srgbClr val="3379CD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20642" y="1490878"/>
            <a:ext cx="1026114" cy="5360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Zookeeper</a:t>
            </a:r>
            <a:endParaRPr lang="en-IN" sz="1013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2393758" y="1758916"/>
            <a:ext cx="626885" cy="1182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254253" y="3315673"/>
            <a:ext cx="987878" cy="78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512741" y="2031614"/>
            <a:ext cx="0" cy="98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41409" y="2247752"/>
            <a:ext cx="1058783" cy="539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Consumer2</a:t>
            </a:r>
          </a:p>
          <a:p>
            <a:pPr algn="ctr"/>
            <a:r>
              <a:rPr lang="en-US" sz="1013" dirty="0"/>
              <a:t>(Group1)</a:t>
            </a:r>
            <a:endParaRPr lang="en-IN" sz="1013" dirty="0"/>
          </a:p>
        </p:txBody>
      </p:sp>
      <p:sp>
        <p:nvSpPr>
          <p:cNvPr id="63" name="Rounded Rectangle 62"/>
          <p:cNvSpPr/>
          <p:nvPr/>
        </p:nvSpPr>
        <p:spPr>
          <a:xfrm>
            <a:off x="5225523" y="1491631"/>
            <a:ext cx="1074669" cy="539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Consumer1</a:t>
            </a:r>
          </a:p>
          <a:p>
            <a:pPr algn="ctr"/>
            <a:r>
              <a:rPr lang="en-US" sz="1013" dirty="0"/>
              <a:t>(Group1)</a:t>
            </a:r>
            <a:endParaRPr lang="en-IN" sz="1013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161290" y="2517744"/>
            <a:ext cx="1080120" cy="797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4055241" y="1761623"/>
            <a:ext cx="1170282" cy="144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968879" y="1946819"/>
            <a:ext cx="1341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 Kafka broker address</a:t>
            </a:r>
            <a:endParaRPr lang="en-IN" sz="9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2292429" y="3247390"/>
            <a:ext cx="676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Streaming </a:t>
            </a:r>
            <a:endParaRPr lang="en-IN" sz="9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4133695" y="3670318"/>
            <a:ext cx="90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Fetch messages</a:t>
            </a:r>
            <a:endParaRPr lang="en-IN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4082063" y="1440412"/>
            <a:ext cx="10868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Update Consumed</a:t>
            </a:r>
          </a:p>
          <a:p>
            <a:r>
              <a:rPr lang="en-US" sz="825" dirty="0"/>
              <a:t>Message offset</a:t>
            </a:r>
            <a:endParaRPr lang="en-IN" sz="825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4046756" y="1758916"/>
            <a:ext cx="1122123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4046756" y="1758916"/>
            <a:ext cx="1157430" cy="72667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5242" y="1763578"/>
            <a:ext cx="1148945" cy="155209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4046756" y="1758916"/>
            <a:ext cx="1157430" cy="226901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300192" y="1601994"/>
            <a:ext cx="432048" cy="996797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Right Brace 21"/>
          <p:cNvSpPr/>
          <p:nvPr/>
        </p:nvSpPr>
        <p:spPr>
          <a:xfrm>
            <a:off x="6786246" y="1491630"/>
            <a:ext cx="864096" cy="297033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ounded Rectangle 22"/>
          <p:cNvSpPr/>
          <p:nvPr/>
        </p:nvSpPr>
        <p:spPr>
          <a:xfrm>
            <a:off x="6786246" y="1878221"/>
            <a:ext cx="814045" cy="4443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1200" dirty="0"/>
              <a:t>Topology</a:t>
            </a:r>
            <a:endParaRPr lang="en-IN" sz="1200" dirty="0"/>
          </a:p>
        </p:txBody>
      </p:sp>
      <p:sp>
        <p:nvSpPr>
          <p:cNvPr id="46" name="Right Brace 45"/>
          <p:cNvSpPr/>
          <p:nvPr/>
        </p:nvSpPr>
        <p:spPr>
          <a:xfrm>
            <a:off x="6300192" y="3165816"/>
            <a:ext cx="432048" cy="996797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9" name="Rounded Rectangle 48"/>
          <p:cNvSpPr/>
          <p:nvPr/>
        </p:nvSpPr>
        <p:spPr>
          <a:xfrm>
            <a:off x="6894258" y="3394341"/>
            <a:ext cx="881490" cy="4443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Topic </a:t>
            </a:r>
          </a:p>
          <a:p>
            <a:pPr algn="ctr"/>
            <a:r>
              <a:rPr lang="en-US" sz="1013" dirty="0"/>
              <a:t>Topology</a:t>
            </a:r>
            <a:endParaRPr lang="en-IN" sz="1013" dirty="0"/>
          </a:p>
        </p:txBody>
      </p:sp>
      <p:sp>
        <p:nvSpPr>
          <p:cNvPr id="53" name="Oval 52"/>
          <p:cNvSpPr/>
          <p:nvPr/>
        </p:nvSpPr>
        <p:spPr>
          <a:xfrm>
            <a:off x="2999830" y="3135634"/>
            <a:ext cx="1254423" cy="7460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Broker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1322" y="815285"/>
            <a:ext cx="6824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Broker does not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to Consumer, Consumer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from Broker.</a:t>
            </a: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3352" y="4529554"/>
            <a:ext cx="6348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http://www.michael-noll.com/blog/2013/03/13/running-a-multi-broker-apache-kafka-cluster-on-a-single-node/</a:t>
            </a:r>
            <a:r>
              <a:rPr lang="en-US" sz="105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38" y="949491"/>
            <a:ext cx="4476679" cy="35800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45831" y="3443591"/>
            <a:ext cx="383752" cy="1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Putting it altogether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1743" y="2011825"/>
            <a:ext cx="4685257" cy="606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+ Spark = Real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ime Analytics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rcRect l="-18897" r="-18897"/>
          <a:stretch>
            <a:fillRect/>
          </a:stretch>
        </p:blipFill>
        <p:spPr>
          <a:xfrm>
            <a:off x="1001949" y="753954"/>
            <a:ext cx="7208195" cy="4097715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Analytics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26057" r="78731" b="-26057"/>
          <a:stretch/>
        </p:blipFill>
        <p:spPr>
          <a:xfrm>
            <a:off x="3230224" y="1052053"/>
            <a:ext cx="1750338" cy="3394075"/>
          </a:xfr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Ingestion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512" y="2157740"/>
            <a:ext cx="2058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Kafka ??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26057" r="34050" b="-26057"/>
          <a:stretch/>
        </p:blipFill>
        <p:spPr>
          <a:xfrm>
            <a:off x="1706949" y="945049"/>
            <a:ext cx="5427393" cy="3394075"/>
          </a:xfr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Analysis with Spark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6057" b="-26057"/>
          <a:stretch>
            <a:fillRect/>
          </a:stretch>
        </p:blipFill>
        <p:spPr>
          <a:xfrm>
            <a:off x="477296" y="779679"/>
            <a:ext cx="8229600" cy="3394075"/>
          </a:xfr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Analytics Result Displayed/Stored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6057" b="-26057"/>
          <a:stretch>
            <a:fillRect/>
          </a:stretch>
        </p:blipFill>
        <p:spPr>
          <a:xfrm>
            <a:off x="2347162" y="700410"/>
            <a:ext cx="4544674" cy="1874328"/>
          </a:xfr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Streaming In Detail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198451" y="2889114"/>
            <a:ext cx="6381345" cy="2361389"/>
            <a:chOff x="2227634" y="3066337"/>
            <a:chExt cx="5846324" cy="2077163"/>
          </a:xfrm>
        </p:grpSpPr>
        <p:grpSp>
          <p:nvGrpSpPr>
            <p:cNvPr id="19" name="Group 18"/>
            <p:cNvGrpSpPr/>
            <p:nvPr/>
          </p:nvGrpSpPr>
          <p:grpSpPr>
            <a:xfrm>
              <a:off x="2227634" y="3066337"/>
              <a:ext cx="5846324" cy="2077163"/>
              <a:chOff x="2237363" y="1372823"/>
              <a:chExt cx="5579562" cy="355454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29051" y="4708075"/>
                <a:ext cx="3987874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25" dirty="0"/>
                  <a:t>Credit : </a:t>
                </a:r>
                <a:r>
                  <a:rPr lang="en-US" sz="825" dirty="0">
                    <a:hlinkClick r:id="rId3"/>
                  </a:rPr>
                  <a:t>http://spark.apache.org</a:t>
                </a:r>
                <a:r>
                  <a:rPr lang="en-US" sz="825" dirty="0"/>
                  <a:t> </a:t>
                </a:r>
                <a:endParaRPr lang="en-IN" sz="825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237363" y="1372823"/>
                <a:ext cx="4464996" cy="2717664"/>
                <a:chOff x="2227634" y="1061165"/>
                <a:chExt cx="4464996" cy="271766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6651250" y="1061165"/>
                  <a:ext cx="38911" cy="271766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27634" y="1061165"/>
                  <a:ext cx="4464996" cy="2717664"/>
                  <a:chOff x="2227634" y="1061165"/>
                  <a:chExt cx="4464996" cy="2717664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2227634" y="1061165"/>
                    <a:ext cx="38911" cy="2717664"/>
                  </a:xfrm>
                  <a:prstGeom prst="line">
                    <a:avLst/>
                  </a:prstGeom>
                  <a:ln w="28575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227634" y="1061165"/>
                    <a:ext cx="4426085" cy="0"/>
                  </a:xfrm>
                  <a:prstGeom prst="line">
                    <a:avLst/>
                  </a:prstGeom>
                  <a:ln w="28575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266545" y="3776764"/>
                    <a:ext cx="4426085" cy="0"/>
                  </a:xfrm>
                  <a:prstGeom prst="line">
                    <a:avLst/>
                  </a:prstGeom>
                  <a:ln w="28575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/>
            <a:srcRect t="8033" b="3257"/>
            <a:stretch/>
          </p:blipFill>
          <p:spPr>
            <a:xfrm>
              <a:off x="2227634" y="3492230"/>
              <a:ext cx="4710453" cy="778213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H="1">
            <a:off x="2181819" y="1935804"/>
            <a:ext cx="1611968" cy="95331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8532" y="1935804"/>
            <a:ext cx="1968664" cy="95331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296" y="927438"/>
            <a:ext cx="7479930" cy="313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LinkedIn :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activity streams, operational metrics, data bus</a:t>
            </a:r>
          </a:p>
          <a:p>
            <a:pPr lvl="1">
              <a:lnSpc>
                <a:spcPct val="150000"/>
              </a:lnSpc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400 nodes, 18k topics, 220B </a:t>
            </a:r>
            <a:r>
              <a:rPr lang="en-US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msg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/day (peak 3.2M </a:t>
            </a:r>
            <a:r>
              <a:rPr lang="en-US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msg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/s), May 2014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Netflix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real-time monitoring and event processing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Twitter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as part of their Storm real-time data pipelines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Spotify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log delivery (from 4h down to 10s), Hadoop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Loggly</a:t>
            </a: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log collection and processing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Mozilla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telemetry data</a:t>
            </a:r>
          </a:p>
          <a:p>
            <a:pPr>
              <a:lnSpc>
                <a:spcPct val="150000"/>
              </a:lnSpc>
            </a:pP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Airbnb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 Cisco,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Gnip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InfoChimps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Ooyala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 Square,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Uber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529554"/>
            <a:ext cx="3794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https://cwiki.apache.org/confluence/display/KAFKA/Powered+By</a:t>
            </a:r>
            <a:r>
              <a:rPr lang="en-US" sz="1050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Kafka adoption and use cases</a:t>
            </a:r>
          </a:p>
        </p:txBody>
      </p:sp>
    </p:spTree>
    <p:extLst>
      <p:ext uri="{BB962C8B-B14F-4D97-AF65-F5344CB8AC3E}">
        <p14:creationId xmlns:p14="http://schemas.microsoft.com/office/powerpoint/2010/main" val="42336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66" y="3305175"/>
            <a:ext cx="1285875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6472" r="30314" b="38995"/>
          <a:stretch/>
        </p:blipFill>
        <p:spPr>
          <a:xfrm>
            <a:off x="2755581" y="1060315"/>
            <a:ext cx="3207474" cy="2547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8766" y="1507036"/>
            <a:ext cx="27238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Kafka?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we </a:t>
            </a:r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other messaging systems</a:t>
            </a:r>
            <a:r>
              <a:rPr 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Aren’t they Good?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Vs Other Message Broker?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7" y="746570"/>
            <a:ext cx="2699947" cy="6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21" y="1119979"/>
            <a:ext cx="2200275" cy="6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32" y="4063618"/>
            <a:ext cx="17145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46" y="4122685"/>
            <a:ext cx="1871663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8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5102" y="1968905"/>
            <a:ext cx="61722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They all are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Good</a:t>
            </a:r>
            <a:b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/>
              <a:t>But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all use-cases.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7296" y="838875"/>
            <a:ext cx="6642100" cy="3394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of logs</a:t>
            </a:r>
          </a:p>
          <a:p>
            <a:pPr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Stream in Real time.</a:t>
            </a:r>
          </a:p>
          <a:p>
            <a:pPr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of Performance Metrics</a:t>
            </a:r>
          </a:p>
          <a:p>
            <a:pPr lvl="1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CPU/IO/Memory usage</a:t>
            </a:r>
          </a:p>
          <a:p>
            <a:pPr lvl="1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Specific</a:t>
            </a:r>
          </a:p>
          <a:p>
            <a:pPr lvl="2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taken to load a web-page.</a:t>
            </a:r>
          </a:p>
          <a:p>
            <a:pPr lvl="2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taken by Multiple Services while building a web-page.</a:t>
            </a:r>
          </a:p>
          <a:p>
            <a:pPr lvl="2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of requests.</a:t>
            </a:r>
          </a:p>
          <a:p>
            <a:pPr lvl="2">
              <a:lnSpc>
                <a:spcPct val="150000"/>
              </a:lnSpc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of hits on a particular page/url.</a:t>
            </a:r>
          </a:p>
          <a:p>
            <a:pPr lvl="2">
              <a:lnSpc>
                <a:spcPct val="150000"/>
              </a:lnSpc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 what are my Use-cases…</a:t>
            </a:r>
          </a:p>
        </p:txBody>
      </p:sp>
    </p:spTree>
    <p:extLst>
      <p:ext uri="{BB962C8B-B14F-4D97-AF65-F5344CB8AC3E}">
        <p14:creationId xmlns:p14="http://schemas.microsoft.com/office/powerpoint/2010/main" val="27145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Common?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295" y="747196"/>
            <a:ext cx="829705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Need to be Highly Scalable. A lot of Data. It can be billions of message.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messages, What If, I loose a small no. of messages. Is it fine  with me 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Multiple Producers, Multiple Consumers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High-throughput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JMS Standards, as it may be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overkill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some use-cases like transportation of logs.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JMS, each message has to be acknowledged back.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Exactly one delivery guarantee requires two-phase commit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LinkedIn </a:t>
            </a:r>
            <a:r>
              <a:rPr lang="en-US" dirty="0" smtClean="0"/>
              <a:t>built Kafka 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8626600"/>
              </p:ext>
            </p:extLst>
          </p:nvPr>
        </p:nvGraphicFramePr>
        <p:xfrm>
          <a:off x="131324" y="805477"/>
          <a:ext cx="8647249" cy="271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45915" y="3254161"/>
            <a:ext cx="892026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the site needed to scale, each individual pipeline needed to </a:t>
            </a:r>
            <a:r>
              <a:rPr lang="en-US" dirty="0" smtClean="0">
                <a:solidFill>
                  <a:schemeClr val="bg1"/>
                </a:solidFill>
              </a:rPr>
              <a:t>scale and many other pipelines were needed.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17204020"/>
              </p:ext>
            </p:extLst>
          </p:nvPr>
        </p:nvGraphicFramePr>
        <p:xfrm>
          <a:off x="589164" y="3842426"/>
          <a:ext cx="4615134" cy="7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59620370"/>
              </p:ext>
            </p:extLst>
          </p:nvPr>
        </p:nvGraphicFramePr>
        <p:xfrm>
          <a:off x="5286406" y="3638144"/>
          <a:ext cx="2602726" cy="120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808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" y="-2938"/>
            <a:ext cx="8352244" cy="75597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69382" y="877743"/>
            <a:ext cx="6952318" cy="3638322"/>
            <a:chOff x="1031132" y="1179301"/>
            <a:chExt cx="6952318" cy="3638322"/>
          </a:xfrm>
        </p:grpSpPr>
        <p:grpSp>
          <p:nvGrpSpPr>
            <p:cNvPr id="8" name="Group 7"/>
            <p:cNvGrpSpPr/>
            <p:nvPr/>
          </p:nvGrpSpPr>
          <p:grpSpPr>
            <a:xfrm>
              <a:off x="1031132" y="1179301"/>
              <a:ext cx="6952318" cy="3638322"/>
              <a:chOff x="781861" y="1211093"/>
              <a:chExt cx="7226551" cy="37719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61" y="1211093"/>
                <a:ext cx="6743700" cy="37719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596959" y="3567861"/>
                <a:ext cx="3411453" cy="28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number has been growing since</a:t>
                </a:r>
                <a:endParaRPr lang="en-US" sz="1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 rot="10800000">
                <a:off x="6023018" y="2363098"/>
                <a:ext cx="559341" cy="12293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816185" y="2031840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200" b="1" i="0" dirty="0">
                <a:solidFill>
                  <a:schemeClr val="accent5">
                    <a:lumMod val="50000"/>
                  </a:schemeClr>
                </a:solidFill>
                <a:effectLst/>
                <a:latin typeface="Roboto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02340" y="2953322"/>
            <a:ext cx="209144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7346" y="4815004"/>
            <a:ext cx="2261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confluent</a:t>
            </a:r>
          </a:p>
        </p:txBody>
      </p:sp>
    </p:spTree>
    <p:extLst>
      <p:ext uri="{BB962C8B-B14F-4D97-AF65-F5344CB8AC3E}">
        <p14:creationId xmlns:p14="http://schemas.microsoft.com/office/powerpoint/2010/main" val="33006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11544</TotalTime>
  <Words>1121</Words>
  <Application>Microsoft Office PowerPoint</Application>
  <PresentationFormat>On-screen Show (16:9)</PresentationFormat>
  <Paragraphs>240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Castellar</vt:lpstr>
      <vt:lpstr>Roboto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They all are Good But not for all use-cases.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Vardhan</cp:lastModifiedBy>
  <cp:revision>1663</cp:revision>
  <dcterms:created xsi:type="dcterms:W3CDTF">2014-07-21T07:23:07Z</dcterms:created>
  <dcterms:modified xsi:type="dcterms:W3CDTF">2015-09-10T07:48:57Z</dcterms:modified>
</cp:coreProperties>
</file>