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Scores and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Mbonisi and Rick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lambda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(bc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y)]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(lambda)</a:t>
            </a:r>
          </a:p>
          <a:p>
            <a:pPr lvl="0" indent="0">
              <a:buNone/>
            </a:pPr>
            <a:r>
              <a:rPr>
                <a:latin typeface="Courier"/>
              </a:rPr>
              <a:t>## 2</a:t>
            </a:r>
          </a:p>
          <a:p>
            <a:pPr lvl="0" indent="0" marL="0">
              <a:buNone/>
            </a:pPr>
            <a:r>
              <a:rPr/>
              <a:t>##Box Cox Fix Since Lambda = 2, therefore we run a quick fix.</a:t>
            </a:r>
          </a:p>
          <a:p>
            <a:pPr lvl="0" indent="0">
              <a:buNone/>
            </a:pPr>
            <a:r>
              <a:rPr>
                <a:latin typeface="Courier"/>
              </a:rPr>
              <a:t>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latin typeface="Courier"/>
              </a:rPr>
              <a:t>lambda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lambda)</a:t>
            </a:r>
            <a:br/>
            <a:r>
              <a:rPr>
                <a:latin typeface="Courier"/>
              </a:rPr>
              <a:t>model1BC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logEnrolled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ACTPercentage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SATWR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SATM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GPA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CollegePrep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TOEFL)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(model1BC)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colleges$ACT ~ colleges$logEnrolled + colleges$ACTPercentage + 
##     colleges$SATWR + colleges$SATM + colleges$GPA + colleges$CollegePrep + 
##     colleges$TOEFL)
## 
## Residuals:
##      Min       1Q   Median       3Q      Max 
## -200.809  -24.035    1.627   24.253  185.687 
## 
## Coefficients:
##                          Estimate Std. Error t value Pr(&gt;|t|)    
## (Intercept)            -545.21233   17.68070 -30.837  &lt; 2e-16 ***
## colleges$logEnrolled      3.40279    1.41591   2.403  0.01645 *  
## colleges$ACTPercentage   -0.19497    0.05573  -3.499  0.00049 ***
## colleges$SATWR            0.68324    0.06148  11.112  &lt; 2e-16 ***
## colleges$SATM             0.75212    0.05360  14.033  &lt; 2e-16 ***
## colleges$GPA              3.01139    1.77889   1.693  0.09082 .  
## colleges$CollegePrep     -2.21597    1.50263  -1.475  0.14063    
## colleges$TOEFL            1.22971    1.25597   0.979  0.32779    
## ---
## Signif. codes:  0 '***' 0.001 '**' 0.01 '*' 0.05 '.' 0.1 ' ' 1
## 
## Residual standard error: 45.03 on 929 degrees of freedom
## Multiple R-squared:  0.8321, Adjusted R-squared:  0.8308 
## F-statistic: 657.5 on 7 and 929 DF,  p-value: &lt; 2.2e-16</a:t>
            </a:r>
          </a:p>
          <a:p>
            <a:pPr lvl="0" indent="0" marL="0">
              <a:buNone/>
            </a:pPr>
            <a:r>
              <a:rPr/>
              <a:t>Significant predictors: logEnrolled, ACTPercentage, SATWR and SATM, and </a:t>
            </a:r>
            <a:r>
              <a:rPr i="1"/>
              <a:t>now</a:t>
            </a:r>
            <a:r>
              <a:rPr/>
              <a:t> GPA!</a:t>
            </a:r>
          </a:p>
          <a:p>
            <a:pPr lvl="0" indent="0" marL="0">
              <a:buNone/>
            </a:pPr>
            <a:r>
              <a:rPr/>
              <a:t>##Resid Analysis on BC Fix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(model1BC)</a:t>
            </a:r>
          </a:p>
        </p:txBody>
      </p:sp>
      <p:pic>
        <p:nvPicPr>
          <p:cNvPr descr="Project-Final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Fat Tailed Q-Q.</a:t>
            </a:r>
          </a:p>
          <a:p>
            <a:pPr lvl="0" indent="0" marL="0">
              <a:buNone/>
            </a:pPr>
            <a:r>
              <a:rPr/>
              <a:t>##Step-wise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latin typeface="Courier"/>
              </a:rPr>
              <a:t>opts_chunk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echo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(xlsx)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(datadictionary)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"adm2021.csv"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dictData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read_xlsx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"adm2021Dict.xlsx"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sheet=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dict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(dictData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varname, dictData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varTitle)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dict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dictData.varTitle[</a:t>
            </a:r>
            <a:r>
              <a:rPr>
                <a:solidFill>
                  <a:srgbClr val="06287E"/>
                </a:solidFill>
                <a:latin typeface="Courier"/>
              </a:rPr>
              <a:t>match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(data), dict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dictData.varname)]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#write.xlsx(data, file = "appendedData.xlsx", sheetName="Colleges")</a:t>
            </a:r>
          </a:p>
          <a:p>
            <a:pPr lvl="0" indent="0" marL="0">
              <a:buNone/>
            </a:pPr>
            <a:r>
              <a:rPr/>
              <a:t>Creating the final data set with only the chosen variables.</a:t>
            </a:r>
          </a:p>
          <a:p>
            <a:pPr lvl="0" indent="0" marL="0">
              <a:buNone/>
            </a:pPr>
            <a:r>
              <a:rPr/>
              <a:t>##Data Acquitision 2</a:t>
            </a:r>
          </a:p>
          <a:p>
            <a:pPr lvl="0" indent="0">
              <a:buNone/>
            </a:pPr>
            <a:r>
              <a:rPr>
                <a:latin typeface="Courier"/>
              </a:rPr>
              <a:t>colleges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'Unique identification number of the institution'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colleges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(colleges,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'ACT Composite 75th percentile score'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'Secondary school GPA'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'Completion of college-preparatory program'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'TOEFL (Test of English as a Foreign Language'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'Enrolled total'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'Percent of first-time degree/certificate-seeking students submitting ACT scores'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'SAT Evidence-Based Reading and Writing 75th percentile score'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4070A0"/>
                </a:solidFill>
                <a:latin typeface="Courier"/>
              </a:rPr>
              <a:t>'SAT Math 75th percentile score'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colleges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colleges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"Unique identification number of the institution"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"ACT"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"ACT Composite 75th percentile score"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"GPA"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"Secondary school GPA"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"CollegePrep"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"Completion of college-preparatory program"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"TOEFL"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"TOEFL (Test of English as a Foreign Language"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"NumberEnrolled"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"Enrolled total"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"ACTPercentage"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"Percent of first-time degree/certificate-seeking students submitting ACT scores"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4070A0"/>
                </a:solidFill>
                <a:latin typeface="Courier"/>
              </a:rPr>
              <a:t>"SATWR"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"SAT Evidence-Based Reading and Writing 75th percentile score"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4070A0"/>
                </a:solidFill>
                <a:latin typeface="Courier"/>
              </a:rPr>
              <a:t>"SATM"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"SAT Math 75th percentile score"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colleges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drop_na</a:t>
            </a:r>
            <a:r>
              <a:rPr>
                <a:latin typeface="Courier"/>
              </a:rPr>
              <a:t>(colleges)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write.xlsx</a:t>
            </a:r>
            <a:r>
              <a:rPr>
                <a:latin typeface="Courier"/>
              </a:rPr>
              <a:t>(colleges,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"Colleges.xlsx"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sheetName=</a:t>
            </a:r>
            <a:r>
              <a:rPr>
                <a:solidFill>
                  <a:srgbClr val="4070A0"/>
                </a:solidFill>
                <a:latin typeface="Courier"/>
              </a:rPr>
              <a:t>"Colleges"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This marks the end of house keeping data cleaning.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Cleaning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know that ‘NumberEnrolled’ is skewed.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NumberEnrolled)</a:t>
            </a:r>
          </a:p>
        </p:txBody>
      </p:sp>
      <p:pic>
        <p:nvPicPr>
          <p:cNvPr descr="Project-Fina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logEnrolled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NumberEnrolled))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logEnrolled)</a:t>
            </a:r>
          </a:p>
        </p:txBody>
      </p:sp>
      <p:pic>
        <p:nvPicPr>
          <p:cNvPr descr="Project-Fina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order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logEnrolled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ACTPercentage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SATWR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SATM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GPA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CollegePrep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TOEFL)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(model1)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colleges$ACT ~ colleges$logEnrolled + colleges$ACTPercentage + 
##     colleges$SATWR + colleges$SATM + colleges$GPA + colleges$CollegePrep + 
##     colleges$TOEFL)
## 
## Residuals:
##     Min      1Q  Median      3Q     Max 
## -7.8266 -0.8621  0.0407  0.9152  6.9328 
## 
## Coefficients:
##                         Estimate Std. Error t value Pr(&gt;|t|)    
## (Intercept)            -6.559656   0.677665  -9.680  &lt; 2e-16 ***
## colleges$logEnrolled    0.146133   0.054269   2.693  0.00721 ** 
## colleges$ACTPercentage -0.006137   0.002136  -2.873  0.00415 ** 
## colleges$SATWR          0.027413   0.002357  11.633  &lt; 2e-16 ***
## colleges$SATM           0.024996   0.002054  12.168  &lt; 2e-16 ***
## colleges$GPA            0.038105   0.068181   0.559  0.57638    
## colleges$CollegePrep   -0.093519   0.057593  -1.624  0.10476    
## colleges$TOEFL          0.047627   0.048139   0.989  0.32273    
## ---
## Signif. codes:  0 '***' 0.001 '**' 0.01 '*' 0.05 '.' 0.1 ' ' 1
## 
## Residual standard error: 1.726 on 929 degrees of freedom
## Multiple R-squared:  0.8151, Adjusted R-squared:  0.8137 
## F-statistic: 585.2 on 7 and 929 DF,  p-value: &lt; 2.2e-16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Order Model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lphaLcParenR"/>
            </a:pPr>
            <a:r>
              <a:rPr/>
              <a:t>Significant predictors: logEnrolled, ACTPercentage, SATWR and SATM.</a:t>
            </a:r>
          </a:p>
          <a:p>
            <a:pPr lvl="0" indent="-342900" marL="342900">
              <a:buAutoNum type="alphaLcParenR"/>
            </a:pPr>
            <a:r>
              <a:rPr/>
              <a:t>There SAT scores (dis aggregated by subjects) and the percentage of students who choose to submit their ACT scores.</a:t>
            </a:r>
          </a:p>
          <a:p>
            <a:pPr lvl="0" indent="0">
              <a:buNone/>
            </a:pPr>
            <a:r>
              <a:rPr>
                <a:latin typeface="Courier"/>
              </a:rPr>
              <a:t>numerical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ACT =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ACT, </a:t>
            </a:r>
            <a:r>
              <a:rPr>
                <a:solidFill>
                  <a:srgbClr val="7D9029"/>
                </a:solidFill>
                <a:latin typeface="Courier"/>
              </a:rPr>
              <a:t>logEnrolled =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logEnrolled, </a:t>
            </a:r>
            <a:r>
              <a:rPr>
                <a:solidFill>
                  <a:srgbClr val="7D9029"/>
                </a:solidFill>
                <a:latin typeface="Courier"/>
              </a:rPr>
              <a:t>ACTPercentage =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ACTPercentage, </a:t>
            </a:r>
            <a:r>
              <a:rPr>
                <a:solidFill>
                  <a:srgbClr val="7D9029"/>
                </a:solidFill>
                <a:latin typeface="Courier"/>
              </a:rPr>
              <a:t>SATM =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SATM, </a:t>
            </a:r>
            <a:r>
              <a:rPr>
                <a:solidFill>
                  <a:srgbClr val="7D9029"/>
                </a:solidFill>
                <a:latin typeface="Courier"/>
              </a:rPr>
              <a:t>SATWR =</a:t>
            </a:r>
            <a:r>
              <a:rPr>
                <a:latin typeface="Courier"/>
              </a:rPr>
              <a:t> colleges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SATWR)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pairs</a:t>
            </a:r>
            <a:r>
              <a:rPr>
                <a:latin typeface="Courier"/>
              </a:rPr>
              <a:t>(numerical)</a:t>
            </a:r>
          </a:p>
        </p:txBody>
      </p:sp>
      <p:pic>
        <p:nvPicPr>
          <p:cNvPr descr="Project-Fina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##First Order Model Continued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(model1)</a:t>
            </a:r>
          </a:p>
        </p:txBody>
      </p:sp>
      <p:pic>
        <p:nvPicPr>
          <p:cNvPr descr="Project-Fina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Resid / Fitted Plot shows no concerning curvature. Cook’s Distance none greater than 0.5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 Cox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(MASS)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'MASS'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select</a:t>
            </a:r>
          </a:p>
          <a:p>
            <a:pPr lvl="0" indent="0">
              <a:buNone/>
            </a:pPr>
            <a:r>
              <a:rPr>
                <a:latin typeface="Courier"/>
              </a:rPr>
              <a:t>bc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boxcox</a:t>
            </a:r>
            <a:r>
              <a:rPr>
                <a:latin typeface="Courier"/>
              </a:rPr>
              <a:t>(model1)</a:t>
            </a:r>
          </a:p>
        </p:txBody>
      </p:sp>
      <p:pic>
        <p:nvPicPr>
          <p:cNvPr descr="Project-Final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Scores and Admissions</dc:title>
  <dc:creator>Mbonisi and Rick</dc:creator>
  <cp:keywords/>
  <dcterms:created xsi:type="dcterms:W3CDTF">2023-04-21T17:12:39Z</dcterms:created>
  <dcterms:modified xsi:type="dcterms:W3CDTF">2023-04-21T17:12:39Z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2023-04-21</vt:lpwstr>
  </property>
  <property fmtid="{D5CDD505-2E9C-101B-9397-08002B2CF9AE}" pid="3" name="output">
    <vt:lpwstr>powerpoint_presentation</vt:lpwstr>
  </property>
</Properties>
</file>