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7" r:id="rId20"/>
    <p:sldId id="279" r:id="rId21"/>
    <p:sldId id="280" r:id="rId22"/>
    <p:sldId id="281" r:id="rId23"/>
    <p:sldId id="276" r:id="rId24"/>
    <p:sldId id="278" r:id="rId25"/>
    <p:sldId id="259" r:id="rId26"/>
    <p:sldId id="282"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95226"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7158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43716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49258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79906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84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71671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88341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71202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02639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418156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4/29/2021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41220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4/29/2021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248588299"/>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jpg"/><Relationship Id="rId5" Type="http://schemas.openxmlformats.org/officeDocument/2006/relationships/image" Target="../media/image12.png"/><Relationship Id="rId10" Type="http://schemas.openxmlformats.org/officeDocument/2006/relationships/image" Target="../media/image22.jpg"/><Relationship Id="rId4" Type="http://schemas.openxmlformats.org/officeDocument/2006/relationships/image" Target="../media/image17.jpg"/><Relationship Id="rId9" Type="http://schemas.openxmlformats.org/officeDocument/2006/relationships/image" Target="../media/image21.jp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b="12198"/>
          <a:stretch/>
        </p:blipFill>
        <p:spPr>
          <a:xfrm>
            <a:off x="20" y="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368300" y="5186234"/>
            <a:ext cx="7061420" cy="1384995"/>
          </a:xfrm>
          <a:prstGeom prst="rect">
            <a:avLst/>
          </a:prstGeom>
          <a:noFill/>
        </p:spPr>
        <p:txBody>
          <a:bodyPr wrap="none" rtlCol="0">
            <a:spAutoFit/>
          </a:bodyPr>
          <a:lstStyle/>
          <a:p>
            <a:r>
              <a:rPr lang="pt-BR" sz="2800">
                <a:solidFill>
                  <a:schemeClr val="tx1">
                    <a:lumMod val="50000"/>
                  </a:schemeClr>
                </a:solidFill>
              </a:rPr>
              <a:t>Gustavo Hammerschmidt.</a:t>
            </a:r>
          </a:p>
          <a:p>
            <a:endParaRPr lang="pt-BR" sz="2800">
              <a:solidFill>
                <a:schemeClr val="tx1">
                  <a:lumMod val="50000"/>
                </a:schemeClr>
              </a:solidFill>
            </a:endParaRPr>
          </a:p>
          <a:p>
            <a:r>
              <a:rPr lang="pt-BR" sz="2800">
                <a:solidFill>
                  <a:schemeClr val="tx1">
                    <a:lumMod val="50000"/>
                  </a:schemeClr>
                </a:solidFill>
              </a:rPr>
              <a:t>Orientador: Vinícius Godoy de Mendonça.</a:t>
            </a:r>
          </a:p>
        </p:txBody>
      </p:sp>
    </p:spTree>
    <p:extLst>
      <p:ext uri="{BB962C8B-B14F-4D97-AF65-F5344CB8AC3E}">
        <p14:creationId xmlns:p14="http://schemas.microsoft.com/office/powerpoint/2010/main" val="314811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18662"/>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1896994" cy="707886"/>
          </a:xfrm>
          <a:prstGeom prst="rect">
            <a:avLst/>
          </a:prstGeom>
          <a:noFill/>
        </p:spPr>
        <p:txBody>
          <a:bodyPr wrap="none" rtlCol="0">
            <a:spAutoFit/>
          </a:bodyPr>
          <a:lstStyle/>
          <a:p>
            <a:r>
              <a:rPr lang="pt-BR" sz="4000">
                <a:solidFill>
                  <a:schemeClr val="tx1">
                    <a:lumMod val="50000"/>
                  </a:schemeClr>
                </a:solidFill>
              </a:rPr>
              <a:t>A ideia</a:t>
            </a:r>
            <a:r>
              <a:rPr lang="pt-BR" sz="3200">
                <a:solidFill>
                  <a:schemeClr val="tx1">
                    <a:lumMod val="50000"/>
                  </a:schemeClr>
                </a:solidFill>
              </a:rPr>
              <a:t> </a:t>
            </a:r>
          </a:p>
        </p:txBody>
      </p:sp>
      <p:sp>
        <p:nvSpPr>
          <p:cNvPr id="10" name="CaixaDeTexto 9">
            <a:extLst>
              <a:ext uri="{FF2B5EF4-FFF2-40B4-BE49-F238E27FC236}">
                <a16:creationId xmlns:a16="http://schemas.microsoft.com/office/drawing/2014/main" id="{EA27A375-B8E4-495E-ABE4-4F6AC9DADD6B}"/>
              </a:ext>
            </a:extLst>
          </p:cNvPr>
          <p:cNvSpPr txBox="1"/>
          <p:nvPr/>
        </p:nvSpPr>
        <p:spPr>
          <a:xfrm>
            <a:off x="1351938" y="1751618"/>
            <a:ext cx="9795724" cy="3964483"/>
          </a:xfrm>
          <a:prstGeom prst="rect">
            <a:avLst/>
          </a:prstGeom>
          <a:noFill/>
        </p:spPr>
        <p:txBody>
          <a:bodyPr wrap="square" rtlCol="0">
            <a:spAutoFit/>
          </a:bodyPr>
          <a:lstStyle/>
          <a:p>
            <a:pPr algn="just">
              <a:lnSpc>
                <a:spcPct val="150000"/>
              </a:lnSpc>
            </a:pPr>
            <a:r>
              <a:rPr lang="pt-BR" sz="2000" i="1">
                <a:solidFill>
                  <a:schemeClr val="tx1">
                    <a:lumMod val="65000"/>
                  </a:schemeClr>
                </a:solidFill>
              </a:rPr>
              <a:t>Mas não basta ter os insights, é preciso ter a aceitação do mercado.</a:t>
            </a:r>
          </a:p>
          <a:p>
            <a:pPr algn="just">
              <a:lnSpc>
                <a:spcPct val="150000"/>
              </a:lnSpc>
            </a:pPr>
            <a:endParaRPr lang="pt-BR" sz="1000" i="1">
              <a:solidFill>
                <a:schemeClr val="tx1">
                  <a:lumMod val="65000"/>
                </a:schemeClr>
              </a:solidFill>
            </a:endParaRPr>
          </a:p>
          <a:p>
            <a:pPr algn="just">
              <a:lnSpc>
                <a:spcPct val="150000"/>
              </a:lnSpc>
            </a:pPr>
            <a:r>
              <a:rPr lang="pt-BR" sz="2000" i="1">
                <a:solidFill>
                  <a:schemeClr val="tx1">
                    <a:lumMod val="65000"/>
                  </a:schemeClr>
                </a:solidFill>
              </a:rPr>
              <a:t> E, na minha opinião como músico, eu supus que esse estímulo seria muito provocante e dificilmente ignorado pelos músicos, justamente, pela viabilidade econômica e a possibilidade de uma renda alternativa.</a:t>
            </a:r>
          </a:p>
          <a:p>
            <a:pPr algn="just">
              <a:lnSpc>
                <a:spcPct val="150000"/>
              </a:lnSpc>
            </a:pPr>
            <a:endParaRPr lang="pt-BR" sz="2000" i="1">
              <a:solidFill>
                <a:schemeClr val="tx1">
                  <a:lumMod val="65000"/>
                </a:schemeClr>
              </a:solidFill>
            </a:endParaRPr>
          </a:p>
          <a:p>
            <a:pPr algn="just">
              <a:lnSpc>
                <a:spcPct val="150000"/>
              </a:lnSpc>
            </a:pPr>
            <a:r>
              <a:rPr lang="pt-BR" sz="2000" i="1">
                <a:solidFill>
                  <a:schemeClr val="tx1">
                    <a:lumMod val="65000"/>
                  </a:schemeClr>
                </a:solidFill>
              </a:rPr>
              <a:t>Realizei entrevistas com o público consumidor e músico para testar seus conhecimentos e crenças com respeito à primeira arte e à indústria da música...</a:t>
            </a:r>
          </a:p>
          <a:p>
            <a:pPr algn="just">
              <a:lnSpc>
                <a:spcPct val="150000"/>
              </a:lnSpc>
            </a:pPr>
            <a:endParaRPr lang="pt-BR" sz="2000" i="1">
              <a:solidFill>
                <a:schemeClr val="tx1">
                  <a:lumMod val="65000"/>
                </a:schemeClr>
              </a:solidFill>
            </a:endParaRPr>
          </a:p>
        </p:txBody>
      </p:sp>
      <p:sp>
        <p:nvSpPr>
          <p:cNvPr id="9" name="CaixaDeTexto 8">
            <a:extLst>
              <a:ext uri="{FF2B5EF4-FFF2-40B4-BE49-F238E27FC236}">
                <a16:creationId xmlns:a16="http://schemas.microsoft.com/office/drawing/2014/main" id="{6A712E65-F368-4028-9373-7B26D477D5D6}"/>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10 de 25</a:t>
            </a:r>
            <a:endParaRPr lang="pt-BR">
              <a:solidFill>
                <a:schemeClr val="tx1">
                  <a:lumMod val="50000"/>
                </a:schemeClr>
              </a:solidFill>
            </a:endParaRPr>
          </a:p>
        </p:txBody>
      </p:sp>
    </p:spTree>
    <p:extLst>
      <p:ext uri="{BB962C8B-B14F-4D97-AF65-F5344CB8AC3E}">
        <p14:creationId xmlns:p14="http://schemas.microsoft.com/office/powerpoint/2010/main" val="17649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pic>
        <p:nvPicPr>
          <p:cNvPr id="3" name="Imagem 2" descr="Pessoas andando na praia com uma montanha ao fundo&#10;&#10;Descrição gerada automaticamente">
            <a:extLst>
              <a:ext uri="{FF2B5EF4-FFF2-40B4-BE49-F238E27FC236}">
                <a16:creationId xmlns:a16="http://schemas.microsoft.com/office/drawing/2014/main" id="{2082B3E3-426B-4A9E-93FB-168E74C5DE24}"/>
              </a:ext>
            </a:extLst>
          </p:cNvPr>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0" y="256046"/>
            <a:ext cx="12191999" cy="6345907"/>
          </a:xfrm>
          <a:prstGeom prst="rect">
            <a:avLst/>
          </a:pr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19252" y="5924195"/>
            <a:ext cx="8030403" cy="707886"/>
          </a:xfrm>
          <a:prstGeom prst="rect">
            <a:avLst/>
          </a:prstGeom>
          <a:noFill/>
        </p:spPr>
        <p:txBody>
          <a:bodyPr wrap="none" rtlCol="0">
            <a:spAutoFit/>
          </a:bodyPr>
          <a:lstStyle/>
          <a:p>
            <a:r>
              <a:rPr lang="pt-BR" sz="4000">
                <a:solidFill>
                  <a:schemeClr val="tx1">
                    <a:lumMod val="50000"/>
                  </a:schemeClr>
                </a:solidFill>
              </a:rPr>
              <a:t>A vida sem música seria um exílio.</a:t>
            </a:r>
            <a:endParaRPr lang="pt-BR" sz="3200">
              <a:solidFill>
                <a:schemeClr val="tx1">
                  <a:lumMod val="50000"/>
                </a:schemeClr>
              </a:solidFill>
            </a:endParaRPr>
          </a:p>
        </p:txBody>
      </p:sp>
    </p:spTree>
    <p:extLst>
      <p:ext uri="{BB962C8B-B14F-4D97-AF65-F5344CB8AC3E}">
        <p14:creationId xmlns:p14="http://schemas.microsoft.com/office/powerpoint/2010/main" val="288143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9409755" cy="707886"/>
          </a:xfrm>
          <a:prstGeom prst="rect">
            <a:avLst/>
          </a:prstGeom>
          <a:noFill/>
        </p:spPr>
        <p:txBody>
          <a:bodyPr wrap="none" rtlCol="0">
            <a:spAutoFit/>
          </a:bodyPr>
          <a:lstStyle/>
          <a:p>
            <a:r>
              <a:rPr lang="pt-BR" sz="4000">
                <a:solidFill>
                  <a:schemeClr val="tx1">
                    <a:lumMod val="50000"/>
                  </a:schemeClr>
                </a:solidFill>
              </a:rPr>
              <a:t>Personas e Canvas de Proposta de Valor</a:t>
            </a:r>
            <a:endParaRPr lang="pt-BR" sz="3200">
              <a:solidFill>
                <a:schemeClr val="tx1">
                  <a:lumMod val="50000"/>
                </a:schemeClr>
              </a:solidFill>
            </a:endParaRPr>
          </a:p>
        </p:txBody>
      </p:sp>
      <p:pic>
        <p:nvPicPr>
          <p:cNvPr id="5" name="Imagem 4">
            <a:extLst>
              <a:ext uri="{FF2B5EF4-FFF2-40B4-BE49-F238E27FC236}">
                <a16:creationId xmlns:a16="http://schemas.microsoft.com/office/drawing/2014/main" id="{67869484-3199-4E58-87D0-1C0CA1E0E5B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6794" y="1374805"/>
            <a:ext cx="9283268" cy="5196100"/>
          </a:xfrm>
          <a:prstGeom prst="rect">
            <a:avLst/>
          </a:prstGeom>
          <a:noFill/>
          <a:ln>
            <a:noFill/>
          </a:ln>
        </p:spPr>
      </p:pic>
      <p:sp>
        <p:nvSpPr>
          <p:cNvPr id="7" name="CaixaDeTexto 6">
            <a:extLst>
              <a:ext uri="{FF2B5EF4-FFF2-40B4-BE49-F238E27FC236}">
                <a16:creationId xmlns:a16="http://schemas.microsoft.com/office/drawing/2014/main" id="{6500C225-2D14-43D5-A11F-1C24EB3ED742}"/>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12 de 25</a:t>
            </a:r>
            <a:endParaRPr lang="pt-BR">
              <a:solidFill>
                <a:schemeClr val="tx1">
                  <a:lumMod val="50000"/>
                </a:schemeClr>
              </a:solidFill>
            </a:endParaRPr>
          </a:p>
        </p:txBody>
      </p:sp>
    </p:spTree>
    <p:extLst>
      <p:ext uri="{BB962C8B-B14F-4D97-AF65-F5344CB8AC3E}">
        <p14:creationId xmlns:p14="http://schemas.microsoft.com/office/powerpoint/2010/main" val="4032655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9409755" cy="707886"/>
          </a:xfrm>
          <a:prstGeom prst="rect">
            <a:avLst/>
          </a:prstGeom>
          <a:noFill/>
        </p:spPr>
        <p:txBody>
          <a:bodyPr wrap="none" rtlCol="0">
            <a:spAutoFit/>
          </a:bodyPr>
          <a:lstStyle/>
          <a:p>
            <a:r>
              <a:rPr lang="pt-BR" sz="4000">
                <a:solidFill>
                  <a:schemeClr val="tx1">
                    <a:lumMod val="50000"/>
                  </a:schemeClr>
                </a:solidFill>
              </a:rPr>
              <a:t>Personas e Canvas de Proposta de Valor</a:t>
            </a:r>
            <a:endParaRPr lang="pt-BR" sz="3200">
              <a:solidFill>
                <a:schemeClr val="tx1">
                  <a:lumMod val="50000"/>
                </a:schemeClr>
              </a:solidFill>
            </a:endParaRPr>
          </a:p>
        </p:txBody>
      </p:sp>
      <p:pic>
        <p:nvPicPr>
          <p:cNvPr id="7" name="Imagem 6">
            <a:extLst>
              <a:ext uri="{FF2B5EF4-FFF2-40B4-BE49-F238E27FC236}">
                <a16:creationId xmlns:a16="http://schemas.microsoft.com/office/drawing/2014/main" id="{5F694CA2-6AAE-4EB4-9D22-191D0FBC638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1123" y="1429155"/>
            <a:ext cx="9409754" cy="5104810"/>
          </a:xfrm>
          <a:prstGeom prst="rect">
            <a:avLst/>
          </a:prstGeom>
          <a:noFill/>
          <a:ln>
            <a:noFill/>
          </a:ln>
        </p:spPr>
      </p:pic>
      <p:sp>
        <p:nvSpPr>
          <p:cNvPr id="8" name="CaixaDeTexto 7">
            <a:extLst>
              <a:ext uri="{FF2B5EF4-FFF2-40B4-BE49-F238E27FC236}">
                <a16:creationId xmlns:a16="http://schemas.microsoft.com/office/drawing/2014/main" id="{A7588F8A-73A4-471D-8D6D-FD98ACABC5EE}"/>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13 de 25</a:t>
            </a:r>
            <a:endParaRPr lang="pt-BR">
              <a:solidFill>
                <a:schemeClr val="tx1">
                  <a:lumMod val="50000"/>
                </a:schemeClr>
              </a:solidFill>
            </a:endParaRPr>
          </a:p>
        </p:txBody>
      </p:sp>
    </p:spTree>
    <p:extLst>
      <p:ext uri="{BB962C8B-B14F-4D97-AF65-F5344CB8AC3E}">
        <p14:creationId xmlns:p14="http://schemas.microsoft.com/office/powerpoint/2010/main" val="356424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4544899" cy="707886"/>
          </a:xfrm>
          <a:prstGeom prst="rect">
            <a:avLst/>
          </a:prstGeom>
          <a:noFill/>
        </p:spPr>
        <p:txBody>
          <a:bodyPr wrap="none" rtlCol="0">
            <a:spAutoFit/>
          </a:bodyPr>
          <a:lstStyle/>
          <a:p>
            <a:r>
              <a:rPr lang="pt-BR" sz="4000">
                <a:solidFill>
                  <a:schemeClr val="tx1">
                    <a:lumMod val="50000"/>
                  </a:schemeClr>
                </a:solidFill>
              </a:rPr>
              <a:t>Personas - Músicos</a:t>
            </a:r>
            <a:endParaRPr lang="pt-BR" sz="3200">
              <a:solidFill>
                <a:schemeClr val="tx1">
                  <a:lumMod val="50000"/>
                </a:schemeClr>
              </a:solidFill>
            </a:endParaRPr>
          </a:p>
        </p:txBody>
      </p:sp>
      <p:sp>
        <p:nvSpPr>
          <p:cNvPr id="10" name="CaixaDeTexto 9">
            <a:extLst>
              <a:ext uri="{FF2B5EF4-FFF2-40B4-BE49-F238E27FC236}">
                <a16:creationId xmlns:a16="http://schemas.microsoft.com/office/drawing/2014/main" id="{EA27A375-B8E4-495E-ABE4-4F6AC9DADD6B}"/>
              </a:ext>
            </a:extLst>
          </p:cNvPr>
          <p:cNvSpPr txBox="1"/>
          <p:nvPr/>
        </p:nvSpPr>
        <p:spPr>
          <a:xfrm>
            <a:off x="1313548" y="1599048"/>
            <a:ext cx="9795724" cy="4001288"/>
          </a:xfrm>
          <a:prstGeom prst="rect">
            <a:avLst/>
          </a:prstGeom>
          <a:noFill/>
        </p:spPr>
        <p:txBody>
          <a:bodyPr wrap="square" rtlCol="0">
            <a:spAutoFit/>
          </a:bodyPr>
          <a:lstStyle/>
          <a:p>
            <a:pPr algn="just">
              <a:lnSpc>
                <a:spcPct val="115000"/>
              </a:lnSpc>
            </a:pPr>
            <a:r>
              <a:rPr lang="pt-BR" sz="1800">
                <a:solidFill>
                  <a:schemeClr val="tx1">
                    <a:lumMod val="65000"/>
                  </a:schemeClr>
                </a:solidFill>
                <a:effectLst/>
                <a:latin typeface="Arial" panose="020B0604020202020204" pitchFamily="34" charset="0"/>
                <a:ea typeface="Arial" panose="020B0604020202020204" pitchFamily="34" charset="0"/>
              </a:rPr>
              <a:t>1.3. Possui alguma banda ou grupo de apresentação? Se sim, está satisfeito com sua situação financeira ou fama?</a:t>
            </a:r>
            <a:endParaRPr lang="pt-BR" sz="18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15000"/>
              </a:lnSpc>
            </a:pPr>
            <a:endParaRPr lang="pt-BR" sz="1400">
              <a:effectLst/>
              <a:latin typeface="Times New Roman" panose="02020603050405020304" pitchFamily="18" charset="0"/>
              <a:ea typeface="Times New Roman" panose="02020603050405020304" pitchFamily="18" charset="0"/>
            </a:endParaRPr>
          </a:p>
          <a:p>
            <a:pPr algn="just">
              <a:lnSpc>
                <a:spcPct val="115000"/>
              </a:lnSpc>
            </a:pPr>
            <a:r>
              <a:rPr lang="pt-BR" sz="1200" i="1">
                <a:solidFill>
                  <a:schemeClr val="tx1">
                    <a:lumMod val="65000"/>
                  </a:schemeClr>
                </a:solidFill>
                <a:effectLst/>
                <a:latin typeface="Arial" panose="020B0604020202020204" pitchFamily="34" charset="0"/>
                <a:ea typeface="Arial" panose="020B0604020202020204" pitchFamily="34" charset="0"/>
              </a:rPr>
              <a:t>- Minha banda principal existe desde 1999, a Solution Orchestra, é um grupo de muito sucesso. Devido à pandemia, está tudo parado e a situação financeira é péssima, em termos de fama, acredito que a banda conquistou uma fatia significativa do mercado.</a:t>
            </a:r>
          </a:p>
          <a:p>
            <a:pPr algn="just">
              <a:lnSpc>
                <a:spcPct val="115000"/>
              </a:lnSpc>
            </a:pPr>
            <a:endParaRPr lang="pt-BR" sz="1200" i="1">
              <a:solidFill>
                <a:schemeClr val="tx1">
                  <a:lumMod val="65000"/>
                </a:schemeClr>
              </a:solidFill>
              <a:effectLst/>
              <a:latin typeface="Arial" panose="020B0604020202020204" pitchFamily="34" charset="0"/>
              <a:ea typeface="Arial" panose="020B0604020202020204" pitchFamily="34" charset="0"/>
            </a:endParaRPr>
          </a:p>
          <a:p>
            <a:pPr algn="just">
              <a:lnSpc>
                <a:spcPct val="115000"/>
              </a:lnSpc>
            </a:pPr>
            <a:r>
              <a:rPr lang="pt-BR" sz="1100">
                <a:solidFill>
                  <a:schemeClr val="tx1">
                    <a:lumMod val="65000"/>
                  </a:schemeClr>
                </a:solidFill>
                <a:effectLst/>
                <a:latin typeface="Times New Roman" panose="02020603050405020304" pitchFamily="18" charset="0"/>
                <a:ea typeface="Times New Roman" panose="02020603050405020304" pitchFamily="18" charset="0"/>
              </a:rPr>
              <a:t>- </a:t>
            </a:r>
            <a:r>
              <a:rPr lang="pt-BR" sz="1200" i="1">
                <a:solidFill>
                  <a:schemeClr val="tx1">
                    <a:lumMod val="65000"/>
                  </a:schemeClr>
                </a:solidFill>
                <a:effectLst/>
                <a:latin typeface="Arial" panose="020B0604020202020204" pitchFamily="34" charset="0"/>
                <a:ea typeface="Arial" panose="020B0604020202020204" pitchFamily="34" charset="0"/>
              </a:rPr>
              <a:t>Como tinha dito, tenho uma banda de rock chamada Terra de Ninguém, mas a gente está muito no começo ainda. Nem lançamos Single, Álbum, ou alguma coisa nesse sentido. Tocamos muito pouco ao vivo devido a pandemia e o material que estamos tentando alavanca se resume a pequenas produções para clipes amadores no IGTV do nosso Instagram. A resposta tem sido boa até agora. Mas a banda não dá nenhum retorno financeiro por enquanto. Apesar disso, tenho boas expectativas para o futuro dela.</a:t>
            </a:r>
            <a:endParaRPr lang="pt-BR" sz="14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15000"/>
              </a:lnSpc>
            </a:pPr>
            <a:endParaRPr lang="pt-BR" sz="12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15000"/>
              </a:lnSpc>
            </a:pPr>
            <a:r>
              <a:rPr lang="pt-BR" sz="1200">
                <a:solidFill>
                  <a:schemeClr val="tx1">
                    <a:lumMod val="65000"/>
                  </a:schemeClr>
                </a:solidFill>
                <a:latin typeface="Times New Roman" panose="02020603050405020304" pitchFamily="18" charset="0"/>
                <a:ea typeface="Times New Roman" panose="02020603050405020304" pitchFamily="18" charset="0"/>
              </a:rPr>
              <a:t>- </a:t>
            </a:r>
            <a:r>
              <a:rPr lang="pt-BR" sz="1200" i="1">
                <a:solidFill>
                  <a:schemeClr val="tx1">
                    <a:lumMod val="65000"/>
                  </a:schemeClr>
                </a:solidFill>
                <a:effectLst/>
                <a:latin typeface="Arial" panose="020B0604020202020204" pitchFamily="34" charset="0"/>
                <a:ea typeface="Arial" panose="020B0604020202020204" pitchFamily="34" charset="0"/>
              </a:rPr>
              <a:t>Neste momento, estou com minha banda bastante em low-profile (discreto) neste momento de pandemia, então estamos ensaiando. Não, não estou satisfeito com minha situação financeira, este evento tem prejudicado muito a todos os músicos, estamos sem nos apresentar a mais de um ano; isso atrapalha nossa vida financeira e social, nosso envolvimento com músicos e fãs, portanto, com pessoas que nos financiam. Temos problemas financeiros relacionadas à sobrevivência diária e, também, à manutenção dos nossos instrumentos.</a:t>
            </a:r>
            <a:endParaRPr lang="pt-BR" sz="12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15000"/>
              </a:lnSpc>
            </a:pPr>
            <a:endParaRPr lang="pt-BR" sz="1400">
              <a:effectLst/>
              <a:latin typeface="Times New Roman" panose="02020603050405020304" pitchFamily="18" charset="0"/>
              <a:ea typeface="Times New Roman" panose="02020603050405020304" pitchFamily="18" charset="0"/>
            </a:endParaRPr>
          </a:p>
          <a:p>
            <a:pPr algn="just">
              <a:lnSpc>
                <a:spcPct val="115000"/>
              </a:lnSpc>
            </a:pPr>
            <a:endParaRPr lang="pt-BR" sz="1400">
              <a:effectLst/>
              <a:latin typeface="Times New Roman" panose="02020603050405020304" pitchFamily="18" charset="0"/>
              <a:ea typeface="Times New Roman" panose="02020603050405020304" pitchFamily="18" charset="0"/>
            </a:endParaRPr>
          </a:p>
        </p:txBody>
      </p:sp>
      <p:sp>
        <p:nvSpPr>
          <p:cNvPr id="5" name="CaixaDeTexto 4">
            <a:extLst>
              <a:ext uri="{FF2B5EF4-FFF2-40B4-BE49-F238E27FC236}">
                <a16:creationId xmlns:a16="http://schemas.microsoft.com/office/drawing/2014/main" id="{CA537998-FD1E-4520-9597-BE4904761780}"/>
              </a:ext>
            </a:extLst>
          </p:cNvPr>
          <p:cNvSpPr txBox="1"/>
          <p:nvPr/>
        </p:nvSpPr>
        <p:spPr>
          <a:xfrm>
            <a:off x="1313548" y="5372472"/>
            <a:ext cx="9795724" cy="963662"/>
          </a:xfrm>
          <a:prstGeom prst="rect">
            <a:avLst/>
          </a:prstGeom>
          <a:noFill/>
        </p:spPr>
        <p:txBody>
          <a:bodyPr wrap="square" rtlCol="0">
            <a:spAutoFit/>
          </a:bodyPr>
          <a:lstStyle/>
          <a:p>
            <a:pPr algn="just">
              <a:lnSpc>
                <a:spcPct val="150000"/>
              </a:lnSpc>
            </a:pPr>
            <a:r>
              <a:rPr lang="pt-BR" sz="2000" i="1">
                <a:solidFill>
                  <a:schemeClr val="tx1">
                    <a:lumMod val="65000"/>
                  </a:schemeClr>
                </a:solidFill>
              </a:rPr>
              <a:t>Há procura por meios de se vender e se aproximar do seu público. É tanto uma busca por parte dos músicos quanto dos seus ouvintes.</a:t>
            </a:r>
          </a:p>
        </p:txBody>
      </p:sp>
      <p:sp>
        <p:nvSpPr>
          <p:cNvPr id="7" name="CaixaDeTexto 6">
            <a:extLst>
              <a:ext uri="{FF2B5EF4-FFF2-40B4-BE49-F238E27FC236}">
                <a16:creationId xmlns:a16="http://schemas.microsoft.com/office/drawing/2014/main" id="{6184DA7D-7CBD-404A-A266-182679FFB46E}"/>
              </a:ext>
            </a:extLst>
          </p:cNvPr>
          <p:cNvSpPr txBox="1"/>
          <p:nvPr/>
        </p:nvSpPr>
        <p:spPr>
          <a:xfrm>
            <a:off x="8635453" y="1077182"/>
            <a:ext cx="2473819" cy="400110"/>
          </a:xfrm>
          <a:prstGeom prst="rect">
            <a:avLst/>
          </a:prstGeom>
          <a:noFill/>
        </p:spPr>
        <p:txBody>
          <a:bodyPr wrap="none" rtlCol="0">
            <a:spAutoFit/>
          </a:bodyPr>
          <a:lstStyle/>
          <a:p>
            <a:r>
              <a:rPr lang="pt-BR" sz="2000">
                <a:solidFill>
                  <a:schemeClr val="tx1">
                    <a:lumMod val="50000"/>
                  </a:schemeClr>
                </a:solidFill>
              </a:rPr>
              <a:t>Questões de Rotina</a:t>
            </a:r>
            <a:endParaRPr lang="pt-BR" sz="1600">
              <a:solidFill>
                <a:schemeClr val="tx1">
                  <a:lumMod val="50000"/>
                </a:schemeClr>
              </a:solidFill>
            </a:endParaRPr>
          </a:p>
        </p:txBody>
      </p:sp>
      <p:sp>
        <p:nvSpPr>
          <p:cNvPr id="8" name="CaixaDeTexto 7">
            <a:extLst>
              <a:ext uri="{FF2B5EF4-FFF2-40B4-BE49-F238E27FC236}">
                <a16:creationId xmlns:a16="http://schemas.microsoft.com/office/drawing/2014/main" id="{903BC595-7601-405F-B2A6-3F8BD8334F4B}"/>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14 de 25</a:t>
            </a:r>
            <a:endParaRPr lang="pt-BR">
              <a:solidFill>
                <a:schemeClr val="tx1">
                  <a:lumMod val="50000"/>
                </a:schemeClr>
              </a:solidFill>
            </a:endParaRPr>
          </a:p>
        </p:txBody>
      </p:sp>
    </p:spTree>
    <p:extLst>
      <p:ext uri="{BB962C8B-B14F-4D97-AF65-F5344CB8AC3E}">
        <p14:creationId xmlns:p14="http://schemas.microsoft.com/office/powerpoint/2010/main" val="208768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4544899" cy="707886"/>
          </a:xfrm>
          <a:prstGeom prst="rect">
            <a:avLst/>
          </a:prstGeom>
          <a:noFill/>
        </p:spPr>
        <p:txBody>
          <a:bodyPr wrap="none" rtlCol="0">
            <a:spAutoFit/>
          </a:bodyPr>
          <a:lstStyle/>
          <a:p>
            <a:r>
              <a:rPr lang="pt-BR" sz="4000">
                <a:solidFill>
                  <a:schemeClr val="tx1">
                    <a:lumMod val="50000"/>
                  </a:schemeClr>
                </a:solidFill>
              </a:rPr>
              <a:t>Personas - Músicos</a:t>
            </a:r>
            <a:endParaRPr lang="pt-BR" sz="3200">
              <a:solidFill>
                <a:schemeClr val="tx1">
                  <a:lumMod val="50000"/>
                </a:schemeClr>
              </a:solidFill>
            </a:endParaRPr>
          </a:p>
        </p:txBody>
      </p:sp>
      <p:sp>
        <p:nvSpPr>
          <p:cNvPr id="10" name="CaixaDeTexto 9">
            <a:extLst>
              <a:ext uri="{FF2B5EF4-FFF2-40B4-BE49-F238E27FC236}">
                <a16:creationId xmlns:a16="http://schemas.microsoft.com/office/drawing/2014/main" id="{EA27A375-B8E4-495E-ABE4-4F6AC9DADD6B}"/>
              </a:ext>
            </a:extLst>
          </p:cNvPr>
          <p:cNvSpPr txBox="1"/>
          <p:nvPr/>
        </p:nvSpPr>
        <p:spPr>
          <a:xfrm>
            <a:off x="1351938" y="1751618"/>
            <a:ext cx="9795724" cy="3133487"/>
          </a:xfrm>
          <a:prstGeom prst="rect">
            <a:avLst/>
          </a:prstGeom>
          <a:noFill/>
        </p:spPr>
        <p:txBody>
          <a:bodyPr wrap="square" rtlCol="0">
            <a:spAutoFit/>
          </a:bodyPr>
          <a:lstStyle/>
          <a:p>
            <a:pPr algn="just">
              <a:lnSpc>
                <a:spcPct val="150000"/>
              </a:lnSpc>
            </a:pPr>
            <a:r>
              <a:rPr lang="pt-BR" sz="1800">
                <a:solidFill>
                  <a:schemeClr val="tx1">
                    <a:lumMod val="65000"/>
                  </a:schemeClr>
                </a:solidFill>
                <a:effectLst/>
                <a:latin typeface="Arial" panose="020B0604020202020204" pitchFamily="34" charset="0"/>
                <a:ea typeface="Arial" panose="020B0604020202020204" pitchFamily="34" charset="0"/>
              </a:rPr>
              <a:t>2.2. Acredita que a remuneração pelo seu trabalho é decente?</a:t>
            </a:r>
            <a:endParaRPr lang="pt-BR" sz="18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50000"/>
              </a:lnSpc>
            </a:pPr>
            <a:endParaRPr lang="pt-BR" sz="2000" i="1">
              <a:solidFill>
                <a:schemeClr val="tx1">
                  <a:lumMod val="65000"/>
                </a:schemeClr>
              </a:solidFill>
            </a:endParaRPr>
          </a:p>
          <a:p>
            <a:pPr algn="just">
              <a:lnSpc>
                <a:spcPct val="150000"/>
              </a:lnSpc>
            </a:pPr>
            <a:r>
              <a:rPr lang="pt-BR" sz="1400" i="1">
                <a:solidFill>
                  <a:schemeClr val="tx1">
                    <a:lumMod val="65000"/>
                  </a:schemeClr>
                </a:solidFill>
                <a:effectLst/>
                <a:latin typeface="Arial" panose="020B0604020202020204" pitchFamily="34" charset="0"/>
                <a:ea typeface="Arial" panose="020B0604020202020204" pitchFamily="34" charset="0"/>
              </a:rPr>
              <a:t>- Pelo meu trabalho na Solution, eu diria que sim. Mas antecipo que, no geral, a remuneração de músicos é péssima.</a:t>
            </a:r>
            <a:endParaRPr lang="pt-BR" sz="14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50000"/>
              </a:lnSpc>
            </a:pPr>
            <a:endParaRPr lang="pt-BR" sz="1600" i="1">
              <a:solidFill>
                <a:schemeClr val="tx1">
                  <a:lumMod val="65000"/>
                </a:schemeClr>
              </a:solidFill>
            </a:endParaRPr>
          </a:p>
          <a:p>
            <a:pPr algn="just">
              <a:lnSpc>
                <a:spcPct val="150000"/>
              </a:lnSpc>
            </a:pPr>
            <a:r>
              <a:rPr lang="pt-BR" sz="1400" i="1">
                <a:solidFill>
                  <a:schemeClr val="tx1">
                    <a:lumMod val="65000"/>
                  </a:schemeClr>
                </a:solidFill>
                <a:latin typeface="Arial" panose="020B0604020202020204" pitchFamily="34" charset="0"/>
                <a:ea typeface="Arial" panose="020B0604020202020204" pitchFamily="34" charset="0"/>
              </a:rPr>
              <a:t>- </a:t>
            </a:r>
            <a:r>
              <a:rPr lang="pt-BR" sz="1400" i="1">
                <a:solidFill>
                  <a:schemeClr val="tx1">
                    <a:lumMod val="65000"/>
                  </a:schemeClr>
                </a:solidFill>
                <a:effectLst/>
                <a:latin typeface="Arial" panose="020B0604020202020204" pitchFamily="34" charset="0"/>
                <a:ea typeface="Arial" panose="020B0604020202020204" pitchFamily="34" charset="0"/>
              </a:rPr>
              <a:t>É claro, apesar de reconhecer que ter retorno financeiro com uma banda independente é bem difícil.</a:t>
            </a:r>
            <a:endParaRPr lang="pt-BR" sz="14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50000"/>
              </a:lnSpc>
            </a:pPr>
            <a:endParaRPr lang="pt-BR" sz="1600" i="1">
              <a:solidFill>
                <a:schemeClr val="tx1">
                  <a:lumMod val="65000"/>
                </a:schemeClr>
              </a:solidFill>
            </a:endParaRPr>
          </a:p>
          <a:p>
            <a:pPr algn="just">
              <a:lnSpc>
                <a:spcPct val="150000"/>
              </a:lnSpc>
            </a:pPr>
            <a:r>
              <a:rPr lang="pt-BR" sz="1400" i="1">
                <a:solidFill>
                  <a:schemeClr val="tx1">
                    <a:lumMod val="65000"/>
                  </a:schemeClr>
                </a:solidFill>
                <a:effectLst/>
                <a:latin typeface="Arial" panose="020B0604020202020204" pitchFamily="34" charset="0"/>
                <a:ea typeface="Arial" panose="020B0604020202020204" pitchFamily="34" charset="0"/>
              </a:rPr>
              <a:t>- Não, acho que nunca é.</a:t>
            </a:r>
            <a:endParaRPr lang="pt-BR" sz="14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50000"/>
              </a:lnSpc>
            </a:pPr>
            <a:endParaRPr lang="pt-BR" sz="2000" i="1">
              <a:solidFill>
                <a:schemeClr val="tx1">
                  <a:lumMod val="65000"/>
                </a:schemeClr>
              </a:solidFill>
            </a:endParaRPr>
          </a:p>
        </p:txBody>
      </p:sp>
      <p:sp>
        <p:nvSpPr>
          <p:cNvPr id="5" name="CaixaDeTexto 4">
            <a:extLst>
              <a:ext uri="{FF2B5EF4-FFF2-40B4-BE49-F238E27FC236}">
                <a16:creationId xmlns:a16="http://schemas.microsoft.com/office/drawing/2014/main" id="{CA537998-FD1E-4520-9597-BE4904761780}"/>
              </a:ext>
            </a:extLst>
          </p:cNvPr>
          <p:cNvSpPr txBox="1"/>
          <p:nvPr/>
        </p:nvSpPr>
        <p:spPr>
          <a:xfrm>
            <a:off x="1198138" y="4811659"/>
            <a:ext cx="9795724" cy="1425327"/>
          </a:xfrm>
          <a:prstGeom prst="rect">
            <a:avLst/>
          </a:prstGeom>
          <a:noFill/>
        </p:spPr>
        <p:txBody>
          <a:bodyPr wrap="square" rtlCol="0">
            <a:spAutoFit/>
          </a:bodyPr>
          <a:lstStyle/>
          <a:p>
            <a:pPr algn="just">
              <a:lnSpc>
                <a:spcPct val="150000"/>
              </a:lnSpc>
            </a:pPr>
            <a:r>
              <a:rPr lang="pt-BR" sz="2000" i="1">
                <a:solidFill>
                  <a:schemeClr val="tx1">
                    <a:lumMod val="65000"/>
                  </a:schemeClr>
                </a:solidFill>
              </a:rPr>
              <a:t>O retorno financeiro só é satisfatório se a música produzida for para o setor comercial. Músicas com arranjos mais complexos são de maior beleza musical e menos valorizadas do que uma que seja fácil e “chiclete”.</a:t>
            </a:r>
          </a:p>
        </p:txBody>
      </p:sp>
      <p:sp>
        <p:nvSpPr>
          <p:cNvPr id="7" name="CaixaDeTexto 6">
            <a:extLst>
              <a:ext uri="{FF2B5EF4-FFF2-40B4-BE49-F238E27FC236}">
                <a16:creationId xmlns:a16="http://schemas.microsoft.com/office/drawing/2014/main" id="{12445A39-BF86-4674-82EB-5D6607895430}"/>
              </a:ext>
            </a:extLst>
          </p:cNvPr>
          <p:cNvSpPr txBox="1"/>
          <p:nvPr/>
        </p:nvSpPr>
        <p:spPr>
          <a:xfrm>
            <a:off x="8359335" y="1130604"/>
            <a:ext cx="2788327" cy="400110"/>
          </a:xfrm>
          <a:prstGeom prst="rect">
            <a:avLst/>
          </a:prstGeom>
          <a:noFill/>
        </p:spPr>
        <p:txBody>
          <a:bodyPr wrap="none" rtlCol="0">
            <a:spAutoFit/>
          </a:bodyPr>
          <a:lstStyle/>
          <a:p>
            <a:r>
              <a:rPr lang="pt-BR" sz="2000">
                <a:solidFill>
                  <a:schemeClr val="tx1">
                    <a:lumMod val="50000"/>
                  </a:schemeClr>
                </a:solidFill>
              </a:rPr>
              <a:t>Questões sobre Dores</a:t>
            </a:r>
            <a:endParaRPr lang="pt-BR" sz="1600">
              <a:solidFill>
                <a:schemeClr val="tx1">
                  <a:lumMod val="50000"/>
                </a:schemeClr>
              </a:solidFill>
            </a:endParaRPr>
          </a:p>
        </p:txBody>
      </p:sp>
      <p:sp>
        <p:nvSpPr>
          <p:cNvPr id="8" name="CaixaDeTexto 7">
            <a:extLst>
              <a:ext uri="{FF2B5EF4-FFF2-40B4-BE49-F238E27FC236}">
                <a16:creationId xmlns:a16="http://schemas.microsoft.com/office/drawing/2014/main" id="{37874170-2A56-45E8-B3F2-7F32C22CCBA1}"/>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15 de 25</a:t>
            </a:r>
            <a:endParaRPr lang="pt-BR">
              <a:solidFill>
                <a:schemeClr val="tx1">
                  <a:lumMod val="50000"/>
                </a:schemeClr>
              </a:solidFill>
            </a:endParaRPr>
          </a:p>
        </p:txBody>
      </p:sp>
    </p:spTree>
    <p:extLst>
      <p:ext uri="{BB962C8B-B14F-4D97-AF65-F5344CB8AC3E}">
        <p14:creationId xmlns:p14="http://schemas.microsoft.com/office/powerpoint/2010/main" val="1651995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6045758" cy="707886"/>
          </a:xfrm>
          <a:prstGeom prst="rect">
            <a:avLst/>
          </a:prstGeom>
          <a:noFill/>
        </p:spPr>
        <p:txBody>
          <a:bodyPr wrap="none" rtlCol="0">
            <a:spAutoFit/>
          </a:bodyPr>
          <a:lstStyle/>
          <a:p>
            <a:r>
              <a:rPr lang="pt-BR" sz="4000">
                <a:solidFill>
                  <a:schemeClr val="tx1">
                    <a:lumMod val="50000"/>
                  </a:schemeClr>
                </a:solidFill>
              </a:rPr>
              <a:t>Personas - Consumidores</a:t>
            </a:r>
            <a:endParaRPr lang="pt-BR" sz="3200">
              <a:solidFill>
                <a:schemeClr val="tx1">
                  <a:lumMod val="50000"/>
                </a:schemeClr>
              </a:solidFill>
            </a:endParaRPr>
          </a:p>
        </p:txBody>
      </p:sp>
      <p:sp>
        <p:nvSpPr>
          <p:cNvPr id="10" name="CaixaDeTexto 9">
            <a:extLst>
              <a:ext uri="{FF2B5EF4-FFF2-40B4-BE49-F238E27FC236}">
                <a16:creationId xmlns:a16="http://schemas.microsoft.com/office/drawing/2014/main" id="{EA27A375-B8E4-495E-ABE4-4F6AC9DADD6B}"/>
              </a:ext>
            </a:extLst>
          </p:cNvPr>
          <p:cNvSpPr txBox="1"/>
          <p:nvPr/>
        </p:nvSpPr>
        <p:spPr>
          <a:xfrm>
            <a:off x="1325305" y="1922744"/>
            <a:ext cx="9795724" cy="2195922"/>
          </a:xfrm>
          <a:prstGeom prst="rect">
            <a:avLst/>
          </a:prstGeom>
          <a:noFill/>
        </p:spPr>
        <p:txBody>
          <a:bodyPr wrap="square" rtlCol="0">
            <a:spAutoFit/>
          </a:bodyPr>
          <a:lstStyle/>
          <a:p>
            <a:pPr algn="just">
              <a:lnSpc>
                <a:spcPct val="115000"/>
              </a:lnSpc>
            </a:pPr>
            <a:r>
              <a:rPr lang="pt-BR" sz="1800">
                <a:solidFill>
                  <a:schemeClr val="tx1">
                    <a:lumMod val="65000"/>
                  </a:schemeClr>
                </a:solidFill>
                <a:effectLst/>
                <a:latin typeface="Arial" panose="020B0604020202020204" pitchFamily="34" charset="0"/>
                <a:ea typeface="Arial" panose="020B0604020202020204" pitchFamily="34" charset="0"/>
              </a:rPr>
              <a:t>2.2 Acha que seus músicos são bem remunerados pelos os seus trabalhos?</a:t>
            </a:r>
            <a:endParaRPr lang="pt-BR" sz="18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15000"/>
              </a:lnSpc>
            </a:pPr>
            <a:endParaRPr lang="pt-BR" sz="1800" i="1">
              <a:effectLst/>
              <a:latin typeface="Arial" panose="020B0604020202020204" pitchFamily="34" charset="0"/>
              <a:ea typeface="Arial" panose="020B0604020202020204" pitchFamily="34" charset="0"/>
            </a:endParaRPr>
          </a:p>
          <a:p>
            <a:pPr algn="just">
              <a:lnSpc>
                <a:spcPct val="115000"/>
              </a:lnSpc>
            </a:pPr>
            <a:r>
              <a:rPr lang="pt-BR" sz="1400" i="1">
                <a:solidFill>
                  <a:schemeClr val="tx1">
                    <a:lumMod val="65000"/>
                  </a:schemeClr>
                </a:solidFill>
                <a:latin typeface="Arial" panose="020B0604020202020204" pitchFamily="34" charset="0"/>
                <a:ea typeface="Arial" panose="020B0604020202020204" pitchFamily="34" charset="0"/>
              </a:rPr>
              <a:t>-</a:t>
            </a:r>
            <a:r>
              <a:rPr lang="pt-BR" sz="1400" i="1">
                <a:solidFill>
                  <a:schemeClr val="tx1">
                    <a:lumMod val="65000"/>
                  </a:schemeClr>
                </a:solidFill>
                <a:effectLst/>
                <a:latin typeface="Arial" panose="020B0604020202020204" pitchFamily="34" charset="0"/>
                <a:ea typeface="Arial" panose="020B0604020202020204" pitchFamily="34" charset="0"/>
              </a:rPr>
              <a:t>A maioria sim, eu acho que a maioria é mais do que seria necessário.</a:t>
            </a:r>
          </a:p>
          <a:p>
            <a:pPr algn="just">
              <a:lnSpc>
                <a:spcPct val="115000"/>
              </a:lnSpc>
            </a:pPr>
            <a:endParaRPr lang="pt-BR" sz="1400" i="1">
              <a:solidFill>
                <a:schemeClr val="tx1">
                  <a:lumMod val="65000"/>
                </a:schemeClr>
              </a:solidFill>
              <a:latin typeface="Arial" panose="020B0604020202020204" pitchFamily="34" charset="0"/>
              <a:ea typeface="Times New Roman" panose="02020603050405020304" pitchFamily="18" charset="0"/>
            </a:endParaRPr>
          </a:p>
          <a:p>
            <a:pPr algn="just">
              <a:lnSpc>
                <a:spcPct val="115000"/>
              </a:lnSpc>
            </a:pPr>
            <a:r>
              <a:rPr lang="pt-BR" sz="1400" i="1">
                <a:solidFill>
                  <a:schemeClr val="tx1">
                    <a:lumMod val="65000"/>
                  </a:schemeClr>
                </a:solidFill>
                <a:effectLst/>
                <a:latin typeface="Arial" panose="020B0604020202020204" pitchFamily="34" charset="0"/>
                <a:ea typeface="Times New Roman" panose="02020603050405020304" pitchFamily="18" charset="0"/>
              </a:rPr>
              <a:t>-</a:t>
            </a:r>
            <a:r>
              <a:rPr lang="pt-BR" sz="1400" i="1">
                <a:solidFill>
                  <a:schemeClr val="tx1">
                    <a:lumMod val="65000"/>
                  </a:schemeClr>
                </a:solidFill>
                <a:effectLst/>
                <a:latin typeface="Arial" panose="020B0604020202020204" pitchFamily="34" charset="0"/>
                <a:ea typeface="Arial" panose="020B0604020202020204" pitchFamily="34" charset="0"/>
              </a:rPr>
              <a:t>Acho que dependente, principalmente, se for um músico que tem uma carreira consolidada; mas no geral, acho difícil se manter se for algum músico indie.</a:t>
            </a:r>
            <a:endParaRPr lang="pt-BR" sz="14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15000"/>
              </a:lnSpc>
            </a:pPr>
            <a:endParaRPr lang="pt-BR" sz="14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15000"/>
              </a:lnSpc>
            </a:pPr>
            <a:r>
              <a:rPr lang="pt-BR" sz="1400">
                <a:solidFill>
                  <a:schemeClr val="tx1">
                    <a:lumMod val="65000"/>
                  </a:schemeClr>
                </a:solidFill>
                <a:latin typeface="Times New Roman" panose="02020603050405020304" pitchFamily="18" charset="0"/>
                <a:ea typeface="Times New Roman" panose="02020603050405020304" pitchFamily="18" charset="0"/>
              </a:rPr>
              <a:t>-</a:t>
            </a:r>
            <a:r>
              <a:rPr lang="pt-BR" sz="1400" i="1">
                <a:solidFill>
                  <a:schemeClr val="tx1">
                    <a:lumMod val="65000"/>
                  </a:schemeClr>
                </a:solidFill>
                <a:effectLst/>
                <a:latin typeface="Arial" panose="020B0604020202020204" pitchFamily="34" charset="0"/>
                <a:ea typeface="Arial" panose="020B0604020202020204" pitchFamily="34" charset="0"/>
              </a:rPr>
              <a:t>Nunca me perguntei se os músicos são bem-remunerados, mas acredito que sejam dependendo da fama.</a:t>
            </a:r>
            <a:endParaRPr lang="pt-BR" sz="1400">
              <a:solidFill>
                <a:schemeClr val="tx1">
                  <a:lumMod val="65000"/>
                </a:schemeClr>
              </a:solidFill>
              <a:effectLst/>
              <a:latin typeface="Times New Roman" panose="02020603050405020304" pitchFamily="18" charset="0"/>
              <a:ea typeface="Times New Roman" panose="02020603050405020304" pitchFamily="18" charset="0"/>
            </a:endParaRPr>
          </a:p>
        </p:txBody>
      </p:sp>
      <p:sp>
        <p:nvSpPr>
          <p:cNvPr id="5" name="CaixaDeTexto 4">
            <a:extLst>
              <a:ext uri="{FF2B5EF4-FFF2-40B4-BE49-F238E27FC236}">
                <a16:creationId xmlns:a16="http://schemas.microsoft.com/office/drawing/2014/main" id="{CA537998-FD1E-4520-9597-BE4904761780}"/>
              </a:ext>
            </a:extLst>
          </p:cNvPr>
          <p:cNvSpPr txBox="1"/>
          <p:nvPr/>
        </p:nvSpPr>
        <p:spPr>
          <a:xfrm>
            <a:off x="1198138" y="4544837"/>
            <a:ext cx="9795724" cy="1886991"/>
          </a:xfrm>
          <a:prstGeom prst="rect">
            <a:avLst/>
          </a:prstGeom>
          <a:noFill/>
        </p:spPr>
        <p:txBody>
          <a:bodyPr wrap="square" rtlCol="0">
            <a:spAutoFit/>
          </a:bodyPr>
          <a:lstStyle/>
          <a:p>
            <a:pPr algn="just">
              <a:lnSpc>
                <a:spcPct val="150000"/>
              </a:lnSpc>
            </a:pPr>
            <a:r>
              <a:rPr lang="pt-BR" sz="2000" i="1">
                <a:solidFill>
                  <a:schemeClr val="tx1">
                    <a:lumMod val="65000"/>
                  </a:schemeClr>
                </a:solidFill>
              </a:rPr>
              <a:t>Indecisão do público entrevistado sobre a remuneração de artistas. Supõe-se que, por terem proteção de direitos autorais, são bem remunerados, mas uma fatia significativa do pouco que ganham com streaming vai para às gravadoras ou produtoras.</a:t>
            </a:r>
          </a:p>
        </p:txBody>
      </p:sp>
      <p:sp>
        <p:nvSpPr>
          <p:cNvPr id="7" name="CaixaDeTexto 6">
            <a:extLst>
              <a:ext uri="{FF2B5EF4-FFF2-40B4-BE49-F238E27FC236}">
                <a16:creationId xmlns:a16="http://schemas.microsoft.com/office/drawing/2014/main" id="{EF422CD4-47A8-4DAC-833E-B1868E63D835}"/>
              </a:ext>
            </a:extLst>
          </p:cNvPr>
          <p:cNvSpPr txBox="1"/>
          <p:nvPr/>
        </p:nvSpPr>
        <p:spPr>
          <a:xfrm>
            <a:off x="8205535" y="1309549"/>
            <a:ext cx="2788327" cy="400110"/>
          </a:xfrm>
          <a:prstGeom prst="rect">
            <a:avLst/>
          </a:prstGeom>
          <a:noFill/>
        </p:spPr>
        <p:txBody>
          <a:bodyPr wrap="none" rtlCol="0">
            <a:spAutoFit/>
          </a:bodyPr>
          <a:lstStyle/>
          <a:p>
            <a:r>
              <a:rPr lang="pt-BR" sz="2000">
                <a:solidFill>
                  <a:schemeClr val="tx1">
                    <a:lumMod val="50000"/>
                  </a:schemeClr>
                </a:solidFill>
              </a:rPr>
              <a:t>Questões sobre Dores</a:t>
            </a:r>
            <a:endParaRPr lang="pt-BR" sz="1600">
              <a:solidFill>
                <a:schemeClr val="tx1">
                  <a:lumMod val="50000"/>
                </a:schemeClr>
              </a:solidFill>
            </a:endParaRPr>
          </a:p>
        </p:txBody>
      </p:sp>
      <p:sp>
        <p:nvSpPr>
          <p:cNvPr id="8" name="CaixaDeTexto 7">
            <a:extLst>
              <a:ext uri="{FF2B5EF4-FFF2-40B4-BE49-F238E27FC236}">
                <a16:creationId xmlns:a16="http://schemas.microsoft.com/office/drawing/2014/main" id="{A451C3FD-CD4D-4F82-8D74-52746CC891B7}"/>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16 de 25</a:t>
            </a:r>
            <a:endParaRPr lang="pt-BR">
              <a:solidFill>
                <a:schemeClr val="tx1">
                  <a:lumMod val="50000"/>
                </a:schemeClr>
              </a:solidFill>
            </a:endParaRPr>
          </a:p>
        </p:txBody>
      </p:sp>
    </p:spTree>
    <p:extLst>
      <p:ext uri="{BB962C8B-B14F-4D97-AF65-F5344CB8AC3E}">
        <p14:creationId xmlns:p14="http://schemas.microsoft.com/office/powerpoint/2010/main" val="224024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6045758" cy="707886"/>
          </a:xfrm>
          <a:prstGeom prst="rect">
            <a:avLst/>
          </a:prstGeom>
          <a:noFill/>
        </p:spPr>
        <p:txBody>
          <a:bodyPr wrap="none" rtlCol="0">
            <a:spAutoFit/>
          </a:bodyPr>
          <a:lstStyle/>
          <a:p>
            <a:r>
              <a:rPr lang="pt-BR" sz="4000">
                <a:solidFill>
                  <a:schemeClr val="tx1">
                    <a:lumMod val="50000"/>
                  </a:schemeClr>
                </a:solidFill>
              </a:rPr>
              <a:t>Personas - Consumidores</a:t>
            </a:r>
            <a:endParaRPr lang="pt-BR" sz="3200">
              <a:solidFill>
                <a:schemeClr val="tx1">
                  <a:lumMod val="50000"/>
                </a:schemeClr>
              </a:solidFill>
            </a:endParaRPr>
          </a:p>
        </p:txBody>
      </p:sp>
      <p:sp>
        <p:nvSpPr>
          <p:cNvPr id="10" name="CaixaDeTexto 9">
            <a:extLst>
              <a:ext uri="{FF2B5EF4-FFF2-40B4-BE49-F238E27FC236}">
                <a16:creationId xmlns:a16="http://schemas.microsoft.com/office/drawing/2014/main" id="{EA27A375-B8E4-495E-ABE4-4F6AC9DADD6B}"/>
              </a:ext>
            </a:extLst>
          </p:cNvPr>
          <p:cNvSpPr txBox="1"/>
          <p:nvPr/>
        </p:nvSpPr>
        <p:spPr>
          <a:xfrm>
            <a:off x="1198138" y="1789160"/>
            <a:ext cx="9795724" cy="3279680"/>
          </a:xfrm>
          <a:prstGeom prst="rect">
            <a:avLst/>
          </a:prstGeom>
          <a:noFill/>
        </p:spPr>
        <p:txBody>
          <a:bodyPr wrap="square" rtlCol="0">
            <a:spAutoFit/>
          </a:bodyPr>
          <a:lstStyle/>
          <a:p>
            <a:pPr algn="just">
              <a:lnSpc>
                <a:spcPct val="115000"/>
              </a:lnSpc>
            </a:pPr>
            <a:r>
              <a:rPr lang="pt-BR" sz="1800">
                <a:solidFill>
                  <a:schemeClr val="tx1">
                    <a:lumMod val="65000"/>
                  </a:schemeClr>
                </a:solidFill>
                <a:effectLst/>
                <a:latin typeface="Arial" panose="020B0604020202020204" pitchFamily="34" charset="0"/>
                <a:ea typeface="Arial" panose="020B0604020202020204" pitchFamily="34" charset="0"/>
              </a:rPr>
              <a:t>3.1 Gostaria de apoiar seus artistas?</a:t>
            </a:r>
            <a:endParaRPr lang="pt-BR" sz="18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15000"/>
              </a:lnSpc>
            </a:pPr>
            <a:endParaRPr lang="pt-BR" sz="1800" i="1">
              <a:solidFill>
                <a:schemeClr val="tx1">
                  <a:lumMod val="65000"/>
                </a:schemeClr>
              </a:solidFill>
              <a:effectLst/>
              <a:latin typeface="Arial" panose="020B0604020202020204" pitchFamily="34" charset="0"/>
              <a:ea typeface="Arial" panose="020B0604020202020204" pitchFamily="34" charset="0"/>
            </a:endParaRPr>
          </a:p>
          <a:p>
            <a:pPr algn="just">
              <a:lnSpc>
                <a:spcPct val="115000"/>
              </a:lnSpc>
            </a:pPr>
            <a:r>
              <a:rPr lang="pt-BR" sz="1400" i="1">
                <a:solidFill>
                  <a:schemeClr val="tx1">
                    <a:lumMod val="65000"/>
                  </a:schemeClr>
                </a:solidFill>
                <a:effectLst/>
                <a:latin typeface="Arial" panose="020B0604020202020204" pitchFamily="34" charset="0"/>
                <a:ea typeface="Arial" panose="020B0604020202020204" pitchFamily="34" charset="0"/>
              </a:rPr>
              <a:t>-Sim, eu podendo ajudar algum que precise do meio apoio, eu apoiaria com certeza.</a:t>
            </a:r>
            <a:endParaRPr lang="pt-BR" sz="14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50000"/>
              </a:lnSpc>
            </a:pPr>
            <a:endParaRPr lang="pt-BR" sz="1600" i="1">
              <a:solidFill>
                <a:schemeClr val="tx1">
                  <a:lumMod val="65000"/>
                </a:schemeClr>
              </a:solidFill>
            </a:endParaRPr>
          </a:p>
          <a:p>
            <a:pPr algn="just">
              <a:lnSpc>
                <a:spcPct val="150000"/>
              </a:lnSpc>
            </a:pPr>
            <a:r>
              <a:rPr lang="pt-BR" sz="1600" i="1">
                <a:solidFill>
                  <a:schemeClr val="tx1">
                    <a:lumMod val="65000"/>
                  </a:schemeClr>
                </a:solidFill>
              </a:rPr>
              <a:t>-</a:t>
            </a:r>
            <a:r>
              <a:rPr lang="pt-BR" sz="1400" i="1">
                <a:solidFill>
                  <a:schemeClr val="tx1">
                    <a:lumMod val="65000"/>
                  </a:schemeClr>
                </a:solidFill>
                <a:effectLst/>
                <a:latin typeface="Arial" panose="020B0604020202020204" pitchFamily="34" charset="0"/>
                <a:ea typeface="Arial" panose="020B0604020202020204" pitchFamily="34" charset="0"/>
              </a:rPr>
              <a:t>Acho bem legal, principalmente, se for um artista menos famoso.</a:t>
            </a:r>
          </a:p>
          <a:p>
            <a:pPr algn="just">
              <a:lnSpc>
                <a:spcPct val="150000"/>
              </a:lnSpc>
            </a:pPr>
            <a:endParaRPr lang="pt-BR" sz="1400" i="1">
              <a:solidFill>
                <a:schemeClr val="tx1">
                  <a:lumMod val="65000"/>
                </a:schemeClr>
              </a:solidFill>
              <a:latin typeface="Arial" panose="020B0604020202020204" pitchFamily="34" charset="0"/>
              <a:ea typeface="Times New Roman" panose="02020603050405020304" pitchFamily="18" charset="0"/>
            </a:endParaRPr>
          </a:p>
          <a:p>
            <a:pPr algn="just">
              <a:lnSpc>
                <a:spcPct val="150000"/>
              </a:lnSpc>
            </a:pPr>
            <a:r>
              <a:rPr lang="pt-BR" sz="1400" i="1">
                <a:solidFill>
                  <a:schemeClr val="tx1">
                    <a:lumMod val="65000"/>
                  </a:schemeClr>
                </a:solidFill>
                <a:effectLst/>
                <a:latin typeface="Arial" panose="020B0604020202020204" pitchFamily="34" charset="0"/>
                <a:ea typeface="Times New Roman" panose="02020603050405020304" pitchFamily="18" charset="0"/>
              </a:rPr>
              <a:t>-</a:t>
            </a:r>
            <a:r>
              <a:rPr lang="pt-BR" sz="1400" i="1">
                <a:solidFill>
                  <a:schemeClr val="tx1">
                    <a:lumMod val="65000"/>
                  </a:schemeClr>
                </a:solidFill>
                <a:effectLst/>
                <a:latin typeface="Arial" panose="020B0604020202020204" pitchFamily="34" charset="0"/>
                <a:ea typeface="Arial" panose="020B0604020202020204" pitchFamily="34" charset="0"/>
              </a:rPr>
              <a:t>Se eu pudesse, eu apoiaria meus artistas.</a:t>
            </a:r>
            <a:endParaRPr lang="pt-BR" sz="1400">
              <a:solidFill>
                <a:schemeClr val="tx1">
                  <a:lumMod val="65000"/>
                </a:schemeClr>
              </a:solidFill>
              <a:effectLst/>
              <a:latin typeface="Times New Roman" panose="02020603050405020304" pitchFamily="18" charset="0"/>
              <a:ea typeface="Times New Roman" panose="02020603050405020304" pitchFamily="18" charset="0"/>
            </a:endParaRPr>
          </a:p>
          <a:p>
            <a:pPr algn="just">
              <a:lnSpc>
                <a:spcPct val="150000"/>
              </a:lnSpc>
            </a:pPr>
            <a:endParaRPr lang="pt-BR" sz="1800">
              <a:effectLst/>
              <a:latin typeface="Times New Roman" panose="02020603050405020304" pitchFamily="18" charset="0"/>
              <a:ea typeface="Times New Roman" panose="02020603050405020304" pitchFamily="18" charset="0"/>
            </a:endParaRPr>
          </a:p>
          <a:p>
            <a:pPr algn="just">
              <a:lnSpc>
                <a:spcPct val="150000"/>
              </a:lnSpc>
            </a:pPr>
            <a:endParaRPr lang="pt-BR" sz="2000" i="1">
              <a:solidFill>
                <a:schemeClr val="tx1">
                  <a:lumMod val="65000"/>
                </a:schemeClr>
              </a:solidFill>
            </a:endParaRPr>
          </a:p>
        </p:txBody>
      </p:sp>
      <p:sp>
        <p:nvSpPr>
          <p:cNvPr id="5" name="CaixaDeTexto 4">
            <a:extLst>
              <a:ext uri="{FF2B5EF4-FFF2-40B4-BE49-F238E27FC236}">
                <a16:creationId xmlns:a16="http://schemas.microsoft.com/office/drawing/2014/main" id="{CA537998-FD1E-4520-9597-BE4904761780}"/>
              </a:ext>
            </a:extLst>
          </p:cNvPr>
          <p:cNvSpPr txBox="1"/>
          <p:nvPr/>
        </p:nvSpPr>
        <p:spPr>
          <a:xfrm>
            <a:off x="1198138" y="4811659"/>
            <a:ext cx="9795724" cy="1425327"/>
          </a:xfrm>
          <a:prstGeom prst="rect">
            <a:avLst/>
          </a:prstGeom>
          <a:noFill/>
        </p:spPr>
        <p:txBody>
          <a:bodyPr wrap="square" rtlCol="0">
            <a:spAutoFit/>
          </a:bodyPr>
          <a:lstStyle/>
          <a:p>
            <a:pPr algn="just">
              <a:lnSpc>
                <a:spcPct val="150000"/>
              </a:lnSpc>
            </a:pPr>
            <a:r>
              <a:rPr lang="pt-BR" sz="2000" i="1">
                <a:solidFill>
                  <a:schemeClr val="tx1">
                    <a:lumMod val="65000"/>
                  </a:schemeClr>
                </a:solidFill>
              </a:rPr>
              <a:t>Há uma vontade, por parte dos consumidores, de se envolver com o músico de alguma forma mais próxima e, neste ato, receberem algum bem, no caso, exclusividade de músicas.</a:t>
            </a:r>
          </a:p>
        </p:txBody>
      </p:sp>
      <p:sp>
        <p:nvSpPr>
          <p:cNvPr id="7" name="CaixaDeTexto 6">
            <a:extLst>
              <a:ext uri="{FF2B5EF4-FFF2-40B4-BE49-F238E27FC236}">
                <a16:creationId xmlns:a16="http://schemas.microsoft.com/office/drawing/2014/main" id="{1B491973-80FA-4DE9-BD0E-F1B3B9B05109}"/>
              </a:ext>
            </a:extLst>
          </p:cNvPr>
          <p:cNvSpPr txBox="1"/>
          <p:nvPr/>
        </p:nvSpPr>
        <p:spPr>
          <a:xfrm>
            <a:off x="7998940" y="1389050"/>
            <a:ext cx="2994922" cy="400110"/>
          </a:xfrm>
          <a:prstGeom prst="rect">
            <a:avLst/>
          </a:prstGeom>
          <a:noFill/>
        </p:spPr>
        <p:txBody>
          <a:bodyPr wrap="none" rtlCol="0">
            <a:spAutoFit/>
          </a:bodyPr>
          <a:lstStyle/>
          <a:p>
            <a:r>
              <a:rPr lang="pt-BR" sz="2000">
                <a:solidFill>
                  <a:schemeClr val="tx1">
                    <a:lumMod val="50000"/>
                  </a:schemeClr>
                </a:solidFill>
              </a:rPr>
              <a:t>Questões sobre Ganhos</a:t>
            </a:r>
            <a:endParaRPr lang="pt-BR" sz="1600">
              <a:solidFill>
                <a:schemeClr val="tx1">
                  <a:lumMod val="50000"/>
                </a:schemeClr>
              </a:solidFill>
            </a:endParaRPr>
          </a:p>
        </p:txBody>
      </p:sp>
      <p:sp>
        <p:nvSpPr>
          <p:cNvPr id="8" name="CaixaDeTexto 7">
            <a:extLst>
              <a:ext uri="{FF2B5EF4-FFF2-40B4-BE49-F238E27FC236}">
                <a16:creationId xmlns:a16="http://schemas.microsoft.com/office/drawing/2014/main" id="{D0CAE83D-1C75-4C35-A66D-4E4152D1BBB1}"/>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17 de 25</a:t>
            </a:r>
            <a:endParaRPr lang="pt-BR">
              <a:solidFill>
                <a:schemeClr val="tx1">
                  <a:lumMod val="50000"/>
                </a:schemeClr>
              </a:solidFill>
            </a:endParaRPr>
          </a:p>
        </p:txBody>
      </p:sp>
    </p:spTree>
    <p:extLst>
      <p:ext uri="{BB962C8B-B14F-4D97-AF65-F5344CB8AC3E}">
        <p14:creationId xmlns:p14="http://schemas.microsoft.com/office/powerpoint/2010/main" val="3268538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6157776" cy="707886"/>
          </a:xfrm>
          <a:prstGeom prst="rect">
            <a:avLst/>
          </a:prstGeom>
          <a:noFill/>
        </p:spPr>
        <p:txBody>
          <a:bodyPr wrap="none" rtlCol="0">
            <a:spAutoFit/>
          </a:bodyPr>
          <a:lstStyle/>
          <a:p>
            <a:r>
              <a:rPr lang="pt-BR" sz="4000">
                <a:solidFill>
                  <a:schemeClr val="tx1">
                    <a:lumMod val="50000"/>
                  </a:schemeClr>
                </a:solidFill>
              </a:rPr>
              <a:t>Personas – Considerações</a:t>
            </a:r>
            <a:endParaRPr lang="pt-BR" sz="3200">
              <a:solidFill>
                <a:schemeClr val="tx1">
                  <a:lumMod val="50000"/>
                </a:schemeClr>
              </a:solidFill>
            </a:endParaRPr>
          </a:p>
        </p:txBody>
      </p:sp>
      <p:sp>
        <p:nvSpPr>
          <p:cNvPr id="10" name="CaixaDeTexto 9">
            <a:extLst>
              <a:ext uri="{FF2B5EF4-FFF2-40B4-BE49-F238E27FC236}">
                <a16:creationId xmlns:a16="http://schemas.microsoft.com/office/drawing/2014/main" id="{EA27A375-B8E4-495E-ABE4-4F6AC9DADD6B}"/>
              </a:ext>
            </a:extLst>
          </p:cNvPr>
          <p:cNvSpPr txBox="1"/>
          <p:nvPr/>
        </p:nvSpPr>
        <p:spPr>
          <a:xfrm>
            <a:off x="1198138" y="1416189"/>
            <a:ext cx="9795724" cy="5441811"/>
          </a:xfrm>
          <a:prstGeom prst="rect">
            <a:avLst/>
          </a:prstGeom>
          <a:noFill/>
        </p:spPr>
        <p:txBody>
          <a:bodyPr wrap="square" rtlCol="0">
            <a:spAutoFit/>
          </a:bodyPr>
          <a:lstStyle/>
          <a:p>
            <a:pPr indent="450215" algn="just">
              <a:lnSpc>
                <a:spcPct val="150000"/>
              </a:lnSpc>
            </a:pPr>
            <a:r>
              <a:rPr lang="pt-BR" sz="14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Este capítulo ajudou na contextualização do cenário musical, um ponto desprezado por produtores e gravadoras: a independência e vontade dos músicos em se autoproduzir e gerar renda, sem abusos de receita ou cláusulas de contrato leoninas; e, também, a desassociação da ideia de que uma empresa detém os direitos de propriedade intelectual sobre sua arte: também, dessa forma, aproximando o consumidor de seus artistas com a possibilidade de deter a propriedade de conteúdos exclusivos. As entrevistas levantaram pontos esperados e ajudaram a estipular que pessoas interessadas em apoiar algum artista também estão dispostas a comprar colecionáveis. Durante as entrevistas, um novo canal de renda para a plataforma Diskify veio à tona, segundo à perspectiva equipe, seria interessante adicionar a ideia de passes VIP para shows como NFTs para venda na plataforma. Os passes seriam emitidos pelos artistas, tendo a distinção de passes vitalícios que permitiriam aos seus donos de participaram de backstages (espaço ao lado ou atrás do palco em que fãs ou ajudantes ficam durante os shows), e, se não conseguissem participar de algum evento, poderia alugar ou revender o seu passe – sempre, nessas negociações, realizando royalties para os artistas e uma porcentagem ao projeto Diskify.</a:t>
            </a:r>
          </a:p>
          <a:p>
            <a:pPr indent="450215" algn="just">
              <a:lnSpc>
                <a:spcPct val="150000"/>
              </a:lnSpc>
            </a:pPr>
            <a:r>
              <a:rPr lang="pt-BR" sz="14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Ter a visão dos músicos entrevistados ajudou a adicionar termos e compreender dinâmicas de mercado e subsistência pelas as quais eles se conformam, e como criar um modelo de negócio disruptivo – a Diskify.</a:t>
            </a:r>
          </a:p>
          <a:p>
            <a:pPr algn="just">
              <a:lnSpc>
                <a:spcPct val="150000"/>
              </a:lnSpc>
            </a:pPr>
            <a:endParaRPr lang="pt-BR" sz="1800">
              <a:effectLst/>
              <a:latin typeface="Times New Roman" panose="02020603050405020304" pitchFamily="18" charset="0"/>
              <a:ea typeface="Times New Roman" panose="02020603050405020304" pitchFamily="18" charset="0"/>
            </a:endParaRPr>
          </a:p>
          <a:p>
            <a:pPr algn="just">
              <a:lnSpc>
                <a:spcPct val="150000"/>
              </a:lnSpc>
            </a:pPr>
            <a:endParaRPr lang="pt-BR" sz="2000" i="1">
              <a:solidFill>
                <a:schemeClr val="tx1">
                  <a:lumMod val="65000"/>
                </a:schemeClr>
              </a:solidFill>
            </a:endParaRPr>
          </a:p>
        </p:txBody>
      </p:sp>
      <p:sp>
        <p:nvSpPr>
          <p:cNvPr id="7" name="CaixaDeTexto 6">
            <a:extLst>
              <a:ext uri="{FF2B5EF4-FFF2-40B4-BE49-F238E27FC236}">
                <a16:creationId xmlns:a16="http://schemas.microsoft.com/office/drawing/2014/main" id="{4BB855D5-9035-434F-B160-726BC4DE7DAF}"/>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18 de 25</a:t>
            </a:r>
            <a:endParaRPr lang="pt-BR">
              <a:solidFill>
                <a:schemeClr val="tx1">
                  <a:lumMod val="50000"/>
                </a:schemeClr>
              </a:solidFill>
            </a:endParaRPr>
          </a:p>
        </p:txBody>
      </p:sp>
    </p:spTree>
    <p:extLst>
      <p:ext uri="{BB962C8B-B14F-4D97-AF65-F5344CB8AC3E}">
        <p14:creationId xmlns:p14="http://schemas.microsoft.com/office/powerpoint/2010/main" val="270756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3871573" cy="584775"/>
          </a:xfrm>
          <a:prstGeom prst="rect">
            <a:avLst/>
          </a:prstGeom>
          <a:noFill/>
        </p:spPr>
        <p:txBody>
          <a:bodyPr wrap="none" rtlCol="0">
            <a:spAutoFit/>
          </a:bodyPr>
          <a:lstStyle/>
          <a:p>
            <a:r>
              <a:rPr lang="pt-BR" sz="3200">
                <a:solidFill>
                  <a:schemeClr val="tx1">
                    <a:lumMod val="50000"/>
                  </a:schemeClr>
                </a:solidFill>
              </a:rPr>
              <a:t>Modelo de negócio</a:t>
            </a:r>
          </a:p>
        </p:txBody>
      </p:sp>
      <p:pic>
        <p:nvPicPr>
          <p:cNvPr id="9" name="Imagem 8" descr="Imagem em preto e branco&#10;&#10;Descrição gerada automaticamente">
            <a:extLst>
              <a:ext uri="{FF2B5EF4-FFF2-40B4-BE49-F238E27FC236}">
                <a16:creationId xmlns:a16="http://schemas.microsoft.com/office/drawing/2014/main" id="{E5EB99A2-5B23-42DA-89E3-43C63F8BB28A}"/>
              </a:ext>
            </a:extLst>
          </p:cNvPr>
          <p:cNvPicPr>
            <a:picLocks noChangeAspect="1"/>
          </p:cNvPicPr>
          <p:nvPr/>
        </p:nvPicPr>
        <p:blipFill>
          <a:blip r:embed="rId3">
            <a:lum bright="70000" contrast="-70000"/>
            <a:alphaModFix amt="35000"/>
            <a:extLst>
              <a:ext uri="{28A0092B-C50C-407E-A947-70E740481C1C}">
                <a14:useLocalDpi xmlns:a14="http://schemas.microsoft.com/office/drawing/2010/main" val="0"/>
              </a:ext>
            </a:extLst>
          </a:blip>
          <a:stretch>
            <a:fillRect/>
          </a:stretch>
        </p:blipFill>
        <p:spPr>
          <a:xfrm>
            <a:off x="3014395" y="2089887"/>
            <a:ext cx="1905000" cy="1905000"/>
          </a:xfrm>
          <a:prstGeom prst="rect">
            <a:avLst/>
          </a:prstGeom>
          <a:noFill/>
        </p:spPr>
      </p:pic>
      <p:pic>
        <p:nvPicPr>
          <p:cNvPr id="11" name="Imagem 10" descr="Imagem em preto e branco&#10;&#10;Descrição gerada automaticamente">
            <a:extLst>
              <a:ext uri="{FF2B5EF4-FFF2-40B4-BE49-F238E27FC236}">
                <a16:creationId xmlns:a16="http://schemas.microsoft.com/office/drawing/2014/main" id="{BE02B8D0-8098-4E5A-9697-F013AB94AC13}"/>
              </a:ext>
            </a:extLst>
          </p:cNvPr>
          <p:cNvPicPr>
            <a:picLocks noChangeAspect="1"/>
          </p:cNvPicPr>
          <p:nvPr/>
        </p:nvPicPr>
        <p:blipFill>
          <a:blip r:embed="rId3">
            <a:lum bright="70000" contrast="-70000"/>
            <a:alphaModFix amt="35000"/>
            <a:extLst>
              <a:ext uri="{28A0092B-C50C-407E-A947-70E740481C1C}">
                <a14:useLocalDpi xmlns:a14="http://schemas.microsoft.com/office/drawing/2010/main" val="0"/>
              </a:ext>
            </a:extLst>
          </a:blip>
          <a:stretch>
            <a:fillRect/>
          </a:stretch>
        </p:blipFill>
        <p:spPr>
          <a:xfrm>
            <a:off x="3014395" y="4593229"/>
            <a:ext cx="1905000" cy="1905000"/>
          </a:xfrm>
          <a:prstGeom prst="rect">
            <a:avLst/>
          </a:prstGeom>
          <a:noFill/>
        </p:spPr>
      </p:pic>
      <p:sp>
        <p:nvSpPr>
          <p:cNvPr id="12" name="CaixaDeTexto 11">
            <a:extLst>
              <a:ext uri="{FF2B5EF4-FFF2-40B4-BE49-F238E27FC236}">
                <a16:creationId xmlns:a16="http://schemas.microsoft.com/office/drawing/2014/main" id="{1E1EB991-9F48-4FD8-BCC0-012B95649030}"/>
              </a:ext>
            </a:extLst>
          </p:cNvPr>
          <p:cNvSpPr txBox="1"/>
          <p:nvPr/>
        </p:nvSpPr>
        <p:spPr>
          <a:xfrm>
            <a:off x="1249563" y="2749999"/>
            <a:ext cx="1518364" cy="584775"/>
          </a:xfrm>
          <a:prstGeom prst="rect">
            <a:avLst/>
          </a:prstGeom>
          <a:noFill/>
        </p:spPr>
        <p:txBody>
          <a:bodyPr wrap="none" rtlCol="0">
            <a:spAutoFit/>
          </a:bodyPr>
          <a:lstStyle/>
          <a:p>
            <a:r>
              <a:rPr lang="pt-BR" sz="3200">
                <a:solidFill>
                  <a:schemeClr val="tx1">
                    <a:lumMod val="65000"/>
                  </a:schemeClr>
                </a:solidFill>
              </a:rPr>
              <a:t>Músico</a:t>
            </a:r>
          </a:p>
        </p:txBody>
      </p:sp>
      <p:sp>
        <p:nvSpPr>
          <p:cNvPr id="13" name="CaixaDeTexto 12">
            <a:extLst>
              <a:ext uri="{FF2B5EF4-FFF2-40B4-BE49-F238E27FC236}">
                <a16:creationId xmlns:a16="http://schemas.microsoft.com/office/drawing/2014/main" id="{B60FDCEE-15AB-4C75-AF6D-B7D8C512A057}"/>
              </a:ext>
            </a:extLst>
          </p:cNvPr>
          <p:cNvSpPr txBox="1"/>
          <p:nvPr/>
        </p:nvSpPr>
        <p:spPr>
          <a:xfrm>
            <a:off x="761545" y="5218915"/>
            <a:ext cx="2494401" cy="584775"/>
          </a:xfrm>
          <a:prstGeom prst="rect">
            <a:avLst/>
          </a:prstGeom>
          <a:noFill/>
        </p:spPr>
        <p:txBody>
          <a:bodyPr wrap="none" rtlCol="0">
            <a:spAutoFit/>
          </a:bodyPr>
          <a:lstStyle/>
          <a:p>
            <a:r>
              <a:rPr lang="pt-BR" sz="3200">
                <a:solidFill>
                  <a:schemeClr val="tx1">
                    <a:lumMod val="65000"/>
                  </a:schemeClr>
                </a:solidFill>
              </a:rPr>
              <a:t>Consumidor</a:t>
            </a:r>
          </a:p>
        </p:txBody>
      </p:sp>
      <p:pic>
        <p:nvPicPr>
          <p:cNvPr id="14" name="Imagem 13" descr="Logotipo&#10;&#10;Descrição gerada automaticamente">
            <a:extLst>
              <a:ext uri="{FF2B5EF4-FFF2-40B4-BE49-F238E27FC236}">
                <a16:creationId xmlns:a16="http://schemas.microsoft.com/office/drawing/2014/main" id="{725022B5-7ADD-487D-9612-B7416B43A922}"/>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b="12198"/>
          <a:stretch/>
        </p:blipFill>
        <p:spPr>
          <a:xfrm>
            <a:off x="6310944" y="2959405"/>
            <a:ext cx="3775969" cy="2155066"/>
          </a:xfrm>
          <a:custGeom>
            <a:avLst/>
            <a:gdLst/>
            <a:ahLst/>
            <a:cxnLst/>
            <a:rect l="l" t="t" r="r" b="b"/>
            <a:pathLst>
              <a:path w="12192000" h="6858000">
                <a:moveTo>
                  <a:pt x="0" y="0"/>
                </a:moveTo>
                <a:lnTo>
                  <a:pt x="12192000" y="0"/>
                </a:lnTo>
                <a:lnTo>
                  <a:pt x="12192000" y="6858000"/>
                </a:lnTo>
                <a:lnTo>
                  <a:pt x="0" y="6858000"/>
                </a:lnTo>
                <a:close/>
              </a:path>
            </a:pathLst>
          </a:custGeom>
          <a:ln>
            <a:noFill/>
          </a:ln>
        </p:spPr>
      </p:pic>
      <p:sp>
        <p:nvSpPr>
          <p:cNvPr id="15" name="CaixaDeTexto 14">
            <a:extLst>
              <a:ext uri="{FF2B5EF4-FFF2-40B4-BE49-F238E27FC236}">
                <a16:creationId xmlns:a16="http://schemas.microsoft.com/office/drawing/2014/main" id="{AB863AD1-3147-499E-936E-8976A38784FA}"/>
              </a:ext>
            </a:extLst>
          </p:cNvPr>
          <p:cNvSpPr txBox="1"/>
          <p:nvPr/>
        </p:nvSpPr>
        <p:spPr>
          <a:xfrm>
            <a:off x="7112350" y="2624966"/>
            <a:ext cx="2173159" cy="584775"/>
          </a:xfrm>
          <a:prstGeom prst="rect">
            <a:avLst/>
          </a:prstGeom>
          <a:noFill/>
        </p:spPr>
        <p:txBody>
          <a:bodyPr wrap="none" rtlCol="0">
            <a:spAutoFit/>
          </a:bodyPr>
          <a:lstStyle/>
          <a:p>
            <a:r>
              <a:rPr lang="pt-BR" sz="3200">
                <a:solidFill>
                  <a:schemeClr val="tx1">
                    <a:lumMod val="65000"/>
                  </a:schemeClr>
                </a:solidFill>
              </a:rPr>
              <a:t>Plataforma</a:t>
            </a:r>
          </a:p>
        </p:txBody>
      </p:sp>
      <p:cxnSp>
        <p:nvCxnSpPr>
          <p:cNvPr id="8" name="Conector de Seta Reta 7">
            <a:extLst>
              <a:ext uri="{FF2B5EF4-FFF2-40B4-BE49-F238E27FC236}">
                <a16:creationId xmlns:a16="http://schemas.microsoft.com/office/drawing/2014/main" id="{387CD77B-3288-4BB5-B199-0B970FA95ABE}"/>
              </a:ext>
            </a:extLst>
          </p:cNvPr>
          <p:cNvCxnSpPr>
            <a:cxnSpLocks/>
          </p:cNvCxnSpPr>
          <p:nvPr/>
        </p:nvCxnSpPr>
        <p:spPr>
          <a:xfrm>
            <a:off x="4919395" y="3042386"/>
            <a:ext cx="1579059" cy="76569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Conector de Seta Reta 18">
            <a:extLst>
              <a:ext uri="{FF2B5EF4-FFF2-40B4-BE49-F238E27FC236}">
                <a16:creationId xmlns:a16="http://schemas.microsoft.com/office/drawing/2014/main" id="{B1552350-AD26-4293-A15E-D541DAAEFD9A}"/>
              </a:ext>
            </a:extLst>
          </p:cNvPr>
          <p:cNvCxnSpPr>
            <a:cxnSpLocks/>
          </p:cNvCxnSpPr>
          <p:nvPr/>
        </p:nvCxnSpPr>
        <p:spPr>
          <a:xfrm flipV="1">
            <a:off x="4960882" y="4373199"/>
            <a:ext cx="1537572" cy="11725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2" name="CaixaDeTexto 21">
            <a:extLst>
              <a:ext uri="{FF2B5EF4-FFF2-40B4-BE49-F238E27FC236}">
                <a16:creationId xmlns:a16="http://schemas.microsoft.com/office/drawing/2014/main" id="{D299DBD1-498C-4503-978A-A885607C66CD}"/>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19 de 25</a:t>
            </a:r>
            <a:endParaRPr lang="pt-BR">
              <a:solidFill>
                <a:schemeClr val="tx1">
                  <a:lumMod val="50000"/>
                </a:schemeClr>
              </a:solidFill>
            </a:endParaRPr>
          </a:p>
        </p:txBody>
      </p:sp>
    </p:spTree>
    <p:extLst>
      <p:ext uri="{BB962C8B-B14F-4D97-AF65-F5344CB8AC3E}">
        <p14:creationId xmlns:p14="http://schemas.microsoft.com/office/powerpoint/2010/main" val="150256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518850" y="457805"/>
            <a:ext cx="4049507" cy="707886"/>
          </a:xfrm>
          <a:prstGeom prst="rect">
            <a:avLst/>
          </a:prstGeom>
          <a:noFill/>
        </p:spPr>
        <p:txBody>
          <a:bodyPr wrap="none" rtlCol="0">
            <a:spAutoFit/>
          </a:bodyPr>
          <a:lstStyle/>
          <a:p>
            <a:r>
              <a:rPr lang="pt-BR" sz="4000">
                <a:solidFill>
                  <a:schemeClr val="tx1">
                    <a:lumMod val="50000"/>
                  </a:schemeClr>
                </a:solidFill>
              </a:rPr>
              <a:t>O que é Diskify?</a:t>
            </a:r>
            <a:r>
              <a:rPr lang="pt-BR" sz="3200">
                <a:solidFill>
                  <a:schemeClr val="tx1">
                    <a:lumMod val="50000"/>
                  </a:schemeClr>
                </a:solidFill>
              </a:rPr>
              <a:t> </a:t>
            </a:r>
          </a:p>
        </p:txBody>
      </p:sp>
      <p:sp>
        <p:nvSpPr>
          <p:cNvPr id="5" name="CaixaDeTexto 4">
            <a:extLst>
              <a:ext uri="{FF2B5EF4-FFF2-40B4-BE49-F238E27FC236}">
                <a16:creationId xmlns:a16="http://schemas.microsoft.com/office/drawing/2014/main" id="{C4516E53-E5EF-4028-A346-3AD5A3233886}"/>
              </a:ext>
            </a:extLst>
          </p:cNvPr>
          <p:cNvSpPr txBox="1"/>
          <p:nvPr/>
        </p:nvSpPr>
        <p:spPr>
          <a:xfrm>
            <a:off x="1016000" y="1733861"/>
            <a:ext cx="10107720" cy="3816429"/>
          </a:xfrm>
          <a:prstGeom prst="rect">
            <a:avLst/>
          </a:prstGeom>
          <a:noFill/>
        </p:spPr>
        <p:txBody>
          <a:bodyPr wrap="square" rtlCol="0">
            <a:spAutoFit/>
          </a:bodyPr>
          <a:lstStyle/>
          <a:p>
            <a:pPr indent="450215" algn="just">
              <a:lnSpc>
                <a:spcPct val="150000"/>
              </a:lnSpc>
            </a:pPr>
            <a:r>
              <a:rPr lang="pt-BR" sz="20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Tokens não-fungíveis (NFTs) se tornaram um atrativo para muitos mercados, </a:t>
            </a:r>
          </a:p>
          <a:p>
            <a:pPr indent="450215" algn="just">
              <a:lnSpc>
                <a:spcPct val="150000"/>
              </a:lnSpc>
            </a:pPr>
            <a:r>
              <a:rPr lang="pt-BR" sz="2000">
                <a:solidFill>
                  <a:schemeClr val="tx1">
                    <a:lumMod val="65000"/>
                  </a:schemeClr>
                </a:solidFill>
                <a:latin typeface="Arial" panose="020B0604020202020204" pitchFamily="34" charset="0"/>
                <a:ea typeface="Times New Roman" panose="02020603050405020304" pitchFamily="18" charset="0"/>
                <a:cs typeface="Times New Roman" panose="02020603050405020304" pitchFamily="18" charset="0"/>
              </a:rPr>
              <a:t>u</a:t>
            </a:r>
            <a:r>
              <a:rPr lang="pt-BR" sz="20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m notável caso de sucesso de tecnologia baseada em blockchain. NFTs são </a:t>
            </a:r>
          </a:p>
          <a:p>
            <a:pPr indent="450215" algn="just">
              <a:lnSpc>
                <a:spcPct val="150000"/>
              </a:lnSpc>
            </a:pPr>
            <a:r>
              <a:rPr lang="pt-BR" sz="20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baseadas em contratos inteligentes (Smart Contracts) e são usadas para a </a:t>
            </a:r>
          </a:p>
          <a:p>
            <a:pPr indent="450215" algn="just">
              <a:lnSpc>
                <a:spcPct val="150000"/>
              </a:lnSpc>
            </a:pPr>
            <a:r>
              <a:rPr lang="pt-BR" sz="20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definição e transferência de direitos de propriedade, representando vários </a:t>
            </a:r>
          </a:p>
          <a:p>
            <a:pPr indent="450215" algn="just">
              <a:lnSpc>
                <a:spcPct val="150000"/>
              </a:lnSpc>
            </a:pPr>
            <a:r>
              <a:rPr lang="pt-BR" sz="20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tipos de dados. O projeto Diskify aproxima a indústria da música de seus fãs, </a:t>
            </a:r>
          </a:p>
          <a:p>
            <a:pPr indent="450215" algn="just">
              <a:lnSpc>
                <a:spcPct val="150000"/>
              </a:lnSpc>
            </a:pPr>
            <a:r>
              <a:rPr lang="pt-BR" sz="20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promovendo escassez de conteúdo e eliminando intermediários como </a:t>
            </a:r>
          </a:p>
          <a:p>
            <a:pPr indent="450215" algn="just">
              <a:lnSpc>
                <a:spcPct val="150000"/>
              </a:lnSpc>
            </a:pPr>
            <a:r>
              <a:rPr lang="pt-BR" sz="20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aplicativos de streaming e produtoras.</a:t>
            </a:r>
          </a:p>
          <a:p>
            <a:endParaRPr lang="pt-BR" sz="3200">
              <a:solidFill>
                <a:schemeClr val="tx1">
                  <a:lumMod val="50000"/>
                </a:schemeClr>
              </a:solidFill>
            </a:endParaRPr>
          </a:p>
        </p:txBody>
      </p:sp>
      <p:sp>
        <p:nvSpPr>
          <p:cNvPr id="8" name="CaixaDeTexto 7">
            <a:extLst>
              <a:ext uri="{FF2B5EF4-FFF2-40B4-BE49-F238E27FC236}">
                <a16:creationId xmlns:a16="http://schemas.microsoft.com/office/drawing/2014/main" id="{0DEC8AEA-B4CF-4ED3-B156-48CB49239BBE}"/>
              </a:ext>
            </a:extLst>
          </p:cNvPr>
          <p:cNvSpPr txBox="1"/>
          <p:nvPr/>
        </p:nvSpPr>
        <p:spPr>
          <a:xfrm>
            <a:off x="10682996" y="174433"/>
            <a:ext cx="1237839" cy="461665"/>
          </a:xfrm>
          <a:prstGeom prst="rect">
            <a:avLst/>
          </a:prstGeom>
          <a:noFill/>
        </p:spPr>
        <p:txBody>
          <a:bodyPr wrap="none" rtlCol="0">
            <a:spAutoFit/>
          </a:bodyPr>
          <a:lstStyle/>
          <a:p>
            <a:r>
              <a:rPr lang="pt-BR" sz="2400">
                <a:solidFill>
                  <a:schemeClr val="tx1">
                    <a:lumMod val="50000"/>
                  </a:schemeClr>
                </a:solidFill>
              </a:rPr>
              <a:t>2 de 25</a:t>
            </a:r>
            <a:endParaRPr lang="pt-BR">
              <a:solidFill>
                <a:schemeClr val="tx1">
                  <a:lumMod val="50000"/>
                </a:schemeClr>
              </a:solidFill>
            </a:endParaRPr>
          </a:p>
        </p:txBody>
      </p:sp>
    </p:spTree>
    <p:extLst>
      <p:ext uri="{BB962C8B-B14F-4D97-AF65-F5344CB8AC3E}">
        <p14:creationId xmlns:p14="http://schemas.microsoft.com/office/powerpoint/2010/main" val="1282757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3871573" cy="584775"/>
          </a:xfrm>
          <a:prstGeom prst="rect">
            <a:avLst/>
          </a:prstGeom>
          <a:noFill/>
        </p:spPr>
        <p:txBody>
          <a:bodyPr wrap="none" rtlCol="0">
            <a:spAutoFit/>
          </a:bodyPr>
          <a:lstStyle/>
          <a:p>
            <a:r>
              <a:rPr lang="pt-BR" sz="3200">
                <a:solidFill>
                  <a:schemeClr val="tx1">
                    <a:lumMod val="50000"/>
                  </a:schemeClr>
                </a:solidFill>
              </a:rPr>
              <a:t>Modelo de negócio</a:t>
            </a:r>
          </a:p>
        </p:txBody>
      </p:sp>
      <p:pic>
        <p:nvPicPr>
          <p:cNvPr id="9" name="Imagem 8" descr="Imagem em preto e branco&#10;&#10;Descrição gerada automaticamente">
            <a:extLst>
              <a:ext uri="{FF2B5EF4-FFF2-40B4-BE49-F238E27FC236}">
                <a16:creationId xmlns:a16="http://schemas.microsoft.com/office/drawing/2014/main" id="{E5EB99A2-5B23-42DA-89E3-43C63F8BB28A}"/>
              </a:ext>
            </a:extLst>
          </p:cNvPr>
          <p:cNvPicPr>
            <a:picLocks noChangeAspect="1"/>
          </p:cNvPicPr>
          <p:nvPr/>
        </p:nvPicPr>
        <p:blipFill>
          <a:blip r:embed="rId3">
            <a:lum bright="70000" contrast="-70000"/>
            <a:alphaModFix amt="35000"/>
            <a:extLst>
              <a:ext uri="{28A0092B-C50C-407E-A947-70E740481C1C}">
                <a14:useLocalDpi xmlns:a14="http://schemas.microsoft.com/office/drawing/2010/main" val="0"/>
              </a:ext>
            </a:extLst>
          </a:blip>
          <a:stretch>
            <a:fillRect/>
          </a:stretch>
        </p:blipFill>
        <p:spPr>
          <a:xfrm>
            <a:off x="820863" y="1957796"/>
            <a:ext cx="952500" cy="952500"/>
          </a:xfrm>
          <a:prstGeom prst="rect">
            <a:avLst/>
          </a:prstGeom>
          <a:noFill/>
        </p:spPr>
      </p:pic>
      <p:sp>
        <p:nvSpPr>
          <p:cNvPr id="12" name="CaixaDeTexto 11">
            <a:extLst>
              <a:ext uri="{FF2B5EF4-FFF2-40B4-BE49-F238E27FC236}">
                <a16:creationId xmlns:a16="http://schemas.microsoft.com/office/drawing/2014/main" id="{1E1EB991-9F48-4FD8-BCC0-012B95649030}"/>
              </a:ext>
            </a:extLst>
          </p:cNvPr>
          <p:cNvSpPr txBox="1"/>
          <p:nvPr/>
        </p:nvSpPr>
        <p:spPr>
          <a:xfrm>
            <a:off x="792620" y="3028890"/>
            <a:ext cx="1518364" cy="400110"/>
          </a:xfrm>
          <a:prstGeom prst="rect">
            <a:avLst/>
          </a:prstGeom>
          <a:noFill/>
        </p:spPr>
        <p:txBody>
          <a:bodyPr wrap="square" rtlCol="0">
            <a:spAutoFit/>
          </a:bodyPr>
          <a:lstStyle/>
          <a:p>
            <a:r>
              <a:rPr lang="pt-BR" sz="2000">
                <a:solidFill>
                  <a:schemeClr val="tx1">
                    <a:lumMod val="65000"/>
                  </a:schemeClr>
                </a:solidFill>
              </a:rPr>
              <a:t>Músico</a:t>
            </a:r>
          </a:p>
        </p:txBody>
      </p:sp>
      <p:pic>
        <p:nvPicPr>
          <p:cNvPr id="14" name="Imagem 13" descr="Logotipo&#10;&#10;Descrição gerada automaticamente">
            <a:extLst>
              <a:ext uri="{FF2B5EF4-FFF2-40B4-BE49-F238E27FC236}">
                <a16:creationId xmlns:a16="http://schemas.microsoft.com/office/drawing/2014/main" id="{725022B5-7ADD-487D-9612-B7416B43A922}"/>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b="12198"/>
          <a:stretch/>
        </p:blipFill>
        <p:spPr>
          <a:xfrm>
            <a:off x="4774386" y="3248518"/>
            <a:ext cx="2283441" cy="1303233"/>
          </a:xfrm>
          <a:custGeom>
            <a:avLst/>
            <a:gdLst/>
            <a:ahLst/>
            <a:cxnLst/>
            <a:rect l="l" t="t" r="r" b="b"/>
            <a:pathLst>
              <a:path w="12192000" h="6858000">
                <a:moveTo>
                  <a:pt x="0" y="0"/>
                </a:moveTo>
                <a:lnTo>
                  <a:pt x="12192000" y="0"/>
                </a:lnTo>
                <a:lnTo>
                  <a:pt x="12192000" y="6858000"/>
                </a:lnTo>
                <a:lnTo>
                  <a:pt x="0" y="6858000"/>
                </a:lnTo>
                <a:close/>
              </a:path>
            </a:pathLst>
          </a:custGeom>
          <a:ln>
            <a:noFill/>
          </a:ln>
        </p:spPr>
      </p:pic>
      <p:sp>
        <p:nvSpPr>
          <p:cNvPr id="15" name="CaixaDeTexto 14">
            <a:extLst>
              <a:ext uri="{FF2B5EF4-FFF2-40B4-BE49-F238E27FC236}">
                <a16:creationId xmlns:a16="http://schemas.microsoft.com/office/drawing/2014/main" id="{AB863AD1-3147-499E-936E-8976A38784FA}"/>
              </a:ext>
            </a:extLst>
          </p:cNvPr>
          <p:cNvSpPr txBox="1"/>
          <p:nvPr/>
        </p:nvSpPr>
        <p:spPr>
          <a:xfrm>
            <a:off x="5087054" y="2990015"/>
            <a:ext cx="2173159" cy="461665"/>
          </a:xfrm>
          <a:prstGeom prst="rect">
            <a:avLst/>
          </a:prstGeom>
          <a:noFill/>
        </p:spPr>
        <p:txBody>
          <a:bodyPr wrap="square" rtlCol="0">
            <a:spAutoFit/>
          </a:bodyPr>
          <a:lstStyle/>
          <a:p>
            <a:r>
              <a:rPr lang="pt-BR" sz="2400">
                <a:solidFill>
                  <a:schemeClr val="tx1">
                    <a:lumMod val="65000"/>
                  </a:schemeClr>
                </a:solidFill>
              </a:rPr>
              <a:t>Plataforma</a:t>
            </a:r>
          </a:p>
        </p:txBody>
      </p:sp>
      <p:cxnSp>
        <p:nvCxnSpPr>
          <p:cNvPr id="16" name="Conector de Seta Reta 15">
            <a:extLst>
              <a:ext uri="{FF2B5EF4-FFF2-40B4-BE49-F238E27FC236}">
                <a16:creationId xmlns:a16="http://schemas.microsoft.com/office/drawing/2014/main" id="{696BD0AB-8261-47CF-AC57-A441655D04E6}"/>
              </a:ext>
            </a:extLst>
          </p:cNvPr>
          <p:cNvCxnSpPr>
            <a:cxnSpLocks/>
          </p:cNvCxnSpPr>
          <p:nvPr/>
        </p:nvCxnSpPr>
        <p:spPr>
          <a:xfrm>
            <a:off x="2485827" y="2743200"/>
            <a:ext cx="2086173" cy="8187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3" name="Imagem 2" descr="Placa vermelha com letras brancas em fundo preto&#10;&#10;Descrição gerada automaticamente com confiança média">
            <a:extLst>
              <a:ext uri="{FF2B5EF4-FFF2-40B4-BE49-F238E27FC236}">
                <a16:creationId xmlns:a16="http://schemas.microsoft.com/office/drawing/2014/main" id="{6B529625-0BDC-4C12-AE8B-08D4A38AE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8104" y="1602227"/>
            <a:ext cx="1308069" cy="1308069"/>
          </a:xfrm>
          <a:prstGeom prst="rect">
            <a:avLst/>
          </a:prstGeom>
        </p:spPr>
      </p:pic>
      <p:sp>
        <p:nvSpPr>
          <p:cNvPr id="17" name="CaixaDeTexto 16">
            <a:extLst>
              <a:ext uri="{FF2B5EF4-FFF2-40B4-BE49-F238E27FC236}">
                <a16:creationId xmlns:a16="http://schemas.microsoft.com/office/drawing/2014/main" id="{17B80AEE-ABBB-474A-9BA1-0D8F9BC9205D}"/>
              </a:ext>
            </a:extLst>
          </p:cNvPr>
          <p:cNvSpPr txBox="1"/>
          <p:nvPr/>
        </p:nvSpPr>
        <p:spPr>
          <a:xfrm>
            <a:off x="8844965" y="3823465"/>
            <a:ext cx="1441073" cy="369332"/>
          </a:xfrm>
          <a:prstGeom prst="rect">
            <a:avLst/>
          </a:prstGeom>
          <a:noFill/>
        </p:spPr>
        <p:txBody>
          <a:bodyPr wrap="square" rtlCol="0">
            <a:spAutoFit/>
          </a:bodyPr>
          <a:lstStyle/>
          <a:p>
            <a:r>
              <a:rPr lang="pt-BR">
                <a:solidFill>
                  <a:schemeClr val="tx1">
                    <a:lumMod val="65000"/>
                  </a:schemeClr>
                </a:solidFill>
              </a:rPr>
              <a:t>NFT</a:t>
            </a:r>
          </a:p>
        </p:txBody>
      </p:sp>
      <p:pic>
        <p:nvPicPr>
          <p:cNvPr id="5" name="Imagem 4" descr="Padrão do plano de fundo&#10;&#10;Descrição gerada automaticamente">
            <a:extLst>
              <a:ext uri="{FF2B5EF4-FFF2-40B4-BE49-F238E27FC236}">
                <a16:creationId xmlns:a16="http://schemas.microsoft.com/office/drawing/2014/main" id="{97481A07-C444-42B1-A2E4-7F36CFC255B7}"/>
              </a:ext>
            </a:extLst>
          </p:cNvPr>
          <p:cNvPicPr>
            <a:picLocks noChangeAspect="1"/>
          </p:cNvPicPr>
          <p:nvPr/>
        </p:nvPicPr>
        <p:blipFill>
          <a:blip r:embed="rId5">
            <a:lum bright="70000" contrast="-70000"/>
            <a:alphaModFix amt="35000"/>
            <a:extLst>
              <a:ext uri="{28A0092B-C50C-407E-A947-70E740481C1C}">
                <a14:useLocalDpi xmlns:a14="http://schemas.microsoft.com/office/drawing/2010/main" val="0"/>
              </a:ext>
            </a:extLst>
          </a:blip>
          <a:stretch>
            <a:fillRect/>
          </a:stretch>
        </p:blipFill>
        <p:spPr>
          <a:xfrm>
            <a:off x="1852391" y="3228945"/>
            <a:ext cx="1101332" cy="884077"/>
          </a:xfrm>
          <a:prstGeom prst="rect">
            <a:avLst/>
          </a:prstGeom>
        </p:spPr>
      </p:pic>
      <p:cxnSp>
        <p:nvCxnSpPr>
          <p:cNvPr id="21" name="Conector de Seta Reta 20">
            <a:extLst>
              <a:ext uri="{FF2B5EF4-FFF2-40B4-BE49-F238E27FC236}">
                <a16:creationId xmlns:a16="http://schemas.microsoft.com/office/drawing/2014/main" id="{24F3D0CA-9BFF-461C-ACEF-AD99909DCD61}"/>
              </a:ext>
            </a:extLst>
          </p:cNvPr>
          <p:cNvCxnSpPr>
            <a:cxnSpLocks/>
          </p:cNvCxnSpPr>
          <p:nvPr/>
        </p:nvCxnSpPr>
        <p:spPr>
          <a:xfrm flipV="1">
            <a:off x="7008912" y="2692819"/>
            <a:ext cx="1441072" cy="81314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25" name="Imagem 24" descr="Padrão do plano de fundo&#10;&#10;Descrição gerada automaticamente">
            <a:extLst>
              <a:ext uri="{FF2B5EF4-FFF2-40B4-BE49-F238E27FC236}">
                <a16:creationId xmlns:a16="http://schemas.microsoft.com/office/drawing/2014/main" id="{3AD43E38-7066-4EA7-BDB9-6BB83B6526C4}"/>
              </a:ext>
            </a:extLst>
          </p:cNvPr>
          <p:cNvPicPr>
            <a:picLocks noChangeAspect="1"/>
          </p:cNvPicPr>
          <p:nvPr/>
        </p:nvPicPr>
        <p:blipFill>
          <a:blip r:embed="rId5">
            <a:lum bright="70000" contrast="-70000"/>
            <a:alphaModFix amt="35000"/>
            <a:extLst>
              <a:ext uri="{28A0092B-C50C-407E-A947-70E740481C1C}">
                <a14:useLocalDpi xmlns:a14="http://schemas.microsoft.com/office/drawing/2010/main" val="0"/>
              </a:ext>
            </a:extLst>
          </a:blip>
          <a:stretch>
            <a:fillRect/>
          </a:stretch>
        </p:blipFill>
        <p:spPr>
          <a:xfrm>
            <a:off x="8604841" y="4236338"/>
            <a:ext cx="1101332" cy="884077"/>
          </a:xfrm>
          <a:prstGeom prst="rect">
            <a:avLst/>
          </a:prstGeom>
        </p:spPr>
      </p:pic>
      <p:cxnSp>
        <p:nvCxnSpPr>
          <p:cNvPr id="26" name="Conector de Seta Reta 25">
            <a:extLst>
              <a:ext uri="{FF2B5EF4-FFF2-40B4-BE49-F238E27FC236}">
                <a16:creationId xmlns:a16="http://schemas.microsoft.com/office/drawing/2014/main" id="{F987AAB4-2942-409E-9521-92C47799F323}"/>
              </a:ext>
            </a:extLst>
          </p:cNvPr>
          <p:cNvCxnSpPr>
            <a:cxnSpLocks/>
          </p:cNvCxnSpPr>
          <p:nvPr/>
        </p:nvCxnSpPr>
        <p:spPr>
          <a:xfrm>
            <a:off x="7034852" y="4113022"/>
            <a:ext cx="1415132" cy="5414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29" name="Imagem 28" descr="Imagem em preto e branco&#10;&#10;Descrição gerada automaticamente">
            <a:extLst>
              <a:ext uri="{FF2B5EF4-FFF2-40B4-BE49-F238E27FC236}">
                <a16:creationId xmlns:a16="http://schemas.microsoft.com/office/drawing/2014/main" id="{ACC338F6-D2C1-417F-A9FE-D55FCBAFF0F5}"/>
              </a:ext>
            </a:extLst>
          </p:cNvPr>
          <p:cNvPicPr>
            <a:picLocks noChangeAspect="1"/>
          </p:cNvPicPr>
          <p:nvPr/>
        </p:nvPicPr>
        <p:blipFill>
          <a:blip r:embed="rId3">
            <a:lum bright="70000" contrast="-70000"/>
            <a:alphaModFix amt="35000"/>
            <a:extLst>
              <a:ext uri="{28A0092B-C50C-407E-A947-70E740481C1C}">
                <a14:useLocalDpi xmlns:a14="http://schemas.microsoft.com/office/drawing/2010/main" val="0"/>
              </a:ext>
            </a:extLst>
          </a:blip>
          <a:stretch>
            <a:fillRect/>
          </a:stretch>
        </p:blipFill>
        <p:spPr>
          <a:xfrm>
            <a:off x="820863" y="4679515"/>
            <a:ext cx="952500" cy="952500"/>
          </a:xfrm>
          <a:prstGeom prst="rect">
            <a:avLst/>
          </a:prstGeom>
          <a:noFill/>
        </p:spPr>
      </p:pic>
      <p:sp>
        <p:nvSpPr>
          <p:cNvPr id="31" name="CaixaDeTexto 30">
            <a:extLst>
              <a:ext uri="{FF2B5EF4-FFF2-40B4-BE49-F238E27FC236}">
                <a16:creationId xmlns:a16="http://schemas.microsoft.com/office/drawing/2014/main" id="{DBDB5C1C-8A31-4BF3-862B-B625208401E8}"/>
              </a:ext>
            </a:extLst>
          </p:cNvPr>
          <p:cNvSpPr txBox="1"/>
          <p:nvPr/>
        </p:nvSpPr>
        <p:spPr>
          <a:xfrm>
            <a:off x="578022" y="5722928"/>
            <a:ext cx="2086172" cy="400110"/>
          </a:xfrm>
          <a:prstGeom prst="rect">
            <a:avLst/>
          </a:prstGeom>
          <a:noFill/>
        </p:spPr>
        <p:txBody>
          <a:bodyPr wrap="square" rtlCol="0">
            <a:spAutoFit/>
          </a:bodyPr>
          <a:lstStyle/>
          <a:p>
            <a:r>
              <a:rPr lang="pt-BR" sz="2000">
                <a:solidFill>
                  <a:schemeClr val="tx1">
                    <a:lumMod val="65000"/>
                  </a:schemeClr>
                </a:solidFill>
              </a:rPr>
              <a:t>Consumidor</a:t>
            </a:r>
          </a:p>
        </p:txBody>
      </p:sp>
      <p:cxnSp>
        <p:nvCxnSpPr>
          <p:cNvPr id="32" name="Conector de Seta Reta 31">
            <a:extLst>
              <a:ext uri="{FF2B5EF4-FFF2-40B4-BE49-F238E27FC236}">
                <a16:creationId xmlns:a16="http://schemas.microsoft.com/office/drawing/2014/main" id="{5621FA12-D094-4BF5-83D0-DC0F131065FF}"/>
              </a:ext>
            </a:extLst>
          </p:cNvPr>
          <p:cNvCxnSpPr>
            <a:cxnSpLocks/>
          </p:cNvCxnSpPr>
          <p:nvPr/>
        </p:nvCxnSpPr>
        <p:spPr>
          <a:xfrm flipV="1">
            <a:off x="2403057" y="4463718"/>
            <a:ext cx="2168943" cy="88753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7" name="CaixaDeTexto 36">
            <a:extLst>
              <a:ext uri="{FF2B5EF4-FFF2-40B4-BE49-F238E27FC236}">
                <a16:creationId xmlns:a16="http://schemas.microsoft.com/office/drawing/2014/main" id="{35CDA4B7-BA74-4859-9F4D-FC7DF23FEA69}"/>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20 de 25</a:t>
            </a:r>
            <a:endParaRPr lang="pt-BR">
              <a:solidFill>
                <a:schemeClr val="tx1">
                  <a:lumMod val="50000"/>
                </a:schemeClr>
              </a:solidFill>
            </a:endParaRPr>
          </a:p>
        </p:txBody>
      </p:sp>
    </p:spTree>
    <p:extLst>
      <p:ext uri="{BB962C8B-B14F-4D97-AF65-F5344CB8AC3E}">
        <p14:creationId xmlns:p14="http://schemas.microsoft.com/office/powerpoint/2010/main" val="2329848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5646097" cy="584775"/>
          </a:xfrm>
          <a:prstGeom prst="rect">
            <a:avLst/>
          </a:prstGeom>
          <a:noFill/>
        </p:spPr>
        <p:txBody>
          <a:bodyPr wrap="none" rtlCol="0">
            <a:spAutoFit/>
          </a:bodyPr>
          <a:lstStyle/>
          <a:p>
            <a:r>
              <a:rPr lang="pt-BR" sz="3200">
                <a:solidFill>
                  <a:schemeClr val="tx1">
                    <a:lumMod val="50000"/>
                  </a:schemeClr>
                </a:solidFill>
              </a:rPr>
              <a:t>Modelo de negócio - Ganhos</a:t>
            </a:r>
          </a:p>
        </p:txBody>
      </p:sp>
      <p:sp>
        <p:nvSpPr>
          <p:cNvPr id="12" name="CaixaDeTexto 11">
            <a:extLst>
              <a:ext uri="{FF2B5EF4-FFF2-40B4-BE49-F238E27FC236}">
                <a16:creationId xmlns:a16="http://schemas.microsoft.com/office/drawing/2014/main" id="{1E1EB991-9F48-4FD8-BCC0-012B95649030}"/>
              </a:ext>
            </a:extLst>
          </p:cNvPr>
          <p:cNvSpPr txBox="1"/>
          <p:nvPr/>
        </p:nvSpPr>
        <p:spPr>
          <a:xfrm>
            <a:off x="5182741" y="1700655"/>
            <a:ext cx="1518364" cy="400110"/>
          </a:xfrm>
          <a:prstGeom prst="rect">
            <a:avLst/>
          </a:prstGeom>
          <a:noFill/>
        </p:spPr>
        <p:txBody>
          <a:bodyPr wrap="square" rtlCol="0">
            <a:spAutoFit/>
          </a:bodyPr>
          <a:lstStyle/>
          <a:p>
            <a:r>
              <a:rPr lang="pt-BR" sz="2000">
                <a:solidFill>
                  <a:schemeClr val="tx1">
                    <a:lumMod val="65000"/>
                  </a:schemeClr>
                </a:solidFill>
              </a:rPr>
              <a:t>Músico</a:t>
            </a:r>
          </a:p>
        </p:txBody>
      </p:sp>
      <p:pic>
        <p:nvPicPr>
          <p:cNvPr id="14" name="Imagem 13" descr="Logotipo&#10;&#10;Descrição gerada automaticamente">
            <a:extLst>
              <a:ext uri="{FF2B5EF4-FFF2-40B4-BE49-F238E27FC236}">
                <a16:creationId xmlns:a16="http://schemas.microsoft.com/office/drawing/2014/main" id="{725022B5-7ADD-487D-9612-B7416B43A922}"/>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b="12198"/>
          <a:stretch/>
        </p:blipFill>
        <p:spPr>
          <a:xfrm>
            <a:off x="1052420" y="1961063"/>
            <a:ext cx="2283441" cy="1303233"/>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5" name="CaixaDeTexto 14">
            <a:extLst>
              <a:ext uri="{FF2B5EF4-FFF2-40B4-BE49-F238E27FC236}">
                <a16:creationId xmlns:a16="http://schemas.microsoft.com/office/drawing/2014/main" id="{AB863AD1-3147-499E-936E-8976A38784FA}"/>
              </a:ext>
            </a:extLst>
          </p:cNvPr>
          <p:cNvSpPr txBox="1"/>
          <p:nvPr/>
        </p:nvSpPr>
        <p:spPr>
          <a:xfrm>
            <a:off x="1368306" y="1639100"/>
            <a:ext cx="2173159" cy="461665"/>
          </a:xfrm>
          <a:prstGeom prst="rect">
            <a:avLst/>
          </a:prstGeom>
          <a:noFill/>
        </p:spPr>
        <p:txBody>
          <a:bodyPr wrap="square" rtlCol="0">
            <a:spAutoFit/>
          </a:bodyPr>
          <a:lstStyle/>
          <a:p>
            <a:r>
              <a:rPr lang="pt-BR" sz="2400">
                <a:solidFill>
                  <a:schemeClr val="tx1">
                    <a:lumMod val="65000"/>
                  </a:schemeClr>
                </a:solidFill>
              </a:rPr>
              <a:t>Plataforma</a:t>
            </a:r>
          </a:p>
        </p:txBody>
      </p:sp>
      <p:pic>
        <p:nvPicPr>
          <p:cNvPr id="29" name="Imagem 28" descr="Imagem em preto e branco&#10;&#10;Descrição gerada automaticamente">
            <a:extLst>
              <a:ext uri="{FF2B5EF4-FFF2-40B4-BE49-F238E27FC236}">
                <a16:creationId xmlns:a16="http://schemas.microsoft.com/office/drawing/2014/main" id="{ACC338F6-D2C1-417F-A9FE-D55FCBAFF0F5}"/>
              </a:ext>
            </a:extLst>
          </p:cNvPr>
          <p:cNvPicPr>
            <a:picLocks noChangeAspect="1"/>
          </p:cNvPicPr>
          <p:nvPr/>
        </p:nvPicPr>
        <p:blipFill>
          <a:blip r:embed="rId3">
            <a:lum bright="70000" contrast="-70000"/>
            <a:alphaModFix amt="35000"/>
            <a:extLst>
              <a:ext uri="{28A0092B-C50C-407E-A947-70E740481C1C}">
                <a14:useLocalDpi xmlns:a14="http://schemas.microsoft.com/office/drawing/2010/main" val="0"/>
              </a:ext>
            </a:extLst>
          </a:blip>
          <a:stretch>
            <a:fillRect/>
          </a:stretch>
        </p:blipFill>
        <p:spPr>
          <a:xfrm>
            <a:off x="5313947" y="2244885"/>
            <a:ext cx="735591" cy="735591"/>
          </a:xfrm>
          <a:prstGeom prst="rect">
            <a:avLst/>
          </a:prstGeom>
          <a:noFill/>
        </p:spPr>
      </p:pic>
      <p:sp>
        <p:nvSpPr>
          <p:cNvPr id="31" name="CaixaDeTexto 30">
            <a:extLst>
              <a:ext uri="{FF2B5EF4-FFF2-40B4-BE49-F238E27FC236}">
                <a16:creationId xmlns:a16="http://schemas.microsoft.com/office/drawing/2014/main" id="{DBDB5C1C-8A31-4BF3-862B-B625208401E8}"/>
              </a:ext>
            </a:extLst>
          </p:cNvPr>
          <p:cNvSpPr txBox="1"/>
          <p:nvPr/>
        </p:nvSpPr>
        <p:spPr>
          <a:xfrm>
            <a:off x="8552881" y="1639100"/>
            <a:ext cx="2086172" cy="400110"/>
          </a:xfrm>
          <a:prstGeom prst="rect">
            <a:avLst/>
          </a:prstGeom>
          <a:noFill/>
        </p:spPr>
        <p:txBody>
          <a:bodyPr wrap="square" rtlCol="0">
            <a:spAutoFit/>
          </a:bodyPr>
          <a:lstStyle/>
          <a:p>
            <a:r>
              <a:rPr lang="pt-BR" sz="2000">
                <a:solidFill>
                  <a:schemeClr val="tx1">
                    <a:lumMod val="65000"/>
                  </a:schemeClr>
                </a:solidFill>
              </a:rPr>
              <a:t>Consumidor</a:t>
            </a:r>
          </a:p>
        </p:txBody>
      </p:sp>
      <p:pic>
        <p:nvPicPr>
          <p:cNvPr id="18" name="Imagem 17" descr="Imagem em preto e branco&#10;&#10;Descrição gerada automaticamente">
            <a:extLst>
              <a:ext uri="{FF2B5EF4-FFF2-40B4-BE49-F238E27FC236}">
                <a16:creationId xmlns:a16="http://schemas.microsoft.com/office/drawing/2014/main" id="{9C2611BE-29E6-4C17-87F6-FAEC3AE7B4CB}"/>
              </a:ext>
            </a:extLst>
          </p:cNvPr>
          <p:cNvPicPr>
            <a:picLocks noChangeAspect="1"/>
          </p:cNvPicPr>
          <p:nvPr/>
        </p:nvPicPr>
        <p:blipFill>
          <a:blip r:embed="rId3">
            <a:lum bright="70000" contrast="-70000"/>
            <a:alphaModFix amt="35000"/>
            <a:extLst>
              <a:ext uri="{28A0092B-C50C-407E-A947-70E740481C1C}">
                <a14:useLocalDpi xmlns:a14="http://schemas.microsoft.com/office/drawing/2010/main" val="0"/>
              </a:ext>
            </a:extLst>
          </a:blip>
          <a:stretch>
            <a:fillRect/>
          </a:stretch>
        </p:blipFill>
        <p:spPr>
          <a:xfrm>
            <a:off x="8860376" y="2244883"/>
            <a:ext cx="735591" cy="735591"/>
          </a:xfrm>
          <a:prstGeom prst="rect">
            <a:avLst/>
          </a:prstGeom>
          <a:noFill/>
        </p:spPr>
      </p:pic>
      <p:sp>
        <p:nvSpPr>
          <p:cNvPr id="19" name="CaixaDeTexto 18">
            <a:extLst>
              <a:ext uri="{FF2B5EF4-FFF2-40B4-BE49-F238E27FC236}">
                <a16:creationId xmlns:a16="http://schemas.microsoft.com/office/drawing/2014/main" id="{FBC46606-855E-4313-82A4-4A985BA38232}"/>
              </a:ext>
            </a:extLst>
          </p:cNvPr>
          <p:cNvSpPr txBox="1"/>
          <p:nvPr/>
        </p:nvSpPr>
        <p:spPr>
          <a:xfrm>
            <a:off x="1052420" y="3595924"/>
            <a:ext cx="2433905" cy="2677656"/>
          </a:xfrm>
          <a:prstGeom prst="rect">
            <a:avLst/>
          </a:prstGeom>
          <a:noFill/>
        </p:spPr>
        <p:txBody>
          <a:bodyPr wrap="square" rtlCol="0">
            <a:spAutoFit/>
          </a:bodyPr>
          <a:lstStyle/>
          <a:p>
            <a:pPr marL="342900" indent="-342900">
              <a:buFontTx/>
              <a:buChar char="-"/>
            </a:pPr>
            <a:r>
              <a:rPr lang="pt-BR">
                <a:solidFill>
                  <a:schemeClr val="tx1">
                    <a:lumMod val="65000"/>
                  </a:schemeClr>
                </a:solidFill>
              </a:rPr>
              <a:t>Porcentagem em registro de NFTs</a:t>
            </a:r>
          </a:p>
          <a:p>
            <a:pPr marL="342900" indent="-342900">
              <a:buFontTx/>
              <a:buChar char="-"/>
            </a:pPr>
            <a:endParaRPr lang="pt-BR">
              <a:solidFill>
                <a:schemeClr val="tx1">
                  <a:lumMod val="65000"/>
                </a:schemeClr>
              </a:solidFill>
            </a:endParaRPr>
          </a:p>
          <a:p>
            <a:pPr marL="342900" indent="-342900">
              <a:buFontTx/>
              <a:buChar char="-"/>
            </a:pPr>
            <a:r>
              <a:rPr lang="pt-BR">
                <a:solidFill>
                  <a:schemeClr val="tx1">
                    <a:lumMod val="65000"/>
                  </a:schemeClr>
                </a:solidFill>
              </a:rPr>
              <a:t>Royalties em Vendas</a:t>
            </a:r>
          </a:p>
          <a:p>
            <a:pPr marL="342900" indent="-342900">
              <a:buFontTx/>
              <a:buChar char="-"/>
            </a:pPr>
            <a:endParaRPr lang="pt-BR">
              <a:solidFill>
                <a:schemeClr val="tx1">
                  <a:lumMod val="65000"/>
                </a:schemeClr>
              </a:solidFill>
            </a:endParaRPr>
          </a:p>
          <a:p>
            <a:pPr marL="342900" indent="-342900">
              <a:buFontTx/>
              <a:buChar char="-"/>
            </a:pPr>
            <a:r>
              <a:rPr lang="pt-BR">
                <a:solidFill>
                  <a:schemeClr val="tx1">
                    <a:lumMod val="65000"/>
                  </a:schemeClr>
                </a:solidFill>
              </a:rPr>
              <a:t>Royalties em Revendas</a:t>
            </a:r>
          </a:p>
          <a:p>
            <a:pPr marL="342900" indent="-342900">
              <a:buFontTx/>
              <a:buChar char="-"/>
            </a:pPr>
            <a:endParaRPr lang="pt-BR" sz="2400">
              <a:solidFill>
                <a:schemeClr val="tx1">
                  <a:lumMod val="65000"/>
                </a:schemeClr>
              </a:solidFill>
            </a:endParaRPr>
          </a:p>
        </p:txBody>
      </p:sp>
      <p:sp>
        <p:nvSpPr>
          <p:cNvPr id="20" name="CaixaDeTexto 19">
            <a:extLst>
              <a:ext uri="{FF2B5EF4-FFF2-40B4-BE49-F238E27FC236}">
                <a16:creationId xmlns:a16="http://schemas.microsoft.com/office/drawing/2014/main" id="{9BB3549D-DC4C-4B3B-8108-2BCA0727B9E8}"/>
              </a:ext>
            </a:extLst>
          </p:cNvPr>
          <p:cNvSpPr txBox="1"/>
          <p:nvPr/>
        </p:nvSpPr>
        <p:spPr>
          <a:xfrm>
            <a:off x="4855343" y="3812012"/>
            <a:ext cx="2173159" cy="1846659"/>
          </a:xfrm>
          <a:prstGeom prst="rect">
            <a:avLst/>
          </a:prstGeom>
          <a:noFill/>
        </p:spPr>
        <p:txBody>
          <a:bodyPr wrap="square" rtlCol="0">
            <a:spAutoFit/>
          </a:bodyPr>
          <a:lstStyle/>
          <a:p>
            <a:r>
              <a:rPr lang="pt-BR">
                <a:solidFill>
                  <a:schemeClr val="tx1">
                    <a:lumMod val="65000"/>
                  </a:schemeClr>
                </a:solidFill>
              </a:rPr>
              <a:t>- Com a Venda  de seus NFTs</a:t>
            </a:r>
          </a:p>
          <a:p>
            <a:pPr marL="342900" indent="-342900">
              <a:buFontTx/>
              <a:buChar char="-"/>
            </a:pPr>
            <a:endParaRPr lang="pt-BR">
              <a:solidFill>
                <a:schemeClr val="tx1">
                  <a:lumMod val="65000"/>
                </a:schemeClr>
              </a:solidFill>
            </a:endParaRPr>
          </a:p>
          <a:p>
            <a:r>
              <a:rPr lang="pt-BR">
                <a:solidFill>
                  <a:schemeClr val="tx1">
                    <a:lumMod val="65000"/>
                  </a:schemeClr>
                </a:solidFill>
              </a:rPr>
              <a:t>- Royalties em Revendas</a:t>
            </a:r>
          </a:p>
          <a:p>
            <a:pPr marL="342900" indent="-342900">
              <a:buFontTx/>
              <a:buChar char="-"/>
            </a:pPr>
            <a:endParaRPr lang="pt-BR" sz="2400">
              <a:solidFill>
                <a:schemeClr val="tx1">
                  <a:lumMod val="65000"/>
                </a:schemeClr>
              </a:solidFill>
            </a:endParaRPr>
          </a:p>
        </p:txBody>
      </p:sp>
      <p:sp>
        <p:nvSpPr>
          <p:cNvPr id="22" name="CaixaDeTexto 21">
            <a:extLst>
              <a:ext uri="{FF2B5EF4-FFF2-40B4-BE49-F238E27FC236}">
                <a16:creationId xmlns:a16="http://schemas.microsoft.com/office/drawing/2014/main" id="{529AAC3B-7240-4606-A44D-65ED9D5951F9}"/>
              </a:ext>
            </a:extLst>
          </p:cNvPr>
          <p:cNvSpPr txBox="1"/>
          <p:nvPr/>
        </p:nvSpPr>
        <p:spPr>
          <a:xfrm>
            <a:off x="8251460" y="3678310"/>
            <a:ext cx="2433905" cy="2400657"/>
          </a:xfrm>
          <a:prstGeom prst="rect">
            <a:avLst/>
          </a:prstGeom>
          <a:noFill/>
        </p:spPr>
        <p:txBody>
          <a:bodyPr wrap="square" rtlCol="0">
            <a:spAutoFit/>
          </a:bodyPr>
          <a:lstStyle/>
          <a:p>
            <a:r>
              <a:rPr lang="pt-BR">
                <a:solidFill>
                  <a:schemeClr val="tx1">
                    <a:lumMod val="65000"/>
                  </a:schemeClr>
                </a:solidFill>
              </a:rPr>
              <a:t>- Aquisição de bens de propriedade intelectual – álbuns.</a:t>
            </a:r>
          </a:p>
          <a:p>
            <a:pPr marL="285750" indent="-285750">
              <a:buFontTx/>
              <a:buChar char="-"/>
            </a:pPr>
            <a:endParaRPr lang="pt-BR">
              <a:solidFill>
                <a:schemeClr val="tx1">
                  <a:lumMod val="65000"/>
                </a:schemeClr>
              </a:solidFill>
            </a:endParaRPr>
          </a:p>
          <a:p>
            <a:r>
              <a:rPr lang="pt-BR">
                <a:solidFill>
                  <a:schemeClr val="tx1">
                    <a:lumMod val="65000"/>
                  </a:schemeClr>
                </a:solidFill>
              </a:rPr>
              <a:t>- Possibilidade de Revenda por um valor subjetivo maior.</a:t>
            </a:r>
          </a:p>
          <a:p>
            <a:pPr marL="342900" indent="-342900">
              <a:buFontTx/>
              <a:buChar char="-"/>
            </a:pPr>
            <a:endParaRPr lang="pt-BR" sz="2400">
              <a:solidFill>
                <a:schemeClr val="tx1">
                  <a:lumMod val="65000"/>
                </a:schemeClr>
              </a:solidFill>
            </a:endParaRPr>
          </a:p>
        </p:txBody>
      </p:sp>
      <p:sp>
        <p:nvSpPr>
          <p:cNvPr id="23" name="CaixaDeTexto 22">
            <a:extLst>
              <a:ext uri="{FF2B5EF4-FFF2-40B4-BE49-F238E27FC236}">
                <a16:creationId xmlns:a16="http://schemas.microsoft.com/office/drawing/2014/main" id="{F77D9D25-8840-472F-8824-3D327EBAED7C}"/>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21 de 25</a:t>
            </a:r>
            <a:endParaRPr lang="pt-BR">
              <a:solidFill>
                <a:schemeClr val="tx1">
                  <a:lumMod val="50000"/>
                </a:schemeClr>
              </a:solidFill>
            </a:endParaRPr>
          </a:p>
        </p:txBody>
      </p:sp>
    </p:spTree>
    <p:extLst>
      <p:ext uri="{BB962C8B-B14F-4D97-AF65-F5344CB8AC3E}">
        <p14:creationId xmlns:p14="http://schemas.microsoft.com/office/powerpoint/2010/main" val="4177279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2" name="CaixaDeTexto 11">
            <a:extLst>
              <a:ext uri="{FF2B5EF4-FFF2-40B4-BE49-F238E27FC236}">
                <a16:creationId xmlns:a16="http://schemas.microsoft.com/office/drawing/2014/main" id="{1E1EB991-9F48-4FD8-BCC0-012B95649030}"/>
              </a:ext>
            </a:extLst>
          </p:cNvPr>
          <p:cNvSpPr txBox="1"/>
          <p:nvPr/>
        </p:nvSpPr>
        <p:spPr>
          <a:xfrm>
            <a:off x="793353" y="1485634"/>
            <a:ext cx="1518364" cy="338554"/>
          </a:xfrm>
          <a:prstGeom prst="rect">
            <a:avLst/>
          </a:prstGeom>
          <a:noFill/>
        </p:spPr>
        <p:txBody>
          <a:bodyPr wrap="square" rtlCol="0">
            <a:spAutoFit/>
          </a:bodyPr>
          <a:lstStyle/>
          <a:p>
            <a:r>
              <a:rPr lang="pt-BR" sz="1600">
                <a:solidFill>
                  <a:schemeClr val="tx1">
                    <a:lumMod val="65000"/>
                  </a:schemeClr>
                </a:solidFill>
              </a:rPr>
              <a:t>Músico</a:t>
            </a:r>
          </a:p>
        </p:txBody>
      </p:sp>
      <p:pic>
        <p:nvPicPr>
          <p:cNvPr id="14" name="Imagem 13" descr="Logotipo&#10;&#10;Descrição gerada automaticamente">
            <a:extLst>
              <a:ext uri="{FF2B5EF4-FFF2-40B4-BE49-F238E27FC236}">
                <a16:creationId xmlns:a16="http://schemas.microsoft.com/office/drawing/2014/main" id="{725022B5-7ADD-487D-9612-B7416B43A922}"/>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b="12198"/>
          <a:stretch/>
        </p:blipFill>
        <p:spPr>
          <a:xfrm>
            <a:off x="295405" y="3029474"/>
            <a:ext cx="2081791" cy="1188145"/>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5" name="CaixaDeTexto 14">
            <a:extLst>
              <a:ext uri="{FF2B5EF4-FFF2-40B4-BE49-F238E27FC236}">
                <a16:creationId xmlns:a16="http://schemas.microsoft.com/office/drawing/2014/main" id="{AB863AD1-3147-499E-936E-8976A38784FA}"/>
              </a:ext>
            </a:extLst>
          </p:cNvPr>
          <p:cNvSpPr txBox="1"/>
          <p:nvPr/>
        </p:nvSpPr>
        <p:spPr>
          <a:xfrm>
            <a:off x="710579" y="2923914"/>
            <a:ext cx="2173159" cy="369332"/>
          </a:xfrm>
          <a:prstGeom prst="rect">
            <a:avLst/>
          </a:prstGeom>
          <a:noFill/>
        </p:spPr>
        <p:txBody>
          <a:bodyPr wrap="square" rtlCol="0">
            <a:spAutoFit/>
          </a:bodyPr>
          <a:lstStyle/>
          <a:p>
            <a:r>
              <a:rPr lang="pt-BR">
                <a:solidFill>
                  <a:schemeClr val="tx1">
                    <a:lumMod val="65000"/>
                  </a:schemeClr>
                </a:solidFill>
              </a:rPr>
              <a:t>Plataforma</a:t>
            </a:r>
          </a:p>
        </p:txBody>
      </p:sp>
      <p:pic>
        <p:nvPicPr>
          <p:cNvPr id="29" name="Imagem 28" descr="Imagem em preto e branco&#10;&#10;Descrição gerada automaticamente">
            <a:extLst>
              <a:ext uri="{FF2B5EF4-FFF2-40B4-BE49-F238E27FC236}">
                <a16:creationId xmlns:a16="http://schemas.microsoft.com/office/drawing/2014/main" id="{ACC338F6-D2C1-417F-A9FE-D55FCBAFF0F5}"/>
              </a:ext>
            </a:extLst>
          </p:cNvPr>
          <p:cNvPicPr>
            <a:picLocks noChangeAspect="1"/>
          </p:cNvPicPr>
          <p:nvPr/>
        </p:nvPicPr>
        <p:blipFill>
          <a:blip r:embed="rId3">
            <a:lum bright="70000" contrast="-70000"/>
            <a:alphaModFix amt="35000"/>
            <a:extLst>
              <a:ext uri="{28A0092B-C50C-407E-A947-70E740481C1C}">
                <a14:useLocalDpi xmlns:a14="http://schemas.microsoft.com/office/drawing/2010/main" val="0"/>
              </a:ext>
            </a:extLst>
          </a:blip>
          <a:stretch>
            <a:fillRect/>
          </a:stretch>
        </p:blipFill>
        <p:spPr>
          <a:xfrm>
            <a:off x="919499" y="1929150"/>
            <a:ext cx="567537" cy="567537"/>
          </a:xfrm>
          <a:prstGeom prst="rect">
            <a:avLst/>
          </a:prstGeom>
          <a:noFill/>
        </p:spPr>
      </p:pic>
      <p:pic>
        <p:nvPicPr>
          <p:cNvPr id="3" name="Imagem 2" descr="Placa branca com letras pretas&#10;&#10;Descrição gerada automaticamente">
            <a:extLst>
              <a:ext uri="{FF2B5EF4-FFF2-40B4-BE49-F238E27FC236}">
                <a16:creationId xmlns:a16="http://schemas.microsoft.com/office/drawing/2014/main" id="{352978AB-ABDC-41D6-BE17-7C8335606530}"/>
              </a:ext>
            </a:extLst>
          </p:cNvPr>
          <p:cNvPicPr>
            <a:picLocks noChangeAspect="1"/>
          </p:cNvPicPr>
          <p:nvPr/>
        </p:nvPicPr>
        <p:blipFill>
          <a:blip r:embed="rId4">
            <a:lum bright="70000" contrast="-70000"/>
            <a:alphaModFix amt="35000"/>
            <a:extLst>
              <a:ext uri="{28A0092B-C50C-407E-A947-70E740481C1C}">
                <a14:useLocalDpi xmlns:a14="http://schemas.microsoft.com/office/drawing/2010/main" val="0"/>
              </a:ext>
            </a:extLst>
          </a:blip>
          <a:stretch>
            <a:fillRect/>
          </a:stretch>
        </p:blipFill>
        <p:spPr>
          <a:xfrm>
            <a:off x="1552535" y="4655781"/>
            <a:ext cx="1011850" cy="1011850"/>
          </a:xfrm>
          <a:prstGeom prst="rect">
            <a:avLst/>
          </a:prstGeom>
        </p:spPr>
      </p:pic>
      <p:sp>
        <p:nvSpPr>
          <p:cNvPr id="16" name="CaixaDeTexto 15">
            <a:extLst>
              <a:ext uri="{FF2B5EF4-FFF2-40B4-BE49-F238E27FC236}">
                <a16:creationId xmlns:a16="http://schemas.microsoft.com/office/drawing/2014/main" id="{F9CD8A58-7DFC-4AF6-9050-9674E13E08D8}"/>
              </a:ext>
            </a:extLst>
          </p:cNvPr>
          <p:cNvSpPr txBox="1"/>
          <p:nvPr/>
        </p:nvSpPr>
        <p:spPr>
          <a:xfrm>
            <a:off x="403441" y="521866"/>
            <a:ext cx="5864106" cy="584775"/>
          </a:xfrm>
          <a:prstGeom prst="rect">
            <a:avLst/>
          </a:prstGeom>
          <a:noFill/>
        </p:spPr>
        <p:txBody>
          <a:bodyPr wrap="none" rtlCol="0">
            <a:spAutoFit/>
          </a:bodyPr>
          <a:lstStyle/>
          <a:p>
            <a:r>
              <a:rPr lang="pt-BR" sz="3200">
                <a:solidFill>
                  <a:schemeClr val="tx1">
                    <a:lumMod val="50000"/>
                  </a:schemeClr>
                </a:solidFill>
              </a:rPr>
              <a:t>Modelo de negócio – Pós MVP</a:t>
            </a:r>
          </a:p>
        </p:txBody>
      </p:sp>
      <p:pic>
        <p:nvPicPr>
          <p:cNvPr id="17" name="Imagem 16" descr="Placa vermelha com letras brancas em fundo preto&#10;&#10;Descrição gerada automaticamente com confiança média">
            <a:extLst>
              <a:ext uri="{FF2B5EF4-FFF2-40B4-BE49-F238E27FC236}">
                <a16:creationId xmlns:a16="http://schemas.microsoft.com/office/drawing/2014/main" id="{538F79B1-5F52-4F72-A739-B94FFAC6E3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415" y="4593834"/>
            <a:ext cx="932327" cy="932327"/>
          </a:xfrm>
          <a:prstGeom prst="rect">
            <a:avLst/>
          </a:prstGeom>
        </p:spPr>
      </p:pic>
      <p:cxnSp>
        <p:nvCxnSpPr>
          <p:cNvPr id="21" name="Conector de Seta Reta 20">
            <a:extLst>
              <a:ext uri="{FF2B5EF4-FFF2-40B4-BE49-F238E27FC236}">
                <a16:creationId xmlns:a16="http://schemas.microsoft.com/office/drawing/2014/main" id="{59A9E82A-C13B-4366-8FFF-EF20C275AE19}"/>
              </a:ext>
            </a:extLst>
          </p:cNvPr>
          <p:cNvCxnSpPr>
            <a:cxnSpLocks/>
          </p:cNvCxnSpPr>
          <p:nvPr/>
        </p:nvCxnSpPr>
        <p:spPr>
          <a:xfrm>
            <a:off x="1487036" y="3911827"/>
            <a:ext cx="310122" cy="5076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3" name="CaixaDeTexto 22">
            <a:extLst>
              <a:ext uri="{FF2B5EF4-FFF2-40B4-BE49-F238E27FC236}">
                <a16:creationId xmlns:a16="http://schemas.microsoft.com/office/drawing/2014/main" id="{EDA554ED-C46C-4201-9887-AB73EDE7220C}"/>
              </a:ext>
            </a:extLst>
          </p:cNvPr>
          <p:cNvSpPr txBox="1"/>
          <p:nvPr/>
        </p:nvSpPr>
        <p:spPr>
          <a:xfrm>
            <a:off x="2180996" y="4684385"/>
            <a:ext cx="1518364" cy="338554"/>
          </a:xfrm>
          <a:prstGeom prst="rect">
            <a:avLst/>
          </a:prstGeom>
          <a:noFill/>
        </p:spPr>
        <p:txBody>
          <a:bodyPr wrap="square" rtlCol="0">
            <a:spAutoFit/>
          </a:bodyPr>
          <a:lstStyle/>
          <a:p>
            <a:r>
              <a:rPr lang="pt-BR" sz="1600">
                <a:solidFill>
                  <a:schemeClr val="tx1">
                    <a:lumMod val="65000"/>
                  </a:schemeClr>
                </a:solidFill>
              </a:rPr>
              <a:t>NFT</a:t>
            </a:r>
          </a:p>
        </p:txBody>
      </p:sp>
      <p:cxnSp>
        <p:nvCxnSpPr>
          <p:cNvPr id="24" name="Conector de Seta Reta 23">
            <a:extLst>
              <a:ext uri="{FF2B5EF4-FFF2-40B4-BE49-F238E27FC236}">
                <a16:creationId xmlns:a16="http://schemas.microsoft.com/office/drawing/2014/main" id="{D2EE52E7-F83F-4640-91DB-BDB88BCB34C7}"/>
              </a:ext>
            </a:extLst>
          </p:cNvPr>
          <p:cNvCxnSpPr>
            <a:cxnSpLocks/>
            <a:stCxn id="29" idx="2"/>
          </p:cNvCxnSpPr>
          <p:nvPr/>
        </p:nvCxnSpPr>
        <p:spPr>
          <a:xfrm>
            <a:off x="1203268" y="2496687"/>
            <a:ext cx="0" cy="4555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5" name="Conector de Seta Reta 24">
            <a:extLst>
              <a:ext uri="{FF2B5EF4-FFF2-40B4-BE49-F238E27FC236}">
                <a16:creationId xmlns:a16="http://schemas.microsoft.com/office/drawing/2014/main" id="{177AA366-E329-44A1-BAD7-D983024D1D2F}"/>
              </a:ext>
            </a:extLst>
          </p:cNvPr>
          <p:cNvCxnSpPr>
            <a:cxnSpLocks/>
          </p:cNvCxnSpPr>
          <p:nvPr/>
        </p:nvCxnSpPr>
        <p:spPr>
          <a:xfrm flipH="1">
            <a:off x="793354" y="3911827"/>
            <a:ext cx="383388" cy="57139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0" name="CaixaDeTexto 29">
            <a:extLst>
              <a:ext uri="{FF2B5EF4-FFF2-40B4-BE49-F238E27FC236}">
                <a16:creationId xmlns:a16="http://schemas.microsoft.com/office/drawing/2014/main" id="{DBF0BD32-239F-4EF4-BDA6-62D94B67FBE0}"/>
              </a:ext>
            </a:extLst>
          </p:cNvPr>
          <p:cNvSpPr txBox="1"/>
          <p:nvPr/>
        </p:nvSpPr>
        <p:spPr>
          <a:xfrm>
            <a:off x="3765703" y="2458826"/>
            <a:ext cx="7632943" cy="3046988"/>
          </a:xfrm>
          <a:prstGeom prst="rect">
            <a:avLst/>
          </a:prstGeom>
          <a:noFill/>
        </p:spPr>
        <p:txBody>
          <a:bodyPr wrap="square" rtlCol="0">
            <a:spAutoFit/>
          </a:bodyPr>
          <a:lstStyle/>
          <a:p>
            <a:pPr algn="just"/>
            <a:r>
              <a:rPr lang="pt-BR" sz="1600">
                <a:solidFill>
                  <a:schemeClr val="tx1">
                    <a:lumMod val="50000"/>
                  </a:schemeClr>
                </a:solidFill>
              </a:rPr>
              <a:t>- Surgiu como uma ideia de segundo produto para a plataforma durante as entrevistas.</a:t>
            </a:r>
          </a:p>
          <a:p>
            <a:pPr algn="just"/>
            <a:endParaRPr lang="pt-BR" sz="1600">
              <a:solidFill>
                <a:schemeClr val="tx1">
                  <a:lumMod val="50000"/>
                </a:schemeClr>
              </a:solidFill>
            </a:endParaRPr>
          </a:p>
          <a:p>
            <a:pPr algn="just"/>
            <a:r>
              <a:rPr lang="pt-BR" sz="1600">
                <a:solidFill>
                  <a:schemeClr val="tx1">
                    <a:lumMod val="50000"/>
                  </a:schemeClr>
                </a:solidFill>
              </a:rPr>
              <a:t>- Permite a criação de um passe VIP vitalício que o dono-ouvinte pode alugar para alguém interessado no próximo show da banda; cada transação gera royalties para a banda e para a Diskify, fora os ganhos do dono.</a:t>
            </a:r>
          </a:p>
          <a:p>
            <a:pPr algn="just"/>
            <a:endParaRPr lang="pt-BR" sz="1600">
              <a:solidFill>
                <a:schemeClr val="tx1">
                  <a:lumMod val="50000"/>
                </a:schemeClr>
              </a:solidFill>
            </a:endParaRPr>
          </a:p>
          <a:p>
            <a:pPr algn="just"/>
            <a:r>
              <a:rPr lang="pt-BR" sz="1600">
                <a:solidFill>
                  <a:schemeClr val="tx1">
                    <a:lumMod val="50000"/>
                  </a:schemeClr>
                </a:solidFill>
              </a:rPr>
              <a:t>- Permite a  criação de um passe para um show; depois do uso no show, vira um colecionável. Isto aconteceu com passes da Lollapalooza, sendo revendidos pós-uso no Ebay, esse fenômeno se assemelha as obras de Beeple, porém, com uma utilidade no mundo físico.</a:t>
            </a:r>
          </a:p>
          <a:p>
            <a:endParaRPr lang="pt-BR" sz="1600">
              <a:solidFill>
                <a:schemeClr val="tx1">
                  <a:lumMod val="50000"/>
                </a:schemeClr>
              </a:solidFill>
            </a:endParaRPr>
          </a:p>
        </p:txBody>
      </p:sp>
      <p:sp>
        <p:nvSpPr>
          <p:cNvPr id="32" name="CaixaDeTexto 31">
            <a:extLst>
              <a:ext uri="{FF2B5EF4-FFF2-40B4-BE49-F238E27FC236}">
                <a16:creationId xmlns:a16="http://schemas.microsoft.com/office/drawing/2014/main" id="{0CAA13BF-2265-4165-8B00-2214A004F90A}"/>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22 de 25</a:t>
            </a:r>
            <a:endParaRPr lang="pt-BR">
              <a:solidFill>
                <a:schemeClr val="tx1">
                  <a:lumMod val="50000"/>
                </a:schemeClr>
              </a:solidFill>
            </a:endParaRPr>
          </a:p>
        </p:txBody>
      </p:sp>
    </p:spTree>
    <p:extLst>
      <p:ext uri="{BB962C8B-B14F-4D97-AF65-F5344CB8AC3E}">
        <p14:creationId xmlns:p14="http://schemas.microsoft.com/office/powerpoint/2010/main" val="4274421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pic>
        <p:nvPicPr>
          <p:cNvPr id="5" name="Imagem 4">
            <a:extLst>
              <a:ext uri="{FF2B5EF4-FFF2-40B4-BE49-F238E27FC236}">
                <a16:creationId xmlns:a16="http://schemas.microsoft.com/office/drawing/2014/main" id="{A11CA3D5-D93C-4893-BA5A-48EEEED586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9662" y="1134502"/>
            <a:ext cx="9972675" cy="5343011"/>
          </a:xfrm>
          <a:prstGeom prst="rect">
            <a:avLst/>
          </a:prstGeom>
          <a:noFill/>
          <a:ln>
            <a:noFill/>
          </a:ln>
        </p:spPr>
      </p:pic>
      <p:sp>
        <p:nvSpPr>
          <p:cNvPr id="6" name="CaixaDeTexto 5">
            <a:extLst>
              <a:ext uri="{FF2B5EF4-FFF2-40B4-BE49-F238E27FC236}">
                <a16:creationId xmlns:a16="http://schemas.microsoft.com/office/drawing/2014/main" id="{DFEF4B81-767E-4387-842D-88F2F3020E17}"/>
              </a:ext>
            </a:extLst>
          </p:cNvPr>
          <p:cNvSpPr txBox="1"/>
          <p:nvPr/>
        </p:nvSpPr>
        <p:spPr>
          <a:xfrm>
            <a:off x="374866" y="285237"/>
            <a:ext cx="6343403" cy="707886"/>
          </a:xfrm>
          <a:prstGeom prst="rect">
            <a:avLst/>
          </a:prstGeom>
          <a:noFill/>
        </p:spPr>
        <p:txBody>
          <a:bodyPr wrap="none" rtlCol="0">
            <a:spAutoFit/>
          </a:bodyPr>
          <a:lstStyle/>
          <a:p>
            <a:r>
              <a:rPr lang="pt-BR" sz="4000">
                <a:solidFill>
                  <a:schemeClr val="tx1">
                    <a:lumMod val="50000"/>
                  </a:schemeClr>
                </a:solidFill>
              </a:rPr>
              <a:t>Plano de desenvolvimento</a:t>
            </a:r>
            <a:endParaRPr lang="pt-BR" sz="3200">
              <a:solidFill>
                <a:schemeClr val="tx1">
                  <a:lumMod val="50000"/>
                </a:schemeClr>
              </a:solidFill>
            </a:endParaRPr>
          </a:p>
        </p:txBody>
      </p:sp>
      <p:sp>
        <p:nvSpPr>
          <p:cNvPr id="7" name="CaixaDeTexto 6">
            <a:extLst>
              <a:ext uri="{FF2B5EF4-FFF2-40B4-BE49-F238E27FC236}">
                <a16:creationId xmlns:a16="http://schemas.microsoft.com/office/drawing/2014/main" id="{853CA6C7-E1ED-4B27-97EE-D6823C426EBA}"/>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23 de 25</a:t>
            </a:r>
            <a:endParaRPr lang="pt-BR">
              <a:solidFill>
                <a:schemeClr val="tx1">
                  <a:lumMod val="50000"/>
                </a:schemeClr>
              </a:solidFill>
            </a:endParaRPr>
          </a:p>
        </p:txBody>
      </p:sp>
    </p:spTree>
    <p:extLst>
      <p:ext uri="{BB962C8B-B14F-4D97-AF65-F5344CB8AC3E}">
        <p14:creationId xmlns:p14="http://schemas.microsoft.com/office/powerpoint/2010/main" val="153727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2402196" cy="584775"/>
          </a:xfrm>
          <a:prstGeom prst="rect">
            <a:avLst/>
          </a:prstGeom>
          <a:noFill/>
        </p:spPr>
        <p:txBody>
          <a:bodyPr wrap="none" rtlCol="0">
            <a:spAutoFit/>
          </a:bodyPr>
          <a:lstStyle/>
          <a:p>
            <a:r>
              <a:rPr lang="pt-BR" sz="3200">
                <a:solidFill>
                  <a:schemeClr val="tx1">
                    <a:lumMod val="50000"/>
                  </a:schemeClr>
                </a:solidFill>
              </a:rPr>
              <a:t>Tecnologias</a:t>
            </a:r>
          </a:p>
        </p:txBody>
      </p:sp>
      <p:pic>
        <p:nvPicPr>
          <p:cNvPr id="3" name="Imagem 2" descr="Uma imagem contendo Ícone&#10;&#10;Descrição gerada automaticamente">
            <a:extLst>
              <a:ext uri="{FF2B5EF4-FFF2-40B4-BE49-F238E27FC236}">
                <a16:creationId xmlns:a16="http://schemas.microsoft.com/office/drawing/2014/main" id="{199D75E4-1CA5-4D30-83DE-DF106B953599}"/>
              </a:ext>
            </a:extLst>
          </p:cNvPr>
          <p:cNvPicPr>
            <a:picLocks noChangeAspect="1"/>
          </p:cNvPicPr>
          <p:nvPr/>
        </p:nvPicPr>
        <p:blipFill>
          <a:blip r:embed="rId3">
            <a:lum bright="70000" contrast="-70000"/>
            <a:alphaModFix amt="50000"/>
            <a:extLst>
              <a:ext uri="{28A0092B-C50C-407E-A947-70E740481C1C}">
                <a14:useLocalDpi xmlns:a14="http://schemas.microsoft.com/office/drawing/2010/main" val="0"/>
              </a:ext>
            </a:extLst>
          </a:blip>
          <a:stretch>
            <a:fillRect/>
          </a:stretch>
        </p:blipFill>
        <p:spPr>
          <a:xfrm>
            <a:off x="890566" y="1628507"/>
            <a:ext cx="1529919" cy="1529919"/>
          </a:xfrm>
          <a:prstGeom prst="rect">
            <a:avLst/>
          </a:prstGeom>
        </p:spPr>
      </p:pic>
      <p:pic>
        <p:nvPicPr>
          <p:cNvPr id="5" name="Imagem 4" descr="Logotipo, nome da empresa&#10;&#10;Descrição gerada automaticamente">
            <a:extLst>
              <a:ext uri="{FF2B5EF4-FFF2-40B4-BE49-F238E27FC236}">
                <a16:creationId xmlns:a16="http://schemas.microsoft.com/office/drawing/2014/main" id="{EEFA5043-C352-49BD-BBC6-F4965D3C7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5637" y="1898742"/>
            <a:ext cx="2214636" cy="1107318"/>
          </a:xfrm>
          <a:prstGeom prst="rect">
            <a:avLst/>
          </a:prstGeom>
        </p:spPr>
      </p:pic>
      <p:pic>
        <p:nvPicPr>
          <p:cNvPr id="8" name="Imagem 7" descr="Placa vermelha com letras brancas em fundo preto&#10;&#10;Descrição gerada automaticamente com confiança média">
            <a:extLst>
              <a:ext uri="{FF2B5EF4-FFF2-40B4-BE49-F238E27FC236}">
                <a16:creationId xmlns:a16="http://schemas.microsoft.com/office/drawing/2014/main" id="{AD843596-CE5B-4BDE-A7CF-13930910A3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2210" y="1850357"/>
            <a:ext cx="1308069" cy="1308069"/>
          </a:xfrm>
          <a:prstGeom prst="rect">
            <a:avLst/>
          </a:prstGeom>
        </p:spPr>
      </p:pic>
      <p:pic>
        <p:nvPicPr>
          <p:cNvPr id="9" name="Imagem 8" descr="Diagrama, Texto&#10;&#10;Descrição gerada automaticamente">
            <a:extLst>
              <a:ext uri="{FF2B5EF4-FFF2-40B4-BE49-F238E27FC236}">
                <a16:creationId xmlns:a16="http://schemas.microsoft.com/office/drawing/2014/main" id="{4A95A25A-B8B0-47CA-BC62-5D26287B6E51}"/>
              </a:ext>
            </a:extLst>
          </p:cNvPr>
          <p:cNvPicPr>
            <a:picLocks noChangeAspect="1"/>
          </p:cNvPicPr>
          <p:nvPr/>
        </p:nvPicPr>
        <p:blipFill>
          <a:blip r:embed="rId6">
            <a:lum bright="70000" contrast="-70000"/>
            <a:alphaModFix amt="35000"/>
            <a:extLst>
              <a:ext uri="{28A0092B-C50C-407E-A947-70E740481C1C}">
                <a14:useLocalDpi xmlns:a14="http://schemas.microsoft.com/office/drawing/2010/main" val="0"/>
              </a:ext>
            </a:extLst>
          </a:blip>
          <a:stretch>
            <a:fillRect/>
          </a:stretch>
        </p:blipFill>
        <p:spPr>
          <a:xfrm>
            <a:off x="839579" y="4208628"/>
            <a:ext cx="1631895" cy="1631895"/>
          </a:xfrm>
          <a:prstGeom prst="rect">
            <a:avLst/>
          </a:prstGeom>
        </p:spPr>
      </p:pic>
      <p:pic>
        <p:nvPicPr>
          <p:cNvPr id="11" name="Imagem 10" descr="Logotipo&#10;&#10;Descrição gerada automaticamente">
            <a:extLst>
              <a:ext uri="{FF2B5EF4-FFF2-40B4-BE49-F238E27FC236}">
                <a16:creationId xmlns:a16="http://schemas.microsoft.com/office/drawing/2014/main" id="{693F960E-697F-473E-AD3D-B37584B002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5637" y="3994951"/>
            <a:ext cx="2214979" cy="2214979"/>
          </a:xfrm>
          <a:prstGeom prst="rect">
            <a:avLst/>
          </a:prstGeom>
        </p:spPr>
      </p:pic>
      <p:sp>
        <p:nvSpPr>
          <p:cNvPr id="12" name="Retângulo 11">
            <a:extLst>
              <a:ext uri="{FF2B5EF4-FFF2-40B4-BE49-F238E27FC236}">
                <a16:creationId xmlns:a16="http://schemas.microsoft.com/office/drawing/2014/main" id="{616F72C7-54EE-4790-B79E-591978A7951B}"/>
              </a:ext>
            </a:extLst>
          </p:cNvPr>
          <p:cNvSpPr/>
          <p:nvPr/>
        </p:nvSpPr>
        <p:spPr>
          <a:xfrm>
            <a:off x="6115086" y="1632508"/>
            <a:ext cx="45719" cy="4208015"/>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6" name="Imagem 15" descr="Forma&#10;&#10;Descrição gerada automaticamente com confiança média">
            <a:extLst>
              <a:ext uri="{FF2B5EF4-FFF2-40B4-BE49-F238E27FC236}">
                <a16:creationId xmlns:a16="http://schemas.microsoft.com/office/drawing/2014/main" id="{BCBDAE79-F741-44AE-980E-BF0F856E5F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0325" y="2297155"/>
            <a:ext cx="1928159" cy="1284938"/>
          </a:xfrm>
          <a:prstGeom prst="rect">
            <a:avLst/>
          </a:prstGeom>
        </p:spPr>
      </p:pic>
      <p:pic>
        <p:nvPicPr>
          <p:cNvPr id="14" name="Imagem 13" descr="Desenho de uma pessoa&#10;&#10;Descrição gerada automaticamente com confiança média">
            <a:extLst>
              <a:ext uri="{FF2B5EF4-FFF2-40B4-BE49-F238E27FC236}">
                <a16:creationId xmlns:a16="http://schemas.microsoft.com/office/drawing/2014/main" id="{A1C43ACD-2261-4D70-AE16-D0E4218824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50706" y="1562230"/>
            <a:ext cx="1409400" cy="1409400"/>
          </a:xfrm>
          <a:prstGeom prst="rect">
            <a:avLst/>
          </a:prstGeom>
        </p:spPr>
      </p:pic>
      <p:pic>
        <p:nvPicPr>
          <p:cNvPr id="18" name="Imagem 17" descr="Uma imagem contendo objeto, relógio, luz&#10;&#10;Descrição gerada automaticamente">
            <a:extLst>
              <a:ext uri="{FF2B5EF4-FFF2-40B4-BE49-F238E27FC236}">
                <a16:creationId xmlns:a16="http://schemas.microsoft.com/office/drawing/2014/main" id="{DEAB194A-6548-400D-A163-DA66912426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71989" y="4829453"/>
            <a:ext cx="1227151" cy="1227151"/>
          </a:xfrm>
          <a:prstGeom prst="rect">
            <a:avLst/>
          </a:prstGeom>
        </p:spPr>
      </p:pic>
      <p:pic>
        <p:nvPicPr>
          <p:cNvPr id="20" name="Imagem 19" descr="Logotipo&#10;&#10;Descrição gerada automaticamente">
            <a:extLst>
              <a:ext uri="{FF2B5EF4-FFF2-40B4-BE49-F238E27FC236}">
                <a16:creationId xmlns:a16="http://schemas.microsoft.com/office/drawing/2014/main" id="{57985BFC-D076-42DB-BA15-02CD7AEA72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51129" y="4829453"/>
            <a:ext cx="1588881" cy="1205358"/>
          </a:xfrm>
          <a:prstGeom prst="rect">
            <a:avLst/>
          </a:prstGeom>
        </p:spPr>
      </p:pic>
      <p:sp>
        <p:nvSpPr>
          <p:cNvPr id="22" name="CaixaDeTexto 21">
            <a:extLst>
              <a:ext uri="{FF2B5EF4-FFF2-40B4-BE49-F238E27FC236}">
                <a16:creationId xmlns:a16="http://schemas.microsoft.com/office/drawing/2014/main" id="{4E777BB1-97CF-4521-B175-E10A625CBD6C}"/>
              </a:ext>
            </a:extLst>
          </p:cNvPr>
          <p:cNvSpPr txBox="1"/>
          <p:nvPr/>
        </p:nvSpPr>
        <p:spPr>
          <a:xfrm>
            <a:off x="7603701" y="5725113"/>
            <a:ext cx="963725" cy="400110"/>
          </a:xfrm>
          <a:prstGeom prst="rect">
            <a:avLst/>
          </a:prstGeom>
          <a:noFill/>
        </p:spPr>
        <p:txBody>
          <a:bodyPr wrap="none" rtlCol="0">
            <a:spAutoFit/>
          </a:bodyPr>
          <a:lstStyle/>
          <a:p>
            <a:r>
              <a:rPr lang="pt-BR" sz="2000" i="1">
                <a:solidFill>
                  <a:schemeClr val="tx1">
                    <a:lumMod val="65000"/>
                  </a:schemeClr>
                </a:solidFill>
              </a:rPr>
              <a:t>Solana</a:t>
            </a:r>
          </a:p>
        </p:txBody>
      </p:sp>
      <p:sp>
        <p:nvSpPr>
          <p:cNvPr id="23" name="CaixaDeTexto 22">
            <a:extLst>
              <a:ext uri="{FF2B5EF4-FFF2-40B4-BE49-F238E27FC236}">
                <a16:creationId xmlns:a16="http://schemas.microsoft.com/office/drawing/2014/main" id="{7DF1A7D8-B159-41AC-9364-10136C0530E0}"/>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24 de 25</a:t>
            </a:r>
            <a:endParaRPr lang="pt-BR">
              <a:solidFill>
                <a:schemeClr val="tx1">
                  <a:lumMod val="50000"/>
                </a:schemeClr>
              </a:solidFill>
            </a:endParaRPr>
          </a:p>
        </p:txBody>
      </p:sp>
    </p:spTree>
    <p:extLst>
      <p:ext uri="{BB962C8B-B14F-4D97-AF65-F5344CB8AC3E}">
        <p14:creationId xmlns:p14="http://schemas.microsoft.com/office/powerpoint/2010/main" val="537584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21197" y="421417"/>
            <a:ext cx="2841291" cy="707886"/>
          </a:xfrm>
          <a:prstGeom prst="rect">
            <a:avLst/>
          </a:prstGeom>
          <a:noFill/>
        </p:spPr>
        <p:txBody>
          <a:bodyPr wrap="none" rtlCol="0">
            <a:spAutoFit/>
          </a:bodyPr>
          <a:lstStyle/>
          <a:p>
            <a:r>
              <a:rPr lang="pt-BR" sz="4000">
                <a:solidFill>
                  <a:schemeClr val="tx1">
                    <a:lumMod val="50000"/>
                  </a:schemeClr>
                </a:solidFill>
              </a:rPr>
              <a:t>Referências</a:t>
            </a:r>
            <a:endParaRPr lang="pt-BR" sz="3200">
              <a:solidFill>
                <a:schemeClr val="tx1">
                  <a:lumMod val="50000"/>
                </a:schemeClr>
              </a:solidFill>
            </a:endParaRPr>
          </a:p>
        </p:txBody>
      </p:sp>
      <p:sp>
        <p:nvSpPr>
          <p:cNvPr id="5" name="CaixaDeTexto 4">
            <a:extLst>
              <a:ext uri="{FF2B5EF4-FFF2-40B4-BE49-F238E27FC236}">
                <a16:creationId xmlns:a16="http://schemas.microsoft.com/office/drawing/2014/main" id="{C4516E53-E5EF-4028-A346-3AD5A3233886}"/>
              </a:ext>
            </a:extLst>
          </p:cNvPr>
          <p:cNvSpPr txBox="1"/>
          <p:nvPr/>
        </p:nvSpPr>
        <p:spPr>
          <a:xfrm>
            <a:off x="869301" y="1135308"/>
            <a:ext cx="10107720" cy="5509200"/>
          </a:xfrm>
          <a:prstGeom prst="rect">
            <a:avLst/>
          </a:prstGeom>
          <a:noFill/>
        </p:spPr>
        <p:txBody>
          <a:bodyPr wrap="square" rtlCol="0">
            <a:spAutoFit/>
          </a:bodyPr>
          <a:lstStyle/>
          <a:p>
            <a:pPr algn="just">
              <a:spcAft>
                <a:spcPts val="1200"/>
              </a:spcAft>
            </a:pP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COINMARKETCAP -  Today's Cryptocurrency Prices by Market Cap (Preço de Criptoativos Hoje por Valor de Mercado). </a:t>
            </a:r>
            <a:r>
              <a:rPr lang="en-US"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Disponível em: &lt;https://coinmarketcap.com/&gt;. Acesso em 20 abr. 2021. </a:t>
            </a:r>
            <a:endPar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a:spcAft>
                <a:spcPts val="1200"/>
              </a:spcAft>
            </a:pPr>
            <a:r>
              <a:rPr lang="en-US"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DAVIS, B. I Looked Through All 5,000 Images in Beeple’s $69 Million Magnum Opus. </a:t>
            </a: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What I Found Isn’t So Pretty. (Eu observei Todas as 5000 Imagens de Beeple na sua Grande Obra de 69 milhões. O que Eu Encontrei não é tão Agradável.), março 2021. Disponível em: &lt;https://news.artnet.com/opinion/beeple-everydays-review-1951656&gt;. Acesso em 20 abr. 2021.</a:t>
            </a:r>
          </a:p>
          <a:p>
            <a:pPr algn="just">
              <a:spcAft>
                <a:spcPts val="1200"/>
              </a:spcAft>
            </a:pP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HERTIG, A. What Is DeFi? (O que é DeFi?), setembro 2020. Disponível em: &lt;https://www.coindesk.com/what-is-defi&gt;. Acesso em 20 abr. 2021.</a:t>
            </a:r>
          </a:p>
          <a:p>
            <a:pPr algn="just">
              <a:spcAft>
                <a:spcPts val="1200"/>
              </a:spcAft>
            </a:pP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HOLMES, F. 10 Países com as Maiores Reservas de Ouro, julho 2018. Disponível em: &lt;https://forbes.com.br/listas/2018/07/10-paises-com-as-maiores-reservas-de-ouro/&gt;. </a:t>
            </a:r>
            <a:r>
              <a:rPr lang="en-US"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Acesso em 20 abr. 2021.</a:t>
            </a:r>
            <a:endPar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a:spcAft>
                <a:spcPts val="1200"/>
              </a:spcAft>
            </a:pPr>
            <a:r>
              <a:rPr lang="en-US"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GOODWIN, J. What is an NFT? Non-fungible Tokens Explained (O que é uma NFT? </a:t>
            </a: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Tokens não-fungíveis explicados), março 2021. Disponível em: &lt;https://edition.cnn.com/2021/03/17/business/what-is-nft-meaning-fe-series/index.html&gt;. Acesso em 20 abr. 2021.</a:t>
            </a:r>
          </a:p>
          <a:p>
            <a:pPr algn="just">
              <a:spcAft>
                <a:spcPts val="1200"/>
              </a:spcAft>
            </a:pP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NAPOLETANO, E.; SCHMIDT, J. Decentralized Finance Is Building A New Financial System (Finanças Decentralizadas São a Formação de um Novo Sistema Financeiro), abril 2021. Disponível em: &lt;https://www.forbes.com/advisor/investing/defi-decentralized-finance/&gt;. Acesso em 20 abr. 2021.</a:t>
            </a:r>
          </a:p>
          <a:p>
            <a:pPr algn="just">
              <a:spcAft>
                <a:spcPts val="1200"/>
              </a:spcAft>
            </a:pP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PETRARCA, E. Everything You Need to Know to Make it Through a Conversation About NFTs (Tudo o que Você Precisa Saber para Sobreviver a uma Discussão Sobre NFTs), abril 2021. Disponível em: &lt;https://www.thecut.com/2021/04/what-is-an-nft-explainer.html&gt;. Acesso em 20 abr. 2021.</a:t>
            </a:r>
          </a:p>
          <a:p>
            <a:pPr algn="just">
              <a:spcAft>
                <a:spcPts val="1200"/>
              </a:spcAft>
            </a:pP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ROBERTSON, H.  Almost a Fifth of ALL US Dollars Were Created This Year (Quase um Quinto de Todos os Dólares Americanos Foram Criados este Ano), outubro 2020. Disponível em: &lt;https://www.cityam.com/almost-a-fifth-of-all-us-dollars-were-created-this-year/&gt;. Acesso em 20 abr. 2021.</a:t>
            </a:r>
          </a:p>
          <a:p>
            <a:pPr algn="just">
              <a:spcAft>
                <a:spcPts val="1200"/>
              </a:spcAft>
            </a:pP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SHARMA, R.  Decentralized Finance (DeFi) Definition (Finanças Decentralizadas (DeFi): Definição), março 2021. Disponível em: &lt;https://www.investopedia.com/decentralized-finance-defi-5113835&gt;. Acesso em 20 abr. 2021.</a:t>
            </a:r>
          </a:p>
          <a:p>
            <a:pPr algn="just">
              <a:spcAft>
                <a:spcPts val="1200"/>
              </a:spcAft>
            </a:pP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SHEDLOCK, M.  23.6% of All US Dollars Were Created in the Last Year (23.6% de Todos os Dólares Americanos Foram Criados no Último Ano), outubro 2020. Disponível em: &lt;https://www.thestreet.com/mishtalk/economics/23-6-of-all-us-dollars-were-created-in-the-last-year&gt;. Acesso em 20 abr. 2021.</a:t>
            </a:r>
          </a:p>
          <a:p>
            <a:pPr algn="just">
              <a:spcAft>
                <a:spcPts val="1200"/>
              </a:spcAft>
            </a:pP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WIKIPEDIA - Acordos de Bretton Woods. Disponível em: &lt;https://pt.wikipedia.org/wiki/Acordos_de_Bretton_Woods&gt;. Acesso em 20 abr. 2021.</a:t>
            </a:r>
          </a:p>
          <a:p>
            <a:pPr algn="just">
              <a:spcAft>
                <a:spcPts val="1200"/>
              </a:spcAft>
            </a:pPr>
            <a:r>
              <a:rPr lang="pt-BR" sz="105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YAHOO FINANCE – Relação Bitcoin-Dólar. Disponível em: &lt;https://finance.yahoo.com/quote/BTC-USD?p=BTC-USD&amp;.tsrc=fin-srch&gt;. Acesso em 20 abr. 2021.</a:t>
            </a:r>
          </a:p>
        </p:txBody>
      </p:sp>
      <p:sp>
        <p:nvSpPr>
          <p:cNvPr id="7" name="CaixaDeTexto 6">
            <a:extLst>
              <a:ext uri="{FF2B5EF4-FFF2-40B4-BE49-F238E27FC236}">
                <a16:creationId xmlns:a16="http://schemas.microsoft.com/office/drawing/2014/main" id="{B3084560-57C2-481A-817C-E5E5EE880598}"/>
              </a:ext>
            </a:extLst>
          </p:cNvPr>
          <p:cNvSpPr txBox="1"/>
          <p:nvPr/>
        </p:nvSpPr>
        <p:spPr>
          <a:xfrm>
            <a:off x="10515221" y="183312"/>
            <a:ext cx="1414170" cy="461665"/>
          </a:xfrm>
          <a:prstGeom prst="rect">
            <a:avLst/>
          </a:prstGeom>
          <a:noFill/>
        </p:spPr>
        <p:txBody>
          <a:bodyPr wrap="none" rtlCol="0">
            <a:spAutoFit/>
          </a:bodyPr>
          <a:lstStyle/>
          <a:p>
            <a:r>
              <a:rPr lang="pt-BR" sz="2400">
                <a:solidFill>
                  <a:schemeClr val="tx1">
                    <a:lumMod val="50000"/>
                  </a:schemeClr>
                </a:solidFill>
              </a:rPr>
              <a:t>25 de 25</a:t>
            </a:r>
            <a:endParaRPr lang="pt-BR">
              <a:solidFill>
                <a:schemeClr val="tx1">
                  <a:lumMod val="50000"/>
                </a:schemeClr>
              </a:solidFill>
            </a:endParaRPr>
          </a:p>
        </p:txBody>
      </p:sp>
    </p:spTree>
    <p:extLst>
      <p:ext uri="{BB962C8B-B14F-4D97-AF65-F5344CB8AC3E}">
        <p14:creationId xmlns:p14="http://schemas.microsoft.com/office/powerpoint/2010/main" val="3885019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21197" y="421417"/>
            <a:ext cx="2058577" cy="707886"/>
          </a:xfrm>
          <a:prstGeom prst="rect">
            <a:avLst/>
          </a:prstGeom>
          <a:noFill/>
        </p:spPr>
        <p:txBody>
          <a:bodyPr wrap="none" rtlCol="0">
            <a:spAutoFit/>
          </a:bodyPr>
          <a:lstStyle/>
          <a:p>
            <a:r>
              <a:rPr lang="pt-BR" sz="4000">
                <a:solidFill>
                  <a:schemeClr val="tx1">
                    <a:lumMod val="50000"/>
                  </a:schemeClr>
                </a:solidFill>
              </a:rPr>
              <a:t>Dúvidas</a:t>
            </a:r>
            <a:endParaRPr lang="pt-BR" sz="3200">
              <a:solidFill>
                <a:schemeClr val="tx1">
                  <a:lumMod val="50000"/>
                </a:schemeClr>
              </a:solidFill>
            </a:endParaRPr>
          </a:p>
        </p:txBody>
      </p:sp>
    </p:spTree>
    <p:extLst>
      <p:ext uri="{BB962C8B-B14F-4D97-AF65-F5344CB8AC3E}">
        <p14:creationId xmlns:p14="http://schemas.microsoft.com/office/powerpoint/2010/main" val="417878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3860159" cy="707886"/>
          </a:xfrm>
          <a:prstGeom prst="rect">
            <a:avLst/>
          </a:prstGeom>
          <a:noFill/>
        </p:spPr>
        <p:txBody>
          <a:bodyPr wrap="none" rtlCol="0">
            <a:spAutoFit/>
          </a:bodyPr>
          <a:lstStyle/>
          <a:p>
            <a:r>
              <a:rPr lang="pt-BR" sz="4000">
                <a:solidFill>
                  <a:schemeClr val="tx1">
                    <a:lumMod val="50000"/>
                  </a:schemeClr>
                </a:solidFill>
              </a:rPr>
              <a:t>What is Diskify?</a:t>
            </a:r>
            <a:r>
              <a:rPr lang="pt-BR" sz="3200">
                <a:solidFill>
                  <a:schemeClr val="tx1">
                    <a:lumMod val="50000"/>
                  </a:schemeClr>
                </a:solidFill>
              </a:rPr>
              <a:t> </a:t>
            </a:r>
          </a:p>
        </p:txBody>
      </p:sp>
      <p:sp>
        <p:nvSpPr>
          <p:cNvPr id="5" name="CaixaDeTexto 4">
            <a:extLst>
              <a:ext uri="{FF2B5EF4-FFF2-40B4-BE49-F238E27FC236}">
                <a16:creationId xmlns:a16="http://schemas.microsoft.com/office/drawing/2014/main" id="{C4516E53-E5EF-4028-A346-3AD5A3233886}"/>
              </a:ext>
            </a:extLst>
          </p:cNvPr>
          <p:cNvSpPr txBox="1"/>
          <p:nvPr/>
        </p:nvSpPr>
        <p:spPr>
          <a:xfrm>
            <a:off x="536606" y="1751617"/>
            <a:ext cx="10107720" cy="3354765"/>
          </a:xfrm>
          <a:prstGeom prst="rect">
            <a:avLst/>
          </a:prstGeom>
          <a:noFill/>
        </p:spPr>
        <p:txBody>
          <a:bodyPr wrap="square" rtlCol="0">
            <a:spAutoFit/>
          </a:bodyPr>
          <a:lstStyle/>
          <a:p>
            <a:pPr algn="just">
              <a:lnSpc>
                <a:spcPct val="150000"/>
              </a:lnSpc>
            </a:pPr>
            <a:r>
              <a:rPr lang="en-US" sz="20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rPr>
              <a:t>	Non-fungible tokens (NFTs) have become an attraction for many markets, a 	notable success of blockchain-based technology. NFTs are based on Smart 	Contracts and are used for definition and transfer of property rights, 	representing various types of data. The Diskify project brings the music industry 	closer to its fans, promoting scarcity of content and eliminating intermediaries 	such as streaming applications and production companies. </a:t>
            </a:r>
            <a:endParaRPr lang="pt-BR" sz="2000">
              <a:solidFill>
                <a:schemeClr val="tx1">
                  <a:lumMod val="65000"/>
                </a:schemeClr>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pt-BR" sz="3200">
              <a:solidFill>
                <a:schemeClr val="tx1">
                  <a:lumMod val="50000"/>
                </a:schemeClr>
              </a:solidFill>
            </a:endParaRPr>
          </a:p>
        </p:txBody>
      </p:sp>
      <p:sp>
        <p:nvSpPr>
          <p:cNvPr id="7" name="CaixaDeTexto 6">
            <a:extLst>
              <a:ext uri="{FF2B5EF4-FFF2-40B4-BE49-F238E27FC236}">
                <a16:creationId xmlns:a16="http://schemas.microsoft.com/office/drawing/2014/main" id="{E16C73E2-E557-4D02-82DF-C6E5AC58666F}"/>
              </a:ext>
            </a:extLst>
          </p:cNvPr>
          <p:cNvSpPr txBox="1"/>
          <p:nvPr/>
        </p:nvSpPr>
        <p:spPr>
          <a:xfrm>
            <a:off x="10682996" y="174433"/>
            <a:ext cx="1237839" cy="461665"/>
          </a:xfrm>
          <a:prstGeom prst="rect">
            <a:avLst/>
          </a:prstGeom>
          <a:noFill/>
        </p:spPr>
        <p:txBody>
          <a:bodyPr wrap="none" rtlCol="0">
            <a:spAutoFit/>
          </a:bodyPr>
          <a:lstStyle/>
          <a:p>
            <a:r>
              <a:rPr lang="pt-BR" sz="2400">
                <a:solidFill>
                  <a:schemeClr val="tx1">
                    <a:lumMod val="50000"/>
                  </a:schemeClr>
                </a:solidFill>
              </a:rPr>
              <a:t>3 de 25</a:t>
            </a:r>
            <a:endParaRPr lang="pt-BR">
              <a:solidFill>
                <a:schemeClr val="tx1">
                  <a:lumMod val="50000"/>
                </a:schemeClr>
              </a:solidFill>
            </a:endParaRPr>
          </a:p>
        </p:txBody>
      </p:sp>
    </p:spTree>
    <p:extLst>
      <p:ext uri="{BB962C8B-B14F-4D97-AF65-F5344CB8AC3E}">
        <p14:creationId xmlns:p14="http://schemas.microsoft.com/office/powerpoint/2010/main" val="279125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2691763" cy="707886"/>
          </a:xfrm>
          <a:prstGeom prst="rect">
            <a:avLst/>
          </a:prstGeom>
          <a:noFill/>
        </p:spPr>
        <p:txBody>
          <a:bodyPr wrap="none" rtlCol="0">
            <a:spAutoFit/>
          </a:bodyPr>
          <a:lstStyle/>
          <a:p>
            <a:r>
              <a:rPr lang="pt-BR" sz="4000">
                <a:solidFill>
                  <a:schemeClr val="tx1">
                    <a:lumMod val="50000"/>
                  </a:schemeClr>
                </a:solidFill>
              </a:rPr>
              <a:t>Motivação</a:t>
            </a:r>
            <a:r>
              <a:rPr lang="pt-BR" sz="3200">
                <a:solidFill>
                  <a:schemeClr val="tx1">
                    <a:lumMod val="50000"/>
                  </a:schemeClr>
                </a:solidFill>
              </a:rPr>
              <a:t> </a:t>
            </a:r>
          </a:p>
        </p:txBody>
      </p:sp>
      <p:sp>
        <p:nvSpPr>
          <p:cNvPr id="5" name="CaixaDeTexto 4">
            <a:extLst>
              <a:ext uri="{FF2B5EF4-FFF2-40B4-BE49-F238E27FC236}">
                <a16:creationId xmlns:a16="http://schemas.microsoft.com/office/drawing/2014/main" id="{C4516E53-E5EF-4028-A346-3AD5A3233886}"/>
              </a:ext>
            </a:extLst>
          </p:cNvPr>
          <p:cNvSpPr txBox="1"/>
          <p:nvPr/>
        </p:nvSpPr>
        <p:spPr>
          <a:xfrm>
            <a:off x="936204" y="5562131"/>
            <a:ext cx="10107720" cy="962636"/>
          </a:xfrm>
          <a:prstGeom prst="rect">
            <a:avLst/>
          </a:prstGeom>
          <a:noFill/>
        </p:spPr>
        <p:txBody>
          <a:bodyPr wrap="square" rtlCol="0">
            <a:spAutoFit/>
          </a:bodyPr>
          <a:lstStyle/>
          <a:p>
            <a:pPr algn="ctr">
              <a:lnSpc>
                <a:spcPct val="150000"/>
              </a:lnSpc>
            </a:pPr>
            <a:r>
              <a:rPr lang="en-US" sz="2000">
                <a:solidFill>
                  <a:schemeClr val="tx1">
                    <a:lumMod val="65000"/>
                  </a:schemeClr>
                </a:solidFill>
                <a:latin typeface="Arial" panose="020B0604020202020204" pitchFamily="34" charset="0"/>
                <a:cs typeface="Times New Roman" panose="02020603050405020304" pitchFamily="18" charset="0"/>
              </a:rPr>
              <a:t>Quebra do acordo de Bretton Woods em 1971 no governo de Richard Nixon.</a:t>
            </a:r>
          </a:p>
          <a:p>
            <a:pPr algn="ctr">
              <a:lnSpc>
                <a:spcPct val="150000"/>
              </a:lnSpc>
            </a:pPr>
            <a:r>
              <a:rPr lang="en-US" sz="2000">
                <a:solidFill>
                  <a:schemeClr val="tx1">
                    <a:lumMod val="65000"/>
                  </a:schemeClr>
                </a:solidFill>
                <a:latin typeface="Arial" panose="020B0604020202020204" pitchFamily="34" charset="0"/>
                <a:cs typeface="Times New Roman" panose="02020603050405020304" pitchFamily="18" charset="0"/>
              </a:rPr>
              <a:t>Fim da convertibilidade do dólar em ouro.</a:t>
            </a:r>
            <a:endParaRPr lang="pt-BR" sz="3200">
              <a:solidFill>
                <a:schemeClr val="tx1">
                  <a:lumMod val="50000"/>
                </a:schemeClr>
              </a:solidFill>
            </a:endParaRPr>
          </a:p>
        </p:txBody>
      </p:sp>
      <p:pic>
        <p:nvPicPr>
          <p:cNvPr id="7" name="Imagem 6" descr="Casa com gramado na frente de um prédio&#10;&#10;Descrição gerada automaticamente">
            <a:extLst>
              <a:ext uri="{FF2B5EF4-FFF2-40B4-BE49-F238E27FC236}">
                <a16:creationId xmlns:a16="http://schemas.microsoft.com/office/drawing/2014/main" id="{9FD526AA-CA0A-462F-BF4D-E5EFF7D37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378" y="1629100"/>
            <a:ext cx="6905244" cy="3599799"/>
          </a:xfrm>
          <a:prstGeom prst="rect">
            <a:avLst/>
          </a:prstGeom>
        </p:spPr>
      </p:pic>
      <p:sp>
        <p:nvSpPr>
          <p:cNvPr id="9" name="CaixaDeTexto 8">
            <a:extLst>
              <a:ext uri="{FF2B5EF4-FFF2-40B4-BE49-F238E27FC236}">
                <a16:creationId xmlns:a16="http://schemas.microsoft.com/office/drawing/2014/main" id="{1BC565A0-6B49-4A47-A6BA-6EA90CD1A105}"/>
              </a:ext>
            </a:extLst>
          </p:cNvPr>
          <p:cNvSpPr txBox="1"/>
          <p:nvPr/>
        </p:nvSpPr>
        <p:spPr>
          <a:xfrm>
            <a:off x="10682996" y="174433"/>
            <a:ext cx="1237839" cy="461665"/>
          </a:xfrm>
          <a:prstGeom prst="rect">
            <a:avLst/>
          </a:prstGeom>
          <a:noFill/>
        </p:spPr>
        <p:txBody>
          <a:bodyPr wrap="none" rtlCol="0">
            <a:spAutoFit/>
          </a:bodyPr>
          <a:lstStyle/>
          <a:p>
            <a:r>
              <a:rPr lang="pt-BR" sz="2400">
                <a:solidFill>
                  <a:schemeClr val="tx1">
                    <a:lumMod val="50000"/>
                  </a:schemeClr>
                </a:solidFill>
              </a:rPr>
              <a:t>4 de 25</a:t>
            </a:r>
            <a:endParaRPr lang="pt-BR">
              <a:solidFill>
                <a:schemeClr val="tx1">
                  <a:lumMod val="50000"/>
                </a:schemeClr>
              </a:solidFill>
            </a:endParaRPr>
          </a:p>
        </p:txBody>
      </p:sp>
    </p:spTree>
    <p:extLst>
      <p:ext uri="{BB962C8B-B14F-4D97-AF65-F5344CB8AC3E}">
        <p14:creationId xmlns:p14="http://schemas.microsoft.com/office/powerpoint/2010/main" val="253339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2691763" cy="707886"/>
          </a:xfrm>
          <a:prstGeom prst="rect">
            <a:avLst/>
          </a:prstGeom>
          <a:noFill/>
        </p:spPr>
        <p:txBody>
          <a:bodyPr wrap="none" rtlCol="0">
            <a:spAutoFit/>
          </a:bodyPr>
          <a:lstStyle/>
          <a:p>
            <a:r>
              <a:rPr lang="pt-BR" sz="4000">
                <a:solidFill>
                  <a:schemeClr val="tx1">
                    <a:lumMod val="50000"/>
                  </a:schemeClr>
                </a:solidFill>
              </a:rPr>
              <a:t>Motivação</a:t>
            </a:r>
            <a:r>
              <a:rPr lang="pt-BR" sz="3200">
                <a:solidFill>
                  <a:schemeClr val="tx1">
                    <a:lumMod val="50000"/>
                  </a:schemeClr>
                </a:solidFill>
              </a:rPr>
              <a:t> </a:t>
            </a:r>
          </a:p>
        </p:txBody>
      </p:sp>
      <p:pic>
        <p:nvPicPr>
          <p:cNvPr id="3" name="Imagem 2" descr="Interface gráfica do usuário, Texto, Aplicativo, chat ou mensagem de texto&#10;&#10;Descrição gerada automaticamente">
            <a:extLst>
              <a:ext uri="{FF2B5EF4-FFF2-40B4-BE49-F238E27FC236}">
                <a16:creationId xmlns:a16="http://schemas.microsoft.com/office/drawing/2014/main" id="{1A9F24BD-D928-466F-8C5B-ACE5C63F2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811" y="4358453"/>
            <a:ext cx="7534378" cy="2240342"/>
          </a:xfrm>
          <a:prstGeom prst="rect">
            <a:avLst/>
          </a:prstGeom>
        </p:spPr>
      </p:pic>
      <p:sp>
        <p:nvSpPr>
          <p:cNvPr id="7" name="CaixaDeTexto 6">
            <a:extLst>
              <a:ext uri="{FF2B5EF4-FFF2-40B4-BE49-F238E27FC236}">
                <a16:creationId xmlns:a16="http://schemas.microsoft.com/office/drawing/2014/main" id="{7F06810C-73DB-45CE-8F11-C05D6DD945FA}"/>
              </a:ext>
            </a:extLst>
          </p:cNvPr>
          <p:cNvSpPr txBox="1"/>
          <p:nvPr/>
        </p:nvSpPr>
        <p:spPr>
          <a:xfrm>
            <a:off x="1508022" y="1751618"/>
            <a:ext cx="10107720" cy="2347630"/>
          </a:xfrm>
          <a:prstGeom prst="rect">
            <a:avLst/>
          </a:prstGeom>
          <a:noFill/>
        </p:spPr>
        <p:txBody>
          <a:bodyPr wrap="square" rtlCol="0">
            <a:spAutoFit/>
          </a:bodyPr>
          <a:lstStyle/>
          <a:p>
            <a:pPr algn="just">
              <a:lnSpc>
                <a:spcPct val="150000"/>
              </a:lnSpc>
            </a:pPr>
            <a:r>
              <a:rPr lang="en-US" sz="2000">
                <a:solidFill>
                  <a:schemeClr val="tx1">
                    <a:lumMod val="65000"/>
                  </a:schemeClr>
                </a:solidFill>
                <a:latin typeface="Arial" panose="020B0604020202020204" pitchFamily="34" charset="0"/>
                <a:cs typeface="Times New Roman" panose="02020603050405020304" pitchFamily="18" charset="0"/>
              </a:rPr>
              <a:t>Algumas premissas: </a:t>
            </a:r>
          </a:p>
          <a:p>
            <a:pPr algn="just">
              <a:lnSpc>
                <a:spcPct val="150000"/>
              </a:lnSpc>
            </a:pPr>
            <a:r>
              <a:rPr lang="en-US" sz="2000">
                <a:solidFill>
                  <a:schemeClr val="tx1">
                    <a:lumMod val="65000"/>
                  </a:schemeClr>
                </a:solidFill>
                <a:latin typeface="Arial" panose="020B0604020202020204" pitchFamily="34" charset="0"/>
                <a:cs typeface="Times New Roman" panose="02020603050405020304" pitchFamily="18" charset="0"/>
              </a:rPr>
              <a:t>	- Imprimir dinheiro </a:t>
            </a:r>
            <a:r>
              <a:rPr lang="pt-BR" sz="2000" b="0" i="0">
                <a:solidFill>
                  <a:schemeClr val="tx1">
                    <a:lumMod val="65000"/>
                  </a:schemeClr>
                </a:solidFill>
                <a:effectLst/>
                <a:latin typeface="Arial" panose="020B0604020202020204" pitchFamily="34" charset="0"/>
              </a:rPr>
              <a:t>≠ Gerar Riqueza</a:t>
            </a:r>
          </a:p>
          <a:p>
            <a:pPr algn="just">
              <a:lnSpc>
                <a:spcPct val="150000"/>
              </a:lnSpc>
            </a:pPr>
            <a:r>
              <a:rPr lang="pt-BR" sz="2000">
                <a:solidFill>
                  <a:schemeClr val="tx1">
                    <a:lumMod val="65000"/>
                  </a:schemeClr>
                </a:solidFill>
                <a:latin typeface="Arial" panose="020B0604020202020204" pitchFamily="34" charset="0"/>
              </a:rPr>
              <a:t>	- Ativos Inflacionários são inferirores a ativos deflacionários</a:t>
            </a:r>
          </a:p>
          <a:p>
            <a:pPr algn="just">
              <a:lnSpc>
                <a:spcPct val="150000"/>
              </a:lnSpc>
            </a:pPr>
            <a:r>
              <a:rPr lang="pt-BR" sz="2000">
                <a:solidFill>
                  <a:schemeClr val="tx1">
                    <a:lumMod val="65000"/>
                  </a:schemeClr>
                </a:solidFill>
                <a:latin typeface="Arial" panose="020B0604020202020204" pitchFamily="34" charset="0"/>
              </a:rPr>
              <a:t>	- Oferta </a:t>
            </a:r>
            <a:r>
              <a:rPr lang="pt-BR" sz="2000" i="1">
                <a:solidFill>
                  <a:schemeClr val="tx1">
                    <a:lumMod val="65000"/>
                  </a:schemeClr>
                </a:solidFill>
                <a:latin typeface="Arial" panose="020B0604020202020204" pitchFamily="34" charset="0"/>
              </a:rPr>
              <a:t>fixa, demanda crescente</a:t>
            </a:r>
          </a:p>
          <a:p>
            <a:pPr algn="just">
              <a:lnSpc>
                <a:spcPct val="150000"/>
              </a:lnSpc>
            </a:pPr>
            <a:r>
              <a:rPr lang="pt-BR" sz="2000" i="1">
                <a:solidFill>
                  <a:schemeClr val="tx1">
                    <a:lumMod val="65000"/>
                  </a:schemeClr>
                </a:solidFill>
                <a:latin typeface="Arial" panose="020B0604020202020204" pitchFamily="34" charset="0"/>
              </a:rPr>
              <a:t>	- O preço é subjetivo e não objetivo</a:t>
            </a:r>
            <a:endParaRPr lang="pt-BR" sz="3200" i="1">
              <a:solidFill>
                <a:schemeClr val="tx1">
                  <a:lumMod val="65000"/>
                </a:schemeClr>
              </a:solidFill>
            </a:endParaRPr>
          </a:p>
        </p:txBody>
      </p:sp>
      <p:sp>
        <p:nvSpPr>
          <p:cNvPr id="8" name="CaixaDeTexto 7">
            <a:extLst>
              <a:ext uri="{FF2B5EF4-FFF2-40B4-BE49-F238E27FC236}">
                <a16:creationId xmlns:a16="http://schemas.microsoft.com/office/drawing/2014/main" id="{AC6CBEEF-A861-4E46-BD5C-423E60E115BC}"/>
              </a:ext>
            </a:extLst>
          </p:cNvPr>
          <p:cNvSpPr txBox="1"/>
          <p:nvPr/>
        </p:nvSpPr>
        <p:spPr>
          <a:xfrm>
            <a:off x="10682996" y="174433"/>
            <a:ext cx="1237839" cy="461665"/>
          </a:xfrm>
          <a:prstGeom prst="rect">
            <a:avLst/>
          </a:prstGeom>
          <a:noFill/>
        </p:spPr>
        <p:txBody>
          <a:bodyPr wrap="none" rtlCol="0">
            <a:spAutoFit/>
          </a:bodyPr>
          <a:lstStyle/>
          <a:p>
            <a:r>
              <a:rPr lang="pt-BR" sz="2400">
                <a:solidFill>
                  <a:schemeClr val="tx1">
                    <a:lumMod val="50000"/>
                  </a:schemeClr>
                </a:solidFill>
              </a:rPr>
              <a:t>5 de 25</a:t>
            </a:r>
            <a:endParaRPr lang="pt-BR">
              <a:solidFill>
                <a:schemeClr val="tx1">
                  <a:lumMod val="50000"/>
                </a:schemeClr>
              </a:solidFill>
            </a:endParaRPr>
          </a:p>
        </p:txBody>
      </p:sp>
    </p:spTree>
    <p:extLst>
      <p:ext uri="{BB962C8B-B14F-4D97-AF65-F5344CB8AC3E}">
        <p14:creationId xmlns:p14="http://schemas.microsoft.com/office/powerpoint/2010/main" val="4220178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2691763" cy="707886"/>
          </a:xfrm>
          <a:prstGeom prst="rect">
            <a:avLst/>
          </a:prstGeom>
          <a:noFill/>
        </p:spPr>
        <p:txBody>
          <a:bodyPr wrap="none" rtlCol="0">
            <a:spAutoFit/>
          </a:bodyPr>
          <a:lstStyle/>
          <a:p>
            <a:r>
              <a:rPr lang="pt-BR" sz="4000">
                <a:solidFill>
                  <a:schemeClr val="tx1">
                    <a:lumMod val="50000"/>
                  </a:schemeClr>
                </a:solidFill>
              </a:rPr>
              <a:t>Motivação</a:t>
            </a:r>
            <a:r>
              <a:rPr lang="pt-BR" sz="3200">
                <a:solidFill>
                  <a:schemeClr val="tx1">
                    <a:lumMod val="50000"/>
                  </a:schemeClr>
                </a:solidFill>
              </a:rPr>
              <a:t> </a:t>
            </a:r>
          </a:p>
        </p:txBody>
      </p:sp>
      <p:sp>
        <p:nvSpPr>
          <p:cNvPr id="7" name="CaixaDeTexto 6">
            <a:extLst>
              <a:ext uri="{FF2B5EF4-FFF2-40B4-BE49-F238E27FC236}">
                <a16:creationId xmlns:a16="http://schemas.microsoft.com/office/drawing/2014/main" id="{7F06810C-73DB-45CE-8F11-C05D6DD945FA}"/>
              </a:ext>
            </a:extLst>
          </p:cNvPr>
          <p:cNvSpPr txBox="1"/>
          <p:nvPr/>
        </p:nvSpPr>
        <p:spPr>
          <a:xfrm>
            <a:off x="860322" y="1751618"/>
            <a:ext cx="10683978" cy="3532505"/>
          </a:xfrm>
          <a:prstGeom prst="rect">
            <a:avLst/>
          </a:prstGeom>
          <a:noFill/>
        </p:spPr>
        <p:txBody>
          <a:bodyPr wrap="square" rtlCol="0">
            <a:spAutoFit/>
          </a:bodyPr>
          <a:lstStyle/>
          <a:p>
            <a:pPr algn="just">
              <a:lnSpc>
                <a:spcPct val="150000"/>
              </a:lnSpc>
            </a:pPr>
            <a:r>
              <a:rPr lang="pt-BR" sz="2800" i="1">
                <a:solidFill>
                  <a:schemeClr val="tx1">
                    <a:lumMod val="65000"/>
                  </a:schemeClr>
                </a:solidFill>
              </a:rPr>
              <a:t>Sumarizando: </a:t>
            </a:r>
          </a:p>
          <a:p>
            <a:pPr algn="just">
              <a:lnSpc>
                <a:spcPct val="150000"/>
              </a:lnSpc>
            </a:pPr>
            <a:r>
              <a:rPr lang="pt-BR" sz="2800" i="1">
                <a:solidFill>
                  <a:schemeClr val="tx1">
                    <a:lumMod val="65000"/>
                  </a:schemeClr>
                </a:solidFill>
              </a:rPr>
              <a:t>	</a:t>
            </a:r>
            <a:r>
              <a:rPr lang="pt-BR" sz="2400" i="1">
                <a:solidFill>
                  <a:schemeClr val="tx1">
                    <a:lumMod val="65000"/>
                  </a:schemeClr>
                </a:solidFill>
              </a:rPr>
              <a:t>- Dolár é, hoje, uma moeda fiat.</a:t>
            </a:r>
          </a:p>
          <a:p>
            <a:pPr algn="just">
              <a:lnSpc>
                <a:spcPct val="150000"/>
              </a:lnSpc>
            </a:pPr>
            <a:r>
              <a:rPr lang="pt-BR" sz="2400" i="1">
                <a:solidFill>
                  <a:schemeClr val="tx1">
                    <a:lumMod val="65000"/>
                  </a:schemeClr>
                </a:solidFill>
              </a:rPr>
              <a:t>	- Bitcoin é a moeda deflacionária mais conhecida.</a:t>
            </a:r>
          </a:p>
          <a:p>
            <a:pPr algn="just">
              <a:lnSpc>
                <a:spcPct val="150000"/>
              </a:lnSpc>
            </a:pPr>
            <a:r>
              <a:rPr lang="pt-BR" sz="2400" i="1">
                <a:solidFill>
                  <a:schemeClr val="tx1">
                    <a:lumMod val="65000"/>
                  </a:schemeClr>
                </a:solidFill>
              </a:rPr>
              <a:t>	- DeFi é o futuro da economia (Finanças descentralizadas).</a:t>
            </a:r>
          </a:p>
          <a:p>
            <a:pPr algn="just">
              <a:lnSpc>
                <a:spcPct val="150000"/>
              </a:lnSpc>
            </a:pPr>
            <a:r>
              <a:rPr lang="pt-BR" sz="2400" i="1">
                <a:solidFill>
                  <a:schemeClr val="tx1">
                    <a:lumMod val="65000"/>
                  </a:schemeClr>
                </a:solidFill>
              </a:rPr>
              <a:t>	- NFTs são o case de maior sucesso de uma tecnologia baseada em 	blockchain com aplicabilidades físicas.</a:t>
            </a:r>
          </a:p>
        </p:txBody>
      </p:sp>
      <p:sp>
        <p:nvSpPr>
          <p:cNvPr id="9" name="CaixaDeTexto 8">
            <a:extLst>
              <a:ext uri="{FF2B5EF4-FFF2-40B4-BE49-F238E27FC236}">
                <a16:creationId xmlns:a16="http://schemas.microsoft.com/office/drawing/2014/main" id="{5833AA7F-50D1-42C7-AD22-A54030731C46}"/>
              </a:ext>
            </a:extLst>
          </p:cNvPr>
          <p:cNvSpPr txBox="1"/>
          <p:nvPr/>
        </p:nvSpPr>
        <p:spPr>
          <a:xfrm>
            <a:off x="10682996" y="174433"/>
            <a:ext cx="1237839" cy="461665"/>
          </a:xfrm>
          <a:prstGeom prst="rect">
            <a:avLst/>
          </a:prstGeom>
          <a:noFill/>
        </p:spPr>
        <p:txBody>
          <a:bodyPr wrap="none" rtlCol="0">
            <a:spAutoFit/>
          </a:bodyPr>
          <a:lstStyle/>
          <a:p>
            <a:r>
              <a:rPr lang="pt-BR" sz="2400">
                <a:solidFill>
                  <a:schemeClr val="tx1">
                    <a:lumMod val="50000"/>
                  </a:schemeClr>
                </a:solidFill>
              </a:rPr>
              <a:t>6 de 25</a:t>
            </a:r>
            <a:endParaRPr lang="pt-BR">
              <a:solidFill>
                <a:schemeClr val="tx1">
                  <a:lumMod val="50000"/>
                </a:schemeClr>
              </a:solidFill>
            </a:endParaRPr>
          </a:p>
        </p:txBody>
      </p:sp>
    </p:spTree>
    <p:extLst>
      <p:ext uri="{BB962C8B-B14F-4D97-AF65-F5344CB8AC3E}">
        <p14:creationId xmlns:p14="http://schemas.microsoft.com/office/powerpoint/2010/main" val="220921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2691763" cy="707886"/>
          </a:xfrm>
          <a:prstGeom prst="rect">
            <a:avLst/>
          </a:prstGeom>
          <a:noFill/>
        </p:spPr>
        <p:txBody>
          <a:bodyPr wrap="none" rtlCol="0">
            <a:spAutoFit/>
          </a:bodyPr>
          <a:lstStyle/>
          <a:p>
            <a:r>
              <a:rPr lang="pt-BR" sz="4000">
                <a:solidFill>
                  <a:schemeClr val="tx1">
                    <a:lumMod val="50000"/>
                  </a:schemeClr>
                </a:solidFill>
              </a:rPr>
              <a:t>Motivação</a:t>
            </a:r>
            <a:r>
              <a:rPr lang="pt-BR" sz="3200">
                <a:solidFill>
                  <a:schemeClr val="tx1">
                    <a:lumMod val="50000"/>
                  </a:schemeClr>
                </a:solidFill>
              </a:rPr>
              <a:t> </a:t>
            </a:r>
          </a:p>
        </p:txBody>
      </p:sp>
      <p:pic>
        <p:nvPicPr>
          <p:cNvPr id="3" name="Imagem 2" descr="Texto&#10;&#10;Descrição gerada automaticamente">
            <a:extLst>
              <a:ext uri="{FF2B5EF4-FFF2-40B4-BE49-F238E27FC236}">
                <a16:creationId xmlns:a16="http://schemas.microsoft.com/office/drawing/2014/main" id="{227669FE-0F30-4EB2-A1F8-065C5DE38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946" y="1438554"/>
            <a:ext cx="9712107" cy="4722112"/>
          </a:xfrm>
          <a:prstGeom prst="rect">
            <a:avLst/>
          </a:prstGeom>
        </p:spPr>
      </p:pic>
      <p:sp>
        <p:nvSpPr>
          <p:cNvPr id="8" name="CaixaDeTexto 7">
            <a:extLst>
              <a:ext uri="{FF2B5EF4-FFF2-40B4-BE49-F238E27FC236}">
                <a16:creationId xmlns:a16="http://schemas.microsoft.com/office/drawing/2014/main" id="{1DF14ECC-E767-4843-B53A-5E64A63AAD7C}"/>
              </a:ext>
            </a:extLst>
          </p:cNvPr>
          <p:cNvSpPr txBox="1"/>
          <p:nvPr/>
        </p:nvSpPr>
        <p:spPr>
          <a:xfrm>
            <a:off x="10682996" y="174433"/>
            <a:ext cx="1237839" cy="461665"/>
          </a:xfrm>
          <a:prstGeom prst="rect">
            <a:avLst/>
          </a:prstGeom>
          <a:noFill/>
        </p:spPr>
        <p:txBody>
          <a:bodyPr wrap="none" rtlCol="0">
            <a:spAutoFit/>
          </a:bodyPr>
          <a:lstStyle/>
          <a:p>
            <a:r>
              <a:rPr lang="pt-BR" sz="2400">
                <a:solidFill>
                  <a:schemeClr val="tx1">
                    <a:lumMod val="50000"/>
                  </a:schemeClr>
                </a:solidFill>
              </a:rPr>
              <a:t>7 de 25</a:t>
            </a:r>
            <a:endParaRPr lang="pt-BR">
              <a:solidFill>
                <a:schemeClr val="tx1">
                  <a:lumMod val="50000"/>
                </a:schemeClr>
              </a:solidFill>
            </a:endParaRPr>
          </a:p>
        </p:txBody>
      </p:sp>
    </p:spTree>
    <p:extLst>
      <p:ext uri="{BB962C8B-B14F-4D97-AF65-F5344CB8AC3E}">
        <p14:creationId xmlns:p14="http://schemas.microsoft.com/office/powerpoint/2010/main" val="21329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2691763" cy="707886"/>
          </a:xfrm>
          <a:prstGeom prst="rect">
            <a:avLst/>
          </a:prstGeom>
          <a:noFill/>
        </p:spPr>
        <p:txBody>
          <a:bodyPr wrap="none" rtlCol="0">
            <a:spAutoFit/>
          </a:bodyPr>
          <a:lstStyle/>
          <a:p>
            <a:r>
              <a:rPr lang="pt-BR" sz="4000">
                <a:solidFill>
                  <a:schemeClr val="tx1">
                    <a:lumMod val="50000"/>
                  </a:schemeClr>
                </a:solidFill>
              </a:rPr>
              <a:t>Motivação</a:t>
            </a:r>
            <a:r>
              <a:rPr lang="pt-BR" sz="3200">
                <a:solidFill>
                  <a:schemeClr val="tx1">
                    <a:lumMod val="50000"/>
                  </a:schemeClr>
                </a:solidFill>
              </a:rPr>
              <a:t> </a:t>
            </a:r>
          </a:p>
        </p:txBody>
      </p:sp>
      <p:pic>
        <p:nvPicPr>
          <p:cNvPr id="4" name="Imagem 3" descr="Multidão de pessoas&#10;&#10;Descrição gerada automaticamente com confiança média">
            <a:extLst>
              <a:ext uri="{FF2B5EF4-FFF2-40B4-BE49-F238E27FC236}">
                <a16:creationId xmlns:a16="http://schemas.microsoft.com/office/drawing/2014/main" id="{0E5A24DE-A654-4B27-AB2C-A8167C55D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229752"/>
            <a:ext cx="5181600" cy="5181600"/>
          </a:xfrm>
          <a:prstGeom prst="rect">
            <a:avLst/>
          </a:prstGeom>
        </p:spPr>
      </p:pic>
      <p:sp>
        <p:nvSpPr>
          <p:cNvPr id="7" name="CaixaDeTexto 6">
            <a:extLst>
              <a:ext uri="{FF2B5EF4-FFF2-40B4-BE49-F238E27FC236}">
                <a16:creationId xmlns:a16="http://schemas.microsoft.com/office/drawing/2014/main" id="{FC124E05-A0F6-43AD-8373-F015460582DE}"/>
              </a:ext>
            </a:extLst>
          </p:cNvPr>
          <p:cNvSpPr txBox="1"/>
          <p:nvPr/>
        </p:nvSpPr>
        <p:spPr>
          <a:xfrm>
            <a:off x="709561" y="1871781"/>
            <a:ext cx="4524478" cy="3897542"/>
          </a:xfrm>
          <a:prstGeom prst="rect">
            <a:avLst/>
          </a:prstGeom>
          <a:noFill/>
        </p:spPr>
        <p:txBody>
          <a:bodyPr wrap="square" rtlCol="0">
            <a:spAutoFit/>
          </a:bodyPr>
          <a:lstStyle/>
          <a:p>
            <a:pPr algn="just">
              <a:lnSpc>
                <a:spcPct val="150000"/>
              </a:lnSpc>
            </a:pPr>
            <a:r>
              <a:rPr lang="pt-BR" sz="2800" i="1">
                <a:solidFill>
                  <a:schemeClr val="tx1">
                    <a:lumMod val="65000"/>
                  </a:schemeClr>
                </a:solidFill>
              </a:rPr>
              <a:t>Quadro NFT leiloado por 69 milhões de dólares.</a:t>
            </a:r>
          </a:p>
          <a:p>
            <a:pPr algn="just">
              <a:lnSpc>
                <a:spcPct val="150000"/>
              </a:lnSpc>
            </a:pPr>
            <a:endParaRPr lang="pt-BR" sz="2800" i="1">
              <a:solidFill>
                <a:schemeClr val="tx1">
                  <a:lumMod val="65000"/>
                </a:schemeClr>
              </a:solidFill>
            </a:endParaRPr>
          </a:p>
          <a:p>
            <a:pPr algn="just">
              <a:lnSpc>
                <a:spcPct val="150000"/>
              </a:lnSpc>
            </a:pPr>
            <a:r>
              <a:rPr lang="pt-BR" sz="2800" i="1">
                <a:solidFill>
                  <a:schemeClr val="tx1">
                    <a:lumMod val="65000"/>
                  </a:schemeClr>
                </a:solidFill>
              </a:rPr>
              <a:t>Beeple.</a:t>
            </a:r>
          </a:p>
          <a:p>
            <a:pPr algn="just">
              <a:lnSpc>
                <a:spcPct val="150000"/>
              </a:lnSpc>
            </a:pPr>
            <a:r>
              <a:rPr lang="pt-BR" sz="2800" i="1">
                <a:solidFill>
                  <a:schemeClr val="tx1">
                    <a:lumMod val="65000"/>
                  </a:schemeClr>
                </a:solidFill>
              </a:rPr>
              <a:t>Everyday: The First 5000 Days. </a:t>
            </a:r>
          </a:p>
        </p:txBody>
      </p:sp>
      <p:sp>
        <p:nvSpPr>
          <p:cNvPr id="8" name="CaixaDeTexto 7">
            <a:extLst>
              <a:ext uri="{FF2B5EF4-FFF2-40B4-BE49-F238E27FC236}">
                <a16:creationId xmlns:a16="http://schemas.microsoft.com/office/drawing/2014/main" id="{0A38451B-B5FB-4F54-807A-D6332BFF2988}"/>
              </a:ext>
            </a:extLst>
          </p:cNvPr>
          <p:cNvSpPr txBox="1"/>
          <p:nvPr/>
        </p:nvSpPr>
        <p:spPr>
          <a:xfrm>
            <a:off x="10682996" y="174433"/>
            <a:ext cx="1237839" cy="461665"/>
          </a:xfrm>
          <a:prstGeom prst="rect">
            <a:avLst/>
          </a:prstGeom>
          <a:noFill/>
        </p:spPr>
        <p:txBody>
          <a:bodyPr wrap="none" rtlCol="0">
            <a:spAutoFit/>
          </a:bodyPr>
          <a:lstStyle/>
          <a:p>
            <a:r>
              <a:rPr lang="pt-BR" sz="2400">
                <a:solidFill>
                  <a:schemeClr val="tx1">
                    <a:lumMod val="50000"/>
                  </a:schemeClr>
                </a:solidFill>
              </a:rPr>
              <a:t>8 de 25</a:t>
            </a:r>
            <a:endParaRPr lang="pt-BR">
              <a:solidFill>
                <a:schemeClr val="tx1">
                  <a:lumMod val="50000"/>
                </a:schemeClr>
              </a:solidFill>
            </a:endParaRPr>
          </a:p>
        </p:txBody>
      </p:sp>
    </p:spTree>
    <p:extLst>
      <p:ext uri="{BB962C8B-B14F-4D97-AF65-F5344CB8AC3E}">
        <p14:creationId xmlns:p14="http://schemas.microsoft.com/office/powerpoint/2010/main" val="412946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m 146" descr="Logotipo&#10;&#10;Descrição gerada automaticamente">
            <a:extLst>
              <a:ext uri="{FF2B5EF4-FFF2-40B4-BE49-F238E27FC236}">
                <a16:creationId xmlns:a16="http://schemas.microsoft.com/office/drawing/2014/main" id="{2AB39122-7DF8-4AAB-A5DE-083B65F568AE}"/>
              </a:ext>
            </a:extLst>
          </p:cNvPr>
          <p:cNvPicPr>
            <a:picLocks noChangeAspect="1"/>
          </p:cNvPicPr>
          <p:nvPr/>
        </p:nvPicPr>
        <p:blipFill rotWithShape="1">
          <a:blip r:embed="rId2">
            <a:extLst>
              <a:ext uri="{28A0092B-C50C-407E-A947-70E740481C1C}">
                <a14:useLocalDpi xmlns:a14="http://schemas.microsoft.com/office/drawing/2010/main" val="0"/>
              </a:ext>
            </a:extLst>
          </a:blip>
          <a:srcRect t="11789" r="53021" b="59777"/>
          <a:stretch/>
        </p:blipFill>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 name="CaixaDeTexto 5">
            <a:extLst>
              <a:ext uri="{FF2B5EF4-FFF2-40B4-BE49-F238E27FC236}">
                <a16:creationId xmlns:a16="http://schemas.microsoft.com/office/drawing/2014/main" id="{DFEF4B81-767E-4387-842D-88F2F3020E17}"/>
              </a:ext>
            </a:extLst>
          </p:cNvPr>
          <p:cNvSpPr txBox="1"/>
          <p:nvPr/>
        </p:nvSpPr>
        <p:spPr>
          <a:xfrm>
            <a:off x="403441" y="521866"/>
            <a:ext cx="2691763" cy="707886"/>
          </a:xfrm>
          <a:prstGeom prst="rect">
            <a:avLst/>
          </a:prstGeom>
          <a:noFill/>
        </p:spPr>
        <p:txBody>
          <a:bodyPr wrap="none" rtlCol="0">
            <a:spAutoFit/>
          </a:bodyPr>
          <a:lstStyle/>
          <a:p>
            <a:r>
              <a:rPr lang="pt-BR" sz="4000">
                <a:solidFill>
                  <a:schemeClr val="tx1">
                    <a:lumMod val="50000"/>
                  </a:schemeClr>
                </a:solidFill>
              </a:rPr>
              <a:t>Motivação</a:t>
            </a:r>
            <a:r>
              <a:rPr lang="pt-BR" sz="3200">
                <a:solidFill>
                  <a:schemeClr val="tx1">
                    <a:lumMod val="50000"/>
                  </a:schemeClr>
                </a:solidFill>
              </a:rPr>
              <a:t> </a:t>
            </a:r>
          </a:p>
        </p:txBody>
      </p:sp>
      <p:pic>
        <p:nvPicPr>
          <p:cNvPr id="3" name="Imagem 2" descr="Interface gráfica do usuário&#10;&#10;Descrição gerada automaticamente com confiança baixa">
            <a:extLst>
              <a:ext uri="{FF2B5EF4-FFF2-40B4-BE49-F238E27FC236}">
                <a16:creationId xmlns:a16="http://schemas.microsoft.com/office/drawing/2014/main" id="{86BA5D1D-531F-41A4-9ADF-AC7E9F11C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84" y="3257409"/>
            <a:ext cx="5308757" cy="2859878"/>
          </a:xfrm>
          <a:prstGeom prst="rect">
            <a:avLst/>
          </a:prstGeom>
        </p:spPr>
      </p:pic>
      <p:pic>
        <p:nvPicPr>
          <p:cNvPr id="8" name="Imagem 7" descr="Gráfico, Histograma&#10;&#10;Descrição gerada automaticamente">
            <a:extLst>
              <a:ext uri="{FF2B5EF4-FFF2-40B4-BE49-F238E27FC236}">
                <a16:creationId xmlns:a16="http://schemas.microsoft.com/office/drawing/2014/main" id="{522A9AA4-29D9-4322-AA0F-A0109FCDD918}"/>
              </a:ext>
            </a:extLst>
          </p:cNvPr>
          <p:cNvPicPr>
            <a:picLocks noChangeAspect="1"/>
          </p:cNvPicPr>
          <p:nvPr/>
        </p:nvPicPr>
        <p:blipFill rotWithShape="1">
          <a:blip r:embed="rId4">
            <a:extLst>
              <a:ext uri="{28A0092B-C50C-407E-A947-70E740481C1C}">
                <a14:useLocalDpi xmlns:a14="http://schemas.microsoft.com/office/drawing/2010/main" val="0"/>
              </a:ext>
            </a:extLst>
          </a:blip>
          <a:srcRect l="33436" t="-1" b="-4686"/>
          <a:stretch/>
        </p:blipFill>
        <p:spPr>
          <a:xfrm>
            <a:off x="6323325" y="3257409"/>
            <a:ext cx="5461000" cy="3019338"/>
          </a:xfrm>
          <a:prstGeom prst="rect">
            <a:avLst/>
          </a:prstGeom>
        </p:spPr>
      </p:pic>
      <p:sp>
        <p:nvSpPr>
          <p:cNvPr id="10" name="CaixaDeTexto 9">
            <a:extLst>
              <a:ext uri="{FF2B5EF4-FFF2-40B4-BE49-F238E27FC236}">
                <a16:creationId xmlns:a16="http://schemas.microsoft.com/office/drawing/2014/main" id="{EA27A375-B8E4-495E-ABE4-4F6AC9DADD6B}"/>
              </a:ext>
            </a:extLst>
          </p:cNvPr>
          <p:cNvSpPr txBox="1"/>
          <p:nvPr/>
        </p:nvSpPr>
        <p:spPr>
          <a:xfrm>
            <a:off x="1529502" y="1970693"/>
            <a:ext cx="3264320" cy="789447"/>
          </a:xfrm>
          <a:prstGeom prst="rect">
            <a:avLst/>
          </a:prstGeom>
          <a:noFill/>
        </p:spPr>
        <p:txBody>
          <a:bodyPr wrap="square" rtlCol="0">
            <a:spAutoFit/>
          </a:bodyPr>
          <a:lstStyle/>
          <a:p>
            <a:pPr algn="just">
              <a:lnSpc>
                <a:spcPct val="150000"/>
              </a:lnSpc>
            </a:pPr>
            <a:r>
              <a:rPr lang="pt-BR" sz="1600" i="1">
                <a:solidFill>
                  <a:schemeClr val="tx1">
                    <a:lumMod val="65000"/>
                  </a:schemeClr>
                </a:solidFill>
              </a:rPr>
              <a:t>Aumento do supply de dólares, mais impressão = inflação.</a:t>
            </a:r>
            <a:endParaRPr lang="pt-BR" sz="1400" i="1">
              <a:solidFill>
                <a:schemeClr val="tx1">
                  <a:lumMod val="65000"/>
                </a:schemeClr>
              </a:solidFill>
            </a:endParaRPr>
          </a:p>
        </p:txBody>
      </p:sp>
      <p:sp>
        <p:nvSpPr>
          <p:cNvPr id="11" name="CaixaDeTexto 10">
            <a:extLst>
              <a:ext uri="{FF2B5EF4-FFF2-40B4-BE49-F238E27FC236}">
                <a16:creationId xmlns:a16="http://schemas.microsoft.com/office/drawing/2014/main" id="{CD0F43C1-BB7D-4AB8-9090-0C14BE098773}"/>
              </a:ext>
            </a:extLst>
          </p:cNvPr>
          <p:cNvSpPr txBox="1"/>
          <p:nvPr/>
        </p:nvSpPr>
        <p:spPr>
          <a:xfrm>
            <a:off x="7398178" y="1970693"/>
            <a:ext cx="3264320" cy="789447"/>
          </a:xfrm>
          <a:prstGeom prst="rect">
            <a:avLst/>
          </a:prstGeom>
          <a:noFill/>
        </p:spPr>
        <p:txBody>
          <a:bodyPr wrap="square" rtlCol="0">
            <a:spAutoFit/>
          </a:bodyPr>
          <a:lstStyle/>
          <a:p>
            <a:pPr algn="just">
              <a:lnSpc>
                <a:spcPct val="150000"/>
              </a:lnSpc>
            </a:pPr>
            <a:r>
              <a:rPr lang="pt-BR" sz="1600" i="1">
                <a:solidFill>
                  <a:schemeClr val="tx1">
                    <a:lumMod val="65000"/>
                  </a:schemeClr>
                </a:solidFill>
              </a:rPr>
              <a:t>Valorização do Bitcoin no mesmo período.</a:t>
            </a:r>
            <a:endParaRPr lang="pt-BR" sz="1400" i="1">
              <a:solidFill>
                <a:schemeClr val="tx1">
                  <a:lumMod val="65000"/>
                </a:schemeClr>
              </a:solidFill>
            </a:endParaRPr>
          </a:p>
        </p:txBody>
      </p:sp>
      <p:sp>
        <p:nvSpPr>
          <p:cNvPr id="12" name="CaixaDeTexto 11">
            <a:extLst>
              <a:ext uri="{FF2B5EF4-FFF2-40B4-BE49-F238E27FC236}">
                <a16:creationId xmlns:a16="http://schemas.microsoft.com/office/drawing/2014/main" id="{D3BD58E1-026B-48E5-8B4D-F0795ECD1EC7}"/>
              </a:ext>
            </a:extLst>
          </p:cNvPr>
          <p:cNvSpPr txBox="1"/>
          <p:nvPr/>
        </p:nvSpPr>
        <p:spPr>
          <a:xfrm>
            <a:off x="10682996" y="174433"/>
            <a:ext cx="1237839" cy="461665"/>
          </a:xfrm>
          <a:prstGeom prst="rect">
            <a:avLst/>
          </a:prstGeom>
          <a:noFill/>
        </p:spPr>
        <p:txBody>
          <a:bodyPr wrap="none" rtlCol="0">
            <a:spAutoFit/>
          </a:bodyPr>
          <a:lstStyle/>
          <a:p>
            <a:r>
              <a:rPr lang="pt-BR" sz="2400">
                <a:solidFill>
                  <a:schemeClr val="tx1">
                    <a:lumMod val="50000"/>
                  </a:schemeClr>
                </a:solidFill>
              </a:rPr>
              <a:t>9 de 25</a:t>
            </a:r>
            <a:endParaRPr lang="pt-BR">
              <a:solidFill>
                <a:schemeClr val="tx1">
                  <a:lumMod val="50000"/>
                </a:schemeClr>
              </a:solidFill>
            </a:endParaRPr>
          </a:p>
        </p:txBody>
      </p:sp>
    </p:spTree>
    <p:extLst>
      <p:ext uri="{BB962C8B-B14F-4D97-AF65-F5344CB8AC3E}">
        <p14:creationId xmlns:p14="http://schemas.microsoft.com/office/powerpoint/2010/main" val="3106708382"/>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1191</TotalTime>
  <Words>2149</Words>
  <Application>Microsoft Office PowerPoint</Application>
  <PresentationFormat>Widescreen</PresentationFormat>
  <Paragraphs>162</Paragraphs>
  <Slides>26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Avenir Next LT Pro Light</vt:lpstr>
      <vt:lpstr>Rockwell Nova Light</vt:lpstr>
      <vt:lpstr>Times New Roman</vt:lpstr>
      <vt:lpstr>Wingdings</vt:lpstr>
      <vt:lpstr>LeafVTI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Gustavo</dc:creator>
  <cp:lastModifiedBy>Gustavo</cp:lastModifiedBy>
  <cp:revision>23</cp:revision>
  <dcterms:created xsi:type="dcterms:W3CDTF">2021-04-29T23:00:06Z</dcterms:created>
  <dcterms:modified xsi:type="dcterms:W3CDTF">2021-04-30T18:51:26Z</dcterms:modified>
</cp:coreProperties>
</file>