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3" r:id="rId2"/>
    <p:sldId id="329" r:id="rId3"/>
    <p:sldId id="330" r:id="rId4"/>
    <p:sldId id="318" r:id="rId5"/>
    <p:sldId id="331" r:id="rId6"/>
    <p:sldId id="320" r:id="rId7"/>
    <p:sldId id="321" r:id="rId8"/>
    <p:sldId id="323" r:id="rId9"/>
    <p:sldId id="324" r:id="rId10"/>
    <p:sldId id="339" r:id="rId11"/>
    <p:sldId id="336" r:id="rId12"/>
    <p:sldId id="345" r:id="rId13"/>
    <p:sldId id="326" r:id="rId14"/>
    <p:sldId id="346" r:id="rId15"/>
    <p:sldId id="371" r:id="rId16"/>
    <p:sldId id="372" r:id="rId17"/>
    <p:sldId id="348" r:id="rId18"/>
    <p:sldId id="373" r:id="rId19"/>
    <p:sldId id="374" r:id="rId20"/>
    <p:sldId id="375" r:id="rId21"/>
    <p:sldId id="340" r:id="rId22"/>
    <p:sldId id="341" r:id="rId23"/>
    <p:sldId id="342" r:id="rId24"/>
    <p:sldId id="343" r:id="rId25"/>
    <p:sldId id="344" r:id="rId26"/>
    <p:sldId id="349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5E5"/>
    <a:srgbClr val="22284E"/>
    <a:srgbClr val="FFD200"/>
    <a:srgbClr val="37427F"/>
    <a:srgbClr val="5F64A2"/>
    <a:srgbClr val="BDC3DF"/>
    <a:srgbClr val="F2F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43"/>
    <p:restoredTop sz="94731"/>
  </p:normalViewPr>
  <p:slideViewPr>
    <p:cSldViewPr>
      <p:cViewPr>
        <p:scale>
          <a:sx n="130" d="100"/>
          <a:sy n="130" d="100"/>
        </p:scale>
        <p:origin x="2352" y="5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2C3E99F-42DB-FD4D-B072-6ACF346000A4}" type="slidenum">
              <a:rPr lang="pt-BR" altLang="pt-BR" sz="1300"/>
              <a:pPr eaLnBrk="1" hangingPunct="1"/>
              <a:t>3</a:t>
            </a:fld>
            <a:endParaRPr lang="pt-BR" altLang="pt-BR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6963" y="550863"/>
            <a:ext cx="4868862" cy="2740025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5038"/>
            <a:ext cx="7683500" cy="3290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3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D8104A3-903A-6347-B607-58DD64F2C845}" type="slidenum">
              <a:rPr lang="pt-BR" altLang="pt-BR" sz="1300"/>
              <a:pPr eaLnBrk="1" hangingPunct="1"/>
              <a:t>4</a:t>
            </a:fld>
            <a:endParaRPr lang="pt-BR" altLang="pt-BR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6963" y="550863"/>
            <a:ext cx="4868862" cy="274002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5038"/>
            <a:ext cx="7683500" cy="3290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7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5AF7C06-D15E-4044-9AA9-C14AC652B057}" type="slidenum">
              <a:rPr lang="pt-BR" altLang="pt-BR" sz="1300"/>
              <a:pPr eaLnBrk="1" hangingPunct="1"/>
              <a:t>5</a:t>
            </a:fld>
            <a:endParaRPr lang="pt-BR" altLang="pt-BR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6963" y="550863"/>
            <a:ext cx="4868862" cy="274002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5038"/>
            <a:ext cx="7683500" cy="3290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7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9C6F26A-5D9E-5E40-AF0D-2F86C5AE81F3}" type="slidenum">
              <a:rPr lang="pt-BR" altLang="pt-BR" sz="1300"/>
              <a:pPr eaLnBrk="1" hangingPunct="1"/>
              <a:t>6</a:t>
            </a:fld>
            <a:endParaRPr lang="pt-BR" altLang="pt-BR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6963" y="550863"/>
            <a:ext cx="4868862" cy="274002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5038"/>
            <a:ext cx="7683500" cy="3290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26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FF70F79-4E9A-0C46-99F4-7E2DE1A6730B}" type="slidenum">
              <a:rPr lang="pt-BR" altLang="pt-BR" sz="1300"/>
              <a:pPr eaLnBrk="1" hangingPunct="1"/>
              <a:t>7</a:t>
            </a:fld>
            <a:endParaRPr lang="pt-BR" altLang="pt-BR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6963" y="550863"/>
            <a:ext cx="4868862" cy="274002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5038"/>
            <a:ext cx="7683500" cy="3290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2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FA2DF99-F07C-4040-9DA9-685703B26110}" type="slidenum">
              <a:rPr lang="pt-BR" altLang="pt-BR" sz="1300"/>
              <a:pPr eaLnBrk="1" hangingPunct="1"/>
              <a:t>8</a:t>
            </a:fld>
            <a:endParaRPr lang="pt-BR" altLang="pt-BR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6963" y="550863"/>
            <a:ext cx="4868862" cy="274002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5038"/>
            <a:ext cx="7683500" cy="3290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07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5180C3C-73B9-D04E-B291-4ADE81CDA2DE}" type="slidenum">
              <a:rPr lang="pt-BR" altLang="pt-BR" sz="1300"/>
              <a:pPr eaLnBrk="1" hangingPunct="1"/>
              <a:t>9</a:t>
            </a:fld>
            <a:endParaRPr lang="pt-BR" altLang="pt-BR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6963" y="550863"/>
            <a:ext cx="4868862" cy="274002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3475038"/>
            <a:ext cx="7683500" cy="3290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3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2ce1012a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2ce1012a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52ce1012af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8780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2ce1012af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2ce1012af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52ce1012af_1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99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42" y="274638"/>
            <a:ext cx="10969943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5986" y="1600200"/>
            <a:ext cx="5383398" cy="21859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195986" y="3938591"/>
            <a:ext cx="5383398" cy="21875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2222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42" y="274638"/>
            <a:ext cx="10969943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441" y="6245225"/>
            <a:ext cx="2844059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4516" y="6245225"/>
            <a:ext cx="385979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5326" y="6245225"/>
            <a:ext cx="2844059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901F96-AA63-5347-852D-399570B93932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8258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609442" y="274638"/>
            <a:ext cx="10969943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09441" y="1600200"/>
            <a:ext cx="5383398" cy="21859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5986" y="1600200"/>
            <a:ext cx="5383398" cy="21859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09441" y="3938591"/>
            <a:ext cx="5383398" cy="21875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5986" y="3938591"/>
            <a:ext cx="5383398" cy="21875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09441" y="6245225"/>
            <a:ext cx="2844059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164516" y="6245225"/>
            <a:ext cx="3859795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735326" y="6245225"/>
            <a:ext cx="2844059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5E8182-E029-414E-946A-6967C2B14C5C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517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rgbClr val="5F64A2"/>
            </a:gs>
            <a:gs pos="100000">
              <a:srgbClr val="37427F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0">
              <a:srgbClr val="37427F"/>
            </a:gs>
            <a:gs pos="100000">
              <a:srgbClr val="5F64A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4" r:id="rId1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2833" y="4852988"/>
            <a:ext cx="10360501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SCIENCE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84346" y="5760480"/>
            <a:ext cx="10360501" cy="47257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Prof. Jean Paul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Barddal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598612" y="1314360"/>
            <a:ext cx="9131970" cy="2502570"/>
            <a:chOff x="1598612" y="1066800"/>
            <a:chExt cx="9131970" cy="2502570"/>
          </a:xfrm>
        </p:grpSpPr>
        <p:grpSp>
          <p:nvGrpSpPr>
            <p:cNvPr id="29" name="Group 28"/>
            <p:cNvGrpSpPr/>
            <p:nvPr/>
          </p:nvGrpSpPr>
          <p:grpSpPr>
            <a:xfrm>
              <a:off x="8228012" y="1066800"/>
              <a:ext cx="2502570" cy="2502570"/>
              <a:chOff x="1141412" y="1066800"/>
              <a:chExt cx="2502570" cy="2502570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Oval 27"/>
              <p:cNvSpPr/>
              <p:nvPr/>
            </p:nvSpPr>
            <p:spPr>
              <a:xfrm>
                <a:off x="1141412" y="1066800"/>
                <a:ext cx="2502570" cy="25025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525751" y="1630280"/>
                <a:ext cx="1733892" cy="1375610"/>
                <a:chOff x="1251284" y="1241218"/>
                <a:chExt cx="5694948" cy="1758656"/>
              </a:xfrm>
            </p:grpSpPr>
            <p:sp>
              <p:nvSpPr>
                <p:cNvPr id="25" name="Freeform 24"/>
                <p:cNvSpPr/>
                <p:nvPr/>
              </p:nvSpPr>
              <p:spPr>
                <a:xfrm>
                  <a:off x="1251284" y="1549273"/>
                  <a:ext cx="5694948" cy="1450601"/>
                </a:xfrm>
                <a:custGeom>
                  <a:avLst/>
                  <a:gdLst>
                    <a:gd name="connsiteX0" fmla="*/ 0 w 1700463"/>
                    <a:gd name="connsiteY0" fmla="*/ 433137 h 433137"/>
                    <a:gd name="connsiteX1" fmla="*/ 256674 w 1700463"/>
                    <a:gd name="connsiteY1" fmla="*/ 288758 h 433137"/>
                    <a:gd name="connsiteX2" fmla="*/ 465221 w 1700463"/>
                    <a:gd name="connsiteY2" fmla="*/ 352926 h 433137"/>
                    <a:gd name="connsiteX3" fmla="*/ 609600 w 1700463"/>
                    <a:gd name="connsiteY3" fmla="*/ 144379 h 433137"/>
                    <a:gd name="connsiteX4" fmla="*/ 946484 w 1700463"/>
                    <a:gd name="connsiteY4" fmla="*/ 288758 h 433137"/>
                    <a:gd name="connsiteX5" fmla="*/ 1251284 w 1700463"/>
                    <a:gd name="connsiteY5" fmla="*/ 48126 h 433137"/>
                    <a:gd name="connsiteX6" fmla="*/ 1395663 w 1700463"/>
                    <a:gd name="connsiteY6" fmla="*/ 144379 h 433137"/>
                    <a:gd name="connsiteX7" fmla="*/ 1700463 w 1700463"/>
                    <a:gd name="connsiteY7" fmla="*/ 0 h 433137"/>
                    <a:gd name="connsiteX8" fmla="*/ 1700463 w 1700463"/>
                    <a:gd name="connsiteY8" fmla="*/ 0 h 433137"/>
                    <a:gd name="connsiteX0" fmla="*/ 0 w 1700463"/>
                    <a:gd name="connsiteY0" fmla="*/ 433137 h 433137"/>
                    <a:gd name="connsiteX1" fmla="*/ 256674 w 1700463"/>
                    <a:gd name="connsiteY1" fmla="*/ 288758 h 433137"/>
                    <a:gd name="connsiteX2" fmla="*/ 465221 w 1700463"/>
                    <a:gd name="connsiteY2" fmla="*/ 352926 h 433137"/>
                    <a:gd name="connsiteX3" fmla="*/ 609600 w 1700463"/>
                    <a:gd name="connsiteY3" fmla="*/ 144379 h 433137"/>
                    <a:gd name="connsiteX4" fmla="*/ 946484 w 1700463"/>
                    <a:gd name="connsiteY4" fmla="*/ 288758 h 433137"/>
                    <a:gd name="connsiteX5" fmla="*/ 1251284 w 1700463"/>
                    <a:gd name="connsiteY5" fmla="*/ 48126 h 433137"/>
                    <a:gd name="connsiteX6" fmla="*/ 1395663 w 1700463"/>
                    <a:gd name="connsiteY6" fmla="*/ 144379 h 433137"/>
                    <a:gd name="connsiteX7" fmla="*/ 1700463 w 1700463"/>
                    <a:gd name="connsiteY7" fmla="*/ 0 h 433137"/>
                    <a:gd name="connsiteX8" fmla="*/ 1700463 w 1700463"/>
                    <a:gd name="connsiteY8" fmla="*/ 0 h 433137"/>
                    <a:gd name="connsiteX0" fmla="*/ 0 w 1700463"/>
                    <a:gd name="connsiteY0" fmla="*/ 433137 h 433137"/>
                    <a:gd name="connsiteX1" fmla="*/ 256674 w 1700463"/>
                    <a:gd name="connsiteY1" fmla="*/ 288758 h 433137"/>
                    <a:gd name="connsiteX2" fmla="*/ 465221 w 1700463"/>
                    <a:gd name="connsiteY2" fmla="*/ 352926 h 433137"/>
                    <a:gd name="connsiteX3" fmla="*/ 609600 w 1700463"/>
                    <a:gd name="connsiteY3" fmla="*/ 144379 h 433137"/>
                    <a:gd name="connsiteX4" fmla="*/ 946484 w 1700463"/>
                    <a:gd name="connsiteY4" fmla="*/ 288758 h 433137"/>
                    <a:gd name="connsiteX5" fmla="*/ 1251284 w 1700463"/>
                    <a:gd name="connsiteY5" fmla="*/ 48126 h 433137"/>
                    <a:gd name="connsiteX6" fmla="*/ 1395663 w 1700463"/>
                    <a:gd name="connsiteY6" fmla="*/ 144379 h 433137"/>
                    <a:gd name="connsiteX7" fmla="*/ 1700463 w 1700463"/>
                    <a:gd name="connsiteY7" fmla="*/ 0 h 433137"/>
                    <a:gd name="connsiteX8" fmla="*/ 1700463 w 1700463"/>
                    <a:gd name="connsiteY8" fmla="*/ 0 h 433137"/>
                    <a:gd name="connsiteX0" fmla="*/ 0 w 1700463"/>
                    <a:gd name="connsiteY0" fmla="*/ 433137 h 433137"/>
                    <a:gd name="connsiteX1" fmla="*/ 256674 w 1700463"/>
                    <a:gd name="connsiteY1" fmla="*/ 288758 h 433137"/>
                    <a:gd name="connsiteX2" fmla="*/ 465221 w 1700463"/>
                    <a:gd name="connsiteY2" fmla="*/ 352926 h 433137"/>
                    <a:gd name="connsiteX3" fmla="*/ 609600 w 1700463"/>
                    <a:gd name="connsiteY3" fmla="*/ 144379 h 433137"/>
                    <a:gd name="connsiteX4" fmla="*/ 946484 w 1700463"/>
                    <a:gd name="connsiteY4" fmla="*/ 288758 h 433137"/>
                    <a:gd name="connsiteX5" fmla="*/ 1251284 w 1700463"/>
                    <a:gd name="connsiteY5" fmla="*/ 48126 h 433137"/>
                    <a:gd name="connsiteX6" fmla="*/ 1395663 w 1700463"/>
                    <a:gd name="connsiteY6" fmla="*/ 144379 h 433137"/>
                    <a:gd name="connsiteX7" fmla="*/ 1700463 w 1700463"/>
                    <a:gd name="connsiteY7" fmla="*/ 0 h 433137"/>
                    <a:gd name="connsiteX8" fmla="*/ 1700463 w 1700463"/>
                    <a:gd name="connsiteY8" fmla="*/ 0 h 433137"/>
                    <a:gd name="connsiteX0" fmla="*/ 0 w 1700463"/>
                    <a:gd name="connsiteY0" fmla="*/ 433137 h 433137"/>
                    <a:gd name="connsiteX1" fmla="*/ 256674 w 1700463"/>
                    <a:gd name="connsiteY1" fmla="*/ 288758 h 433137"/>
                    <a:gd name="connsiteX2" fmla="*/ 465221 w 1700463"/>
                    <a:gd name="connsiteY2" fmla="*/ 352926 h 433137"/>
                    <a:gd name="connsiteX3" fmla="*/ 609600 w 1700463"/>
                    <a:gd name="connsiteY3" fmla="*/ 144379 h 433137"/>
                    <a:gd name="connsiteX4" fmla="*/ 946484 w 1700463"/>
                    <a:gd name="connsiteY4" fmla="*/ 288758 h 433137"/>
                    <a:gd name="connsiteX5" fmla="*/ 1251284 w 1700463"/>
                    <a:gd name="connsiteY5" fmla="*/ 48126 h 433137"/>
                    <a:gd name="connsiteX6" fmla="*/ 1395663 w 1700463"/>
                    <a:gd name="connsiteY6" fmla="*/ 144379 h 433137"/>
                    <a:gd name="connsiteX7" fmla="*/ 1700463 w 1700463"/>
                    <a:gd name="connsiteY7" fmla="*/ 0 h 433137"/>
                    <a:gd name="connsiteX8" fmla="*/ 1700463 w 1700463"/>
                    <a:gd name="connsiteY8" fmla="*/ 0 h 433137"/>
                    <a:gd name="connsiteX0" fmla="*/ 0 w 1700463"/>
                    <a:gd name="connsiteY0" fmla="*/ 433137 h 433137"/>
                    <a:gd name="connsiteX1" fmla="*/ 256674 w 1700463"/>
                    <a:gd name="connsiteY1" fmla="*/ 288758 h 433137"/>
                    <a:gd name="connsiteX2" fmla="*/ 465221 w 1700463"/>
                    <a:gd name="connsiteY2" fmla="*/ 352926 h 433137"/>
                    <a:gd name="connsiteX3" fmla="*/ 609600 w 1700463"/>
                    <a:gd name="connsiteY3" fmla="*/ 144379 h 433137"/>
                    <a:gd name="connsiteX4" fmla="*/ 946484 w 1700463"/>
                    <a:gd name="connsiteY4" fmla="*/ 288758 h 433137"/>
                    <a:gd name="connsiteX5" fmla="*/ 1251284 w 1700463"/>
                    <a:gd name="connsiteY5" fmla="*/ 48126 h 433137"/>
                    <a:gd name="connsiteX6" fmla="*/ 1395663 w 1700463"/>
                    <a:gd name="connsiteY6" fmla="*/ 144379 h 433137"/>
                    <a:gd name="connsiteX7" fmla="*/ 1700463 w 1700463"/>
                    <a:gd name="connsiteY7" fmla="*/ 0 h 433137"/>
                    <a:gd name="connsiteX8" fmla="*/ 1700463 w 1700463"/>
                    <a:gd name="connsiteY8" fmla="*/ 0 h 433137"/>
                    <a:gd name="connsiteX0" fmla="*/ 0 w 1700463"/>
                    <a:gd name="connsiteY0" fmla="*/ 433137 h 433137"/>
                    <a:gd name="connsiteX1" fmla="*/ 256674 w 1700463"/>
                    <a:gd name="connsiteY1" fmla="*/ 288758 h 433137"/>
                    <a:gd name="connsiteX2" fmla="*/ 465221 w 1700463"/>
                    <a:gd name="connsiteY2" fmla="*/ 352926 h 433137"/>
                    <a:gd name="connsiteX3" fmla="*/ 609600 w 1700463"/>
                    <a:gd name="connsiteY3" fmla="*/ 144379 h 433137"/>
                    <a:gd name="connsiteX4" fmla="*/ 946484 w 1700463"/>
                    <a:gd name="connsiteY4" fmla="*/ 288758 h 433137"/>
                    <a:gd name="connsiteX5" fmla="*/ 1251284 w 1700463"/>
                    <a:gd name="connsiteY5" fmla="*/ 48126 h 433137"/>
                    <a:gd name="connsiteX6" fmla="*/ 1395663 w 1700463"/>
                    <a:gd name="connsiteY6" fmla="*/ 144379 h 433137"/>
                    <a:gd name="connsiteX7" fmla="*/ 1700463 w 1700463"/>
                    <a:gd name="connsiteY7" fmla="*/ 0 h 433137"/>
                    <a:gd name="connsiteX8" fmla="*/ 1700463 w 1700463"/>
                    <a:gd name="connsiteY8" fmla="*/ 0 h 433137"/>
                    <a:gd name="connsiteX0" fmla="*/ 0 w 1700463"/>
                    <a:gd name="connsiteY0" fmla="*/ 433137 h 433137"/>
                    <a:gd name="connsiteX1" fmla="*/ 256674 w 1700463"/>
                    <a:gd name="connsiteY1" fmla="*/ 288758 h 433137"/>
                    <a:gd name="connsiteX2" fmla="*/ 465221 w 1700463"/>
                    <a:gd name="connsiteY2" fmla="*/ 352926 h 433137"/>
                    <a:gd name="connsiteX3" fmla="*/ 609600 w 1700463"/>
                    <a:gd name="connsiteY3" fmla="*/ 144379 h 433137"/>
                    <a:gd name="connsiteX4" fmla="*/ 946484 w 1700463"/>
                    <a:gd name="connsiteY4" fmla="*/ 288758 h 433137"/>
                    <a:gd name="connsiteX5" fmla="*/ 1251284 w 1700463"/>
                    <a:gd name="connsiteY5" fmla="*/ 48126 h 433137"/>
                    <a:gd name="connsiteX6" fmla="*/ 1395663 w 1700463"/>
                    <a:gd name="connsiteY6" fmla="*/ 144379 h 433137"/>
                    <a:gd name="connsiteX7" fmla="*/ 1700463 w 1700463"/>
                    <a:gd name="connsiteY7" fmla="*/ 0 h 433137"/>
                    <a:gd name="connsiteX8" fmla="*/ 1700463 w 1700463"/>
                    <a:gd name="connsiteY8" fmla="*/ 0 h 433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00463" h="433137">
                      <a:moveTo>
                        <a:pt x="0" y="433137"/>
                      </a:moveTo>
                      <a:lnTo>
                        <a:pt x="256674" y="288758"/>
                      </a:lnTo>
                      <a:lnTo>
                        <a:pt x="465221" y="352926"/>
                      </a:lnTo>
                      <a:lnTo>
                        <a:pt x="609600" y="144379"/>
                      </a:lnTo>
                      <a:lnTo>
                        <a:pt x="946484" y="288758"/>
                      </a:lnTo>
                      <a:lnTo>
                        <a:pt x="1251284" y="48126"/>
                      </a:lnTo>
                      <a:lnTo>
                        <a:pt x="1395663" y="144379"/>
                      </a:lnTo>
                      <a:lnTo>
                        <a:pt x="1700463" y="0"/>
                      </a:lnTo>
                      <a:lnTo>
                        <a:pt x="1700463" y="0"/>
                      </a:lnTo>
                    </a:path>
                  </a:pathLst>
                </a:custGeom>
                <a:ln w="57150">
                  <a:solidFill>
                    <a:srgbClr val="EBE5E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1251284" y="1241218"/>
                  <a:ext cx="5678906" cy="1686539"/>
                </a:xfrm>
                <a:custGeom>
                  <a:avLst/>
                  <a:gdLst>
                    <a:gd name="connsiteX0" fmla="*/ 0 w 1700463"/>
                    <a:gd name="connsiteY0" fmla="*/ 433137 h 433137"/>
                    <a:gd name="connsiteX1" fmla="*/ 256674 w 1700463"/>
                    <a:gd name="connsiteY1" fmla="*/ 288758 h 433137"/>
                    <a:gd name="connsiteX2" fmla="*/ 465221 w 1700463"/>
                    <a:gd name="connsiteY2" fmla="*/ 352926 h 433137"/>
                    <a:gd name="connsiteX3" fmla="*/ 609600 w 1700463"/>
                    <a:gd name="connsiteY3" fmla="*/ 144379 h 433137"/>
                    <a:gd name="connsiteX4" fmla="*/ 946484 w 1700463"/>
                    <a:gd name="connsiteY4" fmla="*/ 288758 h 433137"/>
                    <a:gd name="connsiteX5" fmla="*/ 1251284 w 1700463"/>
                    <a:gd name="connsiteY5" fmla="*/ 48126 h 433137"/>
                    <a:gd name="connsiteX6" fmla="*/ 1395663 w 1700463"/>
                    <a:gd name="connsiteY6" fmla="*/ 144379 h 433137"/>
                    <a:gd name="connsiteX7" fmla="*/ 1700463 w 1700463"/>
                    <a:gd name="connsiteY7" fmla="*/ 0 h 433137"/>
                    <a:gd name="connsiteX8" fmla="*/ 1700463 w 1700463"/>
                    <a:gd name="connsiteY8" fmla="*/ 0 h 433137"/>
                    <a:gd name="connsiteX0" fmla="*/ 0 w 1700463"/>
                    <a:gd name="connsiteY0" fmla="*/ 433137 h 433137"/>
                    <a:gd name="connsiteX1" fmla="*/ 256674 w 1700463"/>
                    <a:gd name="connsiteY1" fmla="*/ 288758 h 433137"/>
                    <a:gd name="connsiteX2" fmla="*/ 465221 w 1700463"/>
                    <a:gd name="connsiteY2" fmla="*/ 352926 h 433137"/>
                    <a:gd name="connsiteX3" fmla="*/ 609600 w 1700463"/>
                    <a:gd name="connsiteY3" fmla="*/ 144379 h 433137"/>
                    <a:gd name="connsiteX4" fmla="*/ 946484 w 1700463"/>
                    <a:gd name="connsiteY4" fmla="*/ 288758 h 433137"/>
                    <a:gd name="connsiteX5" fmla="*/ 1251284 w 1700463"/>
                    <a:gd name="connsiteY5" fmla="*/ 48126 h 433137"/>
                    <a:gd name="connsiteX6" fmla="*/ 1395663 w 1700463"/>
                    <a:gd name="connsiteY6" fmla="*/ 144379 h 433137"/>
                    <a:gd name="connsiteX7" fmla="*/ 1700463 w 1700463"/>
                    <a:gd name="connsiteY7" fmla="*/ 0 h 433137"/>
                    <a:gd name="connsiteX8" fmla="*/ 1700463 w 1700463"/>
                    <a:gd name="connsiteY8" fmla="*/ 0 h 433137"/>
                    <a:gd name="connsiteX0" fmla="*/ 0 w 1700463"/>
                    <a:gd name="connsiteY0" fmla="*/ 433137 h 433137"/>
                    <a:gd name="connsiteX1" fmla="*/ 256674 w 1700463"/>
                    <a:gd name="connsiteY1" fmla="*/ 288758 h 433137"/>
                    <a:gd name="connsiteX2" fmla="*/ 465221 w 1700463"/>
                    <a:gd name="connsiteY2" fmla="*/ 352926 h 433137"/>
                    <a:gd name="connsiteX3" fmla="*/ 609600 w 1700463"/>
                    <a:gd name="connsiteY3" fmla="*/ 144379 h 433137"/>
                    <a:gd name="connsiteX4" fmla="*/ 946484 w 1700463"/>
                    <a:gd name="connsiteY4" fmla="*/ 288758 h 433137"/>
                    <a:gd name="connsiteX5" fmla="*/ 1251284 w 1700463"/>
                    <a:gd name="connsiteY5" fmla="*/ 48126 h 433137"/>
                    <a:gd name="connsiteX6" fmla="*/ 1395663 w 1700463"/>
                    <a:gd name="connsiteY6" fmla="*/ 144379 h 433137"/>
                    <a:gd name="connsiteX7" fmla="*/ 1700463 w 1700463"/>
                    <a:gd name="connsiteY7" fmla="*/ 0 h 433137"/>
                    <a:gd name="connsiteX8" fmla="*/ 1700463 w 1700463"/>
                    <a:gd name="connsiteY8" fmla="*/ 0 h 433137"/>
                    <a:gd name="connsiteX0" fmla="*/ 0 w 1700463"/>
                    <a:gd name="connsiteY0" fmla="*/ 433137 h 433137"/>
                    <a:gd name="connsiteX1" fmla="*/ 256674 w 1700463"/>
                    <a:gd name="connsiteY1" fmla="*/ 288758 h 433137"/>
                    <a:gd name="connsiteX2" fmla="*/ 465221 w 1700463"/>
                    <a:gd name="connsiteY2" fmla="*/ 352926 h 433137"/>
                    <a:gd name="connsiteX3" fmla="*/ 609600 w 1700463"/>
                    <a:gd name="connsiteY3" fmla="*/ 144379 h 433137"/>
                    <a:gd name="connsiteX4" fmla="*/ 946484 w 1700463"/>
                    <a:gd name="connsiteY4" fmla="*/ 288758 h 433137"/>
                    <a:gd name="connsiteX5" fmla="*/ 1251284 w 1700463"/>
                    <a:gd name="connsiteY5" fmla="*/ 48126 h 433137"/>
                    <a:gd name="connsiteX6" fmla="*/ 1395663 w 1700463"/>
                    <a:gd name="connsiteY6" fmla="*/ 144379 h 433137"/>
                    <a:gd name="connsiteX7" fmla="*/ 1700463 w 1700463"/>
                    <a:gd name="connsiteY7" fmla="*/ 0 h 433137"/>
                    <a:gd name="connsiteX8" fmla="*/ 1700463 w 1700463"/>
                    <a:gd name="connsiteY8" fmla="*/ 0 h 433137"/>
                    <a:gd name="connsiteX0" fmla="*/ 0 w 1700463"/>
                    <a:gd name="connsiteY0" fmla="*/ 433137 h 433137"/>
                    <a:gd name="connsiteX1" fmla="*/ 256674 w 1700463"/>
                    <a:gd name="connsiteY1" fmla="*/ 288758 h 433137"/>
                    <a:gd name="connsiteX2" fmla="*/ 465221 w 1700463"/>
                    <a:gd name="connsiteY2" fmla="*/ 352926 h 433137"/>
                    <a:gd name="connsiteX3" fmla="*/ 609600 w 1700463"/>
                    <a:gd name="connsiteY3" fmla="*/ 144379 h 433137"/>
                    <a:gd name="connsiteX4" fmla="*/ 946484 w 1700463"/>
                    <a:gd name="connsiteY4" fmla="*/ 288758 h 433137"/>
                    <a:gd name="connsiteX5" fmla="*/ 1251284 w 1700463"/>
                    <a:gd name="connsiteY5" fmla="*/ 48126 h 433137"/>
                    <a:gd name="connsiteX6" fmla="*/ 1395663 w 1700463"/>
                    <a:gd name="connsiteY6" fmla="*/ 144379 h 433137"/>
                    <a:gd name="connsiteX7" fmla="*/ 1700463 w 1700463"/>
                    <a:gd name="connsiteY7" fmla="*/ 0 h 433137"/>
                    <a:gd name="connsiteX8" fmla="*/ 1700463 w 1700463"/>
                    <a:gd name="connsiteY8" fmla="*/ 0 h 433137"/>
                    <a:gd name="connsiteX0" fmla="*/ 0 w 1700463"/>
                    <a:gd name="connsiteY0" fmla="*/ 433137 h 433137"/>
                    <a:gd name="connsiteX1" fmla="*/ 256674 w 1700463"/>
                    <a:gd name="connsiteY1" fmla="*/ 288758 h 433137"/>
                    <a:gd name="connsiteX2" fmla="*/ 465221 w 1700463"/>
                    <a:gd name="connsiteY2" fmla="*/ 352926 h 433137"/>
                    <a:gd name="connsiteX3" fmla="*/ 609600 w 1700463"/>
                    <a:gd name="connsiteY3" fmla="*/ 144379 h 433137"/>
                    <a:gd name="connsiteX4" fmla="*/ 946484 w 1700463"/>
                    <a:gd name="connsiteY4" fmla="*/ 288758 h 433137"/>
                    <a:gd name="connsiteX5" fmla="*/ 1251284 w 1700463"/>
                    <a:gd name="connsiteY5" fmla="*/ 48126 h 433137"/>
                    <a:gd name="connsiteX6" fmla="*/ 1395663 w 1700463"/>
                    <a:gd name="connsiteY6" fmla="*/ 144379 h 433137"/>
                    <a:gd name="connsiteX7" fmla="*/ 1700463 w 1700463"/>
                    <a:gd name="connsiteY7" fmla="*/ 0 h 433137"/>
                    <a:gd name="connsiteX8" fmla="*/ 1700463 w 1700463"/>
                    <a:gd name="connsiteY8" fmla="*/ 0 h 433137"/>
                    <a:gd name="connsiteX0" fmla="*/ 0 w 1700463"/>
                    <a:gd name="connsiteY0" fmla="*/ 433137 h 433137"/>
                    <a:gd name="connsiteX1" fmla="*/ 256674 w 1700463"/>
                    <a:gd name="connsiteY1" fmla="*/ 288758 h 433137"/>
                    <a:gd name="connsiteX2" fmla="*/ 465221 w 1700463"/>
                    <a:gd name="connsiteY2" fmla="*/ 352926 h 433137"/>
                    <a:gd name="connsiteX3" fmla="*/ 609600 w 1700463"/>
                    <a:gd name="connsiteY3" fmla="*/ 144379 h 433137"/>
                    <a:gd name="connsiteX4" fmla="*/ 946484 w 1700463"/>
                    <a:gd name="connsiteY4" fmla="*/ 288758 h 433137"/>
                    <a:gd name="connsiteX5" fmla="*/ 1251284 w 1700463"/>
                    <a:gd name="connsiteY5" fmla="*/ 48126 h 433137"/>
                    <a:gd name="connsiteX6" fmla="*/ 1395663 w 1700463"/>
                    <a:gd name="connsiteY6" fmla="*/ 144379 h 433137"/>
                    <a:gd name="connsiteX7" fmla="*/ 1700463 w 1700463"/>
                    <a:gd name="connsiteY7" fmla="*/ 0 h 433137"/>
                    <a:gd name="connsiteX8" fmla="*/ 1700463 w 1700463"/>
                    <a:gd name="connsiteY8" fmla="*/ 0 h 433137"/>
                    <a:gd name="connsiteX0" fmla="*/ 0 w 1700463"/>
                    <a:gd name="connsiteY0" fmla="*/ 433137 h 433137"/>
                    <a:gd name="connsiteX1" fmla="*/ 256674 w 1700463"/>
                    <a:gd name="connsiteY1" fmla="*/ 288758 h 433137"/>
                    <a:gd name="connsiteX2" fmla="*/ 465221 w 1700463"/>
                    <a:gd name="connsiteY2" fmla="*/ 352926 h 433137"/>
                    <a:gd name="connsiteX3" fmla="*/ 609600 w 1700463"/>
                    <a:gd name="connsiteY3" fmla="*/ 144379 h 433137"/>
                    <a:gd name="connsiteX4" fmla="*/ 946484 w 1700463"/>
                    <a:gd name="connsiteY4" fmla="*/ 288758 h 433137"/>
                    <a:gd name="connsiteX5" fmla="*/ 1251284 w 1700463"/>
                    <a:gd name="connsiteY5" fmla="*/ 48126 h 433137"/>
                    <a:gd name="connsiteX6" fmla="*/ 1395663 w 1700463"/>
                    <a:gd name="connsiteY6" fmla="*/ 144379 h 433137"/>
                    <a:gd name="connsiteX7" fmla="*/ 1700463 w 1700463"/>
                    <a:gd name="connsiteY7" fmla="*/ 0 h 433137"/>
                    <a:gd name="connsiteX8" fmla="*/ 1700463 w 1700463"/>
                    <a:gd name="connsiteY8" fmla="*/ 0 h 433137"/>
                    <a:gd name="connsiteX0" fmla="*/ 0 w 1700463"/>
                    <a:gd name="connsiteY0" fmla="*/ 296621 h 352926"/>
                    <a:gd name="connsiteX1" fmla="*/ 256674 w 1700463"/>
                    <a:gd name="connsiteY1" fmla="*/ 288758 h 352926"/>
                    <a:gd name="connsiteX2" fmla="*/ 465221 w 1700463"/>
                    <a:gd name="connsiteY2" fmla="*/ 352926 h 352926"/>
                    <a:gd name="connsiteX3" fmla="*/ 609600 w 1700463"/>
                    <a:gd name="connsiteY3" fmla="*/ 144379 h 352926"/>
                    <a:gd name="connsiteX4" fmla="*/ 946484 w 1700463"/>
                    <a:gd name="connsiteY4" fmla="*/ 288758 h 352926"/>
                    <a:gd name="connsiteX5" fmla="*/ 1251284 w 1700463"/>
                    <a:gd name="connsiteY5" fmla="*/ 48126 h 352926"/>
                    <a:gd name="connsiteX6" fmla="*/ 1395663 w 1700463"/>
                    <a:gd name="connsiteY6" fmla="*/ 144379 h 352926"/>
                    <a:gd name="connsiteX7" fmla="*/ 1700463 w 1700463"/>
                    <a:gd name="connsiteY7" fmla="*/ 0 h 352926"/>
                    <a:gd name="connsiteX8" fmla="*/ 1700463 w 1700463"/>
                    <a:gd name="connsiteY8" fmla="*/ 0 h 352926"/>
                    <a:gd name="connsiteX0" fmla="*/ 0 w 1700463"/>
                    <a:gd name="connsiteY0" fmla="*/ 296621 h 469084"/>
                    <a:gd name="connsiteX1" fmla="*/ 256674 w 1700463"/>
                    <a:gd name="connsiteY1" fmla="*/ 288758 h 469084"/>
                    <a:gd name="connsiteX2" fmla="*/ 476473 w 1700463"/>
                    <a:gd name="connsiteY2" fmla="*/ 469084 h 469084"/>
                    <a:gd name="connsiteX3" fmla="*/ 609600 w 1700463"/>
                    <a:gd name="connsiteY3" fmla="*/ 144379 h 469084"/>
                    <a:gd name="connsiteX4" fmla="*/ 946484 w 1700463"/>
                    <a:gd name="connsiteY4" fmla="*/ 288758 h 469084"/>
                    <a:gd name="connsiteX5" fmla="*/ 1251284 w 1700463"/>
                    <a:gd name="connsiteY5" fmla="*/ 48126 h 469084"/>
                    <a:gd name="connsiteX6" fmla="*/ 1395663 w 1700463"/>
                    <a:gd name="connsiteY6" fmla="*/ 144379 h 469084"/>
                    <a:gd name="connsiteX7" fmla="*/ 1700463 w 1700463"/>
                    <a:gd name="connsiteY7" fmla="*/ 0 h 469084"/>
                    <a:gd name="connsiteX8" fmla="*/ 1700463 w 1700463"/>
                    <a:gd name="connsiteY8" fmla="*/ 0 h 469084"/>
                    <a:gd name="connsiteX0" fmla="*/ 0 w 1700463"/>
                    <a:gd name="connsiteY0" fmla="*/ 296621 h 469084"/>
                    <a:gd name="connsiteX1" fmla="*/ 256674 w 1700463"/>
                    <a:gd name="connsiteY1" fmla="*/ 288758 h 469084"/>
                    <a:gd name="connsiteX2" fmla="*/ 476473 w 1700463"/>
                    <a:gd name="connsiteY2" fmla="*/ 469084 h 469084"/>
                    <a:gd name="connsiteX3" fmla="*/ 633550 w 1700463"/>
                    <a:gd name="connsiteY3" fmla="*/ 297660 h 469084"/>
                    <a:gd name="connsiteX4" fmla="*/ 946484 w 1700463"/>
                    <a:gd name="connsiteY4" fmla="*/ 288758 h 469084"/>
                    <a:gd name="connsiteX5" fmla="*/ 1251284 w 1700463"/>
                    <a:gd name="connsiteY5" fmla="*/ 48126 h 469084"/>
                    <a:gd name="connsiteX6" fmla="*/ 1395663 w 1700463"/>
                    <a:gd name="connsiteY6" fmla="*/ 144379 h 469084"/>
                    <a:gd name="connsiteX7" fmla="*/ 1700463 w 1700463"/>
                    <a:gd name="connsiteY7" fmla="*/ 0 h 469084"/>
                    <a:gd name="connsiteX8" fmla="*/ 1700463 w 1700463"/>
                    <a:gd name="connsiteY8" fmla="*/ 0 h 469084"/>
                    <a:gd name="connsiteX0" fmla="*/ 0 w 1700463"/>
                    <a:gd name="connsiteY0" fmla="*/ 331123 h 503586"/>
                    <a:gd name="connsiteX1" fmla="*/ 256674 w 1700463"/>
                    <a:gd name="connsiteY1" fmla="*/ 323260 h 503586"/>
                    <a:gd name="connsiteX2" fmla="*/ 476473 w 1700463"/>
                    <a:gd name="connsiteY2" fmla="*/ 503586 h 503586"/>
                    <a:gd name="connsiteX3" fmla="*/ 633550 w 1700463"/>
                    <a:gd name="connsiteY3" fmla="*/ 332162 h 503586"/>
                    <a:gd name="connsiteX4" fmla="*/ 946484 w 1700463"/>
                    <a:gd name="connsiteY4" fmla="*/ 323260 h 503586"/>
                    <a:gd name="connsiteX5" fmla="*/ 1159550 w 1700463"/>
                    <a:gd name="connsiteY5" fmla="*/ 0 h 503586"/>
                    <a:gd name="connsiteX6" fmla="*/ 1395663 w 1700463"/>
                    <a:gd name="connsiteY6" fmla="*/ 178881 h 503586"/>
                    <a:gd name="connsiteX7" fmla="*/ 1700463 w 1700463"/>
                    <a:gd name="connsiteY7" fmla="*/ 34502 h 503586"/>
                    <a:gd name="connsiteX8" fmla="*/ 1700463 w 1700463"/>
                    <a:gd name="connsiteY8" fmla="*/ 34502 h 503586"/>
                    <a:gd name="connsiteX0" fmla="*/ 0 w 1700463"/>
                    <a:gd name="connsiteY0" fmla="*/ 331123 h 503586"/>
                    <a:gd name="connsiteX1" fmla="*/ 256674 w 1700463"/>
                    <a:gd name="connsiteY1" fmla="*/ 323260 h 503586"/>
                    <a:gd name="connsiteX2" fmla="*/ 476473 w 1700463"/>
                    <a:gd name="connsiteY2" fmla="*/ 503586 h 503586"/>
                    <a:gd name="connsiteX3" fmla="*/ 633550 w 1700463"/>
                    <a:gd name="connsiteY3" fmla="*/ 332162 h 503586"/>
                    <a:gd name="connsiteX4" fmla="*/ 946484 w 1700463"/>
                    <a:gd name="connsiteY4" fmla="*/ 323260 h 503586"/>
                    <a:gd name="connsiteX5" fmla="*/ 1159550 w 1700463"/>
                    <a:gd name="connsiteY5" fmla="*/ 0 h 503586"/>
                    <a:gd name="connsiteX6" fmla="*/ 1395663 w 1700463"/>
                    <a:gd name="connsiteY6" fmla="*/ 178881 h 503586"/>
                    <a:gd name="connsiteX7" fmla="*/ 1700463 w 1700463"/>
                    <a:gd name="connsiteY7" fmla="*/ 34502 h 503586"/>
                    <a:gd name="connsiteX8" fmla="*/ 1700463 w 1700463"/>
                    <a:gd name="connsiteY8" fmla="*/ 34502 h 503586"/>
                    <a:gd name="connsiteX0" fmla="*/ 0 w 1700463"/>
                    <a:gd name="connsiteY0" fmla="*/ 331123 h 503586"/>
                    <a:gd name="connsiteX1" fmla="*/ 256674 w 1700463"/>
                    <a:gd name="connsiteY1" fmla="*/ 323260 h 503586"/>
                    <a:gd name="connsiteX2" fmla="*/ 476473 w 1700463"/>
                    <a:gd name="connsiteY2" fmla="*/ 503586 h 503586"/>
                    <a:gd name="connsiteX3" fmla="*/ 633550 w 1700463"/>
                    <a:gd name="connsiteY3" fmla="*/ 332162 h 503586"/>
                    <a:gd name="connsiteX4" fmla="*/ 946484 w 1700463"/>
                    <a:gd name="connsiteY4" fmla="*/ 323260 h 503586"/>
                    <a:gd name="connsiteX5" fmla="*/ 1159550 w 1700463"/>
                    <a:gd name="connsiteY5" fmla="*/ 0 h 503586"/>
                    <a:gd name="connsiteX6" fmla="*/ 1395663 w 1700463"/>
                    <a:gd name="connsiteY6" fmla="*/ 178881 h 503586"/>
                    <a:gd name="connsiteX7" fmla="*/ 1700463 w 1700463"/>
                    <a:gd name="connsiteY7" fmla="*/ 34502 h 503586"/>
                    <a:gd name="connsiteX0" fmla="*/ 0 w 1695673"/>
                    <a:gd name="connsiteY0" fmla="*/ 331123 h 503586"/>
                    <a:gd name="connsiteX1" fmla="*/ 256674 w 1695673"/>
                    <a:gd name="connsiteY1" fmla="*/ 323260 h 503586"/>
                    <a:gd name="connsiteX2" fmla="*/ 476473 w 1695673"/>
                    <a:gd name="connsiteY2" fmla="*/ 503586 h 503586"/>
                    <a:gd name="connsiteX3" fmla="*/ 633550 w 1695673"/>
                    <a:gd name="connsiteY3" fmla="*/ 332162 h 503586"/>
                    <a:gd name="connsiteX4" fmla="*/ 946484 w 1695673"/>
                    <a:gd name="connsiteY4" fmla="*/ 323260 h 503586"/>
                    <a:gd name="connsiteX5" fmla="*/ 1159550 w 1695673"/>
                    <a:gd name="connsiteY5" fmla="*/ 0 h 503586"/>
                    <a:gd name="connsiteX6" fmla="*/ 1395663 w 1695673"/>
                    <a:gd name="connsiteY6" fmla="*/ 178881 h 503586"/>
                    <a:gd name="connsiteX7" fmla="*/ 1695673 w 1695673"/>
                    <a:gd name="connsiteY7" fmla="*/ 187783 h 503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95673" h="503586">
                      <a:moveTo>
                        <a:pt x="0" y="331123"/>
                      </a:moveTo>
                      <a:lnTo>
                        <a:pt x="256674" y="323260"/>
                      </a:lnTo>
                      <a:lnTo>
                        <a:pt x="476473" y="503586"/>
                      </a:lnTo>
                      <a:lnTo>
                        <a:pt x="633550" y="332162"/>
                      </a:lnTo>
                      <a:lnTo>
                        <a:pt x="946484" y="323260"/>
                      </a:lnTo>
                      <a:lnTo>
                        <a:pt x="1159550" y="0"/>
                      </a:lnTo>
                      <a:lnTo>
                        <a:pt x="1395663" y="178881"/>
                      </a:lnTo>
                      <a:lnTo>
                        <a:pt x="1695673" y="187783"/>
                      </a:lnTo>
                    </a:path>
                  </a:pathLst>
                </a:custGeom>
                <a:ln w="57150">
                  <a:solidFill>
                    <a:srgbClr val="FFD2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1598612" y="1066800"/>
              <a:ext cx="2502570" cy="2502570"/>
              <a:chOff x="5203960" y="1066800"/>
              <a:chExt cx="2502570" cy="2502570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49" name="Oval 48"/>
              <p:cNvSpPr/>
              <p:nvPr/>
            </p:nvSpPr>
            <p:spPr>
              <a:xfrm>
                <a:off x="5203960" y="1066800"/>
                <a:ext cx="2502570" cy="25025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5538067" y="1978129"/>
                <a:ext cx="1834356" cy="679912"/>
                <a:chOff x="5356666" y="1929595"/>
                <a:chExt cx="1834356" cy="679912"/>
              </a:xfrm>
            </p:grpSpPr>
            <p:sp>
              <p:nvSpPr>
                <p:cNvPr id="46" name="Freeform 45"/>
                <p:cNvSpPr/>
                <p:nvPr/>
              </p:nvSpPr>
              <p:spPr>
                <a:xfrm>
                  <a:off x="5356666" y="1929595"/>
                  <a:ext cx="1834356" cy="674268"/>
                </a:xfrm>
                <a:custGeom>
                  <a:avLst/>
                  <a:gdLst>
                    <a:gd name="connsiteX0" fmla="*/ 0 w 1828800"/>
                    <a:gd name="connsiteY0" fmla="*/ 848548 h 859836"/>
                    <a:gd name="connsiteX1" fmla="*/ 146756 w 1828800"/>
                    <a:gd name="connsiteY1" fmla="*/ 566325 h 859836"/>
                    <a:gd name="connsiteX2" fmla="*/ 304800 w 1828800"/>
                    <a:gd name="connsiteY2" fmla="*/ 735659 h 859836"/>
                    <a:gd name="connsiteX3" fmla="*/ 496711 w 1828800"/>
                    <a:gd name="connsiteY3" fmla="*/ 329259 h 859836"/>
                    <a:gd name="connsiteX4" fmla="*/ 666045 w 1828800"/>
                    <a:gd name="connsiteY4" fmla="*/ 543748 h 859836"/>
                    <a:gd name="connsiteX5" fmla="*/ 846667 w 1828800"/>
                    <a:gd name="connsiteY5" fmla="*/ 24459 h 859836"/>
                    <a:gd name="connsiteX6" fmla="*/ 1027289 w 1828800"/>
                    <a:gd name="connsiteY6" fmla="*/ 396992 h 859836"/>
                    <a:gd name="connsiteX7" fmla="*/ 1207911 w 1828800"/>
                    <a:gd name="connsiteY7" fmla="*/ 453436 h 859836"/>
                    <a:gd name="connsiteX8" fmla="*/ 1456267 w 1828800"/>
                    <a:gd name="connsiteY8" fmla="*/ 667925 h 859836"/>
                    <a:gd name="connsiteX9" fmla="*/ 1569156 w 1828800"/>
                    <a:gd name="connsiteY9" fmla="*/ 453436 h 859836"/>
                    <a:gd name="connsiteX10" fmla="*/ 1828800 w 1828800"/>
                    <a:gd name="connsiteY10" fmla="*/ 859836 h 859836"/>
                    <a:gd name="connsiteX0" fmla="*/ 0 w 1828800"/>
                    <a:gd name="connsiteY0" fmla="*/ 848548 h 859836"/>
                    <a:gd name="connsiteX1" fmla="*/ 146756 w 1828800"/>
                    <a:gd name="connsiteY1" fmla="*/ 566325 h 859836"/>
                    <a:gd name="connsiteX2" fmla="*/ 304800 w 1828800"/>
                    <a:gd name="connsiteY2" fmla="*/ 735659 h 859836"/>
                    <a:gd name="connsiteX3" fmla="*/ 496711 w 1828800"/>
                    <a:gd name="connsiteY3" fmla="*/ 329259 h 859836"/>
                    <a:gd name="connsiteX4" fmla="*/ 666045 w 1828800"/>
                    <a:gd name="connsiteY4" fmla="*/ 543748 h 859836"/>
                    <a:gd name="connsiteX5" fmla="*/ 846667 w 1828800"/>
                    <a:gd name="connsiteY5" fmla="*/ 24459 h 859836"/>
                    <a:gd name="connsiteX6" fmla="*/ 1027289 w 1828800"/>
                    <a:gd name="connsiteY6" fmla="*/ 396992 h 859836"/>
                    <a:gd name="connsiteX7" fmla="*/ 1207911 w 1828800"/>
                    <a:gd name="connsiteY7" fmla="*/ 453436 h 859836"/>
                    <a:gd name="connsiteX8" fmla="*/ 1456267 w 1828800"/>
                    <a:gd name="connsiteY8" fmla="*/ 667925 h 859836"/>
                    <a:gd name="connsiteX9" fmla="*/ 1569156 w 1828800"/>
                    <a:gd name="connsiteY9" fmla="*/ 453436 h 859836"/>
                    <a:gd name="connsiteX10" fmla="*/ 1828800 w 1828800"/>
                    <a:gd name="connsiteY10" fmla="*/ 859836 h 859836"/>
                    <a:gd name="connsiteX0" fmla="*/ 0 w 1828800"/>
                    <a:gd name="connsiteY0" fmla="*/ 848548 h 859836"/>
                    <a:gd name="connsiteX1" fmla="*/ 146756 w 1828800"/>
                    <a:gd name="connsiteY1" fmla="*/ 566325 h 859836"/>
                    <a:gd name="connsiteX2" fmla="*/ 304800 w 1828800"/>
                    <a:gd name="connsiteY2" fmla="*/ 735659 h 859836"/>
                    <a:gd name="connsiteX3" fmla="*/ 496711 w 1828800"/>
                    <a:gd name="connsiteY3" fmla="*/ 329259 h 859836"/>
                    <a:gd name="connsiteX4" fmla="*/ 666045 w 1828800"/>
                    <a:gd name="connsiteY4" fmla="*/ 543748 h 859836"/>
                    <a:gd name="connsiteX5" fmla="*/ 846667 w 1828800"/>
                    <a:gd name="connsiteY5" fmla="*/ 24459 h 859836"/>
                    <a:gd name="connsiteX6" fmla="*/ 1027289 w 1828800"/>
                    <a:gd name="connsiteY6" fmla="*/ 396992 h 859836"/>
                    <a:gd name="connsiteX7" fmla="*/ 1207911 w 1828800"/>
                    <a:gd name="connsiteY7" fmla="*/ 453436 h 859836"/>
                    <a:gd name="connsiteX8" fmla="*/ 1456267 w 1828800"/>
                    <a:gd name="connsiteY8" fmla="*/ 667925 h 859836"/>
                    <a:gd name="connsiteX9" fmla="*/ 1569156 w 1828800"/>
                    <a:gd name="connsiteY9" fmla="*/ 453436 h 859836"/>
                    <a:gd name="connsiteX10" fmla="*/ 1828800 w 1828800"/>
                    <a:gd name="connsiteY10" fmla="*/ 859836 h 859836"/>
                    <a:gd name="connsiteX0" fmla="*/ 0 w 1828800"/>
                    <a:gd name="connsiteY0" fmla="*/ 848548 h 859836"/>
                    <a:gd name="connsiteX1" fmla="*/ 146756 w 1828800"/>
                    <a:gd name="connsiteY1" fmla="*/ 566325 h 859836"/>
                    <a:gd name="connsiteX2" fmla="*/ 304800 w 1828800"/>
                    <a:gd name="connsiteY2" fmla="*/ 735659 h 859836"/>
                    <a:gd name="connsiteX3" fmla="*/ 496711 w 1828800"/>
                    <a:gd name="connsiteY3" fmla="*/ 329259 h 859836"/>
                    <a:gd name="connsiteX4" fmla="*/ 666045 w 1828800"/>
                    <a:gd name="connsiteY4" fmla="*/ 543748 h 859836"/>
                    <a:gd name="connsiteX5" fmla="*/ 846667 w 1828800"/>
                    <a:gd name="connsiteY5" fmla="*/ 24459 h 859836"/>
                    <a:gd name="connsiteX6" fmla="*/ 1027289 w 1828800"/>
                    <a:gd name="connsiteY6" fmla="*/ 396992 h 859836"/>
                    <a:gd name="connsiteX7" fmla="*/ 1207911 w 1828800"/>
                    <a:gd name="connsiteY7" fmla="*/ 453436 h 859836"/>
                    <a:gd name="connsiteX8" fmla="*/ 1456267 w 1828800"/>
                    <a:gd name="connsiteY8" fmla="*/ 667925 h 859836"/>
                    <a:gd name="connsiteX9" fmla="*/ 1569156 w 1828800"/>
                    <a:gd name="connsiteY9" fmla="*/ 453436 h 859836"/>
                    <a:gd name="connsiteX10" fmla="*/ 1828800 w 1828800"/>
                    <a:gd name="connsiteY10" fmla="*/ 859836 h 859836"/>
                    <a:gd name="connsiteX0" fmla="*/ 0 w 1828800"/>
                    <a:gd name="connsiteY0" fmla="*/ 848548 h 859836"/>
                    <a:gd name="connsiteX1" fmla="*/ 146756 w 1828800"/>
                    <a:gd name="connsiteY1" fmla="*/ 566325 h 859836"/>
                    <a:gd name="connsiteX2" fmla="*/ 304800 w 1828800"/>
                    <a:gd name="connsiteY2" fmla="*/ 735659 h 859836"/>
                    <a:gd name="connsiteX3" fmla="*/ 496711 w 1828800"/>
                    <a:gd name="connsiteY3" fmla="*/ 329259 h 859836"/>
                    <a:gd name="connsiteX4" fmla="*/ 666045 w 1828800"/>
                    <a:gd name="connsiteY4" fmla="*/ 543748 h 859836"/>
                    <a:gd name="connsiteX5" fmla="*/ 846667 w 1828800"/>
                    <a:gd name="connsiteY5" fmla="*/ 24459 h 859836"/>
                    <a:gd name="connsiteX6" fmla="*/ 1027289 w 1828800"/>
                    <a:gd name="connsiteY6" fmla="*/ 396992 h 859836"/>
                    <a:gd name="connsiteX7" fmla="*/ 1207911 w 1828800"/>
                    <a:gd name="connsiteY7" fmla="*/ 453436 h 859836"/>
                    <a:gd name="connsiteX8" fmla="*/ 1456267 w 1828800"/>
                    <a:gd name="connsiteY8" fmla="*/ 667925 h 859836"/>
                    <a:gd name="connsiteX9" fmla="*/ 1569156 w 1828800"/>
                    <a:gd name="connsiteY9" fmla="*/ 453436 h 859836"/>
                    <a:gd name="connsiteX10" fmla="*/ 1828800 w 1828800"/>
                    <a:gd name="connsiteY10" fmla="*/ 859836 h 859836"/>
                    <a:gd name="connsiteX0" fmla="*/ 0 w 1828800"/>
                    <a:gd name="connsiteY0" fmla="*/ 848548 h 859836"/>
                    <a:gd name="connsiteX1" fmla="*/ 146756 w 1828800"/>
                    <a:gd name="connsiteY1" fmla="*/ 566325 h 859836"/>
                    <a:gd name="connsiteX2" fmla="*/ 304800 w 1828800"/>
                    <a:gd name="connsiteY2" fmla="*/ 735659 h 859836"/>
                    <a:gd name="connsiteX3" fmla="*/ 496711 w 1828800"/>
                    <a:gd name="connsiteY3" fmla="*/ 329259 h 859836"/>
                    <a:gd name="connsiteX4" fmla="*/ 666045 w 1828800"/>
                    <a:gd name="connsiteY4" fmla="*/ 543748 h 859836"/>
                    <a:gd name="connsiteX5" fmla="*/ 846667 w 1828800"/>
                    <a:gd name="connsiteY5" fmla="*/ 24459 h 859836"/>
                    <a:gd name="connsiteX6" fmla="*/ 1027289 w 1828800"/>
                    <a:gd name="connsiteY6" fmla="*/ 396992 h 859836"/>
                    <a:gd name="connsiteX7" fmla="*/ 1207911 w 1828800"/>
                    <a:gd name="connsiteY7" fmla="*/ 453436 h 859836"/>
                    <a:gd name="connsiteX8" fmla="*/ 1456267 w 1828800"/>
                    <a:gd name="connsiteY8" fmla="*/ 667925 h 859836"/>
                    <a:gd name="connsiteX9" fmla="*/ 1569156 w 1828800"/>
                    <a:gd name="connsiteY9" fmla="*/ 453436 h 859836"/>
                    <a:gd name="connsiteX10" fmla="*/ 1828800 w 1828800"/>
                    <a:gd name="connsiteY10" fmla="*/ 859836 h 859836"/>
                    <a:gd name="connsiteX0" fmla="*/ 0 w 1828800"/>
                    <a:gd name="connsiteY0" fmla="*/ 824089 h 835377"/>
                    <a:gd name="connsiteX1" fmla="*/ 146756 w 1828800"/>
                    <a:gd name="connsiteY1" fmla="*/ 541866 h 835377"/>
                    <a:gd name="connsiteX2" fmla="*/ 304800 w 1828800"/>
                    <a:gd name="connsiteY2" fmla="*/ 711200 h 835377"/>
                    <a:gd name="connsiteX3" fmla="*/ 496711 w 1828800"/>
                    <a:gd name="connsiteY3" fmla="*/ 304800 h 835377"/>
                    <a:gd name="connsiteX4" fmla="*/ 666045 w 1828800"/>
                    <a:gd name="connsiteY4" fmla="*/ 519289 h 835377"/>
                    <a:gd name="connsiteX5" fmla="*/ 846667 w 1828800"/>
                    <a:gd name="connsiteY5" fmla="*/ 0 h 835377"/>
                    <a:gd name="connsiteX6" fmla="*/ 1027289 w 1828800"/>
                    <a:gd name="connsiteY6" fmla="*/ 372533 h 835377"/>
                    <a:gd name="connsiteX7" fmla="*/ 1207911 w 1828800"/>
                    <a:gd name="connsiteY7" fmla="*/ 428977 h 835377"/>
                    <a:gd name="connsiteX8" fmla="*/ 1456267 w 1828800"/>
                    <a:gd name="connsiteY8" fmla="*/ 643466 h 835377"/>
                    <a:gd name="connsiteX9" fmla="*/ 1569156 w 1828800"/>
                    <a:gd name="connsiteY9" fmla="*/ 428977 h 835377"/>
                    <a:gd name="connsiteX10" fmla="*/ 1828800 w 1828800"/>
                    <a:gd name="connsiteY10" fmla="*/ 835377 h 835377"/>
                    <a:gd name="connsiteX0" fmla="*/ 0 w 1828800"/>
                    <a:gd name="connsiteY0" fmla="*/ 824089 h 835377"/>
                    <a:gd name="connsiteX1" fmla="*/ 146756 w 1828800"/>
                    <a:gd name="connsiteY1" fmla="*/ 541866 h 835377"/>
                    <a:gd name="connsiteX2" fmla="*/ 304800 w 1828800"/>
                    <a:gd name="connsiteY2" fmla="*/ 711200 h 835377"/>
                    <a:gd name="connsiteX3" fmla="*/ 496711 w 1828800"/>
                    <a:gd name="connsiteY3" fmla="*/ 304800 h 835377"/>
                    <a:gd name="connsiteX4" fmla="*/ 666045 w 1828800"/>
                    <a:gd name="connsiteY4" fmla="*/ 519289 h 835377"/>
                    <a:gd name="connsiteX5" fmla="*/ 846667 w 1828800"/>
                    <a:gd name="connsiteY5" fmla="*/ 0 h 835377"/>
                    <a:gd name="connsiteX6" fmla="*/ 1027289 w 1828800"/>
                    <a:gd name="connsiteY6" fmla="*/ 372533 h 835377"/>
                    <a:gd name="connsiteX7" fmla="*/ 1207911 w 1828800"/>
                    <a:gd name="connsiteY7" fmla="*/ 428977 h 835377"/>
                    <a:gd name="connsiteX8" fmla="*/ 1456267 w 1828800"/>
                    <a:gd name="connsiteY8" fmla="*/ 643466 h 835377"/>
                    <a:gd name="connsiteX9" fmla="*/ 1569156 w 1828800"/>
                    <a:gd name="connsiteY9" fmla="*/ 428977 h 835377"/>
                    <a:gd name="connsiteX10" fmla="*/ 1828800 w 1828800"/>
                    <a:gd name="connsiteY10" fmla="*/ 835377 h 835377"/>
                    <a:gd name="connsiteX0" fmla="*/ 0 w 1828800"/>
                    <a:gd name="connsiteY0" fmla="*/ 824089 h 835377"/>
                    <a:gd name="connsiteX1" fmla="*/ 146756 w 1828800"/>
                    <a:gd name="connsiteY1" fmla="*/ 541866 h 835377"/>
                    <a:gd name="connsiteX2" fmla="*/ 304800 w 1828800"/>
                    <a:gd name="connsiteY2" fmla="*/ 711200 h 835377"/>
                    <a:gd name="connsiteX3" fmla="*/ 496711 w 1828800"/>
                    <a:gd name="connsiteY3" fmla="*/ 304800 h 835377"/>
                    <a:gd name="connsiteX4" fmla="*/ 666045 w 1828800"/>
                    <a:gd name="connsiteY4" fmla="*/ 519289 h 835377"/>
                    <a:gd name="connsiteX5" fmla="*/ 846667 w 1828800"/>
                    <a:gd name="connsiteY5" fmla="*/ 0 h 835377"/>
                    <a:gd name="connsiteX6" fmla="*/ 1027289 w 1828800"/>
                    <a:gd name="connsiteY6" fmla="*/ 372533 h 835377"/>
                    <a:gd name="connsiteX7" fmla="*/ 1207911 w 1828800"/>
                    <a:gd name="connsiteY7" fmla="*/ 428977 h 835377"/>
                    <a:gd name="connsiteX8" fmla="*/ 1456267 w 1828800"/>
                    <a:gd name="connsiteY8" fmla="*/ 643466 h 835377"/>
                    <a:gd name="connsiteX9" fmla="*/ 1569156 w 1828800"/>
                    <a:gd name="connsiteY9" fmla="*/ 428977 h 835377"/>
                    <a:gd name="connsiteX10" fmla="*/ 1828800 w 1828800"/>
                    <a:gd name="connsiteY10" fmla="*/ 835377 h 835377"/>
                    <a:gd name="connsiteX0" fmla="*/ 0 w 1828800"/>
                    <a:gd name="connsiteY0" fmla="*/ 824089 h 835377"/>
                    <a:gd name="connsiteX1" fmla="*/ 146756 w 1828800"/>
                    <a:gd name="connsiteY1" fmla="*/ 541866 h 835377"/>
                    <a:gd name="connsiteX2" fmla="*/ 304800 w 1828800"/>
                    <a:gd name="connsiteY2" fmla="*/ 711200 h 835377"/>
                    <a:gd name="connsiteX3" fmla="*/ 496711 w 1828800"/>
                    <a:gd name="connsiteY3" fmla="*/ 304800 h 835377"/>
                    <a:gd name="connsiteX4" fmla="*/ 666045 w 1828800"/>
                    <a:gd name="connsiteY4" fmla="*/ 519289 h 835377"/>
                    <a:gd name="connsiteX5" fmla="*/ 846667 w 1828800"/>
                    <a:gd name="connsiteY5" fmla="*/ 0 h 835377"/>
                    <a:gd name="connsiteX6" fmla="*/ 1027289 w 1828800"/>
                    <a:gd name="connsiteY6" fmla="*/ 372533 h 835377"/>
                    <a:gd name="connsiteX7" fmla="*/ 1207911 w 1828800"/>
                    <a:gd name="connsiteY7" fmla="*/ 428977 h 835377"/>
                    <a:gd name="connsiteX8" fmla="*/ 1456267 w 1828800"/>
                    <a:gd name="connsiteY8" fmla="*/ 643466 h 835377"/>
                    <a:gd name="connsiteX9" fmla="*/ 1569156 w 1828800"/>
                    <a:gd name="connsiteY9" fmla="*/ 428977 h 835377"/>
                    <a:gd name="connsiteX10" fmla="*/ 1828800 w 1828800"/>
                    <a:gd name="connsiteY10" fmla="*/ 835377 h 835377"/>
                    <a:gd name="connsiteX0" fmla="*/ 0 w 1828800"/>
                    <a:gd name="connsiteY0" fmla="*/ 824089 h 835377"/>
                    <a:gd name="connsiteX1" fmla="*/ 146756 w 1828800"/>
                    <a:gd name="connsiteY1" fmla="*/ 541866 h 835377"/>
                    <a:gd name="connsiteX2" fmla="*/ 304800 w 1828800"/>
                    <a:gd name="connsiteY2" fmla="*/ 711200 h 835377"/>
                    <a:gd name="connsiteX3" fmla="*/ 496711 w 1828800"/>
                    <a:gd name="connsiteY3" fmla="*/ 304800 h 835377"/>
                    <a:gd name="connsiteX4" fmla="*/ 666045 w 1828800"/>
                    <a:gd name="connsiteY4" fmla="*/ 519289 h 835377"/>
                    <a:gd name="connsiteX5" fmla="*/ 846667 w 1828800"/>
                    <a:gd name="connsiteY5" fmla="*/ 0 h 835377"/>
                    <a:gd name="connsiteX6" fmla="*/ 1027289 w 1828800"/>
                    <a:gd name="connsiteY6" fmla="*/ 372533 h 835377"/>
                    <a:gd name="connsiteX7" fmla="*/ 1207911 w 1828800"/>
                    <a:gd name="connsiteY7" fmla="*/ 428977 h 835377"/>
                    <a:gd name="connsiteX8" fmla="*/ 1456267 w 1828800"/>
                    <a:gd name="connsiteY8" fmla="*/ 643466 h 835377"/>
                    <a:gd name="connsiteX9" fmla="*/ 1569156 w 1828800"/>
                    <a:gd name="connsiteY9" fmla="*/ 428977 h 835377"/>
                    <a:gd name="connsiteX10" fmla="*/ 1828800 w 1828800"/>
                    <a:gd name="connsiteY10" fmla="*/ 835377 h 835377"/>
                    <a:gd name="connsiteX0" fmla="*/ 0 w 1834356"/>
                    <a:gd name="connsiteY0" fmla="*/ 833614 h 835377"/>
                    <a:gd name="connsiteX1" fmla="*/ 152312 w 1834356"/>
                    <a:gd name="connsiteY1" fmla="*/ 541866 h 835377"/>
                    <a:gd name="connsiteX2" fmla="*/ 310356 w 1834356"/>
                    <a:gd name="connsiteY2" fmla="*/ 711200 h 835377"/>
                    <a:gd name="connsiteX3" fmla="*/ 502267 w 1834356"/>
                    <a:gd name="connsiteY3" fmla="*/ 304800 h 835377"/>
                    <a:gd name="connsiteX4" fmla="*/ 671601 w 1834356"/>
                    <a:gd name="connsiteY4" fmla="*/ 519289 h 835377"/>
                    <a:gd name="connsiteX5" fmla="*/ 852223 w 1834356"/>
                    <a:gd name="connsiteY5" fmla="*/ 0 h 835377"/>
                    <a:gd name="connsiteX6" fmla="*/ 1032845 w 1834356"/>
                    <a:gd name="connsiteY6" fmla="*/ 372533 h 835377"/>
                    <a:gd name="connsiteX7" fmla="*/ 1213467 w 1834356"/>
                    <a:gd name="connsiteY7" fmla="*/ 428977 h 835377"/>
                    <a:gd name="connsiteX8" fmla="*/ 1461823 w 1834356"/>
                    <a:gd name="connsiteY8" fmla="*/ 643466 h 835377"/>
                    <a:gd name="connsiteX9" fmla="*/ 1574712 w 1834356"/>
                    <a:gd name="connsiteY9" fmla="*/ 428977 h 835377"/>
                    <a:gd name="connsiteX10" fmla="*/ 1834356 w 1834356"/>
                    <a:gd name="connsiteY10" fmla="*/ 835377 h 835377"/>
                    <a:gd name="connsiteX0" fmla="*/ 0 w 1834356"/>
                    <a:gd name="connsiteY0" fmla="*/ 528814 h 530577"/>
                    <a:gd name="connsiteX1" fmla="*/ 152312 w 1834356"/>
                    <a:gd name="connsiteY1" fmla="*/ 237066 h 530577"/>
                    <a:gd name="connsiteX2" fmla="*/ 310356 w 1834356"/>
                    <a:gd name="connsiteY2" fmla="*/ 406400 h 530577"/>
                    <a:gd name="connsiteX3" fmla="*/ 502267 w 1834356"/>
                    <a:gd name="connsiteY3" fmla="*/ 0 h 530577"/>
                    <a:gd name="connsiteX4" fmla="*/ 671601 w 1834356"/>
                    <a:gd name="connsiteY4" fmla="*/ 214489 h 530577"/>
                    <a:gd name="connsiteX5" fmla="*/ 771080 w 1834356"/>
                    <a:gd name="connsiteY5" fmla="*/ 45720 h 530577"/>
                    <a:gd name="connsiteX6" fmla="*/ 1032845 w 1834356"/>
                    <a:gd name="connsiteY6" fmla="*/ 67733 h 530577"/>
                    <a:gd name="connsiteX7" fmla="*/ 1213467 w 1834356"/>
                    <a:gd name="connsiteY7" fmla="*/ 124177 h 530577"/>
                    <a:gd name="connsiteX8" fmla="*/ 1461823 w 1834356"/>
                    <a:gd name="connsiteY8" fmla="*/ 338666 h 530577"/>
                    <a:gd name="connsiteX9" fmla="*/ 1574712 w 1834356"/>
                    <a:gd name="connsiteY9" fmla="*/ 124177 h 530577"/>
                    <a:gd name="connsiteX10" fmla="*/ 1834356 w 1834356"/>
                    <a:gd name="connsiteY10" fmla="*/ 530577 h 530577"/>
                    <a:gd name="connsiteX0" fmla="*/ 0 w 1834356"/>
                    <a:gd name="connsiteY0" fmla="*/ 528814 h 530577"/>
                    <a:gd name="connsiteX1" fmla="*/ 152312 w 1834356"/>
                    <a:gd name="connsiteY1" fmla="*/ 237066 h 530577"/>
                    <a:gd name="connsiteX2" fmla="*/ 310356 w 1834356"/>
                    <a:gd name="connsiteY2" fmla="*/ 406400 h 530577"/>
                    <a:gd name="connsiteX3" fmla="*/ 502267 w 1834356"/>
                    <a:gd name="connsiteY3" fmla="*/ 0 h 530577"/>
                    <a:gd name="connsiteX4" fmla="*/ 671601 w 1834356"/>
                    <a:gd name="connsiteY4" fmla="*/ 214489 h 530577"/>
                    <a:gd name="connsiteX5" fmla="*/ 771080 w 1834356"/>
                    <a:gd name="connsiteY5" fmla="*/ 45720 h 530577"/>
                    <a:gd name="connsiteX6" fmla="*/ 942993 w 1834356"/>
                    <a:gd name="connsiteY6" fmla="*/ 272384 h 530577"/>
                    <a:gd name="connsiteX7" fmla="*/ 1213467 w 1834356"/>
                    <a:gd name="connsiteY7" fmla="*/ 124177 h 530577"/>
                    <a:gd name="connsiteX8" fmla="*/ 1461823 w 1834356"/>
                    <a:gd name="connsiteY8" fmla="*/ 338666 h 530577"/>
                    <a:gd name="connsiteX9" fmla="*/ 1574712 w 1834356"/>
                    <a:gd name="connsiteY9" fmla="*/ 124177 h 530577"/>
                    <a:gd name="connsiteX10" fmla="*/ 1834356 w 1834356"/>
                    <a:gd name="connsiteY10" fmla="*/ 530577 h 530577"/>
                    <a:gd name="connsiteX0" fmla="*/ 0 w 1834356"/>
                    <a:gd name="connsiteY0" fmla="*/ 528814 h 530577"/>
                    <a:gd name="connsiteX1" fmla="*/ 165375 w 1834356"/>
                    <a:gd name="connsiteY1" fmla="*/ 132563 h 530577"/>
                    <a:gd name="connsiteX2" fmla="*/ 310356 w 1834356"/>
                    <a:gd name="connsiteY2" fmla="*/ 406400 h 530577"/>
                    <a:gd name="connsiteX3" fmla="*/ 502267 w 1834356"/>
                    <a:gd name="connsiteY3" fmla="*/ 0 h 530577"/>
                    <a:gd name="connsiteX4" fmla="*/ 671601 w 1834356"/>
                    <a:gd name="connsiteY4" fmla="*/ 214489 h 530577"/>
                    <a:gd name="connsiteX5" fmla="*/ 771080 w 1834356"/>
                    <a:gd name="connsiteY5" fmla="*/ 45720 h 530577"/>
                    <a:gd name="connsiteX6" fmla="*/ 942993 w 1834356"/>
                    <a:gd name="connsiteY6" fmla="*/ 272384 h 530577"/>
                    <a:gd name="connsiteX7" fmla="*/ 1213467 w 1834356"/>
                    <a:gd name="connsiteY7" fmla="*/ 124177 h 530577"/>
                    <a:gd name="connsiteX8" fmla="*/ 1461823 w 1834356"/>
                    <a:gd name="connsiteY8" fmla="*/ 338666 h 530577"/>
                    <a:gd name="connsiteX9" fmla="*/ 1574712 w 1834356"/>
                    <a:gd name="connsiteY9" fmla="*/ 124177 h 530577"/>
                    <a:gd name="connsiteX10" fmla="*/ 1834356 w 1834356"/>
                    <a:gd name="connsiteY10" fmla="*/ 530577 h 530577"/>
                    <a:gd name="connsiteX0" fmla="*/ 0 w 1834356"/>
                    <a:gd name="connsiteY0" fmla="*/ 528814 h 530577"/>
                    <a:gd name="connsiteX1" fmla="*/ 165375 w 1834356"/>
                    <a:gd name="connsiteY1" fmla="*/ 132563 h 530577"/>
                    <a:gd name="connsiteX2" fmla="*/ 316298 w 1834356"/>
                    <a:gd name="connsiteY2" fmla="*/ 262709 h 530577"/>
                    <a:gd name="connsiteX3" fmla="*/ 502267 w 1834356"/>
                    <a:gd name="connsiteY3" fmla="*/ 0 h 530577"/>
                    <a:gd name="connsiteX4" fmla="*/ 671601 w 1834356"/>
                    <a:gd name="connsiteY4" fmla="*/ 214489 h 530577"/>
                    <a:gd name="connsiteX5" fmla="*/ 771080 w 1834356"/>
                    <a:gd name="connsiteY5" fmla="*/ 45720 h 530577"/>
                    <a:gd name="connsiteX6" fmla="*/ 942993 w 1834356"/>
                    <a:gd name="connsiteY6" fmla="*/ 272384 h 530577"/>
                    <a:gd name="connsiteX7" fmla="*/ 1213467 w 1834356"/>
                    <a:gd name="connsiteY7" fmla="*/ 124177 h 530577"/>
                    <a:gd name="connsiteX8" fmla="*/ 1461823 w 1834356"/>
                    <a:gd name="connsiteY8" fmla="*/ 338666 h 530577"/>
                    <a:gd name="connsiteX9" fmla="*/ 1574712 w 1834356"/>
                    <a:gd name="connsiteY9" fmla="*/ 124177 h 530577"/>
                    <a:gd name="connsiteX10" fmla="*/ 1834356 w 1834356"/>
                    <a:gd name="connsiteY10" fmla="*/ 530577 h 530577"/>
                    <a:gd name="connsiteX0" fmla="*/ 0 w 1834356"/>
                    <a:gd name="connsiteY0" fmla="*/ 672505 h 674268"/>
                    <a:gd name="connsiteX1" fmla="*/ 165375 w 1834356"/>
                    <a:gd name="connsiteY1" fmla="*/ 276254 h 674268"/>
                    <a:gd name="connsiteX2" fmla="*/ 316298 w 1834356"/>
                    <a:gd name="connsiteY2" fmla="*/ 406400 h 674268"/>
                    <a:gd name="connsiteX3" fmla="*/ 476141 w 1834356"/>
                    <a:gd name="connsiteY3" fmla="*/ 0 h 674268"/>
                    <a:gd name="connsiteX4" fmla="*/ 671601 w 1834356"/>
                    <a:gd name="connsiteY4" fmla="*/ 358180 h 674268"/>
                    <a:gd name="connsiteX5" fmla="*/ 771080 w 1834356"/>
                    <a:gd name="connsiteY5" fmla="*/ 189411 h 674268"/>
                    <a:gd name="connsiteX6" fmla="*/ 942993 w 1834356"/>
                    <a:gd name="connsiteY6" fmla="*/ 416075 h 674268"/>
                    <a:gd name="connsiteX7" fmla="*/ 1213467 w 1834356"/>
                    <a:gd name="connsiteY7" fmla="*/ 267868 h 674268"/>
                    <a:gd name="connsiteX8" fmla="*/ 1461823 w 1834356"/>
                    <a:gd name="connsiteY8" fmla="*/ 482357 h 674268"/>
                    <a:gd name="connsiteX9" fmla="*/ 1574712 w 1834356"/>
                    <a:gd name="connsiteY9" fmla="*/ 267868 h 674268"/>
                    <a:gd name="connsiteX10" fmla="*/ 1834356 w 1834356"/>
                    <a:gd name="connsiteY10" fmla="*/ 674268 h 674268"/>
                    <a:gd name="connsiteX0" fmla="*/ 0 w 1834356"/>
                    <a:gd name="connsiteY0" fmla="*/ 672505 h 674268"/>
                    <a:gd name="connsiteX1" fmla="*/ 165375 w 1834356"/>
                    <a:gd name="connsiteY1" fmla="*/ 276254 h 674268"/>
                    <a:gd name="connsiteX2" fmla="*/ 316298 w 1834356"/>
                    <a:gd name="connsiteY2" fmla="*/ 406400 h 674268"/>
                    <a:gd name="connsiteX3" fmla="*/ 476141 w 1834356"/>
                    <a:gd name="connsiteY3" fmla="*/ 0 h 674268"/>
                    <a:gd name="connsiteX4" fmla="*/ 662303 w 1834356"/>
                    <a:gd name="connsiteY4" fmla="*/ 286334 h 674268"/>
                    <a:gd name="connsiteX5" fmla="*/ 771080 w 1834356"/>
                    <a:gd name="connsiteY5" fmla="*/ 189411 h 674268"/>
                    <a:gd name="connsiteX6" fmla="*/ 942993 w 1834356"/>
                    <a:gd name="connsiteY6" fmla="*/ 416075 h 674268"/>
                    <a:gd name="connsiteX7" fmla="*/ 1213467 w 1834356"/>
                    <a:gd name="connsiteY7" fmla="*/ 267868 h 674268"/>
                    <a:gd name="connsiteX8" fmla="*/ 1461823 w 1834356"/>
                    <a:gd name="connsiteY8" fmla="*/ 482357 h 674268"/>
                    <a:gd name="connsiteX9" fmla="*/ 1574712 w 1834356"/>
                    <a:gd name="connsiteY9" fmla="*/ 267868 h 674268"/>
                    <a:gd name="connsiteX10" fmla="*/ 1834356 w 1834356"/>
                    <a:gd name="connsiteY10" fmla="*/ 674268 h 674268"/>
                    <a:gd name="connsiteX0" fmla="*/ 0 w 1834356"/>
                    <a:gd name="connsiteY0" fmla="*/ 672505 h 674268"/>
                    <a:gd name="connsiteX1" fmla="*/ 165375 w 1834356"/>
                    <a:gd name="connsiteY1" fmla="*/ 276254 h 674268"/>
                    <a:gd name="connsiteX2" fmla="*/ 316298 w 1834356"/>
                    <a:gd name="connsiteY2" fmla="*/ 406400 h 674268"/>
                    <a:gd name="connsiteX3" fmla="*/ 476141 w 1834356"/>
                    <a:gd name="connsiteY3" fmla="*/ 0 h 674268"/>
                    <a:gd name="connsiteX4" fmla="*/ 662303 w 1834356"/>
                    <a:gd name="connsiteY4" fmla="*/ 286334 h 674268"/>
                    <a:gd name="connsiteX5" fmla="*/ 803148 w 1834356"/>
                    <a:gd name="connsiteY5" fmla="*/ 34834 h 674268"/>
                    <a:gd name="connsiteX6" fmla="*/ 942993 w 1834356"/>
                    <a:gd name="connsiteY6" fmla="*/ 416075 h 674268"/>
                    <a:gd name="connsiteX7" fmla="*/ 1213467 w 1834356"/>
                    <a:gd name="connsiteY7" fmla="*/ 267868 h 674268"/>
                    <a:gd name="connsiteX8" fmla="*/ 1461823 w 1834356"/>
                    <a:gd name="connsiteY8" fmla="*/ 482357 h 674268"/>
                    <a:gd name="connsiteX9" fmla="*/ 1574712 w 1834356"/>
                    <a:gd name="connsiteY9" fmla="*/ 267868 h 674268"/>
                    <a:gd name="connsiteX10" fmla="*/ 1834356 w 1834356"/>
                    <a:gd name="connsiteY10" fmla="*/ 674268 h 674268"/>
                    <a:gd name="connsiteX0" fmla="*/ 0 w 1834356"/>
                    <a:gd name="connsiteY0" fmla="*/ 672505 h 674268"/>
                    <a:gd name="connsiteX1" fmla="*/ 165375 w 1834356"/>
                    <a:gd name="connsiteY1" fmla="*/ 276254 h 674268"/>
                    <a:gd name="connsiteX2" fmla="*/ 316298 w 1834356"/>
                    <a:gd name="connsiteY2" fmla="*/ 406400 h 674268"/>
                    <a:gd name="connsiteX3" fmla="*/ 476141 w 1834356"/>
                    <a:gd name="connsiteY3" fmla="*/ 0 h 674268"/>
                    <a:gd name="connsiteX4" fmla="*/ 662303 w 1834356"/>
                    <a:gd name="connsiteY4" fmla="*/ 286334 h 674268"/>
                    <a:gd name="connsiteX5" fmla="*/ 803148 w 1834356"/>
                    <a:gd name="connsiteY5" fmla="*/ 34834 h 674268"/>
                    <a:gd name="connsiteX6" fmla="*/ 942993 w 1834356"/>
                    <a:gd name="connsiteY6" fmla="*/ 416075 h 674268"/>
                    <a:gd name="connsiteX7" fmla="*/ 1195461 w 1834356"/>
                    <a:gd name="connsiteY7" fmla="*/ 141594 h 674268"/>
                    <a:gd name="connsiteX8" fmla="*/ 1461823 w 1834356"/>
                    <a:gd name="connsiteY8" fmla="*/ 482357 h 674268"/>
                    <a:gd name="connsiteX9" fmla="*/ 1574712 w 1834356"/>
                    <a:gd name="connsiteY9" fmla="*/ 267868 h 674268"/>
                    <a:gd name="connsiteX10" fmla="*/ 1834356 w 1834356"/>
                    <a:gd name="connsiteY10" fmla="*/ 674268 h 674268"/>
                    <a:gd name="connsiteX0" fmla="*/ 0 w 1834356"/>
                    <a:gd name="connsiteY0" fmla="*/ 672505 h 674268"/>
                    <a:gd name="connsiteX1" fmla="*/ 165375 w 1834356"/>
                    <a:gd name="connsiteY1" fmla="*/ 276254 h 674268"/>
                    <a:gd name="connsiteX2" fmla="*/ 316298 w 1834356"/>
                    <a:gd name="connsiteY2" fmla="*/ 406400 h 674268"/>
                    <a:gd name="connsiteX3" fmla="*/ 476141 w 1834356"/>
                    <a:gd name="connsiteY3" fmla="*/ 0 h 674268"/>
                    <a:gd name="connsiteX4" fmla="*/ 662303 w 1834356"/>
                    <a:gd name="connsiteY4" fmla="*/ 286334 h 674268"/>
                    <a:gd name="connsiteX5" fmla="*/ 803148 w 1834356"/>
                    <a:gd name="connsiteY5" fmla="*/ 34834 h 674268"/>
                    <a:gd name="connsiteX6" fmla="*/ 942993 w 1834356"/>
                    <a:gd name="connsiteY6" fmla="*/ 416075 h 674268"/>
                    <a:gd name="connsiteX7" fmla="*/ 1195461 w 1834356"/>
                    <a:gd name="connsiteY7" fmla="*/ 141594 h 674268"/>
                    <a:gd name="connsiteX8" fmla="*/ 1422634 w 1834356"/>
                    <a:gd name="connsiteY8" fmla="*/ 312540 h 674268"/>
                    <a:gd name="connsiteX9" fmla="*/ 1574712 w 1834356"/>
                    <a:gd name="connsiteY9" fmla="*/ 267868 h 674268"/>
                    <a:gd name="connsiteX10" fmla="*/ 1834356 w 1834356"/>
                    <a:gd name="connsiteY10" fmla="*/ 674268 h 674268"/>
                    <a:gd name="connsiteX0" fmla="*/ 0 w 1834356"/>
                    <a:gd name="connsiteY0" fmla="*/ 672505 h 674268"/>
                    <a:gd name="connsiteX1" fmla="*/ 165375 w 1834356"/>
                    <a:gd name="connsiteY1" fmla="*/ 276254 h 674268"/>
                    <a:gd name="connsiteX2" fmla="*/ 316298 w 1834356"/>
                    <a:gd name="connsiteY2" fmla="*/ 406400 h 674268"/>
                    <a:gd name="connsiteX3" fmla="*/ 476141 w 1834356"/>
                    <a:gd name="connsiteY3" fmla="*/ 0 h 674268"/>
                    <a:gd name="connsiteX4" fmla="*/ 662303 w 1834356"/>
                    <a:gd name="connsiteY4" fmla="*/ 286334 h 674268"/>
                    <a:gd name="connsiteX5" fmla="*/ 803148 w 1834356"/>
                    <a:gd name="connsiteY5" fmla="*/ 34834 h 674268"/>
                    <a:gd name="connsiteX6" fmla="*/ 942993 w 1834356"/>
                    <a:gd name="connsiteY6" fmla="*/ 416075 h 674268"/>
                    <a:gd name="connsiteX7" fmla="*/ 1195461 w 1834356"/>
                    <a:gd name="connsiteY7" fmla="*/ 141594 h 674268"/>
                    <a:gd name="connsiteX8" fmla="*/ 1422634 w 1834356"/>
                    <a:gd name="connsiteY8" fmla="*/ 312540 h 674268"/>
                    <a:gd name="connsiteX9" fmla="*/ 1656854 w 1834356"/>
                    <a:gd name="connsiteY9" fmla="*/ 233034 h 674268"/>
                    <a:gd name="connsiteX10" fmla="*/ 1834356 w 1834356"/>
                    <a:gd name="connsiteY10" fmla="*/ 674268 h 67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34356" h="674268">
                      <a:moveTo>
                        <a:pt x="0" y="672505"/>
                      </a:moveTo>
                      <a:lnTo>
                        <a:pt x="165375" y="276254"/>
                      </a:lnTo>
                      <a:lnTo>
                        <a:pt x="316298" y="406400"/>
                      </a:lnTo>
                      <a:lnTo>
                        <a:pt x="476141" y="0"/>
                      </a:lnTo>
                      <a:lnTo>
                        <a:pt x="662303" y="286334"/>
                      </a:lnTo>
                      <a:lnTo>
                        <a:pt x="803148" y="34834"/>
                      </a:lnTo>
                      <a:lnTo>
                        <a:pt x="942993" y="416075"/>
                      </a:lnTo>
                      <a:lnTo>
                        <a:pt x="1195461" y="141594"/>
                      </a:lnTo>
                      <a:lnTo>
                        <a:pt x="1422634" y="312540"/>
                      </a:lnTo>
                      <a:lnTo>
                        <a:pt x="1656854" y="233034"/>
                      </a:lnTo>
                      <a:lnTo>
                        <a:pt x="1834356" y="674268"/>
                      </a:lnTo>
                    </a:path>
                  </a:pathLst>
                </a:custGeom>
                <a:solidFill>
                  <a:srgbClr val="FFD2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5356666" y="2207623"/>
                  <a:ext cx="1834356" cy="401884"/>
                </a:xfrm>
                <a:custGeom>
                  <a:avLst/>
                  <a:gdLst>
                    <a:gd name="connsiteX0" fmla="*/ 0 w 1828800"/>
                    <a:gd name="connsiteY0" fmla="*/ 848548 h 859836"/>
                    <a:gd name="connsiteX1" fmla="*/ 146756 w 1828800"/>
                    <a:gd name="connsiteY1" fmla="*/ 566325 h 859836"/>
                    <a:gd name="connsiteX2" fmla="*/ 304800 w 1828800"/>
                    <a:gd name="connsiteY2" fmla="*/ 735659 h 859836"/>
                    <a:gd name="connsiteX3" fmla="*/ 496711 w 1828800"/>
                    <a:gd name="connsiteY3" fmla="*/ 329259 h 859836"/>
                    <a:gd name="connsiteX4" fmla="*/ 666045 w 1828800"/>
                    <a:gd name="connsiteY4" fmla="*/ 543748 h 859836"/>
                    <a:gd name="connsiteX5" fmla="*/ 846667 w 1828800"/>
                    <a:gd name="connsiteY5" fmla="*/ 24459 h 859836"/>
                    <a:gd name="connsiteX6" fmla="*/ 1027289 w 1828800"/>
                    <a:gd name="connsiteY6" fmla="*/ 396992 h 859836"/>
                    <a:gd name="connsiteX7" fmla="*/ 1207911 w 1828800"/>
                    <a:gd name="connsiteY7" fmla="*/ 453436 h 859836"/>
                    <a:gd name="connsiteX8" fmla="*/ 1456267 w 1828800"/>
                    <a:gd name="connsiteY8" fmla="*/ 667925 h 859836"/>
                    <a:gd name="connsiteX9" fmla="*/ 1569156 w 1828800"/>
                    <a:gd name="connsiteY9" fmla="*/ 453436 h 859836"/>
                    <a:gd name="connsiteX10" fmla="*/ 1828800 w 1828800"/>
                    <a:gd name="connsiteY10" fmla="*/ 859836 h 859836"/>
                    <a:gd name="connsiteX0" fmla="*/ 0 w 1828800"/>
                    <a:gd name="connsiteY0" fmla="*/ 848548 h 859836"/>
                    <a:gd name="connsiteX1" fmla="*/ 146756 w 1828800"/>
                    <a:gd name="connsiteY1" fmla="*/ 566325 h 859836"/>
                    <a:gd name="connsiteX2" fmla="*/ 304800 w 1828800"/>
                    <a:gd name="connsiteY2" fmla="*/ 735659 h 859836"/>
                    <a:gd name="connsiteX3" fmla="*/ 496711 w 1828800"/>
                    <a:gd name="connsiteY3" fmla="*/ 329259 h 859836"/>
                    <a:gd name="connsiteX4" fmla="*/ 666045 w 1828800"/>
                    <a:gd name="connsiteY4" fmla="*/ 543748 h 859836"/>
                    <a:gd name="connsiteX5" fmla="*/ 846667 w 1828800"/>
                    <a:gd name="connsiteY5" fmla="*/ 24459 h 859836"/>
                    <a:gd name="connsiteX6" fmla="*/ 1027289 w 1828800"/>
                    <a:gd name="connsiteY6" fmla="*/ 396992 h 859836"/>
                    <a:gd name="connsiteX7" fmla="*/ 1207911 w 1828800"/>
                    <a:gd name="connsiteY7" fmla="*/ 453436 h 859836"/>
                    <a:gd name="connsiteX8" fmla="*/ 1456267 w 1828800"/>
                    <a:gd name="connsiteY8" fmla="*/ 667925 h 859836"/>
                    <a:gd name="connsiteX9" fmla="*/ 1569156 w 1828800"/>
                    <a:gd name="connsiteY9" fmla="*/ 453436 h 859836"/>
                    <a:gd name="connsiteX10" fmla="*/ 1828800 w 1828800"/>
                    <a:gd name="connsiteY10" fmla="*/ 859836 h 859836"/>
                    <a:gd name="connsiteX0" fmla="*/ 0 w 1828800"/>
                    <a:gd name="connsiteY0" fmla="*/ 848548 h 859836"/>
                    <a:gd name="connsiteX1" fmla="*/ 146756 w 1828800"/>
                    <a:gd name="connsiteY1" fmla="*/ 566325 h 859836"/>
                    <a:gd name="connsiteX2" fmla="*/ 304800 w 1828800"/>
                    <a:gd name="connsiteY2" fmla="*/ 735659 h 859836"/>
                    <a:gd name="connsiteX3" fmla="*/ 496711 w 1828800"/>
                    <a:gd name="connsiteY3" fmla="*/ 329259 h 859836"/>
                    <a:gd name="connsiteX4" fmla="*/ 666045 w 1828800"/>
                    <a:gd name="connsiteY4" fmla="*/ 543748 h 859836"/>
                    <a:gd name="connsiteX5" fmla="*/ 846667 w 1828800"/>
                    <a:gd name="connsiteY5" fmla="*/ 24459 h 859836"/>
                    <a:gd name="connsiteX6" fmla="*/ 1027289 w 1828800"/>
                    <a:gd name="connsiteY6" fmla="*/ 396992 h 859836"/>
                    <a:gd name="connsiteX7" fmla="*/ 1207911 w 1828800"/>
                    <a:gd name="connsiteY7" fmla="*/ 453436 h 859836"/>
                    <a:gd name="connsiteX8" fmla="*/ 1456267 w 1828800"/>
                    <a:gd name="connsiteY8" fmla="*/ 667925 h 859836"/>
                    <a:gd name="connsiteX9" fmla="*/ 1569156 w 1828800"/>
                    <a:gd name="connsiteY9" fmla="*/ 453436 h 859836"/>
                    <a:gd name="connsiteX10" fmla="*/ 1828800 w 1828800"/>
                    <a:gd name="connsiteY10" fmla="*/ 859836 h 859836"/>
                    <a:gd name="connsiteX0" fmla="*/ 0 w 1828800"/>
                    <a:gd name="connsiteY0" fmla="*/ 848548 h 859836"/>
                    <a:gd name="connsiteX1" fmla="*/ 146756 w 1828800"/>
                    <a:gd name="connsiteY1" fmla="*/ 566325 h 859836"/>
                    <a:gd name="connsiteX2" fmla="*/ 304800 w 1828800"/>
                    <a:gd name="connsiteY2" fmla="*/ 735659 h 859836"/>
                    <a:gd name="connsiteX3" fmla="*/ 496711 w 1828800"/>
                    <a:gd name="connsiteY3" fmla="*/ 329259 h 859836"/>
                    <a:gd name="connsiteX4" fmla="*/ 666045 w 1828800"/>
                    <a:gd name="connsiteY4" fmla="*/ 543748 h 859836"/>
                    <a:gd name="connsiteX5" fmla="*/ 846667 w 1828800"/>
                    <a:gd name="connsiteY5" fmla="*/ 24459 h 859836"/>
                    <a:gd name="connsiteX6" fmla="*/ 1027289 w 1828800"/>
                    <a:gd name="connsiteY6" fmla="*/ 396992 h 859836"/>
                    <a:gd name="connsiteX7" fmla="*/ 1207911 w 1828800"/>
                    <a:gd name="connsiteY7" fmla="*/ 453436 h 859836"/>
                    <a:gd name="connsiteX8" fmla="*/ 1456267 w 1828800"/>
                    <a:gd name="connsiteY8" fmla="*/ 667925 h 859836"/>
                    <a:gd name="connsiteX9" fmla="*/ 1569156 w 1828800"/>
                    <a:gd name="connsiteY9" fmla="*/ 453436 h 859836"/>
                    <a:gd name="connsiteX10" fmla="*/ 1828800 w 1828800"/>
                    <a:gd name="connsiteY10" fmla="*/ 859836 h 859836"/>
                    <a:gd name="connsiteX0" fmla="*/ 0 w 1828800"/>
                    <a:gd name="connsiteY0" fmla="*/ 848548 h 859836"/>
                    <a:gd name="connsiteX1" fmla="*/ 146756 w 1828800"/>
                    <a:gd name="connsiteY1" fmla="*/ 566325 h 859836"/>
                    <a:gd name="connsiteX2" fmla="*/ 304800 w 1828800"/>
                    <a:gd name="connsiteY2" fmla="*/ 735659 h 859836"/>
                    <a:gd name="connsiteX3" fmla="*/ 496711 w 1828800"/>
                    <a:gd name="connsiteY3" fmla="*/ 329259 h 859836"/>
                    <a:gd name="connsiteX4" fmla="*/ 666045 w 1828800"/>
                    <a:gd name="connsiteY4" fmla="*/ 543748 h 859836"/>
                    <a:gd name="connsiteX5" fmla="*/ 846667 w 1828800"/>
                    <a:gd name="connsiteY5" fmla="*/ 24459 h 859836"/>
                    <a:gd name="connsiteX6" fmla="*/ 1027289 w 1828800"/>
                    <a:gd name="connsiteY6" fmla="*/ 396992 h 859836"/>
                    <a:gd name="connsiteX7" fmla="*/ 1207911 w 1828800"/>
                    <a:gd name="connsiteY7" fmla="*/ 453436 h 859836"/>
                    <a:gd name="connsiteX8" fmla="*/ 1456267 w 1828800"/>
                    <a:gd name="connsiteY8" fmla="*/ 667925 h 859836"/>
                    <a:gd name="connsiteX9" fmla="*/ 1569156 w 1828800"/>
                    <a:gd name="connsiteY9" fmla="*/ 453436 h 859836"/>
                    <a:gd name="connsiteX10" fmla="*/ 1828800 w 1828800"/>
                    <a:gd name="connsiteY10" fmla="*/ 859836 h 859836"/>
                    <a:gd name="connsiteX0" fmla="*/ 0 w 1828800"/>
                    <a:gd name="connsiteY0" fmla="*/ 848548 h 859836"/>
                    <a:gd name="connsiteX1" fmla="*/ 146756 w 1828800"/>
                    <a:gd name="connsiteY1" fmla="*/ 566325 h 859836"/>
                    <a:gd name="connsiteX2" fmla="*/ 304800 w 1828800"/>
                    <a:gd name="connsiteY2" fmla="*/ 735659 h 859836"/>
                    <a:gd name="connsiteX3" fmla="*/ 496711 w 1828800"/>
                    <a:gd name="connsiteY3" fmla="*/ 329259 h 859836"/>
                    <a:gd name="connsiteX4" fmla="*/ 666045 w 1828800"/>
                    <a:gd name="connsiteY4" fmla="*/ 543748 h 859836"/>
                    <a:gd name="connsiteX5" fmla="*/ 846667 w 1828800"/>
                    <a:gd name="connsiteY5" fmla="*/ 24459 h 859836"/>
                    <a:gd name="connsiteX6" fmla="*/ 1027289 w 1828800"/>
                    <a:gd name="connsiteY6" fmla="*/ 396992 h 859836"/>
                    <a:gd name="connsiteX7" fmla="*/ 1207911 w 1828800"/>
                    <a:gd name="connsiteY7" fmla="*/ 453436 h 859836"/>
                    <a:gd name="connsiteX8" fmla="*/ 1456267 w 1828800"/>
                    <a:gd name="connsiteY8" fmla="*/ 667925 h 859836"/>
                    <a:gd name="connsiteX9" fmla="*/ 1569156 w 1828800"/>
                    <a:gd name="connsiteY9" fmla="*/ 453436 h 859836"/>
                    <a:gd name="connsiteX10" fmla="*/ 1828800 w 1828800"/>
                    <a:gd name="connsiteY10" fmla="*/ 859836 h 859836"/>
                    <a:gd name="connsiteX0" fmla="*/ 0 w 1828800"/>
                    <a:gd name="connsiteY0" fmla="*/ 824089 h 835377"/>
                    <a:gd name="connsiteX1" fmla="*/ 146756 w 1828800"/>
                    <a:gd name="connsiteY1" fmla="*/ 541866 h 835377"/>
                    <a:gd name="connsiteX2" fmla="*/ 304800 w 1828800"/>
                    <a:gd name="connsiteY2" fmla="*/ 711200 h 835377"/>
                    <a:gd name="connsiteX3" fmla="*/ 496711 w 1828800"/>
                    <a:gd name="connsiteY3" fmla="*/ 304800 h 835377"/>
                    <a:gd name="connsiteX4" fmla="*/ 666045 w 1828800"/>
                    <a:gd name="connsiteY4" fmla="*/ 519289 h 835377"/>
                    <a:gd name="connsiteX5" fmla="*/ 846667 w 1828800"/>
                    <a:gd name="connsiteY5" fmla="*/ 0 h 835377"/>
                    <a:gd name="connsiteX6" fmla="*/ 1027289 w 1828800"/>
                    <a:gd name="connsiteY6" fmla="*/ 372533 h 835377"/>
                    <a:gd name="connsiteX7" fmla="*/ 1207911 w 1828800"/>
                    <a:gd name="connsiteY7" fmla="*/ 428977 h 835377"/>
                    <a:gd name="connsiteX8" fmla="*/ 1456267 w 1828800"/>
                    <a:gd name="connsiteY8" fmla="*/ 643466 h 835377"/>
                    <a:gd name="connsiteX9" fmla="*/ 1569156 w 1828800"/>
                    <a:gd name="connsiteY9" fmla="*/ 428977 h 835377"/>
                    <a:gd name="connsiteX10" fmla="*/ 1828800 w 1828800"/>
                    <a:gd name="connsiteY10" fmla="*/ 835377 h 835377"/>
                    <a:gd name="connsiteX0" fmla="*/ 0 w 1828800"/>
                    <a:gd name="connsiteY0" fmla="*/ 824089 h 835377"/>
                    <a:gd name="connsiteX1" fmla="*/ 146756 w 1828800"/>
                    <a:gd name="connsiteY1" fmla="*/ 541866 h 835377"/>
                    <a:gd name="connsiteX2" fmla="*/ 304800 w 1828800"/>
                    <a:gd name="connsiteY2" fmla="*/ 711200 h 835377"/>
                    <a:gd name="connsiteX3" fmla="*/ 496711 w 1828800"/>
                    <a:gd name="connsiteY3" fmla="*/ 304800 h 835377"/>
                    <a:gd name="connsiteX4" fmla="*/ 666045 w 1828800"/>
                    <a:gd name="connsiteY4" fmla="*/ 519289 h 835377"/>
                    <a:gd name="connsiteX5" fmla="*/ 846667 w 1828800"/>
                    <a:gd name="connsiteY5" fmla="*/ 0 h 835377"/>
                    <a:gd name="connsiteX6" fmla="*/ 1027289 w 1828800"/>
                    <a:gd name="connsiteY6" fmla="*/ 372533 h 835377"/>
                    <a:gd name="connsiteX7" fmla="*/ 1207911 w 1828800"/>
                    <a:gd name="connsiteY7" fmla="*/ 428977 h 835377"/>
                    <a:gd name="connsiteX8" fmla="*/ 1456267 w 1828800"/>
                    <a:gd name="connsiteY8" fmla="*/ 643466 h 835377"/>
                    <a:gd name="connsiteX9" fmla="*/ 1569156 w 1828800"/>
                    <a:gd name="connsiteY9" fmla="*/ 428977 h 835377"/>
                    <a:gd name="connsiteX10" fmla="*/ 1828800 w 1828800"/>
                    <a:gd name="connsiteY10" fmla="*/ 835377 h 835377"/>
                    <a:gd name="connsiteX0" fmla="*/ 0 w 1828800"/>
                    <a:gd name="connsiteY0" fmla="*/ 824089 h 835377"/>
                    <a:gd name="connsiteX1" fmla="*/ 146756 w 1828800"/>
                    <a:gd name="connsiteY1" fmla="*/ 541866 h 835377"/>
                    <a:gd name="connsiteX2" fmla="*/ 304800 w 1828800"/>
                    <a:gd name="connsiteY2" fmla="*/ 711200 h 835377"/>
                    <a:gd name="connsiteX3" fmla="*/ 496711 w 1828800"/>
                    <a:gd name="connsiteY3" fmla="*/ 304800 h 835377"/>
                    <a:gd name="connsiteX4" fmla="*/ 666045 w 1828800"/>
                    <a:gd name="connsiteY4" fmla="*/ 519289 h 835377"/>
                    <a:gd name="connsiteX5" fmla="*/ 846667 w 1828800"/>
                    <a:gd name="connsiteY5" fmla="*/ 0 h 835377"/>
                    <a:gd name="connsiteX6" fmla="*/ 1027289 w 1828800"/>
                    <a:gd name="connsiteY6" fmla="*/ 372533 h 835377"/>
                    <a:gd name="connsiteX7" fmla="*/ 1207911 w 1828800"/>
                    <a:gd name="connsiteY7" fmla="*/ 428977 h 835377"/>
                    <a:gd name="connsiteX8" fmla="*/ 1456267 w 1828800"/>
                    <a:gd name="connsiteY8" fmla="*/ 643466 h 835377"/>
                    <a:gd name="connsiteX9" fmla="*/ 1569156 w 1828800"/>
                    <a:gd name="connsiteY9" fmla="*/ 428977 h 835377"/>
                    <a:gd name="connsiteX10" fmla="*/ 1828800 w 1828800"/>
                    <a:gd name="connsiteY10" fmla="*/ 835377 h 835377"/>
                    <a:gd name="connsiteX0" fmla="*/ 0 w 1828800"/>
                    <a:gd name="connsiteY0" fmla="*/ 824089 h 835377"/>
                    <a:gd name="connsiteX1" fmla="*/ 146756 w 1828800"/>
                    <a:gd name="connsiteY1" fmla="*/ 541866 h 835377"/>
                    <a:gd name="connsiteX2" fmla="*/ 304800 w 1828800"/>
                    <a:gd name="connsiteY2" fmla="*/ 711200 h 835377"/>
                    <a:gd name="connsiteX3" fmla="*/ 496711 w 1828800"/>
                    <a:gd name="connsiteY3" fmla="*/ 304800 h 835377"/>
                    <a:gd name="connsiteX4" fmla="*/ 666045 w 1828800"/>
                    <a:gd name="connsiteY4" fmla="*/ 519289 h 835377"/>
                    <a:gd name="connsiteX5" fmla="*/ 846667 w 1828800"/>
                    <a:gd name="connsiteY5" fmla="*/ 0 h 835377"/>
                    <a:gd name="connsiteX6" fmla="*/ 1027289 w 1828800"/>
                    <a:gd name="connsiteY6" fmla="*/ 372533 h 835377"/>
                    <a:gd name="connsiteX7" fmla="*/ 1207911 w 1828800"/>
                    <a:gd name="connsiteY7" fmla="*/ 428977 h 835377"/>
                    <a:gd name="connsiteX8" fmla="*/ 1456267 w 1828800"/>
                    <a:gd name="connsiteY8" fmla="*/ 643466 h 835377"/>
                    <a:gd name="connsiteX9" fmla="*/ 1569156 w 1828800"/>
                    <a:gd name="connsiteY9" fmla="*/ 428977 h 835377"/>
                    <a:gd name="connsiteX10" fmla="*/ 1828800 w 1828800"/>
                    <a:gd name="connsiteY10" fmla="*/ 835377 h 835377"/>
                    <a:gd name="connsiteX0" fmla="*/ 0 w 1828800"/>
                    <a:gd name="connsiteY0" fmla="*/ 824089 h 835377"/>
                    <a:gd name="connsiteX1" fmla="*/ 146756 w 1828800"/>
                    <a:gd name="connsiteY1" fmla="*/ 541866 h 835377"/>
                    <a:gd name="connsiteX2" fmla="*/ 304800 w 1828800"/>
                    <a:gd name="connsiteY2" fmla="*/ 711200 h 835377"/>
                    <a:gd name="connsiteX3" fmla="*/ 496711 w 1828800"/>
                    <a:gd name="connsiteY3" fmla="*/ 304800 h 835377"/>
                    <a:gd name="connsiteX4" fmla="*/ 666045 w 1828800"/>
                    <a:gd name="connsiteY4" fmla="*/ 519289 h 835377"/>
                    <a:gd name="connsiteX5" fmla="*/ 846667 w 1828800"/>
                    <a:gd name="connsiteY5" fmla="*/ 0 h 835377"/>
                    <a:gd name="connsiteX6" fmla="*/ 1027289 w 1828800"/>
                    <a:gd name="connsiteY6" fmla="*/ 372533 h 835377"/>
                    <a:gd name="connsiteX7" fmla="*/ 1207911 w 1828800"/>
                    <a:gd name="connsiteY7" fmla="*/ 428977 h 835377"/>
                    <a:gd name="connsiteX8" fmla="*/ 1456267 w 1828800"/>
                    <a:gd name="connsiteY8" fmla="*/ 643466 h 835377"/>
                    <a:gd name="connsiteX9" fmla="*/ 1569156 w 1828800"/>
                    <a:gd name="connsiteY9" fmla="*/ 428977 h 835377"/>
                    <a:gd name="connsiteX10" fmla="*/ 1828800 w 1828800"/>
                    <a:gd name="connsiteY10" fmla="*/ 835377 h 835377"/>
                    <a:gd name="connsiteX0" fmla="*/ 0 w 1834356"/>
                    <a:gd name="connsiteY0" fmla="*/ 833614 h 835377"/>
                    <a:gd name="connsiteX1" fmla="*/ 152312 w 1834356"/>
                    <a:gd name="connsiteY1" fmla="*/ 541866 h 835377"/>
                    <a:gd name="connsiteX2" fmla="*/ 310356 w 1834356"/>
                    <a:gd name="connsiteY2" fmla="*/ 711200 h 835377"/>
                    <a:gd name="connsiteX3" fmla="*/ 502267 w 1834356"/>
                    <a:gd name="connsiteY3" fmla="*/ 304800 h 835377"/>
                    <a:gd name="connsiteX4" fmla="*/ 671601 w 1834356"/>
                    <a:gd name="connsiteY4" fmla="*/ 519289 h 835377"/>
                    <a:gd name="connsiteX5" fmla="*/ 852223 w 1834356"/>
                    <a:gd name="connsiteY5" fmla="*/ 0 h 835377"/>
                    <a:gd name="connsiteX6" fmla="*/ 1032845 w 1834356"/>
                    <a:gd name="connsiteY6" fmla="*/ 372533 h 835377"/>
                    <a:gd name="connsiteX7" fmla="*/ 1213467 w 1834356"/>
                    <a:gd name="connsiteY7" fmla="*/ 428977 h 835377"/>
                    <a:gd name="connsiteX8" fmla="*/ 1461823 w 1834356"/>
                    <a:gd name="connsiteY8" fmla="*/ 643466 h 835377"/>
                    <a:gd name="connsiteX9" fmla="*/ 1574712 w 1834356"/>
                    <a:gd name="connsiteY9" fmla="*/ 428977 h 835377"/>
                    <a:gd name="connsiteX10" fmla="*/ 1834356 w 1834356"/>
                    <a:gd name="connsiteY10" fmla="*/ 835377 h 835377"/>
                    <a:gd name="connsiteX0" fmla="*/ 0 w 1834356"/>
                    <a:gd name="connsiteY0" fmla="*/ 528814 h 530577"/>
                    <a:gd name="connsiteX1" fmla="*/ 152312 w 1834356"/>
                    <a:gd name="connsiteY1" fmla="*/ 237066 h 530577"/>
                    <a:gd name="connsiteX2" fmla="*/ 310356 w 1834356"/>
                    <a:gd name="connsiteY2" fmla="*/ 406400 h 530577"/>
                    <a:gd name="connsiteX3" fmla="*/ 502267 w 1834356"/>
                    <a:gd name="connsiteY3" fmla="*/ 0 h 530577"/>
                    <a:gd name="connsiteX4" fmla="*/ 671601 w 1834356"/>
                    <a:gd name="connsiteY4" fmla="*/ 214489 h 530577"/>
                    <a:gd name="connsiteX5" fmla="*/ 771080 w 1834356"/>
                    <a:gd name="connsiteY5" fmla="*/ 45720 h 530577"/>
                    <a:gd name="connsiteX6" fmla="*/ 1032845 w 1834356"/>
                    <a:gd name="connsiteY6" fmla="*/ 67733 h 530577"/>
                    <a:gd name="connsiteX7" fmla="*/ 1213467 w 1834356"/>
                    <a:gd name="connsiteY7" fmla="*/ 124177 h 530577"/>
                    <a:gd name="connsiteX8" fmla="*/ 1461823 w 1834356"/>
                    <a:gd name="connsiteY8" fmla="*/ 338666 h 530577"/>
                    <a:gd name="connsiteX9" fmla="*/ 1574712 w 1834356"/>
                    <a:gd name="connsiteY9" fmla="*/ 124177 h 530577"/>
                    <a:gd name="connsiteX10" fmla="*/ 1834356 w 1834356"/>
                    <a:gd name="connsiteY10" fmla="*/ 530577 h 530577"/>
                    <a:gd name="connsiteX0" fmla="*/ 0 w 1834356"/>
                    <a:gd name="connsiteY0" fmla="*/ 528814 h 530577"/>
                    <a:gd name="connsiteX1" fmla="*/ 152312 w 1834356"/>
                    <a:gd name="connsiteY1" fmla="*/ 237066 h 530577"/>
                    <a:gd name="connsiteX2" fmla="*/ 310356 w 1834356"/>
                    <a:gd name="connsiteY2" fmla="*/ 406400 h 530577"/>
                    <a:gd name="connsiteX3" fmla="*/ 502267 w 1834356"/>
                    <a:gd name="connsiteY3" fmla="*/ 0 h 530577"/>
                    <a:gd name="connsiteX4" fmla="*/ 671601 w 1834356"/>
                    <a:gd name="connsiteY4" fmla="*/ 214489 h 530577"/>
                    <a:gd name="connsiteX5" fmla="*/ 771080 w 1834356"/>
                    <a:gd name="connsiteY5" fmla="*/ 45720 h 530577"/>
                    <a:gd name="connsiteX6" fmla="*/ 942993 w 1834356"/>
                    <a:gd name="connsiteY6" fmla="*/ 272384 h 530577"/>
                    <a:gd name="connsiteX7" fmla="*/ 1213467 w 1834356"/>
                    <a:gd name="connsiteY7" fmla="*/ 124177 h 530577"/>
                    <a:gd name="connsiteX8" fmla="*/ 1461823 w 1834356"/>
                    <a:gd name="connsiteY8" fmla="*/ 338666 h 530577"/>
                    <a:gd name="connsiteX9" fmla="*/ 1574712 w 1834356"/>
                    <a:gd name="connsiteY9" fmla="*/ 124177 h 530577"/>
                    <a:gd name="connsiteX10" fmla="*/ 1834356 w 1834356"/>
                    <a:gd name="connsiteY10" fmla="*/ 530577 h 530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34356" h="530577">
                      <a:moveTo>
                        <a:pt x="0" y="528814"/>
                      </a:moveTo>
                      <a:lnTo>
                        <a:pt x="152312" y="237066"/>
                      </a:lnTo>
                      <a:lnTo>
                        <a:pt x="310356" y="406400"/>
                      </a:lnTo>
                      <a:lnTo>
                        <a:pt x="502267" y="0"/>
                      </a:lnTo>
                      <a:lnTo>
                        <a:pt x="671601" y="214489"/>
                      </a:lnTo>
                      <a:lnTo>
                        <a:pt x="771080" y="45720"/>
                      </a:lnTo>
                      <a:lnTo>
                        <a:pt x="942993" y="272384"/>
                      </a:lnTo>
                      <a:lnTo>
                        <a:pt x="1213467" y="124177"/>
                      </a:lnTo>
                      <a:lnTo>
                        <a:pt x="1461823" y="338666"/>
                      </a:lnTo>
                      <a:lnTo>
                        <a:pt x="1574712" y="124177"/>
                      </a:lnTo>
                      <a:lnTo>
                        <a:pt x="1834356" y="530577"/>
                      </a:lnTo>
                    </a:path>
                  </a:pathLst>
                </a:custGeom>
                <a:solidFill>
                  <a:srgbClr val="EBE5E5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3" name="Group 72"/>
            <p:cNvGrpSpPr/>
            <p:nvPr/>
          </p:nvGrpSpPr>
          <p:grpSpPr>
            <a:xfrm>
              <a:off x="4913312" y="1066800"/>
              <a:ext cx="2502570" cy="2502570"/>
              <a:chOff x="4743594" y="1066800"/>
              <a:chExt cx="2502570" cy="2502570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69" name="Oval 68"/>
              <p:cNvSpPr/>
              <p:nvPr/>
            </p:nvSpPr>
            <p:spPr>
              <a:xfrm>
                <a:off x="4743594" y="1066800"/>
                <a:ext cx="2502570" cy="25025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5118579" y="1937085"/>
                <a:ext cx="1752600" cy="762000"/>
                <a:chOff x="5408612" y="1905000"/>
                <a:chExt cx="1552186" cy="76200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5408612" y="2133600"/>
                  <a:ext cx="152400" cy="533400"/>
                </a:xfrm>
                <a:prstGeom prst="rect">
                  <a:avLst/>
                </a:prstGeom>
                <a:solidFill>
                  <a:srgbClr val="EBE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551511" y="2286000"/>
                  <a:ext cx="148046" cy="381000"/>
                </a:xfrm>
                <a:prstGeom prst="rect">
                  <a:avLst/>
                </a:prstGeom>
                <a:solidFill>
                  <a:srgbClr val="FFD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829026" y="2057400"/>
                  <a:ext cx="152400" cy="609600"/>
                </a:xfrm>
                <a:prstGeom prst="rect">
                  <a:avLst/>
                </a:prstGeom>
                <a:solidFill>
                  <a:srgbClr val="EBE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5971925" y="1905000"/>
                  <a:ext cx="148046" cy="762000"/>
                </a:xfrm>
                <a:prstGeom prst="rect">
                  <a:avLst/>
                </a:prstGeom>
                <a:solidFill>
                  <a:srgbClr val="FFD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6249440" y="2438400"/>
                  <a:ext cx="152400" cy="228600"/>
                </a:xfrm>
                <a:prstGeom prst="rect">
                  <a:avLst/>
                </a:prstGeom>
                <a:solidFill>
                  <a:srgbClr val="EBE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392339" y="2209800"/>
                  <a:ext cx="148046" cy="457200"/>
                </a:xfrm>
                <a:prstGeom prst="rect">
                  <a:avLst/>
                </a:prstGeom>
                <a:solidFill>
                  <a:srgbClr val="FFD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669853" y="2057400"/>
                  <a:ext cx="152400" cy="609600"/>
                </a:xfrm>
                <a:prstGeom prst="rect">
                  <a:avLst/>
                </a:prstGeom>
                <a:solidFill>
                  <a:srgbClr val="EBE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6812752" y="2231571"/>
                  <a:ext cx="148046" cy="435429"/>
                </a:xfrm>
                <a:prstGeom prst="rect">
                  <a:avLst/>
                </a:prstGeom>
                <a:solidFill>
                  <a:srgbClr val="FFD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127E7EC1-D4BB-3044-AB31-409B8AC43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1" y="5580252"/>
            <a:ext cx="2817813" cy="127774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783D-B646-F048-A281-51A308EE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(not so) formal definition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B24CDA-C12E-964A-BC6B-6A4D948CF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37566"/>
              </p:ext>
            </p:extLst>
          </p:nvPr>
        </p:nvGraphicFramePr>
        <p:xfrm>
          <a:off x="2032528" y="1753036"/>
          <a:ext cx="8123768" cy="182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884">
                  <a:extLst>
                    <a:ext uri="{9D8B030D-6E8A-4147-A177-3AD203B41FA5}">
                      <a16:colId xmlns:a16="http://schemas.microsoft.com/office/drawing/2014/main" val="3066530880"/>
                    </a:ext>
                  </a:extLst>
                </a:gridCol>
                <a:gridCol w="4061884">
                  <a:extLst>
                    <a:ext uri="{9D8B030D-6E8A-4147-A177-3AD203B41FA5}">
                      <a16:colId xmlns:a16="http://schemas.microsoft.com/office/drawing/2014/main" val="40020697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r>
                        <a:rPr lang="en-US" sz="2400"/>
                        <a:t>|r| (modulus)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Interpretation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596306547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/>
                        <a:t>|r| &lt; 0.4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Weak correlation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62242545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/>
                        <a:t>0.4 &lt;=|r| &lt; 0.7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Mild correlation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6218633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r>
                        <a:rPr lang="en-US" sz="2400"/>
                        <a:t>0.7 &lt;= |r|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Strong correlation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269303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F7366D-998F-274A-A878-7885209711F2}"/>
              </a:ext>
            </a:extLst>
          </p:cNvPr>
          <p:cNvSpPr txBox="1"/>
          <p:nvPr/>
        </p:nvSpPr>
        <p:spPr>
          <a:xfrm>
            <a:off x="2666305" y="4348042"/>
            <a:ext cx="7719998" cy="95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/>
              <a:t>Note that there is no consensus on these threshold.</a:t>
            </a:r>
          </a:p>
          <a:p>
            <a:r>
              <a:rPr lang="en-US" sz="2799"/>
              <a:t>Different areas assume different values</a:t>
            </a:r>
          </a:p>
        </p:txBody>
      </p:sp>
    </p:spTree>
    <p:extLst>
      <p:ext uri="{BB962C8B-B14F-4D97-AF65-F5344CB8AC3E}">
        <p14:creationId xmlns:p14="http://schemas.microsoft.com/office/powerpoint/2010/main" val="152806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13B1-8F09-C04B-8423-C57D85D5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71" y="275462"/>
            <a:ext cx="4493201" cy="710896"/>
          </a:xfrm>
        </p:spPr>
        <p:txBody>
          <a:bodyPr/>
          <a:lstStyle/>
          <a:p>
            <a:r>
              <a:rPr lang="en-US"/>
              <a:t>Previous example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838B97E-1E80-C044-A5D9-65A705666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066800"/>
            <a:ext cx="5586545" cy="54973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70F844-B84B-1C47-959D-79DD672146FA}"/>
              </a:ext>
            </a:extLst>
          </p:cNvPr>
          <p:cNvSpPr txBox="1"/>
          <p:nvPr/>
        </p:nvSpPr>
        <p:spPr>
          <a:xfrm>
            <a:off x="914401" y="1739153"/>
            <a:ext cx="4113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3200"/>
              <a:t>Let’s code the previous example of production amount and costs</a:t>
            </a:r>
          </a:p>
        </p:txBody>
      </p:sp>
    </p:spTree>
    <p:extLst>
      <p:ext uri="{BB962C8B-B14F-4D97-AF65-F5344CB8AC3E}">
        <p14:creationId xmlns:p14="http://schemas.microsoft.com/office/powerpoint/2010/main" val="286086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8961-BB6A-FD49-97C1-E9C97EAA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SPEARMAN’s 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0114-3DF5-9E4F-83CD-1AA2D31CF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26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Spearman’s correlation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Should be used when</a:t>
            </a:r>
          </a:p>
          <a:p>
            <a:pPr lvl="1"/>
            <a:r>
              <a:rPr lang="pt-BR" dirty="0"/>
              <a:t>Normality assumptions are not met</a:t>
            </a:r>
            <a:r>
              <a:rPr lang="en-US" dirty="0" err="1"/>
              <a:t>, or</a:t>
            </a:r>
            <a:endParaRPr lang="en-US" dirty="0"/>
          </a:p>
          <a:p>
            <a:pPr lvl="1"/>
            <a:r>
              <a:rPr lang="en-US" dirty="0" err="1"/>
              <a:t>We have ordinal data</a:t>
            </a:r>
            <a:endParaRPr lang="en-US" dirty="0"/>
          </a:p>
          <a:p>
            <a:r>
              <a:rPr lang="en-US" dirty="0"/>
              <a:t>Spearman’s 𝜌 (</a:t>
            </a:r>
            <a:r>
              <a:rPr lang="en-US" dirty="0" err="1"/>
              <a:t>rhô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Elements are sorted from the most positive to the most negative</a:t>
            </a:r>
            <a:endParaRPr lang="en-US" dirty="0"/>
          </a:p>
          <a:p>
            <a:pPr lvl="1"/>
            <a:r>
              <a:rPr lang="en-US" dirty="0"/>
              <a:t>𝜌 is computed using Pearson’s equation, taking into account the ranking of each observation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93F0F-D47E-9A43-B5FB-A2A09C9DD049}"/>
              </a:ext>
            </a:extLst>
          </p:cNvPr>
          <p:cNvSpPr txBox="1"/>
          <p:nvPr/>
        </p:nvSpPr>
        <p:spPr>
          <a:xfrm>
            <a:off x="6393791" y="2348759"/>
            <a:ext cx="5939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</a:t>
            </a:r>
            <a:r>
              <a:rPr lang="en-BR"/>
              <a:t>ariáveis categóricas, mas com ordem de importância entre seus valores</a:t>
            </a:r>
          </a:p>
        </p:txBody>
      </p:sp>
    </p:spTree>
    <p:extLst>
      <p:ext uri="{BB962C8B-B14F-4D97-AF65-F5344CB8AC3E}">
        <p14:creationId xmlns:p14="http://schemas.microsoft.com/office/powerpoint/2010/main" val="5448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44A9-58AA-4243-A014-CA6463C8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810000"/>
            <a:ext cx="10360501" cy="1362075"/>
          </a:xfrm>
        </p:spPr>
        <p:txBody>
          <a:bodyPr>
            <a:normAutofit fontScale="90000"/>
          </a:bodyPr>
          <a:lstStyle/>
          <a:p>
            <a:r>
              <a:rPr lang="en-BR"/>
              <a:t>(COR-)RELATION BETWEEN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402034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>
            <a:spLocks noGrp="1"/>
          </p:cNvSpPr>
          <p:nvPr>
            <p:ph type="title"/>
          </p:nvPr>
        </p:nvSpPr>
        <p:spPr>
          <a:xfrm>
            <a:off x="610870" y="275460"/>
            <a:ext cx="10966943" cy="710815"/>
          </a:xfrm>
          <a:prstGeom prst="rect">
            <a:avLst/>
          </a:prstGeom>
        </p:spPr>
        <p:txBody>
          <a:bodyPr spcFirstLastPara="1" vert="horz" wrap="square" lIns="121843" tIns="60909" rIns="121843" bIns="60909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Cross-tabulating</a:t>
            </a:r>
            <a:endParaRPr dirty="0"/>
          </a:p>
        </p:txBody>
      </p:sp>
      <p:sp>
        <p:nvSpPr>
          <p:cNvPr id="324" name="Google Shape;324;p36"/>
          <p:cNvSpPr txBox="1">
            <a:spLocks noGrp="1"/>
          </p:cNvSpPr>
          <p:nvPr>
            <p:ph type="body" idx="1"/>
          </p:nvPr>
        </p:nvSpPr>
        <p:spPr>
          <a:xfrm>
            <a:off x="610870" y="1139022"/>
            <a:ext cx="10966943" cy="4986501"/>
          </a:xfrm>
          <a:prstGeom prst="rect">
            <a:avLst/>
          </a:prstGeom>
        </p:spPr>
        <p:txBody>
          <a:bodyPr spcFirstLastPara="1" vert="horz" wrap="square" lIns="121843" tIns="60909" rIns="121843" bIns="60909" rtlCol="0" anchor="t" anchorCtr="0">
            <a:noAutofit/>
          </a:bodyPr>
          <a:lstStyle/>
          <a:p>
            <a:pPr marL="457063" indent="-342797">
              <a:spcBef>
                <a:spcPts val="360"/>
              </a:spcBef>
              <a:buSzPts val="1800"/>
            </a:pPr>
            <a:r>
              <a:rPr lang="pt-BR" dirty="0"/>
              <a:t>A simple approach to check the behavior of categorical variables is to use cross-tables (contingency tables)</a:t>
            </a:r>
            <a:endParaRPr dirty="0"/>
          </a:p>
          <a:p>
            <a:pPr marL="457063" indent="-342797">
              <a:spcBef>
                <a:spcPts val="0"/>
              </a:spcBef>
              <a:buSzPts val="1800"/>
            </a:pPr>
            <a:r>
              <a:rPr lang="pt-BR" dirty="0"/>
              <a:t>Using </a:t>
            </a:r>
            <a:r>
              <a:rPr lang="pt-BR" b="1" dirty="0" err="1"/>
              <a:t>pd.crosstab</a:t>
            </a:r>
            <a:r>
              <a:rPr lang="pt-BR" b="1" dirty="0"/>
              <a:t> </a:t>
            </a:r>
            <a:r>
              <a:rPr lang="pt-BR" dirty="0"/>
              <a:t>and </a:t>
            </a:r>
            <a:r>
              <a:rPr lang="pt-BR" b="1" dirty="0" err="1"/>
              <a:t>heatmaps</a:t>
            </a:r>
            <a:r>
              <a:rPr lang="pt-BR" b="1" dirty="0"/>
              <a:t> </a:t>
            </a:r>
            <a:r>
              <a:rPr lang="pt-BR" dirty="0"/>
              <a:t>allow us to quickly identify interesting behavior in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267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>
            <a:spLocks noGrp="1"/>
          </p:cNvSpPr>
          <p:nvPr>
            <p:ph type="title"/>
          </p:nvPr>
        </p:nvSpPr>
        <p:spPr>
          <a:xfrm>
            <a:off x="610870" y="275460"/>
            <a:ext cx="10966943" cy="710815"/>
          </a:xfrm>
          <a:prstGeom prst="rect">
            <a:avLst/>
          </a:prstGeom>
        </p:spPr>
        <p:txBody>
          <a:bodyPr spcFirstLastPara="1" vert="horz" wrap="square" lIns="121843" tIns="60909" rIns="121843" bIns="60909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/>
              <a:t>Example</a:t>
            </a:r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body" idx="1"/>
          </p:nvPr>
        </p:nvSpPr>
        <p:spPr>
          <a:xfrm>
            <a:off x="610870" y="1139022"/>
            <a:ext cx="10966943" cy="4986501"/>
          </a:xfrm>
          <a:prstGeom prst="rect">
            <a:avLst/>
          </a:prstGeom>
        </p:spPr>
        <p:txBody>
          <a:bodyPr spcFirstLastPara="1" vert="horz" wrap="square" lIns="121843" tIns="60909" rIns="121843" bIns="60909" rtlCol="0" anchor="t" anchorCtr="0">
            <a:noAutofit/>
          </a:bodyPr>
          <a:lstStyle/>
          <a:p>
            <a:pPr marL="457063" indent="-342797">
              <a:spcBef>
                <a:spcPts val="360"/>
              </a:spcBef>
              <a:buSzPts val="1800"/>
            </a:pPr>
            <a:r>
              <a:rPr lang="pt-BR"/>
              <a:t>Let’s analyze an example using the titanic dataset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6368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32AC-260F-5E41-8FF2-F58D8E05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MULTICOLINEARITY</a:t>
            </a:r>
          </a:p>
        </p:txBody>
      </p:sp>
    </p:spTree>
    <p:extLst>
      <p:ext uri="{BB962C8B-B14F-4D97-AF65-F5344CB8AC3E}">
        <p14:creationId xmlns:p14="http://schemas.microsoft.com/office/powerpoint/2010/main" val="214907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C119-839A-C74D-A1F9-86BE1511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Multicolinearity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D721-6C36-6549-9A30-3A8AF7037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/>
              <a:t>Problem that arises when multiple variables are correlated to one another</a:t>
            </a:r>
          </a:p>
          <a:p>
            <a:r>
              <a:rPr lang="en-BR"/>
              <a:t>If we use all of them when creating machine learning models, it will be biased towards the same information</a:t>
            </a:r>
          </a:p>
          <a:p>
            <a:pPr lvl="1"/>
            <a:r>
              <a:rPr lang="en-BR"/>
              <a:t>Some exceptions exist, e.g., Random Forest</a:t>
            </a:r>
          </a:p>
          <a:p>
            <a:r>
              <a:rPr lang="en-BR"/>
              <a:t>Variable Inflation Factor (VIF)</a:t>
            </a:r>
          </a:p>
          <a:p>
            <a:pPr lvl="1"/>
            <a:r>
              <a:rPr lang="en-BR"/>
              <a:t>Determines how explained a variable is given other covariates</a:t>
            </a:r>
          </a:p>
        </p:txBody>
      </p:sp>
    </p:spTree>
    <p:extLst>
      <p:ext uri="{BB962C8B-B14F-4D97-AF65-F5344CB8AC3E}">
        <p14:creationId xmlns:p14="http://schemas.microsoft.com/office/powerpoint/2010/main" val="11107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408A-BD03-B74A-BB41-F282AEDB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Variable Inflation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4178-96FB-8042-9CC7-BB0B90D66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BR"/>
              <a:t>VIF can be computed as follows:</a:t>
            </a:r>
          </a:p>
          <a:p>
            <a:r>
              <a:rPr lang="en-BR"/>
              <a:t>VIF = 1/(1-R</a:t>
            </a:r>
            <a:r>
              <a:rPr lang="en-BR" baseline="30000"/>
              <a:t>2</a:t>
            </a:r>
            <a:r>
              <a:rPr lang="en-BR"/>
              <a:t>)</a:t>
            </a:r>
          </a:p>
          <a:p>
            <a:r>
              <a:rPr lang="en-BR"/>
              <a:t>VIF starts at 1 and has no limit</a:t>
            </a:r>
          </a:p>
          <a:p>
            <a:r>
              <a:rPr lang="en-BR"/>
              <a:t>VIF=1 means that there is no correlation between this variable and other variables</a:t>
            </a:r>
          </a:p>
          <a:p>
            <a:r>
              <a:rPr lang="en-BR"/>
              <a:t>VIF higher than 5 usually depicts multicollinearity</a:t>
            </a:r>
          </a:p>
          <a:p>
            <a:r>
              <a:rPr lang="en-BR"/>
              <a:t>VIF should be used iteratively: Compute VIF, remove the variable with the highest VIF, stop if no VIF is above 5</a:t>
            </a:r>
          </a:p>
        </p:txBody>
      </p:sp>
    </p:spTree>
    <p:extLst>
      <p:ext uri="{BB962C8B-B14F-4D97-AF65-F5344CB8AC3E}">
        <p14:creationId xmlns:p14="http://schemas.microsoft.com/office/powerpoint/2010/main" val="77004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53A3-8D6B-B642-ABBF-60725875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BE9BD-E744-DA49-A049-47AE72D0F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58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9278-E3A0-1C40-B51E-7AC29F77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BCA3-9702-2741-B86A-3F496AF9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/>
              <a:t>Let’s analyze multicollinearity in a sample of a familiar dataset</a:t>
            </a:r>
          </a:p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58490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CE63-AEDD-F449-AB0C-349C7BCB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AND CAUSATION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9D032-AACE-6D49-A054-FCF869BBA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3550-B8B2-0443-A54C-D8D951CF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Correlation and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446C-6B03-CB4D-9485-500C90FE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Several times, we will observe a correlation and assume that one variable is leading the other</a:t>
            </a:r>
          </a:p>
          <a:p>
            <a:r>
              <a:rPr lang="en-US"/>
              <a:t>This </a:t>
            </a:r>
            <a:r>
              <a:rPr lang="en-US" b="1"/>
              <a:t>may </a:t>
            </a:r>
            <a:r>
              <a:rPr lang="en-US"/>
              <a:t>be true, but not necessarily</a:t>
            </a:r>
          </a:p>
        </p:txBody>
      </p:sp>
    </p:spTree>
    <p:extLst>
      <p:ext uri="{BB962C8B-B14F-4D97-AF65-F5344CB8AC3E}">
        <p14:creationId xmlns:p14="http://schemas.microsoft.com/office/powerpoint/2010/main" val="3964883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B885-3A27-7945-81E0-770557D8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Eating margarine is bad for your marriage?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B0087BC-E7D5-A54A-8D4D-04E7700E9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16" y="1295400"/>
            <a:ext cx="10416392" cy="5049377"/>
          </a:xfrm>
        </p:spPr>
      </p:pic>
    </p:spTree>
    <p:extLst>
      <p:ext uri="{BB962C8B-B14F-4D97-AF65-F5344CB8AC3E}">
        <p14:creationId xmlns:p14="http://schemas.microsoft.com/office/powerpoint/2010/main" val="24263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2C46-E8AD-EA45-8470-A746BC0C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71" y="275462"/>
            <a:ext cx="10967086" cy="1020495"/>
          </a:xfrm>
        </p:spPr>
        <p:txBody>
          <a:bodyPr>
            <a:normAutofit fontScale="90000"/>
          </a:bodyPr>
          <a:lstStyle/>
          <a:p>
            <a:r>
              <a:rPr lang="en-US" b="1"/>
              <a:t>Eating more cheese increases our chances in dying tangled in our bedsheets?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8C894-8857-C34B-A1E5-E0FB26605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3" y="1481910"/>
            <a:ext cx="10345378" cy="490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E078-81BF-3E4A-93AA-9C6CB20F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More examples: Spurious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1F34-9F10-8C4F-9E48-E8D990C11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https://www.tylervigen.com/spurious-correlations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C0FEC-02F4-C744-8680-DAB33A951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30" y="2419308"/>
            <a:ext cx="5861964" cy="40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09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6DE1-BA21-194F-A9BC-26DE437E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2209800"/>
            <a:ext cx="10360501" cy="1362075"/>
          </a:xfrm>
        </p:spPr>
        <p:txBody>
          <a:bodyPr>
            <a:normAutofit fontScale="90000"/>
          </a:bodyPr>
          <a:lstStyle/>
          <a:p>
            <a:r>
              <a:rPr lang="en-BR"/>
              <a:t>PROJECT TIME</a:t>
            </a:r>
            <a:br>
              <a:rPr lang="en-BR"/>
            </a:br>
            <a:br>
              <a:rPr lang="en-BR"/>
            </a:br>
            <a:r>
              <a:rPr lang="en-BR"/>
              <a:t>Take the remainder of today’s lecture to continue your project</a:t>
            </a:r>
          </a:p>
        </p:txBody>
      </p:sp>
    </p:spTree>
    <p:extLst>
      <p:ext uri="{BB962C8B-B14F-4D97-AF65-F5344CB8AC3E}">
        <p14:creationId xmlns:p14="http://schemas.microsoft.com/office/powerpoint/2010/main" val="310565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altLang="pt-BR" sz="3199" dirty="0"/>
              <a:t>Variables that are related to one another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28" y="1448316"/>
            <a:ext cx="10893762" cy="4640641"/>
          </a:xfrm>
        </p:spPr>
        <p:txBody>
          <a:bodyPr>
            <a:normAutofit/>
          </a:bodyPr>
          <a:lstStyle/>
          <a:p>
            <a:r>
              <a:rPr lang="pt-BR" altLang="pt-BR" sz="3199"/>
              <a:t>Correlation analysis is a way to analize the relationship between two or more variables. The goal is to quantify and assess whether:</a:t>
            </a:r>
          </a:p>
          <a:p>
            <a:pPr lvl="1"/>
            <a:r>
              <a:rPr lang="pt-BR" altLang="pt-BR" sz="2799"/>
              <a:t>The relation is direct or inverse;</a:t>
            </a:r>
          </a:p>
          <a:p>
            <a:pPr lvl="1"/>
            <a:r>
              <a:rPr lang="pt-BR" altLang="pt-BR" sz="2799"/>
              <a:t>Strong or weak.</a:t>
            </a:r>
          </a:p>
          <a:p>
            <a:pPr lvl="1"/>
            <a:endParaRPr lang="pt-BR" altLang="pt-BR" sz="2799"/>
          </a:p>
          <a:p>
            <a:r>
              <a:rPr lang="pt-BR" altLang="pt-BR" sz="3199" b="1"/>
              <a:t>Important</a:t>
            </a:r>
            <a:r>
              <a:rPr lang="pt-BR" altLang="pt-BR" sz="3199"/>
              <a:t>: correlation does </a:t>
            </a:r>
            <a:r>
              <a:rPr lang="pt-BR" altLang="pt-BR" sz="3199" b="1"/>
              <a:t>NOT</a:t>
            </a:r>
            <a:r>
              <a:rPr lang="pt-BR" altLang="pt-BR" sz="3199"/>
              <a:t> imply causation.</a:t>
            </a:r>
          </a:p>
        </p:txBody>
      </p:sp>
    </p:spTree>
    <p:extLst>
      <p:ext uri="{BB962C8B-B14F-4D97-AF65-F5344CB8AC3E}">
        <p14:creationId xmlns:p14="http://schemas.microsoft.com/office/powerpoint/2010/main" val="36942836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261" y="275459"/>
            <a:ext cx="10817582" cy="633247"/>
          </a:xfrm>
        </p:spPr>
        <p:txBody>
          <a:bodyPr/>
          <a:lstStyle/>
          <a:p>
            <a:r>
              <a:rPr lang="pt-BR" altLang="pt-BR" sz="3199" dirty="0"/>
              <a:t>Example</a:t>
            </a:r>
          </a:p>
        </p:txBody>
      </p:sp>
      <p:graphicFrame>
        <p:nvGraphicFramePr>
          <p:cNvPr id="47153" name="Group 49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979451307"/>
              </p:ext>
            </p:extLst>
          </p:nvPr>
        </p:nvGraphicFramePr>
        <p:xfrm>
          <a:off x="5159620" y="1219775"/>
          <a:ext cx="6191224" cy="5150808"/>
        </p:xfrm>
        <a:graphic>
          <a:graphicData uri="http://schemas.openxmlformats.org/drawingml/2006/table">
            <a:tbl>
              <a:tblPr/>
              <a:tblGrid>
                <a:gridCol w="1252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3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Month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Production (l)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Total cost (R$)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Jan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20200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19000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3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Fev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16700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17000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3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Mar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14800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14000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3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Abr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16000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15000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3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Mai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12100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14000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3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Jun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13000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15000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3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Jul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11600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13000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3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Ago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15500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16000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3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Set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18900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18000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13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Out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20000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19000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13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Nov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22500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20000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13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Dez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23000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Arial" charset="0"/>
                          <a:cs typeface="Arial" charset="0"/>
                        </a:rPr>
                        <a:t>21000</a:t>
                      </a: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16" marR="91416" marT="45708" marB="45708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E3900B-813E-1E41-B7C2-761BA2E28070}"/>
              </a:ext>
            </a:extLst>
          </p:cNvPr>
          <p:cNvSpPr txBox="1"/>
          <p:nvPr/>
        </p:nvSpPr>
        <p:spPr>
          <a:xfrm>
            <a:off x="1522412" y="2286000"/>
            <a:ext cx="24547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2800"/>
              <a:t>How can we determine whether production is correlated with the cost?</a:t>
            </a:r>
          </a:p>
        </p:txBody>
      </p:sp>
    </p:spTree>
    <p:extLst>
      <p:ext uri="{BB962C8B-B14F-4D97-AF65-F5344CB8AC3E}">
        <p14:creationId xmlns:p14="http://schemas.microsoft.com/office/powerpoint/2010/main" val="8396156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261" y="300057"/>
            <a:ext cx="11044695" cy="864963"/>
          </a:xfrm>
        </p:spPr>
        <p:txBody>
          <a:bodyPr/>
          <a:lstStyle/>
          <a:p>
            <a:r>
              <a:rPr lang="pt-BR" altLang="pt-BR" sz="3199" dirty="0"/>
              <a:t>Scatterplot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608357" y="1492757"/>
            <a:ext cx="2969598" cy="4632706"/>
          </a:xfrm>
        </p:spPr>
        <p:txBody>
          <a:bodyPr>
            <a:normAutofit/>
          </a:bodyPr>
          <a:lstStyle/>
          <a:p>
            <a:r>
              <a:rPr lang="pt-BR" altLang="pt-BR" sz="2800"/>
              <a:t>Points in a cartesian system, which allow a quick overview of the data and potential correlation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C232C1-E678-F44A-BEE4-B9DE9BC0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42" y="1722878"/>
            <a:ext cx="6551493" cy="41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489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621" y="275460"/>
            <a:ext cx="10817582" cy="1142702"/>
          </a:xfrm>
        </p:spPr>
        <p:txBody>
          <a:bodyPr/>
          <a:lstStyle/>
          <a:p>
            <a:r>
              <a:rPr lang="pt-BR" altLang="pt-BR" sz="3199" dirty="0"/>
              <a:t>Pearson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85621" y="1295957"/>
                <a:ext cx="10817582" cy="5286584"/>
              </a:xfrm>
            </p:spPr>
            <p:txBody>
              <a:bodyPr>
                <a:normAutofit/>
              </a:bodyPr>
              <a:lstStyle/>
              <a:p>
                <a:r>
                  <a:rPr lang="pt-BR" altLang="pt-BR" dirty="0"/>
                  <a:t>Quantifies the correlation amongst variables</a:t>
                </a:r>
              </a:p>
              <a:p>
                <a:r>
                  <a:rPr lang="pt-BR" altLang="pt-BR" i="1" dirty="0" err="1"/>
                  <a:t>r</a:t>
                </a:r>
                <a:r>
                  <a:rPr lang="pt-BR" altLang="pt-BR" dirty="0"/>
                  <a:t> between variables </a:t>
                </a:r>
                <a:r>
                  <a:rPr lang="pt-BR" altLang="pt-BR" i="1" dirty="0" err="1"/>
                  <a:t>X</a:t>
                </a:r>
                <a:r>
                  <a:rPr lang="pt-BR" altLang="pt-BR" dirty="0"/>
                  <a:t> and </a:t>
                </a:r>
                <a:r>
                  <a:rPr lang="pt-BR" altLang="pt-BR" i="1" dirty="0" err="1"/>
                  <a:t>Y</a:t>
                </a:r>
                <a:r>
                  <a:rPr lang="pt-BR" altLang="pt-BR" i="1" dirty="0"/>
                  <a:t> </a:t>
                </a:r>
                <a:r>
                  <a:rPr lang="pt-BR" altLang="pt-BR" dirty="0"/>
                  <a:t>is given by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pt-BR" sz="4799" i="1">
                        <a:latin typeface="Cambria Math" charset="0"/>
                      </a:rPr>
                      <m:t>𝑟</m:t>
                    </m:r>
                    <m:r>
                      <a:rPr lang="en-US" altLang="pt-BR" sz="4799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pt-BR" sz="47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pt-BR" sz="4799" i="1">
                            <a:latin typeface="Cambria Math" charset="0"/>
                          </a:rPr>
                          <m:t>𝐶𝑜𝑣</m:t>
                        </m:r>
                        <m:r>
                          <a:rPr lang="en-US" altLang="pt-BR" sz="4799" i="1">
                            <a:latin typeface="Cambria Math" charset="0"/>
                          </a:rPr>
                          <m:t>(</m:t>
                        </m:r>
                        <m:r>
                          <a:rPr lang="en-US" altLang="pt-BR" sz="4799" i="1">
                            <a:latin typeface="Cambria Math" charset="0"/>
                          </a:rPr>
                          <m:t>𝑋</m:t>
                        </m:r>
                        <m:r>
                          <a:rPr lang="en-US" altLang="pt-BR" sz="4799" i="1">
                            <a:latin typeface="Cambria Math" charset="0"/>
                          </a:rPr>
                          <m:t>,</m:t>
                        </m:r>
                        <m:r>
                          <a:rPr lang="en-US" altLang="pt-BR" sz="4799" i="1">
                            <a:latin typeface="Cambria Math" charset="0"/>
                          </a:rPr>
                          <m:t>𝑌</m:t>
                        </m:r>
                        <m:r>
                          <a:rPr lang="en-US" altLang="pt-BR" sz="4799" i="1">
                            <a:latin typeface="Cambria Math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bg-BG" altLang="pt-BR" sz="4799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pt-BR" sz="4799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pt-BR" sz="4799" i="1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pt-BR" sz="4799" i="1">
                                    <a:latin typeface="Cambria Math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pt-BR" sz="4799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pt-BR" sz="4799" i="1">
                                <a:latin typeface="Cambria Math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US" altLang="pt-BR" sz="4799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pt-BR" sz="4799" i="1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pt-BR" sz="4799" i="1">
                                    <a:latin typeface="Cambria Math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altLang="pt-BR" sz="4799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endParaRPr lang="pt-BR" altLang="pt-BR" sz="3599" dirty="0"/>
              </a:p>
              <a:p>
                <a:pPr lvl="2"/>
                <a:endParaRPr lang="pt-BR" altLang="pt-BR" sz="3599" dirty="0"/>
              </a:p>
              <a:p>
                <a:r>
                  <a:rPr lang="pt-BR" altLang="pt-BR" i="1" dirty="0" err="1"/>
                  <a:t>r</a:t>
                </a:r>
                <a:r>
                  <a:rPr lang="pt-BR" altLang="pt-BR" dirty="0"/>
                  <a:t> is bounded in [-1, +1] </a:t>
                </a:r>
                <a:endParaRPr lang="pt-BR" altLang="pt-BR" i="1" dirty="0"/>
              </a:p>
            </p:txBody>
          </p:sp>
        </mc:Choice>
        <mc:Fallback xmlns="">
          <p:sp>
            <p:nvSpPr>
              <p:cNvPr id="205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5621" y="1295957"/>
                <a:ext cx="10817582" cy="5286584"/>
              </a:xfrm>
              <a:blipFill>
                <a:blip r:embed="rId3"/>
                <a:stretch>
                  <a:fillRect l="-1174" t="-1442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2261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Understanding Pearson’s coefficient</a:t>
            </a:r>
            <a:endParaRPr lang="pt-BR" altLang="pt-BR" i="1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806898" y="1691141"/>
            <a:ext cx="8787698" cy="3958421"/>
            <a:chOff x="155" y="1344"/>
            <a:chExt cx="5537" cy="2182"/>
          </a:xfrm>
        </p:grpSpPr>
        <p:sp>
          <p:nvSpPr>
            <p:cNvPr id="17412" name="Line 4"/>
            <p:cNvSpPr>
              <a:spLocks noChangeShapeType="1"/>
            </p:cNvSpPr>
            <p:nvPr/>
          </p:nvSpPr>
          <p:spPr bwMode="auto">
            <a:xfrm flipV="1">
              <a:off x="521" y="1798"/>
              <a:ext cx="4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399"/>
            </a:p>
          </p:txBody>
        </p:sp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2267" y="1344"/>
              <a:ext cx="11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pt-BR" altLang="pt-BR" sz="2399" b="1" i="1"/>
                <a:t>r</a:t>
              </a:r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2834" y="170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399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3197" y="170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399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3560" y="170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399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3923" y="170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399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4286" y="170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399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4648" y="170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399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1020" y="170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399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1383" y="170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399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1746" y="170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399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2109" y="170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399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2471" y="170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399"/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2736" y="1658"/>
              <a:ext cx="197" cy="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pt-BR" altLang="pt-BR" sz="1999" b="1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907" y="1662"/>
              <a:ext cx="251" cy="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pt-BR" altLang="pt-BR" sz="1999" b="1">
                  <a:solidFill>
                    <a:srgbClr val="000099"/>
                  </a:solidFill>
                </a:rPr>
                <a:t>-1</a:t>
              </a:r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4517" y="1662"/>
              <a:ext cx="289" cy="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pt-BR" altLang="pt-BR" sz="1999" b="1">
                  <a:solidFill>
                    <a:srgbClr val="000099"/>
                  </a:solidFill>
                </a:rPr>
                <a:t>+1</a:t>
              </a:r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3378" y="1526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399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H="1">
              <a:off x="1065" y="1526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2399"/>
            </a:p>
          </p:txBody>
        </p:sp>
        <p:sp>
          <p:nvSpPr>
            <p:cNvPr id="17430" name="AutoShape 22"/>
            <p:cNvSpPr>
              <a:spLocks noChangeArrowheads="1"/>
            </p:cNvSpPr>
            <p:nvPr/>
          </p:nvSpPr>
          <p:spPr bwMode="auto">
            <a:xfrm>
              <a:off x="1202" y="1979"/>
              <a:ext cx="363" cy="31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pt-BR" altLang="pt-BR" sz="2399"/>
            </a:p>
          </p:txBody>
        </p:sp>
        <p:sp>
          <p:nvSpPr>
            <p:cNvPr id="17431" name="AutoShape 23"/>
            <p:cNvSpPr>
              <a:spLocks noChangeArrowheads="1"/>
            </p:cNvSpPr>
            <p:nvPr/>
          </p:nvSpPr>
          <p:spPr bwMode="auto">
            <a:xfrm>
              <a:off x="1745" y="1979"/>
              <a:ext cx="363" cy="31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pt-BR" altLang="pt-BR" sz="2399"/>
            </a:p>
          </p:txBody>
        </p:sp>
        <p:sp>
          <p:nvSpPr>
            <p:cNvPr id="17432" name="AutoShape 24"/>
            <p:cNvSpPr>
              <a:spLocks noChangeArrowheads="1"/>
            </p:cNvSpPr>
            <p:nvPr/>
          </p:nvSpPr>
          <p:spPr bwMode="auto">
            <a:xfrm>
              <a:off x="2290" y="1979"/>
              <a:ext cx="363" cy="31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pt-BR" altLang="pt-BR" sz="2399"/>
            </a:p>
          </p:txBody>
        </p:sp>
        <p:sp>
          <p:nvSpPr>
            <p:cNvPr id="17433" name="AutoShape 25"/>
            <p:cNvSpPr>
              <a:spLocks noChangeArrowheads="1"/>
            </p:cNvSpPr>
            <p:nvPr/>
          </p:nvSpPr>
          <p:spPr bwMode="auto">
            <a:xfrm>
              <a:off x="3016" y="1979"/>
              <a:ext cx="363" cy="31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pt-BR" altLang="pt-BR" sz="2399"/>
            </a:p>
          </p:txBody>
        </p:sp>
        <p:sp>
          <p:nvSpPr>
            <p:cNvPr id="17434" name="AutoShape 26"/>
            <p:cNvSpPr>
              <a:spLocks noChangeArrowheads="1"/>
            </p:cNvSpPr>
            <p:nvPr/>
          </p:nvSpPr>
          <p:spPr bwMode="auto">
            <a:xfrm>
              <a:off x="3560" y="1979"/>
              <a:ext cx="363" cy="31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pt-BR" altLang="pt-BR" sz="2399"/>
            </a:p>
          </p:txBody>
        </p:sp>
        <p:sp>
          <p:nvSpPr>
            <p:cNvPr id="17435" name="AutoShape 27"/>
            <p:cNvSpPr>
              <a:spLocks noChangeArrowheads="1"/>
            </p:cNvSpPr>
            <p:nvPr/>
          </p:nvSpPr>
          <p:spPr bwMode="auto">
            <a:xfrm>
              <a:off x="4104" y="1979"/>
              <a:ext cx="363" cy="31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pt-BR" altLang="pt-BR" sz="2399"/>
            </a:p>
          </p:txBody>
        </p:sp>
        <p:sp>
          <p:nvSpPr>
            <p:cNvPr id="17436" name="Text Box 28"/>
            <p:cNvSpPr txBox="1">
              <a:spLocks noChangeArrowheads="1"/>
            </p:cNvSpPr>
            <p:nvPr/>
          </p:nvSpPr>
          <p:spPr bwMode="auto">
            <a:xfrm>
              <a:off x="1020" y="2388"/>
              <a:ext cx="726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600"/>
                <a:t>negative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pt-BR" altLang="pt-BR" sz="1600"/>
                <a:t>strong</a:t>
              </a:r>
            </a:p>
          </p:txBody>
        </p:sp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1564" y="2388"/>
              <a:ext cx="726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600"/>
                <a:t>negative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pt-BR" altLang="pt-BR" sz="1600"/>
                <a:t>mild</a:t>
              </a:r>
            </a:p>
          </p:txBody>
        </p:sp>
        <p:sp>
          <p:nvSpPr>
            <p:cNvPr id="17438" name="Text Box 30"/>
            <p:cNvSpPr txBox="1">
              <a:spLocks noChangeArrowheads="1"/>
            </p:cNvSpPr>
            <p:nvPr/>
          </p:nvSpPr>
          <p:spPr bwMode="auto">
            <a:xfrm>
              <a:off x="2108" y="2388"/>
              <a:ext cx="726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600"/>
                <a:t>negative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pt-BR" altLang="pt-BR" sz="1600"/>
                <a:t>weak</a:t>
              </a:r>
            </a:p>
          </p:txBody>
        </p:sp>
        <p:sp>
          <p:nvSpPr>
            <p:cNvPr id="17439" name="Text Box 31"/>
            <p:cNvSpPr txBox="1">
              <a:spLocks noChangeArrowheads="1"/>
            </p:cNvSpPr>
            <p:nvPr/>
          </p:nvSpPr>
          <p:spPr bwMode="auto">
            <a:xfrm>
              <a:off x="2834" y="2388"/>
              <a:ext cx="726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600"/>
                <a:t>positive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pt-BR" altLang="pt-BR" sz="1600"/>
                <a:t>weak</a:t>
              </a:r>
            </a:p>
          </p:txBody>
        </p:sp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3378" y="2388"/>
              <a:ext cx="726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600"/>
                <a:t>positive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pt-BR" altLang="pt-BR" sz="1600"/>
                <a:t>mild</a:t>
              </a:r>
            </a:p>
          </p:txBody>
        </p:sp>
        <p:sp>
          <p:nvSpPr>
            <p:cNvPr id="17441" name="Text Box 33"/>
            <p:cNvSpPr txBox="1">
              <a:spLocks noChangeArrowheads="1"/>
            </p:cNvSpPr>
            <p:nvPr/>
          </p:nvSpPr>
          <p:spPr bwMode="auto">
            <a:xfrm>
              <a:off x="3923" y="2388"/>
              <a:ext cx="726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600"/>
                <a:t>positive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pt-BR" altLang="pt-BR" sz="1600"/>
                <a:t>strong</a:t>
              </a:r>
            </a:p>
          </p:txBody>
        </p:sp>
        <p:sp>
          <p:nvSpPr>
            <p:cNvPr id="17442" name="Text Box 34"/>
            <p:cNvSpPr txBox="1">
              <a:spLocks noChangeArrowheads="1"/>
            </p:cNvSpPr>
            <p:nvPr/>
          </p:nvSpPr>
          <p:spPr bwMode="auto">
            <a:xfrm>
              <a:off x="4785" y="2388"/>
              <a:ext cx="907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600"/>
                <a:t>(DIRECTION)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pt-BR" altLang="pt-BR" sz="1600"/>
                <a:t>(STRENGTH)</a:t>
              </a:r>
            </a:p>
          </p:txBody>
        </p:sp>
        <p:sp>
          <p:nvSpPr>
            <p:cNvPr id="17443" name="AutoShape 35"/>
            <p:cNvSpPr>
              <a:spLocks noChangeArrowheads="1"/>
            </p:cNvSpPr>
            <p:nvPr/>
          </p:nvSpPr>
          <p:spPr bwMode="auto">
            <a:xfrm rot="5400000">
              <a:off x="408" y="2335"/>
              <a:ext cx="1225" cy="4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00 h 21600"/>
                <a:gd name="T14" fmla="*/ 18902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pt-BR" altLang="pt-BR" sz="2399"/>
            </a:p>
          </p:txBody>
        </p:sp>
        <p:sp>
          <p:nvSpPr>
            <p:cNvPr id="17444" name="AutoShape 36"/>
            <p:cNvSpPr>
              <a:spLocks noChangeArrowheads="1"/>
            </p:cNvSpPr>
            <p:nvPr/>
          </p:nvSpPr>
          <p:spPr bwMode="auto">
            <a:xfrm rot="5400000">
              <a:off x="4037" y="2335"/>
              <a:ext cx="1225" cy="4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00 h 21600"/>
                <a:gd name="T14" fmla="*/ 18902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pt-BR" altLang="pt-BR" sz="2399"/>
            </a:p>
          </p:txBody>
        </p:sp>
        <p:sp>
          <p:nvSpPr>
            <p:cNvPr id="17445" name="AutoShape 37"/>
            <p:cNvSpPr>
              <a:spLocks noChangeArrowheads="1"/>
            </p:cNvSpPr>
            <p:nvPr/>
          </p:nvSpPr>
          <p:spPr bwMode="auto">
            <a:xfrm rot="5400000">
              <a:off x="2214" y="2335"/>
              <a:ext cx="1225" cy="4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8 w 21600"/>
                <a:gd name="T13" fmla="*/ 5400 h 21600"/>
                <a:gd name="T14" fmla="*/ 18902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pt-BR" altLang="pt-BR" sz="2399"/>
            </a:p>
          </p:txBody>
        </p:sp>
        <p:sp>
          <p:nvSpPr>
            <p:cNvPr id="17446" name="Text Box 38"/>
            <p:cNvSpPr txBox="1">
              <a:spLocks noChangeArrowheads="1"/>
            </p:cNvSpPr>
            <p:nvPr/>
          </p:nvSpPr>
          <p:spPr bwMode="auto">
            <a:xfrm>
              <a:off x="566" y="3204"/>
              <a:ext cx="90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600" b="1"/>
                <a:t>NEGATIVE PERFECT</a:t>
              </a:r>
            </a:p>
          </p:txBody>
        </p:sp>
        <p:sp>
          <p:nvSpPr>
            <p:cNvPr id="17447" name="Text Box 39"/>
            <p:cNvSpPr txBox="1">
              <a:spLocks noChangeArrowheads="1"/>
            </p:cNvSpPr>
            <p:nvPr/>
          </p:nvSpPr>
          <p:spPr bwMode="auto">
            <a:xfrm>
              <a:off x="2381" y="3204"/>
              <a:ext cx="90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600" b="1"/>
                <a:t>NULL, ABSENT</a:t>
              </a:r>
            </a:p>
          </p:txBody>
        </p:sp>
        <p:sp>
          <p:nvSpPr>
            <p:cNvPr id="17448" name="Text Box 40"/>
            <p:cNvSpPr txBox="1">
              <a:spLocks noChangeArrowheads="1"/>
            </p:cNvSpPr>
            <p:nvPr/>
          </p:nvSpPr>
          <p:spPr bwMode="auto">
            <a:xfrm>
              <a:off x="4195" y="3204"/>
              <a:ext cx="907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1600" b="1"/>
                <a:t>POSITIVE PERFECT</a:t>
              </a:r>
            </a:p>
          </p:txBody>
        </p:sp>
        <p:sp>
          <p:nvSpPr>
            <p:cNvPr id="17449" name="Text Box 41"/>
            <p:cNvSpPr txBox="1">
              <a:spLocks noChangeArrowheads="1"/>
            </p:cNvSpPr>
            <p:nvPr/>
          </p:nvSpPr>
          <p:spPr bwMode="auto">
            <a:xfrm rot="16200000">
              <a:off x="-559" y="2273"/>
              <a:ext cx="179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pt-BR" altLang="pt-BR" sz="3199" b="1" dirty="0"/>
                <a:t>CORRELATION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4579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pt-BR" altLang="pt-BR" sz="3799"/>
              <a:t>Visual analysis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715508" y="1989513"/>
          <a:ext cx="2313972" cy="1980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Gráfico" r:id="rId4" imgW="3038437" imgH="2600211" progId="Excel.Chart.8">
                  <p:embed/>
                </p:oleObj>
              </mc:Choice>
              <mc:Fallback>
                <p:oleObj name="Gráfico" r:id="rId4" imgW="3038437" imgH="2600211" progId="Excel.Char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508" y="1989513"/>
                        <a:ext cx="2313972" cy="1980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01223" y="4144777"/>
          <a:ext cx="2339366" cy="1980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Gráfico" r:id="rId6" imgW="3048038" imgH="2581351" progId="Excel.Chart.8">
                  <p:embed/>
                </p:oleObj>
              </mc:Choice>
              <mc:Fallback>
                <p:oleObj name="Gráfico" r:id="rId6" imgW="3048038" imgH="2581351" progId="Excel.Chart.8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223" y="4144777"/>
                        <a:ext cx="2339366" cy="1980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02456" y="2003796"/>
          <a:ext cx="2429829" cy="194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Gráfico" r:id="rId8" imgW="3038437" imgH="2600211" progId="Excel.Chart.8">
                  <p:embed/>
                </p:oleObj>
              </mc:Choice>
              <mc:Fallback>
                <p:oleObj name="Gráfico" r:id="rId8" imgW="3038437" imgH="2600211" progId="Excel.Chart.8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456" y="2003796"/>
                        <a:ext cx="2429829" cy="1948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364354" y="4149537"/>
          <a:ext cx="2339366" cy="1980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Gráfico" r:id="rId10" imgW="3048038" imgH="2581351" progId="Excel.Chart.8">
                  <p:embed/>
                </p:oleObj>
              </mc:Choice>
              <mc:Fallback>
                <p:oleObj name="Gráfico" r:id="rId10" imgW="3048038" imgH="2581351" progId="Excel.Chart.8">
                  <p:embed/>
                  <p:pic>
                    <p:nvPicPr>
                      <p:cNvPr id="3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354" y="4149537"/>
                        <a:ext cx="2339366" cy="1980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8032245" y="2013319"/>
          <a:ext cx="2226682" cy="193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Gráfico" r:id="rId12" imgW="3019577" imgH="2619413" progId="Excel.Chart.8">
                  <p:embed/>
                </p:oleObj>
              </mc:Choice>
              <mc:Fallback>
                <p:oleObj name="Gráfico" r:id="rId12" imgW="3019577" imgH="2619413" progId="Excel.Chart.8">
                  <p:embed/>
                  <p:pic>
                    <p:nvPicPr>
                      <p:cNvPr id="3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245" y="2013319"/>
                        <a:ext cx="2226682" cy="1931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8027483" y="4170170"/>
          <a:ext cx="2236206" cy="1941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Gráfico" r:id="rId14" imgW="3028836" imgH="2629014" progId="Excel.Chart.8">
                  <p:embed/>
                </p:oleObj>
              </mc:Choice>
              <mc:Fallback>
                <p:oleObj name="Gráfico" r:id="rId14" imgW="3028836" imgH="2629014" progId="Excel.Chart.8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483" y="4170170"/>
                        <a:ext cx="2236206" cy="1941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9"/>
          <p:cNvSpPr txBox="1">
            <a:spLocks noChangeArrowheads="1"/>
          </p:cNvSpPr>
          <p:nvPr/>
        </p:nvSpPr>
        <p:spPr bwMode="auto">
          <a:xfrm rot="16200000">
            <a:off x="1535063" y="2748296"/>
            <a:ext cx="1656223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t-BR" altLang="pt-BR" sz="2399" b="1"/>
              <a:t>POSITIVE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 rot="16200000">
            <a:off x="1460713" y="4902765"/>
            <a:ext cx="1804918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t-BR" altLang="pt-BR" sz="2399" b="1"/>
              <a:t>NEGATIVE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028160" y="1557828"/>
            <a:ext cx="1620957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t-BR" altLang="pt-BR" sz="2399" b="1"/>
              <a:t>PERFECT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5923009" y="1557828"/>
            <a:ext cx="1484702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t-BR" altLang="pt-BR" sz="2399" b="1"/>
              <a:t>STRONG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8519480" y="1557825"/>
            <a:ext cx="1159292" cy="46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pt-BR" altLang="pt-BR" sz="2399" b="1"/>
              <a:t>WEAK</a:t>
            </a:r>
          </a:p>
        </p:txBody>
      </p:sp>
    </p:spTree>
    <p:extLst>
      <p:ext uri="{BB962C8B-B14F-4D97-AF65-F5344CB8AC3E}">
        <p14:creationId xmlns:p14="http://schemas.microsoft.com/office/powerpoint/2010/main" val="32627815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799"/>
              <a:t>Visual analysis</a:t>
            </a:r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279058" y="2902090"/>
          <a:ext cx="3743938" cy="297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Gráfico" r:id="rId4" imgW="3019577" imgH="2619413" progId="Excel.Chart.8">
                  <p:embed/>
                </p:oleObj>
              </mc:Choice>
              <mc:Fallback>
                <p:oleObj name="Gráfico" r:id="rId4" imgW="3019577" imgH="2619413" progId="Excel.Chart.8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058" y="2902090"/>
                        <a:ext cx="3743938" cy="297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6238840" y="2929071"/>
          <a:ext cx="3632841" cy="295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Gráfico" r:id="rId6" imgW="3028836" imgH="2629014" progId="Excel.Chart.8">
                  <p:embed/>
                </p:oleObj>
              </mc:Choice>
              <mc:Fallback>
                <p:oleObj name="Gráfico" r:id="rId6" imgW="3028836" imgH="2629014" progId="Excel.Chart.8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40" y="2929071"/>
                        <a:ext cx="3632841" cy="295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350477" y="2152982"/>
            <a:ext cx="7487875" cy="58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pt-BR" altLang="pt-BR" sz="3199"/>
              <a:t>NULL OR ABSENT CORRELATION</a:t>
            </a:r>
          </a:p>
        </p:txBody>
      </p:sp>
    </p:spTree>
    <p:extLst>
      <p:ext uri="{BB962C8B-B14F-4D97-AF65-F5344CB8AC3E}">
        <p14:creationId xmlns:p14="http://schemas.microsoft.com/office/powerpoint/2010/main" val="38736416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11488</TotalTime>
  <Words>614</Words>
  <Application>Microsoft Macintosh PowerPoint</Application>
  <PresentationFormat>Custom</PresentationFormat>
  <Paragraphs>151</Paragraphs>
  <Slides>26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Tahoma</vt:lpstr>
      <vt:lpstr>Times New Roman</vt:lpstr>
      <vt:lpstr>Office Theme</vt:lpstr>
      <vt:lpstr>Gráfico</vt:lpstr>
      <vt:lpstr>DATA SCIENCE</vt:lpstr>
      <vt:lpstr>CORRELATIONS</vt:lpstr>
      <vt:lpstr>Variables that are related to one another</vt:lpstr>
      <vt:lpstr>Example</vt:lpstr>
      <vt:lpstr>Scatterplot</vt:lpstr>
      <vt:lpstr>Pearson correlation</vt:lpstr>
      <vt:lpstr>Understanding Pearson’s coefficient</vt:lpstr>
      <vt:lpstr>Visual analysis</vt:lpstr>
      <vt:lpstr>Visual analysis</vt:lpstr>
      <vt:lpstr>(not so) formal definition</vt:lpstr>
      <vt:lpstr>Previous example</vt:lpstr>
      <vt:lpstr>SPEARMAN’s CORRELATION</vt:lpstr>
      <vt:lpstr>Spearman’s correlation</vt:lpstr>
      <vt:lpstr>(COR-)RELATION BETWEEN CATEGORICAL VARIABLES</vt:lpstr>
      <vt:lpstr>Cross-tabulating</vt:lpstr>
      <vt:lpstr>Example</vt:lpstr>
      <vt:lpstr>MULTICOLINEARITY</vt:lpstr>
      <vt:lpstr>Multicolinearity</vt:lpstr>
      <vt:lpstr>Variable Inflation Factor</vt:lpstr>
      <vt:lpstr>Example</vt:lpstr>
      <vt:lpstr>CORRELATION AND CAUSATION</vt:lpstr>
      <vt:lpstr>Correlation and causation</vt:lpstr>
      <vt:lpstr>Eating margarine is bad for your marriage?</vt:lpstr>
      <vt:lpstr>Eating more cheese increases our chances in dying tangled in our bedsheets? </vt:lpstr>
      <vt:lpstr>More examples: Spurious Correlations</vt:lpstr>
      <vt:lpstr>PROJECT TIME  Take the remainder of today’s lecture to continue your project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analyzing</dc:title>
  <dc:creator>Julian</dc:creator>
  <cp:lastModifiedBy>Jean Paul Barddal</cp:lastModifiedBy>
  <cp:revision>351</cp:revision>
  <dcterms:created xsi:type="dcterms:W3CDTF">2013-09-12T13:05:01Z</dcterms:created>
  <dcterms:modified xsi:type="dcterms:W3CDTF">2020-08-25T00:34:15Z</dcterms:modified>
</cp:coreProperties>
</file>