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79" r:id="rId2"/>
    <p:sldId id="322" r:id="rId3"/>
    <p:sldId id="286" r:id="rId4"/>
    <p:sldId id="307" r:id="rId5"/>
    <p:sldId id="309" r:id="rId6"/>
    <p:sldId id="310" r:id="rId7"/>
    <p:sldId id="323" r:id="rId8"/>
    <p:sldId id="324" r:id="rId9"/>
    <p:sldId id="326" r:id="rId10"/>
    <p:sldId id="325" r:id="rId11"/>
    <p:sldId id="308" r:id="rId12"/>
    <p:sldId id="32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33" autoAdjust="0"/>
    <p:restoredTop sz="94706" autoAdjust="0"/>
  </p:normalViewPr>
  <p:slideViewPr>
    <p:cSldViewPr snapToGrid="0">
      <p:cViewPr varScale="1">
        <p:scale>
          <a:sx n="131" d="100"/>
          <a:sy n="131" d="100"/>
        </p:scale>
        <p:origin x="192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8/27/18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22BEB-949F-4FB1-AFC8-9D1BAA1067E0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7851-5FB5-4F03-991D-28113210B91C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E509-68EB-4431-8CBB-5261264C65FE}" type="datetime1">
              <a:rPr lang="en-US" smtClean="0"/>
              <a:t>8/27/18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8F2D-7A2E-49DA-923D-A3BA8496FEA4}" type="datetime1">
              <a:rPr lang="en-US" smtClean="0"/>
              <a:t>8/27/18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DA6F-CB54-4364-9379-D14090881A0D}" type="datetime1">
              <a:rPr lang="en-US" smtClean="0"/>
              <a:t>8/27/18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33E6-42B6-47F7-90F8-E67691C06E8F}" type="datetime1">
              <a:rPr lang="en-US" smtClean="0"/>
              <a:t>8/27/18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2E7C3-369E-4650-B083-662DA1E4622A}" type="datetime1">
              <a:rPr lang="en-US" smtClean="0"/>
              <a:t>8/27/18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6267BB-5B5F-4BAF-8053-EB8BC612DA29}" type="datetime1">
              <a:rPr lang="en-US" smtClean="0"/>
              <a:t>8/27/18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3CEE5A93-C09A-48E9-974C-E47D2D151954}" type="datetime1">
              <a:rPr lang="en-US" smtClean="0"/>
              <a:t>8/27/18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3845" y="2640868"/>
            <a:ext cx="9604310" cy="100842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CS 441 - Software Engineering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3845" y="3865894"/>
            <a:ext cx="567679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Yongjie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 Zheng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Office: Science Hall 2 341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Email: 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yzheng@csusm.edu</a:t>
            </a: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Phone: (760) 750-8023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188723" y="3640979"/>
            <a:ext cx="9568031" cy="83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36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Other Software Engineering Topics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960120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Software Implementation</a:t>
            </a:r>
            <a:r>
              <a:rPr lang="en-US" dirty="0"/>
              <a:t>: software frameworks, (e.g., Spring, Apache Struts, Hibernate), integrated development environment (e.g., Emacs, Eclipse Plug-ins), code generation.</a:t>
            </a:r>
          </a:p>
          <a:p>
            <a:r>
              <a:rPr lang="en-US" b="1" dirty="0"/>
              <a:t>Software Maintenance</a:t>
            </a:r>
            <a:r>
              <a:rPr lang="en-US" dirty="0"/>
              <a:t>: version control, reengineering(e.g., refactoring), change impact analysis, consistency management.</a:t>
            </a:r>
          </a:p>
          <a:p>
            <a:r>
              <a:rPr lang="en-US" b="1" dirty="0"/>
              <a:t>Software Metrics: </a:t>
            </a:r>
            <a:r>
              <a:rPr lang="en-US" dirty="0"/>
              <a:t>coupling, cohesion, number of lines of code, constructive cost model (COCOMO).</a:t>
            </a:r>
          </a:p>
          <a:p>
            <a:r>
              <a:rPr lang="en-US" b="1" dirty="0"/>
              <a:t>Software Mining</a:t>
            </a:r>
            <a:r>
              <a:rPr lang="en-US" dirty="0"/>
              <a:t>: reverse engineering, program analysis, code search, program comprehension and visualization.</a:t>
            </a:r>
          </a:p>
          <a:p>
            <a:r>
              <a:rPr lang="en-US" b="1" dirty="0"/>
              <a:t>Software Reuse and Software Product Lines</a:t>
            </a:r>
          </a:p>
          <a:p>
            <a:r>
              <a:rPr lang="en-US" b="1" dirty="0"/>
              <a:t>User Interface Design</a:t>
            </a:r>
          </a:p>
          <a:p>
            <a:r>
              <a:rPr lang="en-US" b="1" dirty="0"/>
              <a:t>Self-Adaptive Software Systems</a:t>
            </a:r>
          </a:p>
        </p:txBody>
      </p:sp>
    </p:spTree>
    <p:extLst>
      <p:ext uri="{BB962C8B-B14F-4D97-AF65-F5344CB8AC3E}">
        <p14:creationId xmlns:p14="http://schemas.microsoft.com/office/powerpoint/2010/main" val="99839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Engineering vs. Computer Science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960120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Computer science: data structure, programming languages, algorithm design and analysis (computation theory), operating system, computer architecture.</a:t>
            </a:r>
          </a:p>
          <a:p>
            <a:pPr lvl="1"/>
            <a:r>
              <a:rPr lang="en-US" dirty="0"/>
              <a:t>Computer science includes fundamental concepts, theories, and principles (e.g., data structure, algorithm) about </a:t>
            </a:r>
            <a:r>
              <a:rPr lang="en-US" b="1" dirty="0"/>
              <a:t>computer programs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Computer science is </a:t>
            </a:r>
            <a:r>
              <a:rPr lang="en-US" b="1" dirty="0"/>
              <a:t>essential</a:t>
            </a:r>
            <a:r>
              <a:rPr lang="en-US" dirty="0"/>
              <a:t> to software engineering.</a:t>
            </a:r>
          </a:p>
          <a:p>
            <a:r>
              <a:rPr lang="en-US" dirty="0"/>
              <a:t>Software engineering focuses on </a:t>
            </a:r>
            <a:r>
              <a:rPr lang="en-US" b="1" dirty="0"/>
              <a:t>production</a:t>
            </a:r>
            <a:r>
              <a:rPr lang="en-US" dirty="0"/>
              <a:t> of large software systems. It combines computer science with the </a:t>
            </a:r>
            <a:r>
              <a:rPr lang="en-US" b="1" dirty="0"/>
              <a:t>engineering</a:t>
            </a:r>
            <a:r>
              <a:rPr lang="en-US" dirty="0"/>
              <a:t> discipline.</a:t>
            </a:r>
          </a:p>
          <a:p>
            <a:pPr lvl="1"/>
            <a:r>
              <a:rPr lang="en-US" dirty="0"/>
              <a:t>Software engineering covers </a:t>
            </a:r>
            <a:r>
              <a:rPr lang="en-US" b="1" dirty="0"/>
              <a:t>all the software development activities</a:t>
            </a:r>
            <a:r>
              <a:rPr lang="en-US" dirty="0"/>
              <a:t>: requirements analysis and specification, software design, implementation (e.g., programming), testing, maintenance, etc.</a:t>
            </a:r>
          </a:p>
          <a:p>
            <a:pPr lvl="1"/>
            <a:r>
              <a:rPr lang="en-US" dirty="0"/>
              <a:t>Software engineering emphasizes </a:t>
            </a:r>
            <a:r>
              <a:rPr lang="en-US" b="1" dirty="0"/>
              <a:t>documentation and tool support</a:t>
            </a:r>
            <a:r>
              <a:rPr lang="en-US" dirty="0"/>
              <a:t>, in addition to computer programs.</a:t>
            </a:r>
          </a:p>
          <a:p>
            <a:pPr lvl="1"/>
            <a:r>
              <a:rPr lang="en-US" dirty="0"/>
              <a:t>Software engineering involves </a:t>
            </a:r>
            <a:r>
              <a:rPr lang="en-US" b="1" dirty="0"/>
              <a:t>human beings</a:t>
            </a:r>
            <a:r>
              <a:rPr lang="en-US" dirty="0"/>
              <a:t> (e.g., project managers, software developers, software users, and customers) and related facets (e.g., management, psychology, social science).</a:t>
            </a:r>
          </a:p>
        </p:txBody>
      </p:sp>
    </p:spTree>
    <p:extLst>
      <p:ext uri="{BB962C8B-B14F-4D97-AF65-F5344CB8AC3E}">
        <p14:creationId xmlns:p14="http://schemas.microsoft.com/office/powerpoint/2010/main" val="260525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Reading Assignment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6A114-03F3-044D-9D77-4FF5E37775B3}"/>
              </a:ext>
            </a:extLst>
          </p:cNvPr>
          <p:cNvSpPr txBox="1"/>
          <p:nvPr/>
        </p:nvSpPr>
        <p:spPr>
          <a:xfrm>
            <a:off x="1624519" y="2840477"/>
            <a:ext cx="7723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Frederick P. Brooks, Jr.. 1987. No Silver Bullet Essence and Accidents of Software Engineering. Computer 20, 4 (April 1987), 10-19.</a:t>
            </a:r>
          </a:p>
        </p:txBody>
      </p:sp>
    </p:spTree>
    <p:extLst>
      <p:ext uri="{BB962C8B-B14F-4D97-AF65-F5344CB8AC3E}">
        <p14:creationId xmlns:p14="http://schemas.microsoft.com/office/powerpoint/2010/main" val="74956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happened 50 years ago - Margaret Hamilton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960120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No field for software engineering...you were on your own...knowledge (or lack thereof) passed down from person to person</a:t>
            </a:r>
            <a:r>
              <a:rPr lang="en-US" dirty="0"/>
              <a:t>.</a:t>
            </a:r>
          </a:p>
          <a:p>
            <a:r>
              <a:rPr lang="en-US" i="1" dirty="0"/>
              <a:t>Tricky programmers admired; organization vulnerable when one left</a:t>
            </a:r>
            <a:r>
              <a:rPr lang="en-US" dirty="0"/>
              <a:t>.</a:t>
            </a:r>
          </a:p>
          <a:p>
            <a:r>
              <a:rPr lang="en-US" i="1" dirty="0"/>
              <a:t>Terms undefined: leading to errors, misunderstandings and drama; e.g., "software", "error" and "computer systems" meant different things to different people</a:t>
            </a:r>
            <a:r>
              <a:rPr lang="en-US" dirty="0"/>
              <a:t>.</a:t>
            </a:r>
          </a:p>
          <a:p>
            <a:r>
              <a:rPr lang="en-US" i="1" dirty="0"/>
              <a:t>If a system crashed, software the one blamed (THERAC-25)</a:t>
            </a:r>
            <a:r>
              <a:rPr lang="en-US" dirty="0"/>
              <a:t>.</a:t>
            </a:r>
          </a:p>
          <a:p>
            <a:r>
              <a:rPr lang="en-US" i="1" dirty="0"/>
              <a:t>Life cycle not unlike today's traditional life cycle. Waterfall, Spiral, Agile... going from requirements to coding to endless testing and maintenance</a:t>
            </a:r>
            <a:r>
              <a:rPr lang="en-US" dirty="0"/>
              <a:t>.</a:t>
            </a:r>
          </a:p>
          <a:p>
            <a:r>
              <a:rPr lang="en-US" i="1" dirty="0"/>
              <a:t>No tools for finding errors</a:t>
            </a:r>
            <a:r>
              <a:rPr lang="en-US" dirty="0"/>
              <a:t>.</a:t>
            </a:r>
          </a:p>
          <a:p>
            <a:pPr marL="0" indent="0" algn="r">
              <a:buNone/>
            </a:pPr>
            <a:r>
              <a:rPr lang="en-US" sz="1600" dirty="0"/>
              <a:t>Source: https://www.icse2018.org/</a:t>
            </a:r>
            <a:r>
              <a:rPr lang="en-US" sz="1600" dirty="0" err="1"/>
              <a:t>getImage</a:t>
            </a:r>
            <a:r>
              <a:rPr lang="en-US" sz="1600" dirty="0"/>
              <a:t>/</a:t>
            </a:r>
            <a:r>
              <a:rPr lang="en-US" sz="1600" dirty="0" err="1"/>
              <a:t>orig</a:t>
            </a:r>
            <a:r>
              <a:rPr lang="en-US" sz="1600" dirty="0"/>
              <a:t>/SE50th.10w.0.pdf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/>
              <a:t>Software is essentially hard to build </a:t>
            </a:r>
            <a:r>
              <a:rPr lang="en-US" dirty="0"/>
              <a:t>– Fred Brooks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613907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en-US" b="1" dirty="0"/>
              <a:t>Complexity</a:t>
            </a:r>
            <a:r>
              <a:rPr lang="en-US" dirty="0"/>
              <a:t>: </a:t>
            </a:r>
            <a:r>
              <a:rPr lang="en-US" i="1" dirty="0"/>
              <a:t>software systems differ profoundly from computers, buildings, or automobiles, where repeated elements abound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Windows NT - 1.8 million SLOC; Windows XP - 45 million SLOC.</a:t>
            </a:r>
          </a:p>
          <a:p>
            <a:pPr>
              <a:spcBef>
                <a:spcPts val="1200"/>
              </a:spcBef>
            </a:pPr>
            <a:r>
              <a:rPr lang="en-US" b="1" dirty="0"/>
              <a:t>Conformity</a:t>
            </a:r>
            <a:r>
              <a:rPr lang="en-US" dirty="0"/>
              <a:t>: </a:t>
            </a:r>
            <a:r>
              <a:rPr lang="en-US" i="1" dirty="0"/>
              <a:t>software is designed by different people and must conform to different interfaces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is no unifying rules to follow.</a:t>
            </a:r>
          </a:p>
          <a:p>
            <a:pPr>
              <a:spcBef>
                <a:spcPts val="1200"/>
              </a:spcBef>
            </a:pPr>
            <a:r>
              <a:rPr lang="en-US" b="1" dirty="0"/>
              <a:t>Changeability</a:t>
            </a:r>
            <a:r>
              <a:rPr lang="en-US" dirty="0"/>
              <a:t>: </a:t>
            </a:r>
            <a:r>
              <a:rPr lang="en-US" i="1" dirty="0"/>
              <a:t>The software entity is constantly subject to pressures for change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Changes may be made throughout the software development lifecycle, even after deployment.</a:t>
            </a:r>
          </a:p>
          <a:p>
            <a:pPr>
              <a:spcBef>
                <a:spcPts val="1200"/>
              </a:spcBef>
            </a:pPr>
            <a:r>
              <a:rPr lang="en-US" b="1" dirty="0"/>
              <a:t>Invisibility</a:t>
            </a:r>
            <a:r>
              <a:rPr lang="en-US" dirty="0"/>
              <a:t>: </a:t>
            </a:r>
            <a:r>
              <a:rPr lang="en-US" i="1" dirty="0"/>
              <a:t>software is invisible and </a:t>
            </a:r>
            <a:r>
              <a:rPr lang="en-US" i="1" dirty="0" err="1"/>
              <a:t>unvisualizable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22D4F-CE61-4D4F-8233-7A27BC817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554" y="890988"/>
            <a:ext cx="4040637" cy="535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0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software engineering?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960120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Software</a:t>
            </a:r>
            <a:r>
              <a:rPr lang="en-US" dirty="0"/>
              <a:t>: Computer programs and associated documentation (e.g., requirements specification, architectural models).</a:t>
            </a:r>
          </a:p>
          <a:p>
            <a:r>
              <a:rPr lang="en-US" b="1" dirty="0"/>
              <a:t>Software engineering</a:t>
            </a:r>
            <a:r>
              <a:rPr lang="en-US" dirty="0"/>
              <a:t>: The systematic application of practical theories, methods, and tools to the production (e.g., design, implementation, and testing) of large software systems.</a:t>
            </a:r>
          </a:p>
          <a:p>
            <a:pPr lvl="1"/>
            <a:r>
              <a:rPr lang="en-US" b="1" dirty="0"/>
              <a:t>Programming-in-the-large</a:t>
            </a:r>
            <a:r>
              <a:rPr lang="en-US" dirty="0"/>
              <a:t> (thus, requires collaborations between people).</a:t>
            </a:r>
          </a:p>
          <a:p>
            <a:pPr lvl="1"/>
            <a:r>
              <a:rPr lang="en-US" dirty="0"/>
              <a:t>Software products are to be used by people different from the original authors.</a:t>
            </a:r>
          </a:p>
          <a:p>
            <a:pPr lvl="2"/>
            <a:r>
              <a:rPr lang="en-US" dirty="0"/>
              <a:t>Requirements analysis, design, and testing.</a:t>
            </a:r>
          </a:p>
          <a:p>
            <a:r>
              <a:rPr lang="en-US" dirty="0"/>
              <a:t>Software engineering aims to improve </a:t>
            </a:r>
            <a:r>
              <a:rPr lang="en-US" b="1" dirty="0"/>
              <a:t>productivity</a:t>
            </a:r>
            <a:r>
              <a:rPr lang="en-US" dirty="0"/>
              <a:t>, </a:t>
            </a:r>
            <a:r>
              <a:rPr lang="en-US" b="1" dirty="0"/>
              <a:t>quality</a:t>
            </a:r>
            <a:r>
              <a:rPr lang="en-US" dirty="0"/>
              <a:t>, and </a:t>
            </a:r>
            <a:r>
              <a:rPr lang="en-US" b="1" dirty="0"/>
              <a:t>predictability</a:t>
            </a:r>
            <a:r>
              <a:rPr lang="en-US" dirty="0"/>
              <a:t> of software production.</a:t>
            </a:r>
          </a:p>
          <a:p>
            <a:r>
              <a:rPr lang="en-US" dirty="0"/>
              <a:t>Software engineering is a </a:t>
            </a:r>
            <a:r>
              <a:rPr lang="en-US" b="1" dirty="0"/>
              <a:t>developing</a:t>
            </a:r>
            <a:r>
              <a:rPr lang="en-US" dirty="0"/>
              <a:t> discipline.</a:t>
            </a:r>
          </a:p>
          <a:p>
            <a:pPr lvl="1"/>
            <a:r>
              <a:rPr lang="en-US" dirty="0"/>
              <a:t>E.g., Software Engineering vs. Automotive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927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Development Process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1" y="1238596"/>
            <a:ext cx="6028574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Software process is a set of activities leading to the production of a software product.</a:t>
            </a:r>
          </a:p>
          <a:p>
            <a:pPr lvl="1"/>
            <a:r>
              <a:rPr lang="en-US" dirty="0"/>
              <a:t>What product we should work on next.</a:t>
            </a:r>
          </a:p>
          <a:p>
            <a:pPr lvl="1"/>
            <a:r>
              <a:rPr lang="en-US" dirty="0"/>
              <a:t>What criteria that work product must satisfy.</a:t>
            </a:r>
          </a:p>
          <a:p>
            <a:r>
              <a:rPr lang="en-US" dirty="0"/>
              <a:t>There is no standard or ideal process!</a:t>
            </a:r>
          </a:p>
          <a:p>
            <a:pPr lvl="1"/>
            <a:r>
              <a:rPr lang="en-US" dirty="0"/>
              <a:t>For some systems, such as critical systems, a very structured development process is required.</a:t>
            </a:r>
          </a:p>
          <a:p>
            <a:pPr lvl="1"/>
            <a:r>
              <a:rPr lang="en-US" dirty="0"/>
              <a:t>For business systems, with rapidly changing requirements, a flexible process is likely to be more effective.</a:t>
            </a:r>
          </a:p>
          <a:p>
            <a:pPr lvl="1"/>
            <a:r>
              <a:rPr lang="en-US" dirty="0"/>
              <a:t>For large systems, a mixed process is often preferred.</a:t>
            </a:r>
          </a:p>
        </p:txBody>
      </p:sp>
      <p:pic>
        <p:nvPicPr>
          <p:cNvPr id="5" name="Content Placeholder 3" descr="Waterfall_model.png">
            <a:extLst>
              <a:ext uri="{FF2B5EF4-FFF2-40B4-BE49-F238E27FC236}">
                <a16:creationId xmlns:a16="http://schemas.microsoft.com/office/drawing/2014/main" id="{810CCBC7-D6C7-4546-88E5-9221C64B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85" r="-14085"/>
          <a:stretch>
            <a:fillRect/>
          </a:stretch>
        </p:blipFill>
        <p:spPr>
          <a:xfrm>
            <a:off x="7072183" y="1166192"/>
            <a:ext cx="5387009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Development Process Models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960120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Structured processes (plan-based, document-driven, rigor)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build</a:t>
            </a:r>
            <a:r>
              <a:rPr lang="en-US" dirty="0"/>
              <a:t> a software system in a one-round strict process.</a:t>
            </a:r>
          </a:p>
          <a:p>
            <a:pPr lvl="1"/>
            <a:r>
              <a:rPr lang="en-US" b="1" dirty="0"/>
              <a:t>Waterfall model</a:t>
            </a:r>
            <a:r>
              <a:rPr lang="en-US" dirty="0"/>
              <a:t>: each development phase must derive a complete artifact for the next phase to start with.</a:t>
            </a:r>
          </a:p>
          <a:p>
            <a:pPr lvl="1"/>
            <a:r>
              <a:rPr lang="en-US" b="1" dirty="0"/>
              <a:t>V-Model</a:t>
            </a:r>
            <a:r>
              <a:rPr lang="en-US" dirty="0"/>
              <a:t>: a variation of waterfall model.</a:t>
            </a:r>
          </a:p>
          <a:p>
            <a:r>
              <a:rPr lang="en-US" b="1" dirty="0"/>
              <a:t>Iterative processes (flexible)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grow</a:t>
            </a:r>
            <a:r>
              <a:rPr lang="en-US" dirty="0"/>
              <a:t> a software system in multiple iterations.</a:t>
            </a:r>
          </a:p>
          <a:p>
            <a:pPr lvl="1"/>
            <a:r>
              <a:rPr lang="en-US" b="1" dirty="0"/>
              <a:t>Incremental development</a:t>
            </a:r>
            <a:r>
              <a:rPr lang="en-US" dirty="0"/>
              <a:t>: the specification is developed in conjunction with the source code.</a:t>
            </a:r>
          </a:p>
          <a:p>
            <a:pPr lvl="1"/>
            <a:r>
              <a:rPr lang="en-US" b="1" dirty="0"/>
              <a:t>Spiral model</a:t>
            </a:r>
            <a:r>
              <a:rPr lang="en-US" dirty="0"/>
              <a:t>: identification, evaluation, and resolution of development risks.</a:t>
            </a:r>
          </a:p>
          <a:p>
            <a:pPr lvl="1"/>
            <a:r>
              <a:rPr lang="en-US" b="1" dirty="0"/>
              <a:t>Agile process</a:t>
            </a:r>
            <a:r>
              <a:rPr lang="en-US" dirty="0"/>
              <a:t>: focus on source code, instead of documents; embrace changes; frequent releases; customer involvement; incremental delivery.</a:t>
            </a:r>
          </a:p>
          <a:p>
            <a:r>
              <a:rPr lang="en-US" b="1" dirty="0"/>
              <a:t>Other process models: </a:t>
            </a:r>
            <a:r>
              <a:rPr lang="en-US" dirty="0"/>
              <a:t>Prototyping, Rational Unified Process, etc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8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Requirements Analysis and Specification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960120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Identify and document functional requirements and non-functional requirements (e.g., performance, reliability) of a software system.</a:t>
            </a:r>
          </a:p>
          <a:p>
            <a:r>
              <a:rPr lang="en-US" b="1" i="1" dirty="0"/>
              <a:t>The hardest single part of building a software system is deciding precisely what to build</a:t>
            </a:r>
            <a:r>
              <a:rPr lang="en-US" dirty="0"/>
              <a:t>.- Fred Brooks.</a:t>
            </a:r>
          </a:p>
          <a:p>
            <a:r>
              <a:rPr lang="en-US" b="1" dirty="0"/>
              <a:t>Requirements elicitation</a:t>
            </a:r>
            <a:endParaRPr lang="en-US" dirty="0"/>
          </a:p>
          <a:p>
            <a:pPr lvl="1"/>
            <a:r>
              <a:rPr lang="en-US" dirty="0"/>
              <a:t>Prototyping, interviews, questionnaire, etc. </a:t>
            </a:r>
          </a:p>
          <a:p>
            <a:r>
              <a:rPr lang="en-US" b="1" dirty="0"/>
              <a:t>Requirements specification</a:t>
            </a:r>
          </a:p>
          <a:p>
            <a:pPr lvl="1"/>
            <a:r>
              <a:rPr lang="en-US" dirty="0"/>
              <a:t>User requirements: nature languages.</a:t>
            </a:r>
          </a:p>
          <a:p>
            <a:pPr lvl="1"/>
            <a:r>
              <a:rPr lang="en-US" dirty="0"/>
              <a:t>System requirements: use case models (e.g., use cases, use case diagrams), formal specification.</a:t>
            </a:r>
            <a:endParaRPr lang="en-US" b="1" dirty="0"/>
          </a:p>
          <a:p>
            <a:r>
              <a:rPr lang="en-US" b="1" dirty="0"/>
              <a:t>Requirements traceability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60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Architecture and Design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960120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Make </a:t>
            </a:r>
            <a:r>
              <a:rPr lang="en-US" b="1" dirty="0"/>
              <a:t>principal design decisions </a:t>
            </a:r>
            <a:r>
              <a:rPr lang="en-US" dirty="0"/>
              <a:t>about the structure, behavior, and/or quality attributes of the system under development: </a:t>
            </a:r>
          </a:p>
          <a:p>
            <a:pPr lvl="1"/>
            <a:r>
              <a:rPr lang="en-US" dirty="0"/>
              <a:t>Decompose the system into components.</a:t>
            </a:r>
          </a:p>
          <a:p>
            <a:pPr lvl="1"/>
            <a:r>
              <a:rPr lang="en-US" dirty="0"/>
              <a:t>Select protocols for communication, synchronization, and data access. </a:t>
            </a:r>
          </a:p>
          <a:p>
            <a:pPr lvl="1"/>
            <a:r>
              <a:rPr lang="en-US" dirty="0"/>
              <a:t>Design components’ internal structure.</a:t>
            </a:r>
          </a:p>
          <a:p>
            <a:r>
              <a:rPr lang="en-US" dirty="0"/>
              <a:t>A good architectural design is the key to a successful software product.</a:t>
            </a:r>
          </a:p>
          <a:p>
            <a:r>
              <a:rPr lang="en-US" b="1" dirty="0"/>
              <a:t>Design software architecture</a:t>
            </a:r>
          </a:p>
          <a:p>
            <a:pPr lvl="1"/>
            <a:r>
              <a:rPr lang="en-US" b="1" dirty="0"/>
              <a:t>Principles</a:t>
            </a:r>
            <a:r>
              <a:rPr lang="en-US" dirty="0"/>
              <a:t>: conceptual integrity, Information hiding, modularity, abstraction.</a:t>
            </a:r>
            <a:endParaRPr lang="en-US" b="1" dirty="0"/>
          </a:p>
          <a:p>
            <a:pPr lvl="1"/>
            <a:r>
              <a:rPr lang="en-US" b="1" dirty="0"/>
              <a:t>Techniques</a:t>
            </a:r>
            <a:r>
              <a:rPr lang="en-US" dirty="0"/>
              <a:t>: Architecture patterns and styles (e.g., pipe-and-filter, MVC), function-oriented design, design patterns, object-oriented design and analysis, architecture recovery (extraction and clustering).</a:t>
            </a:r>
          </a:p>
          <a:p>
            <a:r>
              <a:rPr lang="en-US" b="1" dirty="0"/>
              <a:t>Model software architecture</a:t>
            </a:r>
          </a:p>
          <a:p>
            <a:pPr lvl="1"/>
            <a:r>
              <a:rPr lang="en-US" dirty="0"/>
              <a:t>Architecture description languages, UML, metamodels, domain-specific languages.</a:t>
            </a:r>
          </a:p>
        </p:txBody>
      </p:sp>
    </p:spTree>
    <p:extLst>
      <p:ext uri="{BB962C8B-B14F-4D97-AF65-F5344CB8AC3E}">
        <p14:creationId xmlns:p14="http://schemas.microsoft.com/office/powerpoint/2010/main" val="269269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295399" y="503853"/>
            <a:ext cx="9802092" cy="501987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Software Testing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95400" y="1238596"/>
            <a:ext cx="9601200" cy="482138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Execute the software using </a:t>
            </a:r>
            <a:r>
              <a:rPr lang="en-US" b="1" dirty="0"/>
              <a:t>representative data </a:t>
            </a:r>
            <a:r>
              <a:rPr lang="en-US" dirty="0"/>
              <a:t>samples and compare the actual results with the </a:t>
            </a:r>
            <a:r>
              <a:rPr lang="en-US" b="1" dirty="0"/>
              <a:t>expected results</a:t>
            </a:r>
            <a:r>
              <a:rPr lang="en-US" dirty="0"/>
              <a:t>.</a:t>
            </a:r>
          </a:p>
          <a:p>
            <a:r>
              <a:rPr lang="en-US" b="1" dirty="0"/>
              <a:t>White-box testing </a:t>
            </a:r>
            <a:r>
              <a:rPr lang="en-US" dirty="0"/>
              <a:t>– structural, program-based testing</a:t>
            </a:r>
          </a:p>
          <a:p>
            <a:pPr lvl="1"/>
            <a:r>
              <a:rPr lang="en-US" dirty="0"/>
              <a:t>Test cases are designed, selected, and run based on the structure of source code (control-flow coverage, data-flow coverage).</a:t>
            </a:r>
          </a:p>
          <a:p>
            <a:pPr lvl="1"/>
            <a:r>
              <a:rPr lang="en-US" dirty="0"/>
              <a:t>Tests the nitty-gritty.</a:t>
            </a:r>
          </a:p>
          <a:p>
            <a:pPr lvl="1"/>
            <a:r>
              <a:rPr lang="en-US" dirty="0"/>
              <a:t>Drawbacks: need access to source code.</a:t>
            </a:r>
          </a:p>
          <a:p>
            <a:r>
              <a:rPr lang="en-US" b="1" dirty="0"/>
              <a:t>Black-box testing </a:t>
            </a:r>
            <a:r>
              <a:rPr lang="en-US" dirty="0"/>
              <a:t>– functional, specification-based testing</a:t>
            </a:r>
          </a:p>
          <a:p>
            <a:pPr lvl="1"/>
            <a:r>
              <a:rPr lang="en-US" dirty="0"/>
              <a:t>Test cases are designed, selected, and run based on specifications.</a:t>
            </a:r>
          </a:p>
          <a:p>
            <a:pPr lvl="1"/>
            <a:r>
              <a:rPr lang="en-US" dirty="0"/>
              <a:t>Tests the overall system behavior.</a:t>
            </a:r>
          </a:p>
          <a:p>
            <a:pPr lvl="1"/>
            <a:r>
              <a:rPr lang="en-US" dirty="0"/>
              <a:t>Drawbacks: less systematic.</a:t>
            </a:r>
          </a:p>
          <a:p>
            <a:r>
              <a:rPr lang="en-US" dirty="0"/>
              <a:t>Unit Testing, Integration Testing, System Testing, and Regression Testing.</a:t>
            </a:r>
          </a:p>
        </p:txBody>
      </p:sp>
    </p:spTree>
    <p:extLst>
      <p:ext uri="{BB962C8B-B14F-4D97-AF65-F5344CB8AC3E}">
        <p14:creationId xmlns:p14="http://schemas.microsoft.com/office/powerpoint/2010/main" val="44485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2218</TotalTime>
  <Words>1232</Words>
  <Application>Microsoft Macintosh PowerPoint</Application>
  <PresentationFormat>Widescreen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Diamond Grid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UMKC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Maintaining Architecture-Implementation Conformance to Support Architecture Centrality</dc:title>
  <dc:creator>Zheng, Yongjie</dc:creator>
  <cp:lastModifiedBy>Yongjie Zheng</cp:lastModifiedBy>
  <cp:revision>355</cp:revision>
  <dcterms:created xsi:type="dcterms:W3CDTF">2018-02-01T15:10:46Z</dcterms:created>
  <dcterms:modified xsi:type="dcterms:W3CDTF">2018-08-27T23:44:31Z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