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302" r:id="rId4"/>
    <p:sldId id="275" r:id="rId5"/>
    <p:sldId id="303" r:id="rId6"/>
    <p:sldId id="276" r:id="rId7"/>
    <p:sldId id="304" r:id="rId8"/>
    <p:sldId id="296" r:id="rId9"/>
    <p:sldId id="317" r:id="rId10"/>
    <p:sldId id="297" r:id="rId11"/>
    <p:sldId id="305" r:id="rId12"/>
    <p:sldId id="315" r:id="rId13"/>
    <p:sldId id="318" r:id="rId14"/>
    <p:sldId id="306" r:id="rId15"/>
    <p:sldId id="322" r:id="rId16"/>
    <p:sldId id="323" r:id="rId17"/>
    <p:sldId id="329" r:id="rId18"/>
    <p:sldId id="330" r:id="rId19"/>
    <p:sldId id="326" r:id="rId20"/>
    <p:sldId id="328" r:id="rId21"/>
    <p:sldId id="327" r:id="rId22"/>
    <p:sldId id="325" r:id="rId23"/>
    <p:sldId id="331" r:id="rId24"/>
    <p:sldId id="332" r:id="rId25"/>
    <p:sldId id="320" r:id="rId26"/>
    <p:sldId id="324" r:id="rId27"/>
    <p:sldId id="310" r:id="rId28"/>
    <p:sldId id="313" r:id="rId29"/>
    <p:sldId id="309" r:id="rId30"/>
    <p:sldId id="311" r:id="rId31"/>
    <p:sldId id="308" r:id="rId32"/>
    <p:sldId id="284" r:id="rId33"/>
    <p:sldId id="307" r:id="rId34"/>
    <p:sldId id="283" r:id="rId35"/>
    <p:sldId id="316" r:id="rId36"/>
    <p:sldId id="295" r:id="rId3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stavo" initials="G" lastIdx="1" clrIdx="0">
    <p:extLst>
      <p:ext uri="{19B8F6BF-5375-455C-9EA6-DF929625EA0E}">
        <p15:presenceInfo xmlns:p15="http://schemas.microsoft.com/office/powerpoint/2012/main" userId="Gustav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55"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9D9A65-7C10-478E-B650-67E1AC0320D0}"/>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C22DC032-88FD-4051-ADF6-E4309F662F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44D7321B-3D83-4157-9DE9-C4356D2DE66A}"/>
              </a:ext>
            </a:extLst>
          </p:cNvPr>
          <p:cNvSpPr>
            <a:spLocks noGrp="1"/>
          </p:cNvSpPr>
          <p:nvPr>
            <p:ph type="dt" sz="half" idx="10"/>
          </p:nvPr>
        </p:nvSpPr>
        <p:spPr/>
        <p:txBody>
          <a:bodyPr/>
          <a:lstStyle/>
          <a:p>
            <a:fld id="{72C20C32-742E-473F-8997-9FC8FEAC92CD}" type="datetimeFigureOut">
              <a:rPr lang="pt-BR" smtClean="0"/>
              <a:t>17/11/2020</a:t>
            </a:fld>
            <a:endParaRPr lang="pt-BR"/>
          </a:p>
        </p:txBody>
      </p:sp>
      <p:sp>
        <p:nvSpPr>
          <p:cNvPr id="5" name="Espaço Reservado para Rodapé 4">
            <a:extLst>
              <a:ext uri="{FF2B5EF4-FFF2-40B4-BE49-F238E27FC236}">
                <a16:creationId xmlns:a16="http://schemas.microsoft.com/office/drawing/2014/main" id="{262599FD-9F31-46D1-B29F-3A737811EC2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6DFCDB3-67DE-458A-A486-022CFF1B8056}"/>
              </a:ext>
            </a:extLst>
          </p:cNvPr>
          <p:cNvSpPr>
            <a:spLocks noGrp="1"/>
          </p:cNvSpPr>
          <p:nvPr>
            <p:ph type="sldNum" sz="quarter" idx="12"/>
          </p:nvPr>
        </p:nvSpPr>
        <p:spPr/>
        <p:txBody>
          <a:bodyPr/>
          <a:lstStyle/>
          <a:p>
            <a:fld id="{11A7F26C-E95A-43F6-A863-9F951C8EC9B4}" type="slidenum">
              <a:rPr lang="pt-BR" smtClean="0"/>
              <a:t>‹nº›</a:t>
            </a:fld>
            <a:endParaRPr lang="pt-BR"/>
          </a:p>
        </p:txBody>
      </p:sp>
    </p:spTree>
    <p:extLst>
      <p:ext uri="{BB962C8B-B14F-4D97-AF65-F5344CB8AC3E}">
        <p14:creationId xmlns:p14="http://schemas.microsoft.com/office/powerpoint/2010/main" val="1366751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140553-2FB0-4D6A-99AA-B266DB6236FE}"/>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5C960EBA-36A2-44DB-8465-E9FC80432014}"/>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5E7542A-1813-4AC5-98D0-F4CB676B229A}"/>
              </a:ext>
            </a:extLst>
          </p:cNvPr>
          <p:cNvSpPr>
            <a:spLocks noGrp="1"/>
          </p:cNvSpPr>
          <p:nvPr>
            <p:ph type="dt" sz="half" idx="10"/>
          </p:nvPr>
        </p:nvSpPr>
        <p:spPr/>
        <p:txBody>
          <a:bodyPr/>
          <a:lstStyle/>
          <a:p>
            <a:fld id="{72C20C32-742E-473F-8997-9FC8FEAC92CD}" type="datetimeFigureOut">
              <a:rPr lang="pt-BR" smtClean="0"/>
              <a:t>17/11/2020</a:t>
            </a:fld>
            <a:endParaRPr lang="pt-BR"/>
          </a:p>
        </p:txBody>
      </p:sp>
      <p:sp>
        <p:nvSpPr>
          <p:cNvPr id="5" name="Espaço Reservado para Rodapé 4">
            <a:extLst>
              <a:ext uri="{FF2B5EF4-FFF2-40B4-BE49-F238E27FC236}">
                <a16:creationId xmlns:a16="http://schemas.microsoft.com/office/drawing/2014/main" id="{E441845F-DF59-473D-98A1-E1EED0EFDDD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B31125F-38FE-4C82-A163-0A34E3946294}"/>
              </a:ext>
            </a:extLst>
          </p:cNvPr>
          <p:cNvSpPr>
            <a:spLocks noGrp="1"/>
          </p:cNvSpPr>
          <p:nvPr>
            <p:ph type="sldNum" sz="quarter" idx="12"/>
          </p:nvPr>
        </p:nvSpPr>
        <p:spPr/>
        <p:txBody>
          <a:bodyPr/>
          <a:lstStyle/>
          <a:p>
            <a:fld id="{11A7F26C-E95A-43F6-A863-9F951C8EC9B4}" type="slidenum">
              <a:rPr lang="pt-BR" smtClean="0"/>
              <a:t>‹nº›</a:t>
            </a:fld>
            <a:endParaRPr lang="pt-BR"/>
          </a:p>
        </p:txBody>
      </p:sp>
    </p:spTree>
    <p:extLst>
      <p:ext uri="{BB962C8B-B14F-4D97-AF65-F5344CB8AC3E}">
        <p14:creationId xmlns:p14="http://schemas.microsoft.com/office/powerpoint/2010/main" val="529788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6338F3A-3E37-4B53-AFD9-C64A038F946E}"/>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A9F14BFE-A9BB-4286-842C-00B4AA5F7A5B}"/>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671FC10-D6B1-4929-AEB3-A3C24A8FB4BD}"/>
              </a:ext>
            </a:extLst>
          </p:cNvPr>
          <p:cNvSpPr>
            <a:spLocks noGrp="1"/>
          </p:cNvSpPr>
          <p:nvPr>
            <p:ph type="dt" sz="half" idx="10"/>
          </p:nvPr>
        </p:nvSpPr>
        <p:spPr/>
        <p:txBody>
          <a:bodyPr/>
          <a:lstStyle/>
          <a:p>
            <a:fld id="{72C20C32-742E-473F-8997-9FC8FEAC92CD}" type="datetimeFigureOut">
              <a:rPr lang="pt-BR" smtClean="0"/>
              <a:t>17/11/2020</a:t>
            </a:fld>
            <a:endParaRPr lang="pt-BR"/>
          </a:p>
        </p:txBody>
      </p:sp>
      <p:sp>
        <p:nvSpPr>
          <p:cNvPr id="5" name="Espaço Reservado para Rodapé 4">
            <a:extLst>
              <a:ext uri="{FF2B5EF4-FFF2-40B4-BE49-F238E27FC236}">
                <a16:creationId xmlns:a16="http://schemas.microsoft.com/office/drawing/2014/main" id="{863ADFFD-24D2-405B-A1D2-01952F7E80B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AEF22AB-9A0E-4EA5-99C3-9CAD0E9CD38F}"/>
              </a:ext>
            </a:extLst>
          </p:cNvPr>
          <p:cNvSpPr>
            <a:spLocks noGrp="1"/>
          </p:cNvSpPr>
          <p:nvPr>
            <p:ph type="sldNum" sz="quarter" idx="12"/>
          </p:nvPr>
        </p:nvSpPr>
        <p:spPr/>
        <p:txBody>
          <a:bodyPr/>
          <a:lstStyle/>
          <a:p>
            <a:fld id="{11A7F26C-E95A-43F6-A863-9F951C8EC9B4}" type="slidenum">
              <a:rPr lang="pt-BR" smtClean="0"/>
              <a:t>‹nº›</a:t>
            </a:fld>
            <a:endParaRPr lang="pt-BR"/>
          </a:p>
        </p:txBody>
      </p:sp>
    </p:spTree>
    <p:extLst>
      <p:ext uri="{BB962C8B-B14F-4D97-AF65-F5344CB8AC3E}">
        <p14:creationId xmlns:p14="http://schemas.microsoft.com/office/powerpoint/2010/main" val="2518885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2BF3C0-C92C-44FE-957F-C266A97A740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0EF23CA-8904-4785-BEEA-5CE140916E78}"/>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E208A70-3B42-4379-9F50-D0308F31898A}"/>
              </a:ext>
            </a:extLst>
          </p:cNvPr>
          <p:cNvSpPr>
            <a:spLocks noGrp="1"/>
          </p:cNvSpPr>
          <p:nvPr>
            <p:ph type="dt" sz="half" idx="10"/>
          </p:nvPr>
        </p:nvSpPr>
        <p:spPr/>
        <p:txBody>
          <a:bodyPr/>
          <a:lstStyle/>
          <a:p>
            <a:fld id="{72C20C32-742E-473F-8997-9FC8FEAC92CD}" type="datetimeFigureOut">
              <a:rPr lang="pt-BR" smtClean="0"/>
              <a:t>17/11/2020</a:t>
            </a:fld>
            <a:endParaRPr lang="pt-BR"/>
          </a:p>
        </p:txBody>
      </p:sp>
      <p:sp>
        <p:nvSpPr>
          <p:cNvPr id="5" name="Espaço Reservado para Rodapé 4">
            <a:extLst>
              <a:ext uri="{FF2B5EF4-FFF2-40B4-BE49-F238E27FC236}">
                <a16:creationId xmlns:a16="http://schemas.microsoft.com/office/drawing/2014/main" id="{8CA831E3-3F1F-478A-A72D-A5717A502C3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F7FAA24-3450-4C81-9E4F-722B95FB2AD8}"/>
              </a:ext>
            </a:extLst>
          </p:cNvPr>
          <p:cNvSpPr>
            <a:spLocks noGrp="1"/>
          </p:cNvSpPr>
          <p:nvPr>
            <p:ph type="sldNum" sz="quarter" idx="12"/>
          </p:nvPr>
        </p:nvSpPr>
        <p:spPr/>
        <p:txBody>
          <a:bodyPr/>
          <a:lstStyle/>
          <a:p>
            <a:fld id="{11A7F26C-E95A-43F6-A863-9F951C8EC9B4}" type="slidenum">
              <a:rPr lang="pt-BR" smtClean="0"/>
              <a:t>‹nº›</a:t>
            </a:fld>
            <a:endParaRPr lang="pt-BR"/>
          </a:p>
        </p:txBody>
      </p:sp>
    </p:spTree>
    <p:extLst>
      <p:ext uri="{BB962C8B-B14F-4D97-AF65-F5344CB8AC3E}">
        <p14:creationId xmlns:p14="http://schemas.microsoft.com/office/powerpoint/2010/main" val="643000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895D50-B4A8-4246-8225-AF74DD571181}"/>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BD9F23C0-4DB8-425A-81C0-4DD4CB52F3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8D8CDAA5-0344-46A9-83F4-C16A062C886F}"/>
              </a:ext>
            </a:extLst>
          </p:cNvPr>
          <p:cNvSpPr>
            <a:spLocks noGrp="1"/>
          </p:cNvSpPr>
          <p:nvPr>
            <p:ph type="dt" sz="half" idx="10"/>
          </p:nvPr>
        </p:nvSpPr>
        <p:spPr/>
        <p:txBody>
          <a:bodyPr/>
          <a:lstStyle/>
          <a:p>
            <a:fld id="{72C20C32-742E-473F-8997-9FC8FEAC92CD}" type="datetimeFigureOut">
              <a:rPr lang="pt-BR" smtClean="0"/>
              <a:t>17/11/2020</a:t>
            </a:fld>
            <a:endParaRPr lang="pt-BR"/>
          </a:p>
        </p:txBody>
      </p:sp>
      <p:sp>
        <p:nvSpPr>
          <p:cNvPr id="5" name="Espaço Reservado para Rodapé 4">
            <a:extLst>
              <a:ext uri="{FF2B5EF4-FFF2-40B4-BE49-F238E27FC236}">
                <a16:creationId xmlns:a16="http://schemas.microsoft.com/office/drawing/2014/main" id="{E85632D5-1D2B-40FD-A5C0-5F6C237794D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515DAAF-C371-48B2-8CD4-2CD714C6BC10}"/>
              </a:ext>
            </a:extLst>
          </p:cNvPr>
          <p:cNvSpPr>
            <a:spLocks noGrp="1"/>
          </p:cNvSpPr>
          <p:nvPr>
            <p:ph type="sldNum" sz="quarter" idx="12"/>
          </p:nvPr>
        </p:nvSpPr>
        <p:spPr/>
        <p:txBody>
          <a:bodyPr/>
          <a:lstStyle/>
          <a:p>
            <a:fld id="{11A7F26C-E95A-43F6-A863-9F951C8EC9B4}" type="slidenum">
              <a:rPr lang="pt-BR" smtClean="0"/>
              <a:t>‹nº›</a:t>
            </a:fld>
            <a:endParaRPr lang="pt-BR"/>
          </a:p>
        </p:txBody>
      </p:sp>
    </p:spTree>
    <p:extLst>
      <p:ext uri="{BB962C8B-B14F-4D97-AF65-F5344CB8AC3E}">
        <p14:creationId xmlns:p14="http://schemas.microsoft.com/office/powerpoint/2010/main" val="1480529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DD18D6-E892-4682-B899-94394A20101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07F437F-2094-4C43-897C-C3D401F22A37}"/>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47C0DFCD-2501-41C5-8055-889FE690D7F7}"/>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EC64FF19-028A-4369-8696-F3E7A7D472FF}"/>
              </a:ext>
            </a:extLst>
          </p:cNvPr>
          <p:cNvSpPr>
            <a:spLocks noGrp="1"/>
          </p:cNvSpPr>
          <p:nvPr>
            <p:ph type="dt" sz="half" idx="10"/>
          </p:nvPr>
        </p:nvSpPr>
        <p:spPr/>
        <p:txBody>
          <a:bodyPr/>
          <a:lstStyle/>
          <a:p>
            <a:fld id="{72C20C32-742E-473F-8997-9FC8FEAC92CD}" type="datetimeFigureOut">
              <a:rPr lang="pt-BR" smtClean="0"/>
              <a:t>17/11/2020</a:t>
            </a:fld>
            <a:endParaRPr lang="pt-BR"/>
          </a:p>
        </p:txBody>
      </p:sp>
      <p:sp>
        <p:nvSpPr>
          <p:cNvPr id="6" name="Espaço Reservado para Rodapé 5">
            <a:extLst>
              <a:ext uri="{FF2B5EF4-FFF2-40B4-BE49-F238E27FC236}">
                <a16:creationId xmlns:a16="http://schemas.microsoft.com/office/drawing/2014/main" id="{1D2C836C-ECB3-4D9E-AACE-8B699F8B5D7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A8D3AC1-4EB4-4541-B00C-AC52D36775D3}"/>
              </a:ext>
            </a:extLst>
          </p:cNvPr>
          <p:cNvSpPr>
            <a:spLocks noGrp="1"/>
          </p:cNvSpPr>
          <p:nvPr>
            <p:ph type="sldNum" sz="quarter" idx="12"/>
          </p:nvPr>
        </p:nvSpPr>
        <p:spPr/>
        <p:txBody>
          <a:bodyPr/>
          <a:lstStyle/>
          <a:p>
            <a:fld id="{11A7F26C-E95A-43F6-A863-9F951C8EC9B4}" type="slidenum">
              <a:rPr lang="pt-BR" smtClean="0"/>
              <a:t>‹nº›</a:t>
            </a:fld>
            <a:endParaRPr lang="pt-BR"/>
          </a:p>
        </p:txBody>
      </p:sp>
    </p:spTree>
    <p:extLst>
      <p:ext uri="{BB962C8B-B14F-4D97-AF65-F5344CB8AC3E}">
        <p14:creationId xmlns:p14="http://schemas.microsoft.com/office/powerpoint/2010/main" val="903563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6D2F52-26C5-40B4-9B8A-8A1E1C05768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689DE820-E0BC-4167-B3D1-EE4412DB74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48ADDD58-A1C3-4477-B2D2-7BF0F0C2D923}"/>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D1987B36-4AEE-44D2-BA27-EF273F9D33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2AC40B9D-DC1A-40F7-AD8E-0684E8C768CE}"/>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C8CC01A3-0935-47AA-AE1A-D0147A6FE3E6}"/>
              </a:ext>
            </a:extLst>
          </p:cNvPr>
          <p:cNvSpPr>
            <a:spLocks noGrp="1"/>
          </p:cNvSpPr>
          <p:nvPr>
            <p:ph type="dt" sz="half" idx="10"/>
          </p:nvPr>
        </p:nvSpPr>
        <p:spPr/>
        <p:txBody>
          <a:bodyPr/>
          <a:lstStyle/>
          <a:p>
            <a:fld id="{72C20C32-742E-473F-8997-9FC8FEAC92CD}" type="datetimeFigureOut">
              <a:rPr lang="pt-BR" smtClean="0"/>
              <a:t>17/11/2020</a:t>
            </a:fld>
            <a:endParaRPr lang="pt-BR"/>
          </a:p>
        </p:txBody>
      </p:sp>
      <p:sp>
        <p:nvSpPr>
          <p:cNvPr id="8" name="Espaço Reservado para Rodapé 7">
            <a:extLst>
              <a:ext uri="{FF2B5EF4-FFF2-40B4-BE49-F238E27FC236}">
                <a16:creationId xmlns:a16="http://schemas.microsoft.com/office/drawing/2014/main" id="{B65E0F05-DA21-4A17-9C7A-FE1485F3F284}"/>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0E1C555A-43DF-4DE2-9AB0-2D6D4026AF40}"/>
              </a:ext>
            </a:extLst>
          </p:cNvPr>
          <p:cNvSpPr>
            <a:spLocks noGrp="1"/>
          </p:cNvSpPr>
          <p:nvPr>
            <p:ph type="sldNum" sz="quarter" idx="12"/>
          </p:nvPr>
        </p:nvSpPr>
        <p:spPr/>
        <p:txBody>
          <a:bodyPr/>
          <a:lstStyle/>
          <a:p>
            <a:fld id="{11A7F26C-E95A-43F6-A863-9F951C8EC9B4}" type="slidenum">
              <a:rPr lang="pt-BR" smtClean="0"/>
              <a:t>‹nº›</a:t>
            </a:fld>
            <a:endParaRPr lang="pt-BR"/>
          </a:p>
        </p:txBody>
      </p:sp>
    </p:spTree>
    <p:extLst>
      <p:ext uri="{BB962C8B-B14F-4D97-AF65-F5344CB8AC3E}">
        <p14:creationId xmlns:p14="http://schemas.microsoft.com/office/powerpoint/2010/main" val="3819043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1A0CB6-336A-4AD6-BF2D-B2F0AEC4336B}"/>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F78D9803-C44E-43AD-8067-1CB7FE65FB60}"/>
              </a:ext>
            </a:extLst>
          </p:cNvPr>
          <p:cNvSpPr>
            <a:spLocks noGrp="1"/>
          </p:cNvSpPr>
          <p:nvPr>
            <p:ph type="dt" sz="half" idx="10"/>
          </p:nvPr>
        </p:nvSpPr>
        <p:spPr/>
        <p:txBody>
          <a:bodyPr/>
          <a:lstStyle/>
          <a:p>
            <a:fld id="{72C20C32-742E-473F-8997-9FC8FEAC92CD}" type="datetimeFigureOut">
              <a:rPr lang="pt-BR" smtClean="0"/>
              <a:t>17/11/2020</a:t>
            </a:fld>
            <a:endParaRPr lang="pt-BR"/>
          </a:p>
        </p:txBody>
      </p:sp>
      <p:sp>
        <p:nvSpPr>
          <p:cNvPr id="4" name="Espaço Reservado para Rodapé 3">
            <a:extLst>
              <a:ext uri="{FF2B5EF4-FFF2-40B4-BE49-F238E27FC236}">
                <a16:creationId xmlns:a16="http://schemas.microsoft.com/office/drawing/2014/main" id="{68681DBF-023A-49CB-BB82-35E0BC89BB92}"/>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548588A3-FC58-4E08-A184-497147F0A120}"/>
              </a:ext>
            </a:extLst>
          </p:cNvPr>
          <p:cNvSpPr>
            <a:spLocks noGrp="1"/>
          </p:cNvSpPr>
          <p:nvPr>
            <p:ph type="sldNum" sz="quarter" idx="12"/>
          </p:nvPr>
        </p:nvSpPr>
        <p:spPr/>
        <p:txBody>
          <a:bodyPr/>
          <a:lstStyle/>
          <a:p>
            <a:fld id="{11A7F26C-E95A-43F6-A863-9F951C8EC9B4}" type="slidenum">
              <a:rPr lang="pt-BR" smtClean="0"/>
              <a:t>‹nº›</a:t>
            </a:fld>
            <a:endParaRPr lang="pt-BR"/>
          </a:p>
        </p:txBody>
      </p:sp>
    </p:spTree>
    <p:extLst>
      <p:ext uri="{BB962C8B-B14F-4D97-AF65-F5344CB8AC3E}">
        <p14:creationId xmlns:p14="http://schemas.microsoft.com/office/powerpoint/2010/main" val="3907206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11B3B588-256C-4804-B159-6E8D5E776F74}"/>
              </a:ext>
            </a:extLst>
          </p:cNvPr>
          <p:cNvSpPr>
            <a:spLocks noGrp="1"/>
          </p:cNvSpPr>
          <p:nvPr>
            <p:ph type="dt" sz="half" idx="10"/>
          </p:nvPr>
        </p:nvSpPr>
        <p:spPr/>
        <p:txBody>
          <a:bodyPr/>
          <a:lstStyle/>
          <a:p>
            <a:fld id="{72C20C32-742E-473F-8997-9FC8FEAC92CD}" type="datetimeFigureOut">
              <a:rPr lang="pt-BR" smtClean="0"/>
              <a:t>17/11/2020</a:t>
            </a:fld>
            <a:endParaRPr lang="pt-BR"/>
          </a:p>
        </p:txBody>
      </p:sp>
      <p:sp>
        <p:nvSpPr>
          <p:cNvPr id="3" name="Espaço Reservado para Rodapé 2">
            <a:extLst>
              <a:ext uri="{FF2B5EF4-FFF2-40B4-BE49-F238E27FC236}">
                <a16:creationId xmlns:a16="http://schemas.microsoft.com/office/drawing/2014/main" id="{5F4E312F-D296-4145-B548-84CAA0090534}"/>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7D129132-DB7B-4783-B69A-6A01698F06CC}"/>
              </a:ext>
            </a:extLst>
          </p:cNvPr>
          <p:cNvSpPr>
            <a:spLocks noGrp="1"/>
          </p:cNvSpPr>
          <p:nvPr>
            <p:ph type="sldNum" sz="quarter" idx="12"/>
          </p:nvPr>
        </p:nvSpPr>
        <p:spPr/>
        <p:txBody>
          <a:bodyPr/>
          <a:lstStyle/>
          <a:p>
            <a:fld id="{11A7F26C-E95A-43F6-A863-9F951C8EC9B4}" type="slidenum">
              <a:rPr lang="pt-BR" smtClean="0"/>
              <a:t>‹nº›</a:t>
            </a:fld>
            <a:endParaRPr lang="pt-BR"/>
          </a:p>
        </p:txBody>
      </p:sp>
    </p:spTree>
    <p:extLst>
      <p:ext uri="{BB962C8B-B14F-4D97-AF65-F5344CB8AC3E}">
        <p14:creationId xmlns:p14="http://schemas.microsoft.com/office/powerpoint/2010/main" val="956155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8ED614-5C67-4B47-88B0-A825524CC55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A1CBC0EF-4B67-4427-874F-CF9043F57B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FAD1DC72-63AF-455F-AA14-B8665A5A42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BD63D32-38B4-4E70-87B5-9C88EBBCF60A}"/>
              </a:ext>
            </a:extLst>
          </p:cNvPr>
          <p:cNvSpPr>
            <a:spLocks noGrp="1"/>
          </p:cNvSpPr>
          <p:nvPr>
            <p:ph type="dt" sz="half" idx="10"/>
          </p:nvPr>
        </p:nvSpPr>
        <p:spPr/>
        <p:txBody>
          <a:bodyPr/>
          <a:lstStyle/>
          <a:p>
            <a:fld id="{72C20C32-742E-473F-8997-9FC8FEAC92CD}" type="datetimeFigureOut">
              <a:rPr lang="pt-BR" smtClean="0"/>
              <a:t>17/11/2020</a:t>
            </a:fld>
            <a:endParaRPr lang="pt-BR"/>
          </a:p>
        </p:txBody>
      </p:sp>
      <p:sp>
        <p:nvSpPr>
          <p:cNvPr id="6" name="Espaço Reservado para Rodapé 5">
            <a:extLst>
              <a:ext uri="{FF2B5EF4-FFF2-40B4-BE49-F238E27FC236}">
                <a16:creationId xmlns:a16="http://schemas.microsoft.com/office/drawing/2014/main" id="{45411DAF-DED4-4B04-98C2-A06354C29F3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E3F7807-2A3E-4053-A5E7-AE6B79F24595}"/>
              </a:ext>
            </a:extLst>
          </p:cNvPr>
          <p:cNvSpPr>
            <a:spLocks noGrp="1"/>
          </p:cNvSpPr>
          <p:nvPr>
            <p:ph type="sldNum" sz="quarter" idx="12"/>
          </p:nvPr>
        </p:nvSpPr>
        <p:spPr/>
        <p:txBody>
          <a:bodyPr/>
          <a:lstStyle/>
          <a:p>
            <a:fld id="{11A7F26C-E95A-43F6-A863-9F951C8EC9B4}" type="slidenum">
              <a:rPr lang="pt-BR" smtClean="0"/>
              <a:t>‹nº›</a:t>
            </a:fld>
            <a:endParaRPr lang="pt-BR"/>
          </a:p>
        </p:txBody>
      </p:sp>
    </p:spTree>
    <p:extLst>
      <p:ext uri="{BB962C8B-B14F-4D97-AF65-F5344CB8AC3E}">
        <p14:creationId xmlns:p14="http://schemas.microsoft.com/office/powerpoint/2010/main" val="2878241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A1C0A6-E27C-4D16-B7E7-98D1D5AE8B7E}"/>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69A15795-A6EF-4C36-A297-02250B8FB4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99F42447-54B9-485B-BBDB-FFC3252C5B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90596A37-F74C-4FEC-8552-FF6F806A0600}"/>
              </a:ext>
            </a:extLst>
          </p:cNvPr>
          <p:cNvSpPr>
            <a:spLocks noGrp="1"/>
          </p:cNvSpPr>
          <p:nvPr>
            <p:ph type="dt" sz="half" idx="10"/>
          </p:nvPr>
        </p:nvSpPr>
        <p:spPr/>
        <p:txBody>
          <a:bodyPr/>
          <a:lstStyle/>
          <a:p>
            <a:fld id="{72C20C32-742E-473F-8997-9FC8FEAC92CD}" type="datetimeFigureOut">
              <a:rPr lang="pt-BR" smtClean="0"/>
              <a:t>17/11/2020</a:t>
            </a:fld>
            <a:endParaRPr lang="pt-BR"/>
          </a:p>
        </p:txBody>
      </p:sp>
      <p:sp>
        <p:nvSpPr>
          <p:cNvPr id="6" name="Espaço Reservado para Rodapé 5">
            <a:extLst>
              <a:ext uri="{FF2B5EF4-FFF2-40B4-BE49-F238E27FC236}">
                <a16:creationId xmlns:a16="http://schemas.microsoft.com/office/drawing/2014/main" id="{DB685F24-A757-4440-8AEC-43B3836951D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060A9496-A707-4F9F-84A7-DCECE12FC45A}"/>
              </a:ext>
            </a:extLst>
          </p:cNvPr>
          <p:cNvSpPr>
            <a:spLocks noGrp="1"/>
          </p:cNvSpPr>
          <p:nvPr>
            <p:ph type="sldNum" sz="quarter" idx="12"/>
          </p:nvPr>
        </p:nvSpPr>
        <p:spPr/>
        <p:txBody>
          <a:bodyPr/>
          <a:lstStyle/>
          <a:p>
            <a:fld id="{11A7F26C-E95A-43F6-A863-9F951C8EC9B4}" type="slidenum">
              <a:rPr lang="pt-BR" smtClean="0"/>
              <a:t>‹nº›</a:t>
            </a:fld>
            <a:endParaRPr lang="pt-BR"/>
          </a:p>
        </p:txBody>
      </p:sp>
    </p:spTree>
    <p:extLst>
      <p:ext uri="{BB962C8B-B14F-4D97-AF65-F5344CB8AC3E}">
        <p14:creationId xmlns:p14="http://schemas.microsoft.com/office/powerpoint/2010/main" val="286492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1E0A72B3-BCA2-4890-A636-F27EFD918D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21023AA2-2CF3-4369-929C-E1A08B1CAC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05B68B0-9E8F-4B35-88B1-423AD82AA4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C20C32-742E-473F-8997-9FC8FEAC92CD}" type="datetimeFigureOut">
              <a:rPr lang="pt-BR" smtClean="0"/>
              <a:t>17/11/2020</a:t>
            </a:fld>
            <a:endParaRPr lang="pt-BR"/>
          </a:p>
        </p:txBody>
      </p:sp>
      <p:sp>
        <p:nvSpPr>
          <p:cNvPr id="5" name="Espaço Reservado para Rodapé 4">
            <a:extLst>
              <a:ext uri="{FF2B5EF4-FFF2-40B4-BE49-F238E27FC236}">
                <a16:creationId xmlns:a16="http://schemas.microsoft.com/office/drawing/2014/main" id="{4906F6B0-8BF0-4EF6-A25A-8B2429DF78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1F0C6EFC-E262-45F4-8472-4372126F07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A7F26C-E95A-43F6-A863-9F951C8EC9B4}" type="slidenum">
              <a:rPr lang="pt-BR" smtClean="0"/>
              <a:t>‹nº›</a:t>
            </a:fld>
            <a:endParaRPr lang="pt-BR"/>
          </a:p>
        </p:txBody>
      </p:sp>
    </p:spTree>
    <p:extLst>
      <p:ext uri="{BB962C8B-B14F-4D97-AF65-F5344CB8AC3E}">
        <p14:creationId xmlns:p14="http://schemas.microsoft.com/office/powerpoint/2010/main" val="38395688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5" name="CaixaDeTexto 4">
            <a:extLst>
              <a:ext uri="{FF2B5EF4-FFF2-40B4-BE49-F238E27FC236}">
                <a16:creationId xmlns:a16="http://schemas.microsoft.com/office/drawing/2014/main" id="{15DDC71B-0349-4C91-8F48-CCAA6487DEDE}"/>
              </a:ext>
            </a:extLst>
          </p:cNvPr>
          <p:cNvSpPr txBox="1"/>
          <p:nvPr/>
        </p:nvSpPr>
        <p:spPr>
          <a:xfrm>
            <a:off x="378842" y="888903"/>
            <a:ext cx="4024866" cy="510540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pt-BR" sz="3600" b="0" i="0" u="none" strike="noStrike" kern="1200" cap="none" spc="0" normalizeH="0" baseline="0" noProof="0">
                <a:ln>
                  <a:noFill/>
                </a:ln>
                <a:solidFill>
                  <a:srgbClr val="FFFFFF"/>
                </a:solidFill>
                <a:effectLst/>
                <a:uLnTx/>
                <a:uFillTx/>
                <a:latin typeface="Calibri Light" panose="020F0302020204030204"/>
                <a:ea typeface="+mn-ea"/>
                <a:cs typeface="+mn-cs"/>
              </a:rPr>
              <a:t>Impacto da Formação em Ciência da Computação na Ingressão dos Profissionais </a:t>
            </a:r>
          </a:p>
          <a:p>
            <a:pPr marL="0" marR="0" lvl="0" indent="0" algn="l" defTabSz="914400" rtl="0" eaLnBrk="1" fontAlgn="auto" latinLnBrk="0" hangingPunct="1">
              <a:lnSpc>
                <a:spcPct val="90000"/>
              </a:lnSpc>
              <a:spcBef>
                <a:spcPct val="0"/>
              </a:spcBef>
              <a:spcAft>
                <a:spcPts val="600"/>
              </a:spcAft>
              <a:buClrTx/>
              <a:buSzTx/>
              <a:buFontTx/>
              <a:buNone/>
              <a:tabLst/>
              <a:defRPr/>
            </a:pPr>
            <a:r>
              <a:rPr kumimoji="0" lang="pt-BR" sz="3600" b="0" i="0" u="none" strike="noStrike" kern="1200" cap="none" spc="0" normalizeH="0" baseline="0" noProof="0">
                <a:ln>
                  <a:noFill/>
                </a:ln>
                <a:solidFill>
                  <a:srgbClr val="FFFFFF"/>
                </a:solidFill>
                <a:effectLst/>
                <a:uLnTx/>
                <a:uFillTx/>
                <a:latin typeface="Calibri Light" panose="020F0302020204030204"/>
                <a:ea typeface="+mn-ea"/>
                <a:cs typeface="+mn-cs"/>
              </a:rPr>
              <a:t>no Mercado</a:t>
            </a:r>
          </a:p>
          <a:p>
            <a:pPr marL="0" marR="0" lvl="0" indent="0" algn="l" defTabSz="914400" rtl="0" eaLnBrk="1" fontAlgn="auto" latinLnBrk="0" hangingPunct="1">
              <a:lnSpc>
                <a:spcPct val="90000"/>
              </a:lnSpc>
              <a:spcBef>
                <a:spcPct val="0"/>
              </a:spcBef>
              <a:spcAft>
                <a:spcPts val="600"/>
              </a:spcAft>
              <a:buClrTx/>
              <a:buSzTx/>
              <a:buFontTx/>
              <a:buNone/>
              <a:tabLst/>
              <a:defRPr/>
            </a:pPr>
            <a:r>
              <a:rPr kumimoji="0" lang="pt-BR" sz="3600" b="0" i="0" u="none" strike="noStrike" kern="1200" cap="none" spc="0" normalizeH="0" baseline="0" noProof="0">
                <a:ln>
                  <a:noFill/>
                </a:ln>
                <a:solidFill>
                  <a:srgbClr val="FFFFFF"/>
                </a:solidFill>
                <a:effectLst/>
                <a:uLnTx/>
                <a:uFillTx/>
                <a:latin typeface="Calibri Light" panose="020F0302020204030204"/>
                <a:ea typeface="+mn-ea"/>
                <a:cs typeface="+mn-cs"/>
              </a:rPr>
              <a:t>de Trabalho</a:t>
            </a:r>
          </a:p>
        </p:txBody>
      </p:sp>
      <p:sp>
        <p:nvSpPr>
          <p:cNvPr id="4" name="CaixaDeTexto 3">
            <a:extLst>
              <a:ext uri="{FF2B5EF4-FFF2-40B4-BE49-F238E27FC236}">
                <a16:creationId xmlns:a16="http://schemas.microsoft.com/office/drawing/2014/main" id="{AF5C281D-2708-4BF3-A189-6AF9BCE39D1A}"/>
              </a:ext>
            </a:extLst>
          </p:cNvPr>
          <p:cNvSpPr txBox="1"/>
          <p:nvPr/>
        </p:nvSpPr>
        <p:spPr>
          <a:xfrm>
            <a:off x="3929654" y="1802492"/>
            <a:ext cx="7203097" cy="1639111"/>
          </a:xfrm>
          <a:prstGeom prst="rect">
            <a:avLst/>
          </a:prstGeom>
          <a:noFill/>
        </p:spPr>
        <p:txBody>
          <a:bodyPr wrap="square" rtlCol="0" anchor="t">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pt-BR" sz="4000">
                <a:solidFill>
                  <a:prstClr val="black"/>
                </a:solidFill>
                <a:latin typeface="Calibri" panose="020F0502020204030204"/>
              </a:rPr>
              <a:t>Grupos Seminário II 09</a:t>
            </a:r>
            <a:endParaRPr kumimoji="0" lang="pt-BR" sz="4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CaixaDeTexto 5">
            <a:extLst>
              <a:ext uri="{FF2B5EF4-FFF2-40B4-BE49-F238E27FC236}">
                <a16:creationId xmlns:a16="http://schemas.microsoft.com/office/drawing/2014/main" id="{EBFE47E2-BD56-429D-AD93-065A98A51D9B}"/>
              </a:ext>
            </a:extLst>
          </p:cNvPr>
          <p:cNvSpPr txBox="1"/>
          <p:nvPr/>
        </p:nvSpPr>
        <p:spPr>
          <a:xfrm>
            <a:off x="5142724" y="4257674"/>
            <a:ext cx="6489700" cy="2057400"/>
          </a:xfrm>
          <a:prstGeom prst="rect">
            <a:avLst/>
          </a:prstGeom>
          <a:noFill/>
        </p:spPr>
        <p:txBody>
          <a:bodyPr wrap="square" rtlCol="0" anchor="t">
            <a:norm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pt-BR" sz="4000" b="0" i="0" u="none" strike="noStrike" kern="1200" cap="none" spc="0" normalizeH="0" baseline="0" noProof="0">
                <a:ln>
                  <a:noFill/>
                </a:ln>
                <a:solidFill>
                  <a:prstClr val="black"/>
                </a:solidFill>
                <a:effectLst/>
                <a:uLnTx/>
                <a:uFillTx/>
                <a:latin typeface="Calibri" panose="020F0502020204030204"/>
                <a:ea typeface="+mn-ea"/>
                <a:cs typeface="+mn-cs"/>
              </a:rPr>
              <a:t>Gustavo Hammerschmidt</a:t>
            </a:r>
          </a:p>
          <a:p>
            <a:pPr marL="0" marR="0" lvl="0" indent="0" algn="l" defTabSz="914400" rtl="0" eaLnBrk="1" fontAlgn="auto" latinLnBrk="0" hangingPunct="1">
              <a:lnSpc>
                <a:spcPct val="100000"/>
              </a:lnSpc>
              <a:spcBef>
                <a:spcPts val="0"/>
              </a:spcBef>
              <a:spcAft>
                <a:spcPts val="600"/>
              </a:spcAft>
              <a:buClrTx/>
              <a:buSzTx/>
              <a:buFontTx/>
              <a:buNone/>
              <a:tabLst/>
              <a:defRPr/>
            </a:pPr>
            <a:r>
              <a:rPr lang="pt-BR" sz="4000">
                <a:solidFill>
                  <a:prstClr val="black"/>
                </a:solidFill>
                <a:latin typeface="Calibri" panose="020F0502020204030204"/>
              </a:rPr>
              <a:t>João Vitor Andrioli de Souza</a:t>
            </a:r>
            <a:endParaRPr kumimoji="0" lang="pt-BR" sz="4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313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5" name="CaixaDeTexto 4">
            <a:extLst>
              <a:ext uri="{FF2B5EF4-FFF2-40B4-BE49-F238E27FC236}">
                <a16:creationId xmlns:a16="http://schemas.microsoft.com/office/drawing/2014/main" id="{15DDC71B-0349-4C91-8F48-CCAA6487DEDE}"/>
              </a:ext>
            </a:extLst>
          </p:cNvPr>
          <p:cNvSpPr txBox="1"/>
          <p:nvPr/>
        </p:nvSpPr>
        <p:spPr>
          <a:xfrm>
            <a:off x="363209" y="491490"/>
            <a:ext cx="4006183" cy="283464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800" b="0" i="0" u="none" strike="noStrike" kern="1200" cap="none" spc="0" normalizeH="0" baseline="0" noProof="0" dirty="0" err="1">
                <a:ln>
                  <a:noFill/>
                </a:ln>
                <a:solidFill>
                  <a:srgbClr val="FFFFFF"/>
                </a:solidFill>
                <a:effectLst/>
                <a:uLnTx/>
                <a:uFillTx/>
                <a:latin typeface="Calibri Light" panose="020F0302020204030204"/>
                <a:ea typeface="+mn-ea"/>
                <a:cs typeface="+mn-cs"/>
              </a:rPr>
              <a:t>Método</a:t>
            </a:r>
            <a:r>
              <a:rPr kumimoji="0" lang="en-US" sz="4800" b="0" i="0" u="none" strike="noStrike" kern="1200" cap="none" spc="0" normalizeH="0" baseline="0" noProof="0" dirty="0">
                <a:ln>
                  <a:noFill/>
                </a:ln>
                <a:solidFill>
                  <a:srgbClr val="FFFFFF"/>
                </a:solidFill>
                <a:effectLst/>
                <a:uLnTx/>
                <a:uFillTx/>
                <a:latin typeface="Calibri Light" panose="020F0302020204030204"/>
                <a:ea typeface="+mn-ea"/>
                <a:cs typeface="+mn-cs"/>
              </a:rPr>
              <a:t> da </a:t>
            </a:r>
            <a:r>
              <a:rPr kumimoji="0" lang="en-US" sz="4800" b="0" i="0" u="none" strike="noStrike" kern="1200" cap="none" spc="0" normalizeH="0" baseline="0" noProof="0" dirty="0" err="1">
                <a:ln>
                  <a:noFill/>
                </a:ln>
                <a:solidFill>
                  <a:srgbClr val="FFFFFF"/>
                </a:solidFill>
                <a:effectLst/>
                <a:uLnTx/>
                <a:uFillTx/>
                <a:latin typeface="Calibri Light" panose="020F0302020204030204"/>
                <a:ea typeface="+mn-ea"/>
                <a:cs typeface="+mn-cs"/>
              </a:rPr>
              <a:t>Pesquisa</a:t>
            </a:r>
            <a:endParaRPr kumimoji="0" lang="en-US" sz="4800" b="0" i="0" u="none" strike="noStrike" kern="1200" cap="none" spc="0" normalizeH="0" baseline="0" noProof="0" dirty="0">
              <a:ln>
                <a:noFill/>
              </a:ln>
              <a:solidFill>
                <a:srgbClr val="FFFFFF"/>
              </a:solidFill>
              <a:effectLst/>
              <a:uLnTx/>
              <a:uFillTx/>
              <a:latin typeface="Calibri Light" panose="020F0302020204030204"/>
              <a:ea typeface="+mn-ea"/>
              <a:cs typeface="+mn-cs"/>
            </a:endParaRPr>
          </a:p>
        </p:txBody>
      </p:sp>
      <p:sp>
        <p:nvSpPr>
          <p:cNvPr id="2" name="CaixaDeTexto 1">
            <a:extLst>
              <a:ext uri="{FF2B5EF4-FFF2-40B4-BE49-F238E27FC236}">
                <a16:creationId xmlns:a16="http://schemas.microsoft.com/office/drawing/2014/main" id="{3F8E2209-9EC2-4F9A-BFDA-C4A0B3948BEF}"/>
              </a:ext>
            </a:extLst>
          </p:cNvPr>
          <p:cNvSpPr txBox="1"/>
          <p:nvPr/>
        </p:nvSpPr>
        <p:spPr>
          <a:xfrm>
            <a:off x="4732602" y="1908810"/>
            <a:ext cx="7181258" cy="30469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0" i="0" u="none" strike="noStrike" kern="1200" cap="none" spc="0" normalizeH="0" baseline="0" noProof="0" dirty="0">
                <a:ln>
                  <a:noFill/>
                </a:ln>
                <a:solidFill>
                  <a:prstClr val="black"/>
                </a:solidFill>
                <a:effectLst/>
                <a:uLnTx/>
                <a:uFillTx/>
                <a:latin typeface="Calibri" panose="020F0502020204030204"/>
                <a:ea typeface="+mn-ea"/>
                <a:cs typeface="+mn-cs"/>
              </a:rPr>
              <a:t>Nossa coleta e análise de dados ocorreu durante Outubro/Novembro de 2020. Realizamos uma abordagem qualitativa através de entrevistas englobando 2 estudantes de doutorado, seguindo as formulações do questionário proposto.</a:t>
            </a:r>
            <a:endParaRPr kumimoji="0" lang="pt-BR"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9758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2">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aixaDeTexto 2">
            <a:extLst>
              <a:ext uri="{FF2B5EF4-FFF2-40B4-BE49-F238E27FC236}">
                <a16:creationId xmlns:a16="http://schemas.microsoft.com/office/drawing/2014/main" id="{ABDDF901-351F-4E4A-B3A0-6880B66CF090}"/>
              </a:ext>
            </a:extLst>
          </p:cNvPr>
          <p:cNvSpPr txBox="1"/>
          <p:nvPr/>
        </p:nvSpPr>
        <p:spPr>
          <a:xfrm>
            <a:off x="674726" y="1470940"/>
            <a:ext cx="3662163" cy="3536422"/>
          </a:xfrm>
          <a:prstGeom prst="rect">
            <a:avLst/>
          </a:prstGeom>
        </p:spPr>
        <p:txBody>
          <a:bodyPr vert="horz" lIns="91440" tIns="45720" rIns="91440" bIns="45720" rtlCol="0" anchor="b">
            <a:normAutofit fontScale="47500" lnSpcReduction="20000"/>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pt-BR" sz="8000" b="0" i="0" u="none" strike="noStrike" kern="1200" cap="none" spc="0" normalizeH="0" baseline="0" noProof="0">
                <a:ln>
                  <a:noFill/>
                </a:ln>
                <a:solidFill>
                  <a:srgbClr val="FFFFFF"/>
                </a:solidFill>
                <a:effectLst/>
                <a:uLnTx/>
                <a:uFillTx/>
                <a:latin typeface="Calibri Light" panose="020F0302020204030204"/>
                <a:ea typeface="+mn-ea"/>
                <a:cs typeface="+mn-cs"/>
              </a:rPr>
              <a:t>Impacto da Formação em Ciência da Computação na Ingressão dos Profissionais no Mercado de Trabalho</a:t>
            </a:r>
          </a:p>
        </p:txBody>
      </p:sp>
      <p:sp>
        <p:nvSpPr>
          <p:cNvPr id="6" name="CaixaDeTexto 5">
            <a:extLst>
              <a:ext uri="{FF2B5EF4-FFF2-40B4-BE49-F238E27FC236}">
                <a16:creationId xmlns:a16="http://schemas.microsoft.com/office/drawing/2014/main" id="{9978C59B-1C59-4B11-AAD6-CFE19A6C9752}"/>
              </a:ext>
            </a:extLst>
          </p:cNvPr>
          <p:cNvSpPr txBox="1"/>
          <p:nvPr/>
        </p:nvSpPr>
        <p:spPr>
          <a:xfrm>
            <a:off x="6283323" y="689461"/>
            <a:ext cx="5314950" cy="5698180"/>
          </a:xfrm>
          <a:prstGeom prst="rect">
            <a:avLst/>
          </a:prstGeom>
        </p:spPr>
        <p:txBody>
          <a:bodyPr vert="horz" lIns="91440" tIns="45720" rIns="91440" bIns="45720" rtlCol="0" anchor="ctr">
            <a:normAutofit lnSpcReduction="10000"/>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i="0" u="none" strike="noStrike" kern="1200" cap="none" spc="0" normalizeH="0" baseline="0" noProof="0" dirty="0" err="1">
                <a:ln>
                  <a:noFill/>
                </a:ln>
                <a:solidFill>
                  <a:schemeClr val="bg1">
                    <a:lumMod val="95000"/>
                    <a:lumOff val="5000"/>
                  </a:schemeClr>
                </a:solidFill>
                <a:effectLst/>
                <a:uLnTx/>
                <a:uFillTx/>
                <a:latin typeface="Calibri" panose="020F0502020204030204"/>
                <a:ea typeface="+mn-ea"/>
                <a:cs typeface="+mn-cs"/>
              </a:rPr>
              <a:t>Problema</a:t>
            </a:r>
            <a:r>
              <a:rPr kumimoji="0" lang="en-US" sz="2800" i="0" u="none" strike="noStrike" kern="1200" cap="none" spc="0" normalizeH="0" baseline="0" noProof="0" dirty="0">
                <a:ln>
                  <a:noFill/>
                </a:ln>
                <a:solidFill>
                  <a:schemeClr val="bg1">
                    <a:lumMod val="95000"/>
                    <a:lumOff val="5000"/>
                  </a:schemeClr>
                </a:solidFill>
                <a:effectLst/>
                <a:uLnTx/>
                <a:uFillTx/>
                <a:latin typeface="Calibri" panose="020F0502020204030204"/>
                <a:ea typeface="+mn-ea"/>
                <a:cs typeface="+mn-cs"/>
              </a:rPr>
              <a:t>/</a:t>
            </a:r>
            <a:r>
              <a:rPr kumimoji="0" lang="en-US" sz="2800" i="0" u="none" strike="noStrike" kern="1200" cap="none" spc="0" normalizeH="0" baseline="0" noProof="0" dirty="0" err="1">
                <a:ln>
                  <a:noFill/>
                </a:ln>
                <a:solidFill>
                  <a:schemeClr val="bg1">
                    <a:lumMod val="95000"/>
                    <a:lumOff val="5000"/>
                  </a:schemeClr>
                </a:solidFill>
                <a:effectLst/>
                <a:uLnTx/>
                <a:uFillTx/>
                <a:latin typeface="Calibri" panose="020F0502020204030204"/>
                <a:ea typeface="+mn-ea"/>
                <a:cs typeface="+mn-cs"/>
              </a:rPr>
              <a:t>Motivação</a:t>
            </a:r>
            <a:endParaRPr kumimoji="0" lang="en-US" sz="2800" i="0" u="none" strike="noStrike" kern="1200" cap="none" spc="0" normalizeH="0" baseline="0" noProof="0" dirty="0">
              <a:ln>
                <a:noFill/>
              </a:ln>
              <a:solidFill>
                <a:schemeClr val="bg1">
                  <a:lumMod val="95000"/>
                  <a:lumOff val="5000"/>
                </a:schemeClr>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i="0" u="none" strike="noStrike" kern="1200" cap="none" spc="0" normalizeH="0" baseline="0" noProof="0" dirty="0" err="1">
                <a:ln>
                  <a:noFill/>
                </a:ln>
                <a:solidFill>
                  <a:schemeClr val="bg1">
                    <a:lumMod val="95000"/>
                    <a:lumOff val="5000"/>
                  </a:schemeClr>
                </a:solidFill>
                <a:effectLst/>
                <a:uLnTx/>
                <a:uFillTx/>
                <a:latin typeface="Calibri" panose="020F0502020204030204"/>
                <a:ea typeface="+mn-ea"/>
                <a:cs typeface="+mn-cs"/>
              </a:rPr>
              <a:t>Objetivo</a:t>
            </a:r>
            <a:r>
              <a:rPr kumimoji="0" lang="en-US" sz="2800" i="0" u="none" strike="noStrike" kern="1200" cap="none" spc="0" normalizeH="0" baseline="0" noProof="0" dirty="0">
                <a:ln>
                  <a:noFill/>
                </a:ln>
                <a:solidFill>
                  <a:schemeClr val="bg1">
                    <a:lumMod val="95000"/>
                    <a:lumOff val="5000"/>
                  </a:schemeClr>
                </a:solidFill>
                <a:effectLst/>
                <a:uLnTx/>
                <a:uFillTx/>
                <a:latin typeface="Calibri" panose="020F0502020204030204"/>
                <a:ea typeface="+mn-ea"/>
                <a:cs typeface="+mn-cs"/>
              </a:rPr>
              <a:t> da </a:t>
            </a:r>
            <a:r>
              <a:rPr kumimoji="0" lang="en-US" sz="2800" i="0" u="none" strike="noStrike" kern="1200" cap="none" spc="0" normalizeH="0" baseline="0" noProof="0" dirty="0" err="1">
                <a:ln>
                  <a:noFill/>
                </a:ln>
                <a:solidFill>
                  <a:schemeClr val="bg1">
                    <a:lumMod val="95000"/>
                    <a:lumOff val="5000"/>
                  </a:schemeClr>
                </a:solidFill>
                <a:effectLst/>
                <a:uLnTx/>
                <a:uFillTx/>
                <a:latin typeface="Calibri" panose="020F0502020204030204"/>
                <a:ea typeface="+mn-ea"/>
                <a:cs typeface="+mn-cs"/>
              </a:rPr>
              <a:t>pesquisa</a:t>
            </a:r>
            <a:endParaRPr kumimoji="0" lang="en-US" sz="2800" i="0" u="none" strike="noStrike" kern="1200" cap="none" spc="0" normalizeH="0" baseline="0" noProof="0" dirty="0">
              <a:ln>
                <a:noFill/>
              </a:ln>
              <a:solidFill>
                <a:schemeClr val="bg1">
                  <a:lumMod val="95000"/>
                  <a:lumOff val="5000"/>
                </a:schemeClr>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i="0" u="none" strike="noStrike" kern="1200" cap="none" spc="0" normalizeH="0" baseline="0" noProof="0" dirty="0" err="1">
                <a:ln>
                  <a:noFill/>
                </a:ln>
                <a:solidFill>
                  <a:schemeClr val="bg1">
                    <a:lumMod val="95000"/>
                    <a:lumOff val="5000"/>
                  </a:schemeClr>
                </a:solidFill>
                <a:effectLst/>
                <a:uLnTx/>
                <a:uFillTx/>
                <a:latin typeface="Calibri" panose="020F0502020204030204"/>
                <a:ea typeface="+mn-ea"/>
                <a:cs typeface="+mn-cs"/>
              </a:rPr>
              <a:t>Método</a:t>
            </a:r>
            <a:r>
              <a:rPr kumimoji="0" lang="en-US" sz="2800" i="0" u="none" strike="noStrike" kern="1200" cap="none" spc="0" normalizeH="0" baseline="0" noProof="0" dirty="0">
                <a:ln>
                  <a:noFill/>
                </a:ln>
                <a:solidFill>
                  <a:schemeClr val="bg1">
                    <a:lumMod val="95000"/>
                    <a:lumOff val="5000"/>
                  </a:schemeClr>
                </a:solidFill>
                <a:effectLst/>
                <a:uLnTx/>
                <a:uFillTx/>
                <a:latin typeface="Calibri" panose="020F0502020204030204"/>
                <a:ea typeface="+mn-ea"/>
                <a:cs typeface="+mn-cs"/>
              </a:rPr>
              <a:t> de </a:t>
            </a:r>
            <a:r>
              <a:rPr kumimoji="0" lang="en-US" sz="2800" i="0" u="none" strike="noStrike" kern="1200" cap="none" spc="0" normalizeH="0" baseline="0" noProof="0" dirty="0" err="1">
                <a:ln>
                  <a:noFill/>
                </a:ln>
                <a:solidFill>
                  <a:schemeClr val="bg1">
                    <a:lumMod val="95000"/>
                    <a:lumOff val="5000"/>
                  </a:schemeClr>
                </a:solidFill>
                <a:effectLst/>
                <a:uLnTx/>
                <a:uFillTx/>
                <a:latin typeface="Calibri" panose="020F0502020204030204"/>
                <a:ea typeface="+mn-ea"/>
                <a:cs typeface="+mn-cs"/>
              </a:rPr>
              <a:t>pesquisa</a:t>
            </a:r>
            <a:endParaRPr kumimoji="0" lang="en-US" sz="2800" i="0" u="none" strike="noStrike" kern="1200" cap="none" spc="0" normalizeH="0" baseline="0" noProof="0" dirty="0">
              <a:ln>
                <a:noFill/>
              </a:ln>
              <a:solidFill>
                <a:schemeClr val="bg1">
                  <a:lumMod val="95000"/>
                  <a:lumOff val="5000"/>
                </a:schemeClr>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800" b="1" dirty="0" err="1">
                <a:solidFill>
                  <a:srgbClr val="0070C0"/>
                </a:solidFill>
                <a:latin typeface="Calibri" panose="020F0502020204030204"/>
              </a:rPr>
              <a:t>Proposições</a:t>
            </a:r>
            <a:r>
              <a:rPr lang="en-US" sz="2800" b="1" dirty="0">
                <a:solidFill>
                  <a:srgbClr val="0070C0"/>
                </a:solidFill>
                <a:latin typeface="Calibri" panose="020F0502020204030204"/>
              </a:rPr>
              <a:t> e </a:t>
            </a:r>
            <a:r>
              <a:rPr lang="en-US" sz="2800" b="1" dirty="0" err="1">
                <a:solidFill>
                  <a:srgbClr val="0070C0"/>
                </a:solidFill>
                <a:latin typeface="Calibri" panose="020F0502020204030204"/>
              </a:rPr>
              <a:t>Pontos</a:t>
            </a:r>
            <a:r>
              <a:rPr lang="en-US" sz="2800" b="1" dirty="0">
                <a:solidFill>
                  <a:srgbClr val="0070C0"/>
                </a:solidFill>
                <a:latin typeface="Calibri" panose="020F0502020204030204"/>
              </a:rPr>
              <a:t> de </a:t>
            </a:r>
            <a:r>
              <a:rPr lang="en-US" sz="2800" b="1" dirty="0" err="1">
                <a:solidFill>
                  <a:srgbClr val="0070C0"/>
                </a:solidFill>
                <a:latin typeface="Calibri" panose="020F0502020204030204"/>
              </a:rPr>
              <a:t>Análise</a:t>
            </a:r>
            <a:r>
              <a:rPr lang="en-US" sz="2800" b="1" dirty="0">
                <a:solidFill>
                  <a:srgbClr val="0070C0"/>
                </a:solidFill>
                <a:latin typeface="Calibri" panose="020F0502020204030204"/>
              </a:rPr>
              <a:t> de </a:t>
            </a:r>
            <a:r>
              <a:rPr lang="en-US" sz="2800" b="1" dirty="0" err="1">
                <a:solidFill>
                  <a:srgbClr val="0070C0"/>
                </a:solidFill>
                <a:latin typeface="Calibri" panose="020F0502020204030204"/>
              </a:rPr>
              <a:t>pesquisa</a:t>
            </a:r>
            <a:endParaRPr kumimoji="0" lang="en-US" sz="2800" b="1" i="0" u="none"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800" dirty="0" err="1">
                <a:solidFill>
                  <a:prstClr val="black"/>
                </a:solidFill>
                <a:latin typeface="Calibri" panose="020F0502020204030204"/>
              </a:rPr>
              <a:t>Discussão</a:t>
            </a:r>
            <a:r>
              <a:rPr lang="en-US" sz="2800" dirty="0">
                <a:solidFill>
                  <a:prstClr val="black"/>
                </a:solidFill>
                <a:latin typeface="Calibri" panose="020F0502020204030204"/>
              </a:rPr>
              <a:t> de </a:t>
            </a:r>
            <a:r>
              <a:rPr lang="en-US" sz="2800" dirty="0" err="1">
                <a:solidFill>
                  <a:prstClr val="black"/>
                </a:solidFill>
                <a:latin typeface="Calibri" panose="020F0502020204030204"/>
              </a:rPr>
              <a:t>Resultados</a:t>
            </a:r>
            <a:endParaRPr lang="en-US" sz="2800" dirty="0">
              <a:solidFill>
                <a:prstClr val="black"/>
              </a:solidFill>
              <a:latin typeface="Calibri" panose="020F0502020204030204"/>
            </a:endParaRPr>
          </a:p>
          <a:p>
            <a:pPr marR="0" lvl="0" algn="l" defTabSz="914400" rtl="0" eaLnBrk="1" fontAlgn="auto" latinLnBrk="0" hangingPunct="1">
              <a:lnSpc>
                <a:spcPct val="90000"/>
              </a:lnSpc>
              <a:spcBef>
                <a:spcPts val="0"/>
              </a:spcBef>
              <a:spcAft>
                <a:spcPts val="600"/>
              </a:spcAft>
              <a:buClrTx/>
              <a:buSzTx/>
              <a:tabLst/>
              <a:defRPr/>
            </a:pPr>
            <a:r>
              <a:rPr lang="en-US" sz="2800" dirty="0">
                <a:solidFill>
                  <a:prstClr val="black"/>
                </a:solidFill>
                <a:latin typeface="Calibri" panose="020F0502020204030204"/>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Rede Grounded Theory</a:t>
            </a:r>
          </a:p>
          <a:p>
            <a:pPr marR="0" lvl="0" algn="l" defTabSz="914400" rtl="0" eaLnBrk="1" fontAlgn="auto" latinLnBrk="0" hangingPunct="1">
              <a:lnSpc>
                <a:spcPct val="90000"/>
              </a:lnSpc>
              <a:spcBef>
                <a:spcPts val="0"/>
              </a:spcBef>
              <a:spcAft>
                <a:spcPts val="600"/>
              </a:spcAft>
              <a:buClrTx/>
              <a:buSzTx/>
              <a:tabLst/>
              <a:defRPr/>
            </a:pPr>
            <a:r>
              <a:rPr lang="en-US" sz="2800" dirty="0">
                <a:solidFill>
                  <a:prstClr val="black"/>
                </a:solidFill>
                <a:latin typeface="Calibri" panose="020F0502020204030204"/>
              </a:rPr>
              <a:t>    - </a:t>
            </a:r>
            <a:r>
              <a:rPr lang="en-US" sz="2800" dirty="0" err="1">
                <a:solidFill>
                  <a:prstClr val="black"/>
                </a:solidFill>
                <a:latin typeface="Calibri" panose="020F0502020204030204"/>
              </a:rPr>
              <a:t>Tabela</a:t>
            </a:r>
            <a:r>
              <a:rPr lang="en-US" sz="2800" dirty="0">
                <a:solidFill>
                  <a:prstClr val="black"/>
                </a:solidFill>
                <a:latin typeface="Calibri" panose="020F0502020204030204"/>
              </a:rPr>
              <a:t> </a:t>
            </a:r>
            <a:r>
              <a:rPr lang="en-US" sz="2800" dirty="0" err="1">
                <a:solidFill>
                  <a:prstClr val="black"/>
                </a:solidFill>
                <a:latin typeface="Calibri" panose="020F0502020204030204"/>
              </a:rPr>
              <a:t>Proposições</a:t>
            </a:r>
            <a:r>
              <a:rPr lang="en-US" sz="2800" dirty="0">
                <a:solidFill>
                  <a:prstClr val="black"/>
                </a:solidFill>
                <a:latin typeface="Calibri" panose="020F0502020204030204"/>
              </a:rPr>
              <a:t> x </a:t>
            </a:r>
            <a:r>
              <a:rPr lang="en-US" sz="2800" dirty="0" err="1">
                <a:solidFill>
                  <a:prstClr val="black"/>
                </a:solidFill>
                <a:latin typeface="Calibri" panose="020F0502020204030204"/>
              </a:rPr>
              <a:t>Pontos</a:t>
            </a:r>
            <a:r>
              <a:rPr lang="en-US" sz="2800" dirty="0">
                <a:solidFill>
                  <a:prstClr val="black"/>
                </a:solidFill>
                <a:latin typeface="Calibri" panose="020F0502020204030204"/>
              </a:rPr>
              <a:t> de </a:t>
            </a:r>
          </a:p>
          <a:p>
            <a:pPr marR="0" lvl="0" algn="l" defTabSz="914400" rtl="0" eaLnBrk="1" fontAlgn="auto" latinLnBrk="0" hangingPunct="1">
              <a:lnSpc>
                <a:spcPct val="90000"/>
              </a:lnSpc>
              <a:spcBef>
                <a:spcPts val="0"/>
              </a:spcBef>
              <a:spcAft>
                <a:spcPts val="600"/>
              </a:spcAft>
              <a:buClrTx/>
              <a:buSzTx/>
              <a:tabLst/>
              <a:defRPr/>
            </a:pPr>
            <a:r>
              <a:rPr lang="en-US" sz="2800" dirty="0">
                <a:solidFill>
                  <a:prstClr val="black"/>
                </a:solidFill>
                <a:latin typeface="Calibri" panose="020F0502020204030204"/>
              </a:rPr>
              <a:t>      </a:t>
            </a:r>
            <a:r>
              <a:rPr lang="en-US" sz="2800" dirty="0" err="1">
                <a:solidFill>
                  <a:prstClr val="black"/>
                </a:solidFill>
                <a:latin typeface="Calibri" panose="020F0502020204030204"/>
              </a:rPr>
              <a:t>Análise</a:t>
            </a:r>
            <a:r>
              <a:rPr lang="en-US" sz="2800" dirty="0">
                <a:solidFill>
                  <a:prstClr val="black"/>
                </a:solidFill>
                <a:latin typeface="Calibri" panose="020F0502020204030204"/>
              </a:rPr>
              <a:t> x </a:t>
            </a:r>
            <a:r>
              <a:rPr lang="en-US" sz="2800" dirty="0" err="1">
                <a:solidFill>
                  <a:prstClr val="black"/>
                </a:solidFill>
                <a:latin typeface="Calibri" panose="020F0502020204030204"/>
              </a:rPr>
              <a:t>Entrevistados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Limitações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da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pesquisa</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Contribuições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da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pesquisa</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Conclusão</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800" dirty="0" err="1">
                <a:solidFill>
                  <a:prstClr val="black"/>
                </a:solidFill>
                <a:latin typeface="Calibri" panose="020F0502020204030204"/>
              </a:rPr>
              <a:t>Referências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CaixaDeTexto 1">
            <a:extLst>
              <a:ext uri="{FF2B5EF4-FFF2-40B4-BE49-F238E27FC236}">
                <a16:creationId xmlns:a16="http://schemas.microsoft.com/office/drawing/2014/main" id="{6FA12C1A-CB01-4D00-8793-DC1D0E2E6677}"/>
              </a:ext>
            </a:extLst>
          </p:cNvPr>
          <p:cNvSpPr txBox="1"/>
          <p:nvPr/>
        </p:nvSpPr>
        <p:spPr>
          <a:xfrm>
            <a:off x="781989" y="335518"/>
            <a:ext cx="231140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pt-BR" sz="4000" b="0" i="0" u="none" strike="noStrike" kern="1200" cap="none" spc="0" normalizeH="0" baseline="0" noProof="0">
                <a:ln>
                  <a:noFill/>
                </a:ln>
                <a:solidFill>
                  <a:prstClr val="white"/>
                </a:solidFill>
                <a:effectLst/>
                <a:uLnTx/>
                <a:uFillTx/>
                <a:latin typeface="Calibri" panose="020F0502020204030204"/>
                <a:ea typeface="+mn-ea"/>
                <a:cs typeface="+mn-cs"/>
              </a:rPr>
              <a:t>Outline</a:t>
            </a: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aixaDeTexto 4">
            <a:extLst>
              <a:ext uri="{FF2B5EF4-FFF2-40B4-BE49-F238E27FC236}">
                <a16:creationId xmlns:a16="http://schemas.microsoft.com/office/drawing/2014/main" id="{66AAC9FE-729E-456E-8940-D882CBC703B3}"/>
              </a:ext>
            </a:extLst>
          </p:cNvPr>
          <p:cNvSpPr txBox="1"/>
          <p:nvPr/>
        </p:nvSpPr>
        <p:spPr>
          <a:xfrm>
            <a:off x="3891064" y="3054485"/>
            <a:ext cx="5836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001669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5" name="CaixaDeTexto 4">
            <a:extLst>
              <a:ext uri="{FF2B5EF4-FFF2-40B4-BE49-F238E27FC236}">
                <a16:creationId xmlns:a16="http://schemas.microsoft.com/office/drawing/2014/main" id="{15DDC71B-0349-4C91-8F48-CCAA6487DEDE}"/>
              </a:ext>
            </a:extLst>
          </p:cNvPr>
          <p:cNvSpPr txBox="1"/>
          <p:nvPr/>
        </p:nvSpPr>
        <p:spPr>
          <a:xfrm>
            <a:off x="363209" y="491490"/>
            <a:ext cx="3350147" cy="283464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800" b="0" i="0" u="none" strike="noStrike" kern="1200" cap="none" spc="0" normalizeH="0" baseline="0" noProof="0" dirty="0" err="1">
                <a:ln>
                  <a:noFill/>
                </a:ln>
                <a:solidFill>
                  <a:srgbClr val="FFFFFF"/>
                </a:solidFill>
                <a:effectLst/>
                <a:uLnTx/>
                <a:uFillTx/>
                <a:latin typeface="Calibri Light" panose="020F0302020204030204"/>
                <a:ea typeface="+mn-ea"/>
                <a:cs typeface="+mn-cs"/>
              </a:rPr>
              <a:t>Proposições</a:t>
            </a:r>
            <a:r>
              <a:rPr kumimoji="0" lang="en-US" sz="4800" b="0" i="0" u="none" strike="noStrike" kern="1200" cap="none" spc="0" normalizeH="0" baseline="0" noProof="0" dirty="0">
                <a:ln>
                  <a:noFill/>
                </a:ln>
                <a:solidFill>
                  <a:srgbClr val="FFFFFF"/>
                </a:solidFill>
                <a:effectLst/>
                <a:uLnTx/>
                <a:uFillTx/>
                <a:latin typeface="Calibri Light" panose="020F0302020204030204"/>
                <a:ea typeface="+mn-ea"/>
                <a:cs typeface="+mn-cs"/>
              </a:rPr>
              <a:t> da </a:t>
            </a:r>
            <a:r>
              <a:rPr kumimoji="0" lang="en-US" sz="4800" b="0" i="0" u="none" strike="noStrike" kern="1200" cap="none" spc="0" normalizeH="0" baseline="0" noProof="0" dirty="0" err="1">
                <a:ln>
                  <a:noFill/>
                </a:ln>
                <a:solidFill>
                  <a:srgbClr val="FFFFFF"/>
                </a:solidFill>
                <a:effectLst/>
                <a:uLnTx/>
                <a:uFillTx/>
                <a:latin typeface="Calibri Light" panose="020F0302020204030204"/>
                <a:ea typeface="+mn-ea"/>
                <a:cs typeface="+mn-cs"/>
              </a:rPr>
              <a:t>Pesquisa</a:t>
            </a:r>
            <a:endParaRPr kumimoji="0" lang="en-US" sz="4800" b="0" i="0" u="none" strike="noStrike" kern="1200" cap="none" spc="0" normalizeH="0" baseline="0" noProof="0" dirty="0">
              <a:ln>
                <a:noFill/>
              </a:ln>
              <a:solidFill>
                <a:srgbClr val="FFFFFF"/>
              </a:solidFill>
              <a:effectLst/>
              <a:uLnTx/>
              <a:uFillTx/>
              <a:latin typeface="Calibri Light" panose="020F0302020204030204"/>
              <a:ea typeface="+mn-ea"/>
              <a:cs typeface="+mn-cs"/>
            </a:endParaRPr>
          </a:p>
        </p:txBody>
      </p:sp>
      <p:sp>
        <p:nvSpPr>
          <p:cNvPr id="3" name="CaixaDeTexto 2">
            <a:extLst>
              <a:ext uri="{FF2B5EF4-FFF2-40B4-BE49-F238E27FC236}">
                <a16:creationId xmlns:a16="http://schemas.microsoft.com/office/drawing/2014/main" id="{10A63A8A-43BA-4E1A-B532-AB6D379BC78F}"/>
              </a:ext>
            </a:extLst>
          </p:cNvPr>
          <p:cNvSpPr txBox="1"/>
          <p:nvPr/>
        </p:nvSpPr>
        <p:spPr>
          <a:xfrm>
            <a:off x="4544017" y="1382988"/>
            <a:ext cx="7393188" cy="4401205"/>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2800" dirty="0"/>
              <a:t>P1. As empresas selecionam novos profissionais de T.I. com base em suas formações[6][7].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2800" dirty="0"/>
              <a:t>P2. As empresas não levam muito em conta a formação dos profissionais[7][8][9].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2800" dirty="0"/>
              <a:t>P3. As empresas valorizam mais as atuações do profissional no mercado[6][8][10].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2800" dirty="0"/>
              <a:t>P4. As empresas selecionam o profissional com base na experiencia em uma linguagem de programação[6][8].</a:t>
            </a:r>
            <a:endParaRPr kumimoji="0" lang="pt-BR"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6491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5" name="CaixaDeTexto 4">
            <a:extLst>
              <a:ext uri="{FF2B5EF4-FFF2-40B4-BE49-F238E27FC236}">
                <a16:creationId xmlns:a16="http://schemas.microsoft.com/office/drawing/2014/main" id="{15DDC71B-0349-4C91-8F48-CCAA6487DEDE}"/>
              </a:ext>
            </a:extLst>
          </p:cNvPr>
          <p:cNvSpPr txBox="1"/>
          <p:nvPr/>
        </p:nvSpPr>
        <p:spPr>
          <a:xfrm>
            <a:off x="363209" y="491490"/>
            <a:ext cx="3350147" cy="283464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Calibri Light" panose="020F0302020204030204"/>
                <a:ea typeface="+mn-ea"/>
                <a:cs typeface="+mn-cs"/>
              </a:rPr>
              <a:t>Ponto de </a:t>
            </a:r>
            <a:r>
              <a:rPr kumimoji="0" lang="en-US" sz="4800" b="0" i="0" u="none" strike="noStrike" kern="1200" cap="none" spc="0" normalizeH="0" baseline="0" noProof="0" dirty="0" err="1">
                <a:ln>
                  <a:noFill/>
                </a:ln>
                <a:solidFill>
                  <a:srgbClr val="FFFFFF"/>
                </a:solidFill>
                <a:effectLst/>
                <a:uLnTx/>
                <a:uFillTx/>
                <a:latin typeface="Calibri Light" panose="020F0302020204030204"/>
                <a:ea typeface="+mn-ea"/>
                <a:cs typeface="+mn-cs"/>
              </a:rPr>
              <a:t>Análise</a:t>
            </a:r>
            <a:r>
              <a:rPr kumimoji="0" lang="en-US" sz="4800" b="0" i="0" u="none" strike="noStrike" kern="1200" cap="none" spc="0" normalizeH="0" baseline="0" noProof="0" dirty="0">
                <a:ln>
                  <a:noFill/>
                </a:ln>
                <a:solidFill>
                  <a:srgbClr val="FFFFFF"/>
                </a:solidFill>
                <a:effectLst/>
                <a:uLnTx/>
                <a:uFillTx/>
                <a:latin typeface="Calibri Light" panose="020F0302020204030204"/>
                <a:ea typeface="+mn-ea"/>
                <a:cs typeface="+mn-cs"/>
              </a:rPr>
              <a:t> da </a:t>
            </a:r>
            <a:r>
              <a:rPr kumimoji="0" lang="en-US" sz="4800" b="0" i="0" u="none" strike="noStrike" kern="1200" cap="none" spc="0" normalizeH="0" baseline="0" noProof="0" dirty="0" err="1">
                <a:ln>
                  <a:noFill/>
                </a:ln>
                <a:solidFill>
                  <a:srgbClr val="FFFFFF"/>
                </a:solidFill>
                <a:effectLst/>
                <a:uLnTx/>
                <a:uFillTx/>
                <a:latin typeface="Calibri Light" panose="020F0302020204030204"/>
                <a:ea typeface="+mn-ea"/>
                <a:cs typeface="+mn-cs"/>
              </a:rPr>
              <a:t>Pesquisa</a:t>
            </a:r>
            <a:endParaRPr kumimoji="0" lang="en-US" sz="4800" b="0" i="0" u="none" strike="noStrike" kern="1200" cap="none" spc="0" normalizeH="0" baseline="0" noProof="0" dirty="0">
              <a:ln>
                <a:noFill/>
              </a:ln>
              <a:solidFill>
                <a:srgbClr val="FFFFFF"/>
              </a:solidFill>
              <a:effectLst/>
              <a:uLnTx/>
              <a:uFillTx/>
              <a:latin typeface="Calibri Light" panose="020F0302020204030204"/>
              <a:ea typeface="+mn-ea"/>
              <a:cs typeface="+mn-cs"/>
            </a:endParaRPr>
          </a:p>
        </p:txBody>
      </p:sp>
      <p:sp>
        <p:nvSpPr>
          <p:cNvPr id="3" name="CaixaDeTexto 2">
            <a:extLst>
              <a:ext uri="{FF2B5EF4-FFF2-40B4-BE49-F238E27FC236}">
                <a16:creationId xmlns:a16="http://schemas.microsoft.com/office/drawing/2014/main" id="{10A63A8A-43BA-4E1A-B532-AB6D379BC78F}"/>
              </a:ext>
            </a:extLst>
          </p:cNvPr>
          <p:cNvSpPr txBox="1"/>
          <p:nvPr/>
        </p:nvSpPr>
        <p:spPr>
          <a:xfrm>
            <a:off x="4544017" y="1369736"/>
            <a:ext cx="7393188" cy="4832092"/>
          </a:xfrm>
          <a:prstGeom prst="rect">
            <a:avLst/>
          </a:prstGeom>
          <a:noFill/>
        </p:spPr>
        <p:txBody>
          <a:bodyPr wrap="square" rtlCol="0">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2800" dirty="0"/>
              <a:t>PA-01. A seleção da empresa levou em conta tanto a formação do profissional quanto a experiencia de mercado ou na área. (P1, P2, P3, P4.) [6][7][8][9][10]</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2800" dirty="0"/>
              <a:t>PA-02. A seleção da empresa favoreceu em algum momento a formação do profissional em detrimento de outros valores. (P1, P2.) [6][7][8][9]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2800" dirty="0"/>
              <a:t>PA-03. A seleção da empresa favoreceu a experiencia de mercado ou na área em algum momento. (P3, P4.)[6][7][8] </a:t>
            </a:r>
            <a:endParaRPr kumimoji="0" lang="pt-BR"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484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2">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aixaDeTexto 2">
            <a:extLst>
              <a:ext uri="{FF2B5EF4-FFF2-40B4-BE49-F238E27FC236}">
                <a16:creationId xmlns:a16="http://schemas.microsoft.com/office/drawing/2014/main" id="{ABDDF901-351F-4E4A-B3A0-6880B66CF090}"/>
              </a:ext>
            </a:extLst>
          </p:cNvPr>
          <p:cNvSpPr txBox="1"/>
          <p:nvPr/>
        </p:nvSpPr>
        <p:spPr>
          <a:xfrm>
            <a:off x="674726" y="1470940"/>
            <a:ext cx="3662163" cy="3536422"/>
          </a:xfrm>
          <a:prstGeom prst="rect">
            <a:avLst/>
          </a:prstGeom>
        </p:spPr>
        <p:txBody>
          <a:bodyPr vert="horz" lIns="91440" tIns="45720" rIns="91440" bIns="45720" rtlCol="0" anchor="b">
            <a:normAutofit fontScale="47500" lnSpcReduction="20000"/>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pt-BR" sz="8000" b="0" i="0" u="none" strike="noStrike" kern="1200" cap="none" spc="0" normalizeH="0" baseline="0" noProof="0">
                <a:ln>
                  <a:noFill/>
                </a:ln>
                <a:solidFill>
                  <a:srgbClr val="FFFFFF"/>
                </a:solidFill>
                <a:effectLst/>
                <a:uLnTx/>
                <a:uFillTx/>
                <a:latin typeface="Calibri Light" panose="020F0302020204030204"/>
                <a:ea typeface="+mn-ea"/>
                <a:cs typeface="+mn-cs"/>
              </a:rPr>
              <a:t>Impacto da Formação em Ciência da Computação na Ingressão dos Profissionais no Mercado de Trabalho</a:t>
            </a:r>
          </a:p>
        </p:txBody>
      </p:sp>
      <p:sp>
        <p:nvSpPr>
          <p:cNvPr id="6" name="CaixaDeTexto 5">
            <a:extLst>
              <a:ext uri="{FF2B5EF4-FFF2-40B4-BE49-F238E27FC236}">
                <a16:creationId xmlns:a16="http://schemas.microsoft.com/office/drawing/2014/main" id="{9978C59B-1C59-4B11-AAD6-CFE19A6C9752}"/>
              </a:ext>
            </a:extLst>
          </p:cNvPr>
          <p:cNvSpPr txBox="1"/>
          <p:nvPr/>
        </p:nvSpPr>
        <p:spPr>
          <a:xfrm>
            <a:off x="6283323" y="689461"/>
            <a:ext cx="5314950" cy="5698180"/>
          </a:xfrm>
          <a:prstGeom prst="rect">
            <a:avLst/>
          </a:prstGeom>
        </p:spPr>
        <p:txBody>
          <a:bodyPr vert="horz" lIns="91440" tIns="45720" rIns="91440" bIns="45720" rtlCol="0" anchor="ctr">
            <a:normAutofit lnSpcReduction="10000"/>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i="0" u="none" strike="noStrike" kern="1200" cap="none" spc="0" normalizeH="0" baseline="0" noProof="0" err="1">
                <a:ln>
                  <a:noFill/>
                </a:ln>
                <a:solidFill>
                  <a:schemeClr val="bg1">
                    <a:lumMod val="95000"/>
                    <a:lumOff val="5000"/>
                  </a:schemeClr>
                </a:solidFill>
                <a:effectLst/>
                <a:uLnTx/>
                <a:uFillTx/>
                <a:latin typeface="Calibri" panose="020F0502020204030204"/>
                <a:ea typeface="+mn-ea"/>
                <a:cs typeface="+mn-cs"/>
              </a:rPr>
              <a:t>Problema</a:t>
            </a:r>
            <a:r>
              <a:rPr kumimoji="0" lang="en-US" sz="2800" i="0" u="none" strike="noStrike" kern="1200" cap="none" spc="0" normalizeH="0" baseline="0" noProof="0">
                <a:ln>
                  <a:noFill/>
                </a:ln>
                <a:solidFill>
                  <a:schemeClr val="bg1">
                    <a:lumMod val="95000"/>
                    <a:lumOff val="5000"/>
                  </a:schemeClr>
                </a:solidFill>
                <a:effectLst/>
                <a:uLnTx/>
                <a:uFillTx/>
                <a:latin typeface="Calibri" panose="020F0502020204030204"/>
                <a:ea typeface="+mn-ea"/>
                <a:cs typeface="+mn-cs"/>
              </a:rPr>
              <a:t>/</a:t>
            </a:r>
            <a:r>
              <a:rPr kumimoji="0" lang="en-US" sz="2800" i="0" u="none" strike="noStrike" kern="1200" cap="none" spc="0" normalizeH="0" baseline="0" noProof="0" err="1">
                <a:ln>
                  <a:noFill/>
                </a:ln>
                <a:solidFill>
                  <a:schemeClr val="bg1">
                    <a:lumMod val="95000"/>
                    <a:lumOff val="5000"/>
                  </a:schemeClr>
                </a:solidFill>
                <a:effectLst/>
                <a:uLnTx/>
                <a:uFillTx/>
                <a:latin typeface="Calibri" panose="020F0502020204030204"/>
                <a:ea typeface="+mn-ea"/>
                <a:cs typeface="+mn-cs"/>
              </a:rPr>
              <a:t>Motivação</a:t>
            </a:r>
            <a:endParaRPr kumimoji="0" lang="en-US" sz="2800" i="0" u="none" strike="noStrike" kern="1200" cap="none" spc="0" normalizeH="0" baseline="0" noProof="0">
              <a:ln>
                <a:noFill/>
              </a:ln>
              <a:solidFill>
                <a:schemeClr val="bg1">
                  <a:lumMod val="95000"/>
                  <a:lumOff val="5000"/>
                </a:schemeClr>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i="0" u="none" strike="noStrike" kern="1200" cap="none" spc="0" normalizeH="0" baseline="0" noProof="0" err="1">
                <a:ln>
                  <a:noFill/>
                </a:ln>
                <a:solidFill>
                  <a:schemeClr val="bg1">
                    <a:lumMod val="95000"/>
                    <a:lumOff val="5000"/>
                  </a:schemeClr>
                </a:solidFill>
                <a:effectLst/>
                <a:uLnTx/>
                <a:uFillTx/>
                <a:latin typeface="Calibri" panose="020F0502020204030204"/>
                <a:ea typeface="+mn-ea"/>
                <a:cs typeface="+mn-cs"/>
              </a:rPr>
              <a:t>Objetivo</a:t>
            </a:r>
            <a:r>
              <a:rPr kumimoji="0" lang="en-US" sz="2800" i="0" u="none" strike="noStrike" kern="1200" cap="none" spc="0" normalizeH="0" baseline="0" noProof="0">
                <a:ln>
                  <a:noFill/>
                </a:ln>
                <a:solidFill>
                  <a:schemeClr val="bg1">
                    <a:lumMod val="95000"/>
                    <a:lumOff val="5000"/>
                  </a:schemeClr>
                </a:solidFill>
                <a:effectLst/>
                <a:uLnTx/>
                <a:uFillTx/>
                <a:latin typeface="Calibri" panose="020F0502020204030204"/>
                <a:ea typeface="+mn-ea"/>
                <a:cs typeface="+mn-cs"/>
              </a:rPr>
              <a:t> da </a:t>
            </a:r>
            <a:r>
              <a:rPr kumimoji="0" lang="en-US" sz="2800" i="0" u="none" strike="noStrike" kern="1200" cap="none" spc="0" normalizeH="0" baseline="0" noProof="0" err="1">
                <a:ln>
                  <a:noFill/>
                </a:ln>
                <a:solidFill>
                  <a:schemeClr val="bg1">
                    <a:lumMod val="95000"/>
                    <a:lumOff val="5000"/>
                  </a:schemeClr>
                </a:solidFill>
                <a:effectLst/>
                <a:uLnTx/>
                <a:uFillTx/>
                <a:latin typeface="Calibri" panose="020F0502020204030204"/>
                <a:ea typeface="+mn-ea"/>
                <a:cs typeface="+mn-cs"/>
              </a:rPr>
              <a:t>pesquisa</a:t>
            </a:r>
            <a:endParaRPr kumimoji="0" lang="en-US" sz="2800" i="0" u="none" strike="noStrike" kern="1200" cap="none" spc="0" normalizeH="0" baseline="0" noProof="0">
              <a:ln>
                <a:noFill/>
              </a:ln>
              <a:solidFill>
                <a:schemeClr val="bg1">
                  <a:lumMod val="95000"/>
                  <a:lumOff val="5000"/>
                </a:schemeClr>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i="0" u="none" strike="noStrike" kern="1200" cap="none" spc="0" normalizeH="0" baseline="0" noProof="0" err="1">
                <a:ln>
                  <a:noFill/>
                </a:ln>
                <a:solidFill>
                  <a:schemeClr val="bg1">
                    <a:lumMod val="95000"/>
                    <a:lumOff val="5000"/>
                  </a:schemeClr>
                </a:solidFill>
                <a:effectLst/>
                <a:uLnTx/>
                <a:uFillTx/>
                <a:latin typeface="Calibri" panose="020F0502020204030204"/>
                <a:ea typeface="+mn-ea"/>
                <a:cs typeface="+mn-cs"/>
              </a:rPr>
              <a:t>Método</a:t>
            </a:r>
            <a:r>
              <a:rPr kumimoji="0" lang="en-US" sz="2800" i="0" u="none" strike="noStrike" kern="1200" cap="none" spc="0" normalizeH="0" baseline="0" noProof="0">
                <a:ln>
                  <a:noFill/>
                </a:ln>
                <a:solidFill>
                  <a:schemeClr val="bg1">
                    <a:lumMod val="95000"/>
                    <a:lumOff val="5000"/>
                  </a:schemeClr>
                </a:solidFill>
                <a:effectLst/>
                <a:uLnTx/>
                <a:uFillTx/>
                <a:latin typeface="Calibri" panose="020F0502020204030204"/>
                <a:ea typeface="+mn-ea"/>
                <a:cs typeface="+mn-cs"/>
              </a:rPr>
              <a:t> de pesquisa</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800">
                <a:solidFill>
                  <a:schemeClr val="bg1">
                    <a:lumMod val="95000"/>
                    <a:lumOff val="5000"/>
                  </a:schemeClr>
                </a:solidFill>
                <a:latin typeface="Calibri" panose="020F0502020204030204"/>
              </a:rPr>
              <a:t>Proposições e Pontos de Análise de pesquisa</a:t>
            </a:r>
            <a:endParaRPr kumimoji="0" lang="en-US" sz="2800" i="0" u="none" strike="noStrike" kern="1200" cap="none" spc="0" normalizeH="0" baseline="0" noProof="0">
              <a:ln>
                <a:noFill/>
              </a:ln>
              <a:solidFill>
                <a:schemeClr val="bg1">
                  <a:lumMod val="95000"/>
                  <a:lumOff val="5000"/>
                </a:schemeClr>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800" b="1">
                <a:solidFill>
                  <a:srgbClr val="0070C0"/>
                </a:solidFill>
                <a:latin typeface="Calibri" panose="020F0502020204030204"/>
              </a:rPr>
              <a:t>Discussão de Resultados</a:t>
            </a:r>
          </a:p>
          <a:p>
            <a:pPr marR="0" lvl="0" algn="l" defTabSz="914400" rtl="0" eaLnBrk="1" fontAlgn="auto" latinLnBrk="0" hangingPunct="1">
              <a:lnSpc>
                <a:spcPct val="90000"/>
              </a:lnSpc>
              <a:spcBef>
                <a:spcPts val="0"/>
              </a:spcBef>
              <a:spcAft>
                <a:spcPts val="600"/>
              </a:spcAft>
              <a:buClrTx/>
              <a:buSzTx/>
              <a:tabLst/>
              <a:defRPr/>
            </a:pPr>
            <a:r>
              <a:rPr lang="en-US" sz="2800">
                <a:solidFill>
                  <a:prstClr val="black"/>
                </a:solidFill>
                <a:latin typeface="Calibri" panose="020F0502020204030204"/>
              </a:rPr>
              <a:t>    </a:t>
            </a:r>
            <a:r>
              <a:rPr kumimoji="0" lang="en-US" sz="2800" b="1" i="0" u="none" strike="noStrike" kern="1200" cap="none" spc="0" normalizeH="0" baseline="0" noProof="0">
                <a:ln>
                  <a:noFill/>
                </a:ln>
                <a:solidFill>
                  <a:srgbClr val="0070C0"/>
                </a:solidFill>
                <a:effectLst/>
                <a:uLnTx/>
                <a:uFillTx/>
                <a:latin typeface="Calibri" panose="020F0502020204030204"/>
                <a:ea typeface="+mn-ea"/>
                <a:cs typeface="+mn-cs"/>
              </a:rPr>
              <a:t>- Rede Grounded Theory</a:t>
            </a:r>
          </a:p>
          <a:p>
            <a:pPr marR="0" lvl="0" algn="l" defTabSz="914400" rtl="0" eaLnBrk="1" fontAlgn="auto" latinLnBrk="0" hangingPunct="1">
              <a:lnSpc>
                <a:spcPct val="90000"/>
              </a:lnSpc>
              <a:spcBef>
                <a:spcPts val="0"/>
              </a:spcBef>
              <a:spcAft>
                <a:spcPts val="600"/>
              </a:spcAft>
              <a:buClrTx/>
              <a:buSzTx/>
              <a:tabLst/>
              <a:defRPr/>
            </a:pPr>
            <a:r>
              <a:rPr lang="en-US" sz="2800" b="1">
                <a:solidFill>
                  <a:srgbClr val="0070C0"/>
                </a:solidFill>
                <a:latin typeface="Calibri" panose="020F0502020204030204"/>
              </a:rPr>
              <a:t>    - Tabela Proposições x Pontos de </a:t>
            </a:r>
          </a:p>
          <a:p>
            <a:pPr marR="0" lvl="0" algn="l" defTabSz="914400" rtl="0" eaLnBrk="1" fontAlgn="auto" latinLnBrk="0" hangingPunct="1">
              <a:lnSpc>
                <a:spcPct val="90000"/>
              </a:lnSpc>
              <a:spcBef>
                <a:spcPts val="0"/>
              </a:spcBef>
              <a:spcAft>
                <a:spcPts val="600"/>
              </a:spcAft>
              <a:buClrTx/>
              <a:buSzTx/>
              <a:tabLst/>
              <a:defRPr/>
            </a:pPr>
            <a:r>
              <a:rPr lang="en-US" sz="2800" b="1">
                <a:solidFill>
                  <a:srgbClr val="0070C0"/>
                </a:solidFill>
                <a:latin typeface="Calibri" panose="020F0502020204030204"/>
              </a:rPr>
              <a:t>      Análise x Entrevistados</a:t>
            </a:r>
            <a:endParaRPr kumimoji="0" lang="en-US" sz="2800" b="1" i="0" u="none" strike="noStrike" kern="1200" cap="none" spc="0" normalizeH="0" baseline="0" noProof="0">
              <a:ln>
                <a:noFill/>
              </a:ln>
              <a:solidFill>
                <a:srgbClr val="0070C0"/>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rPr>
              <a:t>Limitações</a:t>
            </a: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da </a:t>
            </a:r>
            <a:r>
              <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rPr>
              <a:t>pesquisa</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rPr>
              <a:t>Contribuições</a:t>
            </a: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da </a:t>
            </a:r>
            <a:r>
              <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rPr>
              <a:t>pesquisa</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Conclusão</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800">
                <a:solidFill>
                  <a:prstClr val="black"/>
                </a:solidFill>
                <a:latin typeface="Calibri" panose="020F0502020204030204"/>
              </a:rPr>
              <a:t>Referências</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CaixaDeTexto 1">
            <a:extLst>
              <a:ext uri="{FF2B5EF4-FFF2-40B4-BE49-F238E27FC236}">
                <a16:creationId xmlns:a16="http://schemas.microsoft.com/office/drawing/2014/main" id="{6FA12C1A-CB01-4D00-8793-DC1D0E2E6677}"/>
              </a:ext>
            </a:extLst>
          </p:cNvPr>
          <p:cNvSpPr txBox="1"/>
          <p:nvPr/>
        </p:nvSpPr>
        <p:spPr>
          <a:xfrm>
            <a:off x="781989" y="335518"/>
            <a:ext cx="231140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pt-BR" sz="4000" b="0" i="0" u="none" strike="noStrike" kern="1200" cap="none" spc="0" normalizeH="0" baseline="0" noProof="0">
                <a:ln>
                  <a:noFill/>
                </a:ln>
                <a:solidFill>
                  <a:prstClr val="white"/>
                </a:solidFill>
                <a:effectLst/>
                <a:uLnTx/>
                <a:uFillTx/>
                <a:latin typeface="Calibri" panose="020F0502020204030204"/>
                <a:ea typeface="+mn-ea"/>
                <a:cs typeface="+mn-cs"/>
              </a:rPr>
              <a:t>Outline</a:t>
            </a: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aixaDeTexto 4">
            <a:extLst>
              <a:ext uri="{FF2B5EF4-FFF2-40B4-BE49-F238E27FC236}">
                <a16:creationId xmlns:a16="http://schemas.microsoft.com/office/drawing/2014/main" id="{66AAC9FE-729E-456E-8940-D882CBC703B3}"/>
              </a:ext>
            </a:extLst>
          </p:cNvPr>
          <p:cNvSpPr txBox="1"/>
          <p:nvPr/>
        </p:nvSpPr>
        <p:spPr>
          <a:xfrm>
            <a:off x="3891064" y="3054485"/>
            <a:ext cx="5836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875005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5" name="CaixaDeTexto 4">
            <a:extLst>
              <a:ext uri="{FF2B5EF4-FFF2-40B4-BE49-F238E27FC236}">
                <a16:creationId xmlns:a16="http://schemas.microsoft.com/office/drawing/2014/main" id="{15DDC71B-0349-4C91-8F48-CCAA6487DEDE}"/>
              </a:ext>
            </a:extLst>
          </p:cNvPr>
          <p:cNvSpPr txBox="1"/>
          <p:nvPr/>
        </p:nvSpPr>
        <p:spPr>
          <a:xfrm>
            <a:off x="363210" y="491490"/>
            <a:ext cx="3450508" cy="283464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800" b="0" i="0" u="none" strike="noStrike" kern="1200" cap="none" spc="0" normalizeH="0" baseline="0" noProof="0">
                <a:ln>
                  <a:noFill/>
                </a:ln>
                <a:solidFill>
                  <a:srgbClr val="FFFFFF"/>
                </a:solidFill>
                <a:effectLst/>
                <a:uLnTx/>
                <a:uFillTx/>
                <a:latin typeface="Calibri Light" panose="020F0302020204030204"/>
                <a:ea typeface="+mn-ea"/>
                <a:cs typeface="+mn-cs"/>
              </a:rPr>
              <a:t>Discussão dos Resultados</a:t>
            </a:r>
          </a:p>
        </p:txBody>
      </p:sp>
      <p:pic>
        <p:nvPicPr>
          <p:cNvPr id="3" name="Imagem 2">
            <a:extLst>
              <a:ext uri="{FF2B5EF4-FFF2-40B4-BE49-F238E27FC236}">
                <a16:creationId xmlns:a16="http://schemas.microsoft.com/office/drawing/2014/main" id="{9705EB96-6484-4689-976D-D285DCCD19A7}"/>
              </a:ext>
            </a:extLst>
          </p:cNvPr>
          <p:cNvPicPr>
            <a:picLocks noChangeAspect="1"/>
          </p:cNvPicPr>
          <p:nvPr/>
        </p:nvPicPr>
        <p:blipFill>
          <a:blip r:embed="rId2"/>
          <a:stretch>
            <a:fillRect/>
          </a:stretch>
        </p:blipFill>
        <p:spPr>
          <a:xfrm>
            <a:off x="5277865" y="1584282"/>
            <a:ext cx="5356651" cy="3483696"/>
          </a:xfrm>
          <a:prstGeom prst="rect">
            <a:avLst/>
          </a:prstGeom>
        </p:spPr>
      </p:pic>
    </p:spTree>
    <p:extLst>
      <p:ext uri="{BB962C8B-B14F-4D97-AF65-F5344CB8AC3E}">
        <p14:creationId xmlns:p14="http://schemas.microsoft.com/office/powerpoint/2010/main" val="2976948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D2278-2AF8-4C93-A3DB-31905AE64590}"/>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50D50EE3-478E-494C-B94B-4A720BB6CAA6}"/>
              </a:ext>
            </a:extLst>
          </p:cNvPr>
          <p:cNvSpPr>
            <a:spLocks noGrp="1"/>
          </p:cNvSpPr>
          <p:nvPr>
            <p:ph idx="1"/>
          </p:nvPr>
        </p:nvSpPr>
        <p:spPr/>
        <p:txBody>
          <a:bodyPr/>
          <a:lstStyle/>
          <a:p>
            <a:endParaRPr lang="pt-BR"/>
          </a:p>
        </p:txBody>
      </p:sp>
      <p:pic>
        <p:nvPicPr>
          <p:cNvPr id="5" name="Imagem 4">
            <a:extLst>
              <a:ext uri="{FF2B5EF4-FFF2-40B4-BE49-F238E27FC236}">
                <a16:creationId xmlns:a16="http://schemas.microsoft.com/office/drawing/2014/main" id="{1F58318A-19AA-40C7-9311-9098294C8EE6}"/>
              </a:ext>
            </a:extLst>
          </p:cNvPr>
          <p:cNvPicPr>
            <a:picLocks noChangeAspect="1"/>
          </p:cNvPicPr>
          <p:nvPr/>
        </p:nvPicPr>
        <p:blipFill>
          <a:blip r:embed="rId2"/>
          <a:stretch>
            <a:fillRect/>
          </a:stretch>
        </p:blipFill>
        <p:spPr>
          <a:xfrm>
            <a:off x="54601" y="128689"/>
            <a:ext cx="12082798" cy="6600619"/>
          </a:xfrm>
          <a:prstGeom prst="rect">
            <a:avLst/>
          </a:prstGeom>
        </p:spPr>
      </p:pic>
    </p:spTree>
    <p:extLst>
      <p:ext uri="{BB962C8B-B14F-4D97-AF65-F5344CB8AC3E}">
        <p14:creationId xmlns:p14="http://schemas.microsoft.com/office/powerpoint/2010/main" val="2766526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1B46C1-0EC0-4F55-8867-3F886FA2786F}"/>
              </a:ext>
            </a:extLst>
          </p:cNvPr>
          <p:cNvSpPr>
            <a:spLocks noGrp="1"/>
          </p:cNvSpPr>
          <p:nvPr>
            <p:ph type="title"/>
          </p:nvPr>
        </p:nvSpPr>
        <p:spPr/>
        <p:txBody>
          <a:bodyPr/>
          <a:lstStyle/>
          <a:p>
            <a:r>
              <a:rPr lang="pt-BR" dirty="0"/>
              <a:t>Codificação Axial - Questão 1</a:t>
            </a:r>
          </a:p>
        </p:txBody>
      </p:sp>
      <p:pic>
        <p:nvPicPr>
          <p:cNvPr id="5" name="Espaço Reservado para Conteúdo 4" descr="Diagrama&#10;&#10;Descrição gerada automaticamente">
            <a:extLst>
              <a:ext uri="{FF2B5EF4-FFF2-40B4-BE49-F238E27FC236}">
                <a16:creationId xmlns:a16="http://schemas.microsoft.com/office/drawing/2014/main" id="{527A0EFD-66F9-4A9F-8349-4B365B3C71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784" y="1836462"/>
            <a:ext cx="12066431" cy="4355843"/>
          </a:xfrm>
        </p:spPr>
      </p:pic>
    </p:spTree>
    <p:extLst>
      <p:ext uri="{BB962C8B-B14F-4D97-AF65-F5344CB8AC3E}">
        <p14:creationId xmlns:p14="http://schemas.microsoft.com/office/powerpoint/2010/main" val="1875784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1C0CC2-2803-4295-A230-AD8A06C0D92A}"/>
              </a:ext>
            </a:extLst>
          </p:cNvPr>
          <p:cNvSpPr>
            <a:spLocks noGrp="1"/>
          </p:cNvSpPr>
          <p:nvPr>
            <p:ph type="title"/>
          </p:nvPr>
        </p:nvSpPr>
        <p:spPr/>
        <p:txBody>
          <a:bodyPr/>
          <a:lstStyle/>
          <a:p>
            <a:r>
              <a:rPr lang="pt-BR" dirty="0"/>
              <a:t>Codificação Axial - Questão 2</a:t>
            </a:r>
          </a:p>
        </p:txBody>
      </p:sp>
      <p:pic>
        <p:nvPicPr>
          <p:cNvPr id="5" name="Espaço Reservado para Conteúdo 4" descr="Diagrama&#10;&#10;Descrição gerada automaticamente">
            <a:extLst>
              <a:ext uri="{FF2B5EF4-FFF2-40B4-BE49-F238E27FC236}">
                <a16:creationId xmlns:a16="http://schemas.microsoft.com/office/drawing/2014/main" id="{88F9093E-32F6-463E-BB32-8819E702B2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100" y="1349577"/>
            <a:ext cx="11353800" cy="5508423"/>
          </a:xfrm>
        </p:spPr>
      </p:pic>
    </p:spTree>
    <p:extLst>
      <p:ext uri="{BB962C8B-B14F-4D97-AF65-F5344CB8AC3E}">
        <p14:creationId xmlns:p14="http://schemas.microsoft.com/office/powerpoint/2010/main" val="1870906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A9DA3E-43AE-4F00-9ED5-092A3E09C40E}"/>
              </a:ext>
            </a:extLst>
          </p:cNvPr>
          <p:cNvSpPr>
            <a:spLocks noGrp="1"/>
          </p:cNvSpPr>
          <p:nvPr>
            <p:ph type="title"/>
          </p:nvPr>
        </p:nvSpPr>
        <p:spPr/>
        <p:txBody>
          <a:bodyPr/>
          <a:lstStyle/>
          <a:p>
            <a:r>
              <a:rPr lang="pt-BR" dirty="0"/>
              <a:t>Codificação Axial - Questão 3</a:t>
            </a:r>
          </a:p>
        </p:txBody>
      </p:sp>
      <p:pic>
        <p:nvPicPr>
          <p:cNvPr id="5" name="Espaço Reservado para Conteúdo 4" descr="Diagrama&#10;&#10;Descrição gerada automaticamente">
            <a:extLst>
              <a:ext uri="{FF2B5EF4-FFF2-40B4-BE49-F238E27FC236}">
                <a16:creationId xmlns:a16="http://schemas.microsoft.com/office/drawing/2014/main" id="{559841E3-AD28-4696-A2DC-C2999A3F41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93907"/>
            <a:ext cx="11873519" cy="4232250"/>
          </a:xfrm>
        </p:spPr>
      </p:pic>
    </p:spTree>
    <p:extLst>
      <p:ext uri="{BB962C8B-B14F-4D97-AF65-F5344CB8AC3E}">
        <p14:creationId xmlns:p14="http://schemas.microsoft.com/office/powerpoint/2010/main" val="3930283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2">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aixaDeTexto 2">
            <a:extLst>
              <a:ext uri="{FF2B5EF4-FFF2-40B4-BE49-F238E27FC236}">
                <a16:creationId xmlns:a16="http://schemas.microsoft.com/office/drawing/2014/main" id="{ABDDF901-351F-4E4A-B3A0-6880B66CF090}"/>
              </a:ext>
            </a:extLst>
          </p:cNvPr>
          <p:cNvSpPr txBox="1"/>
          <p:nvPr/>
        </p:nvSpPr>
        <p:spPr>
          <a:xfrm>
            <a:off x="674726" y="1470940"/>
            <a:ext cx="3662163" cy="3536422"/>
          </a:xfrm>
          <a:prstGeom prst="rect">
            <a:avLst/>
          </a:prstGeom>
        </p:spPr>
        <p:txBody>
          <a:bodyPr vert="horz" lIns="91440" tIns="45720" rIns="91440" bIns="45720" rtlCol="0" anchor="b">
            <a:normAutofit fontScale="47500" lnSpcReduction="20000"/>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pt-BR" sz="8000" b="0" i="0" u="none" strike="noStrike" kern="1200" cap="none" spc="0" normalizeH="0" baseline="0" noProof="0">
                <a:ln>
                  <a:noFill/>
                </a:ln>
                <a:solidFill>
                  <a:srgbClr val="FFFFFF"/>
                </a:solidFill>
                <a:effectLst/>
                <a:uLnTx/>
                <a:uFillTx/>
                <a:latin typeface="Calibri Light" panose="020F0302020204030204"/>
                <a:ea typeface="+mn-ea"/>
                <a:cs typeface="+mn-cs"/>
              </a:rPr>
              <a:t>Impacto da Formação em Ciência da Computação na Ingressão dos Profissionais no Mercado de Trabalho</a:t>
            </a:r>
          </a:p>
        </p:txBody>
      </p:sp>
      <p:sp>
        <p:nvSpPr>
          <p:cNvPr id="6" name="CaixaDeTexto 5">
            <a:extLst>
              <a:ext uri="{FF2B5EF4-FFF2-40B4-BE49-F238E27FC236}">
                <a16:creationId xmlns:a16="http://schemas.microsoft.com/office/drawing/2014/main" id="{9978C59B-1C59-4B11-AAD6-CFE19A6C9752}"/>
              </a:ext>
            </a:extLst>
          </p:cNvPr>
          <p:cNvSpPr txBox="1"/>
          <p:nvPr/>
        </p:nvSpPr>
        <p:spPr>
          <a:xfrm>
            <a:off x="6283323" y="689461"/>
            <a:ext cx="5314950" cy="5698180"/>
          </a:xfrm>
          <a:prstGeom prst="rect">
            <a:avLst/>
          </a:prstGeom>
        </p:spPr>
        <p:txBody>
          <a:bodyPr vert="horz" lIns="91440" tIns="45720" rIns="91440" bIns="45720" rtlCol="0" anchor="ctr">
            <a:normAutofit lnSpcReduction="10000"/>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rPr>
              <a:t>Problema</a:t>
            </a: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a:t>
            </a:r>
            <a:r>
              <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rPr>
              <a:t>Motivação</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rPr>
              <a:t>Objetivo</a:t>
            </a: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da </a:t>
            </a:r>
            <a:r>
              <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rPr>
              <a:t>pesquisa</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rPr>
              <a:t>Método</a:t>
            </a: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de pesquisa</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800">
                <a:solidFill>
                  <a:prstClr val="black"/>
                </a:solidFill>
                <a:latin typeface="Calibri" panose="020F0502020204030204"/>
              </a:rPr>
              <a:t>Proposições e Pontos de Análise de pesquisa</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800">
                <a:solidFill>
                  <a:prstClr val="black"/>
                </a:solidFill>
                <a:latin typeface="Calibri" panose="020F0502020204030204"/>
              </a:rPr>
              <a:t>Discussão de Resultados</a:t>
            </a:r>
          </a:p>
          <a:p>
            <a:pPr marR="0" lvl="0" algn="l" defTabSz="914400" rtl="0" eaLnBrk="1" fontAlgn="auto" latinLnBrk="0" hangingPunct="1">
              <a:lnSpc>
                <a:spcPct val="90000"/>
              </a:lnSpc>
              <a:spcBef>
                <a:spcPts val="0"/>
              </a:spcBef>
              <a:spcAft>
                <a:spcPts val="600"/>
              </a:spcAft>
              <a:buClrTx/>
              <a:buSzTx/>
              <a:tabLst/>
              <a:defRPr/>
            </a:pPr>
            <a:r>
              <a:rPr lang="en-US" sz="2800">
                <a:solidFill>
                  <a:prstClr val="black"/>
                </a:solidFill>
                <a:latin typeface="Calibri" panose="020F0502020204030204"/>
              </a:rPr>
              <a:t>    </a:t>
            </a: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Rede Grounded Theory</a:t>
            </a:r>
          </a:p>
          <a:p>
            <a:pPr marR="0" lvl="0" algn="l" defTabSz="914400" rtl="0" eaLnBrk="1" fontAlgn="auto" latinLnBrk="0" hangingPunct="1">
              <a:lnSpc>
                <a:spcPct val="90000"/>
              </a:lnSpc>
              <a:spcBef>
                <a:spcPts val="0"/>
              </a:spcBef>
              <a:spcAft>
                <a:spcPts val="600"/>
              </a:spcAft>
              <a:buClrTx/>
              <a:buSzTx/>
              <a:tabLst/>
              <a:defRPr/>
            </a:pPr>
            <a:r>
              <a:rPr lang="en-US" sz="2800">
                <a:solidFill>
                  <a:prstClr val="black"/>
                </a:solidFill>
                <a:latin typeface="Calibri" panose="020F0502020204030204"/>
              </a:rPr>
              <a:t>    - Tabela Proposições x Pontos de </a:t>
            </a:r>
          </a:p>
          <a:p>
            <a:pPr marR="0" lvl="0" algn="l" defTabSz="914400" rtl="0" eaLnBrk="1" fontAlgn="auto" latinLnBrk="0" hangingPunct="1">
              <a:lnSpc>
                <a:spcPct val="90000"/>
              </a:lnSpc>
              <a:spcBef>
                <a:spcPts val="0"/>
              </a:spcBef>
              <a:spcAft>
                <a:spcPts val="600"/>
              </a:spcAft>
              <a:buClrTx/>
              <a:buSzTx/>
              <a:tabLst/>
              <a:defRPr/>
            </a:pPr>
            <a:r>
              <a:rPr lang="en-US" sz="2800">
                <a:solidFill>
                  <a:prstClr val="black"/>
                </a:solidFill>
                <a:latin typeface="Calibri" panose="020F0502020204030204"/>
              </a:rPr>
              <a:t>      Análise x Entrevistados</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rPr>
              <a:t>Limitações</a:t>
            </a: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da </a:t>
            </a:r>
            <a:r>
              <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rPr>
              <a:t>pesquisa</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rPr>
              <a:t>Contribuições</a:t>
            </a: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da </a:t>
            </a:r>
            <a:r>
              <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rPr>
              <a:t>pesquisa</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Conclusão</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800">
                <a:solidFill>
                  <a:prstClr val="black"/>
                </a:solidFill>
                <a:latin typeface="Calibri" panose="020F0502020204030204"/>
              </a:rPr>
              <a:t>Referências</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CaixaDeTexto 1">
            <a:extLst>
              <a:ext uri="{FF2B5EF4-FFF2-40B4-BE49-F238E27FC236}">
                <a16:creationId xmlns:a16="http://schemas.microsoft.com/office/drawing/2014/main" id="{6FA12C1A-CB01-4D00-8793-DC1D0E2E6677}"/>
              </a:ext>
            </a:extLst>
          </p:cNvPr>
          <p:cNvSpPr txBox="1"/>
          <p:nvPr/>
        </p:nvSpPr>
        <p:spPr>
          <a:xfrm>
            <a:off x="781989" y="335518"/>
            <a:ext cx="231140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pt-BR" sz="4000" b="0" i="0" u="none" strike="noStrike" kern="1200" cap="none" spc="0" normalizeH="0" baseline="0" noProof="0">
                <a:ln>
                  <a:noFill/>
                </a:ln>
                <a:solidFill>
                  <a:prstClr val="white"/>
                </a:solidFill>
                <a:effectLst/>
                <a:uLnTx/>
                <a:uFillTx/>
                <a:latin typeface="Calibri" panose="020F0502020204030204"/>
                <a:ea typeface="+mn-ea"/>
                <a:cs typeface="+mn-cs"/>
              </a:rPr>
              <a:t>Outline</a:t>
            </a: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aixaDeTexto 4">
            <a:extLst>
              <a:ext uri="{FF2B5EF4-FFF2-40B4-BE49-F238E27FC236}">
                <a16:creationId xmlns:a16="http://schemas.microsoft.com/office/drawing/2014/main" id="{66AAC9FE-729E-456E-8940-D882CBC703B3}"/>
              </a:ext>
            </a:extLst>
          </p:cNvPr>
          <p:cNvSpPr txBox="1"/>
          <p:nvPr/>
        </p:nvSpPr>
        <p:spPr>
          <a:xfrm>
            <a:off x="3891064" y="3054485"/>
            <a:ext cx="5836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316780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CBA35C-62F2-416A-B5F0-F7FF551489A6}"/>
              </a:ext>
            </a:extLst>
          </p:cNvPr>
          <p:cNvSpPr>
            <a:spLocks noGrp="1"/>
          </p:cNvSpPr>
          <p:nvPr>
            <p:ph type="title"/>
          </p:nvPr>
        </p:nvSpPr>
        <p:spPr/>
        <p:txBody>
          <a:bodyPr/>
          <a:lstStyle/>
          <a:p>
            <a:r>
              <a:rPr lang="pt-BR" dirty="0"/>
              <a:t>Codificação Axial - Questão 4</a:t>
            </a:r>
          </a:p>
        </p:txBody>
      </p:sp>
      <p:pic>
        <p:nvPicPr>
          <p:cNvPr id="5" name="Espaço Reservado para Conteúdo 4" descr="Diagrama&#10;&#10;Descrição gerada automaticamente">
            <a:extLst>
              <a:ext uri="{FF2B5EF4-FFF2-40B4-BE49-F238E27FC236}">
                <a16:creationId xmlns:a16="http://schemas.microsoft.com/office/drawing/2014/main" id="{6BD0F7B8-EFFB-4E79-A411-65DDFAAD3F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42526"/>
            <a:ext cx="12192000" cy="5476918"/>
          </a:xfrm>
        </p:spPr>
      </p:pic>
    </p:spTree>
    <p:extLst>
      <p:ext uri="{BB962C8B-B14F-4D97-AF65-F5344CB8AC3E}">
        <p14:creationId xmlns:p14="http://schemas.microsoft.com/office/powerpoint/2010/main" val="488718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6B4CD4-72C5-40C2-9750-8D09E1D10E78}"/>
              </a:ext>
            </a:extLst>
          </p:cNvPr>
          <p:cNvSpPr>
            <a:spLocks noGrp="1"/>
          </p:cNvSpPr>
          <p:nvPr>
            <p:ph type="title"/>
          </p:nvPr>
        </p:nvSpPr>
        <p:spPr/>
        <p:txBody>
          <a:bodyPr/>
          <a:lstStyle/>
          <a:p>
            <a:r>
              <a:rPr lang="pt-BR" dirty="0"/>
              <a:t>Codificação Axial - Questão 5</a:t>
            </a:r>
          </a:p>
        </p:txBody>
      </p:sp>
      <p:pic>
        <p:nvPicPr>
          <p:cNvPr id="5" name="Espaço Reservado para Conteúdo 4" descr="Diagrama&#10;&#10;Descrição gerada automaticamente">
            <a:extLst>
              <a:ext uri="{FF2B5EF4-FFF2-40B4-BE49-F238E27FC236}">
                <a16:creationId xmlns:a16="http://schemas.microsoft.com/office/drawing/2014/main" id="{D1D4DE35-73E7-4B41-A6FC-EF5FCE3F45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16769"/>
            <a:ext cx="12192000" cy="4422259"/>
          </a:xfrm>
        </p:spPr>
      </p:pic>
    </p:spTree>
    <p:extLst>
      <p:ext uri="{BB962C8B-B14F-4D97-AF65-F5344CB8AC3E}">
        <p14:creationId xmlns:p14="http://schemas.microsoft.com/office/powerpoint/2010/main" val="2259646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81D4C3-92E8-4687-BBB0-88BF40E8EC28}"/>
              </a:ext>
            </a:extLst>
          </p:cNvPr>
          <p:cNvSpPr>
            <a:spLocks noGrp="1"/>
          </p:cNvSpPr>
          <p:nvPr>
            <p:ph type="title"/>
          </p:nvPr>
        </p:nvSpPr>
        <p:spPr/>
        <p:txBody>
          <a:bodyPr/>
          <a:lstStyle/>
          <a:p>
            <a:r>
              <a:rPr lang="pt-BR" dirty="0"/>
              <a:t>Codificação Axial - Questão 6</a:t>
            </a:r>
          </a:p>
        </p:txBody>
      </p:sp>
      <p:pic>
        <p:nvPicPr>
          <p:cNvPr id="7" name="Espaço Reservado para Conteúdo 6" descr="Diagrama&#10;&#10;Descrição gerada automaticamente">
            <a:extLst>
              <a:ext uri="{FF2B5EF4-FFF2-40B4-BE49-F238E27FC236}">
                <a16:creationId xmlns:a16="http://schemas.microsoft.com/office/drawing/2014/main" id="{D0586658-1FB0-4734-BD8D-17E5231BAA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80010"/>
            <a:ext cx="12019722" cy="5090877"/>
          </a:xfrm>
        </p:spPr>
      </p:pic>
    </p:spTree>
    <p:extLst>
      <p:ext uri="{BB962C8B-B14F-4D97-AF65-F5344CB8AC3E}">
        <p14:creationId xmlns:p14="http://schemas.microsoft.com/office/powerpoint/2010/main" val="2921698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EDB50E-F9EE-494A-A1ED-AB16E3B4AB7E}"/>
              </a:ext>
            </a:extLst>
          </p:cNvPr>
          <p:cNvSpPr>
            <a:spLocks noGrp="1"/>
          </p:cNvSpPr>
          <p:nvPr>
            <p:ph type="title"/>
          </p:nvPr>
        </p:nvSpPr>
        <p:spPr/>
        <p:txBody>
          <a:bodyPr/>
          <a:lstStyle/>
          <a:p>
            <a:r>
              <a:rPr lang="pt-BR" dirty="0"/>
              <a:t>Codificação Axial na forma </a:t>
            </a:r>
            <a:r>
              <a:rPr lang="pt-BR" i="1" dirty="0" err="1"/>
              <a:t>Fuzzy</a:t>
            </a:r>
            <a:endParaRPr lang="pt-BR" i="1" dirty="0"/>
          </a:p>
        </p:txBody>
      </p:sp>
      <p:pic>
        <p:nvPicPr>
          <p:cNvPr id="5" name="Espaço Reservado para Conteúdo 4" descr="Diagrama, Desenho técnico&#10;&#10;Descrição gerada automaticamente">
            <a:extLst>
              <a:ext uri="{FF2B5EF4-FFF2-40B4-BE49-F238E27FC236}">
                <a16:creationId xmlns:a16="http://schemas.microsoft.com/office/drawing/2014/main" id="{180FB968-0862-41A5-BFB5-F31568F8BF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357638"/>
            <a:ext cx="12192001" cy="4803157"/>
          </a:xfrm>
        </p:spPr>
      </p:pic>
    </p:spTree>
    <p:extLst>
      <p:ext uri="{BB962C8B-B14F-4D97-AF65-F5344CB8AC3E}">
        <p14:creationId xmlns:p14="http://schemas.microsoft.com/office/powerpoint/2010/main" val="35530609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D1B4BB-EF7D-4DD5-A76D-68A60ECA565D}"/>
              </a:ext>
            </a:extLst>
          </p:cNvPr>
          <p:cNvSpPr>
            <a:spLocks noGrp="1"/>
          </p:cNvSpPr>
          <p:nvPr>
            <p:ph type="title"/>
          </p:nvPr>
        </p:nvSpPr>
        <p:spPr/>
        <p:txBody>
          <a:bodyPr/>
          <a:lstStyle/>
          <a:p>
            <a:r>
              <a:rPr lang="pt-BR" dirty="0"/>
              <a:t>Codificação Axial em forma de Árvore</a:t>
            </a:r>
          </a:p>
        </p:txBody>
      </p:sp>
      <p:pic>
        <p:nvPicPr>
          <p:cNvPr id="5" name="Espaço Reservado para Conteúdo 4" descr="Diagrama, Desenho técnico&#10;&#10;Descrição gerada automaticamente">
            <a:extLst>
              <a:ext uri="{FF2B5EF4-FFF2-40B4-BE49-F238E27FC236}">
                <a16:creationId xmlns:a16="http://schemas.microsoft.com/office/drawing/2014/main" id="{E577BB65-9854-4BBA-BD56-1CD4281A23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44345"/>
            <a:ext cx="12122405" cy="3769310"/>
          </a:xfrm>
        </p:spPr>
      </p:pic>
    </p:spTree>
    <p:extLst>
      <p:ext uri="{BB962C8B-B14F-4D97-AF65-F5344CB8AC3E}">
        <p14:creationId xmlns:p14="http://schemas.microsoft.com/office/powerpoint/2010/main" val="3625276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5" name="CaixaDeTexto 4">
            <a:extLst>
              <a:ext uri="{FF2B5EF4-FFF2-40B4-BE49-F238E27FC236}">
                <a16:creationId xmlns:a16="http://schemas.microsoft.com/office/drawing/2014/main" id="{15DDC71B-0349-4C91-8F48-CCAA6487DEDE}"/>
              </a:ext>
            </a:extLst>
          </p:cNvPr>
          <p:cNvSpPr txBox="1"/>
          <p:nvPr/>
        </p:nvSpPr>
        <p:spPr>
          <a:xfrm>
            <a:off x="363210" y="491490"/>
            <a:ext cx="3450508" cy="283464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800" b="0" i="0" u="none" strike="noStrike" kern="1200" cap="none" spc="0" normalizeH="0" baseline="0" noProof="0">
                <a:ln>
                  <a:noFill/>
                </a:ln>
                <a:solidFill>
                  <a:srgbClr val="FFFFFF"/>
                </a:solidFill>
                <a:effectLst/>
                <a:uLnTx/>
                <a:uFillTx/>
                <a:latin typeface="Calibri Light" panose="020F0302020204030204"/>
                <a:ea typeface="+mn-ea"/>
                <a:cs typeface="+mn-cs"/>
              </a:rPr>
              <a:t>Discussão dos Resultados</a:t>
            </a:r>
          </a:p>
        </p:txBody>
      </p:sp>
      <p:pic>
        <p:nvPicPr>
          <p:cNvPr id="3" name="Imagem 2">
            <a:extLst>
              <a:ext uri="{FF2B5EF4-FFF2-40B4-BE49-F238E27FC236}">
                <a16:creationId xmlns:a16="http://schemas.microsoft.com/office/drawing/2014/main" id="{4E4788DD-7C71-4F31-9A8F-85E097DDD7DE}"/>
              </a:ext>
            </a:extLst>
          </p:cNvPr>
          <p:cNvPicPr>
            <a:picLocks noChangeAspect="1"/>
          </p:cNvPicPr>
          <p:nvPr/>
        </p:nvPicPr>
        <p:blipFill>
          <a:blip r:embed="rId2"/>
          <a:stretch>
            <a:fillRect/>
          </a:stretch>
        </p:blipFill>
        <p:spPr>
          <a:xfrm>
            <a:off x="4791913" y="319435"/>
            <a:ext cx="7373692" cy="5752752"/>
          </a:xfrm>
          <a:prstGeom prst="rect">
            <a:avLst/>
          </a:prstGeom>
        </p:spPr>
      </p:pic>
    </p:spTree>
    <p:extLst>
      <p:ext uri="{BB962C8B-B14F-4D97-AF65-F5344CB8AC3E}">
        <p14:creationId xmlns:p14="http://schemas.microsoft.com/office/powerpoint/2010/main" val="617161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5" name="CaixaDeTexto 4">
            <a:extLst>
              <a:ext uri="{FF2B5EF4-FFF2-40B4-BE49-F238E27FC236}">
                <a16:creationId xmlns:a16="http://schemas.microsoft.com/office/drawing/2014/main" id="{15DDC71B-0349-4C91-8F48-CCAA6487DEDE}"/>
              </a:ext>
            </a:extLst>
          </p:cNvPr>
          <p:cNvSpPr txBox="1"/>
          <p:nvPr/>
        </p:nvSpPr>
        <p:spPr>
          <a:xfrm>
            <a:off x="363210" y="491490"/>
            <a:ext cx="3450508" cy="283464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800" b="0" i="0" u="none" strike="noStrike" kern="1200" cap="none" spc="0" normalizeH="0" baseline="0" noProof="0">
                <a:ln>
                  <a:noFill/>
                </a:ln>
                <a:solidFill>
                  <a:srgbClr val="FFFFFF"/>
                </a:solidFill>
                <a:effectLst/>
                <a:uLnTx/>
                <a:uFillTx/>
                <a:latin typeface="Calibri Light" panose="020F0302020204030204"/>
                <a:ea typeface="+mn-ea"/>
                <a:cs typeface="+mn-cs"/>
              </a:rPr>
              <a:t>Discussão dos Resultados</a:t>
            </a:r>
          </a:p>
        </p:txBody>
      </p:sp>
      <p:sp>
        <p:nvSpPr>
          <p:cNvPr id="13" name="CaixaDeTexto 12">
            <a:extLst>
              <a:ext uri="{FF2B5EF4-FFF2-40B4-BE49-F238E27FC236}">
                <a16:creationId xmlns:a16="http://schemas.microsoft.com/office/drawing/2014/main" id="{DBDFCE01-62B1-48F4-AC7D-7D21E6C34F92}"/>
              </a:ext>
            </a:extLst>
          </p:cNvPr>
          <p:cNvSpPr txBox="1"/>
          <p:nvPr/>
        </p:nvSpPr>
        <p:spPr>
          <a:xfrm>
            <a:off x="4686892" y="1414099"/>
            <a:ext cx="7141898" cy="3539430"/>
          </a:xfrm>
          <a:prstGeom prst="rect">
            <a:avLst/>
          </a:prstGeom>
          <a:noFill/>
        </p:spPr>
        <p:txBody>
          <a:bodyPr wrap="square">
            <a:spAutoFit/>
          </a:bodyPr>
          <a:lstStyle/>
          <a:p>
            <a:r>
              <a:rPr lang="pt-BR" sz="3200" dirty="0"/>
              <a:t>Os entrevistados confirmaram todas as proposições estabelecidas pela equipe para o estudo, validando-as de modo a indicar que a graduação não os impactou em seus processos seletivos, quando muito serviu apenas como um voto de confiança no vínculo empregatício.</a:t>
            </a:r>
          </a:p>
        </p:txBody>
      </p:sp>
    </p:spTree>
    <p:extLst>
      <p:ext uri="{BB962C8B-B14F-4D97-AF65-F5344CB8AC3E}">
        <p14:creationId xmlns:p14="http://schemas.microsoft.com/office/powerpoint/2010/main" val="1474730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2">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aixaDeTexto 2">
            <a:extLst>
              <a:ext uri="{FF2B5EF4-FFF2-40B4-BE49-F238E27FC236}">
                <a16:creationId xmlns:a16="http://schemas.microsoft.com/office/drawing/2014/main" id="{ABDDF901-351F-4E4A-B3A0-6880B66CF090}"/>
              </a:ext>
            </a:extLst>
          </p:cNvPr>
          <p:cNvSpPr txBox="1"/>
          <p:nvPr/>
        </p:nvSpPr>
        <p:spPr>
          <a:xfrm>
            <a:off x="674726" y="1470940"/>
            <a:ext cx="3662163" cy="3536422"/>
          </a:xfrm>
          <a:prstGeom prst="rect">
            <a:avLst/>
          </a:prstGeom>
        </p:spPr>
        <p:txBody>
          <a:bodyPr vert="horz" lIns="91440" tIns="45720" rIns="91440" bIns="45720" rtlCol="0" anchor="b">
            <a:normAutofit fontScale="47500" lnSpcReduction="20000"/>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pt-BR" sz="8000" b="0" i="0" u="none" strike="noStrike" kern="1200" cap="none" spc="0" normalizeH="0" baseline="0" noProof="0">
                <a:ln>
                  <a:noFill/>
                </a:ln>
                <a:solidFill>
                  <a:srgbClr val="FFFFFF"/>
                </a:solidFill>
                <a:effectLst/>
                <a:uLnTx/>
                <a:uFillTx/>
                <a:latin typeface="Calibri Light" panose="020F0302020204030204"/>
                <a:ea typeface="+mn-ea"/>
                <a:cs typeface="+mn-cs"/>
              </a:rPr>
              <a:t>Impacto da Formação em Ciência da Computação na Ingressão dos Profissionais no Mercado de Trabalho</a:t>
            </a:r>
          </a:p>
        </p:txBody>
      </p:sp>
      <p:sp>
        <p:nvSpPr>
          <p:cNvPr id="6" name="CaixaDeTexto 5">
            <a:extLst>
              <a:ext uri="{FF2B5EF4-FFF2-40B4-BE49-F238E27FC236}">
                <a16:creationId xmlns:a16="http://schemas.microsoft.com/office/drawing/2014/main" id="{9978C59B-1C59-4B11-AAD6-CFE19A6C9752}"/>
              </a:ext>
            </a:extLst>
          </p:cNvPr>
          <p:cNvSpPr txBox="1"/>
          <p:nvPr/>
        </p:nvSpPr>
        <p:spPr>
          <a:xfrm>
            <a:off x="6283323" y="689461"/>
            <a:ext cx="5314950" cy="5698180"/>
          </a:xfrm>
          <a:prstGeom prst="rect">
            <a:avLst/>
          </a:prstGeom>
        </p:spPr>
        <p:txBody>
          <a:bodyPr vert="horz" lIns="91440" tIns="45720" rIns="91440" bIns="45720" rtlCol="0" anchor="ctr">
            <a:normAutofit lnSpcReduction="10000"/>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i="0" u="none" strike="noStrike" kern="1200" cap="none" spc="0" normalizeH="0" baseline="0" noProof="0" err="1">
                <a:ln>
                  <a:noFill/>
                </a:ln>
                <a:solidFill>
                  <a:schemeClr val="bg1">
                    <a:lumMod val="95000"/>
                    <a:lumOff val="5000"/>
                  </a:schemeClr>
                </a:solidFill>
                <a:effectLst/>
                <a:uLnTx/>
                <a:uFillTx/>
                <a:latin typeface="Calibri" panose="020F0502020204030204"/>
                <a:ea typeface="+mn-ea"/>
                <a:cs typeface="+mn-cs"/>
              </a:rPr>
              <a:t>Problema</a:t>
            </a:r>
            <a:r>
              <a:rPr kumimoji="0" lang="en-US" sz="2800" i="0" u="none" strike="noStrike" kern="1200" cap="none" spc="0" normalizeH="0" baseline="0" noProof="0">
                <a:ln>
                  <a:noFill/>
                </a:ln>
                <a:solidFill>
                  <a:schemeClr val="bg1">
                    <a:lumMod val="95000"/>
                    <a:lumOff val="5000"/>
                  </a:schemeClr>
                </a:solidFill>
                <a:effectLst/>
                <a:uLnTx/>
                <a:uFillTx/>
                <a:latin typeface="Calibri" panose="020F0502020204030204"/>
                <a:ea typeface="+mn-ea"/>
                <a:cs typeface="+mn-cs"/>
              </a:rPr>
              <a:t>/</a:t>
            </a:r>
            <a:r>
              <a:rPr kumimoji="0" lang="en-US" sz="2800" i="0" u="none" strike="noStrike" kern="1200" cap="none" spc="0" normalizeH="0" baseline="0" noProof="0" err="1">
                <a:ln>
                  <a:noFill/>
                </a:ln>
                <a:solidFill>
                  <a:schemeClr val="bg1">
                    <a:lumMod val="95000"/>
                    <a:lumOff val="5000"/>
                  </a:schemeClr>
                </a:solidFill>
                <a:effectLst/>
                <a:uLnTx/>
                <a:uFillTx/>
                <a:latin typeface="Calibri" panose="020F0502020204030204"/>
                <a:ea typeface="+mn-ea"/>
                <a:cs typeface="+mn-cs"/>
              </a:rPr>
              <a:t>Motivação</a:t>
            </a:r>
            <a:endParaRPr kumimoji="0" lang="en-US" sz="2800" i="0" u="none" strike="noStrike" kern="1200" cap="none" spc="0" normalizeH="0" baseline="0" noProof="0">
              <a:ln>
                <a:noFill/>
              </a:ln>
              <a:solidFill>
                <a:schemeClr val="bg1">
                  <a:lumMod val="95000"/>
                  <a:lumOff val="5000"/>
                </a:schemeClr>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i="0" u="none" strike="noStrike" kern="1200" cap="none" spc="0" normalizeH="0" baseline="0" noProof="0" err="1">
                <a:ln>
                  <a:noFill/>
                </a:ln>
                <a:solidFill>
                  <a:schemeClr val="bg1">
                    <a:lumMod val="95000"/>
                    <a:lumOff val="5000"/>
                  </a:schemeClr>
                </a:solidFill>
                <a:effectLst/>
                <a:uLnTx/>
                <a:uFillTx/>
                <a:latin typeface="Calibri" panose="020F0502020204030204"/>
                <a:ea typeface="+mn-ea"/>
                <a:cs typeface="+mn-cs"/>
              </a:rPr>
              <a:t>Objetivo</a:t>
            </a:r>
            <a:r>
              <a:rPr kumimoji="0" lang="en-US" sz="2800" i="0" u="none" strike="noStrike" kern="1200" cap="none" spc="0" normalizeH="0" baseline="0" noProof="0">
                <a:ln>
                  <a:noFill/>
                </a:ln>
                <a:solidFill>
                  <a:schemeClr val="bg1">
                    <a:lumMod val="95000"/>
                    <a:lumOff val="5000"/>
                  </a:schemeClr>
                </a:solidFill>
                <a:effectLst/>
                <a:uLnTx/>
                <a:uFillTx/>
                <a:latin typeface="Calibri" panose="020F0502020204030204"/>
                <a:ea typeface="+mn-ea"/>
                <a:cs typeface="+mn-cs"/>
              </a:rPr>
              <a:t> da </a:t>
            </a:r>
            <a:r>
              <a:rPr kumimoji="0" lang="en-US" sz="2800" i="0" u="none" strike="noStrike" kern="1200" cap="none" spc="0" normalizeH="0" baseline="0" noProof="0" err="1">
                <a:ln>
                  <a:noFill/>
                </a:ln>
                <a:solidFill>
                  <a:schemeClr val="bg1">
                    <a:lumMod val="95000"/>
                    <a:lumOff val="5000"/>
                  </a:schemeClr>
                </a:solidFill>
                <a:effectLst/>
                <a:uLnTx/>
                <a:uFillTx/>
                <a:latin typeface="Calibri" panose="020F0502020204030204"/>
                <a:ea typeface="+mn-ea"/>
                <a:cs typeface="+mn-cs"/>
              </a:rPr>
              <a:t>pesquisa</a:t>
            </a:r>
            <a:endParaRPr kumimoji="0" lang="en-US" sz="2800" i="0" u="none" strike="noStrike" kern="1200" cap="none" spc="0" normalizeH="0" baseline="0" noProof="0">
              <a:ln>
                <a:noFill/>
              </a:ln>
              <a:solidFill>
                <a:schemeClr val="bg1">
                  <a:lumMod val="95000"/>
                  <a:lumOff val="5000"/>
                </a:schemeClr>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i="0" u="none" strike="noStrike" kern="1200" cap="none" spc="0" normalizeH="0" baseline="0" noProof="0" err="1">
                <a:ln>
                  <a:noFill/>
                </a:ln>
                <a:solidFill>
                  <a:schemeClr val="bg1">
                    <a:lumMod val="95000"/>
                    <a:lumOff val="5000"/>
                  </a:schemeClr>
                </a:solidFill>
                <a:effectLst/>
                <a:uLnTx/>
                <a:uFillTx/>
                <a:latin typeface="Calibri" panose="020F0502020204030204"/>
                <a:ea typeface="+mn-ea"/>
                <a:cs typeface="+mn-cs"/>
              </a:rPr>
              <a:t>Método</a:t>
            </a:r>
            <a:r>
              <a:rPr kumimoji="0" lang="en-US" sz="2800" i="0" u="none" strike="noStrike" kern="1200" cap="none" spc="0" normalizeH="0" baseline="0" noProof="0">
                <a:ln>
                  <a:noFill/>
                </a:ln>
                <a:solidFill>
                  <a:schemeClr val="bg1">
                    <a:lumMod val="95000"/>
                    <a:lumOff val="5000"/>
                  </a:schemeClr>
                </a:solidFill>
                <a:effectLst/>
                <a:uLnTx/>
                <a:uFillTx/>
                <a:latin typeface="Calibri" panose="020F0502020204030204"/>
                <a:ea typeface="+mn-ea"/>
                <a:cs typeface="+mn-cs"/>
              </a:rPr>
              <a:t> de pesquisa</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800">
                <a:solidFill>
                  <a:schemeClr val="bg1">
                    <a:lumMod val="95000"/>
                    <a:lumOff val="5000"/>
                  </a:schemeClr>
                </a:solidFill>
                <a:latin typeface="Calibri" panose="020F0502020204030204"/>
              </a:rPr>
              <a:t>Proposições e Pontos de Análise de pesquisa</a:t>
            </a:r>
            <a:endParaRPr kumimoji="0" lang="en-US" sz="2800" i="0" u="none" strike="noStrike" kern="1200" cap="none" spc="0" normalizeH="0" baseline="0" noProof="0">
              <a:ln>
                <a:noFill/>
              </a:ln>
              <a:solidFill>
                <a:schemeClr val="bg1">
                  <a:lumMod val="95000"/>
                  <a:lumOff val="5000"/>
                </a:schemeClr>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800">
                <a:solidFill>
                  <a:prstClr val="black"/>
                </a:solidFill>
                <a:latin typeface="Calibri" panose="020F0502020204030204"/>
              </a:rPr>
              <a:t>Discussão de Resultados</a:t>
            </a:r>
          </a:p>
          <a:p>
            <a:pPr marR="0" lvl="0" algn="l" defTabSz="914400" rtl="0" eaLnBrk="1" fontAlgn="auto" latinLnBrk="0" hangingPunct="1">
              <a:lnSpc>
                <a:spcPct val="90000"/>
              </a:lnSpc>
              <a:spcBef>
                <a:spcPts val="0"/>
              </a:spcBef>
              <a:spcAft>
                <a:spcPts val="600"/>
              </a:spcAft>
              <a:buClrTx/>
              <a:buSzTx/>
              <a:tabLst/>
              <a:defRPr/>
            </a:pPr>
            <a:r>
              <a:rPr lang="en-US" sz="2800">
                <a:solidFill>
                  <a:prstClr val="black"/>
                </a:solidFill>
                <a:latin typeface="Calibri" panose="020F0502020204030204"/>
              </a:rPr>
              <a:t>    </a:t>
            </a: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Rede Grounded Theory</a:t>
            </a:r>
          </a:p>
          <a:p>
            <a:pPr marR="0" lvl="0" algn="l" defTabSz="914400" rtl="0" eaLnBrk="1" fontAlgn="auto" latinLnBrk="0" hangingPunct="1">
              <a:lnSpc>
                <a:spcPct val="90000"/>
              </a:lnSpc>
              <a:spcBef>
                <a:spcPts val="0"/>
              </a:spcBef>
              <a:spcAft>
                <a:spcPts val="600"/>
              </a:spcAft>
              <a:buClrTx/>
              <a:buSzTx/>
              <a:tabLst/>
              <a:defRPr/>
            </a:pPr>
            <a:r>
              <a:rPr lang="en-US" sz="2800">
                <a:solidFill>
                  <a:prstClr val="black"/>
                </a:solidFill>
                <a:latin typeface="Calibri" panose="020F0502020204030204"/>
              </a:rPr>
              <a:t>    - Tabela Proposições x Pontos de </a:t>
            </a:r>
          </a:p>
          <a:p>
            <a:pPr marR="0" lvl="0" algn="l" defTabSz="914400" rtl="0" eaLnBrk="1" fontAlgn="auto" latinLnBrk="0" hangingPunct="1">
              <a:lnSpc>
                <a:spcPct val="90000"/>
              </a:lnSpc>
              <a:spcBef>
                <a:spcPts val="0"/>
              </a:spcBef>
              <a:spcAft>
                <a:spcPts val="600"/>
              </a:spcAft>
              <a:buClrTx/>
              <a:buSzTx/>
              <a:tabLst/>
              <a:defRPr/>
            </a:pPr>
            <a:r>
              <a:rPr lang="en-US" sz="2800">
                <a:solidFill>
                  <a:prstClr val="black"/>
                </a:solidFill>
                <a:latin typeface="Calibri" panose="020F0502020204030204"/>
              </a:rPr>
              <a:t>      Análise x Entrevistados</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1" i="0" u="none" strike="noStrike" kern="1200" cap="none" spc="0" normalizeH="0" baseline="0" noProof="0" err="1">
                <a:ln>
                  <a:noFill/>
                </a:ln>
                <a:solidFill>
                  <a:srgbClr val="0070C0"/>
                </a:solidFill>
                <a:effectLst/>
                <a:uLnTx/>
                <a:uFillTx/>
                <a:latin typeface="Calibri" panose="020F0502020204030204"/>
                <a:ea typeface="+mn-ea"/>
                <a:cs typeface="+mn-cs"/>
              </a:rPr>
              <a:t>Limitações</a:t>
            </a:r>
            <a:r>
              <a:rPr kumimoji="0" lang="en-US" sz="2800" b="1" i="0" u="none" strike="noStrike" kern="1200" cap="none" spc="0" normalizeH="0" baseline="0" noProof="0">
                <a:ln>
                  <a:noFill/>
                </a:ln>
                <a:solidFill>
                  <a:srgbClr val="0070C0"/>
                </a:solidFill>
                <a:effectLst/>
                <a:uLnTx/>
                <a:uFillTx/>
                <a:latin typeface="Calibri" panose="020F0502020204030204"/>
                <a:ea typeface="+mn-ea"/>
                <a:cs typeface="+mn-cs"/>
              </a:rPr>
              <a:t> da </a:t>
            </a:r>
            <a:r>
              <a:rPr kumimoji="0" lang="en-US" sz="2800" b="1" i="0" u="none" strike="noStrike" kern="1200" cap="none" spc="0" normalizeH="0" baseline="0" noProof="0" err="1">
                <a:ln>
                  <a:noFill/>
                </a:ln>
                <a:solidFill>
                  <a:srgbClr val="0070C0"/>
                </a:solidFill>
                <a:effectLst/>
                <a:uLnTx/>
                <a:uFillTx/>
                <a:latin typeface="Calibri" panose="020F0502020204030204"/>
                <a:ea typeface="+mn-ea"/>
                <a:cs typeface="+mn-cs"/>
              </a:rPr>
              <a:t>pesquisa</a:t>
            </a:r>
            <a:endParaRPr kumimoji="0" lang="en-US" sz="2800" b="1" i="0" u="none" strike="noStrike" kern="1200" cap="none" spc="0" normalizeH="0" baseline="0" noProof="0">
              <a:ln>
                <a:noFill/>
              </a:ln>
              <a:solidFill>
                <a:srgbClr val="0070C0"/>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rPr>
              <a:t>Contribuições</a:t>
            </a: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da </a:t>
            </a:r>
            <a:r>
              <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rPr>
              <a:t>pesquisa</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Conclusão</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800">
                <a:solidFill>
                  <a:prstClr val="black"/>
                </a:solidFill>
                <a:latin typeface="Calibri" panose="020F0502020204030204"/>
              </a:rPr>
              <a:t>Referências</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CaixaDeTexto 1">
            <a:extLst>
              <a:ext uri="{FF2B5EF4-FFF2-40B4-BE49-F238E27FC236}">
                <a16:creationId xmlns:a16="http://schemas.microsoft.com/office/drawing/2014/main" id="{6FA12C1A-CB01-4D00-8793-DC1D0E2E6677}"/>
              </a:ext>
            </a:extLst>
          </p:cNvPr>
          <p:cNvSpPr txBox="1"/>
          <p:nvPr/>
        </p:nvSpPr>
        <p:spPr>
          <a:xfrm>
            <a:off x="781989" y="335518"/>
            <a:ext cx="231140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pt-BR" sz="4000" b="0" i="0" u="none" strike="noStrike" kern="1200" cap="none" spc="0" normalizeH="0" baseline="0" noProof="0">
                <a:ln>
                  <a:noFill/>
                </a:ln>
                <a:solidFill>
                  <a:prstClr val="white"/>
                </a:solidFill>
                <a:effectLst/>
                <a:uLnTx/>
                <a:uFillTx/>
                <a:latin typeface="Calibri" panose="020F0502020204030204"/>
                <a:ea typeface="+mn-ea"/>
                <a:cs typeface="+mn-cs"/>
              </a:rPr>
              <a:t>Outline</a:t>
            </a: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aixaDeTexto 4">
            <a:extLst>
              <a:ext uri="{FF2B5EF4-FFF2-40B4-BE49-F238E27FC236}">
                <a16:creationId xmlns:a16="http://schemas.microsoft.com/office/drawing/2014/main" id="{66AAC9FE-729E-456E-8940-D882CBC703B3}"/>
              </a:ext>
            </a:extLst>
          </p:cNvPr>
          <p:cNvSpPr txBox="1"/>
          <p:nvPr/>
        </p:nvSpPr>
        <p:spPr>
          <a:xfrm>
            <a:off x="3891064" y="3054485"/>
            <a:ext cx="5836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2819971"/>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5" name="CaixaDeTexto 4">
            <a:extLst>
              <a:ext uri="{FF2B5EF4-FFF2-40B4-BE49-F238E27FC236}">
                <a16:creationId xmlns:a16="http://schemas.microsoft.com/office/drawing/2014/main" id="{15DDC71B-0349-4C91-8F48-CCAA6487DEDE}"/>
              </a:ext>
            </a:extLst>
          </p:cNvPr>
          <p:cNvSpPr txBox="1"/>
          <p:nvPr/>
        </p:nvSpPr>
        <p:spPr>
          <a:xfrm>
            <a:off x="363210" y="491490"/>
            <a:ext cx="3338996" cy="283464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800" b="0" i="0" u="none" strike="noStrike" kern="1200" cap="none" spc="0" normalizeH="0" baseline="0" noProof="0">
                <a:ln>
                  <a:noFill/>
                </a:ln>
                <a:solidFill>
                  <a:srgbClr val="FFFFFF"/>
                </a:solidFill>
                <a:effectLst/>
                <a:uLnTx/>
                <a:uFillTx/>
                <a:latin typeface="Calibri Light" panose="020F0302020204030204"/>
                <a:ea typeface="+mn-ea"/>
                <a:cs typeface="+mn-cs"/>
              </a:rPr>
              <a:t>Limitações da Pesquisa</a:t>
            </a:r>
          </a:p>
        </p:txBody>
      </p:sp>
      <p:sp>
        <p:nvSpPr>
          <p:cNvPr id="2" name="CaixaDeTexto 1">
            <a:extLst>
              <a:ext uri="{FF2B5EF4-FFF2-40B4-BE49-F238E27FC236}">
                <a16:creationId xmlns:a16="http://schemas.microsoft.com/office/drawing/2014/main" id="{5707E5AE-E2FD-424F-986B-87331A1FC79C}"/>
              </a:ext>
            </a:extLst>
          </p:cNvPr>
          <p:cNvSpPr txBox="1"/>
          <p:nvPr/>
        </p:nvSpPr>
        <p:spPr>
          <a:xfrm>
            <a:off x="5050431" y="2038260"/>
            <a:ext cx="6778359" cy="3046988"/>
          </a:xfrm>
          <a:prstGeom prst="rect">
            <a:avLst/>
          </a:prstGeom>
          <a:noFill/>
        </p:spPr>
        <p:txBody>
          <a:bodyPr wrap="square" rtlCol="0">
            <a:spAutoFit/>
          </a:bodyPr>
          <a:lstStyle/>
          <a:p>
            <a:r>
              <a:rPr lang="pt-BR" sz="2400"/>
              <a:t>As ameaças à validade da pesquisa foram o número limitado de entrevistados e suas interpretações a respeito do tema, o estudo de caso é limitado e criticado pelo determinismo causal, replicabilidade limitada, conclusões subjetivas, falta de conclusões generalizáveis, seleção de casos com vieses e uma grande quantidade de variáveis apesar de possuir poucos casos.</a:t>
            </a:r>
          </a:p>
        </p:txBody>
      </p:sp>
    </p:spTree>
    <p:extLst>
      <p:ext uri="{BB962C8B-B14F-4D97-AF65-F5344CB8AC3E}">
        <p14:creationId xmlns:p14="http://schemas.microsoft.com/office/powerpoint/2010/main" val="2234978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2">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aixaDeTexto 2">
            <a:extLst>
              <a:ext uri="{FF2B5EF4-FFF2-40B4-BE49-F238E27FC236}">
                <a16:creationId xmlns:a16="http://schemas.microsoft.com/office/drawing/2014/main" id="{ABDDF901-351F-4E4A-B3A0-6880B66CF090}"/>
              </a:ext>
            </a:extLst>
          </p:cNvPr>
          <p:cNvSpPr txBox="1"/>
          <p:nvPr/>
        </p:nvSpPr>
        <p:spPr>
          <a:xfrm>
            <a:off x="674726" y="1470940"/>
            <a:ext cx="3662163" cy="3536422"/>
          </a:xfrm>
          <a:prstGeom prst="rect">
            <a:avLst/>
          </a:prstGeom>
        </p:spPr>
        <p:txBody>
          <a:bodyPr vert="horz" lIns="91440" tIns="45720" rIns="91440" bIns="45720" rtlCol="0" anchor="b">
            <a:normAutofit fontScale="47500" lnSpcReduction="20000"/>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pt-BR" sz="8000" b="0" i="0" u="none" strike="noStrike" kern="1200" cap="none" spc="0" normalizeH="0" baseline="0" noProof="0">
                <a:ln>
                  <a:noFill/>
                </a:ln>
                <a:solidFill>
                  <a:srgbClr val="FFFFFF"/>
                </a:solidFill>
                <a:effectLst/>
                <a:uLnTx/>
                <a:uFillTx/>
                <a:latin typeface="Calibri Light" panose="020F0302020204030204"/>
                <a:ea typeface="+mn-ea"/>
                <a:cs typeface="+mn-cs"/>
              </a:rPr>
              <a:t>Impacto da Formação em Ciência da Computação na Ingressão dos Profissionais no Mercado de Trabalho</a:t>
            </a:r>
          </a:p>
        </p:txBody>
      </p:sp>
      <p:sp>
        <p:nvSpPr>
          <p:cNvPr id="6" name="CaixaDeTexto 5">
            <a:extLst>
              <a:ext uri="{FF2B5EF4-FFF2-40B4-BE49-F238E27FC236}">
                <a16:creationId xmlns:a16="http://schemas.microsoft.com/office/drawing/2014/main" id="{9978C59B-1C59-4B11-AAD6-CFE19A6C9752}"/>
              </a:ext>
            </a:extLst>
          </p:cNvPr>
          <p:cNvSpPr txBox="1"/>
          <p:nvPr/>
        </p:nvSpPr>
        <p:spPr>
          <a:xfrm>
            <a:off x="6283323" y="689461"/>
            <a:ext cx="5314950" cy="5698180"/>
          </a:xfrm>
          <a:prstGeom prst="rect">
            <a:avLst/>
          </a:prstGeom>
        </p:spPr>
        <p:txBody>
          <a:bodyPr vert="horz" lIns="91440" tIns="45720" rIns="91440" bIns="45720" rtlCol="0" anchor="ctr">
            <a:normAutofit lnSpcReduction="10000"/>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i="0" u="none" strike="noStrike" kern="1200" cap="none" spc="0" normalizeH="0" baseline="0" noProof="0" err="1">
                <a:ln>
                  <a:noFill/>
                </a:ln>
                <a:solidFill>
                  <a:schemeClr val="bg1">
                    <a:lumMod val="95000"/>
                    <a:lumOff val="5000"/>
                  </a:schemeClr>
                </a:solidFill>
                <a:effectLst/>
                <a:uLnTx/>
                <a:uFillTx/>
                <a:latin typeface="Calibri" panose="020F0502020204030204"/>
                <a:ea typeface="+mn-ea"/>
                <a:cs typeface="+mn-cs"/>
              </a:rPr>
              <a:t>Problema</a:t>
            </a:r>
            <a:r>
              <a:rPr kumimoji="0" lang="en-US" sz="2800" i="0" u="none" strike="noStrike" kern="1200" cap="none" spc="0" normalizeH="0" baseline="0" noProof="0">
                <a:ln>
                  <a:noFill/>
                </a:ln>
                <a:solidFill>
                  <a:schemeClr val="bg1">
                    <a:lumMod val="95000"/>
                    <a:lumOff val="5000"/>
                  </a:schemeClr>
                </a:solidFill>
                <a:effectLst/>
                <a:uLnTx/>
                <a:uFillTx/>
                <a:latin typeface="Calibri" panose="020F0502020204030204"/>
                <a:ea typeface="+mn-ea"/>
                <a:cs typeface="+mn-cs"/>
              </a:rPr>
              <a:t>/</a:t>
            </a:r>
            <a:r>
              <a:rPr kumimoji="0" lang="en-US" sz="2800" i="0" u="none" strike="noStrike" kern="1200" cap="none" spc="0" normalizeH="0" baseline="0" noProof="0" err="1">
                <a:ln>
                  <a:noFill/>
                </a:ln>
                <a:solidFill>
                  <a:schemeClr val="bg1">
                    <a:lumMod val="95000"/>
                    <a:lumOff val="5000"/>
                  </a:schemeClr>
                </a:solidFill>
                <a:effectLst/>
                <a:uLnTx/>
                <a:uFillTx/>
                <a:latin typeface="Calibri" panose="020F0502020204030204"/>
                <a:ea typeface="+mn-ea"/>
                <a:cs typeface="+mn-cs"/>
              </a:rPr>
              <a:t>Motivação</a:t>
            </a:r>
            <a:endParaRPr kumimoji="0" lang="en-US" sz="2800" i="0" u="none" strike="noStrike" kern="1200" cap="none" spc="0" normalizeH="0" baseline="0" noProof="0">
              <a:ln>
                <a:noFill/>
              </a:ln>
              <a:solidFill>
                <a:schemeClr val="bg1">
                  <a:lumMod val="95000"/>
                  <a:lumOff val="5000"/>
                </a:schemeClr>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i="0" u="none" strike="noStrike" kern="1200" cap="none" spc="0" normalizeH="0" baseline="0" noProof="0" err="1">
                <a:ln>
                  <a:noFill/>
                </a:ln>
                <a:solidFill>
                  <a:schemeClr val="bg1">
                    <a:lumMod val="95000"/>
                    <a:lumOff val="5000"/>
                  </a:schemeClr>
                </a:solidFill>
                <a:effectLst/>
                <a:uLnTx/>
                <a:uFillTx/>
                <a:latin typeface="Calibri" panose="020F0502020204030204"/>
                <a:ea typeface="+mn-ea"/>
                <a:cs typeface="+mn-cs"/>
              </a:rPr>
              <a:t>Objetivo</a:t>
            </a:r>
            <a:r>
              <a:rPr kumimoji="0" lang="en-US" sz="2800" i="0" u="none" strike="noStrike" kern="1200" cap="none" spc="0" normalizeH="0" baseline="0" noProof="0">
                <a:ln>
                  <a:noFill/>
                </a:ln>
                <a:solidFill>
                  <a:schemeClr val="bg1">
                    <a:lumMod val="95000"/>
                    <a:lumOff val="5000"/>
                  </a:schemeClr>
                </a:solidFill>
                <a:effectLst/>
                <a:uLnTx/>
                <a:uFillTx/>
                <a:latin typeface="Calibri" panose="020F0502020204030204"/>
                <a:ea typeface="+mn-ea"/>
                <a:cs typeface="+mn-cs"/>
              </a:rPr>
              <a:t> da </a:t>
            </a:r>
            <a:r>
              <a:rPr kumimoji="0" lang="en-US" sz="2800" i="0" u="none" strike="noStrike" kern="1200" cap="none" spc="0" normalizeH="0" baseline="0" noProof="0" err="1">
                <a:ln>
                  <a:noFill/>
                </a:ln>
                <a:solidFill>
                  <a:schemeClr val="bg1">
                    <a:lumMod val="95000"/>
                    <a:lumOff val="5000"/>
                  </a:schemeClr>
                </a:solidFill>
                <a:effectLst/>
                <a:uLnTx/>
                <a:uFillTx/>
                <a:latin typeface="Calibri" panose="020F0502020204030204"/>
                <a:ea typeface="+mn-ea"/>
                <a:cs typeface="+mn-cs"/>
              </a:rPr>
              <a:t>pesquisa</a:t>
            </a:r>
            <a:endParaRPr kumimoji="0" lang="en-US" sz="2800" i="0" u="none" strike="noStrike" kern="1200" cap="none" spc="0" normalizeH="0" baseline="0" noProof="0">
              <a:ln>
                <a:noFill/>
              </a:ln>
              <a:solidFill>
                <a:schemeClr val="bg1">
                  <a:lumMod val="95000"/>
                  <a:lumOff val="5000"/>
                </a:schemeClr>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i="0" u="none" strike="noStrike" kern="1200" cap="none" spc="0" normalizeH="0" baseline="0" noProof="0" err="1">
                <a:ln>
                  <a:noFill/>
                </a:ln>
                <a:solidFill>
                  <a:schemeClr val="bg1">
                    <a:lumMod val="95000"/>
                    <a:lumOff val="5000"/>
                  </a:schemeClr>
                </a:solidFill>
                <a:effectLst/>
                <a:uLnTx/>
                <a:uFillTx/>
                <a:latin typeface="Calibri" panose="020F0502020204030204"/>
                <a:ea typeface="+mn-ea"/>
                <a:cs typeface="+mn-cs"/>
              </a:rPr>
              <a:t>Método</a:t>
            </a:r>
            <a:r>
              <a:rPr kumimoji="0" lang="en-US" sz="2800" i="0" u="none" strike="noStrike" kern="1200" cap="none" spc="0" normalizeH="0" baseline="0" noProof="0">
                <a:ln>
                  <a:noFill/>
                </a:ln>
                <a:solidFill>
                  <a:schemeClr val="bg1">
                    <a:lumMod val="95000"/>
                    <a:lumOff val="5000"/>
                  </a:schemeClr>
                </a:solidFill>
                <a:effectLst/>
                <a:uLnTx/>
                <a:uFillTx/>
                <a:latin typeface="Calibri" panose="020F0502020204030204"/>
                <a:ea typeface="+mn-ea"/>
                <a:cs typeface="+mn-cs"/>
              </a:rPr>
              <a:t> de pesquisa</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800">
                <a:solidFill>
                  <a:schemeClr val="bg1">
                    <a:lumMod val="95000"/>
                    <a:lumOff val="5000"/>
                  </a:schemeClr>
                </a:solidFill>
                <a:latin typeface="Calibri" panose="020F0502020204030204"/>
              </a:rPr>
              <a:t>Proposições e Pontos de Análise de pesquisa</a:t>
            </a:r>
            <a:endParaRPr kumimoji="0" lang="en-US" sz="2800" i="0" u="none" strike="noStrike" kern="1200" cap="none" spc="0" normalizeH="0" baseline="0" noProof="0">
              <a:ln>
                <a:noFill/>
              </a:ln>
              <a:solidFill>
                <a:schemeClr val="bg1">
                  <a:lumMod val="95000"/>
                  <a:lumOff val="5000"/>
                </a:schemeClr>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800">
                <a:solidFill>
                  <a:prstClr val="black"/>
                </a:solidFill>
                <a:latin typeface="Calibri" panose="020F0502020204030204"/>
              </a:rPr>
              <a:t>Discussão de Resultados</a:t>
            </a:r>
          </a:p>
          <a:p>
            <a:pPr marR="0" lvl="0" algn="l" defTabSz="914400" rtl="0" eaLnBrk="1" fontAlgn="auto" latinLnBrk="0" hangingPunct="1">
              <a:lnSpc>
                <a:spcPct val="90000"/>
              </a:lnSpc>
              <a:spcBef>
                <a:spcPts val="0"/>
              </a:spcBef>
              <a:spcAft>
                <a:spcPts val="600"/>
              </a:spcAft>
              <a:buClrTx/>
              <a:buSzTx/>
              <a:tabLst/>
              <a:defRPr/>
            </a:pPr>
            <a:r>
              <a:rPr lang="en-US" sz="2800">
                <a:solidFill>
                  <a:prstClr val="black"/>
                </a:solidFill>
                <a:latin typeface="Calibri" panose="020F0502020204030204"/>
              </a:rPr>
              <a:t>    </a:t>
            </a: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Rede Grounded Theory</a:t>
            </a:r>
          </a:p>
          <a:p>
            <a:pPr marR="0" lvl="0" algn="l" defTabSz="914400" rtl="0" eaLnBrk="1" fontAlgn="auto" latinLnBrk="0" hangingPunct="1">
              <a:lnSpc>
                <a:spcPct val="90000"/>
              </a:lnSpc>
              <a:spcBef>
                <a:spcPts val="0"/>
              </a:spcBef>
              <a:spcAft>
                <a:spcPts val="600"/>
              </a:spcAft>
              <a:buClrTx/>
              <a:buSzTx/>
              <a:tabLst/>
              <a:defRPr/>
            </a:pPr>
            <a:r>
              <a:rPr lang="en-US" sz="2800">
                <a:solidFill>
                  <a:prstClr val="black"/>
                </a:solidFill>
                <a:latin typeface="Calibri" panose="020F0502020204030204"/>
              </a:rPr>
              <a:t>    - Tabela Proposições x Pontos de </a:t>
            </a:r>
          </a:p>
          <a:p>
            <a:pPr marR="0" lvl="0" algn="l" defTabSz="914400" rtl="0" eaLnBrk="1" fontAlgn="auto" latinLnBrk="0" hangingPunct="1">
              <a:lnSpc>
                <a:spcPct val="90000"/>
              </a:lnSpc>
              <a:spcBef>
                <a:spcPts val="0"/>
              </a:spcBef>
              <a:spcAft>
                <a:spcPts val="600"/>
              </a:spcAft>
              <a:buClrTx/>
              <a:buSzTx/>
              <a:tabLst/>
              <a:defRPr/>
            </a:pPr>
            <a:r>
              <a:rPr lang="en-US" sz="2800">
                <a:solidFill>
                  <a:prstClr val="black"/>
                </a:solidFill>
                <a:latin typeface="Calibri" panose="020F0502020204030204"/>
              </a:rPr>
              <a:t>      Análise x Entrevistados</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rPr>
              <a:t>Limitações</a:t>
            </a: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da </a:t>
            </a:r>
            <a:r>
              <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rPr>
              <a:t>pesquisa</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1" i="0" u="none" strike="noStrike" kern="1200" cap="none" spc="0" normalizeH="0" baseline="0" noProof="0" err="1">
                <a:ln>
                  <a:noFill/>
                </a:ln>
                <a:solidFill>
                  <a:srgbClr val="0070C0"/>
                </a:solidFill>
                <a:effectLst/>
                <a:uLnTx/>
                <a:uFillTx/>
                <a:latin typeface="Calibri" panose="020F0502020204030204"/>
                <a:ea typeface="+mn-ea"/>
                <a:cs typeface="+mn-cs"/>
              </a:rPr>
              <a:t>Contribuições</a:t>
            </a:r>
            <a:r>
              <a:rPr kumimoji="0" lang="en-US" sz="2800" b="1" i="0" u="none" strike="noStrike" kern="1200" cap="none" spc="0" normalizeH="0" baseline="0" noProof="0">
                <a:ln>
                  <a:noFill/>
                </a:ln>
                <a:solidFill>
                  <a:srgbClr val="0070C0"/>
                </a:solidFill>
                <a:effectLst/>
                <a:uLnTx/>
                <a:uFillTx/>
                <a:latin typeface="Calibri" panose="020F0502020204030204"/>
                <a:ea typeface="+mn-ea"/>
                <a:cs typeface="+mn-cs"/>
              </a:rPr>
              <a:t>  da </a:t>
            </a:r>
            <a:r>
              <a:rPr kumimoji="0" lang="en-US" sz="2800" b="1" i="0" u="none" strike="noStrike" kern="1200" cap="none" spc="0" normalizeH="0" baseline="0" noProof="0" err="1">
                <a:ln>
                  <a:noFill/>
                </a:ln>
                <a:solidFill>
                  <a:srgbClr val="0070C0"/>
                </a:solidFill>
                <a:effectLst/>
                <a:uLnTx/>
                <a:uFillTx/>
                <a:latin typeface="Calibri" panose="020F0502020204030204"/>
                <a:ea typeface="+mn-ea"/>
                <a:cs typeface="+mn-cs"/>
              </a:rPr>
              <a:t>pesquisa</a:t>
            </a:r>
            <a:endParaRPr kumimoji="0" lang="en-US" sz="2800" b="1" i="0" u="none" strike="noStrike" kern="1200" cap="none" spc="0" normalizeH="0" baseline="0" noProof="0">
              <a:ln>
                <a:noFill/>
              </a:ln>
              <a:solidFill>
                <a:srgbClr val="0070C0"/>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Conclusão</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800">
                <a:solidFill>
                  <a:prstClr val="black"/>
                </a:solidFill>
                <a:latin typeface="Calibri" panose="020F0502020204030204"/>
              </a:rPr>
              <a:t>Referências</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CaixaDeTexto 1">
            <a:extLst>
              <a:ext uri="{FF2B5EF4-FFF2-40B4-BE49-F238E27FC236}">
                <a16:creationId xmlns:a16="http://schemas.microsoft.com/office/drawing/2014/main" id="{6FA12C1A-CB01-4D00-8793-DC1D0E2E6677}"/>
              </a:ext>
            </a:extLst>
          </p:cNvPr>
          <p:cNvSpPr txBox="1"/>
          <p:nvPr/>
        </p:nvSpPr>
        <p:spPr>
          <a:xfrm>
            <a:off x="781989" y="335518"/>
            <a:ext cx="231140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pt-BR" sz="4000" b="0" i="0" u="none" strike="noStrike" kern="1200" cap="none" spc="0" normalizeH="0" baseline="0" noProof="0">
                <a:ln>
                  <a:noFill/>
                </a:ln>
                <a:solidFill>
                  <a:prstClr val="white"/>
                </a:solidFill>
                <a:effectLst/>
                <a:uLnTx/>
                <a:uFillTx/>
                <a:latin typeface="Calibri" panose="020F0502020204030204"/>
                <a:ea typeface="+mn-ea"/>
                <a:cs typeface="+mn-cs"/>
              </a:rPr>
              <a:t>Outline</a:t>
            </a: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aixaDeTexto 4">
            <a:extLst>
              <a:ext uri="{FF2B5EF4-FFF2-40B4-BE49-F238E27FC236}">
                <a16:creationId xmlns:a16="http://schemas.microsoft.com/office/drawing/2014/main" id="{66AAC9FE-729E-456E-8940-D882CBC703B3}"/>
              </a:ext>
            </a:extLst>
          </p:cNvPr>
          <p:cNvSpPr txBox="1"/>
          <p:nvPr/>
        </p:nvSpPr>
        <p:spPr>
          <a:xfrm>
            <a:off x="3891064" y="3054485"/>
            <a:ext cx="5836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857613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2">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aixaDeTexto 2">
            <a:extLst>
              <a:ext uri="{FF2B5EF4-FFF2-40B4-BE49-F238E27FC236}">
                <a16:creationId xmlns:a16="http://schemas.microsoft.com/office/drawing/2014/main" id="{ABDDF901-351F-4E4A-B3A0-6880B66CF090}"/>
              </a:ext>
            </a:extLst>
          </p:cNvPr>
          <p:cNvSpPr txBox="1"/>
          <p:nvPr/>
        </p:nvSpPr>
        <p:spPr>
          <a:xfrm>
            <a:off x="674726" y="1470940"/>
            <a:ext cx="3662163" cy="3536422"/>
          </a:xfrm>
          <a:prstGeom prst="rect">
            <a:avLst/>
          </a:prstGeom>
        </p:spPr>
        <p:txBody>
          <a:bodyPr vert="horz" lIns="91440" tIns="45720" rIns="91440" bIns="45720" rtlCol="0" anchor="b">
            <a:normAutofit fontScale="47500" lnSpcReduction="20000"/>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pt-BR" sz="8000" b="0" i="0" u="none" strike="noStrike" kern="1200" cap="none" spc="0" normalizeH="0" baseline="0" noProof="0">
                <a:ln>
                  <a:noFill/>
                </a:ln>
                <a:solidFill>
                  <a:srgbClr val="FFFFFF"/>
                </a:solidFill>
                <a:effectLst/>
                <a:uLnTx/>
                <a:uFillTx/>
                <a:latin typeface="Calibri Light" panose="020F0302020204030204"/>
                <a:ea typeface="+mn-ea"/>
                <a:cs typeface="+mn-cs"/>
              </a:rPr>
              <a:t>Impacto da Formação em Ciência da Computação na Ingressão dos Profissionais no Mercado de Trabalho</a:t>
            </a:r>
          </a:p>
        </p:txBody>
      </p:sp>
      <p:sp>
        <p:nvSpPr>
          <p:cNvPr id="6" name="CaixaDeTexto 5">
            <a:extLst>
              <a:ext uri="{FF2B5EF4-FFF2-40B4-BE49-F238E27FC236}">
                <a16:creationId xmlns:a16="http://schemas.microsoft.com/office/drawing/2014/main" id="{9978C59B-1C59-4B11-AAD6-CFE19A6C9752}"/>
              </a:ext>
            </a:extLst>
          </p:cNvPr>
          <p:cNvSpPr txBox="1"/>
          <p:nvPr/>
        </p:nvSpPr>
        <p:spPr>
          <a:xfrm>
            <a:off x="6283323" y="689461"/>
            <a:ext cx="5314950" cy="5698180"/>
          </a:xfrm>
          <a:prstGeom prst="rect">
            <a:avLst/>
          </a:prstGeom>
        </p:spPr>
        <p:txBody>
          <a:bodyPr vert="horz" lIns="91440" tIns="45720" rIns="91440" bIns="45720" rtlCol="0" anchor="ctr">
            <a:normAutofit lnSpcReduction="10000"/>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1" i="0" u="none" strike="noStrike" kern="1200" cap="none" spc="0" normalizeH="0" baseline="0" noProof="0" err="1">
                <a:ln>
                  <a:noFill/>
                </a:ln>
                <a:solidFill>
                  <a:srgbClr val="0070C0"/>
                </a:solidFill>
                <a:effectLst/>
                <a:uLnTx/>
                <a:uFillTx/>
                <a:latin typeface="Calibri" panose="020F0502020204030204"/>
                <a:ea typeface="+mn-ea"/>
                <a:cs typeface="+mn-cs"/>
              </a:rPr>
              <a:t>Problema</a:t>
            </a:r>
            <a:r>
              <a:rPr kumimoji="0" lang="en-US" sz="2800" b="1" i="0" u="none" strike="noStrike" kern="1200" cap="none" spc="0" normalizeH="0" baseline="0" noProof="0">
                <a:ln>
                  <a:noFill/>
                </a:ln>
                <a:solidFill>
                  <a:srgbClr val="0070C0"/>
                </a:solidFill>
                <a:effectLst/>
                <a:uLnTx/>
                <a:uFillTx/>
                <a:latin typeface="Calibri" panose="020F0502020204030204"/>
                <a:ea typeface="+mn-ea"/>
                <a:cs typeface="+mn-cs"/>
              </a:rPr>
              <a:t>/</a:t>
            </a:r>
            <a:r>
              <a:rPr kumimoji="0" lang="en-US" sz="2800" b="1" i="0" u="none" strike="noStrike" kern="1200" cap="none" spc="0" normalizeH="0" baseline="0" noProof="0" err="1">
                <a:ln>
                  <a:noFill/>
                </a:ln>
                <a:solidFill>
                  <a:srgbClr val="0070C0"/>
                </a:solidFill>
                <a:effectLst/>
                <a:uLnTx/>
                <a:uFillTx/>
                <a:latin typeface="Calibri" panose="020F0502020204030204"/>
                <a:ea typeface="+mn-ea"/>
                <a:cs typeface="+mn-cs"/>
              </a:rPr>
              <a:t>Motivação</a:t>
            </a:r>
            <a:endParaRPr kumimoji="0" lang="en-US" sz="2800" b="1" i="0" u="none" strike="noStrike" kern="1200" cap="none" spc="0" normalizeH="0" baseline="0" noProof="0">
              <a:ln>
                <a:noFill/>
              </a:ln>
              <a:solidFill>
                <a:srgbClr val="0070C0"/>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rPr>
              <a:t>Objetivo</a:t>
            </a: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da </a:t>
            </a:r>
            <a:r>
              <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rPr>
              <a:t>pesquisa</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rPr>
              <a:t>Método</a:t>
            </a: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de pesquisa</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800">
                <a:solidFill>
                  <a:prstClr val="black"/>
                </a:solidFill>
                <a:latin typeface="Calibri" panose="020F0502020204030204"/>
              </a:rPr>
              <a:t>Proposições e Pontos de Análise de pesquisa</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800">
                <a:solidFill>
                  <a:prstClr val="black"/>
                </a:solidFill>
                <a:latin typeface="Calibri" panose="020F0502020204030204"/>
              </a:rPr>
              <a:t>Discussão de Resultados</a:t>
            </a:r>
          </a:p>
          <a:p>
            <a:pPr marR="0" lvl="0" algn="l" defTabSz="914400" rtl="0" eaLnBrk="1" fontAlgn="auto" latinLnBrk="0" hangingPunct="1">
              <a:lnSpc>
                <a:spcPct val="90000"/>
              </a:lnSpc>
              <a:spcBef>
                <a:spcPts val="0"/>
              </a:spcBef>
              <a:spcAft>
                <a:spcPts val="600"/>
              </a:spcAft>
              <a:buClrTx/>
              <a:buSzTx/>
              <a:tabLst/>
              <a:defRPr/>
            </a:pPr>
            <a:r>
              <a:rPr lang="en-US" sz="2800">
                <a:solidFill>
                  <a:prstClr val="black"/>
                </a:solidFill>
                <a:latin typeface="Calibri" panose="020F0502020204030204"/>
              </a:rPr>
              <a:t>    </a:t>
            </a: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Rede Grounded Theory</a:t>
            </a:r>
          </a:p>
          <a:p>
            <a:pPr marR="0" lvl="0" algn="l" defTabSz="914400" rtl="0" eaLnBrk="1" fontAlgn="auto" latinLnBrk="0" hangingPunct="1">
              <a:lnSpc>
                <a:spcPct val="90000"/>
              </a:lnSpc>
              <a:spcBef>
                <a:spcPts val="0"/>
              </a:spcBef>
              <a:spcAft>
                <a:spcPts val="600"/>
              </a:spcAft>
              <a:buClrTx/>
              <a:buSzTx/>
              <a:tabLst/>
              <a:defRPr/>
            </a:pPr>
            <a:r>
              <a:rPr lang="en-US" sz="2800">
                <a:solidFill>
                  <a:prstClr val="black"/>
                </a:solidFill>
                <a:latin typeface="Calibri" panose="020F0502020204030204"/>
              </a:rPr>
              <a:t>    - Tabela Proposições x Pontos de </a:t>
            </a:r>
          </a:p>
          <a:p>
            <a:pPr marR="0" lvl="0" algn="l" defTabSz="914400" rtl="0" eaLnBrk="1" fontAlgn="auto" latinLnBrk="0" hangingPunct="1">
              <a:lnSpc>
                <a:spcPct val="90000"/>
              </a:lnSpc>
              <a:spcBef>
                <a:spcPts val="0"/>
              </a:spcBef>
              <a:spcAft>
                <a:spcPts val="600"/>
              </a:spcAft>
              <a:buClrTx/>
              <a:buSzTx/>
              <a:tabLst/>
              <a:defRPr/>
            </a:pPr>
            <a:r>
              <a:rPr lang="en-US" sz="2800">
                <a:solidFill>
                  <a:prstClr val="black"/>
                </a:solidFill>
                <a:latin typeface="Calibri" panose="020F0502020204030204"/>
              </a:rPr>
              <a:t>      Análise x Entrevistados</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rPr>
              <a:t>Limitações</a:t>
            </a: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da </a:t>
            </a:r>
            <a:r>
              <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rPr>
              <a:t>pesquisa</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rPr>
              <a:t>Contribuições</a:t>
            </a: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da </a:t>
            </a:r>
            <a:r>
              <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rPr>
              <a:t>pesquisa</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Conclusão</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800">
                <a:solidFill>
                  <a:prstClr val="black"/>
                </a:solidFill>
                <a:latin typeface="Calibri" panose="020F0502020204030204"/>
              </a:rPr>
              <a:t>Referências</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CaixaDeTexto 1">
            <a:extLst>
              <a:ext uri="{FF2B5EF4-FFF2-40B4-BE49-F238E27FC236}">
                <a16:creationId xmlns:a16="http://schemas.microsoft.com/office/drawing/2014/main" id="{6FA12C1A-CB01-4D00-8793-DC1D0E2E6677}"/>
              </a:ext>
            </a:extLst>
          </p:cNvPr>
          <p:cNvSpPr txBox="1"/>
          <p:nvPr/>
        </p:nvSpPr>
        <p:spPr>
          <a:xfrm>
            <a:off x="781989" y="335518"/>
            <a:ext cx="231140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pt-BR" sz="4000" b="0" i="0" u="none" strike="noStrike" kern="1200" cap="none" spc="0" normalizeH="0" baseline="0" noProof="0">
                <a:ln>
                  <a:noFill/>
                </a:ln>
                <a:solidFill>
                  <a:prstClr val="white"/>
                </a:solidFill>
                <a:effectLst/>
                <a:uLnTx/>
                <a:uFillTx/>
                <a:latin typeface="Calibri" panose="020F0502020204030204"/>
                <a:ea typeface="+mn-ea"/>
                <a:cs typeface="+mn-cs"/>
              </a:rPr>
              <a:t>Outline</a:t>
            </a: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aixaDeTexto 4">
            <a:extLst>
              <a:ext uri="{FF2B5EF4-FFF2-40B4-BE49-F238E27FC236}">
                <a16:creationId xmlns:a16="http://schemas.microsoft.com/office/drawing/2014/main" id="{66AAC9FE-729E-456E-8940-D882CBC703B3}"/>
              </a:ext>
            </a:extLst>
          </p:cNvPr>
          <p:cNvSpPr txBox="1"/>
          <p:nvPr/>
        </p:nvSpPr>
        <p:spPr>
          <a:xfrm>
            <a:off x="3891064" y="3054485"/>
            <a:ext cx="5836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5475939"/>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5" name="CaixaDeTexto 4">
            <a:extLst>
              <a:ext uri="{FF2B5EF4-FFF2-40B4-BE49-F238E27FC236}">
                <a16:creationId xmlns:a16="http://schemas.microsoft.com/office/drawing/2014/main" id="{15DDC71B-0349-4C91-8F48-CCAA6487DEDE}"/>
              </a:ext>
            </a:extLst>
          </p:cNvPr>
          <p:cNvSpPr txBox="1"/>
          <p:nvPr/>
        </p:nvSpPr>
        <p:spPr>
          <a:xfrm>
            <a:off x="264726" y="111442"/>
            <a:ext cx="3874254" cy="283464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lang="en-US" sz="4800">
                <a:solidFill>
                  <a:srgbClr val="FFFFFF"/>
                </a:solidFill>
                <a:latin typeface="Calibri Light" panose="020F0302020204030204"/>
              </a:rPr>
              <a:t>Contribuições da Pesquisa</a:t>
            </a:r>
            <a:endParaRPr kumimoji="0" lang="en-US" sz="4800" b="0" i="0" u="none" strike="noStrike" kern="1200" cap="none" spc="0" normalizeH="0" baseline="0" noProof="0">
              <a:ln>
                <a:noFill/>
              </a:ln>
              <a:solidFill>
                <a:srgbClr val="FFFFFF"/>
              </a:solidFill>
              <a:effectLst/>
              <a:uLnTx/>
              <a:uFillTx/>
              <a:latin typeface="Calibri Light" panose="020F0302020204030204"/>
              <a:ea typeface="+mn-ea"/>
              <a:cs typeface="+mn-cs"/>
            </a:endParaRPr>
          </a:p>
        </p:txBody>
      </p:sp>
      <p:sp>
        <p:nvSpPr>
          <p:cNvPr id="2" name="CaixaDeTexto 1">
            <a:extLst>
              <a:ext uri="{FF2B5EF4-FFF2-40B4-BE49-F238E27FC236}">
                <a16:creationId xmlns:a16="http://schemas.microsoft.com/office/drawing/2014/main" id="{EA855A9E-6DF2-4655-81A8-97721C6029A5}"/>
              </a:ext>
            </a:extLst>
          </p:cNvPr>
          <p:cNvSpPr txBox="1"/>
          <p:nvPr/>
        </p:nvSpPr>
        <p:spPr>
          <a:xfrm>
            <a:off x="5205331" y="738449"/>
            <a:ext cx="6241408" cy="4401205"/>
          </a:xfrm>
          <a:prstGeom prst="rect">
            <a:avLst/>
          </a:prstGeom>
          <a:noFill/>
        </p:spPr>
        <p:txBody>
          <a:bodyPr wrap="square" rtlCol="0">
            <a:spAutoFit/>
          </a:bodyPr>
          <a:lstStyle/>
          <a:p>
            <a:r>
              <a:rPr lang="pt-BR" sz="2800" dirty="0"/>
              <a:t>Este estudo demonstrou o impacto da formação do aluno no processo seletivo de empresas e as compensações da universidade sobre o mercado de trabalho.</a:t>
            </a:r>
          </a:p>
          <a:p>
            <a:endParaRPr lang="pt-BR" sz="2800" dirty="0"/>
          </a:p>
          <a:p>
            <a:r>
              <a:rPr lang="pt-BR" sz="2800" dirty="0"/>
              <a:t>Nosso trabalho pode servir como referência e apoio para profissionais de T.I. que desejam melhor compreender o estado atual do mercado de trabalho.</a:t>
            </a:r>
          </a:p>
        </p:txBody>
      </p:sp>
    </p:spTree>
    <p:extLst>
      <p:ext uri="{BB962C8B-B14F-4D97-AF65-F5344CB8AC3E}">
        <p14:creationId xmlns:p14="http://schemas.microsoft.com/office/powerpoint/2010/main" val="23743090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2">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aixaDeTexto 2">
            <a:extLst>
              <a:ext uri="{FF2B5EF4-FFF2-40B4-BE49-F238E27FC236}">
                <a16:creationId xmlns:a16="http://schemas.microsoft.com/office/drawing/2014/main" id="{ABDDF901-351F-4E4A-B3A0-6880B66CF090}"/>
              </a:ext>
            </a:extLst>
          </p:cNvPr>
          <p:cNvSpPr txBox="1"/>
          <p:nvPr/>
        </p:nvSpPr>
        <p:spPr>
          <a:xfrm>
            <a:off x="674726" y="1470940"/>
            <a:ext cx="3662163" cy="3536422"/>
          </a:xfrm>
          <a:prstGeom prst="rect">
            <a:avLst/>
          </a:prstGeom>
        </p:spPr>
        <p:txBody>
          <a:bodyPr vert="horz" lIns="91440" tIns="45720" rIns="91440" bIns="45720" rtlCol="0" anchor="b">
            <a:normAutofit fontScale="47500" lnSpcReduction="20000"/>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pt-BR" sz="8000" b="0" i="0" u="none" strike="noStrike" kern="1200" cap="none" spc="0" normalizeH="0" baseline="0" noProof="0">
                <a:ln>
                  <a:noFill/>
                </a:ln>
                <a:solidFill>
                  <a:srgbClr val="FFFFFF"/>
                </a:solidFill>
                <a:effectLst/>
                <a:uLnTx/>
                <a:uFillTx/>
                <a:latin typeface="Calibri Light" panose="020F0302020204030204"/>
                <a:ea typeface="+mn-ea"/>
                <a:cs typeface="+mn-cs"/>
              </a:rPr>
              <a:t>Impacto da Formação em Ciência da Computação na Ingressão dos Profissionais no Mercado de Trabalho</a:t>
            </a:r>
          </a:p>
        </p:txBody>
      </p:sp>
      <p:sp>
        <p:nvSpPr>
          <p:cNvPr id="6" name="CaixaDeTexto 5">
            <a:extLst>
              <a:ext uri="{FF2B5EF4-FFF2-40B4-BE49-F238E27FC236}">
                <a16:creationId xmlns:a16="http://schemas.microsoft.com/office/drawing/2014/main" id="{9978C59B-1C59-4B11-AAD6-CFE19A6C9752}"/>
              </a:ext>
            </a:extLst>
          </p:cNvPr>
          <p:cNvSpPr txBox="1"/>
          <p:nvPr/>
        </p:nvSpPr>
        <p:spPr>
          <a:xfrm>
            <a:off x="6283323" y="689461"/>
            <a:ext cx="5314950" cy="5698180"/>
          </a:xfrm>
          <a:prstGeom prst="rect">
            <a:avLst/>
          </a:prstGeom>
        </p:spPr>
        <p:txBody>
          <a:bodyPr vert="horz" lIns="91440" tIns="45720" rIns="91440" bIns="45720" rtlCol="0" anchor="ctr">
            <a:normAutofit lnSpcReduction="10000"/>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i="0" u="none" strike="noStrike" kern="1200" cap="none" spc="0" normalizeH="0" baseline="0" noProof="0" err="1">
                <a:ln>
                  <a:noFill/>
                </a:ln>
                <a:solidFill>
                  <a:schemeClr val="bg1">
                    <a:lumMod val="95000"/>
                    <a:lumOff val="5000"/>
                  </a:schemeClr>
                </a:solidFill>
                <a:effectLst/>
                <a:uLnTx/>
                <a:uFillTx/>
                <a:latin typeface="Calibri" panose="020F0502020204030204"/>
                <a:ea typeface="+mn-ea"/>
                <a:cs typeface="+mn-cs"/>
              </a:rPr>
              <a:t>Problema</a:t>
            </a:r>
            <a:r>
              <a:rPr kumimoji="0" lang="en-US" sz="2800" i="0" u="none" strike="noStrike" kern="1200" cap="none" spc="0" normalizeH="0" baseline="0" noProof="0">
                <a:ln>
                  <a:noFill/>
                </a:ln>
                <a:solidFill>
                  <a:schemeClr val="bg1">
                    <a:lumMod val="95000"/>
                    <a:lumOff val="5000"/>
                  </a:schemeClr>
                </a:solidFill>
                <a:effectLst/>
                <a:uLnTx/>
                <a:uFillTx/>
                <a:latin typeface="Calibri" panose="020F0502020204030204"/>
                <a:ea typeface="+mn-ea"/>
                <a:cs typeface="+mn-cs"/>
              </a:rPr>
              <a:t>/</a:t>
            </a:r>
            <a:r>
              <a:rPr kumimoji="0" lang="en-US" sz="2800" i="0" u="none" strike="noStrike" kern="1200" cap="none" spc="0" normalizeH="0" baseline="0" noProof="0" err="1">
                <a:ln>
                  <a:noFill/>
                </a:ln>
                <a:solidFill>
                  <a:schemeClr val="bg1">
                    <a:lumMod val="95000"/>
                    <a:lumOff val="5000"/>
                  </a:schemeClr>
                </a:solidFill>
                <a:effectLst/>
                <a:uLnTx/>
                <a:uFillTx/>
                <a:latin typeface="Calibri" panose="020F0502020204030204"/>
                <a:ea typeface="+mn-ea"/>
                <a:cs typeface="+mn-cs"/>
              </a:rPr>
              <a:t>Motivação</a:t>
            </a:r>
            <a:endParaRPr kumimoji="0" lang="en-US" sz="2800" i="0" u="none" strike="noStrike" kern="1200" cap="none" spc="0" normalizeH="0" baseline="0" noProof="0">
              <a:ln>
                <a:noFill/>
              </a:ln>
              <a:solidFill>
                <a:schemeClr val="bg1">
                  <a:lumMod val="95000"/>
                  <a:lumOff val="5000"/>
                </a:schemeClr>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i="0" u="none" strike="noStrike" kern="1200" cap="none" spc="0" normalizeH="0" baseline="0" noProof="0" err="1">
                <a:ln>
                  <a:noFill/>
                </a:ln>
                <a:solidFill>
                  <a:schemeClr val="bg1">
                    <a:lumMod val="95000"/>
                    <a:lumOff val="5000"/>
                  </a:schemeClr>
                </a:solidFill>
                <a:effectLst/>
                <a:uLnTx/>
                <a:uFillTx/>
                <a:latin typeface="Calibri" panose="020F0502020204030204"/>
                <a:ea typeface="+mn-ea"/>
                <a:cs typeface="+mn-cs"/>
              </a:rPr>
              <a:t>Objetivo</a:t>
            </a:r>
            <a:r>
              <a:rPr kumimoji="0" lang="en-US" sz="2800" i="0" u="none" strike="noStrike" kern="1200" cap="none" spc="0" normalizeH="0" baseline="0" noProof="0">
                <a:ln>
                  <a:noFill/>
                </a:ln>
                <a:solidFill>
                  <a:schemeClr val="bg1">
                    <a:lumMod val="95000"/>
                    <a:lumOff val="5000"/>
                  </a:schemeClr>
                </a:solidFill>
                <a:effectLst/>
                <a:uLnTx/>
                <a:uFillTx/>
                <a:latin typeface="Calibri" panose="020F0502020204030204"/>
                <a:ea typeface="+mn-ea"/>
                <a:cs typeface="+mn-cs"/>
              </a:rPr>
              <a:t> da </a:t>
            </a:r>
            <a:r>
              <a:rPr kumimoji="0" lang="en-US" sz="2800" i="0" u="none" strike="noStrike" kern="1200" cap="none" spc="0" normalizeH="0" baseline="0" noProof="0" err="1">
                <a:ln>
                  <a:noFill/>
                </a:ln>
                <a:solidFill>
                  <a:schemeClr val="bg1">
                    <a:lumMod val="95000"/>
                    <a:lumOff val="5000"/>
                  </a:schemeClr>
                </a:solidFill>
                <a:effectLst/>
                <a:uLnTx/>
                <a:uFillTx/>
                <a:latin typeface="Calibri" panose="020F0502020204030204"/>
                <a:ea typeface="+mn-ea"/>
                <a:cs typeface="+mn-cs"/>
              </a:rPr>
              <a:t>pesquisa</a:t>
            </a:r>
            <a:endParaRPr kumimoji="0" lang="en-US" sz="2800" i="0" u="none" strike="noStrike" kern="1200" cap="none" spc="0" normalizeH="0" baseline="0" noProof="0">
              <a:ln>
                <a:noFill/>
              </a:ln>
              <a:solidFill>
                <a:schemeClr val="bg1">
                  <a:lumMod val="95000"/>
                  <a:lumOff val="5000"/>
                </a:schemeClr>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i="0" u="none" strike="noStrike" kern="1200" cap="none" spc="0" normalizeH="0" baseline="0" noProof="0" err="1">
                <a:ln>
                  <a:noFill/>
                </a:ln>
                <a:solidFill>
                  <a:schemeClr val="bg1">
                    <a:lumMod val="95000"/>
                    <a:lumOff val="5000"/>
                  </a:schemeClr>
                </a:solidFill>
                <a:effectLst/>
                <a:uLnTx/>
                <a:uFillTx/>
                <a:latin typeface="Calibri" panose="020F0502020204030204"/>
                <a:ea typeface="+mn-ea"/>
                <a:cs typeface="+mn-cs"/>
              </a:rPr>
              <a:t>Método</a:t>
            </a:r>
            <a:r>
              <a:rPr kumimoji="0" lang="en-US" sz="2800" i="0" u="none" strike="noStrike" kern="1200" cap="none" spc="0" normalizeH="0" baseline="0" noProof="0">
                <a:ln>
                  <a:noFill/>
                </a:ln>
                <a:solidFill>
                  <a:schemeClr val="bg1">
                    <a:lumMod val="95000"/>
                    <a:lumOff val="5000"/>
                  </a:schemeClr>
                </a:solidFill>
                <a:effectLst/>
                <a:uLnTx/>
                <a:uFillTx/>
                <a:latin typeface="Calibri" panose="020F0502020204030204"/>
                <a:ea typeface="+mn-ea"/>
                <a:cs typeface="+mn-cs"/>
              </a:rPr>
              <a:t> de pesquisa</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800">
                <a:solidFill>
                  <a:schemeClr val="bg1">
                    <a:lumMod val="95000"/>
                    <a:lumOff val="5000"/>
                  </a:schemeClr>
                </a:solidFill>
                <a:latin typeface="Calibri" panose="020F0502020204030204"/>
              </a:rPr>
              <a:t>Proposições e Pontos de Análise de pesquisa</a:t>
            </a:r>
            <a:endParaRPr kumimoji="0" lang="en-US" sz="2800" i="0" u="none" strike="noStrike" kern="1200" cap="none" spc="0" normalizeH="0" baseline="0" noProof="0">
              <a:ln>
                <a:noFill/>
              </a:ln>
              <a:solidFill>
                <a:schemeClr val="bg1">
                  <a:lumMod val="95000"/>
                  <a:lumOff val="5000"/>
                </a:schemeClr>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800">
                <a:solidFill>
                  <a:prstClr val="black"/>
                </a:solidFill>
                <a:latin typeface="Calibri" panose="020F0502020204030204"/>
              </a:rPr>
              <a:t>Discussão de Resultados</a:t>
            </a:r>
          </a:p>
          <a:p>
            <a:pPr marR="0" lvl="0" algn="l" defTabSz="914400" rtl="0" eaLnBrk="1" fontAlgn="auto" latinLnBrk="0" hangingPunct="1">
              <a:lnSpc>
                <a:spcPct val="90000"/>
              </a:lnSpc>
              <a:spcBef>
                <a:spcPts val="0"/>
              </a:spcBef>
              <a:spcAft>
                <a:spcPts val="600"/>
              </a:spcAft>
              <a:buClrTx/>
              <a:buSzTx/>
              <a:tabLst/>
              <a:defRPr/>
            </a:pPr>
            <a:r>
              <a:rPr lang="en-US" sz="2800">
                <a:solidFill>
                  <a:prstClr val="black"/>
                </a:solidFill>
                <a:latin typeface="Calibri" panose="020F0502020204030204"/>
              </a:rPr>
              <a:t>    </a:t>
            </a: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Rede Grounded Theory</a:t>
            </a:r>
          </a:p>
          <a:p>
            <a:pPr marR="0" lvl="0" algn="l" defTabSz="914400" rtl="0" eaLnBrk="1" fontAlgn="auto" latinLnBrk="0" hangingPunct="1">
              <a:lnSpc>
                <a:spcPct val="90000"/>
              </a:lnSpc>
              <a:spcBef>
                <a:spcPts val="0"/>
              </a:spcBef>
              <a:spcAft>
                <a:spcPts val="600"/>
              </a:spcAft>
              <a:buClrTx/>
              <a:buSzTx/>
              <a:tabLst/>
              <a:defRPr/>
            </a:pPr>
            <a:r>
              <a:rPr lang="en-US" sz="2800">
                <a:solidFill>
                  <a:prstClr val="black"/>
                </a:solidFill>
                <a:latin typeface="Calibri" panose="020F0502020204030204"/>
              </a:rPr>
              <a:t>    - Tabela Proposições x Pontos de </a:t>
            </a:r>
          </a:p>
          <a:p>
            <a:pPr marR="0" lvl="0" algn="l" defTabSz="914400" rtl="0" eaLnBrk="1" fontAlgn="auto" latinLnBrk="0" hangingPunct="1">
              <a:lnSpc>
                <a:spcPct val="90000"/>
              </a:lnSpc>
              <a:spcBef>
                <a:spcPts val="0"/>
              </a:spcBef>
              <a:spcAft>
                <a:spcPts val="600"/>
              </a:spcAft>
              <a:buClrTx/>
              <a:buSzTx/>
              <a:tabLst/>
              <a:defRPr/>
            </a:pPr>
            <a:r>
              <a:rPr lang="en-US" sz="2800">
                <a:solidFill>
                  <a:prstClr val="black"/>
                </a:solidFill>
                <a:latin typeface="Calibri" panose="020F0502020204030204"/>
              </a:rPr>
              <a:t>      Análise x Entrevistados</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rPr>
              <a:t>Limitações</a:t>
            </a: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da </a:t>
            </a:r>
            <a:r>
              <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rPr>
              <a:t>pesquisa</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rPr>
              <a:t>Contribuições</a:t>
            </a: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da </a:t>
            </a:r>
            <a:r>
              <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rPr>
              <a:t>pesquisa</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1" i="0" u="none" strike="noStrike" kern="1200" cap="none" spc="0" normalizeH="0" baseline="0" noProof="0">
                <a:ln>
                  <a:noFill/>
                </a:ln>
                <a:solidFill>
                  <a:srgbClr val="0070C0"/>
                </a:solidFill>
                <a:effectLst/>
                <a:uLnTx/>
                <a:uFillTx/>
                <a:latin typeface="Calibri" panose="020F0502020204030204"/>
                <a:ea typeface="+mn-ea"/>
                <a:cs typeface="+mn-cs"/>
              </a:rPr>
              <a:t>Conclusão</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800">
                <a:solidFill>
                  <a:prstClr val="black"/>
                </a:solidFill>
                <a:latin typeface="Calibri" panose="020F0502020204030204"/>
              </a:rPr>
              <a:t>Referências</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CaixaDeTexto 1">
            <a:extLst>
              <a:ext uri="{FF2B5EF4-FFF2-40B4-BE49-F238E27FC236}">
                <a16:creationId xmlns:a16="http://schemas.microsoft.com/office/drawing/2014/main" id="{6FA12C1A-CB01-4D00-8793-DC1D0E2E6677}"/>
              </a:ext>
            </a:extLst>
          </p:cNvPr>
          <p:cNvSpPr txBox="1"/>
          <p:nvPr/>
        </p:nvSpPr>
        <p:spPr>
          <a:xfrm>
            <a:off x="781989" y="335518"/>
            <a:ext cx="231140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pt-BR" sz="4000" b="0" i="0" u="none" strike="noStrike" kern="1200" cap="none" spc="0" normalizeH="0" baseline="0" noProof="0">
                <a:ln>
                  <a:noFill/>
                </a:ln>
                <a:solidFill>
                  <a:prstClr val="white"/>
                </a:solidFill>
                <a:effectLst/>
                <a:uLnTx/>
                <a:uFillTx/>
                <a:latin typeface="Calibri" panose="020F0502020204030204"/>
                <a:ea typeface="+mn-ea"/>
                <a:cs typeface="+mn-cs"/>
              </a:rPr>
              <a:t>Outline</a:t>
            </a: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aixaDeTexto 4">
            <a:extLst>
              <a:ext uri="{FF2B5EF4-FFF2-40B4-BE49-F238E27FC236}">
                <a16:creationId xmlns:a16="http://schemas.microsoft.com/office/drawing/2014/main" id="{66AAC9FE-729E-456E-8940-D882CBC703B3}"/>
              </a:ext>
            </a:extLst>
          </p:cNvPr>
          <p:cNvSpPr txBox="1"/>
          <p:nvPr/>
        </p:nvSpPr>
        <p:spPr>
          <a:xfrm>
            <a:off x="3891064" y="3054485"/>
            <a:ext cx="5836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9390020"/>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5" name="CaixaDeTexto 4">
            <a:extLst>
              <a:ext uri="{FF2B5EF4-FFF2-40B4-BE49-F238E27FC236}">
                <a16:creationId xmlns:a16="http://schemas.microsoft.com/office/drawing/2014/main" id="{15DDC71B-0349-4C91-8F48-CCAA6487DEDE}"/>
              </a:ext>
            </a:extLst>
          </p:cNvPr>
          <p:cNvSpPr txBox="1"/>
          <p:nvPr/>
        </p:nvSpPr>
        <p:spPr>
          <a:xfrm>
            <a:off x="363209" y="491490"/>
            <a:ext cx="4006183" cy="283464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lang="en-US" sz="4800">
                <a:solidFill>
                  <a:srgbClr val="FFFFFF"/>
                </a:solidFill>
                <a:latin typeface="Calibri Light" panose="020F0302020204030204"/>
              </a:rPr>
              <a:t>Conclusão</a:t>
            </a:r>
            <a:endParaRPr kumimoji="0" lang="en-US" sz="4800" b="0" i="0" u="none" strike="noStrike" kern="1200" cap="none" spc="0" normalizeH="0" baseline="0" noProof="0">
              <a:ln>
                <a:noFill/>
              </a:ln>
              <a:solidFill>
                <a:srgbClr val="FFFFFF"/>
              </a:solidFill>
              <a:effectLst/>
              <a:uLnTx/>
              <a:uFillTx/>
              <a:latin typeface="Calibri Light" panose="020F0302020204030204"/>
              <a:ea typeface="+mn-ea"/>
              <a:cs typeface="+mn-cs"/>
            </a:endParaRPr>
          </a:p>
        </p:txBody>
      </p:sp>
      <p:sp>
        <p:nvSpPr>
          <p:cNvPr id="2" name="CaixaDeTexto 1">
            <a:extLst>
              <a:ext uri="{FF2B5EF4-FFF2-40B4-BE49-F238E27FC236}">
                <a16:creationId xmlns:a16="http://schemas.microsoft.com/office/drawing/2014/main" id="{C97D907F-2E81-474C-A2FF-29A833E5E796}"/>
              </a:ext>
            </a:extLst>
          </p:cNvPr>
          <p:cNvSpPr txBox="1"/>
          <p:nvPr/>
        </p:nvSpPr>
        <p:spPr>
          <a:xfrm>
            <a:off x="5117105" y="221615"/>
            <a:ext cx="6241408" cy="6124754"/>
          </a:xfrm>
          <a:prstGeom prst="rect">
            <a:avLst/>
          </a:prstGeom>
          <a:noFill/>
        </p:spPr>
        <p:txBody>
          <a:bodyPr wrap="square" rtlCol="0">
            <a:spAutoFit/>
          </a:bodyPr>
          <a:lstStyle/>
          <a:p>
            <a:r>
              <a:rPr lang="pt-BR" sz="2800" dirty="0"/>
              <a:t>O estudo indica que a formação em Ciência da Computação não foi um fator decisivo nos processos seletivos, que serve apenas como um voto de confiança no vínculo empregatício, porém as empresas contratantes revelaram estar mais seguras com os profissionais formados, prezando por mantê-los o máximo de tempo possível na empresa.</a:t>
            </a:r>
          </a:p>
          <a:p>
            <a:endParaRPr lang="pt-BR" sz="2800" dirty="0"/>
          </a:p>
          <a:p>
            <a:r>
              <a:rPr lang="pt-BR" sz="2800" dirty="0"/>
              <a:t>O tempo desprendido na formação poderia ser utilizado no aprendizado de ferramentas e em adquirir experiencia de trabalho na área em questão. </a:t>
            </a:r>
          </a:p>
        </p:txBody>
      </p:sp>
    </p:spTree>
    <p:extLst>
      <p:ext uri="{BB962C8B-B14F-4D97-AF65-F5344CB8AC3E}">
        <p14:creationId xmlns:p14="http://schemas.microsoft.com/office/powerpoint/2010/main" val="1908824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2">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aixaDeTexto 2">
            <a:extLst>
              <a:ext uri="{FF2B5EF4-FFF2-40B4-BE49-F238E27FC236}">
                <a16:creationId xmlns:a16="http://schemas.microsoft.com/office/drawing/2014/main" id="{ABDDF901-351F-4E4A-B3A0-6880B66CF090}"/>
              </a:ext>
            </a:extLst>
          </p:cNvPr>
          <p:cNvSpPr txBox="1"/>
          <p:nvPr/>
        </p:nvSpPr>
        <p:spPr>
          <a:xfrm>
            <a:off x="674726" y="1470940"/>
            <a:ext cx="3662163" cy="3536422"/>
          </a:xfrm>
          <a:prstGeom prst="rect">
            <a:avLst/>
          </a:prstGeom>
        </p:spPr>
        <p:txBody>
          <a:bodyPr vert="horz" lIns="91440" tIns="45720" rIns="91440" bIns="45720" rtlCol="0" anchor="b">
            <a:normAutofit fontScale="47500" lnSpcReduction="20000"/>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pt-BR" sz="8000" b="0" i="0" u="none" strike="noStrike" kern="1200" cap="none" spc="0" normalizeH="0" baseline="0" noProof="0">
                <a:ln>
                  <a:noFill/>
                </a:ln>
                <a:solidFill>
                  <a:srgbClr val="FFFFFF"/>
                </a:solidFill>
                <a:effectLst/>
                <a:uLnTx/>
                <a:uFillTx/>
                <a:latin typeface="Calibri Light" panose="020F0302020204030204"/>
                <a:ea typeface="+mn-ea"/>
                <a:cs typeface="+mn-cs"/>
              </a:rPr>
              <a:t>Impacto da Formação em Ciência da Computação na Ingressão dos Profissionais no Mercado de Trabalho</a:t>
            </a:r>
          </a:p>
        </p:txBody>
      </p:sp>
      <p:sp>
        <p:nvSpPr>
          <p:cNvPr id="6" name="CaixaDeTexto 5">
            <a:extLst>
              <a:ext uri="{FF2B5EF4-FFF2-40B4-BE49-F238E27FC236}">
                <a16:creationId xmlns:a16="http://schemas.microsoft.com/office/drawing/2014/main" id="{9978C59B-1C59-4B11-AAD6-CFE19A6C9752}"/>
              </a:ext>
            </a:extLst>
          </p:cNvPr>
          <p:cNvSpPr txBox="1"/>
          <p:nvPr/>
        </p:nvSpPr>
        <p:spPr>
          <a:xfrm>
            <a:off x="6283323" y="689461"/>
            <a:ext cx="5314950" cy="5698180"/>
          </a:xfrm>
          <a:prstGeom prst="rect">
            <a:avLst/>
          </a:prstGeom>
        </p:spPr>
        <p:txBody>
          <a:bodyPr vert="horz" lIns="91440" tIns="45720" rIns="91440" bIns="45720" rtlCol="0" anchor="ctr">
            <a:normAutofit lnSpcReduction="10000"/>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i="0" u="none" strike="noStrike" kern="1200" cap="none" spc="0" normalizeH="0" baseline="0" noProof="0" err="1">
                <a:ln>
                  <a:noFill/>
                </a:ln>
                <a:solidFill>
                  <a:schemeClr val="bg1">
                    <a:lumMod val="95000"/>
                    <a:lumOff val="5000"/>
                  </a:schemeClr>
                </a:solidFill>
                <a:effectLst/>
                <a:uLnTx/>
                <a:uFillTx/>
                <a:latin typeface="Calibri" panose="020F0502020204030204"/>
                <a:ea typeface="+mn-ea"/>
                <a:cs typeface="+mn-cs"/>
              </a:rPr>
              <a:t>Problema</a:t>
            </a:r>
            <a:r>
              <a:rPr kumimoji="0" lang="en-US" sz="2800" i="0" u="none" strike="noStrike" kern="1200" cap="none" spc="0" normalizeH="0" baseline="0" noProof="0">
                <a:ln>
                  <a:noFill/>
                </a:ln>
                <a:solidFill>
                  <a:schemeClr val="bg1">
                    <a:lumMod val="95000"/>
                    <a:lumOff val="5000"/>
                  </a:schemeClr>
                </a:solidFill>
                <a:effectLst/>
                <a:uLnTx/>
                <a:uFillTx/>
                <a:latin typeface="Calibri" panose="020F0502020204030204"/>
                <a:ea typeface="+mn-ea"/>
                <a:cs typeface="+mn-cs"/>
              </a:rPr>
              <a:t>/</a:t>
            </a:r>
            <a:r>
              <a:rPr kumimoji="0" lang="en-US" sz="2800" i="0" u="none" strike="noStrike" kern="1200" cap="none" spc="0" normalizeH="0" baseline="0" noProof="0" err="1">
                <a:ln>
                  <a:noFill/>
                </a:ln>
                <a:solidFill>
                  <a:schemeClr val="bg1">
                    <a:lumMod val="95000"/>
                    <a:lumOff val="5000"/>
                  </a:schemeClr>
                </a:solidFill>
                <a:effectLst/>
                <a:uLnTx/>
                <a:uFillTx/>
                <a:latin typeface="Calibri" panose="020F0502020204030204"/>
                <a:ea typeface="+mn-ea"/>
                <a:cs typeface="+mn-cs"/>
              </a:rPr>
              <a:t>Motivação</a:t>
            </a:r>
            <a:endParaRPr kumimoji="0" lang="en-US" sz="2800" i="0" u="none" strike="noStrike" kern="1200" cap="none" spc="0" normalizeH="0" baseline="0" noProof="0">
              <a:ln>
                <a:noFill/>
              </a:ln>
              <a:solidFill>
                <a:schemeClr val="bg1">
                  <a:lumMod val="95000"/>
                  <a:lumOff val="5000"/>
                </a:schemeClr>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i="0" u="none" strike="noStrike" kern="1200" cap="none" spc="0" normalizeH="0" baseline="0" noProof="0" err="1">
                <a:ln>
                  <a:noFill/>
                </a:ln>
                <a:solidFill>
                  <a:schemeClr val="bg1">
                    <a:lumMod val="95000"/>
                    <a:lumOff val="5000"/>
                  </a:schemeClr>
                </a:solidFill>
                <a:effectLst/>
                <a:uLnTx/>
                <a:uFillTx/>
                <a:latin typeface="Calibri" panose="020F0502020204030204"/>
                <a:ea typeface="+mn-ea"/>
                <a:cs typeface="+mn-cs"/>
              </a:rPr>
              <a:t>Objetivo</a:t>
            </a:r>
            <a:r>
              <a:rPr kumimoji="0" lang="en-US" sz="2800" i="0" u="none" strike="noStrike" kern="1200" cap="none" spc="0" normalizeH="0" baseline="0" noProof="0">
                <a:ln>
                  <a:noFill/>
                </a:ln>
                <a:solidFill>
                  <a:schemeClr val="bg1">
                    <a:lumMod val="95000"/>
                    <a:lumOff val="5000"/>
                  </a:schemeClr>
                </a:solidFill>
                <a:effectLst/>
                <a:uLnTx/>
                <a:uFillTx/>
                <a:latin typeface="Calibri" panose="020F0502020204030204"/>
                <a:ea typeface="+mn-ea"/>
                <a:cs typeface="+mn-cs"/>
              </a:rPr>
              <a:t> da </a:t>
            </a:r>
            <a:r>
              <a:rPr kumimoji="0" lang="en-US" sz="2800" i="0" u="none" strike="noStrike" kern="1200" cap="none" spc="0" normalizeH="0" baseline="0" noProof="0" err="1">
                <a:ln>
                  <a:noFill/>
                </a:ln>
                <a:solidFill>
                  <a:schemeClr val="bg1">
                    <a:lumMod val="95000"/>
                    <a:lumOff val="5000"/>
                  </a:schemeClr>
                </a:solidFill>
                <a:effectLst/>
                <a:uLnTx/>
                <a:uFillTx/>
                <a:latin typeface="Calibri" panose="020F0502020204030204"/>
                <a:ea typeface="+mn-ea"/>
                <a:cs typeface="+mn-cs"/>
              </a:rPr>
              <a:t>pesquisa</a:t>
            </a:r>
            <a:endParaRPr kumimoji="0" lang="en-US" sz="2800" i="0" u="none" strike="noStrike" kern="1200" cap="none" spc="0" normalizeH="0" baseline="0" noProof="0">
              <a:ln>
                <a:noFill/>
              </a:ln>
              <a:solidFill>
                <a:schemeClr val="bg1">
                  <a:lumMod val="95000"/>
                  <a:lumOff val="5000"/>
                </a:schemeClr>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i="0" u="none" strike="noStrike" kern="1200" cap="none" spc="0" normalizeH="0" baseline="0" noProof="0" err="1">
                <a:ln>
                  <a:noFill/>
                </a:ln>
                <a:solidFill>
                  <a:schemeClr val="bg1">
                    <a:lumMod val="95000"/>
                    <a:lumOff val="5000"/>
                  </a:schemeClr>
                </a:solidFill>
                <a:effectLst/>
                <a:uLnTx/>
                <a:uFillTx/>
                <a:latin typeface="Calibri" panose="020F0502020204030204"/>
                <a:ea typeface="+mn-ea"/>
                <a:cs typeface="+mn-cs"/>
              </a:rPr>
              <a:t>Método</a:t>
            </a:r>
            <a:r>
              <a:rPr kumimoji="0" lang="en-US" sz="2800" i="0" u="none" strike="noStrike" kern="1200" cap="none" spc="0" normalizeH="0" baseline="0" noProof="0">
                <a:ln>
                  <a:noFill/>
                </a:ln>
                <a:solidFill>
                  <a:schemeClr val="bg1">
                    <a:lumMod val="95000"/>
                    <a:lumOff val="5000"/>
                  </a:schemeClr>
                </a:solidFill>
                <a:effectLst/>
                <a:uLnTx/>
                <a:uFillTx/>
                <a:latin typeface="Calibri" panose="020F0502020204030204"/>
                <a:ea typeface="+mn-ea"/>
                <a:cs typeface="+mn-cs"/>
              </a:rPr>
              <a:t> de pesquisa</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800">
                <a:solidFill>
                  <a:schemeClr val="bg1">
                    <a:lumMod val="95000"/>
                    <a:lumOff val="5000"/>
                  </a:schemeClr>
                </a:solidFill>
                <a:latin typeface="Calibri" panose="020F0502020204030204"/>
              </a:rPr>
              <a:t>Proposições e Pontos de Análise de pesquisa</a:t>
            </a:r>
            <a:endParaRPr kumimoji="0" lang="en-US" sz="2800" i="0" u="none" strike="noStrike" kern="1200" cap="none" spc="0" normalizeH="0" baseline="0" noProof="0">
              <a:ln>
                <a:noFill/>
              </a:ln>
              <a:solidFill>
                <a:schemeClr val="bg1">
                  <a:lumMod val="95000"/>
                  <a:lumOff val="5000"/>
                </a:schemeClr>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800">
                <a:solidFill>
                  <a:prstClr val="black"/>
                </a:solidFill>
                <a:latin typeface="Calibri" panose="020F0502020204030204"/>
              </a:rPr>
              <a:t>Discussão de Resultados</a:t>
            </a:r>
          </a:p>
          <a:p>
            <a:pPr marR="0" lvl="0" algn="l" defTabSz="914400" rtl="0" eaLnBrk="1" fontAlgn="auto" latinLnBrk="0" hangingPunct="1">
              <a:lnSpc>
                <a:spcPct val="90000"/>
              </a:lnSpc>
              <a:spcBef>
                <a:spcPts val="0"/>
              </a:spcBef>
              <a:spcAft>
                <a:spcPts val="600"/>
              </a:spcAft>
              <a:buClrTx/>
              <a:buSzTx/>
              <a:tabLst/>
              <a:defRPr/>
            </a:pPr>
            <a:r>
              <a:rPr lang="en-US" sz="2800">
                <a:solidFill>
                  <a:prstClr val="black"/>
                </a:solidFill>
                <a:latin typeface="Calibri" panose="020F0502020204030204"/>
              </a:rPr>
              <a:t>    </a:t>
            </a: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Rede Grounded Theory</a:t>
            </a:r>
          </a:p>
          <a:p>
            <a:pPr marR="0" lvl="0" algn="l" defTabSz="914400" rtl="0" eaLnBrk="1" fontAlgn="auto" latinLnBrk="0" hangingPunct="1">
              <a:lnSpc>
                <a:spcPct val="90000"/>
              </a:lnSpc>
              <a:spcBef>
                <a:spcPts val="0"/>
              </a:spcBef>
              <a:spcAft>
                <a:spcPts val="600"/>
              </a:spcAft>
              <a:buClrTx/>
              <a:buSzTx/>
              <a:tabLst/>
              <a:defRPr/>
            </a:pPr>
            <a:r>
              <a:rPr lang="en-US" sz="2800">
                <a:solidFill>
                  <a:prstClr val="black"/>
                </a:solidFill>
                <a:latin typeface="Calibri" panose="020F0502020204030204"/>
              </a:rPr>
              <a:t>    - Tabela Proposições x Pontos de </a:t>
            </a:r>
          </a:p>
          <a:p>
            <a:pPr marR="0" lvl="0" algn="l" defTabSz="914400" rtl="0" eaLnBrk="1" fontAlgn="auto" latinLnBrk="0" hangingPunct="1">
              <a:lnSpc>
                <a:spcPct val="90000"/>
              </a:lnSpc>
              <a:spcBef>
                <a:spcPts val="0"/>
              </a:spcBef>
              <a:spcAft>
                <a:spcPts val="600"/>
              </a:spcAft>
              <a:buClrTx/>
              <a:buSzTx/>
              <a:tabLst/>
              <a:defRPr/>
            </a:pPr>
            <a:r>
              <a:rPr lang="en-US" sz="2800">
                <a:solidFill>
                  <a:prstClr val="black"/>
                </a:solidFill>
                <a:latin typeface="Calibri" panose="020F0502020204030204"/>
              </a:rPr>
              <a:t>      Análise x Entrevistados</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rPr>
              <a:t>Limitações</a:t>
            </a: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da </a:t>
            </a:r>
            <a:r>
              <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rPr>
              <a:t>pesquisa</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rPr>
              <a:t>Contribuições</a:t>
            </a: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da </a:t>
            </a:r>
            <a:r>
              <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rPr>
              <a:t>pesquisa</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Conclusão</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800" b="1">
                <a:solidFill>
                  <a:srgbClr val="0070C0"/>
                </a:solidFill>
                <a:latin typeface="Calibri" panose="020F0502020204030204"/>
              </a:rPr>
              <a:t>Referências</a:t>
            </a:r>
            <a:endParaRPr kumimoji="0" lang="en-US" sz="2800" b="1" i="0" u="none" strike="noStrike" kern="1200" cap="none" spc="0" normalizeH="0" baseline="0" noProof="0">
              <a:ln>
                <a:noFill/>
              </a:ln>
              <a:solidFill>
                <a:srgbClr val="0070C0"/>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CaixaDeTexto 1">
            <a:extLst>
              <a:ext uri="{FF2B5EF4-FFF2-40B4-BE49-F238E27FC236}">
                <a16:creationId xmlns:a16="http://schemas.microsoft.com/office/drawing/2014/main" id="{6FA12C1A-CB01-4D00-8793-DC1D0E2E6677}"/>
              </a:ext>
            </a:extLst>
          </p:cNvPr>
          <p:cNvSpPr txBox="1"/>
          <p:nvPr/>
        </p:nvSpPr>
        <p:spPr>
          <a:xfrm>
            <a:off x="781989" y="335518"/>
            <a:ext cx="231140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pt-BR" sz="4000" b="0" i="0" u="none" strike="noStrike" kern="1200" cap="none" spc="0" normalizeH="0" baseline="0" noProof="0">
                <a:ln>
                  <a:noFill/>
                </a:ln>
                <a:solidFill>
                  <a:prstClr val="white"/>
                </a:solidFill>
                <a:effectLst/>
                <a:uLnTx/>
                <a:uFillTx/>
                <a:latin typeface="Calibri" panose="020F0502020204030204"/>
                <a:ea typeface="+mn-ea"/>
                <a:cs typeface="+mn-cs"/>
              </a:rPr>
              <a:t>Outline</a:t>
            </a: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aixaDeTexto 4">
            <a:extLst>
              <a:ext uri="{FF2B5EF4-FFF2-40B4-BE49-F238E27FC236}">
                <a16:creationId xmlns:a16="http://schemas.microsoft.com/office/drawing/2014/main" id="{66AAC9FE-729E-456E-8940-D882CBC703B3}"/>
              </a:ext>
            </a:extLst>
          </p:cNvPr>
          <p:cNvSpPr txBox="1"/>
          <p:nvPr/>
        </p:nvSpPr>
        <p:spPr>
          <a:xfrm>
            <a:off x="3891064" y="3054485"/>
            <a:ext cx="5836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4816279"/>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5" name="CaixaDeTexto 4">
            <a:extLst>
              <a:ext uri="{FF2B5EF4-FFF2-40B4-BE49-F238E27FC236}">
                <a16:creationId xmlns:a16="http://schemas.microsoft.com/office/drawing/2014/main" id="{15DDC71B-0349-4C91-8F48-CCAA6487DEDE}"/>
              </a:ext>
            </a:extLst>
          </p:cNvPr>
          <p:cNvSpPr txBox="1"/>
          <p:nvPr/>
        </p:nvSpPr>
        <p:spPr>
          <a:xfrm>
            <a:off x="377092" y="163830"/>
            <a:ext cx="3497000" cy="283464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800" b="0" i="0" u="none" strike="noStrike" kern="1200" cap="none" spc="0" normalizeH="0" baseline="0" noProof="0">
                <a:ln>
                  <a:noFill/>
                </a:ln>
                <a:solidFill>
                  <a:srgbClr val="FFFFFF"/>
                </a:solidFill>
                <a:effectLst/>
                <a:uLnTx/>
                <a:uFillTx/>
                <a:latin typeface="Calibri Light" panose="020F0302020204030204"/>
                <a:ea typeface="+mn-ea"/>
                <a:cs typeface="+mn-cs"/>
              </a:rPr>
              <a:t>Referências</a:t>
            </a:r>
          </a:p>
        </p:txBody>
      </p:sp>
      <p:pic>
        <p:nvPicPr>
          <p:cNvPr id="4" name="Imagem 3" descr="Tela de celular com texto preto sobre fundo branco&#10;&#10;Descrição gerada automaticamente">
            <a:extLst>
              <a:ext uri="{FF2B5EF4-FFF2-40B4-BE49-F238E27FC236}">
                <a16:creationId xmlns:a16="http://schemas.microsoft.com/office/drawing/2014/main" id="{538442A9-41EE-40E9-AC65-29D0F2929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0405" y="245327"/>
            <a:ext cx="6964503" cy="5854389"/>
          </a:xfrm>
          <a:prstGeom prst="rect">
            <a:avLst/>
          </a:prstGeom>
        </p:spPr>
      </p:pic>
    </p:spTree>
    <p:extLst>
      <p:ext uri="{BB962C8B-B14F-4D97-AF65-F5344CB8AC3E}">
        <p14:creationId xmlns:p14="http://schemas.microsoft.com/office/powerpoint/2010/main" val="21193486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5" name="CaixaDeTexto 4">
            <a:extLst>
              <a:ext uri="{FF2B5EF4-FFF2-40B4-BE49-F238E27FC236}">
                <a16:creationId xmlns:a16="http://schemas.microsoft.com/office/drawing/2014/main" id="{15DDC71B-0349-4C91-8F48-CCAA6487DEDE}"/>
              </a:ext>
            </a:extLst>
          </p:cNvPr>
          <p:cNvSpPr txBox="1"/>
          <p:nvPr/>
        </p:nvSpPr>
        <p:spPr>
          <a:xfrm>
            <a:off x="377092" y="163830"/>
            <a:ext cx="3497000" cy="283464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800" b="0" i="0" u="none" strike="noStrike" kern="1200" cap="none" spc="0" normalizeH="0" baseline="0" noProof="0">
                <a:ln>
                  <a:noFill/>
                </a:ln>
                <a:solidFill>
                  <a:srgbClr val="FFFFFF"/>
                </a:solidFill>
                <a:effectLst/>
                <a:uLnTx/>
                <a:uFillTx/>
                <a:latin typeface="Calibri Light" panose="020F0302020204030204"/>
                <a:ea typeface="+mn-ea"/>
                <a:cs typeface="+mn-cs"/>
              </a:rPr>
              <a:t>Referências</a:t>
            </a:r>
          </a:p>
        </p:txBody>
      </p:sp>
      <p:pic>
        <p:nvPicPr>
          <p:cNvPr id="3" name="Imagem 2" descr="Texto, Carta&#10;&#10;Descrição gerada automaticamente">
            <a:extLst>
              <a:ext uri="{FF2B5EF4-FFF2-40B4-BE49-F238E27FC236}">
                <a16:creationId xmlns:a16="http://schemas.microsoft.com/office/drawing/2014/main" id="{AE6AA597-73B2-4B45-B6FA-F77DB5EFB7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0405" y="1032386"/>
            <a:ext cx="6859814" cy="4807975"/>
          </a:xfrm>
          <a:prstGeom prst="rect">
            <a:avLst/>
          </a:prstGeom>
        </p:spPr>
      </p:pic>
    </p:spTree>
    <p:extLst>
      <p:ext uri="{BB962C8B-B14F-4D97-AF65-F5344CB8AC3E}">
        <p14:creationId xmlns:p14="http://schemas.microsoft.com/office/powerpoint/2010/main" val="2926920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5" name="CaixaDeTexto 4">
            <a:extLst>
              <a:ext uri="{FF2B5EF4-FFF2-40B4-BE49-F238E27FC236}">
                <a16:creationId xmlns:a16="http://schemas.microsoft.com/office/drawing/2014/main" id="{15DDC71B-0349-4C91-8F48-CCAA6487DEDE}"/>
              </a:ext>
            </a:extLst>
          </p:cNvPr>
          <p:cNvSpPr txBox="1"/>
          <p:nvPr/>
        </p:nvSpPr>
        <p:spPr>
          <a:xfrm>
            <a:off x="685800" y="163830"/>
            <a:ext cx="3188292" cy="283464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800" b="0" i="0" u="none" strike="noStrike" kern="1200" cap="none" spc="0" normalizeH="0" baseline="0" noProof="0">
                <a:ln>
                  <a:noFill/>
                </a:ln>
                <a:solidFill>
                  <a:srgbClr val="FFFFFF"/>
                </a:solidFill>
                <a:effectLst/>
                <a:uLnTx/>
                <a:uFillTx/>
                <a:latin typeface="Calibri Light" panose="020F0302020204030204"/>
                <a:ea typeface="+mn-ea"/>
                <a:cs typeface="+mn-cs"/>
              </a:rPr>
              <a:t>Conclusão</a:t>
            </a:r>
          </a:p>
        </p:txBody>
      </p:sp>
      <p:pic>
        <p:nvPicPr>
          <p:cNvPr id="3" name="Imagem 2" descr="Uma imagem contendo Forma&#10;&#10;Descrição gerada automaticamente">
            <a:extLst>
              <a:ext uri="{FF2B5EF4-FFF2-40B4-BE49-F238E27FC236}">
                <a16:creationId xmlns:a16="http://schemas.microsoft.com/office/drawing/2014/main" id="{46139332-BE1A-4436-B4F0-22512AD0F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918" y="0"/>
            <a:ext cx="11485082" cy="6858000"/>
          </a:xfrm>
          <a:prstGeom prst="rect">
            <a:avLst/>
          </a:prstGeom>
        </p:spPr>
      </p:pic>
      <p:sp>
        <p:nvSpPr>
          <p:cNvPr id="4" name="CaixaDeTexto 3">
            <a:extLst>
              <a:ext uri="{FF2B5EF4-FFF2-40B4-BE49-F238E27FC236}">
                <a16:creationId xmlns:a16="http://schemas.microsoft.com/office/drawing/2014/main" id="{50A71AC4-066D-4BB2-B26D-A6FFC3B74037}"/>
              </a:ext>
            </a:extLst>
          </p:cNvPr>
          <p:cNvSpPr txBox="1"/>
          <p:nvPr/>
        </p:nvSpPr>
        <p:spPr>
          <a:xfrm>
            <a:off x="463423" y="2751535"/>
            <a:ext cx="3633046" cy="1107996"/>
          </a:xfrm>
          <a:prstGeom prst="rect">
            <a:avLst/>
          </a:prstGeom>
          <a:noFill/>
        </p:spPr>
        <p:txBody>
          <a:bodyPr wrap="none" rtlCol="0">
            <a:spAutoFit/>
          </a:bodyPr>
          <a:lstStyle/>
          <a:p>
            <a:r>
              <a:rPr lang="pt-BR" sz="6600">
                <a:solidFill>
                  <a:schemeClr val="bg1"/>
                </a:solidFill>
              </a:rPr>
              <a:t>Obrigado!</a:t>
            </a:r>
            <a:endParaRPr lang="pt-BR" sz="4000">
              <a:solidFill>
                <a:schemeClr val="bg1"/>
              </a:solidFill>
            </a:endParaRPr>
          </a:p>
        </p:txBody>
      </p:sp>
    </p:spTree>
    <p:extLst>
      <p:ext uri="{BB962C8B-B14F-4D97-AF65-F5344CB8AC3E}">
        <p14:creationId xmlns:p14="http://schemas.microsoft.com/office/powerpoint/2010/main" val="988294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5" name="CaixaDeTexto 4">
            <a:extLst>
              <a:ext uri="{FF2B5EF4-FFF2-40B4-BE49-F238E27FC236}">
                <a16:creationId xmlns:a16="http://schemas.microsoft.com/office/drawing/2014/main" id="{15DDC71B-0349-4C91-8F48-CCAA6487DEDE}"/>
              </a:ext>
            </a:extLst>
          </p:cNvPr>
          <p:cNvSpPr txBox="1"/>
          <p:nvPr/>
        </p:nvSpPr>
        <p:spPr>
          <a:xfrm>
            <a:off x="384465" y="708660"/>
            <a:ext cx="4006183" cy="283464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800" b="0" i="0" u="none" strike="noStrike" kern="1200" cap="none" spc="0" normalizeH="0" baseline="0" noProof="0">
                <a:ln>
                  <a:noFill/>
                </a:ln>
                <a:solidFill>
                  <a:srgbClr val="FFFFFF"/>
                </a:solidFill>
                <a:effectLst/>
                <a:uLnTx/>
                <a:uFillTx/>
                <a:latin typeface="Calibri Light" panose="020F0302020204030204"/>
                <a:ea typeface="+mn-ea"/>
                <a:cs typeface="+mn-cs"/>
              </a:rPr>
              <a:t>Problema/</a:t>
            </a:r>
          </a:p>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800" b="0" i="0" u="none" strike="noStrike" kern="1200" cap="none" spc="0" normalizeH="0" baseline="0" noProof="0">
                <a:ln>
                  <a:noFill/>
                </a:ln>
                <a:solidFill>
                  <a:srgbClr val="FFFFFF"/>
                </a:solidFill>
                <a:effectLst/>
                <a:uLnTx/>
                <a:uFillTx/>
                <a:latin typeface="Calibri Light" panose="020F0302020204030204"/>
                <a:ea typeface="+mn-ea"/>
                <a:cs typeface="+mn-cs"/>
              </a:rPr>
              <a:t>Motivação </a:t>
            </a:r>
          </a:p>
        </p:txBody>
      </p:sp>
      <p:sp>
        <p:nvSpPr>
          <p:cNvPr id="2" name="CaixaDeTexto 1">
            <a:extLst>
              <a:ext uri="{FF2B5EF4-FFF2-40B4-BE49-F238E27FC236}">
                <a16:creationId xmlns:a16="http://schemas.microsoft.com/office/drawing/2014/main" id="{9C596E7C-C44F-4E77-8E26-5B47B75B203C}"/>
              </a:ext>
            </a:extLst>
          </p:cNvPr>
          <p:cNvSpPr txBox="1"/>
          <p:nvPr/>
        </p:nvSpPr>
        <p:spPr>
          <a:xfrm>
            <a:off x="5117105" y="1166841"/>
            <a:ext cx="6375812" cy="4524315"/>
          </a:xfrm>
          <a:prstGeom prst="rect">
            <a:avLst/>
          </a:prstGeom>
          <a:noFill/>
        </p:spPr>
        <p:txBody>
          <a:bodyPr wrap="square" rtlCol="0">
            <a:spAutoFit/>
          </a:bodyPr>
          <a:lstStyle/>
          <a:p>
            <a:r>
              <a:rPr lang="pt-BR" sz="2400"/>
              <a:t>A compreensão do funcionamento dos processos seletivos de empresas T.I é crucial para o desenvolvimento e ingressão de profissionais no mercado de trabalho, que exige estudos com foco nas avaliações a cerca dos pontos de interesse das empresas e suas relevâncias. </a:t>
            </a:r>
          </a:p>
          <a:p>
            <a:endParaRPr lang="pt-BR" sz="2400"/>
          </a:p>
          <a:p>
            <a:r>
              <a:rPr lang="pt-BR" sz="2400"/>
              <a:t>A pesquisa da enfoque se o tempo desprendido para a formação impacta na seleção do profissional para um determinado cargo. E o quão relevante essa formação pode ser para o profissional em termos de seleção.</a:t>
            </a:r>
          </a:p>
        </p:txBody>
      </p:sp>
    </p:spTree>
    <p:extLst>
      <p:ext uri="{BB962C8B-B14F-4D97-AF65-F5344CB8AC3E}">
        <p14:creationId xmlns:p14="http://schemas.microsoft.com/office/powerpoint/2010/main" val="3573431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2">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aixaDeTexto 2">
            <a:extLst>
              <a:ext uri="{FF2B5EF4-FFF2-40B4-BE49-F238E27FC236}">
                <a16:creationId xmlns:a16="http://schemas.microsoft.com/office/drawing/2014/main" id="{ABDDF901-351F-4E4A-B3A0-6880B66CF090}"/>
              </a:ext>
            </a:extLst>
          </p:cNvPr>
          <p:cNvSpPr txBox="1"/>
          <p:nvPr/>
        </p:nvSpPr>
        <p:spPr>
          <a:xfrm>
            <a:off x="674726" y="1470940"/>
            <a:ext cx="3662163" cy="3536422"/>
          </a:xfrm>
          <a:prstGeom prst="rect">
            <a:avLst/>
          </a:prstGeom>
        </p:spPr>
        <p:txBody>
          <a:bodyPr vert="horz" lIns="91440" tIns="45720" rIns="91440" bIns="45720" rtlCol="0" anchor="b">
            <a:normAutofit fontScale="47500" lnSpcReduction="20000"/>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pt-BR" sz="8000" b="0" i="0" u="none" strike="noStrike" kern="1200" cap="none" spc="0" normalizeH="0" baseline="0" noProof="0">
                <a:ln>
                  <a:noFill/>
                </a:ln>
                <a:solidFill>
                  <a:srgbClr val="FFFFFF"/>
                </a:solidFill>
                <a:effectLst/>
                <a:uLnTx/>
                <a:uFillTx/>
                <a:latin typeface="Calibri Light" panose="020F0302020204030204"/>
                <a:ea typeface="+mn-ea"/>
                <a:cs typeface="+mn-cs"/>
              </a:rPr>
              <a:t>Impacto da Formação em Ciência da Computação na Ingressão dos Profissionais no Mercado de Trabalho</a:t>
            </a:r>
          </a:p>
        </p:txBody>
      </p:sp>
      <p:sp>
        <p:nvSpPr>
          <p:cNvPr id="6" name="CaixaDeTexto 5">
            <a:extLst>
              <a:ext uri="{FF2B5EF4-FFF2-40B4-BE49-F238E27FC236}">
                <a16:creationId xmlns:a16="http://schemas.microsoft.com/office/drawing/2014/main" id="{9978C59B-1C59-4B11-AAD6-CFE19A6C9752}"/>
              </a:ext>
            </a:extLst>
          </p:cNvPr>
          <p:cNvSpPr txBox="1"/>
          <p:nvPr/>
        </p:nvSpPr>
        <p:spPr>
          <a:xfrm>
            <a:off x="6283323" y="689461"/>
            <a:ext cx="5314950" cy="5698180"/>
          </a:xfrm>
          <a:prstGeom prst="rect">
            <a:avLst/>
          </a:prstGeom>
        </p:spPr>
        <p:txBody>
          <a:bodyPr vert="horz" lIns="91440" tIns="45720" rIns="91440" bIns="45720" rtlCol="0" anchor="ctr">
            <a:normAutofit lnSpcReduction="10000"/>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i="0" u="none" strike="noStrike" kern="1200" cap="none" spc="0" normalizeH="0" baseline="0" noProof="0" err="1">
                <a:ln>
                  <a:noFill/>
                </a:ln>
                <a:solidFill>
                  <a:schemeClr val="bg1">
                    <a:lumMod val="95000"/>
                    <a:lumOff val="5000"/>
                  </a:schemeClr>
                </a:solidFill>
                <a:effectLst/>
                <a:uLnTx/>
                <a:uFillTx/>
                <a:latin typeface="Calibri" panose="020F0502020204030204"/>
                <a:ea typeface="+mn-ea"/>
                <a:cs typeface="+mn-cs"/>
              </a:rPr>
              <a:t>Problema</a:t>
            </a:r>
            <a:r>
              <a:rPr kumimoji="0" lang="en-US" sz="2800" i="0" u="none" strike="noStrike" kern="1200" cap="none" spc="0" normalizeH="0" baseline="0" noProof="0">
                <a:ln>
                  <a:noFill/>
                </a:ln>
                <a:solidFill>
                  <a:schemeClr val="bg1">
                    <a:lumMod val="95000"/>
                    <a:lumOff val="5000"/>
                  </a:schemeClr>
                </a:solidFill>
                <a:effectLst/>
                <a:uLnTx/>
                <a:uFillTx/>
                <a:latin typeface="Calibri" panose="020F0502020204030204"/>
                <a:ea typeface="+mn-ea"/>
                <a:cs typeface="+mn-cs"/>
              </a:rPr>
              <a:t>/</a:t>
            </a:r>
            <a:r>
              <a:rPr kumimoji="0" lang="en-US" sz="2800" i="0" u="none" strike="noStrike" kern="1200" cap="none" spc="0" normalizeH="0" baseline="0" noProof="0" err="1">
                <a:ln>
                  <a:noFill/>
                </a:ln>
                <a:solidFill>
                  <a:schemeClr val="bg1">
                    <a:lumMod val="95000"/>
                    <a:lumOff val="5000"/>
                  </a:schemeClr>
                </a:solidFill>
                <a:effectLst/>
                <a:uLnTx/>
                <a:uFillTx/>
                <a:latin typeface="Calibri" panose="020F0502020204030204"/>
                <a:ea typeface="+mn-ea"/>
                <a:cs typeface="+mn-cs"/>
              </a:rPr>
              <a:t>Motivação</a:t>
            </a:r>
            <a:endParaRPr kumimoji="0" lang="en-US" sz="2800" i="0" u="none" strike="noStrike" kern="1200" cap="none" spc="0" normalizeH="0" baseline="0" noProof="0">
              <a:ln>
                <a:noFill/>
              </a:ln>
              <a:solidFill>
                <a:schemeClr val="bg1">
                  <a:lumMod val="95000"/>
                  <a:lumOff val="5000"/>
                </a:schemeClr>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1" i="0" u="none" strike="noStrike" kern="1200" cap="none" spc="0" normalizeH="0" baseline="0" noProof="0" err="1">
                <a:ln>
                  <a:noFill/>
                </a:ln>
                <a:solidFill>
                  <a:srgbClr val="0070C0"/>
                </a:solidFill>
                <a:effectLst/>
                <a:uLnTx/>
                <a:uFillTx/>
                <a:latin typeface="Calibri" panose="020F0502020204030204"/>
                <a:ea typeface="+mn-ea"/>
                <a:cs typeface="+mn-cs"/>
              </a:rPr>
              <a:t>Objetivo</a:t>
            </a:r>
            <a:r>
              <a:rPr kumimoji="0" lang="en-US" sz="2800" b="1" i="0" u="none" strike="noStrike" kern="1200" cap="none" spc="0" normalizeH="0" baseline="0" noProof="0">
                <a:ln>
                  <a:noFill/>
                </a:ln>
                <a:solidFill>
                  <a:srgbClr val="0070C0"/>
                </a:solidFill>
                <a:effectLst/>
                <a:uLnTx/>
                <a:uFillTx/>
                <a:latin typeface="Calibri" panose="020F0502020204030204"/>
                <a:ea typeface="+mn-ea"/>
                <a:cs typeface="+mn-cs"/>
              </a:rPr>
              <a:t> da </a:t>
            </a:r>
            <a:r>
              <a:rPr kumimoji="0" lang="en-US" sz="2800" b="1" i="0" u="none" strike="noStrike" kern="1200" cap="none" spc="0" normalizeH="0" baseline="0" noProof="0" err="1">
                <a:ln>
                  <a:noFill/>
                </a:ln>
                <a:solidFill>
                  <a:srgbClr val="0070C0"/>
                </a:solidFill>
                <a:effectLst/>
                <a:uLnTx/>
                <a:uFillTx/>
                <a:latin typeface="Calibri" panose="020F0502020204030204"/>
                <a:ea typeface="+mn-ea"/>
                <a:cs typeface="+mn-cs"/>
              </a:rPr>
              <a:t>pesquisa</a:t>
            </a:r>
            <a:endParaRPr kumimoji="0" lang="en-US" sz="2800" b="1" i="0" u="none" strike="noStrike" kern="1200" cap="none" spc="0" normalizeH="0" baseline="0" noProof="0">
              <a:ln>
                <a:noFill/>
              </a:ln>
              <a:solidFill>
                <a:srgbClr val="0070C0"/>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rPr>
              <a:t>Método</a:t>
            </a: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de pesquisa</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800">
                <a:solidFill>
                  <a:prstClr val="black"/>
                </a:solidFill>
                <a:latin typeface="Calibri" panose="020F0502020204030204"/>
              </a:rPr>
              <a:t>Proposições e Pontos de Análise de pesquisa</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800">
                <a:solidFill>
                  <a:prstClr val="black"/>
                </a:solidFill>
                <a:latin typeface="Calibri" panose="020F0502020204030204"/>
              </a:rPr>
              <a:t>Discussão de Resultados</a:t>
            </a:r>
          </a:p>
          <a:p>
            <a:pPr marR="0" lvl="0" algn="l" defTabSz="914400" rtl="0" eaLnBrk="1" fontAlgn="auto" latinLnBrk="0" hangingPunct="1">
              <a:lnSpc>
                <a:spcPct val="90000"/>
              </a:lnSpc>
              <a:spcBef>
                <a:spcPts val="0"/>
              </a:spcBef>
              <a:spcAft>
                <a:spcPts val="600"/>
              </a:spcAft>
              <a:buClrTx/>
              <a:buSzTx/>
              <a:tabLst/>
              <a:defRPr/>
            </a:pPr>
            <a:r>
              <a:rPr lang="en-US" sz="2800">
                <a:solidFill>
                  <a:prstClr val="black"/>
                </a:solidFill>
                <a:latin typeface="Calibri" panose="020F0502020204030204"/>
              </a:rPr>
              <a:t>    </a:t>
            </a: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Rede Grounded Theory</a:t>
            </a:r>
          </a:p>
          <a:p>
            <a:pPr marR="0" lvl="0" algn="l" defTabSz="914400" rtl="0" eaLnBrk="1" fontAlgn="auto" latinLnBrk="0" hangingPunct="1">
              <a:lnSpc>
                <a:spcPct val="90000"/>
              </a:lnSpc>
              <a:spcBef>
                <a:spcPts val="0"/>
              </a:spcBef>
              <a:spcAft>
                <a:spcPts val="600"/>
              </a:spcAft>
              <a:buClrTx/>
              <a:buSzTx/>
              <a:tabLst/>
              <a:defRPr/>
            </a:pPr>
            <a:r>
              <a:rPr lang="en-US" sz="2800">
                <a:solidFill>
                  <a:prstClr val="black"/>
                </a:solidFill>
                <a:latin typeface="Calibri" panose="020F0502020204030204"/>
              </a:rPr>
              <a:t>    - Tabela Proposições x Pontos de </a:t>
            </a:r>
          </a:p>
          <a:p>
            <a:pPr marR="0" lvl="0" algn="l" defTabSz="914400" rtl="0" eaLnBrk="1" fontAlgn="auto" latinLnBrk="0" hangingPunct="1">
              <a:lnSpc>
                <a:spcPct val="90000"/>
              </a:lnSpc>
              <a:spcBef>
                <a:spcPts val="0"/>
              </a:spcBef>
              <a:spcAft>
                <a:spcPts val="600"/>
              </a:spcAft>
              <a:buClrTx/>
              <a:buSzTx/>
              <a:tabLst/>
              <a:defRPr/>
            </a:pPr>
            <a:r>
              <a:rPr lang="en-US" sz="2800">
                <a:solidFill>
                  <a:prstClr val="black"/>
                </a:solidFill>
                <a:latin typeface="Calibri" panose="020F0502020204030204"/>
              </a:rPr>
              <a:t>      Análise x Entrevistados</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rPr>
              <a:t>Limitações</a:t>
            </a: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da </a:t>
            </a:r>
            <a:r>
              <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rPr>
              <a:t>pesquisa</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rPr>
              <a:t>Contribuições</a:t>
            </a: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da </a:t>
            </a:r>
            <a:r>
              <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rPr>
              <a:t>pesquisa</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Conclusão</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800">
                <a:solidFill>
                  <a:prstClr val="black"/>
                </a:solidFill>
                <a:latin typeface="Calibri" panose="020F0502020204030204"/>
              </a:rPr>
              <a:t>Referências</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CaixaDeTexto 1">
            <a:extLst>
              <a:ext uri="{FF2B5EF4-FFF2-40B4-BE49-F238E27FC236}">
                <a16:creationId xmlns:a16="http://schemas.microsoft.com/office/drawing/2014/main" id="{6FA12C1A-CB01-4D00-8793-DC1D0E2E6677}"/>
              </a:ext>
            </a:extLst>
          </p:cNvPr>
          <p:cNvSpPr txBox="1"/>
          <p:nvPr/>
        </p:nvSpPr>
        <p:spPr>
          <a:xfrm>
            <a:off x="781989" y="335518"/>
            <a:ext cx="231140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pt-BR" sz="4000" b="0" i="0" u="none" strike="noStrike" kern="1200" cap="none" spc="0" normalizeH="0" baseline="0" noProof="0">
                <a:ln>
                  <a:noFill/>
                </a:ln>
                <a:solidFill>
                  <a:prstClr val="white"/>
                </a:solidFill>
                <a:effectLst/>
                <a:uLnTx/>
                <a:uFillTx/>
                <a:latin typeface="Calibri" panose="020F0502020204030204"/>
                <a:ea typeface="+mn-ea"/>
                <a:cs typeface="+mn-cs"/>
              </a:rPr>
              <a:t>Outline</a:t>
            </a: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aixaDeTexto 4">
            <a:extLst>
              <a:ext uri="{FF2B5EF4-FFF2-40B4-BE49-F238E27FC236}">
                <a16:creationId xmlns:a16="http://schemas.microsoft.com/office/drawing/2014/main" id="{66AAC9FE-729E-456E-8940-D882CBC703B3}"/>
              </a:ext>
            </a:extLst>
          </p:cNvPr>
          <p:cNvSpPr txBox="1"/>
          <p:nvPr/>
        </p:nvSpPr>
        <p:spPr>
          <a:xfrm>
            <a:off x="3891064" y="3054485"/>
            <a:ext cx="5836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154028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5" name="CaixaDeTexto 4">
            <a:extLst>
              <a:ext uri="{FF2B5EF4-FFF2-40B4-BE49-F238E27FC236}">
                <a16:creationId xmlns:a16="http://schemas.microsoft.com/office/drawing/2014/main" id="{15DDC71B-0349-4C91-8F48-CCAA6487DEDE}"/>
              </a:ext>
            </a:extLst>
          </p:cNvPr>
          <p:cNvSpPr txBox="1"/>
          <p:nvPr/>
        </p:nvSpPr>
        <p:spPr>
          <a:xfrm>
            <a:off x="363209" y="491490"/>
            <a:ext cx="4006183" cy="283464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800" b="0" i="0" u="none" strike="noStrike" kern="1200" cap="none" spc="0" normalizeH="0" baseline="0" noProof="0">
                <a:ln>
                  <a:noFill/>
                </a:ln>
                <a:solidFill>
                  <a:srgbClr val="FFFFFF"/>
                </a:solidFill>
                <a:effectLst/>
                <a:uLnTx/>
                <a:uFillTx/>
                <a:latin typeface="Calibri Light" panose="020F0302020204030204"/>
                <a:ea typeface="+mn-ea"/>
                <a:cs typeface="+mn-cs"/>
              </a:rPr>
              <a:t>Objetivo da Pesquisa</a:t>
            </a:r>
          </a:p>
        </p:txBody>
      </p:sp>
      <p:sp>
        <p:nvSpPr>
          <p:cNvPr id="2" name="CaixaDeTexto 1">
            <a:extLst>
              <a:ext uri="{FF2B5EF4-FFF2-40B4-BE49-F238E27FC236}">
                <a16:creationId xmlns:a16="http://schemas.microsoft.com/office/drawing/2014/main" id="{E69C3EDA-C59C-4B9A-BFA3-578A19A859E3}"/>
              </a:ext>
            </a:extLst>
          </p:cNvPr>
          <p:cNvSpPr txBox="1"/>
          <p:nvPr/>
        </p:nvSpPr>
        <p:spPr>
          <a:xfrm>
            <a:off x="5247861" y="2274837"/>
            <a:ext cx="6172200" cy="2308324"/>
          </a:xfrm>
          <a:prstGeom prst="rect">
            <a:avLst/>
          </a:prstGeom>
          <a:noFill/>
        </p:spPr>
        <p:txBody>
          <a:bodyPr wrap="square" rtlCol="0">
            <a:spAutoFit/>
          </a:bodyPr>
          <a:lstStyle/>
          <a:p>
            <a:r>
              <a:rPr lang="pt-BR" sz="3600"/>
              <a:t>Como a formação do aluno impacta no processo seletivo de empresas e o quão relevante ela é para a seleção? </a:t>
            </a:r>
          </a:p>
        </p:txBody>
      </p:sp>
    </p:spTree>
    <p:extLst>
      <p:ext uri="{BB962C8B-B14F-4D97-AF65-F5344CB8AC3E}">
        <p14:creationId xmlns:p14="http://schemas.microsoft.com/office/powerpoint/2010/main" val="3281770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2">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aixaDeTexto 2">
            <a:extLst>
              <a:ext uri="{FF2B5EF4-FFF2-40B4-BE49-F238E27FC236}">
                <a16:creationId xmlns:a16="http://schemas.microsoft.com/office/drawing/2014/main" id="{ABDDF901-351F-4E4A-B3A0-6880B66CF090}"/>
              </a:ext>
            </a:extLst>
          </p:cNvPr>
          <p:cNvSpPr txBox="1"/>
          <p:nvPr/>
        </p:nvSpPr>
        <p:spPr>
          <a:xfrm>
            <a:off x="674726" y="1470940"/>
            <a:ext cx="3662163" cy="3536422"/>
          </a:xfrm>
          <a:prstGeom prst="rect">
            <a:avLst/>
          </a:prstGeom>
        </p:spPr>
        <p:txBody>
          <a:bodyPr vert="horz" lIns="91440" tIns="45720" rIns="91440" bIns="45720" rtlCol="0" anchor="b">
            <a:normAutofit fontScale="47500" lnSpcReduction="20000"/>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pt-BR" sz="8000" b="0" i="0" u="none" strike="noStrike" kern="1200" cap="none" spc="0" normalizeH="0" baseline="0" noProof="0">
                <a:ln>
                  <a:noFill/>
                </a:ln>
                <a:solidFill>
                  <a:srgbClr val="FFFFFF"/>
                </a:solidFill>
                <a:effectLst/>
                <a:uLnTx/>
                <a:uFillTx/>
                <a:latin typeface="Calibri Light" panose="020F0302020204030204"/>
                <a:ea typeface="+mn-ea"/>
                <a:cs typeface="+mn-cs"/>
              </a:rPr>
              <a:t>Impacto da Formação em Ciência da Computação na Ingressão dos Profissionais no Mercado de Trabalho</a:t>
            </a:r>
          </a:p>
        </p:txBody>
      </p:sp>
      <p:sp>
        <p:nvSpPr>
          <p:cNvPr id="6" name="CaixaDeTexto 5">
            <a:extLst>
              <a:ext uri="{FF2B5EF4-FFF2-40B4-BE49-F238E27FC236}">
                <a16:creationId xmlns:a16="http://schemas.microsoft.com/office/drawing/2014/main" id="{9978C59B-1C59-4B11-AAD6-CFE19A6C9752}"/>
              </a:ext>
            </a:extLst>
          </p:cNvPr>
          <p:cNvSpPr txBox="1"/>
          <p:nvPr/>
        </p:nvSpPr>
        <p:spPr>
          <a:xfrm>
            <a:off x="6283323" y="689461"/>
            <a:ext cx="5314950" cy="5698180"/>
          </a:xfrm>
          <a:prstGeom prst="rect">
            <a:avLst/>
          </a:prstGeom>
        </p:spPr>
        <p:txBody>
          <a:bodyPr vert="horz" lIns="91440" tIns="45720" rIns="91440" bIns="45720" rtlCol="0" anchor="ctr">
            <a:normAutofit lnSpcReduction="10000"/>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i="0" u="none" strike="noStrike" kern="1200" cap="none" spc="0" normalizeH="0" baseline="0" noProof="0" err="1">
                <a:ln>
                  <a:noFill/>
                </a:ln>
                <a:solidFill>
                  <a:schemeClr val="bg1">
                    <a:lumMod val="95000"/>
                    <a:lumOff val="5000"/>
                  </a:schemeClr>
                </a:solidFill>
                <a:effectLst/>
                <a:uLnTx/>
                <a:uFillTx/>
                <a:latin typeface="Calibri" panose="020F0502020204030204"/>
                <a:ea typeface="+mn-ea"/>
                <a:cs typeface="+mn-cs"/>
              </a:rPr>
              <a:t>Problema</a:t>
            </a:r>
            <a:r>
              <a:rPr kumimoji="0" lang="en-US" sz="2800" i="0" u="none" strike="noStrike" kern="1200" cap="none" spc="0" normalizeH="0" baseline="0" noProof="0">
                <a:ln>
                  <a:noFill/>
                </a:ln>
                <a:solidFill>
                  <a:schemeClr val="bg1">
                    <a:lumMod val="95000"/>
                    <a:lumOff val="5000"/>
                  </a:schemeClr>
                </a:solidFill>
                <a:effectLst/>
                <a:uLnTx/>
                <a:uFillTx/>
                <a:latin typeface="Calibri" panose="020F0502020204030204"/>
                <a:ea typeface="+mn-ea"/>
                <a:cs typeface="+mn-cs"/>
              </a:rPr>
              <a:t>/</a:t>
            </a:r>
            <a:r>
              <a:rPr kumimoji="0" lang="en-US" sz="2800" i="0" u="none" strike="noStrike" kern="1200" cap="none" spc="0" normalizeH="0" baseline="0" noProof="0" err="1">
                <a:ln>
                  <a:noFill/>
                </a:ln>
                <a:solidFill>
                  <a:schemeClr val="bg1">
                    <a:lumMod val="95000"/>
                    <a:lumOff val="5000"/>
                  </a:schemeClr>
                </a:solidFill>
                <a:effectLst/>
                <a:uLnTx/>
                <a:uFillTx/>
                <a:latin typeface="Calibri" panose="020F0502020204030204"/>
                <a:ea typeface="+mn-ea"/>
                <a:cs typeface="+mn-cs"/>
              </a:rPr>
              <a:t>Motivação</a:t>
            </a:r>
            <a:endParaRPr kumimoji="0" lang="en-US" sz="2800" i="0" u="none" strike="noStrike" kern="1200" cap="none" spc="0" normalizeH="0" baseline="0" noProof="0">
              <a:ln>
                <a:noFill/>
              </a:ln>
              <a:solidFill>
                <a:schemeClr val="bg1">
                  <a:lumMod val="95000"/>
                  <a:lumOff val="5000"/>
                </a:schemeClr>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i="0" u="none" strike="noStrike" kern="1200" cap="none" spc="0" normalizeH="0" baseline="0" noProof="0" err="1">
                <a:ln>
                  <a:noFill/>
                </a:ln>
                <a:solidFill>
                  <a:schemeClr val="bg1">
                    <a:lumMod val="95000"/>
                    <a:lumOff val="5000"/>
                  </a:schemeClr>
                </a:solidFill>
                <a:effectLst/>
                <a:uLnTx/>
                <a:uFillTx/>
                <a:latin typeface="Calibri" panose="020F0502020204030204"/>
                <a:ea typeface="+mn-ea"/>
                <a:cs typeface="+mn-cs"/>
              </a:rPr>
              <a:t>Objetivo</a:t>
            </a:r>
            <a:r>
              <a:rPr kumimoji="0" lang="en-US" sz="2800" i="0" u="none" strike="noStrike" kern="1200" cap="none" spc="0" normalizeH="0" baseline="0" noProof="0">
                <a:ln>
                  <a:noFill/>
                </a:ln>
                <a:solidFill>
                  <a:schemeClr val="bg1">
                    <a:lumMod val="95000"/>
                    <a:lumOff val="5000"/>
                  </a:schemeClr>
                </a:solidFill>
                <a:effectLst/>
                <a:uLnTx/>
                <a:uFillTx/>
                <a:latin typeface="Calibri" panose="020F0502020204030204"/>
                <a:ea typeface="+mn-ea"/>
                <a:cs typeface="+mn-cs"/>
              </a:rPr>
              <a:t> da </a:t>
            </a:r>
            <a:r>
              <a:rPr kumimoji="0" lang="en-US" sz="2800" i="0" u="none" strike="noStrike" kern="1200" cap="none" spc="0" normalizeH="0" baseline="0" noProof="0" err="1">
                <a:ln>
                  <a:noFill/>
                </a:ln>
                <a:solidFill>
                  <a:schemeClr val="bg1">
                    <a:lumMod val="95000"/>
                    <a:lumOff val="5000"/>
                  </a:schemeClr>
                </a:solidFill>
                <a:effectLst/>
                <a:uLnTx/>
                <a:uFillTx/>
                <a:latin typeface="Calibri" panose="020F0502020204030204"/>
                <a:ea typeface="+mn-ea"/>
                <a:cs typeface="+mn-cs"/>
              </a:rPr>
              <a:t>pesquisa</a:t>
            </a:r>
            <a:endParaRPr kumimoji="0" lang="en-US" sz="2800" i="0" u="none" strike="noStrike" kern="1200" cap="none" spc="0" normalizeH="0" baseline="0" noProof="0">
              <a:ln>
                <a:noFill/>
              </a:ln>
              <a:solidFill>
                <a:schemeClr val="bg1">
                  <a:lumMod val="95000"/>
                  <a:lumOff val="5000"/>
                </a:schemeClr>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1" i="0" u="none" strike="noStrike" kern="1200" cap="none" spc="0" normalizeH="0" baseline="0" noProof="0" err="1">
                <a:ln>
                  <a:noFill/>
                </a:ln>
                <a:solidFill>
                  <a:srgbClr val="0070C0"/>
                </a:solidFill>
                <a:effectLst/>
                <a:uLnTx/>
                <a:uFillTx/>
                <a:latin typeface="Calibri" panose="020F0502020204030204"/>
                <a:ea typeface="+mn-ea"/>
                <a:cs typeface="+mn-cs"/>
              </a:rPr>
              <a:t>Método</a:t>
            </a:r>
            <a:r>
              <a:rPr kumimoji="0" lang="en-US" sz="2800" b="1" i="0" u="none" strike="noStrike" kern="1200" cap="none" spc="0" normalizeH="0" baseline="0" noProof="0">
                <a:ln>
                  <a:noFill/>
                </a:ln>
                <a:solidFill>
                  <a:srgbClr val="0070C0"/>
                </a:solidFill>
                <a:effectLst/>
                <a:uLnTx/>
                <a:uFillTx/>
                <a:latin typeface="Calibri" panose="020F0502020204030204"/>
                <a:ea typeface="+mn-ea"/>
                <a:cs typeface="+mn-cs"/>
              </a:rPr>
              <a:t> de pesquisa</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800">
                <a:solidFill>
                  <a:prstClr val="black"/>
                </a:solidFill>
                <a:latin typeface="Calibri" panose="020F0502020204030204"/>
              </a:rPr>
              <a:t>Proposições e Pontos de Análise de pesquisa</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800">
                <a:solidFill>
                  <a:prstClr val="black"/>
                </a:solidFill>
                <a:latin typeface="Calibri" panose="020F0502020204030204"/>
              </a:rPr>
              <a:t>Discussão de Resultados</a:t>
            </a:r>
          </a:p>
          <a:p>
            <a:pPr marR="0" lvl="0" algn="l" defTabSz="914400" rtl="0" eaLnBrk="1" fontAlgn="auto" latinLnBrk="0" hangingPunct="1">
              <a:lnSpc>
                <a:spcPct val="90000"/>
              </a:lnSpc>
              <a:spcBef>
                <a:spcPts val="0"/>
              </a:spcBef>
              <a:spcAft>
                <a:spcPts val="600"/>
              </a:spcAft>
              <a:buClrTx/>
              <a:buSzTx/>
              <a:tabLst/>
              <a:defRPr/>
            </a:pPr>
            <a:r>
              <a:rPr lang="en-US" sz="2800">
                <a:solidFill>
                  <a:prstClr val="black"/>
                </a:solidFill>
                <a:latin typeface="Calibri" panose="020F0502020204030204"/>
              </a:rPr>
              <a:t>    </a:t>
            </a: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Rede Grounded Theory</a:t>
            </a:r>
          </a:p>
          <a:p>
            <a:pPr marR="0" lvl="0" algn="l" defTabSz="914400" rtl="0" eaLnBrk="1" fontAlgn="auto" latinLnBrk="0" hangingPunct="1">
              <a:lnSpc>
                <a:spcPct val="90000"/>
              </a:lnSpc>
              <a:spcBef>
                <a:spcPts val="0"/>
              </a:spcBef>
              <a:spcAft>
                <a:spcPts val="600"/>
              </a:spcAft>
              <a:buClrTx/>
              <a:buSzTx/>
              <a:tabLst/>
              <a:defRPr/>
            </a:pPr>
            <a:r>
              <a:rPr lang="en-US" sz="2800">
                <a:solidFill>
                  <a:prstClr val="black"/>
                </a:solidFill>
                <a:latin typeface="Calibri" panose="020F0502020204030204"/>
              </a:rPr>
              <a:t>    - Tabela Proposições x Pontos de </a:t>
            </a:r>
          </a:p>
          <a:p>
            <a:pPr marR="0" lvl="0" algn="l" defTabSz="914400" rtl="0" eaLnBrk="1" fontAlgn="auto" latinLnBrk="0" hangingPunct="1">
              <a:lnSpc>
                <a:spcPct val="90000"/>
              </a:lnSpc>
              <a:spcBef>
                <a:spcPts val="0"/>
              </a:spcBef>
              <a:spcAft>
                <a:spcPts val="600"/>
              </a:spcAft>
              <a:buClrTx/>
              <a:buSzTx/>
              <a:tabLst/>
              <a:defRPr/>
            </a:pPr>
            <a:r>
              <a:rPr lang="en-US" sz="2800">
                <a:solidFill>
                  <a:prstClr val="black"/>
                </a:solidFill>
                <a:latin typeface="Calibri" panose="020F0502020204030204"/>
              </a:rPr>
              <a:t>      Análise x Entrevistados</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rPr>
              <a:t>Limitações</a:t>
            </a: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da </a:t>
            </a:r>
            <a:r>
              <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rPr>
              <a:t>pesquisa</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rPr>
              <a:t>Contribuições</a:t>
            </a: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da </a:t>
            </a:r>
            <a:r>
              <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rPr>
              <a:t>pesquisa</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Conclusão</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2800">
                <a:solidFill>
                  <a:prstClr val="black"/>
                </a:solidFill>
                <a:latin typeface="Calibri" panose="020F0502020204030204"/>
              </a:rPr>
              <a:t>Referências</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1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CaixaDeTexto 1">
            <a:extLst>
              <a:ext uri="{FF2B5EF4-FFF2-40B4-BE49-F238E27FC236}">
                <a16:creationId xmlns:a16="http://schemas.microsoft.com/office/drawing/2014/main" id="{6FA12C1A-CB01-4D00-8793-DC1D0E2E6677}"/>
              </a:ext>
            </a:extLst>
          </p:cNvPr>
          <p:cNvSpPr txBox="1"/>
          <p:nvPr/>
        </p:nvSpPr>
        <p:spPr>
          <a:xfrm>
            <a:off x="781989" y="335518"/>
            <a:ext cx="231140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pt-BR" sz="4000" b="0" i="0" u="none" strike="noStrike" kern="1200" cap="none" spc="0" normalizeH="0" baseline="0" noProof="0">
                <a:ln>
                  <a:noFill/>
                </a:ln>
                <a:solidFill>
                  <a:prstClr val="white"/>
                </a:solidFill>
                <a:effectLst/>
                <a:uLnTx/>
                <a:uFillTx/>
                <a:latin typeface="Calibri" panose="020F0502020204030204"/>
                <a:ea typeface="+mn-ea"/>
                <a:cs typeface="+mn-cs"/>
              </a:rPr>
              <a:t>Outline</a:t>
            </a: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aixaDeTexto 4">
            <a:extLst>
              <a:ext uri="{FF2B5EF4-FFF2-40B4-BE49-F238E27FC236}">
                <a16:creationId xmlns:a16="http://schemas.microsoft.com/office/drawing/2014/main" id="{66AAC9FE-729E-456E-8940-D882CBC703B3}"/>
              </a:ext>
            </a:extLst>
          </p:cNvPr>
          <p:cNvSpPr txBox="1"/>
          <p:nvPr/>
        </p:nvSpPr>
        <p:spPr>
          <a:xfrm>
            <a:off x="3891064" y="3054485"/>
            <a:ext cx="5836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729503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5" name="CaixaDeTexto 4">
            <a:extLst>
              <a:ext uri="{FF2B5EF4-FFF2-40B4-BE49-F238E27FC236}">
                <a16:creationId xmlns:a16="http://schemas.microsoft.com/office/drawing/2014/main" id="{15DDC71B-0349-4C91-8F48-CCAA6487DEDE}"/>
              </a:ext>
            </a:extLst>
          </p:cNvPr>
          <p:cNvSpPr txBox="1"/>
          <p:nvPr/>
        </p:nvSpPr>
        <p:spPr>
          <a:xfrm>
            <a:off x="363209" y="491490"/>
            <a:ext cx="4006183" cy="283464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800" b="0" i="0" u="none" strike="noStrike" kern="1200" cap="none" spc="0" normalizeH="0" baseline="0" noProof="0">
                <a:ln>
                  <a:noFill/>
                </a:ln>
                <a:solidFill>
                  <a:srgbClr val="FFFFFF"/>
                </a:solidFill>
                <a:effectLst/>
                <a:uLnTx/>
                <a:uFillTx/>
                <a:latin typeface="Calibri Light" panose="020F0302020204030204"/>
                <a:ea typeface="+mn-ea"/>
                <a:cs typeface="+mn-cs"/>
              </a:rPr>
              <a:t>Método da Pesquisa</a:t>
            </a:r>
          </a:p>
        </p:txBody>
      </p:sp>
      <p:sp>
        <p:nvSpPr>
          <p:cNvPr id="3" name="CaixaDeTexto 2">
            <a:extLst>
              <a:ext uri="{FF2B5EF4-FFF2-40B4-BE49-F238E27FC236}">
                <a16:creationId xmlns:a16="http://schemas.microsoft.com/office/drawing/2014/main" id="{1718054C-FCF8-4330-A4BB-C718C242FE07}"/>
              </a:ext>
            </a:extLst>
          </p:cNvPr>
          <p:cNvSpPr txBox="1"/>
          <p:nvPr/>
        </p:nvSpPr>
        <p:spPr>
          <a:xfrm>
            <a:off x="4981945" y="910084"/>
            <a:ext cx="6688179" cy="48320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2800">
                <a:solidFill>
                  <a:prstClr val="black"/>
                </a:solidFill>
                <a:latin typeface="Calibri" panose="020F0502020204030204"/>
              </a:rPr>
              <a:t>Nós selecionamos a abordagem de estudo de caso único, pois é um método que permite a exploração de fenômenos sob circunstâncias raras ou extremas. O projeto é flexível, podendo ser redefinido de acordo com a coleta de dados. A unidade de análise é estudantes e profissionais da Pontifícia Universidade Católica do Paraná (PUCPR) do curso de bacharelado em Ciência da Computação que ingressaram no mercado de trabalho ou estão procurando emprego. </a:t>
            </a:r>
            <a:endParaRPr kumimoji="0" lang="pt-BR"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2955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5" name="CaixaDeTexto 4">
            <a:extLst>
              <a:ext uri="{FF2B5EF4-FFF2-40B4-BE49-F238E27FC236}">
                <a16:creationId xmlns:a16="http://schemas.microsoft.com/office/drawing/2014/main" id="{15DDC71B-0349-4C91-8F48-CCAA6487DEDE}"/>
              </a:ext>
            </a:extLst>
          </p:cNvPr>
          <p:cNvSpPr txBox="1"/>
          <p:nvPr/>
        </p:nvSpPr>
        <p:spPr>
          <a:xfrm>
            <a:off x="363209" y="491490"/>
            <a:ext cx="4006183" cy="283464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800" b="0" i="0" u="none" strike="noStrike" kern="1200" cap="none" spc="0" normalizeH="0" baseline="0" noProof="0" dirty="0" err="1">
                <a:ln>
                  <a:noFill/>
                </a:ln>
                <a:solidFill>
                  <a:srgbClr val="FFFFFF"/>
                </a:solidFill>
                <a:effectLst/>
                <a:uLnTx/>
                <a:uFillTx/>
                <a:latin typeface="Calibri Light" panose="020F0302020204030204"/>
                <a:ea typeface="+mn-ea"/>
                <a:cs typeface="+mn-cs"/>
              </a:rPr>
              <a:t>Método</a:t>
            </a:r>
            <a:r>
              <a:rPr kumimoji="0" lang="en-US" sz="4800" b="0" i="0" u="none" strike="noStrike" kern="1200" cap="none" spc="0" normalizeH="0" baseline="0" noProof="0" dirty="0">
                <a:ln>
                  <a:noFill/>
                </a:ln>
                <a:solidFill>
                  <a:srgbClr val="FFFFFF"/>
                </a:solidFill>
                <a:effectLst/>
                <a:uLnTx/>
                <a:uFillTx/>
                <a:latin typeface="Calibri Light" panose="020F0302020204030204"/>
                <a:ea typeface="+mn-ea"/>
                <a:cs typeface="+mn-cs"/>
              </a:rPr>
              <a:t> da </a:t>
            </a:r>
            <a:r>
              <a:rPr kumimoji="0" lang="en-US" sz="4800" b="0" i="0" u="none" strike="noStrike" kern="1200" cap="none" spc="0" normalizeH="0" baseline="0" noProof="0" dirty="0" err="1">
                <a:ln>
                  <a:noFill/>
                </a:ln>
                <a:solidFill>
                  <a:srgbClr val="FFFFFF"/>
                </a:solidFill>
                <a:effectLst/>
                <a:uLnTx/>
                <a:uFillTx/>
                <a:latin typeface="Calibri Light" panose="020F0302020204030204"/>
                <a:ea typeface="+mn-ea"/>
                <a:cs typeface="+mn-cs"/>
              </a:rPr>
              <a:t>Pesquisa</a:t>
            </a:r>
            <a:endParaRPr kumimoji="0" lang="en-US" sz="4800" b="0" i="0" u="none" strike="noStrike" kern="1200" cap="none" spc="0" normalizeH="0" baseline="0" noProof="0" dirty="0">
              <a:ln>
                <a:noFill/>
              </a:ln>
              <a:solidFill>
                <a:srgbClr val="FFFFFF"/>
              </a:solidFill>
              <a:effectLst/>
              <a:uLnTx/>
              <a:uFillTx/>
              <a:latin typeface="Calibri Light" panose="020F0302020204030204"/>
              <a:ea typeface="+mn-ea"/>
              <a:cs typeface="+mn-cs"/>
            </a:endParaRPr>
          </a:p>
        </p:txBody>
      </p:sp>
      <p:pic>
        <p:nvPicPr>
          <p:cNvPr id="4" name="Imagem 3" descr="Diagrama&#10;&#10;Descrição gerada automaticamente">
            <a:extLst>
              <a:ext uri="{FF2B5EF4-FFF2-40B4-BE49-F238E27FC236}">
                <a16:creationId xmlns:a16="http://schemas.microsoft.com/office/drawing/2014/main" id="{AC4CD7D2-41FF-42DF-9E7A-B25C0EB894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5498" y="415559"/>
            <a:ext cx="7341073" cy="5821142"/>
          </a:xfrm>
          <a:prstGeom prst="rect">
            <a:avLst/>
          </a:prstGeom>
        </p:spPr>
      </p:pic>
    </p:spTree>
    <p:extLst>
      <p:ext uri="{BB962C8B-B14F-4D97-AF65-F5344CB8AC3E}">
        <p14:creationId xmlns:p14="http://schemas.microsoft.com/office/powerpoint/2010/main" val="3177220706"/>
      </p:ext>
    </p:extLst>
  </p:cSld>
  <p:clrMapOvr>
    <a:masterClrMapping/>
  </p:clrMapOvr>
</p:sld>
</file>

<file path=ppt/theme/theme1.xml><?xml version="1.0" encoding="utf-8"?>
<a:theme xmlns:a="http://schemas.openxmlformats.org/drawingml/2006/main" name="1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1336</Words>
  <Application>Microsoft Office PowerPoint</Application>
  <PresentationFormat>Widescreen</PresentationFormat>
  <Paragraphs>193</Paragraphs>
  <Slides>36</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36</vt:i4>
      </vt:variant>
    </vt:vector>
  </HeadingPairs>
  <TitlesOfParts>
    <vt:vector size="40" baseType="lpstr">
      <vt:lpstr>Arial</vt:lpstr>
      <vt:lpstr>Calibri</vt:lpstr>
      <vt:lpstr>Calibri Light</vt:lpstr>
      <vt:lpstr>1_Tema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Codificação Axial - Questão 1</vt:lpstr>
      <vt:lpstr>Codificação Axial - Questão 2</vt:lpstr>
      <vt:lpstr>Codificação Axial - Questão 3</vt:lpstr>
      <vt:lpstr>Codificação Axial - Questão 4</vt:lpstr>
      <vt:lpstr>Codificação Axial - Questão 5</vt:lpstr>
      <vt:lpstr>Codificação Axial - Questão 6</vt:lpstr>
      <vt:lpstr>Codificação Axial na forma Fuzzy</vt:lpstr>
      <vt:lpstr>Codificação Axial em forma de Árvore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Joao Vitor Andrioli de Souza</dc:creator>
  <cp:lastModifiedBy>Joao Vitor Andrioli de Souza</cp:lastModifiedBy>
  <cp:revision>4</cp:revision>
  <dcterms:created xsi:type="dcterms:W3CDTF">2020-11-18T03:00:13Z</dcterms:created>
  <dcterms:modified xsi:type="dcterms:W3CDTF">2020-11-18T03:30:52Z</dcterms:modified>
</cp:coreProperties>
</file>