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61" r:id="rId4"/>
    <p:sldId id="273" r:id="rId5"/>
    <p:sldId id="275" r:id="rId6"/>
    <p:sldId id="260" r:id="rId7"/>
    <p:sldId id="276" r:id="rId8"/>
    <p:sldId id="263" r:id="rId9"/>
    <p:sldId id="277" r:id="rId10"/>
    <p:sldId id="262" r:id="rId11"/>
    <p:sldId id="278" r:id="rId12"/>
    <p:sldId id="264" r:id="rId13"/>
    <p:sldId id="279" r:id="rId14"/>
    <p:sldId id="280" r:id="rId15"/>
    <p:sldId id="281" r:id="rId16"/>
    <p:sldId id="282" r:id="rId17"/>
    <p:sldId id="265" r:id="rId18"/>
    <p:sldId id="268" r:id="rId19"/>
    <p:sldId id="267" r:id="rId20"/>
    <p:sldId id="259" r:id="rId21"/>
    <p:sldId id="266" r:id="rId22"/>
    <p:sldId id="283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stavo" initials="G" lastIdx="1" clrIdx="0">
    <p:extLst>
      <p:ext uri="{19B8F6BF-5375-455C-9EA6-DF929625EA0E}">
        <p15:presenceInfo xmlns:p15="http://schemas.microsoft.com/office/powerpoint/2012/main" userId="Gusta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D64EF-16DA-4F16-8EAE-0EC18B9E89C1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35EDB-5CA8-4118-B93E-A356442C43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1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D9A65-7C10-478E-B650-67E1AC032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2DC032-88FD-4051-ADF6-E4309F662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D7321B-3D83-4157-9DE9-C4356D2DE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2599FD-9F31-46D1-B29F-3A737811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DFCDB3-67DE-458A-A486-022CFF1B8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50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40553-2FB0-4D6A-99AA-B266DB62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960EBA-36A2-44DB-8465-E9FC80432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E7542A-1813-4AC5-98D0-F4CB676B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41845F-DF59-473D-98A1-E1EED0EFD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31125F-38FE-4C82-A163-0A34E394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35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338F3A-3E37-4B53-AFD9-C64A038F9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F14BFE-A9BB-4286-842C-00B4AA5F7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71FC10-D6B1-4929-AEB3-A3C24A8F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3ADFFD-24D2-405B-A1D2-01952F7E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EF22AB-9A0E-4EA5-99C3-9CAD0E9C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13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BF3C0-C92C-44FE-957F-C266A97A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EF23CA-8904-4785-BEEA-5CE140916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208A70-3B42-4379-9F50-D0308F31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A831E3-3F1F-478A-A72D-A5717A50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7FAA24-3450-4C81-9E4F-722B95FB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51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95D50-B4A8-4246-8225-AF74DD571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9F23C0-4DB8-425A-81C0-4DD4CB52F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8CDAA5-0344-46A9-83F4-C16A062C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5632D5-1D2B-40FD-A5C0-5F6C2377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15DAAF-C371-48B2-8CD4-2CD714C6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87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D18D6-E892-4682-B899-94394A20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7F437F-2094-4C43-897C-C3D401F22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C0DFCD-2501-41C5-8055-889FE690D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64FF19-028A-4369-8696-F3E7A7D47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2C836C-ECB3-4D9E-AACE-8B699F8B5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8D3AC1-4EB4-4541-B00C-AC52D367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91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D2F52-26C5-40B4-9B8A-8A1E1C057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9DE820-E0BC-4167-B3D1-EE4412DB7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ADDD58-A1C3-4477-B2D2-7BF0F0C2D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987B36-4AEE-44D2-BA27-EF273F9D3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AC40B9D-DC1A-40F7-AD8E-0684E8C76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CC01A3-0935-47AA-AE1A-D0147A6F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65E0F05-DA21-4A17-9C7A-FE1485F3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E1C555A-43DF-4DE2-9AB0-2D6D4026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39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A0CB6-336A-4AD6-BF2D-B2F0AEC4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8D9803-C44E-43AD-8067-1CB7FE65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681DBF-023A-49CB-BB82-35E0BC89B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8588A3-FC58-4E08-A184-497147F0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57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1B3B588-256C-4804-B159-6E8D5E77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F4E312F-D296-4145-B548-84CAA009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129132-DB7B-4783-B69A-6A01698F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04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ED614-5C67-4B47-88B0-A825524CC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CBC0EF-4B67-4427-874F-CF9043F57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D1DC72-63AF-455F-AA14-B8665A5A4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D63D32-38B4-4E70-87B5-9C88EBBC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411DAF-DED4-4B04-98C2-A06354C2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3F7807-2A3E-4053-A5E7-AE6B79F2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97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1C0A6-E27C-4D16-B7E7-98D1D5AE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9A15795-A6EF-4C36-A297-02250B8FB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F42447-54B9-485B-BBDB-FFC3252C5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596A37-F74C-4FEC-8552-FF6F806A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685F24-A757-4440-8AEC-43B383695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0A9496-A707-4F9F-84A7-DCECE12F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64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E0A72B3-BCA2-4890-A636-F27EFD918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023AA2-2CF3-4369-929C-E1A08B1CA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5B68B0-9E8F-4B35-88B1-423AD82AA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20C32-742E-473F-8997-9FC8FEAC92C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06F6B0-8BF0-4EF6-A25A-8B2429DF7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0C6EFC-E262-45F4-8472-4372126F0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7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15DDC71B-0349-4C91-8F48-CCAA6487DEDE}"/>
              </a:ext>
            </a:extLst>
          </p:cNvPr>
          <p:cNvSpPr txBox="1"/>
          <p:nvPr/>
        </p:nvSpPr>
        <p:spPr>
          <a:xfrm>
            <a:off x="535020" y="685800"/>
            <a:ext cx="2780271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Predição de Falhas em Ambientes de Big Data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F5C281D-2708-4BF3-A189-6AF9BCE39D1A}"/>
              </a:ext>
            </a:extLst>
          </p:cNvPr>
          <p:cNvSpPr txBox="1"/>
          <p:nvPr/>
        </p:nvSpPr>
        <p:spPr>
          <a:xfrm>
            <a:off x="5117105" y="1299351"/>
            <a:ext cx="6489700" cy="163911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2800"/>
              <a:t>Equipe:   Grupo 12 – Gustavo 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BFE47E2-BD56-429D-AD93-065A98A51D9B}"/>
              </a:ext>
            </a:extLst>
          </p:cNvPr>
          <p:cNvSpPr txBox="1"/>
          <p:nvPr/>
        </p:nvSpPr>
        <p:spPr>
          <a:xfrm>
            <a:off x="5317130" y="3733800"/>
            <a:ext cx="6489700" cy="205740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2800"/>
              <a:t>Gustavo Hammerschmidt</a:t>
            </a:r>
          </a:p>
        </p:txBody>
      </p:sp>
    </p:spTree>
    <p:extLst>
      <p:ext uri="{BB962C8B-B14F-4D97-AF65-F5344CB8AC3E}">
        <p14:creationId xmlns:p14="http://schemas.microsoft.com/office/powerpoint/2010/main" val="3975313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DDF901-351F-4E4A-B3A0-6880B66CF090}"/>
              </a:ext>
            </a:extLst>
          </p:cNvPr>
          <p:cNvSpPr txBox="1"/>
          <p:nvPr/>
        </p:nvSpPr>
        <p:spPr>
          <a:xfrm>
            <a:off x="720267" y="897797"/>
            <a:ext cx="3785616" cy="2978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Predição de Falhas em Ambientes de Big Data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978C59B-1C59-4B11-AAD6-CFE19A6C9752}"/>
              </a:ext>
            </a:extLst>
          </p:cNvPr>
          <p:cNvSpPr txBox="1"/>
          <p:nvPr/>
        </p:nvSpPr>
        <p:spPr>
          <a:xfrm>
            <a:off x="6264193" y="897797"/>
            <a:ext cx="5314950" cy="525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Problema</a:t>
            </a:r>
            <a:r>
              <a:rPr lang="en-US" sz="2800">
                <a:solidFill>
                  <a:schemeClr val="bg1"/>
                </a:solidFill>
              </a:rPr>
              <a:t>/</a:t>
            </a:r>
            <a:r>
              <a:rPr lang="en-US" sz="2800" err="1">
                <a:solidFill>
                  <a:schemeClr val="bg1"/>
                </a:solidFill>
              </a:rPr>
              <a:t>Motivação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Objetivo</a:t>
            </a:r>
            <a:r>
              <a:rPr lang="en-US" sz="2800">
                <a:solidFill>
                  <a:schemeClr val="bg1"/>
                </a:solidFill>
              </a:rPr>
              <a:t>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Método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err="1">
                <a:solidFill>
                  <a:srgbClr val="0070C0"/>
                </a:solidFill>
              </a:rPr>
              <a:t>Questões</a:t>
            </a:r>
            <a:r>
              <a:rPr lang="en-US" sz="2800" b="1">
                <a:solidFill>
                  <a:srgbClr val="0070C0"/>
                </a:solidFill>
              </a:rPr>
              <a:t> de </a:t>
            </a:r>
            <a:r>
              <a:rPr lang="en-US" sz="2800" b="1" err="1">
                <a:solidFill>
                  <a:srgbClr val="0070C0"/>
                </a:solidFill>
              </a:rPr>
              <a:t>pesquisa</a:t>
            </a:r>
            <a:endParaRPr lang="en-US" sz="2800" b="1">
              <a:solidFill>
                <a:srgbClr val="0070C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Discussão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resultados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Limitações</a:t>
            </a:r>
            <a:r>
              <a:rPr lang="en-US" sz="2800">
                <a:solidFill>
                  <a:schemeClr val="bg1"/>
                </a:solidFill>
              </a:rPr>
              <a:t>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Contribuições</a:t>
            </a:r>
            <a:r>
              <a:rPr lang="en-US" sz="2800">
                <a:solidFill>
                  <a:schemeClr val="bg1"/>
                </a:solidFill>
              </a:rPr>
              <a:t> 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Conclusão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FA12C1A-CB01-4D00-8793-DC1D0E2E6677}"/>
              </a:ext>
            </a:extLst>
          </p:cNvPr>
          <p:cNvSpPr txBox="1"/>
          <p:nvPr/>
        </p:nvSpPr>
        <p:spPr>
          <a:xfrm>
            <a:off x="781989" y="335518"/>
            <a:ext cx="2311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4000"/>
              <a:t>Outline</a:t>
            </a:r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AAC9FE-729E-456E-8940-D882CBC703B3}"/>
              </a:ext>
            </a:extLst>
          </p:cNvPr>
          <p:cNvSpPr txBox="1"/>
          <p:nvPr/>
        </p:nvSpPr>
        <p:spPr>
          <a:xfrm>
            <a:off x="3891064" y="3054485"/>
            <a:ext cx="5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082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951675-AB0E-487E-A225-A958FE1C5070}"/>
              </a:ext>
            </a:extLst>
          </p:cNvPr>
          <p:cNvSpPr txBox="1"/>
          <p:nvPr/>
        </p:nvSpPr>
        <p:spPr>
          <a:xfrm>
            <a:off x="417864" y="904672"/>
            <a:ext cx="2970705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Questões de Pesquisa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2E757E-70BB-42B9-A45D-D648D955DEEC}"/>
              </a:ext>
            </a:extLst>
          </p:cNvPr>
          <p:cNvSpPr txBox="1"/>
          <p:nvPr/>
        </p:nvSpPr>
        <p:spPr>
          <a:xfrm>
            <a:off x="5050431" y="1537386"/>
            <a:ext cx="6657031" cy="4220972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r>
              <a:rPr lang="pt-BR" sz="2400"/>
              <a:t>QP1) se o algoritmo é capaz de descrever a situação de falha a que se aplica ou como a evita;</a:t>
            </a:r>
          </a:p>
          <a:p>
            <a:endParaRPr lang="pt-BR" sz="2400"/>
          </a:p>
          <a:p>
            <a:r>
              <a:rPr lang="pt-BR" sz="2400"/>
              <a:t>QP2) se o grau de complexidade de complexidade do ambiente de big data impacta na complexidade do algoritmo e se influencia no seu desempenho;</a:t>
            </a:r>
          </a:p>
          <a:p>
            <a:endParaRPr lang="pt-BR" sz="2400"/>
          </a:p>
          <a:p>
            <a:r>
              <a:rPr lang="pt-BR" sz="2400"/>
              <a:t>QP3) se as falhas de um ambiente, cujo o algoritmo foi desenvolvido, têm impacto na avaliação deste se é aplicado em um outro ambiente.</a:t>
            </a:r>
          </a:p>
        </p:txBody>
      </p:sp>
    </p:spTree>
    <p:extLst>
      <p:ext uri="{BB962C8B-B14F-4D97-AF65-F5344CB8AC3E}">
        <p14:creationId xmlns:p14="http://schemas.microsoft.com/office/powerpoint/2010/main" val="286105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DDF901-351F-4E4A-B3A0-6880B66CF090}"/>
              </a:ext>
            </a:extLst>
          </p:cNvPr>
          <p:cNvSpPr txBox="1"/>
          <p:nvPr/>
        </p:nvSpPr>
        <p:spPr>
          <a:xfrm>
            <a:off x="720267" y="897797"/>
            <a:ext cx="3785616" cy="2978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Predição de Falhas em Ambientes de Big Data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978C59B-1C59-4B11-AAD6-CFE19A6C9752}"/>
              </a:ext>
            </a:extLst>
          </p:cNvPr>
          <p:cNvSpPr txBox="1"/>
          <p:nvPr/>
        </p:nvSpPr>
        <p:spPr>
          <a:xfrm>
            <a:off x="6264193" y="897797"/>
            <a:ext cx="5314950" cy="525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Problema</a:t>
            </a:r>
            <a:r>
              <a:rPr lang="en-US" sz="2800">
                <a:solidFill>
                  <a:schemeClr val="bg1"/>
                </a:solidFill>
              </a:rPr>
              <a:t>/</a:t>
            </a:r>
            <a:r>
              <a:rPr lang="en-US" sz="2800" err="1">
                <a:solidFill>
                  <a:schemeClr val="bg1"/>
                </a:solidFill>
              </a:rPr>
              <a:t>Motivação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Objetivo</a:t>
            </a:r>
            <a:r>
              <a:rPr lang="en-US" sz="2800">
                <a:solidFill>
                  <a:schemeClr val="bg1"/>
                </a:solidFill>
              </a:rPr>
              <a:t>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Método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Questões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err="1">
                <a:solidFill>
                  <a:srgbClr val="0070C0"/>
                </a:solidFill>
              </a:rPr>
              <a:t>Discussão</a:t>
            </a:r>
            <a:r>
              <a:rPr lang="en-US" sz="2800" b="1">
                <a:solidFill>
                  <a:srgbClr val="0070C0"/>
                </a:solidFill>
              </a:rPr>
              <a:t> de </a:t>
            </a:r>
            <a:r>
              <a:rPr lang="en-US" sz="2800" b="1" err="1">
                <a:solidFill>
                  <a:srgbClr val="0070C0"/>
                </a:solidFill>
              </a:rPr>
              <a:t>resultados</a:t>
            </a:r>
            <a:endParaRPr lang="en-US" sz="2800" b="1">
              <a:solidFill>
                <a:srgbClr val="0070C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Limitações</a:t>
            </a:r>
            <a:r>
              <a:rPr lang="en-US" sz="2800">
                <a:solidFill>
                  <a:schemeClr val="bg1"/>
                </a:solidFill>
              </a:rPr>
              <a:t>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Contribuições</a:t>
            </a:r>
            <a:r>
              <a:rPr lang="en-US" sz="2800">
                <a:solidFill>
                  <a:schemeClr val="bg1"/>
                </a:solidFill>
              </a:rPr>
              <a:t> 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Conclusão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FA12C1A-CB01-4D00-8793-DC1D0E2E6677}"/>
              </a:ext>
            </a:extLst>
          </p:cNvPr>
          <p:cNvSpPr txBox="1"/>
          <p:nvPr/>
        </p:nvSpPr>
        <p:spPr>
          <a:xfrm>
            <a:off x="781989" y="335518"/>
            <a:ext cx="2311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4000"/>
              <a:t>Outline</a:t>
            </a:r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AAC9FE-729E-456E-8940-D882CBC703B3}"/>
              </a:ext>
            </a:extLst>
          </p:cNvPr>
          <p:cNvSpPr txBox="1"/>
          <p:nvPr/>
        </p:nvSpPr>
        <p:spPr>
          <a:xfrm>
            <a:off x="3891064" y="3054485"/>
            <a:ext cx="5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559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951675-AB0E-487E-A225-A958FE1C5070}"/>
              </a:ext>
            </a:extLst>
          </p:cNvPr>
          <p:cNvSpPr txBox="1"/>
          <p:nvPr/>
        </p:nvSpPr>
        <p:spPr>
          <a:xfrm>
            <a:off x="417864" y="904672"/>
            <a:ext cx="2970705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Discussão de Resultados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2E757E-70BB-42B9-A45D-D648D955DEEC}"/>
              </a:ext>
            </a:extLst>
          </p:cNvPr>
          <p:cNvSpPr txBox="1"/>
          <p:nvPr/>
        </p:nvSpPr>
        <p:spPr>
          <a:xfrm>
            <a:off x="4977154" y="1477903"/>
            <a:ext cx="6657031" cy="380847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r>
              <a:rPr lang="pt-BR" sz="2400"/>
              <a:t>Nós observamos que algoritmos de predição de possíveis falhas estão, intimamente, integrados aos sistemas que operam sobre, logo sendo bastante diferentes entre si. </a:t>
            </a:r>
          </a:p>
          <a:p>
            <a:endParaRPr lang="pt-BR" sz="2400"/>
          </a:p>
          <a:p>
            <a:r>
              <a:rPr lang="pt-BR" sz="2400"/>
              <a:t>Contudo, nossa pesquisa apontou que abordagem por eles utilizadas pode ser abstraída a um padrão, ou uma lista de fatores que devem ser levados em consideração por algoritmos de predição, de forma a serem capazes de prover análises acuradas.</a:t>
            </a:r>
          </a:p>
          <a:p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4003707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951675-AB0E-487E-A225-A958FE1C5070}"/>
              </a:ext>
            </a:extLst>
          </p:cNvPr>
          <p:cNvSpPr txBox="1"/>
          <p:nvPr/>
        </p:nvSpPr>
        <p:spPr>
          <a:xfrm>
            <a:off x="417864" y="904672"/>
            <a:ext cx="2970705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Discussão de Resultados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2E757E-70BB-42B9-A45D-D648D955DEEC}"/>
              </a:ext>
            </a:extLst>
          </p:cNvPr>
          <p:cNvSpPr txBox="1"/>
          <p:nvPr/>
        </p:nvSpPr>
        <p:spPr>
          <a:xfrm>
            <a:off x="4780951" y="1520372"/>
            <a:ext cx="7090168" cy="4570559"/>
          </a:xfrm>
          <a:prstGeom prst="rect">
            <a:avLst/>
          </a:prstGeom>
          <a:noFill/>
        </p:spPr>
        <p:txBody>
          <a:bodyPr wrap="square" rtlCol="0" anchor="t">
            <a:normAutofit fontScale="85000" lnSpcReduction="10000"/>
          </a:bodyPr>
          <a:lstStyle/>
          <a:p>
            <a:r>
              <a:rPr lang="pt-BR" sz="2400"/>
              <a:t>Como apontado no Artigo[EDS], a respeito do monitoramento de indústrias smart, o constante monitoramento dos equipamentos de ambientes de trabalho da indústria e suas informações foram fundamentais para que um estudo de falhas fosse feito.</a:t>
            </a:r>
          </a:p>
          <a:p>
            <a:endParaRPr lang="pt-BR" sz="2400"/>
          </a:p>
          <a:p>
            <a:r>
              <a:rPr lang="pt-BR" sz="2400"/>
              <a:t>Neste estudo, o consumo de energia de alguns aparelhos sofria oscilações em momentos de falha.</a:t>
            </a:r>
          </a:p>
          <a:p>
            <a:endParaRPr lang="pt-BR" sz="2400"/>
          </a:p>
          <a:p>
            <a:r>
              <a:rPr lang="pt-BR" sz="2400"/>
              <a:t>Com a coleta destas anormalidades de consumo, um conjunto indicativo de dados foi derivado para mapeamento de falhas, notificando os profissionais responsáveis sobre irregularidades.</a:t>
            </a:r>
          </a:p>
          <a:p>
            <a:endParaRPr lang="pt-BR" sz="2400"/>
          </a:p>
          <a:p>
            <a:r>
              <a:rPr lang="pt-BR" sz="2400"/>
              <a:t>Desta forma, respondendo à questão de pesquisa 1(QP1), indicando que há impacto, porém, ele sofre influencia também do conhecimento dos analistas. </a:t>
            </a:r>
          </a:p>
        </p:txBody>
      </p:sp>
    </p:spTree>
    <p:extLst>
      <p:ext uri="{BB962C8B-B14F-4D97-AF65-F5344CB8AC3E}">
        <p14:creationId xmlns:p14="http://schemas.microsoft.com/office/powerpoint/2010/main" val="65830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951675-AB0E-487E-A225-A958FE1C5070}"/>
              </a:ext>
            </a:extLst>
          </p:cNvPr>
          <p:cNvSpPr txBox="1"/>
          <p:nvPr/>
        </p:nvSpPr>
        <p:spPr>
          <a:xfrm>
            <a:off x="417864" y="904672"/>
            <a:ext cx="2970705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Discussão de Resultados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2E757E-70BB-42B9-A45D-D648D955DEEC}"/>
              </a:ext>
            </a:extLst>
          </p:cNvPr>
          <p:cNvSpPr txBox="1"/>
          <p:nvPr/>
        </p:nvSpPr>
        <p:spPr>
          <a:xfrm>
            <a:off x="4739280" y="1039624"/>
            <a:ext cx="7327102" cy="5008751"/>
          </a:xfrm>
          <a:prstGeom prst="rect">
            <a:avLst/>
          </a:prstGeom>
          <a:noFill/>
        </p:spPr>
        <p:txBody>
          <a:bodyPr wrap="square" rtlCol="0" anchor="t">
            <a:normAutofit fontScale="92500" lnSpcReduction="20000"/>
          </a:bodyPr>
          <a:lstStyle/>
          <a:p>
            <a:r>
              <a:rPr lang="pt-BR" sz="2400"/>
              <a:t>Neste estudo[SS], contudo, Santosh indica que muitos ambientes utilizam conjuntos de dados públicos para previsão de possíveis falhas em seus ambientes e algoritmos de análise de baixa performance.</a:t>
            </a:r>
          </a:p>
          <a:p>
            <a:endParaRPr lang="pt-BR" sz="2400"/>
          </a:p>
          <a:p>
            <a:r>
              <a:rPr lang="pt-BR" sz="2400"/>
              <a:t>Para que um ambiente seja anti-falha, é necessário que a falha tenha sido reportada ao menos uma vez e estudada.</a:t>
            </a:r>
          </a:p>
          <a:p>
            <a:endParaRPr lang="pt-BR" sz="2400"/>
          </a:p>
          <a:p>
            <a:r>
              <a:rPr lang="pt-BR" sz="2400"/>
              <a:t>Para Santosh, com muitos estudos, é possível derivar um algoritmo capaz de auxiliar organizações e empresas com um histórico insuficiente de falhas, mas, para isso, seria necessário um algoritmo compatível com diferentes projetos e que houvessem similaridades entre os ambientes. </a:t>
            </a:r>
          </a:p>
          <a:p>
            <a:endParaRPr lang="pt-BR" sz="2400"/>
          </a:p>
          <a:p>
            <a:r>
              <a:rPr lang="pt-BR" sz="2400"/>
              <a:t>Respondendo, assim, a nossa questão de pesquisa 2(QP2), onde a complexidade do ambiente em que o algoritmo é desenvolvido pode proporcionar uma inflexibilidade deste a novos contextos.</a:t>
            </a:r>
          </a:p>
        </p:txBody>
      </p:sp>
    </p:spTree>
    <p:extLst>
      <p:ext uri="{BB962C8B-B14F-4D97-AF65-F5344CB8AC3E}">
        <p14:creationId xmlns:p14="http://schemas.microsoft.com/office/powerpoint/2010/main" val="2029580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951675-AB0E-487E-A225-A958FE1C5070}"/>
              </a:ext>
            </a:extLst>
          </p:cNvPr>
          <p:cNvSpPr txBox="1"/>
          <p:nvPr/>
        </p:nvSpPr>
        <p:spPr>
          <a:xfrm>
            <a:off x="417864" y="904672"/>
            <a:ext cx="2970705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Discussão de Resultados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2E757E-70BB-42B9-A45D-D648D955DEEC}"/>
              </a:ext>
            </a:extLst>
          </p:cNvPr>
          <p:cNvSpPr txBox="1"/>
          <p:nvPr/>
        </p:nvSpPr>
        <p:spPr>
          <a:xfrm>
            <a:off x="4777128" y="823103"/>
            <a:ext cx="7327102" cy="5329238"/>
          </a:xfrm>
          <a:prstGeom prst="rect">
            <a:avLst/>
          </a:prstGeom>
          <a:noFill/>
        </p:spPr>
        <p:txBody>
          <a:bodyPr wrap="square" rtlCol="0" anchor="t">
            <a:normAutofit fontScale="85000" lnSpcReduction="10000"/>
          </a:bodyPr>
          <a:lstStyle/>
          <a:p>
            <a:r>
              <a:rPr lang="pt-BR" sz="2400"/>
              <a:t>Como fora mencionada, algumas empresas são incapazes de gerar um vasto histórico de falhas de ambiente, portanto, usam algoritmos de organizações que possuam ambientes similares.</a:t>
            </a:r>
          </a:p>
          <a:p>
            <a:endParaRPr lang="pt-BR" sz="2400"/>
          </a:p>
          <a:p>
            <a:r>
              <a:rPr lang="pt-BR" sz="2400"/>
              <a:t>Porém, as análises feitas por um algoritmo são teóricas, baseadas em pressupostos estatísticos -- que não necessariamente deduzem uma situação adequadamente. </a:t>
            </a:r>
          </a:p>
          <a:p>
            <a:endParaRPr lang="pt-BR" sz="2400"/>
          </a:p>
          <a:p>
            <a:r>
              <a:rPr lang="pt-BR" sz="2400"/>
              <a:t>Como indicado na questão de pesquisa 3(QP3), as falhas de ambientes genéricas podem impacatar negativamente no desempenho de um outro ambiente.  Além disso, os estudos citados ressaltam a importância de gerar dados heterogêneos para uma maior conformidade dos algoritmos a diferentes ambientes ou situações.</a:t>
            </a:r>
          </a:p>
          <a:p>
            <a:endParaRPr lang="pt-BR" sz="2400"/>
          </a:p>
          <a:p>
            <a:r>
              <a:rPr lang="pt-BR" sz="2400"/>
              <a:t>Para Qingquan Song, et al[Son+], acredita que a expertise dos profissionais é tão relevante quanto a simples automatização da rotina, instigando uma constante análise do ambiente pelos seus profissionais também.</a:t>
            </a:r>
          </a:p>
        </p:txBody>
      </p:sp>
    </p:spTree>
    <p:extLst>
      <p:ext uri="{BB962C8B-B14F-4D97-AF65-F5344CB8AC3E}">
        <p14:creationId xmlns:p14="http://schemas.microsoft.com/office/powerpoint/2010/main" val="3923261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DDF901-351F-4E4A-B3A0-6880B66CF090}"/>
              </a:ext>
            </a:extLst>
          </p:cNvPr>
          <p:cNvSpPr txBox="1"/>
          <p:nvPr/>
        </p:nvSpPr>
        <p:spPr>
          <a:xfrm>
            <a:off x="720267" y="897797"/>
            <a:ext cx="3785616" cy="2978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Predição de Falhas em Ambientes de Big Data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978C59B-1C59-4B11-AAD6-CFE19A6C9752}"/>
              </a:ext>
            </a:extLst>
          </p:cNvPr>
          <p:cNvSpPr txBox="1"/>
          <p:nvPr/>
        </p:nvSpPr>
        <p:spPr>
          <a:xfrm>
            <a:off x="6264193" y="897797"/>
            <a:ext cx="5314950" cy="525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Problema</a:t>
            </a:r>
            <a:r>
              <a:rPr lang="en-US" sz="2800">
                <a:solidFill>
                  <a:schemeClr val="bg1"/>
                </a:solidFill>
              </a:rPr>
              <a:t>/</a:t>
            </a:r>
            <a:r>
              <a:rPr lang="en-US" sz="2800" err="1">
                <a:solidFill>
                  <a:schemeClr val="bg1"/>
                </a:solidFill>
              </a:rPr>
              <a:t>Motivação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Objetivo</a:t>
            </a:r>
            <a:r>
              <a:rPr lang="en-US" sz="2800">
                <a:solidFill>
                  <a:schemeClr val="bg1"/>
                </a:solidFill>
              </a:rPr>
              <a:t>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Método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Questões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Discussão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resultados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err="1">
                <a:solidFill>
                  <a:srgbClr val="0070C0"/>
                </a:solidFill>
              </a:rPr>
              <a:t>Limitações</a:t>
            </a:r>
            <a:r>
              <a:rPr lang="en-US" sz="2800" b="1">
                <a:solidFill>
                  <a:srgbClr val="0070C0"/>
                </a:solidFill>
              </a:rPr>
              <a:t> da </a:t>
            </a:r>
            <a:r>
              <a:rPr lang="en-US" sz="2800" b="1" err="1">
                <a:solidFill>
                  <a:srgbClr val="0070C0"/>
                </a:solidFill>
              </a:rPr>
              <a:t>pesquisa</a:t>
            </a:r>
            <a:endParaRPr lang="en-US" sz="2800" b="1">
              <a:solidFill>
                <a:srgbClr val="0070C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Contribuições</a:t>
            </a:r>
            <a:r>
              <a:rPr lang="en-US" sz="2800">
                <a:solidFill>
                  <a:schemeClr val="bg1"/>
                </a:solidFill>
              </a:rPr>
              <a:t> 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Conclusão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FA12C1A-CB01-4D00-8793-DC1D0E2E6677}"/>
              </a:ext>
            </a:extLst>
          </p:cNvPr>
          <p:cNvSpPr txBox="1"/>
          <p:nvPr/>
        </p:nvSpPr>
        <p:spPr>
          <a:xfrm>
            <a:off x="781989" y="335518"/>
            <a:ext cx="2311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4000"/>
              <a:t>Outline</a:t>
            </a:r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AAC9FE-729E-456E-8940-D882CBC703B3}"/>
              </a:ext>
            </a:extLst>
          </p:cNvPr>
          <p:cNvSpPr txBox="1"/>
          <p:nvPr/>
        </p:nvSpPr>
        <p:spPr>
          <a:xfrm>
            <a:off x="3891064" y="3054485"/>
            <a:ext cx="5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76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06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DDF901-351F-4E4A-B3A0-6880B66CF090}"/>
              </a:ext>
            </a:extLst>
          </p:cNvPr>
          <p:cNvSpPr txBox="1"/>
          <p:nvPr/>
        </p:nvSpPr>
        <p:spPr>
          <a:xfrm>
            <a:off x="720267" y="897797"/>
            <a:ext cx="3785616" cy="2978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Predição de Falhas em Ambientes de Big Data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978C59B-1C59-4B11-AAD6-CFE19A6C9752}"/>
              </a:ext>
            </a:extLst>
          </p:cNvPr>
          <p:cNvSpPr txBox="1"/>
          <p:nvPr/>
        </p:nvSpPr>
        <p:spPr>
          <a:xfrm>
            <a:off x="6264193" y="897797"/>
            <a:ext cx="5314950" cy="525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Problema</a:t>
            </a:r>
            <a:r>
              <a:rPr lang="en-US" sz="2800">
                <a:solidFill>
                  <a:schemeClr val="bg1"/>
                </a:solidFill>
              </a:rPr>
              <a:t>/</a:t>
            </a:r>
            <a:r>
              <a:rPr lang="en-US" sz="2800" err="1">
                <a:solidFill>
                  <a:schemeClr val="bg1"/>
                </a:solidFill>
              </a:rPr>
              <a:t>Motivação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Objetivo</a:t>
            </a:r>
            <a:r>
              <a:rPr lang="en-US" sz="2800">
                <a:solidFill>
                  <a:schemeClr val="bg1"/>
                </a:solidFill>
              </a:rPr>
              <a:t>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Método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Questões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Discussão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resultados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Limitações</a:t>
            </a:r>
            <a:r>
              <a:rPr lang="en-US" sz="2800">
                <a:solidFill>
                  <a:schemeClr val="bg1"/>
                </a:solidFill>
              </a:rPr>
              <a:t>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err="1">
                <a:solidFill>
                  <a:srgbClr val="0070C0"/>
                </a:solidFill>
              </a:rPr>
              <a:t>Contribuições</a:t>
            </a:r>
            <a:r>
              <a:rPr lang="en-US" sz="2800" b="1">
                <a:solidFill>
                  <a:srgbClr val="0070C0"/>
                </a:solidFill>
              </a:rPr>
              <a:t>  da </a:t>
            </a:r>
            <a:r>
              <a:rPr lang="en-US" sz="2800" b="1" err="1">
                <a:solidFill>
                  <a:srgbClr val="0070C0"/>
                </a:solidFill>
              </a:rPr>
              <a:t>pesquisa</a:t>
            </a:r>
            <a:endParaRPr lang="en-US" sz="2800" b="1">
              <a:solidFill>
                <a:srgbClr val="0070C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Conclusão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FA12C1A-CB01-4D00-8793-DC1D0E2E6677}"/>
              </a:ext>
            </a:extLst>
          </p:cNvPr>
          <p:cNvSpPr txBox="1"/>
          <p:nvPr/>
        </p:nvSpPr>
        <p:spPr>
          <a:xfrm>
            <a:off x="781989" y="335518"/>
            <a:ext cx="2311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4000"/>
              <a:t>Outline</a:t>
            </a:r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AAC9FE-729E-456E-8940-D882CBC703B3}"/>
              </a:ext>
            </a:extLst>
          </p:cNvPr>
          <p:cNvSpPr txBox="1"/>
          <p:nvPr/>
        </p:nvSpPr>
        <p:spPr>
          <a:xfrm>
            <a:off x="3891064" y="3054485"/>
            <a:ext cx="5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102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DDF901-351F-4E4A-B3A0-6880B66CF090}"/>
              </a:ext>
            </a:extLst>
          </p:cNvPr>
          <p:cNvSpPr txBox="1"/>
          <p:nvPr/>
        </p:nvSpPr>
        <p:spPr>
          <a:xfrm>
            <a:off x="720267" y="897797"/>
            <a:ext cx="3785616" cy="2978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Predição de Falhas em Ambientes de Big Data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978C59B-1C59-4B11-AAD6-CFE19A6C9752}"/>
              </a:ext>
            </a:extLst>
          </p:cNvPr>
          <p:cNvSpPr txBox="1"/>
          <p:nvPr/>
        </p:nvSpPr>
        <p:spPr>
          <a:xfrm>
            <a:off x="6264193" y="897797"/>
            <a:ext cx="5314950" cy="525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Problema</a:t>
            </a:r>
            <a:r>
              <a:rPr lang="en-US" sz="2800">
                <a:solidFill>
                  <a:schemeClr val="bg1"/>
                </a:solidFill>
              </a:rPr>
              <a:t>/</a:t>
            </a:r>
            <a:r>
              <a:rPr lang="en-US" sz="2800" err="1">
                <a:solidFill>
                  <a:schemeClr val="bg1"/>
                </a:solidFill>
              </a:rPr>
              <a:t>Motivação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Objetivo</a:t>
            </a:r>
            <a:r>
              <a:rPr lang="en-US" sz="2800">
                <a:solidFill>
                  <a:schemeClr val="bg1"/>
                </a:solidFill>
              </a:rPr>
              <a:t>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Método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Questões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Discussão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resultados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Limitações</a:t>
            </a:r>
            <a:r>
              <a:rPr lang="en-US" sz="2800">
                <a:solidFill>
                  <a:schemeClr val="bg1"/>
                </a:solidFill>
              </a:rPr>
              <a:t>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Contribuições</a:t>
            </a:r>
            <a:r>
              <a:rPr lang="en-US" sz="2800">
                <a:solidFill>
                  <a:schemeClr val="bg1"/>
                </a:solidFill>
              </a:rPr>
              <a:t> 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Conclusão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FA12C1A-CB01-4D00-8793-DC1D0E2E6677}"/>
              </a:ext>
            </a:extLst>
          </p:cNvPr>
          <p:cNvSpPr txBox="1"/>
          <p:nvPr/>
        </p:nvSpPr>
        <p:spPr>
          <a:xfrm>
            <a:off x="781989" y="335518"/>
            <a:ext cx="2311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4000"/>
              <a:t>Outline</a:t>
            </a:r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AAC9FE-729E-456E-8940-D882CBC703B3}"/>
              </a:ext>
            </a:extLst>
          </p:cNvPr>
          <p:cNvSpPr txBox="1"/>
          <p:nvPr/>
        </p:nvSpPr>
        <p:spPr>
          <a:xfrm>
            <a:off x="3891064" y="3054485"/>
            <a:ext cx="5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3167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9179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DDF901-351F-4E4A-B3A0-6880B66CF090}"/>
              </a:ext>
            </a:extLst>
          </p:cNvPr>
          <p:cNvSpPr txBox="1"/>
          <p:nvPr/>
        </p:nvSpPr>
        <p:spPr>
          <a:xfrm>
            <a:off x="720267" y="897797"/>
            <a:ext cx="3785616" cy="2978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Predição de Falhas em Ambientes de Big Data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978C59B-1C59-4B11-AAD6-CFE19A6C9752}"/>
              </a:ext>
            </a:extLst>
          </p:cNvPr>
          <p:cNvSpPr txBox="1"/>
          <p:nvPr/>
        </p:nvSpPr>
        <p:spPr>
          <a:xfrm>
            <a:off x="6264193" y="897797"/>
            <a:ext cx="5314950" cy="525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Problema</a:t>
            </a:r>
            <a:r>
              <a:rPr lang="en-US" sz="2800">
                <a:solidFill>
                  <a:schemeClr val="bg1"/>
                </a:solidFill>
              </a:rPr>
              <a:t>/</a:t>
            </a:r>
            <a:r>
              <a:rPr lang="en-US" sz="2800" err="1">
                <a:solidFill>
                  <a:schemeClr val="bg1"/>
                </a:solidFill>
              </a:rPr>
              <a:t>Motivação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Objetivo</a:t>
            </a:r>
            <a:r>
              <a:rPr lang="en-US" sz="2800">
                <a:solidFill>
                  <a:schemeClr val="bg1"/>
                </a:solidFill>
              </a:rPr>
              <a:t>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Método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Questões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Discussão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resultados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Limitações</a:t>
            </a:r>
            <a:r>
              <a:rPr lang="en-US" sz="2800">
                <a:solidFill>
                  <a:schemeClr val="bg1"/>
                </a:solidFill>
              </a:rPr>
              <a:t>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Contribuições</a:t>
            </a:r>
            <a:r>
              <a:rPr lang="en-US" sz="2800">
                <a:solidFill>
                  <a:schemeClr val="bg1"/>
                </a:solidFill>
              </a:rPr>
              <a:t> 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rgbClr val="0070C0"/>
                </a:solidFill>
              </a:rPr>
              <a:t>Conclusão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FA12C1A-CB01-4D00-8793-DC1D0E2E6677}"/>
              </a:ext>
            </a:extLst>
          </p:cNvPr>
          <p:cNvSpPr txBox="1"/>
          <p:nvPr/>
        </p:nvSpPr>
        <p:spPr>
          <a:xfrm>
            <a:off x="781989" y="335518"/>
            <a:ext cx="2311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4000"/>
              <a:t>Outline</a:t>
            </a:r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AAC9FE-729E-456E-8940-D882CBC703B3}"/>
              </a:ext>
            </a:extLst>
          </p:cNvPr>
          <p:cNvSpPr txBox="1"/>
          <p:nvPr/>
        </p:nvSpPr>
        <p:spPr>
          <a:xfrm>
            <a:off x="3891064" y="3054485"/>
            <a:ext cx="5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442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951675-AB0E-487E-A225-A958FE1C5070}"/>
              </a:ext>
            </a:extLst>
          </p:cNvPr>
          <p:cNvSpPr txBox="1"/>
          <p:nvPr/>
        </p:nvSpPr>
        <p:spPr>
          <a:xfrm>
            <a:off x="417864" y="904672"/>
            <a:ext cx="2970705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2E757E-70BB-42B9-A45D-D648D955DEEC}"/>
              </a:ext>
            </a:extLst>
          </p:cNvPr>
          <p:cNvSpPr txBox="1"/>
          <p:nvPr/>
        </p:nvSpPr>
        <p:spPr>
          <a:xfrm>
            <a:off x="4777128" y="823103"/>
            <a:ext cx="7327102" cy="5329238"/>
          </a:xfrm>
          <a:prstGeom prst="rect">
            <a:avLst/>
          </a:prstGeom>
          <a:noFill/>
        </p:spPr>
        <p:txBody>
          <a:bodyPr wrap="square" rtlCol="0" anchor="t">
            <a:normAutofit fontScale="92500" lnSpcReduction="20000"/>
          </a:bodyPr>
          <a:lstStyle/>
          <a:p>
            <a:r>
              <a:rPr lang="pt-BR" sz="2400"/>
              <a:t>Os resultados obtidos indicam que ambientes precisam sofrer falhas repetidas vezes para que um conjunto de dados seja derivado, e possa proporcionar acurácia ao algoritmo de predição.</a:t>
            </a:r>
          </a:p>
          <a:p>
            <a:endParaRPr lang="pt-BR" sz="2400"/>
          </a:p>
          <a:p>
            <a:r>
              <a:rPr lang="pt-BR" sz="2400"/>
              <a:t>É necessário, também, um conhecimento das especificações dos dispositivos do ambiente para que um relatório do funcionamento ideal desses seja formulado e utilizado por algoritmos de aprendizado como referência.</a:t>
            </a:r>
          </a:p>
          <a:p>
            <a:endParaRPr lang="pt-BR" sz="2400"/>
          </a:p>
          <a:p>
            <a:r>
              <a:rPr lang="pt-BR" sz="2400"/>
              <a:t>Todo o histórico do ambiente gerado é utilizado para a construção de algoritmos de aprendizado próprio, que auferem análises ao ambiente, reportando anormalidades conhecidas aos profissionais responsáveis.</a:t>
            </a:r>
          </a:p>
          <a:p>
            <a:endParaRPr lang="pt-BR" sz="2400"/>
          </a:p>
          <a:p>
            <a:r>
              <a:rPr lang="pt-BR" sz="2400"/>
              <a:t>É também importante para o ambiente que haja a integração dos resultados de predição e o uso da expertise de seus profissionais para proporcionar um melhor funcionamento do ambiente como um todo.</a:t>
            </a:r>
          </a:p>
        </p:txBody>
      </p:sp>
    </p:spTree>
    <p:extLst>
      <p:ext uri="{BB962C8B-B14F-4D97-AF65-F5344CB8AC3E}">
        <p14:creationId xmlns:p14="http://schemas.microsoft.com/office/powerpoint/2010/main" val="289742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DDF901-351F-4E4A-B3A0-6880B66CF090}"/>
              </a:ext>
            </a:extLst>
          </p:cNvPr>
          <p:cNvSpPr txBox="1"/>
          <p:nvPr/>
        </p:nvSpPr>
        <p:spPr>
          <a:xfrm>
            <a:off x="720267" y="897797"/>
            <a:ext cx="3785616" cy="2978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Predição de Falhas em Ambientes de Big Data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978C59B-1C59-4B11-AAD6-CFE19A6C9752}"/>
              </a:ext>
            </a:extLst>
          </p:cNvPr>
          <p:cNvSpPr txBox="1"/>
          <p:nvPr/>
        </p:nvSpPr>
        <p:spPr>
          <a:xfrm>
            <a:off x="6264193" y="897797"/>
            <a:ext cx="5314950" cy="525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err="1">
                <a:solidFill>
                  <a:srgbClr val="0070C0"/>
                </a:solidFill>
              </a:rPr>
              <a:t>Problema</a:t>
            </a:r>
            <a:r>
              <a:rPr lang="en-US" sz="2800" b="1">
                <a:solidFill>
                  <a:srgbClr val="0070C0"/>
                </a:solidFill>
              </a:rPr>
              <a:t>/</a:t>
            </a:r>
            <a:r>
              <a:rPr lang="en-US" sz="2800" b="1" err="1">
                <a:solidFill>
                  <a:srgbClr val="0070C0"/>
                </a:solidFill>
              </a:rPr>
              <a:t>Motivação</a:t>
            </a:r>
            <a:endParaRPr lang="en-US" sz="2800" b="1">
              <a:solidFill>
                <a:srgbClr val="0070C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Objetivo</a:t>
            </a:r>
            <a:r>
              <a:rPr lang="en-US" sz="2800">
                <a:solidFill>
                  <a:schemeClr val="bg1"/>
                </a:solidFill>
              </a:rPr>
              <a:t>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Método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Questões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Discussão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resultados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Limitações</a:t>
            </a:r>
            <a:r>
              <a:rPr lang="en-US" sz="2800">
                <a:solidFill>
                  <a:schemeClr val="bg1"/>
                </a:solidFill>
              </a:rPr>
              <a:t>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Contribuições</a:t>
            </a:r>
            <a:r>
              <a:rPr lang="en-US" sz="2800">
                <a:solidFill>
                  <a:schemeClr val="bg1"/>
                </a:solidFill>
              </a:rPr>
              <a:t> 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Conclusão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FA12C1A-CB01-4D00-8793-DC1D0E2E6677}"/>
              </a:ext>
            </a:extLst>
          </p:cNvPr>
          <p:cNvSpPr txBox="1"/>
          <p:nvPr/>
        </p:nvSpPr>
        <p:spPr>
          <a:xfrm>
            <a:off x="781989" y="335518"/>
            <a:ext cx="2311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4000"/>
              <a:t>Outline</a:t>
            </a:r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AAC9FE-729E-456E-8940-D882CBC703B3}"/>
              </a:ext>
            </a:extLst>
          </p:cNvPr>
          <p:cNvSpPr txBox="1"/>
          <p:nvPr/>
        </p:nvSpPr>
        <p:spPr>
          <a:xfrm>
            <a:off x="3891064" y="3054485"/>
            <a:ext cx="5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724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951675-AB0E-487E-A225-A958FE1C5070}"/>
              </a:ext>
            </a:extLst>
          </p:cNvPr>
          <p:cNvSpPr txBox="1"/>
          <p:nvPr/>
        </p:nvSpPr>
        <p:spPr>
          <a:xfrm>
            <a:off x="417864" y="904672"/>
            <a:ext cx="2970705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Problema/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Motivação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2E757E-70BB-42B9-A45D-D648D955DEEC}"/>
              </a:ext>
            </a:extLst>
          </p:cNvPr>
          <p:cNvSpPr txBox="1"/>
          <p:nvPr/>
        </p:nvSpPr>
        <p:spPr>
          <a:xfrm>
            <a:off x="5050431" y="943582"/>
            <a:ext cx="6723705" cy="2743200"/>
          </a:xfrm>
          <a:prstGeom prst="rect">
            <a:avLst/>
          </a:prstGeom>
          <a:noFill/>
        </p:spPr>
        <p:txBody>
          <a:bodyPr wrap="square" rtlCol="0" anchor="t">
            <a:normAutofit fontScale="925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800"/>
              <a:t>Ambientes de Big Data possuem grande poder de processamento de dados, devido ao tamanho dos dados que precisam de tratamento. Para tal cenário, o uso de uma infraestrutura de computadores interconectados é o modo pelo qual cientistas de dados operam grandes volumes de informações.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427C45F-4AAF-4DA8-874A-F954EC33B367}"/>
              </a:ext>
            </a:extLst>
          </p:cNvPr>
          <p:cNvSpPr txBox="1"/>
          <p:nvPr/>
        </p:nvSpPr>
        <p:spPr>
          <a:xfrm>
            <a:off x="5081185" y="4040323"/>
            <a:ext cx="6489700" cy="160020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600"/>
              <a:t>Contudo, tais ambientes aumentam a propensão dos computadores a falhas, levando a perdas de partes de arquivos, inatividade e lentidão.</a:t>
            </a:r>
          </a:p>
        </p:txBody>
      </p:sp>
    </p:spTree>
    <p:extLst>
      <p:ext uri="{BB962C8B-B14F-4D97-AF65-F5344CB8AC3E}">
        <p14:creationId xmlns:p14="http://schemas.microsoft.com/office/powerpoint/2010/main" val="38867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951675-AB0E-487E-A225-A958FE1C5070}"/>
              </a:ext>
            </a:extLst>
          </p:cNvPr>
          <p:cNvSpPr txBox="1"/>
          <p:nvPr/>
        </p:nvSpPr>
        <p:spPr>
          <a:xfrm>
            <a:off x="417864" y="904672"/>
            <a:ext cx="2970705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Problema/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Motivação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2E757E-70BB-42B9-A45D-D648D955DEEC}"/>
              </a:ext>
            </a:extLst>
          </p:cNvPr>
          <p:cNvSpPr txBox="1"/>
          <p:nvPr/>
        </p:nvSpPr>
        <p:spPr>
          <a:xfrm>
            <a:off x="5114236" y="889128"/>
            <a:ext cx="6527710" cy="2301705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r>
              <a:rPr lang="pt-BR" sz="2800"/>
              <a:t>Alguns algoritmos de previsão de falhas de ambiente foram criadas, em decorrência disso, para detectar possíveis falhas e resolvê-las antes de afetar o ambiente como um todo.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427C45F-4AAF-4DA8-874A-F954EC33B367}"/>
              </a:ext>
            </a:extLst>
          </p:cNvPr>
          <p:cNvSpPr txBox="1"/>
          <p:nvPr/>
        </p:nvSpPr>
        <p:spPr>
          <a:xfrm>
            <a:off x="5114236" y="3399674"/>
            <a:ext cx="6327032" cy="2301705"/>
          </a:xfrm>
          <a:prstGeom prst="rect">
            <a:avLst/>
          </a:prstGeom>
          <a:noFill/>
        </p:spPr>
        <p:txBody>
          <a:bodyPr wrap="square" rtlCol="0" anchor="t">
            <a:normAutofit fontScale="92500"/>
          </a:bodyPr>
          <a:lstStyle/>
          <a:p>
            <a:r>
              <a:rPr lang="pt-BR" sz="2400"/>
              <a:t>Entretanto, algumas empresas ainda não produzem um vasto conjunto de dados, e, para aplicar algoritmos de análise, utilizam-se de conjuntos públicos ou de empresas com ambientes similares, o que pode levá-las a conclusões precipitadas devido à natureza do algoritmo utilizado,</a:t>
            </a:r>
          </a:p>
        </p:txBody>
      </p:sp>
    </p:spTree>
    <p:extLst>
      <p:ext uri="{BB962C8B-B14F-4D97-AF65-F5344CB8AC3E}">
        <p14:creationId xmlns:p14="http://schemas.microsoft.com/office/powerpoint/2010/main" val="2256054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DDF901-351F-4E4A-B3A0-6880B66CF090}"/>
              </a:ext>
            </a:extLst>
          </p:cNvPr>
          <p:cNvSpPr txBox="1"/>
          <p:nvPr/>
        </p:nvSpPr>
        <p:spPr>
          <a:xfrm>
            <a:off x="720267" y="897797"/>
            <a:ext cx="3785616" cy="2978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Predição de Falhas em Ambientes de Big Data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978C59B-1C59-4B11-AAD6-CFE19A6C9752}"/>
              </a:ext>
            </a:extLst>
          </p:cNvPr>
          <p:cNvSpPr txBox="1"/>
          <p:nvPr/>
        </p:nvSpPr>
        <p:spPr>
          <a:xfrm>
            <a:off x="6264193" y="897797"/>
            <a:ext cx="5314950" cy="525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Problema</a:t>
            </a:r>
            <a:r>
              <a:rPr lang="en-US" sz="2800">
                <a:solidFill>
                  <a:schemeClr val="bg1"/>
                </a:solidFill>
              </a:rPr>
              <a:t>/</a:t>
            </a:r>
            <a:r>
              <a:rPr lang="en-US" sz="2800" err="1">
                <a:solidFill>
                  <a:schemeClr val="bg1"/>
                </a:solidFill>
              </a:rPr>
              <a:t>Motivação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err="1">
                <a:solidFill>
                  <a:srgbClr val="0070C0"/>
                </a:solidFill>
              </a:rPr>
              <a:t>Objetivo</a:t>
            </a:r>
            <a:r>
              <a:rPr lang="en-US" sz="2800" b="1">
                <a:solidFill>
                  <a:srgbClr val="0070C0"/>
                </a:solidFill>
              </a:rPr>
              <a:t> da </a:t>
            </a:r>
            <a:r>
              <a:rPr lang="en-US" sz="2800" b="1" err="1">
                <a:solidFill>
                  <a:srgbClr val="0070C0"/>
                </a:solidFill>
              </a:rPr>
              <a:t>pesquisa</a:t>
            </a:r>
            <a:endParaRPr lang="en-US" sz="2800" b="1">
              <a:solidFill>
                <a:srgbClr val="0070C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Método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Questões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Discussão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resultados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Limitações</a:t>
            </a:r>
            <a:r>
              <a:rPr lang="en-US" sz="2800">
                <a:solidFill>
                  <a:schemeClr val="bg1"/>
                </a:solidFill>
              </a:rPr>
              <a:t>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Contribuições</a:t>
            </a:r>
            <a:r>
              <a:rPr lang="en-US" sz="2800">
                <a:solidFill>
                  <a:schemeClr val="bg1"/>
                </a:solidFill>
              </a:rPr>
              <a:t> 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Conclusão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FA12C1A-CB01-4D00-8793-DC1D0E2E6677}"/>
              </a:ext>
            </a:extLst>
          </p:cNvPr>
          <p:cNvSpPr txBox="1"/>
          <p:nvPr/>
        </p:nvSpPr>
        <p:spPr>
          <a:xfrm>
            <a:off x="781989" y="335518"/>
            <a:ext cx="2311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4000"/>
              <a:t>Outline</a:t>
            </a:r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AAC9FE-729E-456E-8940-D882CBC703B3}"/>
              </a:ext>
            </a:extLst>
          </p:cNvPr>
          <p:cNvSpPr txBox="1"/>
          <p:nvPr/>
        </p:nvSpPr>
        <p:spPr>
          <a:xfrm>
            <a:off x="3891064" y="3054485"/>
            <a:ext cx="5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004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951675-AB0E-487E-A225-A958FE1C5070}"/>
              </a:ext>
            </a:extLst>
          </p:cNvPr>
          <p:cNvSpPr txBox="1"/>
          <p:nvPr/>
        </p:nvSpPr>
        <p:spPr>
          <a:xfrm>
            <a:off x="417864" y="904672"/>
            <a:ext cx="2970705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Objetivo da Pesquisa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2E757E-70BB-42B9-A45D-D648D955DEEC}"/>
              </a:ext>
            </a:extLst>
          </p:cNvPr>
          <p:cNvSpPr txBox="1"/>
          <p:nvPr/>
        </p:nvSpPr>
        <p:spPr>
          <a:xfrm>
            <a:off x="5201174" y="1944095"/>
            <a:ext cx="6392411" cy="2969808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r>
              <a:rPr lang="pt-BR" sz="4000"/>
              <a:t>Identificar o desenvolvimento de algoritmos de predição de falhas de ambiente e seu estado da arte.</a:t>
            </a:r>
          </a:p>
        </p:txBody>
      </p:sp>
    </p:spTree>
    <p:extLst>
      <p:ext uri="{BB962C8B-B14F-4D97-AF65-F5344CB8AC3E}">
        <p14:creationId xmlns:p14="http://schemas.microsoft.com/office/powerpoint/2010/main" val="134263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DDF901-351F-4E4A-B3A0-6880B66CF090}"/>
              </a:ext>
            </a:extLst>
          </p:cNvPr>
          <p:cNvSpPr txBox="1"/>
          <p:nvPr/>
        </p:nvSpPr>
        <p:spPr>
          <a:xfrm>
            <a:off x="720267" y="897797"/>
            <a:ext cx="3785616" cy="2978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Predição de Falhas em Ambientes de Big Data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978C59B-1C59-4B11-AAD6-CFE19A6C9752}"/>
              </a:ext>
            </a:extLst>
          </p:cNvPr>
          <p:cNvSpPr txBox="1"/>
          <p:nvPr/>
        </p:nvSpPr>
        <p:spPr>
          <a:xfrm>
            <a:off x="6264193" y="897797"/>
            <a:ext cx="5314950" cy="525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Problema</a:t>
            </a:r>
            <a:r>
              <a:rPr lang="en-US" sz="2800">
                <a:solidFill>
                  <a:schemeClr val="bg1"/>
                </a:solidFill>
              </a:rPr>
              <a:t>/</a:t>
            </a:r>
            <a:r>
              <a:rPr lang="en-US" sz="2800" err="1">
                <a:solidFill>
                  <a:schemeClr val="bg1"/>
                </a:solidFill>
              </a:rPr>
              <a:t>Motivação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Objetivo</a:t>
            </a:r>
            <a:r>
              <a:rPr lang="en-US" sz="2800">
                <a:solidFill>
                  <a:schemeClr val="bg1"/>
                </a:solidFill>
              </a:rPr>
              <a:t>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err="1">
                <a:solidFill>
                  <a:srgbClr val="0070C0"/>
                </a:solidFill>
              </a:rPr>
              <a:t>Método</a:t>
            </a:r>
            <a:r>
              <a:rPr lang="en-US" sz="2800" b="1">
                <a:solidFill>
                  <a:srgbClr val="0070C0"/>
                </a:solidFill>
              </a:rPr>
              <a:t> de </a:t>
            </a:r>
            <a:r>
              <a:rPr lang="en-US" sz="2800" b="1" err="1">
                <a:solidFill>
                  <a:srgbClr val="0070C0"/>
                </a:solidFill>
              </a:rPr>
              <a:t>pesquisa</a:t>
            </a:r>
            <a:endParaRPr lang="en-US" sz="2800" b="1">
              <a:solidFill>
                <a:srgbClr val="0070C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Questões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Discussão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resultados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Limitações</a:t>
            </a:r>
            <a:r>
              <a:rPr lang="en-US" sz="2800">
                <a:solidFill>
                  <a:schemeClr val="bg1"/>
                </a:solidFill>
              </a:rPr>
              <a:t>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Contribuições</a:t>
            </a:r>
            <a:r>
              <a:rPr lang="en-US" sz="2800">
                <a:solidFill>
                  <a:schemeClr val="bg1"/>
                </a:solidFill>
              </a:rPr>
              <a:t> 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Conclusão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FA12C1A-CB01-4D00-8793-DC1D0E2E6677}"/>
              </a:ext>
            </a:extLst>
          </p:cNvPr>
          <p:cNvSpPr txBox="1"/>
          <p:nvPr/>
        </p:nvSpPr>
        <p:spPr>
          <a:xfrm>
            <a:off x="781989" y="335518"/>
            <a:ext cx="2311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4000"/>
              <a:t>Outline</a:t>
            </a:r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AAC9FE-729E-456E-8940-D882CBC703B3}"/>
              </a:ext>
            </a:extLst>
          </p:cNvPr>
          <p:cNvSpPr txBox="1"/>
          <p:nvPr/>
        </p:nvSpPr>
        <p:spPr>
          <a:xfrm>
            <a:off x="3891064" y="3054485"/>
            <a:ext cx="5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528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951675-AB0E-487E-A225-A958FE1C5070}"/>
              </a:ext>
            </a:extLst>
          </p:cNvPr>
          <p:cNvSpPr txBox="1"/>
          <p:nvPr/>
        </p:nvSpPr>
        <p:spPr>
          <a:xfrm>
            <a:off x="417864" y="904672"/>
            <a:ext cx="2970705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Método de pesquisa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2E757E-70BB-42B9-A45D-D648D955DEEC}"/>
              </a:ext>
            </a:extLst>
          </p:cNvPr>
          <p:cNvSpPr txBox="1"/>
          <p:nvPr/>
        </p:nvSpPr>
        <p:spPr>
          <a:xfrm>
            <a:off x="4850405" y="508823"/>
            <a:ext cx="7181258" cy="6278098"/>
          </a:xfrm>
          <a:prstGeom prst="rect">
            <a:avLst/>
          </a:prstGeom>
          <a:noFill/>
        </p:spPr>
        <p:txBody>
          <a:bodyPr wrap="square" rtlCol="0" anchor="t">
            <a:normAutofit lnSpcReduction="10000"/>
          </a:bodyPr>
          <a:lstStyle/>
          <a:p>
            <a:r>
              <a:rPr lang="pt-BR" sz="3200"/>
              <a:t>Estudo de casos e revisões de modelos: </a:t>
            </a:r>
          </a:p>
          <a:p>
            <a:endParaRPr lang="pt-BR" sz="1200"/>
          </a:p>
          <a:p>
            <a:r>
              <a:rPr lang="pt-BR" sz="1400"/>
              <a:t>[CBI]Avci C., Tekinerdogan B. e AthanasiadisI.</a:t>
            </a:r>
            <a:r>
              <a:rPr lang="pt-BR" sz="1200"/>
              <a:t>N. “Software architectures for big data: a systematic literature review.” Em: BigData Anal 5, 5 (2020).(). DOI:https://doi.org.ez433.periodicos.capes . gov . br / 10 . 1186 /s41044-020-00045-1.</a:t>
            </a:r>
          </a:p>
          <a:p>
            <a:endParaRPr lang="pt-BR" sz="1200"/>
          </a:p>
          <a:p>
            <a:r>
              <a:rPr lang="pt-BR" sz="1200"/>
              <a:t>[DAI+]Hong-Ning Dai et al. “Big Data Analyticsfor Large-scale Wireless Networks: Chal-lenges   and   Opportunities.”   Em:ACMComput. Surv. 52, 5, Article 99 (Septem-ber 2019), 36 pages.(). DOI:https://doi.org/10.1145/3337065.</a:t>
            </a:r>
          </a:p>
          <a:p>
            <a:endParaRPr lang="pt-BR" sz="1200"/>
          </a:p>
          <a:p>
            <a:r>
              <a:rPr lang="pt-BR" sz="1200"/>
              <a:t>[EDS]Kim E., Huh D. e Kim S. “Knowledge-based  power  monitoring  and  fault  pre-diction system for smart factories.” Em:Pers  Ubiquit  Comput  (2019).().</a:t>
            </a:r>
          </a:p>
          <a:p>
            <a:r>
              <a:rPr lang="pt-BR" sz="1200"/>
              <a:t>DOI:https : / / doi . org . ez433 .periodicos.capes.gov.br/10.1007/s00779-019-01348-4.</a:t>
            </a:r>
          </a:p>
          <a:p>
            <a:endParaRPr lang="pt-BR" sz="1200"/>
          </a:p>
          <a:p>
            <a:r>
              <a:rPr lang="pt-BR" sz="1200"/>
              <a:t>[Kit]Barbara   Kitchenham.   “Procedures   forPerforming  Systematic  Reviews.”  Em:NICTA  Technical  Report  0400011T.1(). DOI:https://www.inf.ufsc.br/ ̃aldo.vw/kitchenham.pdf.</a:t>
            </a:r>
          </a:p>
          <a:p>
            <a:endParaRPr lang="pt-BR" sz="1200"/>
          </a:p>
          <a:p>
            <a:r>
              <a:rPr lang="pt-BR" sz="1200"/>
              <a:t>[P+]Mikalef P. et al. “Big data analytics ca-pabilities:  a  systematic  literature  reviewand  research  agenda.”  Em:Inf  Syst  E-Bus Manage 16, 547–578 (2018).().</a:t>
            </a:r>
          </a:p>
          <a:p>
            <a:r>
              <a:rPr lang="pt-BR" sz="1200"/>
              <a:t>DOI:https : / / doi . org . ez433 .periodicos.capes.gov.br/10.1007/s10257-017-0362-y.</a:t>
            </a:r>
          </a:p>
          <a:p>
            <a:endParaRPr lang="pt-BR" sz="1200"/>
          </a:p>
          <a:p>
            <a:r>
              <a:rPr lang="pt-BR" sz="1200"/>
              <a:t>[SS]Rathore S.S. e Kumar S. “A study on soft-ware  fault  prediction  techniques.”  Em:Artif  Intell  Rev  51,  255–327  (2019).().</a:t>
            </a:r>
          </a:p>
          <a:p>
            <a:r>
              <a:rPr lang="pt-BR" sz="1200"/>
              <a:t>DOI:https://doi.org.ez433.periodicos.capes.gov.br/10.1007/s10462-017-9563-5.</a:t>
            </a:r>
          </a:p>
          <a:p>
            <a:endParaRPr lang="pt-BR" sz="1200"/>
          </a:p>
          <a:p>
            <a:r>
              <a:rPr lang="pt-BR" sz="1200"/>
              <a:t>[Son+]   Qingquan  Song  et  al.  “Tensor  Comple-tion Algorithms in Big Data Analytics.”Em:ACM Trans. Knowl. Discov. Data 13,1, Article 6 (January 2019), 48 pages.().</a:t>
            </a:r>
          </a:p>
          <a:p>
            <a:r>
              <a:rPr lang="pt-BR" sz="1200"/>
              <a:t>DOI:https://doi.org/10.1145/3278607.</a:t>
            </a:r>
          </a:p>
          <a:p>
            <a:endParaRPr lang="pt-BR" sz="1200"/>
          </a:p>
          <a:p>
            <a:r>
              <a:rPr lang="pt-BR" sz="1200"/>
              <a:t>[Vu+]Tin Vu et al. “Using Deep Learning forBig Spatial Data Partitioning.” Em:ACMTrans. Spatial Algorithms Syst. 7, 1, Ar-ticle 3 (August 2020), 37 pages.().</a:t>
            </a:r>
          </a:p>
          <a:p>
            <a:r>
              <a:rPr lang="pt-BR" sz="1200"/>
              <a:t>DOI:https : / / doi . org / 10 . 1145 /3402126.</a:t>
            </a:r>
          </a:p>
        </p:txBody>
      </p:sp>
    </p:spTree>
    <p:extLst>
      <p:ext uri="{BB962C8B-B14F-4D97-AF65-F5344CB8AC3E}">
        <p14:creationId xmlns:p14="http://schemas.microsoft.com/office/powerpoint/2010/main" val="30850882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1573</Words>
  <Application>Microsoft Office PowerPoint</Application>
  <PresentationFormat>Widescreen</PresentationFormat>
  <Paragraphs>168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</dc:creator>
  <cp:lastModifiedBy>Gustavo</cp:lastModifiedBy>
  <cp:revision>5</cp:revision>
  <dcterms:created xsi:type="dcterms:W3CDTF">2020-09-25T18:48:02Z</dcterms:created>
  <dcterms:modified xsi:type="dcterms:W3CDTF">2020-09-25T19:32:36Z</dcterms:modified>
</cp:coreProperties>
</file>