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86" r:id="rId4"/>
    <p:sldId id="275" r:id="rId5"/>
    <p:sldId id="287" r:id="rId6"/>
    <p:sldId id="276" r:id="rId7"/>
    <p:sldId id="288" r:id="rId8"/>
    <p:sldId id="296" r:id="rId9"/>
    <p:sldId id="297" r:id="rId10"/>
    <p:sldId id="289" r:id="rId11"/>
    <p:sldId id="284" r:id="rId12"/>
    <p:sldId id="285" r:id="rId13"/>
    <p:sldId id="290" r:id="rId14"/>
    <p:sldId id="298" r:id="rId15"/>
    <p:sldId id="279" r:id="rId16"/>
    <p:sldId id="299" r:id="rId17"/>
    <p:sldId id="300" r:id="rId18"/>
    <p:sldId id="301" r:id="rId19"/>
    <p:sldId id="291" r:id="rId20"/>
    <p:sldId id="280" r:id="rId21"/>
    <p:sldId id="292" r:id="rId22"/>
    <p:sldId id="281" r:id="rId23"/>
    <p:sldId id="293" r:id="rId24"/>
    <p:sldId id="282" r:id="rId25"/>
    <p:sldId id="294" r:id="rId26"/>
    <p:sldId id="283" r:id="rId27"/>
    <p:sldId id="295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9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9A65-7C10-478E-B650-67E1AC0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C032-88FD-4051-ADF6-E4309F66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7321B-3D83-4157-9DE9-C4356D2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599FD-9F31-46D1-B29F-3A737811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FCDB3-67DE-458A-A486-022CFF1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75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40553-2FB0-4D6A-99AA-B266DB6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960EBA-36A2-44DB-8465-E9FC8043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7542A-1813-4AC5-98D0-F4CB676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845F-DF59-473D-98A1-E1EED0E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1125F-38FE-4C82-A163-0A34E39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78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38F3A-3E37-4B53-AFD9-C64A038F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14BFE-A9BB-4286-842C-00B4AA5F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1FC10-D6B1-4929-AEB3-A3C24A8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ADFFD-24D2-405B-A1D2-01952F7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F22AB-9A0E-4EA5-99C3-9CAD0E9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F3C0-C92C-44FE-957F-C266A97A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23CA-8904-4785-BEEA-5CE14091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08A70-3B42-4379-9F50-D0308F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831E3-3F1F-478A-A72D-A5717A5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AA24-3450-4C81-9E4F-722B95F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D50-B4A8-4246-8225-AF74DD57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F23C0-4DB8-425A-81C0-4DD4CB52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CDAA5-0344-46A9-83F4-C16A062C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632D5-1D2B-40FD-A5C0-5F6C237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DAAF-C371-48B2-8CD4-2CD714C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52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18D6-E892-4682-B899-94394A2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437F-2094-4C43-897C-C3D401F2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0DFCD-2501-41C5-8055-889FE690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FF19-028A-4369-8696-F3E7A7D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C836C-ECB3-4D9E-AACE-8B699F8B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D3AC1-4EB4-4541-B00C-AC52D367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5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D2F52-26C5-40B4-9B8A-8A1E1C05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DE820-E0BC-4167-B3D1-EE4412DB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DDD58-A1C3-4477-B2D2-7BF0F0C2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987B36-4AEE-44D2-BA27-EF273F9D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C40B9D-DC1A-40F7-AD8E-0684E8C76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CC01A3-0935-47AA-AE1A-D0147A6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5E0F05-DA21-4A17-9C7A-FE1485F3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1C555A-43DF-4DE2-9AB0-2D6D4026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04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0CB6-336A-4AD6-BF2D-B2F0AE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D9803-C44E-43AD-8067-1CB7FE65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681DBF-023A-49CB-BB82-35E0BC89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588A3-FC58-4E08-A184-497147F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2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3B588-256C-4804-B159-6E8D5E7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4E312F-D296-4145-B548-84CAA00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29132-DB7B-4783-B69A-6A01698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15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D614-5C67-4B47-88B0-A825524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BC0EF-4B67-4427-874F-CF9043F5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1DC72-63AF-455F-AA14-B8665A5A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63D32-38B4-4E70-87B5-9C88EBB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411DAF-DED4-4B04-98C2-A06354C2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F7807-2A3E-4053-A5E7-AE6B79F2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24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C0A6-E27C-4D16-B7E7-98D1D5A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A15795-A6EF-4C36-A297-02250B8FB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42447-54B9-485B-BBDB-FFC3252C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96A37-F74C-4FEC-8552-FF6F806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85F24-A757-4440-8AEC-43B38369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A9496-A707-4F9F-84A7-DCECE12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9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0A72B3-BCA2-4890-A636-F27EFD91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A2-2CF3-4369-929C-E1A08B1C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B68B0-9E8F-4B35-88B1-423AD82A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C32-742E-473F-8997-9FC8FEAC92CD}" type="datetimeFigureOut">
              <a:rPr lang="pt-BR" smtClean="0"/>
              <a:t>02/10/2020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F6B0-8BF0-4EF6-A25A-8B2429DF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C6EFC-E262-45F4-8472-4372126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5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167640" y="685800"/>
            <a:ext cx="3417544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C281D-2708-4BF3-A189-6AF9BCE39D1A}"/>
              </a:ext>
            </a:extLst>
          </p:cNvPr>
          <p:cNvSpPr txBox="1"/>
          <p:nvPr/>
        </p:nvSpPr>
        <p:spPr>
          <a:xfrm>
            <a:off x="4686892" y="1528762"/>
            <a:ext cx="7203097" cy="16391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Equipe:   </a:t>
            </a:r>
            <a:r>
              <a:rPr lang="pt-BR" sz="4000">
                <a:solidFill>
                  <a:prstClr val="black"/>
                </a:solidFill>
                <a:latin typeface="Calibri" panose="020F0502020204030204"/>
              </a:rPr>
              <a:t>Vermelho Carro - Survey</a:t>
            </a:r>
            <a:endParaRPr kumimoji="0" lang="pt-BR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E47E2-BD56-429D-AD93-065A98A51D9B}"/>
              </a:ext>
            </a:extLst>
          </p:cNvPr>
          <p:cNvSpPr txBox="1"/>
          <p:nvPr/>
        </p:nvSpPr>
        <p:spPr>
          <a:xfrm>
            <a:off x="4780539" y="4260057"/>
            <a:ext cx="6489700" cy="2057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Gustavo Hammerschmidt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pt-BR" sz="4000">
                <a:solidFill>
                  <a:prstClr val="black"/>
                </a:solidFill>
                <a:latin typeface="Calibri" panose="020F0502020204030204"/>
              </a:rPr>
              <a:t>João Vitor Andrioli de Souza</a:t>
            </a:r>
            <a:endParaRPr kumimoji="0" lang="pt-BR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31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23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63209" y="49149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Questões da Pesquisa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672F9C-1B68-4526-AD39-47FA7DC169EF}"/>
              </a:ext>
            </a:extLst>
          </p:cNvPr>
          <p:cNvSpPr txBox="1"/>
          <p:nvPr/>
        </p:nvSpPr>
        <p:spPr>
          <a:xfrm>
            <a:off x="4710096" y="898994"/>
            <a:ext cx="71186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As hipóteses de nossa pesquisa para validar se amostra está a par do estado da arte das I.A.s são:</a:t>
            </a:r>
          </a:p>
          <a:p>
            <a:endParaRPr lang="pt-BR" sz="2400" b="1"/>
          </a:p>
          <a:p>
            <a:endParaRPr lang="pt-BR" sz="2400" b="1"/>
          </a:p>
          <a:p>
            <a:r>
              <a:rPr lang="pt-BR" sz="3200" b="1"/>
              <a:t>Hipótese Nula:</a:t>
            </a:r>
          </a:p>
          <a:p>
            <a:endParaRPr lang="pt-BR" sz="2400"/>
          </a:p>
          <a:p>
            <a:r>
              <a:rPr lang="pt-BR" sz="2400"/>
              <a:t>	</a:t>
            </a:r>
            <a:r>
              <a:rPr lang="pt-BR" sz="2800" i="1"/>
              <a:t>As pessoas não superestimam o 	Estado da Arte da I.A. em relação à 	imersão desta ou em relação à sua 	tangibilidade.</a:t>
            </a:r>
          </a:p>
        </p:txBody>
      </p:sp>
    </p:spTree>
    <p:extLst>
      <p:ext uri="{BB962C8B-B14F-4D97-AF65-F5344CB8AC3E}">
        <p14:creationId xmlns:p14="http://schemas.microsoft.com/office/powerpoint/2010/main" val="190882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63209" y="49149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Questões da Pesquisa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4672F9C-1B68-4526-AD39-47FA7DC169EF}"/>
              </a:ext>
            </a:extLst>
          </p:cNvPr>
          <p:cNvSpPr txBox="1"/>
          <p:nvPr/>
        </p:nvSpPr>
        <p:spPr>
          <a:xfrm>
            <a:off x="4710096" y="898994"/>
            <a:ext cx="71186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As hipóteses de nossa pesquisa para validar se amostra está a par do estado da arte das I.A.s são:</a:t>
            </a:r>
          </a:p>
          <a:p>
            <a:endParaRPr lang="pt-BR" sz="2400" b="1"/>
          </a:p>
          <a:p>
            <a:endParaRPr lang="pt-BR" sz="2400" b="1"/>
          </a:p>
          <a:p>
            <a:r>
              <a:rPr lang="pt-BR" sz="3200" b="1"/>
              <a:t>Hipótese Alternativa:</a:t>
            </a:r>
          </a:p>
          <a:p>
            <a:endParaRPr lang="pt-BR" sz="2800" i="1"/>
          </a:p>
          <a:p>
            <a:r>
              <a:rPr lang="pt-BR" sz="2800" i="1"/>
              <a:t>	As pessoas superestimam o Estado da 	Arte da I.A. em relação à 	imersão desta 	ou em relação à sua tangibilidade.</a:t>
            </a:r>
          </a:p>
          <a:p>
            <a:endParaRPr lang="pt-BR" sz="2800"/>
          </a:p>
          <a:p>
            <a:endParaRPr lang="pt-BR" sz="2800"/>
          </a:p>
          <a:p>
            <a:endParaRPr lang="pt-BR" sz="2800" i="1"/>
          </a:p>
        </p:txBody>
      </p:sp>
    </p:spTree>
    <p:extLst>
      <p:ext uri="{BB962C8B-B14F-4D97-AF65-F5344CB8AC3E}">
        <p14:creationId xmlns:p14="http://schemas.microsoft.com/office/powerpoint/2010/main" val="238036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i="0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398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Discussão de Resultados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8A0291-9DC6-4CA5-99BD-0DCDC763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99" y="2145884"/>
            <a:ext cx="10246189" cy="439419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9B7E2C3-F5D0-4255-B66F-AEC139F6B2B0}"/>
              </a:ext>
            </a:extLst>
          </p:cNvPr>
          <p:cNvSpPr txBox="1"/>
          <p:nvPr/>
        </p:nvSpPr>
        <p:spPr>
          <a:xfrm>
            <a:off x="972904" y="1587696"/>
            <a:ext cx="1024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Entrevistados possuem nível de proximidade alto com os tópicos base sobre I.A. </a:t>
            </a:r>
          </a:p>
        </p:txBody>
      </p:sp>
    </p:spTree>
    <p:extLst>
      <p:ext uri="{BB962C8B-B14F-4D97-AF65-F5344CB8AC3E}">
        <p14:creationId xmlns:p14="http://schemas.microsoft.com/office/powerpoint/2010/main" val="272377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Discussão de 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63903B-59BD-4551-9A89-279523E2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99" y="2418693"/>
            <a:ext cx="10246189" cy="42797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FF41B0-644F-4178-A77B-366F8FEF56D4}"/>
              </a:ext>
            </a:extLst>
          </p:cNvPr>
          <p:cNvSpPr txBox="1"/>
          <p:nvPr/>
        </p:nvSpPr>
        <p:spPr>
          <a:xfrm>
            <a:off x="972903" y="1587696"/>
            <a:ext cx="10246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Entrevistados Não estão cientes da imersão da I.A. em nossa rotina e estão incertos das delimitações e capacidades do campo de atuação. </a:t>
            </a:r>
          </a:p>
        </p:txBody>
      </p:sp>
    </p:spTree>
    <p:extLst>
      <p:ext uri="{BB962C8B-B14F-4D97-AF65-F5344CB8AC3E}">
        <p14:creationId xmlns:p14="http://schemas.microsoft.com/office/powerpoint/2010/main" val="3979297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Discussão de Resultados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D348D6-7B99-4B5E-ABA5-30BAE8BF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39" y="1510888"/>
            <a:ext cx="9467909" cy="50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48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Discussão de Resultados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363903B-59BD-4551-9A89-279523E24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3" y="2248754"/>
            <a:ext cx="10246189" cy="42797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FF41B0-644F-4178-A77B-366F8FEF56D4}"/>
              </a:ext>
            </a:extLst>
          </p:cNvPr>
          <p:cNvSpPr txBox="1"/>
          <p:nvPr/>
        </p:nvSpPr>
        <p:spPr>
          <a:xfrm>
            <a:off x="972903" y="1587696"/>
            <a:ext cx="1024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Entrevistados possuem boa noção do estado da arte atual da I.A.</a:t>
            </a:r>
          </a:p>
        </p:txBody>
      </p:sp>
    </p:spTree>
    <p:extLst>
      <p:ext uri="{BB962C8B-B14F-4D97-AF65-F5344CB8AC3E}">
        <p14:creationId xmlns:p14="http://schemas.microsoft.com/office/powerpoint/2010/main" val="2729584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198761" y="49149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Discussão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dos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Resultados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F89DD0-C54D-421F-9CFD-16FAFB6DD944}"/>
              </a:ext>
            </a:extLst>
          </p:cNvPr>
          <p:cNvSpPr txBox="1"/>
          <p:nvPr/>
        </p:nvSpPr>
        <p:spPr>
          <a:xfrm>
            <a:off x="5117105" y="1723133"/>
            <a:ext cx="66135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 os resultados obtidos, a equipe concluiu que a amostra valida a hipótese nula. Os estudantes de exatas entrevistados não superestimam o estado da arte da I.A. em relação  a imersão desta em nossas vidas ou em relação a sua tangibilidade.</a:t>
            </a:r>
          </a:p>
        </p:txBody>
      </p:sp>
    </p:spTree>
    <p:extLst>
      <p:ext uri="{BB962C8B-B14F-4D97-AF65-F5344CB8AC3E}">
        <p14:creationId xmlns:p14="http://schemas.microsoft.com/office/powerpoint/2010/main" val="747286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58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16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124680" y="285750"/>
            <a:ext cx="3854461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Limitações da Pesquisa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12B167-0A25-4613-B68C-5DE115ACE227}"/>
              </a:ext>
            </a:extLst>
          </p:cNvPr>
          <p:cNvSpPr txBox="1"/>
          <p:nvPr/>
        </p:nvSpPr>
        <p:spPr>
          <a:xfrm>
            <a:off x="5147364" y="558700"/>
            <a:ext cx="64367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Foram limitações da nossa pesquisa:</a:t>
            </a:r>
          </a:p>
          <a:p>
            <a:endParaRPr lang="pt-BR" sz="2400"/>
          </a:p>
          <a:p>
            <a:r>
              <a:rPr lang="pt-BR" sz="3200"/>
              <a:t>O tamanho da amostra: 15 respostas apenas. </a:t>
            </a:r>
          </a:p>
          <a:p>
            <a:endParaRPr lang="pt-BR"/>
          </a:p>
          <a:p>
            <a:r>
              <a:rPr lang="pt-BR" sz="3200"/>
              <a:t>E, por conseguinte, a falta de heterogeneidade dos dados da amostra.</a:t>
            </a:r>
          </a:p>
          <a:p>
            <a:endParaRPr lang="pt-BR"/>
          </a:p>
          <a:p>
            <a:r>
              <a:rPr lang="pt-BR" sz="3200"/>
              <a:t>A divulgação do formulário a outras áreas de estudo da PUCPR também, dificultara a obtenção de mais dados.</a:t>
            </a:r>
          </a:p>
        </p:txBody>
      </p:sp>
    </p:spTree>
    <p:extLst>
      <p:ext uri="{BB962C8B-B14F-4D97-AF65-F5344CB8AC3E}">
        <p14:creationId xmlns:p14="http://schemas.microsoft.com/office/powerpoint/2010/main" val="33950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8393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124680" y="285750"/>
            <a:ext cx="3854461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Contribuições da Pesquisa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90D97-DDC9-41EA-AFC6-1653A892591F}"/>
              </a:ext>
            </a:extLst>
          </p:cNvPr>
          <p:cNvSpPr txBox="1"/>
          <p:nvPr/>
        </p:nvSpPr>
        <p:spPr>
          <a:xfrm>
            <a:off x="4898898" y="1789808"/>
            <a:ext cx="67145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O trabalho contribuiu com uma análise transitiva de corte-transversal, demostrando o conhecimento geral das pessoas de exatas sobre o estado da arte da Inteligência Artificial, que influencia o avanço e a qualidade futura dos algoritmos.</a:t>
            </a:r>
          </a:p>
        </p:txBody>
      </p:sp>
    </p:spTree>
    <p:extLst>
      <p:ext uri="{BB962C8B-B14F-4D97-AF65-F5344CB8AC3E}">
        <p14:creationId xmlns:p14="http://schemas.microsoft.com/office/powerpoint/2010/main" val="2688318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3867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77092" y="163830"/>
            <a:ext cx="3497000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Conclusão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EE64EA-2673-406A-B133-787B0809DC43}"/>
              </a:ext>
            </a:extLst>
          </p:cNvPr>
          <p:cNvSpPr txBox="1"/>
          <p:nvPr/>
        </p:nvSpPr>
        <p:spPr>
          <a:xfrm>
            <a:off x="5317130" y="777239"/>
            <a:ext cx="59207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Neste estudo, concluímos que os estudantes de exatas entrevistados não superestimam o estado da arte da Inteligência Artificial em relação à imersão desta em nossas vidas ou em relação à sua tangibilidade.</a:t>
            </a:r>
          </a:p>
          <a:p>
            <a:endParaRPr lang="pt-BR" sz="2000"/>
          </a:p>
          <a:p>
            <a:r>
              <a:rPr lang="pt-BR" sz="2000"/>
              <a:t>A maioria dos estudantes respondeu às seções de conhecimentos gerais e curiosidades de acordo com aquilo esperado por nossa equipe. Às vezes, a compreensão é moldada à uma visão hollywoodiana, destoantando da realidade.</a:t>
            </a:r>
          </a:p>
          <a:p>
            <a:endParaRPr lang="pt-BR" sz="2000"/>
          </a:p>
          <a:p>
            <a:r>
              <a:rPr lang="pt-BR" sz="2000"/>
              <a:t>Nossa pesquisa identificou que até mesmo os profissionais mais próximos da área e estudantes, que estão mais a par do estado da arte da I.A., possuem opiniões divergentes em alguns tópicos e sobre o que, para eles, é uma consciência ou se uma I.A. é consciente de si. </a:t>
            </a:r>
          </a:p>
        </p:txBody>
      </p:sp>
    </p:spTree>
    <p:extLst>
      <p:ext uri="{BB962C8B-B14F-4D97-AF65-F5344CB8AC3E}">
        <p14:creationId xmlns:p14="http://schemas.microsoft.com/office/powerpoint/2010/main" val="152239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>
                <a:solidFill>
                  <a:srgbClr val="0070C0"/>
                </a:solidFill>
                <a:latin typeface="Calibri" panose="020F0502020204030204"/>
              </a:rPr>
              <a:t>Referências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364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77092" y="163830"/>
            <a:ext cx="3497000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Referências</a:t>
            </a:r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B5BA5531-BE88-484C-A3C1-8BE38F9D1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83" y="425766"/>
            <a:ext cx="7242127" cy="560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8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685800" y="163830"/>
            <a:ext cx="3188292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Conclusão</a:t>
            </a: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46139332-BE1A-4436-B4F0-22512AD0F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18" y="0"/>
            <a:ext cx="11485082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A71AC4-066D-4BB2-B26D-A6FFC3B74037}"/>
              </a:ext>
            </a:extLst>
          </p:cNvPr>
          <p:cNvSpPr txBox="1"/>
          <p:nvPr/>
        </p:nvSpPr>
        <p:spPr>
          <a:xfrm>
            <a:off x="463423" y="2751535"/>
            <a:ext cx="36330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>
                <a:solidFill>
                  <a:schemeClr val="bg1"/>
                </a:solidFill>
              </a:rPr>
              <a:t>Obrigado!</a:t>
            </a:r>
            <a:endParaRPr lang="pt-BR" sz="4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9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09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84465" y="70866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Problema/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Motivação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596E7C-C44F-4E77-8E26-5B47B75B203C}"/>
              </a:ext>
            </a:extLst>
          </p:cNvPr>
          <p:cNvSpPr txBox="1"/>
          <p:nvPr/>
        </p:nvSpPr>
        <p:spPr>
          <a:xfrm>
            <a:off x="5117105" y="1120675"/>
            <a:ext cx="63758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compreensão acerca da Inteligência Artificial é, por vezes, moldada à uma visão hollywoodiana.</a:t>
            </a:r>
          </a:p>
          <a:p>
            <a:endParaRPr lang="pt-BR" sz="2400"/>
          </a:p>
          <a:p>
            <a:r>
              <a:rPr lang="pt-BR" sz="2400"/>
              <a:t>Sendo, assim, às vezes, uma visão destoante do estado da arte.</a:t>
            </a:r>
          </a:p>
          <a:p>
            <a:endParaRPr lang="pt-BR" sz="2400"/>
          </a:p>
          <a:p>
            <a:r>
              <a:rPr lang="pt-BR" sz="2400"/>
              <a:t>Nossa pesquisa identificou que, até mesmo, os profissionais mais próximos da área e estudantes, que estão mais a par do estado da arte da I.A., possuem opiniões divergentes sobre a imersão desses algoritmos e o que, para eles, é uma consciência ou se uma I.A. é consciente de si.</a:t>
            </a:r>
          </a:p>
        </p:txBody>
      </p:sp>
    </p:spTree>
    <p:extLst>
      <p:ext uri="{BB962C8B-B14F-4D97-AF65-F5344CB8AC3E}">
        <p14:creationId xmlns:p14="http://schemas.microsoft.com/office/powerpoint/2010/main" val="357343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42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63209" y="49149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Objetivo da Pesquisa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69C3EDA-C59C-4B9A-BFA3-578A19A859E3}"/>
              </a:ext>
            </a:extLst>
          </p:cNvPr>
          <p:cNvSpPr txBox="1"/>
          <p:nvPr/>
        </p:nvSpPr>
        <p:spPr>
          <a:xfrm>
            <a:off x="5247861" y="2274837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/>
              <a:t>Avaliar a percepção, noção dos entrevistados a respeito do estado da arte da Inteligência Artificial.</a:t>
            </a:r>
          </a:p>
        </p:txBody>
      </p:sp>
    </p:spTree>
    <p:extLst>
      <p:ext uri="{BB962C8B-B14F-4D97-AF65-F5344CB8AC3E}">
        <p14:creationId xmlns:p14="http://schemas.microsoft.com/office/powerpoint/2010/main" val="328177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6"/>
            <a:ext cx="3785616" cy="34303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Conhecimentos sobre o Estado da Arte da Inteligência Artificial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12411" y="114925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Problema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Motivação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Objetivo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Discussão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Limitações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Contribuições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da </a:t>
            </a:r>
            <a:r>
              <a:rPr kumimoji="0" 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pesquisa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Conclusão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</a:rPr>
              <a:t>Referências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Outline</a:t>
            </a: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634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63209" y="49149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Método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718054C-FCF8-4330-A4BB-C718C242FE07}"/>
              </a:ext>
            </a:extLst>
          </p:cNvPr>
          <p:cNvSpPr txBox="1"/>
          <p:nvPr/>
        </p:nvSpPr>
        <p:spPr>
          <a:xfrm>
            <a:off x="5010742" y="525363"/>
            <a:ext cx="668817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>
                <a:solidFill>
                  <a:prstClr val="black"/>
                </a:solidFill>
                <a:latin typeface="Calibri" panose="020F0502020204030204"/>
              </a:rPr>
              <a:t>Esta pesquisa foi feita seguindo os padrões Survey[8].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Survey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descritivo de corte-transversal.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Questionário resultante com 14 perguntas, separados em 4 classes de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perguntas: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  Dados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Básicos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  Conhecimentos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  Estimativas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Entrevistado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   Curiosidades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95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363209" y="491490"/>
            <a:ext cx="4006183" cy="283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Método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da </a:t>
            </a:r>
            <a:r>
              <a:rPr kumimoji="0" 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Pesquisa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E2209-9EC2-4F9A-BFDA-C4A0B3948BEF}"/>
              </a:ext>
            </a:extLst>
          </p:cNvPr>
          <p:cNvSpPr txBox="1"/>
          <p:nvPr/>
        </p:nvSpPr>
        <p:spPr>
          <a:xfrm>
            <a:off x="4850405" y="982175"/>
            <a:ext cx="71812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Questionário no formato Google </a:t>
            </a:r>
            <a:r>
              <a:rPr kumimoji="0" lang="pt-BR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forms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Filtragem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pessoas por faixa etária: entre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anos 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35 anos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Seleção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resultados </a:t>
            </a:r>
            <a:r>
              <a:rPr lang="pt-BR" sz="3200">
                <a:solidFill>
                  <a:prstClr val="black"/>
                </a:solidFill>
                <a:latin typeface="Calibri" panose="020F0502020204030204"/>
              </a:rPr>
              <a:t>da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área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</a:t>
            </a:r>
            <a:r>
              <a:rPr lang="pt-BR" sz="3200">
                <a:solidFill>
                  <a:prstClr val="black"/>
                </a:solidFill>
                <a:latin typeface="Calibri" panose="020F0502020204030204"/>
              </a:rPr>
              <a:t>exatas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Teste 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Piloto </a:t>
            </a:r>
            <a:r>
              <a:rPr lang="pt-BR" sz="3200">
                <a:solidFill>
                  <a:prstClr val="black"/>
                </a:solidFill>
                <a:latin typeface="Calibri" panose="020F0502020204030204"/>
              </a:rPr>
              <a:t>trouxe</a:t>
            </a:r>
            <a:r>
              <a:rPr kumimoji="0" lang="pt-BR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resultados satisfatórios com consistência de respostas.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75871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1014</Words>
  <Application>Microsoft Office PowerPoint</Application>
  <PresentationFormat>Widescreen</PresentationFormat>
  <Paragraphs>194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12</cp:revision>
  <dcterms:created xsi:type="dcterms:W3CDTF">2020-10-02T15:55:09Z</dcterms:created>
  <dcterms:modified xsi:type="dcterms:W3CDTF">2020-10-02T21:19:17Z</dcterms:modified>
</cp:coreProperties>
</file>