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44"/>
  </p:notesMasterIdLst>
  <p:sldIdLst>
    <p:sldId id="291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7" r:id="rId22"/>
    <p:sldId id="373" r:id="rId23"/>
    <p:sldId id="374" r:id="rId24"/>
    <p:sldId id="361" r:id="rId25"/>
    <p:sldId id="362" r:id="rId26"/>
    <p:sldId id="363" r:id="rId27"/>
    <p:sldId id="364" r:id="rId28"/>
    <p:sldId id="365" r:id="rId29"/>
    <p:sldId id="366" r:id="rId30"/>
    <p:sldId id="371" r:id="rId31"/>
    <p:sldId id="358" r:id="rId32"/>
    <p:sldId id="360" r:id="rId33"/>
    <p:sldId id="372" r:id="rId34"/>
    <p:sldId id="369" r:id="rId35"/>
    <p:sldId id="368" r:id="rId36"/>
    <p:sldId id="367" r:id="rId37"/>
    <p:sldId id="370" r:id="rId38"/>
    <p:sldId id="352" r:id="rId39"/>
    <p:sldId id="353" r:id="rId40"/>
    <p:sldId id="354" r:id="rId41"/>
    <p:sldId id="355" r:id="rId42"/>
    <p:sldId id="318" r:id="rId43"/>
  </p:sldIdLst>
  <p:sldSz cx="9906000" cy="6858000" type="A4"/>
  <p:notesSz cx="6858000" cy="9144000"/>
  <p:defaultTextStyle>
    <a:defPPr>
      <a:defRPr lang="pt-BR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660"/>
  </p:normalViewPr>
  <p:slideViewPr>
    <p:cSldViewPr>
      <p:cViewPr varScale="1">
        <p:scale>
          <a:sx n="86" d="100"/>
          <a:sy n="86" d="100"/>
        </p:scale>
        <p:origin x="1234" y="67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4C75-0AF1-4539-B39A-1D8464D32F6D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2C70-CEE1-43AF-A9C3-BC4A946810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2C70-CEE1-43AF-A9C3-BC4A946810B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Padrões</a:t>
            </a:r>
            <a:r>
              <a:rPr lang="en-US" dirty="0"/>
              <a:t> de </a:t>
            </a:r>
            <a:r>
              <a:rPr lang="en-US" dirty="0" err="1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–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recorrences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81034" y="142852"/>
            <a:ext cx="7786742" cy="6555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b="1" dirty="0">
                <a:solidFill>
                  <a:srgbClr val="005696"/>
                </a:solidFill>
              </a:rPr>
              <a:t>package </a:t>
            </a:r>
            <a:r>
              <a:rPr lang="pt-BR" sz="2000" b="1" dirty="0" err="1">
                <a:solidFill>
                  <a:srgbClr val="005696"/>
                </a:solidFill>
              </a:rPr>
              <a:t>pp.MethodFactory.Pizzaria;</a:t>
            </a:r>
            <a:endParaRPr lang="pt-BR" sz="2000" b="1" dirty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err="1"/>
              <a:t>import</a:t>
            </a:r>
            <a:r>
              <a:rPr lang="pt-BR" sz="2000" dirty="0"/>
              <a:t> </a:t>
            </a:r>
            <a:r>
              <a:rPr lang="pt-BR" sz="2000" dirty="0" err="1"/>
              <a:t>java</a:t>
            </a:r>
            <a:r>
              <a:rPr lang="pt-BR" sz="2000" dirty="0"/>
              <a:t>.</a:t>
            </a:r>
            <a:r>
              <a:rPr lang="pt-BR" sz="2000" dirty="0" err="1"/>
              <a:t>util.ArrayList;</a:t>
            </a:r>
            <a:endParaRPr lang="pt-BR" sz="2000" dirty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Teste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</a:t>
            </a:r>
            <a:r>
              <a:rPr lang="pt-BR" sz="2000" dirty="0" err="1"/>
              <a:t>static</a:t>
            </a:r>
            <a:r>
              <a:rPr lang="pt-BR" sz="2000" dirty="0"/>
              <a:t>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execute()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</a:t>
            </a:r>
            <a:r>
              <a:rPr lang="pt-BR" sz="2000" dirty="0" err="1"/>
              <a:t>ArrayList</a:t>
            </a:r>
            <a:r>
              <a:rPr lang="pt-BR" sz="2000" dirty="0"/>
              <a:t>&lt;Pizza&gt; venda = </a:t>
            </a:r>
            <a:r>
              <a:rPr lang="pt-BR" sz="2000" dirty="0" err="1"/>
              <a:t>new</a:t>
            </a:r>
            <a:r>
              <a:rPr lang="pt-BR" sz="2000" dirty="0"/>
              <a:t> </a:t>
            </a:r>
            <a:r>
              <a:rPr lang="pt-BR" sz="2000" dirty="0" err="1"/>
              <a:t>ArrayList</a:t>
            </a:r>
            <a:r>
              <a:rPr lang="pt-BR" sz="2000" dirty="0"/>
              <a:t>&lt;Pizza&gt;();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sz="2000" dirty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</a:t>
            </a:r>
            <a:r>
              <a:rPr lang="pt-BR" sz="2000" dirty="0" err="1"/>
              <a:t>MinhaPizzaria</a:t>
            </a:r>
            <a:r>
              <a:rPr lang="pt-BR" sz="2000" dirty="0"/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factory</a:t>
            </a:r>
            <a:r>
              <a:rPr lang="pt-BR" sz="2000" dirty="0"/>
              <a:t> = </a:t>
            </a:r>
            <a:r>
              <a:rPr lang="pt-BR" sz="2000" dirty="0" err="1"/>
              <a:t>new</a:t>
            </a:r>
            <a:r>
              <a:rPr lang="pt-BR" sz="2000" dirty="0"/>
              <a:t> </a:t>
            </a:r>
            <a:r>
              <a:rPr lang="pt-BR" sz="2000" dirty="0" err="1"/>
              <a:t>MinhaPizzaria</a:t>
            </a:r>
            <a:r>
              <a:rPr lang="pt-BR" sz="2000" dirty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sz="2000" dirty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venda.</a:t>
            </a:r>
            <a:r>
              <a:rPr lang="pt-BR" sz="2000" dirty="0" err="1"/>
              <a:t>add</a:t>
            </a:r>
            <a:r>
              <a:rPr lang="pt-BR" sz="2000" dirty="0"/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factory</a:t>
            </a:r>
            <a:r>
              <a:rPr lang="pt-BR" sz="2000" dirty="0"/>
              <a:t>.</a:t>
            </a:r>
            <a:r>
              <a:rPr lang="pt-BR" sz="2000" dirty="0" err="1"/>
              <a:t>createPizza</a:t>
            </a:r>
            <a:r>
              <a:rPr lang="pt-BR" sz="2000" dirty="0"/>
              <a:t>("Default"));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venda.</a:t>
            </a:r>
            <a:r>
              <a:rPr lang="pt-BR" sz="2000" dirty="0" err="1"/>
              <a:t>add</a:t>
            </a:r>
            <a:r>
              <a:rPr lang="pt-BR" sz="2000" dirty="0"/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factory</a:t>
            </a:r>
            <a:r>
              <a:rPr lang="pt-BR" sz="2000" dirty="0"/>
              <a:t>.</a:t>
            </a:r>
            <a:r>
              <a:rPr lang="pt-BR" sz="2000" dirty="0" err="1"/>
              <a:t>createPizza</a:t>
            </a:r>
            <a:r>
              <a:rPr lang="pt-BR" sz="2000" dirty="0"/>
              <a:t>("Alho"));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venda.</a:t>
            </a:r>
            <a:r>
              <a:rPr lang="pt-BR" sz="2000" dirty="0" err="1"/>
              <a:t>add</a:t>
            </a:r>
            <a:r>
              <a:rPr lang="pt-BR" sz="2000" dirty="0"/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factory</a:t>
            </a:r>
            <a:r>
              <a:rPr lang="pt-BR" sz="2000" dirty="0"/>
              <a:t>.</a:t>
            </a:r>
            <a:r>
              <a:rPr lang="pt-BR" sz="2000" dirty="0" err="1"/>
              <a:t>createPizza</a:t>
            </a:r>
            <a:r>
              <a:rPr lang="pt-BR" sz="2000" dirty="0"/>
              <a:t>("Cebola"));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venda.</a:t>
            </a:r>
            <a:r>
              <a:rPr lang="pt-BR" sz="2000" dirty="0" err="1"/>
              <a:t>add</a:t>
            </a:r>
            <a:r>
              <a:rPr lang="pt-BR" sz="2000" dirty="0"/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factory</a:t>
            </a:r>
            <a:r>
              <a:rPr lang="pt-BR" sz="2000" dirty="0"/>
              <a:t>.</a:t>
            </a:r>
            <a:r>
              <a:rPr lang="pt-BR" sz="2000" dirty="0" err="1"/>
              <a:t>createPizza</a:t>
            </a:r>
            <a:r>
              <a:rPr lang="pt-BR" sz="2000" dirty="0"/>
              <a:t>("Milho"));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sz="2000" dirty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</a:t>
            </a:r>
            <a:r>
              <a:rPr lang="pt-BR" sz="2000" dirty="0" err="1"/>
              <a:t>double</a:t>
            </a:r>
            <a:r>
              <a:rPr lang="pt-BR" sz="2000" dirty="0"/>
              <a:t> faturamento = 0;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for (Pizza p : venda)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    faturamento = faturamento + </a:t>
            </a:r>
            <a:r>
              <a:rPr lang="pt-BR" sz="2000" dirty="0" err="1"/>
              <a:t>p.getPreco</a:t>
            </a:r>
            <a:r>
              <a:rPr lang="pt-BR" sz="2000" dirty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    System.</a:t>
            </a:r>
            <a:r>
              <a:rPr lang="pt-BR" sz="2000" dirty="0" err="1"/>
              <a:t>out.println</a:t>
            </a:r>
            <a:r>
              <a:rPr lang="pt-BR" sz="2000" dirty="0"/>
              <a:t>(</a:t>
            </a:r>
            <a:r>
              <a:rPr lang="pt-BR" sz="2000" dirty="0" err="1"/>
              <a:t>p.toString</a:t>
            </a:r>
            <a:r>
              <a:rPr lang="pt-BR" sz="2000" dirty="0"/>
              <a:t>()+ " : "+ </a:t>
            </a:r>
            <a:r>
              <a:rPr lang="pt-BR" sz="2000" dirty="0" err="1"/>
              <a:t>p.getPreco</a:t>
            </a:r>
            <a:r>
              <a:rPr lang="pt-BR" sz="2000" dirty="0"/>
              <a:t>());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    System.</a:t>
            </a:r>
            <a:r>
              <a:rPr lang="pt-BR" sz="2000" dirty="0" err="1"/>
              <a:t>out.println</a:t>
            </a:r>
            <a:r>
              <a:rPr lang="pt-BR" sz="2000" dirty="0"/>
              <a:t>("Faturamento de " + faturamento);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200" dirty="0"/>
              <a:t>Abstract </a:t>
            </a:r>
            <a:r>
              <a:rPr lang="pt-BR" sz="7200" dirty="0" err="1"/>
              <a:t>Factory</a:t>
            </a:r>
            <a:endParaRPr lang="pt-BR" sz="7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Padrão Abstract </a:t>
            </a:r>
            <a:r>
              <a:rPr lang="pt-BR" sz="4000" dirty="0" err="1"/>
              <a:t>Factory</a:t>
            </a:r>
            <a:br>
              <a:rPr lang="pt-BR" sz="4000" dirty="0"/>
            </a:br>
            <a:r>
              <a:rPr lang="pt-BR" sz="4000" dirty="0"/>
              <a:t>(Fábrica Abstrata)</a:t>
            </a:r>
          </a:p>
        </p:txBody>
      </p:sp>
      <p:sp>
        <p:nvSpPr>
          <p:cNvPr id="368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800" i="1"/>
              <a:t>Kit</a:t>
            </a:r>
            <a:r>
              <a:rPr lang="pt-BR" sz="2800"/>
              <a:t>  ou </a:t>
            </a:r>
            <a:r>
              <a:rPr lang="pt-BR" sz="2800" i="1"/>
              <a:t>Toolkit</a:t>
            </a:r>
          </a:p>
          <a:p>
            <a:pPr eaLnBrk="1" hangingPunct="1">
              <a:lnSpc>
                <a:spcPct val="90000"/>
              </a:lnSpc>
            </a:pPr>
            <a:r>
              <a:rPr lang="pt-BR" sz="2800"/>
              <a:t>Permite a criação de instâncias de um conjunto de classes abstratas relacionadas a partir de respectivo um conjunto de classes concretas. Pode ser muito útil quando se precisa trabalhar com uma variedade de entidades externas complexas.</a:t>
            </a:r>
          </a:p>
          <a:p>
            <a:pPr eaLnBrk="1" hangingPunct="1">
              <a:lnSpc>
                <a:spcPct val="90000"/>
              </a:lnSpc>
            </a:pPr>
            <a:r>
              <a:rPr lang="pt-BR" sz="2800"/>
              <a:t>Permite criar famílias coordenadas de objetos em tempo de execução, escolhidos a partir de um conjunto de estilos.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/>
              <a:t>Padrão Abstract Factory - Geral</a:t>
            </a:r>
          </a:p>
        </p:txBody>
      </p:sp>
      <p:pic>
        <p:nvPicPr>
          <p:cNvPr id="37891" name="Picture 7" descr="AbstractFactoryGener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2472" y="1357298"/>
            <a:ext cx="8346148" cy="5268912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200" dirty="0"/>
              <a:t>Padrão Abstract </a:t>
            </a:r>
            <a:r>
              <a:rPr lang="pt-BR" sz="3200" dirty="0" err="1"/>
              <a:t>Factory</a:t>
            </a:r>
            <a:r>
              <a:rPr lang="pt-BR" sz="3200" dirty="0"/>
              <a:t> – Exemplo I</a:t>
            </a:r>
          </a:p>
        </p:txBody>
      </p:sp>
      <p:pic>
        <p:nvPicPr>
          <p:cNvPr id="38915" name="Picture 4" descr="AbstractFactoryExampl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0968" y="0"/>
            <a:ext cx="9481991" cy="664371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2406" y="214290"/>
            <a:ext cx="8089900" cy="725470"/>
          </a:xfrm>
        </p:spPr>
        <p:txBody>
          <a:bodyPr/>
          <a:lstStyle/>
          <a:p>
            <a:r>
              <a:rPr lang="pt-BR" sz="3200" dirty="0"/>
              <a:t>Padrão Abstract </a:t>
            </a:r>
            <a:r>
              <a:rPr lang="pt-BR" sz="3200" dirty="0" err="1"/>
              <a:t>Factory</a:t>
            </a:r>
            <a:r>
              <a:rPr lang="pt-BR" sz="3200" dirty="0"/>
              <a:t> – Exemplo II</a:t>
            </a:r>
            <a:endParaRPr lang="pt-BR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071546"/>
            <a:ext cx="8089900" cy="464347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400" dirty="0"/>
              <a:t>A classe abstrata </a:t>
            </a:r>
            <a:r>
              <a:rPr lang="pt-BR" sz="2400" dirty="0" err="1"/>
              <a:t>WidgetFactory</a:t>
            </a:r>
            <a:r>
              <a:rPr lang="pt-BR" sz="2400" dirty="0"/>
              <a:t> possui duas especializações: </a:t>
            </a:r>
          </a:p>
          <a:p>
            <a:pPr lvl="1">
              <a:lnSpc>
                <a:spcPct val="80000"/>
              </a:lnSpc>
            </a:pPr>
            <a:r>
              <a:rPr lang="pt-BR" sz="2400" dirty="0" err="1"/>
              <a:t>MotifWidgetFactory</a:t>
            </a:r>
            <a:r>
              <a:rPr lang="pt-BR" sz="2400" dirty="0"/>
              <a:t> para </a:t>
            </a:r>
            <a:r>
              <a:rPr lang="pt-BR" sz="2400" dirty="0" err="1"/>
              <a:t>widgets</a:t>
            </a:r>
            <a:r>
              <a:rPr lang="pt-BR" sz="2400" dirty="0"/>
              <a:t>* </a:t>
            </a:r>
            <a:r>
              <a:rPr lang="pt-BR" sz="2400" dirty="0" err="1"/>
              <a:t>Motif</a:t>
            </a:r>
            <a:r>
              <a:rPr lang="pt-BR" sz="2400" dirty="0"/>
              <a:t> e </a:t>
            </a:r>
          </a:p>
          <a:p>
            <a:pPr lvl="1">
              <a:lnSpc>
                <a:spcPct val="80000"/>
              </a:lnSpc>
            </a:pPr>
            <a:r>
              <a:rPr lang="pt-BR" sz="2400" dirty="0" err="1"/>
              <a:t>QtWidgetFactory</a:t>
            </a:r>
            <a:r>
              <a:rPr lang="pt-BR" sz="2400" dirty="0"/>
              <a:t> para </a:t>
            </a:r>
            <a:r>
              <a:rPr lang="pt-BR" sz="2400" i="1" dirty="0" err="1"/>
              <a:t>widgets</a:t>
            </a:r>
            <a:r>
              <a:rPr lang="pt-BR" sz="2400" i="1" dirty="0"/>
              <a:t>*</a:t>
            </a:r>
            <a:r>
              <a:rPr lang="pt-BR" sz="2400" dirty="0"/>
              <a:t> Qt.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Tais especializações são classes concretas capazes de produzir os elementos da interface gráfica.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O cliente do </a:t>
            </a:r>
            <a:r>
              <a:rPr lang="pt-BR" sz="2400" i="1" dirty="0"/>
              <a:t>toolkit</a:t>
            </a:r>
            <a:r>
              <a:rPr lang="pt-BR" sz="2400" dirty="0"/>
              <a:t> obtém os elementos gráficos de que necessita por meio da classe (interface) </a:t>
            </a:r>
            <a:r>
              <a:rPr lang="pt-BR" sz="2400" dirty="0" err="1"/>
              <a:t>WidgetFactory</a:t>
            </a:r>
            <a:r>
              <a:rPr lang="pt-BR" sz="2400" dirty="0"/>
              <a:t> sem ter conhecimento das classes concretas. </a:t>
            </a:r>
          </a:p>
          <a:p>
            <a:pPr>
              <a:lnSpc>
                <a:spcPct val="80000"/>
              </a:lnSpc>
            </a:pPr>
            <a:r>
              <a:rPr lang="pt-BR" sz="2400" dirty="0"/>
              <a:t>Da mesma maneira, o cliente somente interage com as interfaces que representam os elementos produzidos pela Abstract </a:t>
            </a:r>
            <a:r>
              <a:rPr lang="pt-BR" sz="2400" dirty="0" err="1"/>
              <a:t>Factory</a:t>
            </a:r>
            <a:r>
              <a:rPr lang="pt-BR" sz="2400" dirty="0"/>
              <a:t> (no exemplo, a classe Janela e a classe Botão).</a:t>
            </a:r>
            <a:r>
              <a:rPr lang="pt-BR" sz="2000" dirty="0"/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6654" y="5943601"/>
            <a:ext cx="9685665" cy="67403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i="1" dirty="0"/>
              <a:t>* Um </a:t>
            </a:r>
            <a:r>
              <a:rPr lang="pt-BR" b="1" i="1" dirty="0" err="1"/>
              <a:t>widget</a:t>
            </a:r>
            <a:r>
              <a:rPr lang="pt-BR" i="1" dirty="0"/>
              <a:t> é um componente de uma interface gráfica do utilizador (GUI),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i="1" dirty="0"/>
              <a:t>o que inclui janelas, botões, menus, ícones, barras de rolagem, </a:t>
            </a:r>
            <a:r>
              <a:rPr lang="pt-BR" i="1" dirty="0" err="1"/>
              <a:t>etc</a:t>
            </a:r>
            <a:r>
              <a:rPr lang="pt-BR" i="1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95300" y="274638"/>
            <a:ext cx="8089900" cy="511156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1" i="1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596" y="0"/>
            <a:ext cx="8601075" cy="607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 rot="16200000">
            <a:off x="-2169353" y="2764611"/>
            <a:ext cx="5172080" cy="500066"/>
          </a:xfrm>
        </p:spPr>
        <p:txBody>
          <a:bodyPr>
            <a:normAutofit fontScale="90000"/>
          </a:bodyPr>
          <a:lstStyle/>
          <a:p>
            <a:pPr lvl="0"/>
            <a:r>
              <a:rPr lang="pt-BR" b="1" dirty="0"/>
              <a:t>Padrão: </a:t>
            </a:r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endParaRPr lang="pt-BR" dirty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523844" y="127206"/>
            <a:ext cx="5857916" cy="511156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654032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95282" y="1214422"/>
            <a:ext cx="8001056" cy="530238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tabLst>
                <a:tab pos="536575" algn="l"/>
                <a:tab pos="987425" algn="l"/>
                <a:tab pos="1436688" algn="l"/>
              </a:tabLst>
            </a:pP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{ </a:t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 err="1"/>
              <a:t>static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  <a:r>
              <a:rPr lang="pt-BR" sz="2200" dirty="0" err="1"/>
              <a:t>obterFactory</a:t>
            </a:r>
            <a:r>
              <a:rPr lang="pt-BR" sz="2200" dirty="0"/>
              <a:t>() </a:t>
            </a:r>
            <a:br>
              <a:rPr lang="pt-BR" sz="2200" dirty="0"/>
            </a:br>
            <a:r>
              <a:rPr lang="pt-BR" sz="2200" dirty="0"/>
              <a:t>	{ </a:t>
            </a:r>
            <a:br>
              <a:rPr lang="pt-BR" sz="2200" dirty="0"/>
            </a:br>
            <a:r>
              <a:rPr lang="pt-BR" sz="2200" dirty="0"/>
              <a:t>		</a:t>
            </a:r>
            <a:r>
              <a:rPr lang="pt-BR" sz="2200" b="1" dirty="0" err="1"/>
              <a:t>if</a:t>
            </a:r>
            <a:r>
              <a:rPr lang="pt-BR" sz="2200" dirty="0"/>
              <a:t>( </a:t>
            </a:r>
            <a:r>
              <a:rPr lang="pt-BR" sz="2200" dirty="0" err="1"/>
              <a:t>Configuracao</a:t>
            </a:r>
            <a:r>
              <a:rPr lang="pt-BR" sz="2200" dirty="0"/>
              <a:t>.</a:t>
            </a:r>
            <a:r>
              <a:rPr lang="pt-BR" sz="2200" dirty="0" err="1"/>
              <a:t>obterInterfaceGraficaAtual</a:t>
            </a:r>
            <a:r>
              <a:rPr lang="pt-BR" sz="2200" dirty="0"/>
              <a:t>() ==  </a:t>
            </a:r>
            <a:br>
              <a:rPr lang="pt-BR" sz="2200" dirty="0"/>
            </a:br>
            <a:r>
              <a:rPr lang="pt-BR" sz="2200" dirty="0"/>
              <a:t>				</a:t>
            </a:r>
            <a:r>
              <a:rPr lang="pt-BR" sz="2200" dirty="0" err="1"/>
              <a:t>Configuracao</a:t>
            </a:r>
            <a:r>
              <a:rPr lang="pt-BR" sz="2200" dirty="0"/>
              <a:t>.</a:t>
            </a:r>
            <a:r>
              <a:rPr lang="pt-BR" sz="2200" dirty="0" err="1"/>
              <a:t>MotifWidget</a:t>
            </a:r>
            <a:r>
              <a:rPr lang="pt-BR" sz="2200" dirty="0"/>
              <a:t> )</a:t>
            </a:r>
          </a:p>
          <a:p>
            <a:pPr marL="0" indent="0">
              <a:buFontTx/>
              <a:buNone/>
              <a:tabLst>
                <a:tab pos="536575" algn="l"/>
                <a:tab pos="987425" algn="l"/>
                <a:tab pos="1436688" algn="l"/>
              </a:tabLst>
            </a:pPr>
            <a:r>
              <a:rPr lang="pt-BR" sz="2200" dirty="0"/>
              <a:t> 			{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MotifWidgetFactory</a:t>
            </a:r>
            <a:r>
              <a:rPr lang="pt-BR" sz="2200" dirty="0"/>
              <a:t>(); } </a:t>
            </a:r>
            <a:br>
              <a:rPr lang="pt-BR" sz="2200" dirty="0"/>
            </a:br>
            <a:r>
              <a:rPr lang="pt-BR" sz="2200" dirty="0"/>
              <a:t>		</a:t>
            </a:r>
            <a:r>
              <a:rPr lang="pt-BR" sz="2200" b="1" dirty="0" err="1"/>
              <a:t>else</a:t>
            </a:r>
            <a:r>
              <a:rPr lang="pt-BR" sz="2200" dirty="0"/>
              <a:t> </a:t>
            </a:r>
            <a:br>
              <a:rPr lang="pt-BR" sz="2200" dirty="0"/>
            </a:br>
            <a:r>
              <a:rPr lang="pt-BR" sz="2200" dirty="0"/>
              <a:t>			{ 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QtWidgetFactory</a:t>
            </a:r>
            <a:r>
              <a:rPr lang="pt-BR" sz="2200" dirty="0"/>
              <a:t>(); } </a:t>
            </a:r>
            <a:br>
              <a:rPr lang="pt-BR" sz="2200" dirty="0"/>
            </a:br>
            <a:r>
              <a:rPr lang="pt-BR" sz="2200" dirty="0"/>
              <a:t>	} </a:t>
            </a:r>
          </a:p>
          <a:p>
            <a:pPr marL="0" indent="0">
              <a:buFontTx/>
              <a:buNone/>
              <a:tabLst>
                <a:tab pos="536575" algn="l"/>
                <a:tab pos="987425" algn="l"/>
                <a:tab pos="1436688" algn="l"/>
              </a:tabLst>
            </a:pPr>
            <a:r>
              <a:rPr lang="pt-BR" sz="2200" b="1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criarBotao</a:t>
            </a:r>
            <a:r>
              <a:rPr lang="pt-BR" sz="2200" dirty="0"/>
              <a:t>(); </a:t>
            </a:r>
            <a:br>
              <a:rPr lang="pt-BR" sz="2200" dirty="0"/>
            </a:br>
            <a:r>
              <a:rPr lang="pt-BR" sz="2200" dirty="0"/>
              <a:t>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96908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214422"/>
            <a:ext cx="8089900" cy="525953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MotifWidgetFactory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b="1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criarBotao</a:t>
            </a:r>
            <a:r>
              <a:rPr lang="pt-BR" sz="2200" dirty="0"/>
              <a:t>() 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	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BotaoMotif</a:t>
            </a:r>
            <a:r>
              <a:rPr lang="pt-BR" sz="2200" dirty="0"/>
              <a:t>();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}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} 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pt-BR" sz="22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QtWidgetFactory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/>
              <a:t>WidgetFactory</a:t>
            </a:r>
            <a:r>
              <a:rPr lang="pt-BR" sz="2200" dirty="0"/>
              <a:t>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criarBotao</a:t>
            </a:r>
            <a:r>
              <a:rPr lang="pt-BR" sz="2200" dirty="0"/>
              <a:t>() {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	</a:t>
            </a:r>
            <a:r>
              <a:rPr lang="pt-BR" sz="2200" b="1" dirty="0" err="1"/>
              <a:t>return</a:t>
            </a:r>
            <a:r>
              <a:rPr lang="pt-BR" sz="2200" dirty="0"/>
              <a:t> </a:t>
            </a:r>
            <a:r>
              <a:rPr lang="pt-BR" sz="2200" b="1" dirty="0" err="1"/>
              <a:t>new</a:t>
            </a:r>
            <a:r>
              <a:rPr lang="pt-BR" sz="2200" dirty="0"/>
              <a:t> </a:t>
            </a:r>
            <a:r>
              <a:rPr lang="pt-BR" sz="2200" dirty="0" err="1"/>
              <a:t>BotaoQt</a:t>
            </a:r>
            <a:r>
              <a:rPr lang="pt-BR" sz="2200" dirty="0"/>
              <a:t>();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	}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pt-BR" sz="2200" dirty="0"/>
              <a:t>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142984"/>
            <a:ext cx="9101170" cy="533096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{ </a:t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/>
              <a:t>abstract</a:t>
            </a:r>
            <a:r>
              <a:rPr lang="pt-BR" sz="2200" dirty="0"/>
              <a:t> </a:t>
            </a:r>
            <a:r>
              <a:rPr lang="pt-BR" sz="2200" b="1" dirty="0" err="1"/>
              <a:t>void</a:t>
            </a:r>
            <a:r>
              <a:rPr lang="pt-BR" sz="2200" dirty="0"/>
              <a:t> desenhar();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} </a:t>
            </a:r>
            <a:br>
              <a:rPr lang="pt-BR" sz="2200" dirty="0"/>
            </a:br>
            <a:br>
              <a:rPr lang="pt-BR" sz="2200" dirty="0"/>
            </a:b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BotaoMotif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{ </a:t>
            </a:r>
            <a:br>
              <a:rPr lang="pt-BR" sz="2200" dirty="0"/>
            </a:br>
            <a:r>
              <a:rPr lang="pt-BR" sz="2200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 err="1"/>
              <a:t>void</a:t>
            </a:r>
            <a:r>
              <a:rPr lang="pt-BR" sz="2200" dirty="0"/>
              <a:t> desenhar()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		System</a:t>
            </a:r>
            <a:r>
              <a:rPr lang="pt-BR" sz="2200" dirty="0"/>
              <a:t>.</a:t>
            </a:r>
            <a:r>
              <a:rPr lang="pt-BR" sz="2200" dirty="0" err="1"/>
              <a:t>out.println</a:t>
            </a:r>
            <a:r>
              <a:rPr lang="pt-BR" sz="2200" dirty="0"/>
              <a:t>("Eu sou um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Motif</a:t>
            </a:r>
            <a:r>
              <a:rPr lang="pt-BR" sz="2200" dirty="0"/>
              <a:t>!"); 	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	}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}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 err="1"/>
              <a:t>class</a:t>
            </a:r>
            <a:r>
              <a:rPr lang="pt-BR" sz="2200" dirty="0"/>
              <a:t> </a:t>
            </a:r>
            <a:r>
              <a:rPr lang="pt-BR" sz="2200" dirty="0" err="1"/>
              <a:t>BotaoQt</a:t>
            </a:r>
            <a:r>
              <a:rPr lang="pt-BR" sz="2200" dirty="0"/>
              <a:t> </a:t>
            </a:r>
            <a:r>
              <a:rPr lang="pt-BR" sz="2200" b="1" dirty="0" err="1"/>
              <a:t>extends</a:t>
            </a:r>
            <a:r>
              <a:rPr lang="pt-BR" sz="2200" dirty="0"/>
              <a:t> </a:t>
            </a:r>
            <a:r>
              <a:rPr lang="pt-BR" sz="2200" dirty="0" err="1"/>
              <a:t>Botao</a:t>
            </a:r>
            <a:r>
              <a:rPr lang="pt-BR" sz="2200" dirty="0"/>
              <a:t> {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	</a:t>
            </a:r>
            <a:r>
              <a:rPr lang="pt-BR" sz="2200" b="1" dirty="0" err="1"/>
              <a:t>public</a:t>
            </a:r>
            <a:r>
              <a:rPr lang="pt-BR" sz="2200" dirty="0"/>
              <a:t> </a:t>
            </a:r>
            <a:r>
              <a:rPr lang="pt-BR" sz="2200" b="1" dirty="0" err="1"/>
              <a:t>void</a:t>
            </a:r>
            <a:r>
              <a:rPr lang="pt-BR" sz="2200" dirty="0"/>
              <a:t> desenhar() { 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b="1" dirty="0"/>
              <a:t>		System</a:t>
            </a:r>
            <a:r>
              <a:rPr lang="pt-BR" sz="2200" dirty="0"/>
              <a:t>.</a:t>
            </a:r>
            <a:r>
              <a:rPr lang="pt-BR" sz="2200" dirty="0" err="1"/>
              <a:t>out.println</a:t>
            </a:r>
            <a:r>
              <a:rPr lang="pt-BR" sz="2200" dirty="0"/>
              <a:t>("Eu sou um </a:t>
            </a:r>
            <a:r>
              <a:rPr lang="pt-BR" sz="2200" dirty="0" err="1"/>
              <a:t>botao</a:t>
            </a:r>
            <a:r>
              <a:rPr lang="pt-BR" sz="2200" dirty="0"/>
              <a:t> </a:t>
            </a:r>
            <a:r>
              <a:rPr lang="pt-BR" sz="2200" dirty="0" err="1"/>
              <a:t>Qt</a:t>
            </a:r>
            <a:r>
              <a:rPr lang="pt-BR" sz="2200" dirty="0"/>
              <a:t>!");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	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sz="2200" dirty="0"/>
              <a:t> }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7200" dirty="0" err="1"/>
              <a:t>Factory</a:t>
            </a:r>
            <a:r>
              <a:rPr lang="pt-BR" sz="7200" dirty="0"/>
              <a:t> </a:t>
            </a:r>
            <a:r>
              <a:rPr lang="pt-BR" sz="7200" dirty="0" err="1"/>
              <a:t>Method</a:t>
            </a:r>
            <a:endParaRPr lang="pt-BR" sz="7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96908"/>
          </a:xfrm>
        </p:spPr>
        <p:txBody>
          <a:bodyPr/>
          <a:lstStyle/>
          <a:p>
            <a:r>
              <a:rPr lang="pt-BR" b="1" i="1" dirty="0"/>
              <a:t>Abstract </a:t>
            </a:r>
            <a:r>
              <a:rPr lang="pt-BR" b="1" i="1" dirty="0" err="1"/>
              <a:t>Factory</a:t>
            </a:r>
            <a:r>
              <a:rPr lang="pt-BR" b="1" i="1" dirty="0"/>
              <a:t>: Java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357298"/>
            <a:ext cx="9172608" cy="5116654"/>
          </a:xfrm>
        </p:spPr>
        <p:txBody>
          <a:bodyPr/>
          <a:lstStyle/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b="1" dirty="0" err="1"/>
              <a:t>public</a:t>
            </a:r>
            <a:r>
              <a:rPr lang="pt-BR" dirty="0"/>
              <a:t> </a:t>
            </a:r>
            <a:r>
              <a:rPr lang="pt-BR" b="1" dirty="0" err="1"/>
              <a:t>class</a:t>
            </a:r>
            <a:r>
              <a:rPr lang="pt-BR" dirty="0"/>
              <a:t> Cliente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{ 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b="1" dirty="0"/>
              <a:t>	</a:t>
            </a:r>
            <a:r>
              <a:rPr lang="pt-BR" b="1" dirty="0" err="1"/>
              <a:t>public</a:t>
            </a:r>
            <a:r>
              <a:rPr lang="pt-BR" dirty="0"/>
              <a:t> </a:t>
            </a:r>
            <a:r>
              <a:rPr lang="pt-BR" b="1" dirty="0" err="1"/>
              <a:t>static</a:t>
            </a:r>
            <a:r>
              <a:rPr lang="pt-BR" dirty="0"/>
              <a:t> </a:t>
            </a:r>
            <a:r>
              <a:rPr lang="pt-BR" b="1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b="1" dirty="0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{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	</a:t>
            </a:r>
            <a:r>
              <a:rPr lang="pt-BR" dirty="0" err="1"/>
              <a:t>WidgetFactory</a:t>
            </a:r>
            <a:r>
              <a:rPr lang="pt-BR" dirty="0"/>
              <a:t> </a:t>
            </a:r>
            <a:r>
              <a:rPr lang="pt-BR" dirty="0" err="1"/>
              <a:t>factory</a:t>
            </a:r>
            <a:r>
              <a:rPr lang="pt-BR" dirty="0"/>
              <a:t> = </a:t>
            </a:r>
            <a:r>
              <a:rPr lang="pt-BR" dirty="0" err="1"/>
              <a:t>WidgetFactory</a:t>
            </a:r>
            <a:r>
              <a:rPr lang="pt-BR" dirty="0"/>
              <a:t>.</a:t>
            </a:r>
            <a:r>
              <a:rPr lang="pt-BR" dirty="0" err="1"/>
              <a:t>obterFactory</a:t>
            </a:r>
            <a:r>
              <a:rPr lang="pt-BR" dirty="0"/>
              <a:t>();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	</a:t>
            </a:r>
            <a:r>
              <a:rPr lang="pt-BR" dirty="0" err="1"/>
              <a:t>Botao</a:t>
            </a:r>
            <a:r>
              <a:rPr lang="pt-BR" dirty="0"/>
              <a:t> </a:t>
            </a:r>
            <a:r>
              <a:rPr lang="pt-BR" dirty="0" err="1"/>
              <a:t>botao</a:t>
            </a:r>
            <a:r>
              <a:rPr lang="pt-BR" dirty="0"/>
              <a:t> = </a:t>
            </a:r>
            <a:r>
              <a:rPr lang="pt-BR" dirty="0" err="1"/>
              <a:t>factory</a:t>
            </a:r>
            <a:r>
              <a:rPr lang="pt-BR" dirty="0"/>
              <a:t>.</a:t>
            </a:r>
            <a:r>
              <a:rPr lang="pt-BR" dirty="0" err="1"/>
              <a:t>criarBotao</a:t>
            </a:r>
            <a:r>
              <a:rPr lang="pt-BR" dirty="0"/>
              <a:t>();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	</a:t>
            </a:r>
            <a:r>
              <a:rPr lang="pt-BR" dirty="0" err="1"/>
              <a:t>botao</a:t>
            </a:r>
            <a:r>
              <a:rPr lang="pt-BR" dirty="0"/>
              <a:t>.desenhar();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	}</a:t>
            </a:r>
          </a:p>
          <a:p>
            <a:pPr marL="0" indent="0">
              <a:buFontTx/>
              <a:buNone/>
              <a:tabLst>
                <a:tab pos="536575" algn="l"/>
                <a:tab pos="1074738" algn="l"/>
              </a:tabLst>
            </a:pPr>
            <a:r>
              <a:rPr lang="pt-BR" dirty="0"/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err="1"/>
              <a:t>Builder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93455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Builder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Separar a construção de objeto complexo da representação para criar representações diferentes com mesmo processo.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585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560" y="7494"/>
            <a:ext cx="10287000" cy="1172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CarroProduct</a:t>
            </a:r>
            <a:r>
              <a:rPr lang="pt-BR" dirty="0"/>
              <a:t> carro = new </a:t>
            </a:r>
            <a:r>
              <a:rPr lang="pt-BR" dirty="0" err="1"/>
              <a:t>CarroProduct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buildPreco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buildDscMotor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buildAnoDeFabricacao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buildModelo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abstract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buildMontadora</a:t>
            </a:r>
            <a:r>
              <a:rPr lang="pt-BR" dirty="0"/>
              <a:t>();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</a:t>
            </a:r>
            <a:r>
              <a:rPr lang="pt-BR" b="1" dirty="0" err="1">
                <a:solidFill>
                  <a:srgbClr val="FF0000"/>
                </a:solidFill>
              </a:rPr>
              <a:t>public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CarroProduct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getCarro</a:t>
            </a:r>
            <a:r>
              <a:rPr lang="pt-BR" b="1" dirty="0">
                <a:solidFill>
                  <a:srgbClr val="FF0000"/>
                </a:solidFill>
              </a:rPr>
              <a:t>(){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return</a:t>
            </a:r>
            <a:r>
              <a:rPr lang="pt-BR" b="1" dirty="0">
                <a:solidFill>
                  <a:srgbClr val="FF0000"/>
                </a:solidFill>
              </a:rPr>
              <a:t> carro;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};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9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CarroProduct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  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dscMotor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anoDeFabricacao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modelo;</a:t>
            </a:r>
          </a:p>
          <a:p>
            <a:pPr marL="0" indent="0">
              <a:buNone/>
            </a:pPr>
            <a:r>
              <a:rPr lang="pt-BR" dirty="0"/>
              <a:t>  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montadora;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120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88640"/>
            <a:ext cx="8089900" cy="6285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montadora;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(</a:t>
            </a:r>
            <a:r>
              <a:rPr lang="pt-BR" dirty="0" err="1"/>
              <a:t>CarroBuilder</a:t>
            </a:r>
            <a:r>
              <a:rPr lang="pt-BR" dirty="0"/>
              <a:t> montadora)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this.montadora</a:t>
            </a:r>
            <a:r>
              <a:rPr lang="pt-BR" dirty="0"/>
              <a:t> = montadora;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construirCarro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montadora.buildPreco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montadora.buildAnoDeFabricacao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montadora.buildDscMotor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montadora.buildModelo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montadora.buildMontadora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CarroProduct</a:t>
            </a:r>
            <a:r>
              <a:rPr lang="pt-BR" dirty="0"/>
              <a:t> </a:t>
            </a:r>
            <a:r>
              <a:rPr lang="pt-BR" dirty="0" err="1"/>
              <a:t>getCarro</a:t>
            </a:r>
            <a:r>
              <a:rPr lang="pt-BR" dirty="0"/>
              <a:t>() 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montadora.getCarro</a:t>
            </a:r>
            <a:r>
              <a:rPr lang="pt-BR" dirty="0"/>
              <a:t>();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6893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922196" cy="6213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package</a:t>
            </a:r>
            <a:r>
              <a:rPr lang="pt-BR" sz="2000" dirty="0"/>
              <a:t> </a:t>
            </a:r>
            <a:r>
              <a:rPr lang="pt-BR" sz="2000" dirty="0" err="1"/>
              <a:t>br.padroes.builder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class</a:t>
            </a:r>
            <a:r>
              <a:rPr lang="pt-BR" sz="2000" dirty="0"/>
              <a:t> </a:t>
            </a:r>
            <a:r>
              <a:rPr lang="pt-BR" sz="2000" dirty="0" err="1"/>
              <a:t>FiatBuilder</a:t>
            </a:r>
            <a:r>
              <a:rPr lang="pt-BR" sz="2000" dirty="0"/>
              <a:t> </a:t>
            </a:r>
            <a:r>
              <a:rPr lang="pt-BR" sz="2000" dirty="0" err="1"/>
              <a:t>extends</a:t>
            </a:r>
            <a:r>
              <a:rPr lang="pt-BR" sz="2000" dirty="0"/>
              <a:t> </a:t>
            </a:r>
            <a:r>
              <a:rPr lang="pt-BR" sz="2000" dirty="0" err="1"/>
              <a:t>CarroBuilder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buildPreco</a:t>
            </a:r>
            <a:r>
              <a:rPr lang="pt-BR" sz="2000" dirty="0"/>
              <a:t>() { </a:t>
            </a:r>
            <a:r>
              <a:rPr lang="pt-BR" sz="2000" dirty="0" err="1"/>
              <a:t>carro.preco</a:t>
            </a:r>
            <a:r>
              <a:rPr lang="pt-BR" sz="2000" dirty="0"/>
              <a:t> = 1000.00; }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buildDscMotor</a:t>
            </a:r>
            <a:r>
              <a:rPr lang="pt-BR" sz="2000" dirty="0"/>
              <a:t>() { </a:t>
            </a:r>
            <a:r>
              <a:rPr lang="pt-BR" sz="2000" dirty="0" err="1"/>
              <a:t>carro.dscMotor</a:t>
            </a:r>
            <a:r>
              <a:rPr lang="pt-BR" sz="2000" dirty="0"/>
              <a:t> = "1.0 Flex"; }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buildModelo</a:t>
            </a:r>
            <a:r>
              <a:rPr lang="pt-BR" sz="2000" dirty="0"/>
              <a:t>() { </a:t>
            </a:r>
            <a:r>
              <a:rPr lang="pt-BR" sz="2000" dirty="0" err="1"/>
              <a:t>carro.modelo</a:t>
            </a:r>
            <a:r>
              <a:rPr lang="pt-BR" sz="2000" dirty="0"/>
              <a:t> = "Palio"; }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buildMontadora</a:t>
            </a:r>
            <a:r>
              <a:rPr lang="pt-BR" sz="2000" dirty="0"/>
              <a:t>() { 	</a:t>
            </a:r>
            <a:r>
              <a:rPr lang="pt-BR" sz="2000" dirty="0" err="1"/>
              <a:t>carro.montadora</a:t>
            </a:r>
            <a:r>
              <a:rPr lang="pt-BR" sz="2000" dirty="0"/>
              <a:t> = "Fiat"; }</a:t>
            </a: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>
                <a:solidFill>
                  <a:srgbClr val="FF0000"/>
                </a:solidFill>
              </a:rPr>
              <a:t>@</a:t>
            </a:r>
            <a:r>
              <a:rPr lang="pt-BR" sz="2000" dirty="0" err="1">
                <a:solidFill>
                  <a:srgbClr val="FF0000"/>
                </a:solidFill>
              </a:rPr>
              <a:t>Override</a:t>
            </a:r>
            <a:endParaRPr lang="pt-B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buildAnoDeFabricacao</a:t>
            </a:r>
            <a:r>
              <a:rPr lang="pt-BR" sz="2000" dirty="0"/>
              <a:t>() {</a:t>
            </a:r>
          </a:p>
          <a:p>
            <a:pPr marL="0" indent="0">
              <a:buNone/>
            </a:pPr>
            <a:r>
              <a:rPr lang="pt-BR" sz="2000" dirty="0"/>
              <a:t>		</a:t>
            </a:r>
            <a:r>
              <a:rPr lang="pt-BR" sz="2000" dirty="0" err="1"/>
              <a:t>carro.anoDeFabricacao</a:t>
            </a:r>
            <a:r>
              <a:rPr lang="pt-BR" sz="2000" dirty="0"/>
              <a:t> = 2010;</a:t>
            </a:r>
          </a:p>
          <a:p>
            <a:pPr marL="0" indent="0">
              <a:buNone/>
            </a:pPr>
            <a:r>
              <a:rPr lang="pt-BR" sz="2000" dirty="0"/>
              <a:t>	}</a:t>
            </a:r>
          </a:p>
          <a:p>
            <a:pPr marL="0" indent="0">
              <a:buNone/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7045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88640"/>
            <a:ext cx="8089900" cy="62853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VolksBuilder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buildPreco</a:t>
            </a:r>
            <a:r>
              <a:rPr lang="pt-BR" dirty="0"/>
              <a:t>() { </a:t>
            </a:r>
            <a:r>
              <a:rPr lang="pt-BR" dirty="0" err="1"/>
              <a:t>carro.preco</a:t>
            </a:r>
            <a:r>
              <a:rPr lang="pt-BR" dirty="0"/>
              <a:t> = 1000.00; }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buildDscMotor</a:t>
            </a:r>
            <a:r>
              <a:rPr lang="pt-BR" dirty="0"/>
              <a:t>() { </a:t>
            </a:r>
            <a:r>
              <a:rPr lang="pt-BR" dirty="0" err="1"/>
              <a:t>carro.dscMotor</a:t>
            </a:r>
            <a:r>
              <a:rPr lang="pt-BR" dirty="0"/>
              <a:t> = "1.0 Flex"; 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buildModelo</a:t>
            </a:r>
            <a:r>
              <a:rPr lang="pt-BR" dirty="0"/>
              <a:t>() { </a:t>
            </a:r>
            <a:r>
              <a:rPr lang="pt-BR" dirty="0" err="1"/>
              <a:t>carro.modelo</a:t>
            </a:r>
            <a:r>
              <a:rPr lang="pt-BR" dirty="0"/>
              <a:t> = "Gol"; 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buildMontadora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carro.montadora</a:t>
            </a:r>
            <a:r>
              <a:rPr lang="pt-BR" dirty="0"/>
              <a:t> = "</a:t>
            </a:r>
            <a:r>
              <a:rPr lang="pt-BR" dirty="0" err="1"/>
              <a:t>VolskWagem</a:t>
            </a:r>
            <a:r>
              <a:rPr lang="pt-BR" dirty="0"/>
              <a:t>";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@</a:t>
            </a:r>
            <a:r>
              <a:rPr lang="pt-BR" dirty="0" err="1">
                <a:solidFill>
                  <a:srgbClr val="FF0000"/>
                </a:solidFill>
              </a:rPr>
              <a:t>Override</a:t>
            </a: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buildAnoDeFabricacao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carro.anoDeFabricacao</a:t>
            </a:r>
            <a:r>
              <a:rPr lang="pt-BR" dirty="0"/>
              <a:t> = 2010;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3604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778180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CarroBuilder</a:t>
            </a:r>
            <a:r>
              <a:rPr lang="pt-BR" dirty="0"/>
              <a:t> montadora;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ConcessionariaDirector</a:t>
            </a:r>
            <a:r>
              <a:rPr lang="pt-BR" dirty="0"/>
              <a:t>(</a:t>
            </a:r>
            <a:r>
              <a:rPr lang="pt-BR" dirty="0" err="1"/>
              <a:t>CarroBuilder</a:t>
            </a:r>
            <a:r>
              <a:rPr lang="pt-BR" dirty="0"/>
              <a:t> montadora)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this.montadora</a:t>
            </a:r>
            <a:r>
              <a:rPr lang="pt-BR" dirty="0"/>
              <a:t> = montadora;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construirCarro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montadora.buildPreco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montadora.buildAnoDeFabricacao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montadora.buildDscMotor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montadora.buildModelo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montadora.buildMontadora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CarroProduct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getCarro</a:t>
            </a:r>
            <a:r>
              <a:rPr lang="pt-BR" b="1" dirty="0">
                <a:solidFill>
                  <a:srgbClr val="FF0000"/>
                </a:solidFill>
              </a:rPr>
              <a:t>() </a:t>
            </a:r>
            <a:r>
              <a:rPr lang="pt-BR" dirty="0"/>
              <a:t>{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montadora.getCarro</a:t>
            </a:r>
            <a:r>
              <a:rPr lang="pt-BR" dirty="0"/>
              <a:t>();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05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 dirty="0"/>
              <a:t>Padrão </a:t>
            </a:r>
            <a:r>
              <a:rPr lang="pt-BR" sz="4000" dirty="0" err="1"/>
              <a:t>Factory</a:t>
            </a:r>
            <a:r>
              <a:rPr lang="pt-BR" sz="4000" dirty="0"/>
              <a:t> </a:t>
            </a:r>
            <a:r>
              <a:rPr lang="pt-BR" sz="4000" dirty="0" err="1"/>
              <a:t>Method</a:t>
            </a:r>
            <a:r>
              <a:rPr lang="pt-BR" sz="4000" dirty="0"/>
              <a:t> (Fábrica)</a:t>
            </a:r>
          </a:p>
        </p:txBody>
      </p:sp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400"/>
              <a:t>Permite que uma classe genérica (escrita para ser reusada) instancie outras classes sem que seja dependente de tais classes, isto é,  sem que faça menção explícita a essas. A classe genérica se mantém independente das classes que instancia através da delegação para um outro objeto da escolha de qual classe instanciar e somente refere-se ao objeto então criado através de uma interface comum.</a:t>
            </a:r>
          </a:p>
          <a:p>
            <a:pPr eaLnBrk="1" hangingPunct="1">
              <a:lnSpc>
                <a:spcPct val="90000"/>
              </a:lnSpc>
            </a:pPr>
            <a:r>
              <a:rPr lang="pt-BR" sz="2400"/>
              <a:t>Permite criar objetos desejados utilizando métodos que retornam os objetos.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88640"/>
            <a:ext cx="9066212" cy="6285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br.padroes.builder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Cliente {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>
                <a:solidFill>
                  <a:srgbClr val="0070C0"/>
                </a:solidFill>
              </a:rPr>
              <a:t>public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static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 err="1">
                <a:solidFill>
                  <a:srgbClr val="0070C0"/>
                </a:solidFill>
              </a:rPr>
              <a:t>main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String</a:t>
            </a:r>
            <a:r>
              <a:rPr lang="pt-BR" dirty="0">
                <a:solidFill>
                  <a:srgbClr val="0070C0"/>
                </a:solidFill>
              </a:rPr>
              <a:t>[] </a:t>
            </a:r>
            <a:r>
              <a:rPr lang="pt-BR" dirty="0" err="1">
                <a:solidFill>
                  <a:srgbClr val="0070C0"/>
                </a:solidFill>
              </a:rPr>
              <a:t>args</a:t>
            </a:r>
            <a:r>
              <a:rPr lang="pt-BR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ConcessionariaDirector</a:t>
            </a:r>
            <a:r>
              <a:rPr lang="pt-BR" dirty="0"/>
              <a:t> concessionaria = new </a:t>
            </a:r>
            <a:br>
              <a:rPr lang="pt-BR" dirty="0"/>
            </a:br>
            <a:r>
              <a:rPr lang="pt-BR" dirty="0"/>
              <a:t>			</a:t>
            </a:r>
            <a:r>
              <a:rPr lang="pt-BR" dirty="0" err="1"/>
              <a:t>ConcessionariaDirector</a:t>
            </a:r>
            <a:r>
              <a:rPr lang="pt-BR" dirty="0"/>
              <a:t>(</a:t>
            </a:r>
            <a:r>
              <a:rPr lang="pt-BR" dirty="0">
                <a:solidFill>
                  <a:srgbClr val="FF0000"/>
                </a:solidFill>
              </a:rPr>
              <a:t>new </a:t>
            </a:r>
            <a:r>
              <a:rPr lang="pt-BR" dirty="0" err="1">
                <a:solidFill>
                  <a:srgbClr val="FF0000"/>
                </a:solidFill>
              </a:rPr>
              <a:t>FiatBuilder</a:t>
            </a:r>
            <a:r>
              <a:rPr lang="pt-BR" dirty="0">
                <a:solidFill>
                  <a:srgbClr val="FF0000"/>
                </a:solidFill>
              </a:rPr>
              <a:t>()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	 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concessionaria.construirCarro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CarroProduct</a:t>
            </a:r>
            <a:r>
              <a:rPr lang="pt-BR" dirty="0"/>
              <a:t> carro = </a:t>
            </a:r>
            <a:r>
              <a:rPr lang="pt-BR" dirty="0" err="1"/>
              <a:t>concessionaria.getCarro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System.out.println</a:t>
            </a:r>
            <a:r>
              <a:rPr lang="pt-BR" dirty="0"/>
              <a:t>("Carro: " + </a:t>
            </a:r>
            <a:r>
              <a:rPr lang="pt-BR" dirty="0" err="1"/>
              <a:t>carro.modelo</a:t>
            </a:r>
            <a:r>
              <a:rPr lang="pt-BR" dirty="0"/>
              <a:t> + "/" + </a:t>
            </a:r>
            <a:r>
              <a:rPr lang="pt-BR" dirty="0" err="1"/>
              <a:t>carro.montadora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           + "\</a:t>
            </a:r>
            <a:r>
              <a:rPr lang="pt-BR" dirty="0" err="1"/>
              <a:t>nAno</a:t>
            </a:r>
            <a:r>
              <a:rPr lang="pt-BR" dirty="0"/>
              <a:t>: " + </a:t>
            </a:r>
            <a:r>
              <a:rPr lang="pt-BR" dirty="0" err="1"/>
              <a:t>carro.anoDeFabricacao</a:t>
            </a:r>
            <a:r>
              <a:rPr lang="pt-BR" dirty="0"/>
              <a:t> + "\</a:t>
            </a:r>
            <a:r>
              <a:rPr lang="pt-BR" dirty="0" err="1"/>
              <a:t>nMotor</a:t>
            </a:r>
            <a:r>
              <a:rPr lang="pt-BR" dirty="0"/>
              <a:t>: "</a:t>
            </a:r>
          </a:p>
          <a:p>
            <a:pPr marL="0" indent="0">
              <a:buNone/>
            </a:pPr>
            <a:r>
              <a:rPr lang="pt-BR" dirty="0"/>
              <a:t>	            + </a:t>
            </a:r>
            <a:r>
              <a:rPr lang="pt-BR" dirty="0" err="1"/>
              <a:t>carro.dscMotor</a:t>
            </a:r>
            <a:r>
              <a:rPr lang="pt-BR" dirty="0"/>
              <a:t> + "\</a:t>
            </a:r>
            <a:r>
              <a:rPr lang="pt-BR" dirty="0" err="1"/>
              <a:t>nValor</a:t>
            </a:r>
            <a:r>
              <a:rPr lang="pt-BR" dirty="0"/>
              <a:t>: " + </a:t>
            </a:r>
            <a:r>
              <a:rPr lang="pt-BR" dirty="0" err="1"/>
              <a:t>carro.preco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    </a:t>
            </a:r>
            <a:r>
              <a:rPr lang="pt-BR" dirty="0" err="1">
                <a:solidFill>
                  <a:srgbClr val="FF0000"/>
                </a:solidFill>
              </a:rPr>
              <a:t>System.out.println</a:t>
            </a:r>
            <a:r>
              <a:rPr lang="pt-B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/>
              <a:t>	    concessionaria = new </a:t>
            </a:r>
            <a:r>
              <a:rPr lang="pt-BR" dirty="0" err="1"/>
              <a:t>ConcessionariaDirector</a:t>
            </a:r>
            <a:r>
              <a:rPr lang="pt-BR" dirty="0"/>
              <a:t>(new </a:t>
            </a:r>
            <a:r>
              <a:rPr lang="pt-BR" dirty="0" err="1"/>
              <a:t>VolksBuilder</a:t>
            </a:r>
            <a:r>
              <a:rPr lang="pt-BR" dirty="0"/>
              <a:t>());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concessionaria.construirCarro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carro = </a:t>
            </a:r>
            <a:r>
              <a:rPr lang="pt-BR" dirty="0" err="1"/>
              <a:t>concessionaria.getCarro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    </a:t>
            </a:r>
            <a:r>
              <a:rPr lang="pt-BR" dirty="0" err="1"/>
              <a:t>System.out.println</a:t>
            </a:r>
            <a:r>
              <a:rPr lang="pt-BR" dirty="0"/>
              <a:t>("Carro: " + </a:t>
            </a:r>
            <a:r>
              <a:rPr lang="pt-BR" dirty="0" err="1"/>
              <a:t>carro.modelo</a:t>
            </a:r>
            <a:r>
              <a:rPr lang="pt-BR" dirty="0"/>
              <a:t> + "/" + </a:t>
            </a:r>
            <a:r>
              <a:rPr lang="pt-BR" dirty="0" err="1"/>
              <a:t>carro.montadora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            + "\</a:t>
            </a:r>
            <a:r>
              <a:rPr lang="pt-BR" dirty="0" err="1"/>
              <a:t>nAno</a:t>
            </a:r>
            <a:r>
              <a:rPr lang="pt-BR" dirty="0"/>
              <a:t>: " + </a:t>
            </a:r>
            <a:r>
              <a:rPr lang="pt-BR" dirty="0" err="1"/>
              <a:t>carro.anoDeFabricacao</a:t>
            </a:r>
            <a:r>
              <a:rPr lang="pt-BR" dirty="0"/>
              <a:t> + "\</a:t>
            </a:r>
            <a:r>
              <a:rPr lang="pt-BR" dirty="0" err="1"/>
              <a:t>nMotor</a:t>
            </a:r>
            <a:r>
              <a:rPr lang="pt-BR" dirty="0"/>
              <a:t>: "</a:t>
            </a:r>
          </a:p>
          <a:p>
            <a:pPr marL="0" indent="0">
              <a:buNone/>
            </a:pPr>
            <a:r>
              <a:rPr lang="pt-BR" dirty="0"/>
              <a:t>	            + </a:t>
            </a:r>
            <a:r>
              <a:rPr lang="pt-BR" dirty="0" err="1"/>
              <a:t>carro.dscMotor</a:t>
            </a:r>
            <a:r>
              <a:rPr lang="pt-BR" dirty="0"/>
              <a:t> + "\</a:t>
            </a:r>
            <a:r>
              <a:rPr lang="pt-BR" dirty="0" err="1"/>
              <a:t>nValor</a:t>
            </a:r>
            <a:r>
              <a:rPr lang="pt-BR" dirty="0"/>
              <a:t>: " + </a:t>
            </a:r>
            <a:r>
              <a:rPr lang="pt-BR" dirty="0" err="1"/>
              <a:t>carro.preco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345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Memento</a:t>
            </a:r>
          </a:p>
        </p:txBody>
      </p:sp>
    </p:spTree>
    <p:extLst>
      <p:ext uri="{BB962C8B-B14F-4D97-AF65-F5344CB8AC3E}">
        <p14:creationId xmlns:p14="http://schemas.microsoft.com/office/powerpoint/2010/main" val="333911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dirty="0"/>
              <a:t>Memento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Sem violar o encapsulamento, capturar e </a:t>
            </a:r>
            <a:r>
              <a:rPr lang="pt-BR" dirty="0" err="1"/>
              <a:t>externalizar</a:t>
            </a:r>
            <a:r>
              <a:rPr lang="pt-BR" dirty="0"/>
              <a:t> um estado interno de um objeto, de maneira que o objeto possa ser restaurado para esse estado mais tarde.</a:t>
            </a:r>
          </a:p>
          <a:p>
            <a:r>
              <a:rPr lang="pt-BR" dirty="0"/>
              <a:t>Pela intenção do padrão podemos facilmente notar sua aplicabilidade. O estado interno do objeto seria, para o exemplo acima, o texto que está sendo digitado pelo usuário. Assim, o padrão Memento permitiria capturar o estado do texto par que depois ele possa ser reutilizado.</a:t>
            </a:r>
          </a:p>
        </p:txBody>
      </p:sp>
    </p:spTree>
    <p:extLst>
      <p:ext uri="{BB962C8B-B14F-4D97-AF65-F5344CB8AC3E}">
        <p14:creationId xmlns:p14="http://schemas.microsoft.com/office/powerpoint/2010/main" val="362079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Memento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628800"/>
            <a:ext cx="838493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3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706172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Texto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texto;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TextoCareTaker</a:t>
            </a:r>
            <a:r>
              <a:rPr lang="pt-BR" dirty="0"/>
              <a:t> </a:t>
            </a:r>
            <a:r>
              <a:rPr lang="pt-BR" dirty="0" err="1"/>
              <a:t>caretaker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Texto()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caretaker</a:t>
            </a:r>
            <a:r>
              <a:rPr lang="pt-BR" dirty="0"/>
              <a:t> = new </a:t>
            </a:r>
            <a:r>
              <a:rPr lang="pt-BR" dirty="0" err="1"/>
              <a:t>TextoCareTaker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	texto = new </a:t>
            </a:r>
            <a:r>
              <a:rPr lang="pt-BR" dirty="0" err="1"/>
              <a:t>String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escreverTexto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novoTexto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caretaker.adicionarMemento</a:t>
            </a:r>
            <a:r>
              <a:rPr lang="pt-BR" dirty="0"/>
              <a:t>(new </a:t>
            </a:r>
            <a:r>
              <a:rPr lang="pt-BR" dirty="0" err="1"/>
              <a:t>TextoMemento</a:t>
            </a:r>
            <a:r>
              <a:rPr lang="pt-BR" dirty="0"/>
              <a:t>(texto));</a:t>
            </a:r>
          </a:p>
          <a:p>
            <a:pPr marL="0" indent="0">
              <a:buNone/>
            </a:pPr>
            <a:r>
              <a:rPr lang="pt-BR" dirty="0"/>
              <a:t>		texto += </a:t>
            </a:r>
            <a:r>
              <a:rPr lang="pt-BR" dirty="0" err="1"/>
              <a:t>novoTexto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desfazerEscrita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          texto = </a:t>
            </a:r>
            <a:r>
              <a:rPr lang="pt-BR" dirty="0" err="1"/>
              <a:t>caretaker.getUltimoEstadoSalvo</a:t>
            </a:r>
            <a:r>
              <a:rPr lang="pt-BR" dirty="0"/>
              <a:t>().</a:t>
            </a:r>
            <a:r>
              <a:rPr lang="pt-BR" dirty="0" err="1"/>
              <a:t>getTextoSalvo</a:t>
            </a:r>
            <a:r>
              <a:rPr lang="pt-BR" dirty="0"/>
              <a:t>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mostrarTexto</a:t>
            </a:r>
            <a:r>
              <a:rPr lang="pt-BR" dirty="0"/>
              <a:t>() {  </a:t>
            </a:r>
            <a:r>
              <a:rPr lang="pt-BR" dirty="0" err="1"/>
              <a:t>System.out.println</a:t>
            </a:r>
            <a:r>
              <a:rPr lang="pt-BR" dirty="0"/>
              <a:t>(texto);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1485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476672"/>
            <a:ext cx="8089900" cy="5997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TextoMemento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estadoTexto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TextoMemento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texto)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estadoTexto</a:t>
            </a:r>
            <a:r>
              <a:rPr lang="pt-BR" dirty="0"/>
              <a:t> = texto;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getTextoSalvo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estadoTexto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7028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00472" y="260648"/>
            <a:ext cx="9073008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java.util.ArrayList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TextoCareTaker</a:t>
            </a:r>
            <a:r>
              <a:rPr lang="pt-BR" dirty="0"/>
              <a:t>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TextoMemento</a:t>
            </a:r>
            <a:r>
              <a:rPr lang="pt-BR" dirty="0"/>
              <a:t>&gt; estados;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TextoCareTaker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estados = new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TextoMemento</a:t>
            </a:r>
            <a:r>
              <a:rPr lang="pt-BR" dirty="0"/>
              <a:t>&gt;();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adicionarMemento</a:t>
            </a:r>
            <a:r>
              <a:rPr lang="pt-BR" dirty="0"/>
              <a:t>(</a:t>
            </a:r>
            <a:r>
              <a:rPr lang="pt-BR" dirty="0" err="1"/>
              <a:t>TextoMemento</a:t>
            </a:r>
            <a:r>
              <a:rPr lang="pt-BR" dirty="0"/>
              <a:t> memento)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estados.add</a:t>
            </a:r>
            <a:r>
              <a:rPr lang="pt-BR" dirty="0"/>
              <a:t>(memento);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TextoMemento</a:t>
            </a:r>
            <a:r>
              <a:rPr lang="pt-BR" dirty="0"/>
              <a:t> </a:t>
            </a:r>
            <a:r>
              <a:rPr lang="pt-BR" dirty="0" err="1"/>
              <a:t>getUltimoEstadoSalvo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estados.size</a:t>
            </a:r>
            <a:r>
              <a:rPr lang="pt-BR" dirty="0"/>
              <a:t>() &lt;= 0) { </a:t>
            </a:r>
            <a:r>
              <a:rPr lang="pt-BR" dirty="0" err="1"/>
              <a:t>return</a:t>
            </a:r>
            <a:r>
              <a:rPr lang="pt-BR" dirty="0"/>
              <a:t> new </a:t>
            </a:r>
            <a:r>
              <a:rPr lang="pt-BR" dirty="0" err="1"/>
              <a:t>TextoMemento</a:t>
            </a:r>
            <a:r>
              <a:rPr lang="pt-BR" dirty="0"/>
              <a:t>(""); }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TextoMemento</a:t>
            </a:r>
            <a:r>
              <a:rPr lang="pt-BR" dirty="0"/>
              <a:t> </a:t>
            </a:r>
            <a:r>
              <a:rPr lang="pt-BR" dirty="0" err="1"/>
              <a:t>estadoSalvo</a:t>
            </a:r>
            <a:r>
              <a:rPr lang="pt-BR" dirty="0"/>
              <a:t> = </a:t>
            </a:r>
            <a:r>
              <a:rPr lang="pt-BR" dirty="0" err="1"/>
              <a:t>estados.get</a:t>
            </a:r>
            <a:r>
              <a:rPr lang="pt-BR" dirty="0"/>
              <a:t>(</a:t>
            </a:r>
            <a:r>
              <a:rPr lang="pt-BR" dirty="0" err="1"/>
              <a:t>estados.size</a:t>
            </a:r>
            <a:r>
              <a:rPr lang="pt-BR" dirty="0"/>
              <a:t>() - 1);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estados.remove</a:t>
            </a:r>
            <a:r>
              <a:rPr lang="pt-BR" dirty="0"/>
              <a:t>(</a:t>
            </a:r>
            <a:r>
              <a:rPr lang="pt-BR" dirty="0" err="1"/>
              <a:t>estados.size</a:t>
            </a:r>
            <a:r>
              <a:rPr lang="pt-BR" dirty="0"/>
              <a:t>() - 1);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estadoSalvo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82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260648"/>
            <a:ext cx="8089900" cy="62133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br.padroes.memento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Cliente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		Texto </a:t>
            </a:r>
            <a:r>
              <a:rPr lang="pt-BR" dirty="0" err="1"/>
              <a:t>texto</a:t>
            </a:r>
            <a:r>
              <a:rPr lang="pt-BR" dirty="0"/>
              <a:t> = new Texto();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texto.escreverTexto</a:t>
            </a:r>
            <a:r>
              <a:rPr lang="pt-BR" dirty="0"/>
              <a:t>("Primeira linha do texto\n");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texto.escreverTexto</a:t>
            </a:r>
            <a:r>
              <a:rPr lang="pt-BR" dirty="0"/>
              <a:t>("Segunda linha do texto\n");</a:t>
            </a:r>
          </a:p>
          <a:p>
            <a:pPr marL="0" indent="0">
              <a:buNone/>
            </a:pPr>
            <a:r>
              <a:rPr lang="pt-BR" dirty="0"/>
              <a:t>		</a:t>
            </a:r>
            <a:r>
              <a:rPr lang="pt-BR" dirty="0" err="1"/>
              <a:t>texto.escreverTexto</a:t>
            </a:r>
            <a:r>
              <a:rPr lang="pt-BR" dirty="0"/>
              <a:t>("Terceira linha do texto\n");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0070C0"/>
                </a:solidFill>
              </a:rPr>
              <a:t>		</a:t>
            </a:r>
            <a:r>
              <a:rPr lang="pt-BR" b="1" dirty="0" err="1">
                <a:solidFill>
                  <a:srgbClr val="0070C0"/>
                </a:solidFill>
              </a:rPr>
              <a:t>texto.desfazerEscrita</a:t>
            </a:r>
            <a:r>
              <a:rPr lang="pt-BR" b="1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		</a:t>
            </a:r>
            <a:r>
              <a:rPr lang="pt-BR" b="1" dirty="0" err="1">
                <a:solidFill>
                  <a:srgbClr val="FF0000"/>
                </a:solidFill>
              </a:rPr>
              <a:t>texto.mostrarTexto</a:t>
            </a:r>
            <a:r>
              <a:rPr lang="pt-BR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995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3180416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Padrão </a:t>
            </a:r>
            <a:r>
              <a:rPr lang="pt-BR" dirty="0" err="1"/>
              <a:t>Prototype</a:t>
            </a:r>
            <a:r>
              <a:rPr lang="pt-BR" dirty="0"/>
              <a:t> (Protótipo)</a:t>
            </a:r>
          </a:p>
        </p:txBody>
      </p:sp>
      <p:sp>
        <p:nvSpPr>
          <p:cNvPr id="39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/>
              <a:t>Permite criar os objetos de um tipo clonando um protótipo. </a:t>
            </a:r>
          </a:p>
          <a:p>
            <a:pPr eaLnBrk="1" hangingPunct="1"/>
            <a:r>
              <a:rPr lang="pt-BR" sz="2800"/>
              <a:t>Permite um objeto criar objetos customizados sem saber suas classes exatas e sem saber detalhes sobre como fazer tal criação.</a:t>
            </a:r>
          </a:p>
          <a:p>
            <a:pPr eaLnBrk="1" hangingPunct="1"/>
            <a:r>
              <a:rPr lang="pt-BR" sz="2800"/>
              <a:t>Funciona através do fornecimento de objetos protótipos para um objeto que então solicita de tais protótipos a criação de cópias deles próprios.</a:t>
            </a:r>
          </a:p>
          <a:p>
            <a:pPr eaLnBrk="1" hangingPunct="1"/>
            <a:endParaRPr lang="pt-BR" sz="2800"/>
          </a:p>
          <a:p>
            <a:pPr eaLnBrk="1" hangingPunct="1"/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9652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z="4000"/>
              <a:t>Padrão Factory Method – Geral</a:t>
            </a:r>
          </a:p>
        </p:txBody>
      </p:sp>
      <p:pic>
        <p:nvPicPr>
          <p:cNvPr id="34819" name="Picture 5" descr="FactoryGenera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18621" y="2060576"/>
            <a:ext cx="8813933" cy="3402013"/>
          </a:xfrm>
          <a:noFill/>
        </p:spPr>
      </p:pic>
      <p:cxnSp>
        <p:nvCxnSpPr>
          <p:cNvPr id="4" name="Conector de seta reta 3"/>
          <p:cNvCxnSpPr/>
          <p:nvPr/>
        </p:nvCxnSpPr>
        <p:spPr>
          <a:xfrm>
            <a:off x="2381232" y="2571744"/>
            <a:ext cx="1214446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Padrão Protótipo: Geral</a:t>
            </a:r>
          </a:p>
        </p:txBody>
      </p:sp>
      <p:pic>
        <p:nvPicPr>
          <p:cNvPr id="40963" name="Picture 3" descr="PrototypeGenera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0968" y="1214422"/>
            <a:ext cx="9652493" cy="5643578"/>
          </a:xfrm>
          <a:noFill/>
        </p:spPr>
      </p:pic>
    </p:spTree>
    <p:extLst>
      <p:ext uri="{BB962C8B-B14F-4D97-AF65-F5344CB8AC3E}">
        <p14:creationId xmlns:p14="http://schemas.microsoft.com/office/powerpoint/2010/main" val="1203197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Padrão Protótipo: Exemplo</a:t>
            </a:r>
          </a:p>
        </p:txBody>
      </p:sp>
      <p:pic>
        <p:nvPicPr>
          <p:cNvPr id="41987" name="Picture 3" descr="Prototype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3844" y="1214422"/>
            <a:ext cx="9272429" cy="5072098"/>
          </a:xfrm>
          <a:noFill/>
        </p:spPr>
      </p:pic>
    </p:spTree>
    <p:extLst>
      <p:ext uri="{BB962C8B-B14F-4D97-AF65-F5344CB8AC3E}">
        <p14:creationId xmlns:p14="http://schemas.microsoft.com/office/powerpoint/2010/main" val="2144032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Alcides</a:t>
            </a:r>
            <a:r>
              <a:rPr lang="en-US" dirty="0"/>
              <a:t> </a:t>
            </a:r>
            <a:r>
              <a:rPr lang="en-US" dirty="0" err="1"/>
              <a:t>Calsavara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000" dirty="0"/>
              <a:t>Padrão Abstract </a:t>
            </a:r>
            <a:r>
              <a:rPr lang="pt-BR" sz="4000" dirty="0" err="1"/>
              <a:t>Factory</a:t>
            </a:r>
            <a:r>
              <a:rPr lang="pt-BR" sz="4000" dirty="0"/>
              <a:t> – Exemplo</a:t>
            </a:r>
          </a:p>
        </p:txBody>
      </p:sp>
      <p:pic>
        <p:nvPicPr>
          <p:cNvPr id="35843" name="Picture 4" descr="FactoryExample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71727" y="1916113"/>
            <a:ext cx="9438217" cy="3548062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Factory Method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" y="1981200"/>
            <a:ext cx="90805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ector de seta reta 4"/>
          <p:cNvCxnSpPr/>
          <p:nvPr/>
        </p:nvCxnSpPr>
        <p:spPr>
          <a:xfrm rot="10800000">
            <a:off x="4216702" y="2571744"/>
            <a:ext cx="2808000" cy="158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/>
          <a:lstStyle/>
          <a:p>
            <a:r>
              <a:rPr lang="pt-BR"/>
              <a:t>Factory Method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142985"/>
            <a:ext cx="8243914" cy="50720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>
                <a:solidFill>
                  <a:srgbClr val="005696"/>
                </a:solidFill>
              </a:rPr>
              <a:t>package </a:t>
            </a:r>
            <a:r>
              <a:rPr lang="pt-BR" b="1" dirty="0" err="1">
                <a:solidFill>
                  <a:srgbClr val="005696"/>
                </a:solidFill>
              </a:rPr>
              <a:t>pp.MethodFactory.Pizzaria;</a:t>
            </a:r>
            <a:endParaRPr lang="pt-BR" b="1" dirty="0">
              <a:solidFill>
                <a:srgbClr val="005696"/>
              </a:solidFill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pt-BR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abstract </a:t>
            </a:r>
            <a:r>
              <a:rPr lang="pt-BR" dirty="0" err="1"/>
              <a:t>class</a:t>
            </a:r>
            <a:r>
              <a:rPr lang="pt-BR" dirty="0"/>
              <a:t> Pizza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pt-BR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Pizza(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preco</a:t>
            </a:r>
            <a:r>
              <a:rPr lang="pt-BR" dirty="0"/>
              <a:t>)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        </a:t>
            </a:r>
            <a:r>
              <a:rPr lang="pt-BR" dirty="0" err="1"/>
              <a:t>this</a:t>
            </a:r>
            <a:r>
              <a:rPr lang="pt-BR" dirty="0"/>
              <a:t>.</a:t>
            </a:r>
            <a:r>
              <a:rPr lang="pt-BR" dirty="0" err="1"/>
              <a:t>preco</a:t>
            </a:r>
            <a:r>
              <a:rPr lang="pt-BR" dirty="0"/>
              <a:t> = 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pt-BR" dirty="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getPreco</a:t>
            </a:r>
            <a:r>
              <a:rPr lang="pt-BR" dirty="0"/>
              <a:t>() {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.</a:t>
            </a:r>
            <a:r>
              <a:rPr lang="pt-BR" dirty="0" err="1"/>
              <a:t>preco</a:t>
            </a:r>
            <a:r>
              <a:rPr lang="pt-BR" dirty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    }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dirty="0"/>
              <a:t>}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0" indent="0">
              <a:lnSpc>
                <a:spcPct val="80000"/>
              </a:lnSpc>
              <a:buFontTx/>
              <a:buNone/>
            </a:pPr>
            <a:endParaRPr lang="pt-BR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9596" y="214290"/>
            <a:ext cx="778674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>
                <a:solidFill>
                  <a:srgbClr val="005696"/>
                </a:solidFill>
              </a:rPr>
              <a:t>package </a:t>
            </a:r>
            <a:r>
              <a:rPr lang="pt-BR" b="1" dirty="0" err="1">
                <a:solidFill>
                  <a:srgbClr val="005696"/>
                </a:solidFill>
              </a:rPr>
              <a:t>pp.MethodFactory.Pizzaria;</a:t>
            </a:r>
            <a:endParaRPr lang="pt-BR" b="1" dirty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PizzaDeAlho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Pizza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PizzaDeAlho</a:t>
            </a:r>
            <a:r>
              <a:rPr lang="pt-BR" dirty="0"/>
              <a:t>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super(18.50);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09596" y="2357430"/>
            <a:ext cx="778674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>
                <a:solidFill>
                  <a:srgbClr val="005696"/>
                </a:solidFill>
              </a:rPr>
              <a:t>package </a:t>
            </a:r>
            <a:r>
              <a:rPr lang="pt-BR" b="1" dirty="0" err="1">
                <a:solidFill>
                  <a:srgbClr val="005696"/>
                </a:solidFill>
              </a:rPr>
              <a:t>pp.MethodFactory.Pizzaria;</a:t>
            </a:r>
            <a:endParaRPr lang="pt-BR" b="1" dirty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PizzaDeCebola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Pizza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PizzaDeCebola</a:t>
            </a:r>
            <a:r>
              <a:rPr lang="pt-BR" dirty="0"/>
              <a:t>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super(15.50);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09596" y="4500570"/>
            <a:ext cx="778674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>
                <a:solidFill>
                  <a:srgbClr val="005696"/>
                </a:solidFill>
              </a:rPr>
              <a:t>package </a:t>
            </a:r>
            <a:r>
              <a:rPr lang="pt-BR" b="1" dirty="0" err="1">
                <a:solidFill>
                  <a:srgbClr val="005696"/>
                </a:solidFill>
              </a:rPr>
              <a:t>pp.MethodFactory.Pizzaria;</a:t>
            </a:r>
            <a:endParaRPr lang="pt-BR" b="1" dirty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PizzaDeMilho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Pizza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PizzaDeMilho</a:t>
            </a:r>
            <a:r>
              <a:rPr lang="pt-BR" dirty="0"/>
              <a:t>()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super(14.50);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81034" y="357166"/>
            <a:ext cx="7786742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>
                <a:solidFill>
                  <a:srgbClr val="005696"/>
                </a:solidFill>
              </a:rPr>
              <a:t>package </a:t>
            </a:r>
            <a:r>
              <a:rPr lang="pt-BR" b="1" dirty="0" err="1">
                <a:solidFill>
                  <a:srgbClr val="005696"/>
                </a:solidFill>
              </a:rPr>
              <a:t>pp.MethodFactory.Pizzaria;</a:t>
            </a:r>
            <a:endParaRPr lang="pt-BR" b="1" dirty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dirty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abstract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Pizzaria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abstract </a:t>
            </a:r>
            <a:r>
              <a:rPr lang="pt-BR" dirty="0" err="1"/>
              <a:t>public</a:t>
            </a:r>
            <a:r>
              <a:rPr lang="pt-BR" dirty="0"/>
              <a:t> Pizza </a:t>
            </a:r>
            <a:r>
              <a:rPr lang="pt-BR" dirty="0" err="1"/>
              <a:t>createPizza</a:t>
            </a:r>
            <a:r>
              <a:rPr lang="pt-BR" dirty="0"/>
              <a:t>(String tipo);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81034" y="2285992"/>
            <a:ext cx="7786742" cy="4293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b="1" dirty="0">
                <a:solidFill>
                  <a:srgbClr val="005696"/>
                </a:solidFill>
              </a:rPr>
              <a:t>package </a:t>
            </a:r>
            <a:r>
              <a:rPr lang="pt-BR" b="1" dirty="0" err="1">
                <a:solidFill>
                  <a:srgbClr val="005696"/>
                </a:solidFill>
              </a:rPr>
              <a:t>pp.MethodFactory.Pizzaria;</a:t>
            </a:r>
            <a:endParaRPr lang="pt-BR" b="1" dirty="0">
              <a:solidFill>
                <a:srgbClr val="005696"/>
              </a:solidFill>
            </a:endParaRP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endParaRPr lang="pt-BR" dirty="0"/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MinhaPizzaria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Pizzaria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Pizza </a:t>
            </a:r>
            <a:r>
              <a:rPr lang="pt-BR" dirty="0" err="1"/>
              <a:t>createPizza</a:t>
            </a:r>
            <a:r>
              <a:rPr lang="pt-BR" dirty="0"/>
              <a:t>(String tipo)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(tipo.</a:t>
            </a:r>
            <a:r>
              <a:rPr lang="pt-BR" dirty="0" err="1"/>
              <a:t>equals</a:t>
            </a:r>
            <a:r>
              <a:rPr lang="pt-BR" b="1" dirty="0">
                <a:solidFill>
                  <a:srgbClr val="FF0000"/>
                </a:solidFill>
              </a:rPr>
              <a:t>("Alho"</a:t>
            </a:r>
            <a:r>
              <a:rPr lang="pt-BR" dirty="0"/>
              <a:t>))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PizzaDeAlho</a:t>
            </a:r>
            <a:r>
              <a:rPr lang="pt-BR" dirty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} 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(tipo.</a:t>
            </a:r>
            <a:r>
              <a:rPr lang="pt-BR" dirty="0" err="1"/>
              <a:t>equals</a:t>
            </a:r>
            <a:r>
              <a:rPr lang="pt-BR" dirty="0"/>
              <a:t>(</a:t>
            </a:r>
            <a:r>
              <a:rPr lang="pt-BR" b="1" dirty="0">
                <a:solidFill>
                  <a:srgbClr val="FF0000"/>
                </a:solidFill>
              </a:rPr>
              <a:t>"Cebola"</a:t>
            </a:r>
            <a:r>
              <a:rPr lang="pt-BR" dirty="0"/>
              <a:t>)) {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PizzaDeCebola</a:t>
            </a:r>
            <a:r>
              <a:rPr lang="pt-BR" dirty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} </a:t>
            </a:r>
            <a:r>
              <a:rPr lang="pt-BR" dirty="0" err="1"/>
              <a:t>else</a:t>
            </a:r>
            <a:r>
              <a:rPr lang="pt-BR" dirty="0"/>
              <a:t> {	</a:t>
            </a:r>
            <a:r>
              <a:rPr lang="pt-BR" b="1" dirty="0">
                <a:solidFill>
                  <a:srgbClr val="FF0000"/>
                </a:solidFill>
              </a:rPr>
              <a:t>// default é “Milho”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new</a:t>
            </a:r>
            <a:r>
              <a:rPr lang="pt-BR" dirty="0"/>
              <a:t> </a:t>
            </a:r>
            <a:r>
              <a:rPr lang="pt-BR" dirty="0" err="1"/>
              <a:t>PizzaDeMilho</a:t>
            </a:r>
            <a:r>
              <a:rPr lang="pt-BR" dirty="0"/>
              <a:t>();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    }</a:t>
            </a:r>
          </a:p>
          <a:p>
            <a:pPr>
              <a:tabLst>
                <a:tab pos="363538" algn="l"/>
                <a:tab pos="711200" algn="l"/>
                <a:tab pos="1074738" algn="l"/>
              </a:tabLst>
            </a:pPr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1363</TotalTime>
  <Words>1018</Words>
  <Application>Microsoft Office PowerPoint</Application>
  <PresentationFormat>Papel A4 (210 x 297 mm)</PresentationFormat>
  <Paragraphs>339</Paragraphs>
  <Slides>42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Calibri</vt:lpstr>
      <vt:lpstr>Century Schoolbook</vt:lpstr>
      <vt:lpstr>Wingdings</vt:lpstr>
      <vt:lpstr>Wingdings 2</vt:lpstr>
      <vt:lpstr>Balcão Envidraçado</vt:lpstr>
      <vt:lpstr>Padrões de projeto</vt:lpstr>
      <vt:lpstr>Factory Method</vt:lpstr>
      <vt:lpstr>Padrão Factory Method (Fábrica)</vt:lpstr>
      <vt:lpstr>Padrão Factory Method – Geral</vt:lpstr>
      <vt:lpstr>Padrão Abstract Factory – Exemplo</vt:lpstr>
      <vt:lpstr>Factory Method</vt:lpstr>
      <vt:lpstr>Factory Method</vt:lpstr>
      <vt:lpstr>Apresentação do PowerPoint</vt:lpstr>
      <vt:lpstr>Apresentação do PowerPoint</vt:lpstr>
      <vt:lpstr>Apresentação do PowerPoint</vt:lpstr>
      <vt:lpstr>Abstract Factory</vt:lpstr>
      <vt:lpstr>Padrão Abstract Factory (Fábrica Abstrata)</vt:lpstr>
      <vt:lpstr>Padrão Abstract Factory - Geral</vt:lpstr>
      <vt:lpstr>Padrão Abstract Factory – Exemplo I</vt:lpstr>
      <vt:lpstr>Padrão Abstract Factory – Exemplo II</vt:lpstr>
      <vt:lpstr>Padrão: Abstract Factory</vt:lpstr>
      <vt:lpstr>Abstract Factory: Java</vt:lpstr>
      <vt:lpstr>Abstract Factory: Java</vt:lpstr>
      <vt:lpstr>Abstract Factory: Java</vt:lpstr>
      <vt:lpstr>Abstract Factory: Java</vt:lpstr>
      <vt:lpstr>Builder</vt:lpstr>
      <vt:lpstr>Builder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Memento</vt:lpstr>
      <vt:lpstr>Memento</vt:lpstr>
      <vt:lpstr>Memento</vt:lpstr>
      <vt:lpstr>Apresentação do PowerPoint</vt:lpstr>
      <vt:lpstr>Apresentação do PowerPoint</vt:lpstr>
      <vt:lpstr>Apresentação do PowerPoint</vt:lpstr>
      <vt:lpstr>Apresentação do PowerPoint</vt:lpstr>
      <vt:lpstr>Protótipo</vt:lpstr>
      <vt:lpstr>Padrão Prototype (Protótipo)</vt:lpstr>
      <vt:lpstr>Padrão Protótipo: Geral</vt:lpstr>
      <vt:lpstr>Padrão Protótipo: Exemplo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padrão?</dc:title>
  <dc:creator>123456789p-</dc:creator>
  <cp:lastModifiedBy>Gustavo</cp:lastModifiedBy>
  <cp:revision>156</cp:revision>
  <dcterms:created xsi:type="dcterms:W3CDTF">2010-06-11T19:24:36Z</dcterms:created>
  <dcterms:modified xsi:type="dcterms:W3CDTF">2019-10-04T14:41:32Z</dcterms:modified>
</cp:coreProperties>
</file>