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9B3-70B9-4ADE-8D06-CF29D3D4E5D7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9CB-E4A1-4754-9682-95A307569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00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9B3-70B9-4ADE-8D06-CF29D3D4E5D7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9CB-E4A1-4754-9682-95A307569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6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9B3-70B9-4ADE-8D06-CF29D3D4E5D7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9CB-E4A1-4754-9682-95A307569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52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9B3-70B9-4ADE-8D06-CF29D3D4E5D7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9CB-E4A1-4754-9682-95A307569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26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9B3-70B9-4ADE-8D06-CF29D3D4E5D7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9CB-E4A1-4754-9682-95A307569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31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9B3-70B9-4ADE-8D06-CF29D3D4E5D7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9CB-E4A1-4754-9682-95A307569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9B3-70B9-4ADE-8D06-CF29D3D4E5D7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9CB-E4A1-4754-9682-95A307569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6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9B3-70B9-4ADE-8D06-CF29D3D4E5D7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9CB-E4A1-4754-9682-95A307569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81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9B3-70B9-4ADE-8D06-CF29D3D4E5D7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9CB-E4A1-4754-9682-95A307569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83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9B3-70B9-4ADE-8D06-CF29D3D4E5D7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9CB-E4A1-4754-9682-95A307569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2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A9B3-70B9-4ADE-8D06-CF29D3D4E5D7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C9CB-E4A1-4754-9682-95A307569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1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A9B3-70B9-4ADE-8D06-CF29D3D4E5D7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C9CB-E4A1-4754-9682-95A307569C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33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 DE ESTADOS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CONCEITO E REPRESENTAÇÃO EM UML</a:t>
            </a:r>
          </a:p>
          <a:p>
            <a:endParaRPr lang="pt-BR" dirty="0"/>
          </a:p>
          <a:p>
            <a:r>
              <a:rPr lang="pt-BR" dirty="0" smtClean="0"/>
              <a:t>PROF. Edson E. Scalabrin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4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estados para o controle de uma secretária </a:t>
            </a: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eletrônica   (2/2)</a:t>
            </a:r>
            <a:endParaRPr lang="pt-BR" dirty="0"/>
          </a:p>
        </p:txBody>
      </p:sp>
      <p:pic>
        <p:nvPicPr>
          <p:cNvPr id="5" name="Picture 5" descr="im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" y="2361937"/>
            <a:ext cx="11095355" cy="37183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 secretária eletrônica é ativada ao primeiro toque da campainha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86878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263525" indent="-263525">
              <a:spcBef>
                <a:spcPct val="0"/>
              </a:spcBef>
              <a:buFontTx/>
              <a:buChar char="•"/>
            </a:pPr>
            <a:r>
              <a:rPr lang="pt-BR" altLang="pt-BR" sz="2700" dirty="0"/>
              <a:t>Revise o  diagrama de estados para que ela atenda após cinco toques. </a:t>
            </a:r>
          </a:p>
          <a:p>
            <a:pPr marL="263525" indent="-263525">
              <a:spcBef>
                <a:spcPct val="0"/>
              </a:spcBef>
              <a:buFontTx/>
              <a:buChar char="•"/>
            </a:pPr>
            <a:r>
              <a:rPr lang="pt-BR" altLang="pt-BR" sz="2700" dirty="0"/>
              <a:t>Se o telefone for atendido antes de cinco toques, a secretária nada fará. </a:t>
            </a:r>
          </a:p>
          <a:p>
            <a:pPr marL="263525" indent="-263525">
              <a:spcBef>
                <a:spcPct val="0"/>
              </a:spcBef>
              <a:buFontTx/>
              <a:buChar char="•"/>
            </a:pPr>
            <a:r>
              <a:rPr lang="pt-BR" altLang="pt-BR" sz="2700" dirty="0"/>
              <a:t>Atente para a diferença entre cinco chamadas em que o telefone é atendido ao primeiro toque e uma chamada que toca cinco vezes.</a:t>
            </a:r>
          </a:p>
        </p:txBody>
      </p:sp>
      <p:pic>
        <p:nvPicPr>
          <p:cNvPr id="4" name="Picture 5" descr="im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12503"/>
            <a:ext cx="10515599" cy="29505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55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2148132" y="2566203"/>
            <a:ext cx="6313602" cy="1489434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pt-BR" alt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secretária eletrônica é ativada ao primeiro toque da campainha (2/2)</a:t>
            </a:r>
            <a:endParaRPr lang="pt-BR" sz="3600" dirty="0"/>
          </a:p>
        </p:txBody>
      </p:sp>
      <p:pic>
        <p:nvPicPr>
          <p:cNvPr id="4" name="Picture 4" descr="im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38" y="154119"/>
            <a:ext cx="9926423" cy="63136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0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2483702" y="2816014"/>
            <a:ext cx="6522833" cy="970959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r"/>
            <a:r>
              <a:rPr lang="pt-BR" alt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Diagrama de estados para um guichê bancário</a:t>
            </a:r>
            <a:endParaRPr lang="pt-BR" sz="3600" dirty="0"/>
          </a:p>
        </p:txBody>
      </p:sp>
      <p:pic>
        <p:nvPicPr>
          <p:cNvPr id="6" name="Picture 3" descr="diagrama de est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21" y="49504"/>
            <a:ext cx="10793692" cy="65228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90" y="0"/>
            <a:ext cx="9613294" cy="674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 rot="16200000">
            <a:off x="-1824085" y="2691350"/>
            <a:ext cx="6183985" cy="11217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3600" b="1" dirty="0" smtClean="0"/>
              <a:t>Sistema de compra </a:t>
            </a:r>
            <a:br>
              <a:rPr lang="pt-BR" sz="3600" b="1" dirty="0" smtClean="0"/>
            </a:br>
            <a:r>
              <a:rPr lang="pt-BR" sz="3600" b="1" dirty="0" smtClean="0"/>
              <a:t>de produtos (1/3)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8978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39" y="67375"/>
            <a:ext cx="6429375" cy="671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432113" y="190793"/>
            <a:ext cx="2846891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4000" dirty="0"/>
              <a:t>Diagrama de estado para um processo genérico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58272" y="2868756"/>
            <a:ext cx="4543663" cy="25344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3600" b="1" dirty="0" smtClean="0"/>
              <a:t>Poder-se-ia partir deste modelo genérico e customizá-lo para o processo de compra?</a:t>
            </a:r>
            <a:endParaRPr lang="pt-BR" sz="3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58271" y="5526600"/>
            <a:ext cx="4543663" cy="482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3600" b="1" dirty="0" smtClean="0"/>
              <a:t>Se sim, o que mudaria?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2354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47" y="111223"/>
            <a:ext cx="7705725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58271" y="212717"/>
            <a:ext cx="3903676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3200" dirty="0" smtClean="0"/>
              <a:t>Do diagrama </a:t>
            </a:r>
            <a:r>
              <a:rPr lang="pt-BR" sz="3200" dirty="0"/>
              <a:t>de estado </a:t>
            </a:r>
            <a:r>
              <a:rPr lang="pt-BR" sz="3200" dirty="0" smtClean="0"/>
              <a:t>de </a:t>
            </a:r>
            <a:r>
              <a:rPr lang="pt-BR" sz="3200" dirty="0"/>
              <a:t>um processo </a:t>
            </a:r>
            <a:r>
              <a:rPr lang="pt-BR" sz="3200" dirty="0" smtClean="0"/>
              <a:t>genérico</a:t>
            </a:r>
          </a:p>
          <a:p>
            <a:pPr algn="r"/>
            <a:endParaRPr lang="pt-BR" sz="3200" dirty="0"/>
          </a:p>
          <a:p>
            <a:pPr algn="r"/>
            <a:r>
              <a:rPr lang="pt-BR" sz="4000" b="1" dirty="0" smtClean="0">
                <a:solidFill>
                  <a:srgbClr val="FF0000"/>
                </a:solidFill>
              </a:rPr>
              <a:t>PARA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58272" y="3403666"/>
            <a:ext cx="3903675" cy="19601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3600" dirty="0"/>
              <a:t>Diagrama de estados para o processo de compra de </a:t>
            </a:r>
            <a:r>
              <a:rPr lang="pt-BR" sz="3600" dirty="0" smtClean="0"/>
              <a:t>produtos</a:t>
            </a:r>
            <a:endParaRPr lang="pt-BR" sz="36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58271" y="5942338"/>
            <a:ext cx="3903676" cy="482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3600" b="1" dirty="0" smtClean="0"/>
              <a:t>O que mudou?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5115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04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ESTUDANTE:</a:t>
            </a:r>
          </a:p>
          <a:p>
            <a:r>
              <a:rPr lang="pt-BR" dirty="0" smtClean="0"/>
              <a:t>VER TEXTO NO BLACKBOARD</a:t>
            </a:r>
          </a:p>
          <a:p>
            <a:r>
              <a:rPr lang="pt-BR" dirty="0" smtClean="0"/>
              <a:t>ENTREGAR NO DIA DA PRÓXIMA AVALIAÇÃO JUNTO COM A ATIVIDADE 03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PROFESSOR:</a:t>
            </a:r>
          </a:p>
          <a:p>
            <a:r>
              <a:rPr lang="pt-BR" dirty="0" smtClean="0"/>
              <a:t>EXPLICAÇÃO: COMO FAZER (EM SALA)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01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transição de estados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altLang="pt-BR" b="1" dirty="0"/>
              <a:t>Diagrama de </a:t>
            </a:r>
            <a:r>
              <a:rPr lang="pt-BR" altLang="pt-BR" b="1" dirty="0">
                <a:solidFill>
                  <a:srgbClr val="FF0000"/>
                </a:solidFill>
              </a:rPr>
              <a:t>Transição de </a:t>
            </a:r>
            <a:r>
              <a:rPr lang="pt-BR" altLang="pt-BR" b="1" dirty="0" smtClean="0">
                <a:solidFill>
                  <a:srgbClr val="FF0000"/>
                </a:solidFill>
              </a:rPr>
              <a:t>Estados </a:t>
            </a:r>
            <a:r>
              <a:rPr lang="pt-BR" altLang="pt-BR" b="1" dirty="0"/>
              <a:t>ou </a:t>
            </a:r>
            <a:r>
              <a:rPr lang="pt-BR" altLang="pt-BR" b="1" dirty="0" smtClean="0"/>
              <a:t/>
            </a:r>
            <a:br>
              <a:rPr lang="pt-BR" altLang="pt-BR" b="1" dirty="0" smtClean="0"/>
            </a:br>
            <a:r>
              <a:rPr lang="pt-BR" altLang="pt-BR" b="1" dirty="0" smtClean="0"/>
              <a:t>Diagrama </a:t>
            </a:r>
            <a:r>
              <a:rPr lang="pt-BR" altLang="pt-BR" b="1" dirty="0"/>
              <a:t>de </a:t>
            </a:r>
            <a:r>
              <a:rPr lang="pt-BR" altLang="pt-BR" b="1" dirty="0">
                <a:solidFill>
                  <a:srgbClr val="FF0000"/>
                </a:solidFill>
              </a:rPr>
              <a:t>Máquina de Estados</a:t>
            </a:r>
            <a:r>
              <a:rPr lang="pt-BR" altLang="pt-BR" b="1" dirty="0"/>
              <a:t>,</a:t>
            </a:r>
            <a:r>
              <a:rPr lang="pt-BR" altLang="pt-BR" dirty="0"/>
              <a:t> </a:t>
            </a:r>
            <a:r>
              <a:rPr lang="pt-BR" altLang="pt-BR" dirty="0" smtClean="0"/>
              <a:t/>
            </a:r>
            <a:br>
              <a:rPr lang="pt-BR" altLang="pt-BR" dirty="0" smtClean="0"/>
            </a:br>
            <a:endParaRPr lang="pt-BR" altLang="pt-BR" dirty="0" smtClean="0"/>
          </a:p>
          <a:p>
            <a:pPr marL="0" indent="0">
              <a:buNone/>
            </a:pPr>
            <a:r>
              <a:rPr lang="pt-BR" altLang="pt-BR" dirty="0" smtClean="0"/>
              <a:t>É </a:t>
            </a:r>
            <a:r>
              <a:rPr lang="pt-BR" altLang="pt-BR" dirty="0"/>
              <a:t>uma representação do estado ou situação em que um objeto pode se encontrar no decorrer da execução de processos de um sistema. </a:t>
            </a:r>
            <a:endParaRPr lang="pt-BR" altLang="pt-BR" dirty="0" smtClean="0"/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altLang="pt-BR" dirty="0" smtClean="0"/>
              <a:t>ASSIM, </a:t>
            </a:r>
            <a:r>
              <a:rPr lang="pt-BR" altLang="pt-BR" dirty="0"/>
              <a:t>o objeto pode passar de um estado inicial para um estado final </a:t>
            </a:r>
            <a:r>
              <a:rPr lang="pt-BR" altLang="pt-BR" dirty="0" smtClean="0"/>
              <a:t>por meio </a:t>
            </a:r>
            <a:r>
              <a:rPr lang="pt-BR" altLang="pt-BR" dirty="0"/>
              <a:t>de uma transição.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kumimoji="1" lang="pt-BR" sz="1500" dirty="0" smtClean="0"/>
              <a:t>FONTE: https</a:t>
            </a:r>
            <a:r>
              <a:rPr kumimoji="1" lang="pt-BR" sz="1500" dirty="0"/>
              <a:t>://</a:t>
            </a:r>
            <a:r>
              <a:rPr kumimoji="1" lang="pt-BR" sz="1500" dirty="0" smtClean="0"/>
              <a:t>pt.wikipedia.org/wiki/Diagrama_de_transi%C3%A7%C3%A3o_de_estados</a:t>
            </a:r>
            <a:endParaRPr kumimoji="1" lang="pt-BR" sz="1500" dirty="0"/>
          </a:p>
        </p:txBody>
      </p:sp>
    </p:spTree>
    <p:extLst>
      <p:ext uri="{BB962C8B-B14F-4D97-AF65-F5344CB8AC3E}">
        <p14:creationId xmlns:p14="http://schemas.microsoft.com/office/powerpoint/2010/main" val="247383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456"/>
          </a:xfrm>
        </p:spPr>
        <p:txBody>
          <a:bodyPr/>
          <a:lstStyle/>
          <a:p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transição de estados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70581"/>
            <a:ext cx="10515600" cy="512818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611313" indent="-1611313">
              <a:buNone/>
            </a:pPr>
            <a:r>
              <a:rPr lang="pt-BR" altLang="pt-BR" b="1" dirty="0"/>
              <a:t>Estado</a:t>
            </a:r>
            <a:r>
              <a:rPr lang="pt-BR" altLang="pt-BR" dirty="0"/>
              <a:t>: </a:t>
            </a:r>
            <a:r>
              <a:rPr lang="pt-BR" altLang="pt-BR" dirty="0" smtClean="0"/>
              <a:t>	Condição durante </a:t>
            </a:r>
            <a:r>
              <a:rPr lang="pt-BR" altLang="pt-BR" dirty="0"/>
              <a:t>a vida de um </a:t>
            </a:r>
            <a:r>
              <a:rPr lang="pt-BR" altLang="pt-BR" dirty="0" smtClean="0"/>
              <a:t>objeto, onde ele </a:t>
            </a:r>
            <a:r>
              <a:rPr lang="pt-BR" altLang="pt-BR" dirty="0">
                <a:solidFill>
                  <a:srgbClr val="FF0000"/>
                </a:solidFill>
              </a:rPr>
              <a:t>satisfaz</a:t>
            </a:r>
            <a:r>
              <a:rPr lang="pt-BR" altLang="pt-BR" dirty="0"/>
              <a:t> algumas condições, </a:t>
            </a:r>
            <a:r>
              <a:rPr lang="pt-BR" altLang="pt-BR" dirty="0">
                <a:solidFill>
                  <a:srgbClr val="FF0000"/>
                </a:solidFill>
              </a:rPr>
              <a:t>executa</a:t>
            </a:r>
            <a:r>
              <a:rPr lang="pt-BR" altLang="pt-BR" dirty="0"/>
              <a:t> algumas atividades ou </a:t>
            </a:r>
            <a:r>
              <a:rPr lang="pt-BR" altLang="pt-BR" dirty="0">
                <a:solidFill>
                  <a:srgbClr val="FF0000"/>
                </a:solidFill>
              </a:rPr>
              <a:t>espera</a:t>
            </a:r>
            <a:r>
              <a:rPr lang="pt-BR" altLang="pt-BR" dirty="0"/>
              <a:t> por eventos.</a:t>
            </a:r>
          </a:p>
          <a:p>
            <a:pPr marL="1611313" indent="-1611313">
              <a:buNone/>
            </a:pPr>
            <a:r>
              <a:rPr lang="pt-BR" altLang="pt-BR" b="1" dirty="0" smtClean="0"/>
              <a:t>Transição</a:t>
            </a:r>
            <a:r>
              <a:rPr lang="pt-BR" altLang="pt-BR" dirty="0" smtClean="0"/>
              <a:t>:	O </a:t>
            </a:r>
            <a:r>
              <a:rPr lang="pt-BR" altLang="pt-BR" dirty="0"/>
              <a:t>relacionamento </a:t>
            </a:r>
            <a:r>
              <a:rPr lang="pt-BR" altLang="pt-BR" dirty="0">
                <a:solidFill>
                  <a:srgbClr val="FF0000"/>
                </a:solidFill>
              </a:rPr>
              <a:t>entre dois estados</a:t>
            </a:r>
            <a:r>
              <a:rPr lang="pt-BR" altLang="pt-BR" dirty="0"/>
              <a:t>, indicando que o objeto que está no </a:t>
            </a:r>
            <a:r>
              <a:rPr lang="pt-BR" altLang="pt-BR" dirty="0">
                <a:solidFill>
                  <a:srgbClr val="FF0000"/>
                </a:solidFill>
              </a:rPr>
              <a:t>primeiro estado </a:t>
            </a:r>
            <a:r>
              <a:rPr lang="pt-BR" altLang="pt-BR" dirty="0"/>
              <a:t>irá passar para o </a:t>
            </a:r>
            <a:r>
              <a:rPr lang="pt-BR" altLang="pt-BR" dirty="0">
                <a:solidFill>
                  <a:srgbClr val="FF0000"/>
                </a:solidFill>
              </a:rPr>
              <a:t>segundo estado </a:t>
            </a:r>
            <a:r>
              <a:rPr lang="pt-BR" altLang="pt-BR" dirty="0"/>
              <a:t>mediante a ocorrência de um determinado </a:t>
            </a:r>
            <a:r>
              <a:rPr lang="pt-BR" altLang="pt-BR" dirty="0">
                <a:solidFill>
                  <a:srgbClr val="FF0000"/>
                </a:solidFill>
              </a:rPr>
              <a:t>evento</a:t>
            </a:r>
            <a:r>
              <a:rPr lang="pt-BR" altLang="pt-BR" dirty="0"/>
              <a:t> e em certos casos uma </a:t>
            </a:r>
            <a:r>
              <a:rPr lang="pt-BR" altLang="pt-BR" dirty="0">
                <a:solidFill>
                  <a:srgbClr val="FF0000"/>
                </a:solidFill>
              </a:rPr>
              <a:t>condição</a:t>
            </a:r>
            <a:r>
              <a:rPr lang="pt-BR" altLang="pt-BR" dirty="0"/>
              <a:t>.</a:t>
            </a:r>
          </a:p>
          <a:p>
            <a:pPr marL="1611313" indent="-1611313">
              <a:buNone/>
            </a:pPr>
            <a:r>
              <a:rPr lang="pt-BR" altLang="pt-BR" b="1" dirty="0"/>
              <a:t>Condição</a:t>
            </a:r>
            <a:r>
              <a:rPr lang="pt-BR" altLang="pt-BR" dirty="0"/>
              <a:t>: </a:t>
            </a:r>
            <a:r>
              <a:rPr lang="pt-BR" altLang="pt-BR" dirty="0" smtClean="0"/>
              <a:t>	</a:t>
            </a:r>
            <a:r>
              <a:rPr lang="pt-BR" altLang="pt-BR" dirty="0" smtClean="0">
                <a:solidFill>
                  <a:srgbClr val="FF0000"/>
                </a:solidFill>
              </a:rPr>
              <a:t>Causa</a:t>
            </a:r>
            <a:r>
              <a:rPr lang="pt-BR" altLang="pt-BR" dirty="0" smtClean="0"/>
              <a:t> </a:t>
            </a:r>
            <a:r>
              <a:rPr lang="pt-BR" altLang="pt-BR" dirty="0"/>
              <a:t>necessária para que haja a transição de estado. Decorre da ocorrência de um </a:t>
            </a:r>
            <a:r>
              <a:rPr lang="pt-BR" altLang="pt-BR" dirty="0">
                <a:solidFill>
                  <a:srgbClr val="FF0000"/>
                </a:solidFill>
              </a:rPr>
              <a:t>evento</a:t>
            </a:r>
            <a:r>
              <a:rPr lang="pt-BR" altLang="pt-BR" dirty="0"/>
              <a:t> </a:t>
            </a:r>
            <a:r>
              <a:rPr lang="pt-BR" altLang="pt-BR" dirty="0" smtClean="0">
                <a:solidFill>
                  <a:srgbClr val="FF0000"/>
                </a:solidFill>
              </a:rPr>
              <a:t>ou circunstância </a:t>
            </a:r>
            <a:r>
              <a:rPr lang="pt-BR" altLang="pt-BR" dirty="0" smtClean="0"/>
              <a:t>que </a:t>
            </a:r>
            <a:r>
              <a:rPr lang="pt-BR" altLang="pt-BR" dirty="0"/>
              <a:t>propicia a transição de estado.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kumimoji="1" lang="pt-BR" sz="1500" dirty="0" smtClean="0"/>
              <a:t>FONTE: https</a:t>
            </a:r>
            <a:r>
              <a:rPr kumimoji="1" lang="pt-BR" sz="1500" dirty="0"/>
              <a:t>://</a:t>
            </a:r>
            <a:r>
              <a:rPr kumimoji="1" lang="pt-BR" sz="1500" dirty="0" smtClean="0"/>
              <a:t>pt.wikipedia.org/wiki/Diagrama_de_transi%C3%A7%C3%A3o_de_estados</a:t>
            </a:r>
            <a:endParaRPr kumimoji="1" lang="pt-BR" sz="1500" dirty="0"/>
          </a:p>
        </p:txBody>
      </p:sp>
    </p:spTree>
    <p:extLst>
      <p:ext uri="{BB962C8B-B14F-4D97-AF65-F5344CB8AC3E}">
        <p14:creationId xmlns:p14="http://schemas.microsoft.com/office/powerpoint/2010/main" val="362878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transição de estados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80008"/>
            <a:ext cx="10515600" cy="4696955"/>
          </a:xfrm>
        </p:spPr>
        <p:txBody>
          <a:bodyPr>
            <a:normAutofit fontScale="92500" lnSpcReduction="10000"/>
          </a:bodyPr>
          <a:lstStyle/>
          <a:p>
            <a:r>
              <a:rPr lang="pt-BR" altLang="pt-BR" b="1" dirty="0">
                <a:solidFill>
                  <a:srgbClr val="FF0000"/>
                </a:solidFill>
              </a:rPr>
              <a:t>Estado inicial</a:t>
            </a:r>
            <a:r>
              <a:rPr lang="pt-BR" altLang="pt-BR" dirty="0">
                <a:solidFill>
                  <a:srgbClr val="FF0000"/>
                </a:solidFill>
              </a:rPr>
              <a:t>: </a:t>
            </a:r>
            <a:r>
              <a:rPr lang="pt-BR" altLang="pt-BR" dirty="0"/>
              <a:t>Estado por onde se começa a leitura de um diagrama de estado.</a:t>
            </a:r>
          </a:p>
          <a:p>
            <a:r>
              <a:rPr lang="pt-BR" altLang="pt-BR" b="1" dirty="0">
                <a:solidFill>
                  <a:srgbClr val="FF0000"/>
                </a:solidFill>
              </a:rPr>
              <a:t>Estado final</a:t>
            </a:r>
            <a:r>
              <a:rPr lang="pt-BR" altLang="pt-BR" dirty="0">
                <a:solidFill>
                  <a:srgbClr val="FF0000"/>
                </a:solidFill>
              </a:rPr>
              <a:t>: </a:t>
            </a:r>
            <a:r>
              <a:rPr lang="pt-BR" altLang="pt-BR" dirty="0"/>
              <a:t>Estado que representa o fim de uma </a:t>
            </a:r>
            <a:r>
              <a:rPr lang="pt-BR" altLang="pt-BR" dirty="0" smtClean="0"/>
              <a:t>máquina de estado.</a:t>
            </a:r>
            <a:endParaRPr lang="pt-BR" altLang="pt-BR" dirty="0"/>
          </a:p>
          <a:p>
            <a:r>
              <a:rPr lang="pt-BR" altLang="pt-BR" b="1" dirty="0">
                <a:solidFill>
                  <a:srgbClr val="0070C0"/>
                </a:solidFill>
              </a:rPr>
              <a:t>Barra de Sincronização</a:t>
            </a:r>
            <a:r>
              <a:rPr lang="pt-BR" altLang="pt-BR" dirty="0">
                <a:solidFill>
                  <a:srgbClr val="0070C0"/>
                </a:solidFill>
              </a:rPr>
              <a:t>: </a:t>
            </a:r>
            <a:r>
              <a:rPr lang="pt-BR" altLang="pt-BR" dirty="0" smtClean="0"/>
              <a:t>Semelhante ao que ocorre no diagrama de atividade.</a:t>
            </a:r>
            <a:endParaRPr lang="pt-BR" altLang="pt-BR" dirty="0"/>
          </a:p>
          <a:p>
            <a:r>
              <a:rPr lang="pt-BR" altLang="pt-BR" b="1" dirty="0">
                <a:solidFill>
                  <a:srgbClr val="FF0000"/>
                </a:solidFill>
              </a:rPr>
              <a:t>Estado composto</a:t>
            </a:r>
            <a:r>
              <a:rPr lang="pt-BR" altLang="pt-BR" dirty="0">
                <a:solidFill>
                  <a:srgbClr val="FF0000"/>
                </a:solidFill>
              </a:rPr>
              <a:t>: </a:t>
            </a:r>
            <a:r>
              <a:rPr lang="pt-BR" altLang="pt-BR" dirty="0"/>
              <a:t>Estado composto por outras máquinas de estado organizadas em regiões que são executadas em paralelo.</a:t>
            </a:r>
          </a:p>
          <a:p>
            <a:r>
              <a:rPr lang="pt-BR" altLang="pt-BR" b="1" dirty="0">
                <a:solidFill>
                  <a:srgbClr val="0070C0"/>
                </a:solidFill>
              </a:rPr>
              <a:t>Sincronização</a:t>
            </a:r>
            <a:r>
              <a:rPr lang="pt-BR" altLang="pt-BR" dirty="0">
                <a:solidFill>
                  <a:srgbClr val="0070C0"/>
                </a:solidFill>
              </a:rPr>
              <a:t>: </a:t>
            </a:r>
            <a:r>
              <a:rPr lang="pt-BR" altLang="pt-BR" dirty="0" smtClean="0"/>
              <a:t>Permite </a:t>
            </a:r>
            <a:r>
              <a:rPr lang="pt-BR" altLang="pt-BR" dirty="0"/>
              <a:t>que os relógios de dois ou mais processos paralelos estejam sincronizados em um determinado momento do processo.</a:t>
            </a:r>
          </a:p>
          <a:p>
            <a:r>
              <a:rPr lang="pt-BR" altLang="pt-BR" b="1" dirty="0"/>
              <a:t>Ação</a:t>
            </a:r>
            <a:r>
              <a:rPr lang="pt-BR" altLang="pt-BR" dirty="0"/>
              <a:t>: </a:t>
            </a:r>
            <a:r>
              <a:rPr lang="pt-BR" altLang="pt-BR" dirty="0" smtClean="0"/>
              <a:t>Atividade </a:t>
            </a:r>
            <a:r>
              <a:rPr lang="pt-BR" altLang="pt-BR" dirty="0"/>
              <a:t>do sistema que efetua a transição de estado.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kumimoji="1" lang="pt-BR" sz="1500" dirty="0" smtClean="0"/>
              <a:t>FONTE: https</a:t>
            </a:r>
            <a:r>
              <a:rPr kumimoji="1" lang="pt-BR" sz="1500" dirty="0"/>
              <a:t>://</a:t>
            </a:r>
            <a:r>
              <a:rPr kumimoji="1" lang="pt-BR" sz="1500" dirty="0" smtClean="0"/>
              <a:t>pt.wikipedia.org/wiki/Diagrama_de_transi%C3%A7%C3%A3o_de_estados</a:t>
            </a:r>
            <a:endParaRPr kumimoji="1" lang="pt-BR" sz="1500" dirty="0"/>
          </a:p>
        </p:txBody>
      </p:sp>
    </p:spTree>
    <p:extLst>
      <p:ext uri="{BB962C8B-B14F-4D97-AF65-F5344CB8AC3E}">
        <p14:creationId xmlns:p14="http://schemas.microsoft.com/office/powerpoint/2010/main" val="255796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transição de estados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659248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pt-BR" sz="3200" b="1" dirty="0">
                <a:solidFill>
                  <a:schemeClr val="bg1"/>
                </a:solidFill>
              </a:rPr>
              <a:t>Exemplo simples: </a:t>
            </a:r>
            <a:r>
              <a:rPr lang="pt-BR" dirty="0" smtClean="0">
                <a:solidFill>
                  <a:schemeClr val="bg1"/>
                </a:solidFill>
              </a:rPr>
              <a:t>Semáforo </a:t>
            </a:r>
            <a:r>
              <a:rPr lang="pt-BR" dirty="0">
                <a:solidFill>
                  <a:schemeClr val="bg1"/>
                </a:solidFill>
              </a:rPr>
              <a:t>(sinal de trânsito)</a:t>
            </a: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Cada estado corresponde a uma situação que ocorrerá. </a:t>
            </a: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Quando </a:t>
            </a:r>
            <a:r>
              <a:rPr lang="pt-BR" b="1" dirty="0">
                <a:solidFill>
                  <a:srgbClr val="92D050"/>
                </a:solidFill>
              </a:rPr>
              <a:t>verde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>
                <a:solidFill>
                  <a:schemeClr val="bg1"/>
                </a:solidFill>
              </a:rPr>
              <a:t>os carros podem prosseguir na via. Passado um tempo, é acionada a tarefa de </a:t>
            </a:r>
            <a:r>
              <a:rPr lang="pt-BR" b="1" dirty="0">
                <a:solidFill>
                  <a:srgbClr val="FFFF00"/>
                </a:solidFill>
              </a:rPr>
              <a:t>mudar para amarelo</a:t>
            </a:r>
            <a:r>
              <a:rPr lang="pt-BR" dirty="0">
                <a:solidFill>
                  <a:schemeClr val="bg1"/>
                </a:solidFill>
              </a:rPr>
              <a:t>. Então o semáforo passa de </a:t>
            </a:r>
            <a:r>
              <a:rPr lang="pt-BR" b="1" dirty="0">
                <a:solidFill>
                  <a:srgbClr val="92D050"/>
                </a:solidFill>
              </a:rPr>
              <a:t>verde</a:t>
            </a:r>
            <a:r>
              <a:rPr lang="pt-BR" dirty="0">
                <a:solidFill>
                  <a:schemeClr val="bg1"/>
                </a:solidFill>
              </a:rPr>
              <a:t> para </a:t>
            </a:r>
            <a:r>
              <a:rPr lang="pt-BR" b="1" dirty="0">
                <a:solidFill>
                  <a:srgbClr val="FFFF00"/>
                </a:solidFill>
              </a:rPr>
              <a:t>amarelo</a:t>
            </a:r>
            <a:r>
              <a:rPr lang="pt-BR" dirty="0">
                <a:solidFill>
                  <a:schemeClr val="bg1"/>
                </a:solidFill>
              </a:rPr>
              <a:t>. Aqui os carros ficam em estado de atenção e já aguardam a próxima transição.</a:t>
            </a: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O próximo passo é </a:t>
            </a:r>
            <a:r>
              <a:rPr lang="pt-BR" b="1" dirty="0">
                <a:solidFill>
                  <a:srgbClr val="FF0000"/>
                </a:solidFill>
              </a:rPr>
              <a:t>passar para vermelho</a:t>
            </a:r>
            <a:r>
              <a:rPr lang="pt-BR" dirty="0">
                <a:solidFill>
                  <a:schemeClr val="bg1"/>
                </a:solidFill>
              </a:rPr>
              <a:t>. Nesse estado, os carros estão parados na via. De </a:t>
            </a:r>
            <a:r>
              <a:rPr lang="pt-BR" b="1" dirty="0">
                <a:solidFill>
                  <a:srgbClr val="FF0000"/>
                </a:solidFill>
              </a:rPr>
              <a:t>vermelho</a:t>
            </a:r>
            <a:r>
              <a:rPr lang="pt-BR" dirty="0">
                <a:solidFill>
                  <a:schemeClr val="bg1"/>
                </a:solidFill>
              </a:rPr>
              <a:t>, o próximo estado somente será </a:t>
            </a:r>
            <a:r>
              <a:rPr lang="pt-BR" b="1" dirty="0">
                <a:solidFill>
                  <a:srgbClr val="92D050"/>
                </a:solidFill>
              </a:rPr>
              <a:t>verde</a:t>
            </a:r>
            <a:r>
              <a:rPr lang="pt-BR" dirty="0">
                <a:solidFill>
                  <a:schemeClr val="bg1"/>
                </a:solidFill>
              </a:rPr>
              <a:t>, assim, os carros podem voltar a trafegar na via.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pt-BR" sz="1500" dirty="0" smtClean="0">
                <a:solidFill>
                  <a:schemeClr val="bg1"/>
                </a:solidFill>
              </a:rPr>
              <a:t>FONTE: https</a:t>
            </a:r>
            <a:r>
              <a:rPr kumimoji="1" lang="pt-BR" sz="1500" dirty="0">
                <a:solidFill>
                  <a:schemeClr val="bg1"/>
                </a:solidFill>
              </a:rPr>
              <a:t>://</a:t>
            </a:r>
            <a:r>
              <a:rPr kumimoji="1" lang="pt-BR" sz="1500" dirty="0" smtClean="0">
                <a:solidFill>
                  <a:schemeClr val="bg1"/>
                </a:solidFill>
              </a:rPr>
              <a:t>pt.wikipedia.org/wiki/Diagrama_de_transi%C3%A7%C3%A3o_de_estados</a:t>
            </a:r>
            <a:endParaRPr kumimoji="1" lang="pt-B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6860" y="263950"/>
            <a:ext cx="4355969" cy="4901938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pt-BR" sz="3200" b="1" dirty="0"/>
              <a:t>Exemplo </a:t>
            </a:r>
            <a:r>
              <a:rPr lang="pt-BR" sz="3200" b="1" dirty="0" smtClean="0"/>
              <a:t>Simples: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pt-BR" sz="3200" b="1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pt-BR" sz="3200" b="1" dirty="0" smtClean="0"/>
              <a:t>SEMÁFORO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(SINAL DE TRÂNSITO)</a:t>
            </a:r>
            <a:endParaRPr lang="pt-BR" dirty="0"/>
          </a:p>
        </p:txBody>
      </p:sp>
      <p:pic>
        <p:nvPicPr>
          <p:cNvPr id="5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277" y="135985"/>
            <a:ext cx="6435725" cy="58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021281" y="5967167"/>
            <a:ext cx="6718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pt-BR" sz="1400" dirty="0"/>
              <a:t>FONTE: https://pt.wikipedia.org/wiki/Diagrama_de_transi%C3%A7%C3%A3o_de_estados</a:t>
            </a:r>
            <a:endParaRPr kumimoji="1" lang="pt-BR" sz="1400" dirty="0"/>
          </a:p>
        </p:txBody>
      </p:sp>
    </p:spTree>
    <p:extLst>
      <p:ext uri="{BB962C8B-B14F-4D97-AF65-F5344CB8AC3E}">
        <p14:creationId xmlns:p14="http://schemas.microsoft.com/office/powerpoint/2010/main" val="15250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6860" y="263950"/>
            <a:ext cx="4355969" cy="4901938"/>
          </a:xfrm>
        </p:spPr>
        <p:txBody>
          <a:bodyPr>
            <a:normAutofit/>
          </a:bodyPr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pt-BR" sz="3200" b="1" dirty="0"/>
              <a:t>Exemplo </a:t>
            </a:r>
            <a:r>
              <a:rPr lang="pt-BR" sz="3200" b="1" dirty="0" smtClean="0"/>
              <a:t>Simples</a:t>
            </a:r>
            <a:r>
              <a:rPr lang="pt-BR" sz="3200" b="1" dirty="0"/>
              <a:t>: </a:t>
            </a: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3200" b="1" dirty="0" smtClean="0"/>
              <a:t>ESTAÇÕES DO ANO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 rot="16200000">
            <a:off x="8439178" y="3167950"/>
            <a:ext cx="5726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pt-BR" sz="1200" dirty="0"/>
              <a:t>FONTE: https://pt.wikipedia.org/wiki/Diagrama_de_transi%C3%A7%C3%A3o_de_estados</a:t>
            </a:r>
            <a:endParaRPr kumimoji="1" lang="pt-BR" sz="1200" dirty="0"/>
          </a:p>
        </p:txBody>
      </p:sp>
      <p:pic>
        <p:nvPicPr>
          <p:cNvPr id="7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09" y="168584"/>
            <a:ext cx="489585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66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221" y="681909"/>
            <a:ext cx="2505271" cy="1902945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pt-BR" sz="3200" b="1" dirty="0" smtClean="0"/>
              <a:t>Exemplo mais avançado: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pt-BR" sz="3200" b="1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pt-BR" sz="3200" b="1" dirty="0" smtClean="0"/>
              <a:t>ATM</a:t>
            </a:r>
            <a:endParaRPr lang="pt-BR" dirty="0"/>
          </a:p>
        </p:txBody>
      </p:sp>
      <p:pic>
        <p:nvPicPr>
          <p:cNvPr id="5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848" y="681909"/>
            <a:ext cx="8696325" cy="525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8024206" y="6007605"/>
            <a:ext cx="36249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r>
              <a:rPr lang="pt-BR" alt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FONTE: DOCUMETO DE REFERÊNCIA DA UML</a:t>
            </a:r>
          </a:p>
        </p:txBody>
      </p:sp>
    </p:spTree>
    <p:extLst>
      <p:ext uri="{BB962C8B-B14F-4D97-AF65-F5344CB8AC3E}">
        <p14:creationId xmlns:p14="http://schemas.microsoft.com/office/powerpoint/2010/main" val="404511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estados para o controle de uma secretária </a:t>
            </a: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eletrônica  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dirty="0" smtClean="0"/>
              <a:t>As chamadas são atendidas automaticamente da seguinte maneira: </a:t>
            </a:r>
          </a:p>
          <a:p>
            <a:pPr marL="476250" lvl="1">
              <a:spcBef>
                <a:spcPct val="0"/>
              </a:spcBef>
              <a:buFontTx/>
              <a:buChar char="•"/>
            </a:pPr>
            <a:r>
              <a:rPr kumimoji="0" lang="pt-BR" altLang="pt-BR" sz="2800" dirty="0" smtClean="0"/>
              <a:t>uma chamada é detectada no primeiro toque da campainha e a secretária responde à chamada com um aviso pré-gravado. </a:t>
            </a:r>
          </a:p>
          <a:p>
            <a:pPr marL="476250" lvl="1">
              <a:spcBef>
                <a:spcPct val="0"/>
              </a:spcBef>
              <a:buFontTx/>
              <a:buChar char="•"/>
            </a:pPr>
            <a:r>
              <a:rPr kumimoji="0" lang="pt-BR" altLang="pt-BR" sz="2800" dirty="0" smtClean="0"/>
              <a:t>quando o aviso termina, a mensagem de quem chamou é gravada. </a:t>
            </a:r>
          </a:p>
          <a:p>
            <a:pPr marL="476250" lvl="1">
              <a:spcBef>
                <a:spcPct val="0"/>
              </a:spcBef>
              <a:buFontTx/>
              <a:buChar char="•"/>
            </a:pPr>
            <a:r>
              <a:rPr kumimoji="0" lang="pt-BR" altLang="pt-BR" sz="2800" dirty="0" smtClean="0"/>
              <a:t>quando o chamador  desliga, a secretária também desliga.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dirty="0" smtClean="0"/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dirty="0" smtClean="0"/>
              <a:t>Faça o digrama de estados e coloque também o seguinte: </a:t>
            </a:r>
          </a:p>
          <a:p>
            <a:pPr marL="476250" lvl="1">
              <a:spcBef>
                <a:spcPct val="0"/>
              </a:spcBef>
              <a:buFontTx/>
              <a:buChar char="•"/>
            </a:pPr>
            <a:r>
              <a:rPr kumimoji="0" lang="pt-BR" altLang="pt-BR" sz="2800" dirty="0" smtClean="0"/>
              <a:t>quando chamada detectada, responder à chamada, apresentar o aviso, gravar a mensagem de quem chamou, chamador desliga, aviso termina. </a:t>
            </a: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485422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489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Monotype Sorts</vt:lpstr>
      <vt:lpstr>Tema do Office</vt:lpstr>
      <vt:lpstr>DIAGRAMA DE ESTADOS</vt:lpstr>
      <vt:lpstr>Diagrama de transição de estados</vt:lpstr>
      <vt:lpstr>Diagrama de transição de estados</vt:lpstr>
      <vt:lpstr>Diagrama de transição de estados</vt:lpstr>
      <vt:lpstr>Diagrama de transição de estados</vt:lpstr>
      <vt:lpstr>Apresentação do PowerPoint</vt:lpstr>
      <vt:lpstr>Apresentação do PowerPoint</vt:lpstr>
      <vt:lpstr>Apresentação do PowerPoint</vt:lpstr>
      <vt:lpstr>Diagrama de estados para o controle de uma secretária eletrônica   (1/2)</vt:lpstr>
      <vt:lpstr>Diagrama de estados para o controle de uma secretária eletrônica   (2/2)</vt:lpstr>
      <vt:lpstr>A secretária eletrônica é ativada ao primeiro toque da campainha (1/2)</vt:lpstr>
      <vt:lpstr>A secretária eletrônica é ativada ao primeiro toque da campainha (2/2)</vt:lpstr>
      <vt:lpstr>Diagrama de estados para um guichê bancário</vt:lpstr>
      <vt:lpstr>Apresentação do PowerPoint</vt:lpstr>
      <vt:lpstr>Apresentação do PowerPoint</vt:lpstr>
      <vt:lpstr>Apresentação do PowerPoint</vt:lpstr>
      <vt:lpstr>ATIVIDADE 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ESTADOS</dc:title>
  <dc:creator>Usuário do Windows</dc:creator>
  <cp:lastModifiedBy>Usuário do Windows</cp:lastModifiedBy>
  <cp:revision>19</cp:revision>
  <dcterms:created xsi:type="dcterms:W3CDTF">2019-09-18T11:37:24Z</dcterms:created>
  <dcterms:modified xsi:type="dcterms:W3CDTF">2019-09-18T12:41:53Z</dcterms:modified>
</cp:coreProperties>
</file>