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41"/>
  </p:notesMasterIdLst>
  <p:sldIdLst>
    <p:sldId id="291" r:id="rId2"/>
    <p:sldId id="333" r:id="rId3"/>
    <p:sldId id="334" r:id="rId4"/>
    <p:sldId id="335" r:id="rId5"/>
    <p:sldId id="336" r:id="rId6"/>
    <p:sldId id="363" r:id="rId7"/>
    <p:sldId id="364" r:id="rId8"/>
    <p:sldId id="343" r:id="rId9"/>
    <p:sldId id="344" r:id="rId10"/>
    <p:sldId id="345" r:id="rId11"/>
    <p:sldId id="346" r:id="rId12"/>
    <p:sldId id="337" r:id="rId13"/>
    <p:sldId id="338" r:id="rId14"/>
    <p:sldId id="339" r:id="rId15"/>
    <p:sldId id="340" r:id="rId16"/>
    <p:sldId id="341" r:id="rId17"/>
    <p:sldId id="342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5" r:id="rId35"/>
    <p:sldId id="366" r:id="rId36"/>
    <p:sldId id="367" r:id="rId37"/>
    <p:sldId id="368" r:id="rId38"/>
    <p:sldId id="369" r:id="rId39"/>
    <p:sldId id="370" r:id="rId40"/>
  </p:sldIdLst>
  <p:sldSz cx="9906000" cy="6858000" type="A4"/>
  <p:notesSz cx="6858000" cy="9144000"/>
  <p:defaultTextStyle>
    <a:defPPr>
      <a:defRPr lang="pt-BR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660"/>
  </p:normalViewPr>
  <p:slideViewPr>
    <p:cSldViewPr>
      <p:cViewPr varScale="1">
        <p:scale>
          <a:sx n="78" d="100"/>
          <a:sy n="78" d="100"/>
        </p:scale>
        <p:origin x="432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4C75-0AF1-4539-B39A-1D8464D32F6D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2C70-CEE1-43AF-A9C3-BC4A946810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2C70-CEE1-43AF-A9C3-BC4A946810B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–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recorrences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Interpreter - Geral</a:t>
            </a:r>
          </a:p>
        </p:txBody>
      </p:sp>
      <p:pic>
        <p:nvPicPr>
          <p:cNvPr id="72707" name="Picture 4" descr="InterpreterGenera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29904" y="1554164"/>
            <a:ext cx="7254081" cy="5303837"/>
          </a:xfrm>
          <a:noFill/>
        </p:spPr>
      </p:pic>
    </p:spTree>
    <p:extLst>
      <p:ext uri="{BB962C8B-B14F-4D97-AF65-F5344CB8AC3E}">
        <p14:creationId xmlns:p14="http://schemas.microsoft.com/office/powerpoint/2010/main" val="41204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Interpreter - Exemplo</a:t>
            </a:r>
          </a:p>
        </p:txBody>
      </p:sp>
      <p:pic>
        <p:nvPicPr>
          <p:cNvPr id="73731" name="Picture 5" descr="Interpreter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52513" y="1438275"/>
            <a:ext cx="7800975" cy="5419725"/>
          </a:xfrm>
          <a:noFill/>
        </p:spPr>
      </p:pic>
    </p:spTree>
    <p:extLst>
      <p:ext uri="{BB962C8B-B14F-4D97-AF65-F5344CB8AC3E}">
        <p14:creationId xmlns:p14="http://schemas.microsoft.com/office/powerpoint/2010/main" val="15928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977094" cy="2053590"/>
          </a:xfrm>
        </p:spPr>
        <p:txBody>
          <a:bodyPr>
            <a:normAutofit fontScale="90000"/>
          </a:bodyPr>
          <a:lstStyle/>
          <a:p>
            <a:r>
              <a:rPr lang="pt-BR" sz="6600" dirty="0" smtClean="0"/>
              <a:t>Suspende a execução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8882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Guarded Suspension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Suspende a execução de uma chamada de método até que uma pré-condição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7141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Guarded Suspension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77851" y="1584326"/>
            <a:ext cx="8414483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Courier New" pitchFamily="49" charset="0"/>
              </a:rPr>
              <a:t>class Conta {</a:t>
            </a:r>
          </a:p>
          <a:p>
            <a:r>
              <a:rPr lang="pt-BR" sz="2000">
                <a:latin typeface="Courier New" pitchFamily="49" charset="0"/>
              </a:rPr>
              <a:t>  private double saldo;</a:t>
            </a:r>
          </a:p>
          <a:p>
            <a:r>
              <a:rPr lang="pt-BR" sz="2000">
                <a:latin typeface="Courier New" pitchFamily="49" charset="0"/>
              </a:rPr>
              <a:t>  public </a:t>
            </a:r>
            <a:r>
              <a:rPr lang="pt-BR" sz="2000" b="1">
                <a:latin typeface="Courier New" pitchFamily="49" charset="0"/>
              </a:rPr>
              <a:t>synchronized</a:t>
            </a:r>
            <a:r>
              <a:rPr lang="pt-BR" sz="2000">
                <a:latin typeface="Courier New" pitchFamily="49" charset="0"/>
              </a:rPr>
              <a:t> void saque(double v)</a:t>
            </a:r>
          </a:p>
          <a:p>
            <a:r>
              <a:rPr lang="pt-BR" sz="2000">
                <a:latin typeface="Courier New" pitchFamily="49" charset="0"/>
              </a:rPr>
              <a:t>  {</a:t>
            </a:r>
          </a:p>
          <a:p>
            <a:r>
              <a:rPr lang="pt-BR" sz="2000">
                <a:latin typeface="Courier New" pitchFamily="49" charset="0"/>
              </a:rPr>
              <a:t>    while ( </a:t>
            </a:r>
            <a:r>
              <a:rPr lang="pt-BR" sz="2000" b="1">
                <a:latin typeface="Courier New" pitchFamily="49" charset="0"/>
              </a:rPr>
              <a:t>saldo &lt; v</a:t>
            </a:r>
            <a:r>
              <a:rPr lang="pt-BR" sz="2000">
                <a:latin typeface="Courier New" pitchFamily="49" charset="0"/>
              </a:rPr>
              <a:t> )</a:t>
            </a:r>
          </a:p>
          <a:p>
            <a:r>
              <a:rPr lang="pt-BR" sz="2000">
                <a:latin typeface="Courier New" pitchFamily="49" charset="0"/>
              </a:rPr>
              <a:t>    {</a:t>
            </a:r>
          </a:p>
          <a:p>
            <a:r>
              <a:rPr lang="pt-BR" sz="2000">
                <a:latin typeface="Courier New" pitchFamily="49" charset="0"/>
              </a:rPr>
              <a:t>      </a:t>
            </a:r>
            <a:r>
              <a:rPr lang="pt-BR" sz="1800">
                <a:latin typeface="Courier New" pitchFamily="49" charset="0"/>
              </a:rPr>
              <a:t>try { </a:t>
            </a:r>
            <a:r>
              <a:rPr lang="pt-BR" sz="1800" b="1" i="1">
                <a:latin typeface="Courier New" pitchFamily="49" charset="0"/>
              </a:rPr>
              <a:t>wait( );</a:t>
            </a:r>
            <a:r>
              <a:rPr lang="pt-BR" sz="1800">
                <a:latin typeface="Courier New" pitchFamily="49" charset="0"/>
              </a:rPr>
              <a:t> } catch ( InterruptedException e ) { }</a:t>
            </a:r>
          </a:p>
          <a:p>
            <a:r>
              <a:rPr lang="pt-BR" sz="2000">
                <a:latin typeface="Courier New" pitchFamily="49" charset="0"/>
              </a:rPr>
              <a:t>    }</a:t>
            </a:r>
            <a:endParaRPr lang="pt-BR" sz="2000" b="1" i="1">
              <a:latin typeface="Courier New" pitchFamily="49" charset="0"/>
            </a:endParaRPr>
          </a:p>
          <a:p>
            <a:r>
              <a:rPr lang="pt-BR" sz="2000">
                <a:latin typeface="Courier New" pitchFamily="49" charset="0"/>
              </a:rPr>
              <a:t>    saldo = saldo – v;</a:t>
            </a:r>
          </a:p>
          <a:p>
            <a:r>
              <a:rPr lang="pt-BR" sz="2000">
                <a:latin typeface="Courier New" pitchFamily="49" charset="0"/>
              </a:rPr>
              <a:t>  }</a:t>
            </a:r>
          </a:p>
          <a:p>
            <a:endParaRPr lang="pt-BR" sz="2000">
              <a:latin typeface="Courier New" pitchFamily="49" charset="0"/>
            </a:endParaRPr>
          </a:p>
          <a:p>
            <a:r>
              <a:rPr lang="pt-BR" sz="2000">
                <a:latin typeface="Courier New" pitchFamily="49" charset="0"/>
              </a:rPr>
              <a:t>  public </a:t>
            </a:r>
            <a:r>
              <a:rPr lang="pt-BR" sz="2000" b="1">
                <a:latin typeface="Courier New" pitchFamily="49" charset="0"/>
              </a:rPr>
              <a:t>synchronized</a:t>
            </a:r>
            <a:r>
              <a:rPr lang="pt-BR" sz="2000">
                <a:latin typeface="Courier New" pitchFamily="49" charset="0"/>
              </a:rPr>
              <a:t> void deposito(double v)</a:t>
            </a:r>
          </a:p>
          <a:p>
            <a:r>
              <a:rPr lang="pt-BR" sz="2000">
                <a:latin typeface="Courier New" pitchFamily="49" charset="0"/>
              </a:rPr>
              <a:t>  {</a:t>
            </a:r>
          </a:p>
          <a:p>
            <a:r>
              <a:rPr lang="pt-BR" sz="2000">
                <a:latin typeface="Courier New" pitchFamily="49" charset="0"/>
              </a:rPr>
              <a:t>    saldo = saldo + v;</a:t>
            </a:r>
          </a:p>
          <a:p>
            <a:r>
              <a:rPr lang="pt-BR" sz="2000">
                <a:latin typeface="Courier New" pitchFamily="49" charset="0"/>
              </a:rPr>
              <a:t>    </a:t>
            </a:r>
            <a:r>
              <a:rPr lang="pt-BR" sz="2000" b="1" i="1">
                <a:latin typeface="Courier New" pitchFamily="49" charset="0"/>
              </a:rPr>
              <a:t>notifyAll( );</a:t>
            </a:r>
          </a:p>
          <a:p>
            <a:r>
              <a:rPr lang="pt-BR" sz="2000">
                <a:latin typeface="Courier New" pitchFamily="49" charset="0"/>
              </a:rPr>
              <a:t>  }</a:t>
            </a:r>
          </a:p>
          <a:p>
            <a:r>
              <a:rPr lang="pt-BR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4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977094" cy="205359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Produtor - consumidor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0685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Padrão </a:t>
            </a:r>
            <a:r>
              <a:rPr lang="pt-BR" dirty="0" err="1" smtClean="0"/>
              <a:t>Producer-Consumer</a:t>
            </a:r>
            <a:endParaRPr lang="pt-BR" dirty="0" smtClean="0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Coordena a produção e o consumo assíncronos de objetos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7537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Producer-Consumer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25753" y="1581150"/>
            <a:ext cx="831830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>
                <a:latin typeface="Courier New" pitchFamily="49" charset="0"/>
              </a:rPr>
              <a:t>class Queue</a:t>
            </a:r>
          </a:p>
          <a:p>
            <a:r>
              <a:rPr lang="pt-BR" sz="1800">
                <a:latin typeface="Courier New" pitchFamily="49" charset="0"/>
              </a:rPr>
              <a:t>{</a:t>
            </a:r>
          </a:p>
          <a:p>
            <a:r>
              <a:rPr lang="pt-BR" sz="1800">
                <a:latin typeface="Courier New" pitchFamily="49" charset="0"/>
              </a:rPr>
              <a:t>  private Vector data = new Vector( ); // fila de objetos</a:t>
            </a:r>
          </a:p>
          <a:p>
            <a:r>
              <a:rPr lang="pt-BR" sz="1800">
                <a:latin typeface="Courier New" pitchFamily="49" charset="0"/>
              </a:rPr>
              <a:t>  </a:t>
            </a:r>
            <a:r>
              <a:rPr lang="pt-BR" sz="1800" b="1">
                <a:latin typeface="Courier New" pitchFamily="49" charset="0"/>
              </a:rPr>
              <a:t>synchronized</a:t>
            </a:r>
            <a:r>
              <a:rPr lang="pt-BR" sz="1800">
                <a:latin typeface="Courier New" pitchFamily="49" charset="0"/>
              </a:rPr>
              <a:t> public void put( Object obj )</a:t>
            </a:r>
          </a:p>
          <a:p>
            <a:r>
              <a:rPr lang="pt-BR" sz="1800">
                <a:latin typeface="Courier New" pitchFamily="49" charset="0"/>
              </a:rPr>
              <a:t>  {</a:t>
            </a:r>
          </a:p>
          <a:p>
            <a:r>
              <a:rPr lang="pt-BR" sz="1800">
                <a:latin typeface="Courier New" pitchFamily="49" charset="0"/>
              </a:rPr>
              <a:t>    data.add( obj ); // insere o objeto na fila</a:t>
            </a:r>
          </a:p>
          <a:p>
            <a:r>
              <a:rPr lang="pt-BR" sz="1800">
                <a:latin typeface="Courier New" pitchFamily="49" charset="0"/>
              </a:rPr>
              <a:t>    </a:t>
            </a:r>
            <a:r>
              <a:rPr lang="pt-BR" sz="1800" b="1" i="1">
                <a:latin typeface="Courier New" pitchFamily="49" charset="0"/>
              </a:rPr>
              <a:t>notify( );</a:t>
            </a:r>
          </a:p>
          <a:p>
            <a:r>
              <a:rPr lang="pt-BR" sz="1800">
                <a:latin typeface="Courier New" pitchFamily="49" charset="0"/>
              </a:rPr>
              <a:t>  }</a:t>
            </a:r>
          </a:p>
          <a:p>
            <a:r>
              <a:rPr lang="pt-BR" sz="1800">
                <a:latin typeface="Courier New" pitchFamily="49" charset="0"/>
              </a:rPr>
              <a:t>  </a:t>
            </a:r>
            <a:r>
              <a:rPr lang="pt-BR" sz="1800" b="1">
                <a:latin typeface="Courier New" pitchFamily="49" charset="0"/>
              </a:rPr>
              <a:t>synchronized</a:t>
            </a:r>
            <a:r>
              <a:rPr lang="pt-BR" sz="1800">
                <a:latin typeface="Courier New" pitchFamily="49" charset="0"/>
              </a:rPr>
              <a:t> public Object get( )</a:t>
            </a:r>
          </a:p>
          <a:p>
            <a:r>
              <a:rPr lang="pt-BR" sz="1800">
                <a:latin typeface="Courier New" pitchFamily="49" charset="0"/>
              </a:rPr>
              <a:t>  {</a:t>
            </a:r>
          </a:p>
          <a:p>
            <a:r>
              <a:rPr lang="pt-BR" sz="1800">
                <a:latin typeface="Courier New" pitchFamily="49" charset="0"/>
              </a:rPr>
              <a:t>    while ( </a:t>
            </a:r>
            <a:r>
              <a:rPr lang="pt-BR" sz="1800" b="1">
                <a:latin typeface="Courier New" pitchFamily="49" charset="0"/>
              </a:rPr>
              <a:t>data.size( ) == 0</a:t>
            </a:r>
            <a:r>
              <a:rPr lang="pt-BR" sz="1800">
                <a:latin typeface="Courier New" pitchFamily="49" charset="0"/>
              </a:rPr>
              <a:t> ) // enquanto fila vazia</a:t>
            </a:r>
          </a:p>
          <a:p>
            <a:r>
              <a:rPr lang="pt-BR" sz="1800">
                <a:latin typeface="Courier New" pitchFamily="49" charset="0"/>
              </a:rPr>
              <a:t>    {</a:t>
            </a:r>
          </a:p>
          <a:p>
            <a:r>
              <a:rPr lang="pt-BR" sz="1800">
                <a:latin typeface="Courier New" pitchFamily="49" charset="0"/>
              </a:rPr>
              <a:t>      try { </a:t>
            </a:r>
            <a:r>
              <a:rPr lang="pt-BR" sz="1800" b="1" i="1">
                <a:latin typeface="Courier New" pitchFamily="49" charset="0"/>
              </a:rPr>
              <a:t>wait( );</a:t>
            </a:r>
            <a:r>
              <a:rPr lang="pt-BR" sz="1800">
                <a:latin typeface="Courier New" pitchFamily="49" charset="0"/>
              </a:rPr>
              <a:t> } catch ( InterruptedException e ) { }</a:t>
            </a:r>
          </a:p>
          <a:p>
            <a:r>
              <a:rPr lang="pt-BR" sz="1800">
                <a:latin typeface="Courier New" pitchFamily="49" charset="0"/>
              </a:rPr>
              <a:t>    }</a:t>
            </a:r>
          </a:p>
          <a:p>
            <a:r>
              <a:rPr lang="pt-BR" sz="1800">
                <a:latin typeface="Courier New" pitchFamily="49" charset="0"/>
              </a:rPr>
              <a:t>    Object obj = data.elementAt( 0 ); // primeiro da fila</a:t>
            </a:r>
          </a:p>
          <a:p>
            <a:r>
              <a:rPr lang="pt-BR" sz="1800">
                <a:latin typeface="Courier New" pitchFamily="49" charset="0"/>
              </a:rPr>
              <a:t>    data.removeElementAt( 0 );</a:t>
            </a:r>
          </a:p>
          <a:p>
            <a:r>
              <a:rPr lang="pt-BR" sz="1800">
                <a:latin typeface="Courier New" pitchFamily="49" charset="0"/>
              </a:rPr>
              <a:t>    return obj;</a:t>
            </a:r>
          </a:p>
          <a:p>
            <a:r>
              <a:rPr lang="pt-BR" sz="1800">
                <a:latin typeface="Courier New" pitchFamily="49" charset="0"/>
              </a:rPr>
              <a:t>  }</a:t>
            </a:r>
          </a:p>
          <a:p>
            <a:r>
              <a:rPr lang="pt-BR" sz="18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977094" cy="2053590"/>
          </a:xfrm>
        </p:spPr>
        <p:txBody>
          <a:bodyPr>
            <a:normAutofit/>
          </a:bodyPr>
          <a:lstStyle/>
          <a:p>
            <a:r>
              <a:rPr lang="pt-BR" sz="7200" dirty="0" err="1" smtClean="0"/>
              <a:t>State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5810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pt-BR" dirty="0"/>
              <a:t>Intenção </a:t>
            </a:r>
            <a:endParaRPr lang="pt-BR" dirty="0" smtClean="0"/>
          </a:p>
          <a:p>
            <a:pPr fontAlgn="base"/>
            <a:r>
              <a:rPr lang="pt-BR" dirty="0" smtClean="0"/>
              <a:t>Permitir um </a:t>
            </a:r>
            <a:r>
              <a:rPr lang="pt-BR" dirty="0"/>
              <a:t>objeto alterar o seu comportamento em função de alterações no seu estado interno. </a:t>
            </a:r>
            <a:endParaRPr lang="pt-BR" dirty="0" smtClean="0"/>
          </a:p>
          <a:p>
            <a:pPr fontAlgn="base"/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Motivação </a:t>
            </a:r>
          </a:p>
          <a:p>
            <a:pPr fontAlgn="base"/>
            <a:r>
              <a:rPr lang="pt-BR" dirty="0" smtClean="0"/>
              <a:t>Permitir que o </a:t>
            </a:r>
            <a:r>
              <a:rPr lang="pt-BR" dirty="0"/>
              <a:t>comportamento de um objeto </a:t>
            </a:r>
            <a:r>
              <a:rPr lang="pt-BR" dirty="0" smtClean="0"/>
              <a:t>mude </a:t>
            </a:r>
            <a:r>
              <a:rPr lang="pt-BR" dirty="0"/>
              <a:t>em função de alterações no seu estado. </a:t>
            </a:r>
            <a:endParaRPr lang="pt-BR" dirty="0" smtClean="0"/>
          </a:p>
          <a:p>
            <a:pPr fontAlgn="base"/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Aplicabilidade </a:t>
            </a:r>
          </a:p>
          <a:p>
            <a:pPr fontAlgn="base"/>
            <a:r>
              <a:rPr lang="pt-BR" dirty="0" smtClean="0"/>
              <a:t>Quando o </a:t>
            </a:r>
            <a:r>
              <a:rPr lang="pt-BR" dirty="0"/>
              <a:t>comportamento de um objeto </a:t>
            </a:r>
            <a:r>
              <a:rPr lang="pt-BR" dirty="0" smtClean="0"/>
              <a:t>depende </a:t>
            </a:r>
            <a:r>
              <a:rPr lang="pt-BR" dirty="0"/>
              <a:t>do seu estado e pode mudar em tempo de execução. </a:t>
            </a:r>
            <a:endParaRPr lang="pt-BR" dirty="0" smtClean="0"/>
          </a:p>
          <a:p>
            <a:pPr fontAlgn="base"/>
            <a:r>
              <a:rPr lang="pt-BR" dirty="0" smtClean="0"/>
              <a:t>Quando as operações </a:t>
            </a:r>
            <a:r>
              <a:rPr lang="pt-BR" dirty="0"/>
              <a:t>têm comandos </a:t>
            </a:r>
            <a:r>
              <a:rPr lang="pt-BR" dirty="0" smtClean="0"/>
              <a:t>condicionais, </a:t>
            </a:r>
            <a:r>
              <a:rPr lang="pt-BR" dirty="0"/>
              <a:t>com várias alternativas que dependem do estado do objeto.</a:t>
            </a:r>
          </a:p>
        </p:txBody>
      </p:sp>
    </p:spTree>
    <p:extLst>
      <p:ext uri="{BB962C8B-B14F-4D97-AF65-F5344CB8AC3E}">
        <p14:creationId xmlns:p14="http://schemas.microsoft.com/office/powerpoint/2010/main" val="3554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 smtClean="0"/>
              <a:t>command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093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</a:t>
            </a:r>
            <a:r>
              <a:rPr lang="pt-BR" dirty="0" smtClean="0"/>
              <a:t>: Exemplo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916832"/>
            <a:ext cx="8258354" cy="37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</a:t>
            </a:r>
            <a:r>
              <a:rPr lang="pt-BR" dirty="0" smtClean="0"/>
              <a:t>: Estrutura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772816"/>
            <a:ext cx="816300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Colaborações:</a:t>
            </a:r>
          </a:p>
          <a:p>
            <a:pPr lvl="1" fontAlgn="base"/>
            <a:r>
              <a:rPr lang="pt-BR" sz="2438" dirty="0" err="1" smtClean="0"/>
              <a:t>Context</a:t>
            </a:r>
            <a:r>
              <a:rPr lang="pt-BR" sz="2438" dirty="0" smtClean="0"/>
              <a:t> </a:t>
            </a:r>
            <a:r>
              <a:rPr lang="pt-BR" sz="2438" dirty="0"/>
              <a:t>delega solicitações específicas de estados para o objeto </a:t>
            </a:r>
            <a:r>
              <a:rPr lang="pt-BR" sz="2438" dirty="0" err="1"/>
              <a:t>ConcreteState</a:t>
            </a:r>
            <a:r>
              <a:rPr lang="pt-BR" sz="2438" dirty="0"/>
              <a:t> corrente. </a:t>
            </a:r>
          </a:p>
          <a:p>
            <a:pPr lvl="1" fontAlgn="base"/>
            <a:r>
              <a:rPr lang="pt-BR" sz="2438" dirty="0" err="1" smtClean="0"/>
              <a:t>Context</a:t>
            </a:r>
            <a:r>
              <a:rPr lang="pt-BR" sz="2438" dirty="0" smtClean="0"/>
              <a:t> </a:t>
            </a:r>
            <a:r>
              <a:rPr lang="pt-BR" sz="2438" dirty="0"/>
              <a:t>pode passar uma referência a si próprio como um argumento para o objeto </a:t>
            </a:r>
            <a:r>
              <a:rPr lang="pt-BR" sz="2438" dirty="0" err="1"/>
              <a:t>State</a:t>
            </a:r>
            <a:r>
              <a:rPr lang="pt-BR" sz="2438" dirty="0"/>
              <a:t> acessar o seu contexto, </a:t>
            </a:r>
            <a:r>
              <a:rPr lang="pt-BR" sz="2438" b="1" i="1" dirty="0"/>
              <a:t>se necessário</a:t>
            </a:r>
            <a:r>
              <a:rPr lang="pt-BR" sz="2438" dirty="0"/>
              <a:t>. </a:t>
            </a:r>
          </a:p>
          <a:p>
            <a:pPr lvl="1" fontAlgn="base"/>
            <a:r>
              <a:rPr lang="pt-BR" sz="2438" dirty="0" err="1"/>
              <a:t>Context</a:t>
            </a:r>
            <a:r>
              <a:rPr lang="pt-BR" sz="2438" dirty="0"/>
              <a:t> é a interface primária para os clientes. Clientes não necessitam tratar os objetos </a:t>
            </a:r>
            <a:r>
              <a:rPr lang="pt-BR" sz="2438" dirty="0" err="1"/>
              <a:t>State</a:t>
            </a:r>
            <a:r>
              <a:rPr lang="pt-BR" sz="2438" dirty="0"/>
              <a:t> diretamente.</a:t>
            </a:r>
          </a:p>
          <a:p>
            <a:pPr lvl="1" fontAlgn="base"/>
            <a:r>
              <a:rPr lang="pt-BR" sz="2438" dirty="0"/>
              <a:t>Tanto </a:t>
            </a:r>
            <a:r>
              <a:rPr lang="pt-BR" sz="2438" dirty="0" err="1"/>
              <a:t>Context</a:t>
            </a:r>
            <a:r>
              <a:rPr lang="pt-BR" sz="2438" dirty="0"/>
              <a:t> como </a:t>
            </a:r>
            <a:r>
              <a:rPr lang="pt-BR" sz="2438" dirty="0" err="1" smtClean="0"/>
              <a:t>ConcreteState</a:t>
            </a:r>
            <a:r>
              <a:rPr lang="pt-BR" sz="2438" dirty="0" smtClean="0"/>
              <a:t> </a:t>
            </a:r>
            <a:r>
              <a:rPr lang="pt-BR" sz="2438" dirty="0"/>
              <a:t>podem decidir a </a:t>
            </a:r>
            <a:r>
              <a:rPr lang="pt-BR" sz="2438" dirty="0" smtClean="0"/>
              <a:t>sequência </a:t>
            </a:r>
            <a:r>
              <a:rPr lang="pt-BR" sz="2438" dirty="0"/>
              <a:t>de estados.</a:t>
            </a:r>
          </a:p>
        </p:txBody>
      </p:sp>
    </p:spTree>
    <p:extLst>
      <p:ext uri="{BB962C8B-B14F-4D97-AF65-F5344CB8AC3E}">
        <p14:creationId xmlns:p14="http://schemas.microsoft.com/office/powerpoint/2010/main" val="7970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000" b="1" dirty="0" smtClean="0"/>
              <a:t>Consequências: </a:t>
            </a:r>
            <a:endParaRPr lang="pt-BR" sz="3000" b="1" dirty="0"/>
          </a:p>
          <a:p>
            <a:pPr fontAlgn="base"/>
            <a:endParaRPr lang="pt-BR" sz="3000" dirty="0" smtClean="0"/>
          </a:p>
          <a:p>
            <a:pPr fontAlgn="base"/>
            <a:r>
              <a:rPr lang="pt-BR" sz="3000" dirty="0" smtClean="0"/>
              <a:t>Torna </a:t>
            </a:r>
            <a:r>
              <a:rPr lang="pt-BR" sz="3000" dirty="0"/>
              <a:t>explícitas as transições de </a:t>
            </a:r>
            <a:r>
              <a:rPr lang="pt-BR" sz="3000" dirty="0" smtClean="0"/>
              <a:t>estado; e </a:t>
            </a:r>
          </a:p>
          <a:p>
            <a:pPr fontAlgn="base"/>
            <a:endParaRPr lang="pt-BR" sz="3000" dirty="0"/>
          </a:p>
          <a:p>
            <a:pPr fontAlgn="base"/>
            <a:r>
              <a:rPr lang="pt-BR" sz="3000" dirty="0" smtClean="0"/>
              <a:t>Estados concretos podem </a:t>
            </a:r>
            <a:r>
              <a:rPr lang="pt-BR" sz="3000" dirty="0"/>
              <a:t>ser compartilhados, se não </a:t>
            </a:r>
            <a:r>
              <a:rPr lang="pt-BR" sz="3000" dirty="0" smtClean="0"/>
              <a:t>possuírem </a:t>
            </a:r>
            <a:r>
              <a:rPr lang="pt-BR" sz="3000" dirty="0"/>
              <a:t>variáveis de instância. </a:t>
            </a:r>
          </a:p>
        </p:txBody>
      </p:sp>
    </p:spTree>
    <p:extLst>
      <p:ext uri="{BB962C8B-B14F-4D97-AF65-F5344CB8AC3E}">
        <p14:creationId xmlns:p14="http://schemas.microsoft.com/office/powerpoint/2010/main" val="41781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Exercício: aplicação do padrão </a:t>
            </a:r>
            <a:r>
              <a:rPr lang="pt-BR" sz="2800" dirty="0" err="1" smtClean="0"/>
              <a:t>state</a:t>
            </a:r>
            <a:r>
              <a:rPr lang="pt-BR" sz="2800" dirty="0" smtClean="0"/>
              <a:t>   (1/4)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Contexto: sistema </a:t>
            </a:r>
            <a:r>
              <a:rPr lang="pt-BR" dirty="0"/>
              <a:t>de compra de produtos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Classe de Negócio: Compra</a:t>
            </a:r>
          </a:p>
          <a:p>
            <a:endParaRPr lang="pt-BR" dirty="0"/>
          </a:p>
          <a:p>
            <a:r>
              <a:rPr lang="pt-BR" dirty="0" smtClean="0"/>
              <a:t>OBS: </a:t>
            </a:r>
          </a:p>
          <a:p>
            <a:pPr lvl="1"/>
            <a:r>
              <a:rPr lang="pt-BR" dirty="0" smtClean="0"/>
              <a:t>para aplicar esse padrão pode ser necessário definir várias classes para representar estados e negócio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r>
              <a:rPr lang="pt-BR" dirty="0" smtClean="0"/>
              <a:t>Tempo: 15 minutos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201" y="228601"/>
            <a:ext cx="8742363" cy="8239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3200" dirty="0"/>
              <a:t>Exercício: aplicação do padrão </a:t>
            </a:r>
            <a:r>
              <a:rPr lang="pt-BR" sz="3200" dirty="0" err="1"/>
              <a:t>state</a:t>
            </a:r>
            <a:r>
              <a:rPr lang="pt-BR" sz="3200" dirty="0"/>
              <a:t>   </a:t>
            </a:r>
            <a:r>
              <a:rPr lang="pt-BR" sz="3200" dirty="0" smtClean="0"/>
              <a:t>(2/4</a:t>
            </a:r>
            <a:r>
              <a:rPr lang="pt-BR" sz="3200" dirty="0"/>
              <a:t>)</a:t>
            </a:r>
            <a:endParaRPr lang="pt-BR" dirty="0">
              <a:latin typeface="+mn-lt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052514"/>
            <a:ext cx="77533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1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201" y="765175"/>
            <a:ext cx="2568575" cy="4064000"/>
          </a:xfrm>
        </p:spPr>
        <p:txBody>
          <a:bodyPr/>
          <a:lstStyle/>
          <a:p>
            <a:pPr>
              <a:defRPr/>
            </a:pPr>
            <a:r>
              <a:rPr lang="pt-BR" sz="3200" dirty="0">
                <a:latin typeface="+mn-lt"/>
              </a:rPr>
              <a:t>Diagrama de estado para um processo genérico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6" y="-87313"/>
            <a:ext cx="6429375" cy="696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72480" y="188640"/>
            <a:ext cx="2304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Exercício: aplicação do padrão </a:t>
            </a:r>
            <a:r>
              <a:rPr lang="pt-BR" sz="2400" dirty="0" smtClean="0"/>
              <a:t>STATE   (3/4</a:t>
            </a:r>
            <a:r>
              <a:rPr lang="pt-BR" sz="2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8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17" y="0"/>
            <a:ext cx="77057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416496" y="2996952"/>
            <a:ext cx="2376487" cy="3152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Impact" pitchFamily="34" charset="0"/>
              </a:defRPr>
            </a:lvl9pPr>
          </a:lstStyle>
          <a:p>
            <a:pPr algn="l">
              <a:defRPr/>
            </a:pPr>
            <a:r>
              <a:rPr lang="pt-BR" sz="3200" dirty="0">
                <a:solidFill>
                  <a:schemeClr val="tx1"/>
                </a:solidFill>
                <a:latin typeface="+mn-lt"/>
              </a:rPr>
              <a:t>Diagrama de estados para o processo de compra de produtos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2480" y="188640"/>
            <a:ext cx="19023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Exercício: aplicação do padrão </a:t>
            </a:r>
            <a:r>
              <a:rPr lang="pt-BR" sz="2400" dirty="0" smtClean="0"/>
              <a:t>STATE   (4/4</a:t>
            </a:r>
            <a:r>
              <a:rPr lang="pt-BR" sz="2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2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 smtClean="0"/>
              <a:t>Strategy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0620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Padrão </a:t>
            </a:r>
            <a:r>
              <a:rPr lang="pt-BR" dirty="0" err="1" smtClean="0"/>
              <a:t>Strategy</a:t>
            </a:r>
            <a:r>
              <a:rPr lang="pt-BR" dirty="0" smtClean="0"/>
              <a:t> (Estratégia)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Encapsula algoritmos relacionados em classes que são subclasses de uma classe comum.</a:t>
            </a:r>
          </a:p>
          <a:p>
            <a:pPr eaLnBrk="1" hangingPunct="1"/>
            <a:r>
              <a:rPr lang="pt-BR" smtClean="0"/>
              <a:t>Permite a seleção de algoritmo variar por objeto e também no decorrer do tempo.</a:t>
            </a:r>
          </a:p>
        </p:txBody>
      </p:sp>
    </p:spTree>
    <p:extLst>
      <p:ext uri="{BB962C8B-B14F-4D97-AF65-F5344CB8AC3E}">
        <p14:creationId xmlns:p14="http://schemas.microsoft.com/office/powerpoint/2010/main" val="654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Command (Comando)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Encapsula comandos em objetos tal que é possível controlar sua seleção e seqüenciamento, enfileirá-los, desfazê-los (</a:t>
            </a:r>
            <a:r>
              <a:rPr lang="pt-BR" i="1" smtClean="0"/>
              <a:t>undo </a:t>
            </a:r>
            <a:r>
              <a:rPr lang="pt-BR" smtClean="0"/>
              <a:t>), isto é, manipulá-los de forma geral.</a:t>
            </a:r>
          </a:p>
          <a:p>
            <a:pPr eaLnBrk="1" hangingPunct="1"/>
            <a:r>
              <a:rPr lang="pt-BR" smtClean="0"/>
              <a:t>Permite tornar a execução de operações mais flexível (ex: desfazer).</a:t>
            </a:r>
          </a:p>
        </p:txBody>
      </p:sp>
    </p:spTree>
    <p:extLst>
      <p:ext uri="{BB962C8B-B14F-4D97-AF65-F5344CB8AC3E}">
        <p14:creationId xmlns:p14="http://schemas.microsoft.com/office/powerpoint/2010/main" val="15033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Strategy – General</a:t>
            </a:r>
          </a:p>
        </p:txBody>
      </p:sp>
      <p:pic>
        <p:nvPicPr>
          <p:cNvPr id="68611" name="Picture 3" descr="Strategy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3844" y="1500174"/>
            <a:ext cx="8460186" cy="4429156"/>
          </a:xfrm>
          <a:noFill/>
        </p:spPr>
      </p:pic>
    </p:spTree>
    <p:extLst>
      <p:ext uri="{BB962C8B-B14F-4D97-AF65-F5344CB8AC3E}">
        <p14:creationId xmlns:p14="http://schemas.microsoft.com/office/powerpoint/2010/main" val="12020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Strategy – Exemplo 2</a:t>
            </a:r>
          </a:p>
        </p:txBody>
      </p:sp>
      <p:pic>
        <p:nvPicPr>
          <p:cNvPr id="70659" name="Picture 3" descr="StrategyExample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3844" y="1500174"/>
            <a:ext cx="6643734" cy="5178771"/>
          </a:xfrm>
          <a:noFill/>
        </p:spPr>
      </p:pic>
    </p:spTree>
    <p:extLst>
      <p:ext uri="{BB962C8B-B14F-4D97-AF65-F5344CB8AC3E}">
        <p14:creationId xmlns:p14="http://schemas.microsoft.com/office/powerpoint/2010/main" val="7683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Strategy – Exemplo 1</a:t>
            </a:r>
          </a:p>
        </p:txBody>
      </p:sp>
      <p:pic>
        <p:nvPicPr>
          <p:cNvPr id="69635" name="Picture 3" descr="Strategy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3844" y="1500174"/>
            <a:ext cx="8845232" cy="4214842"/>
          </a:xfrm>
          <a:noFill/>
        </p:spPr>
      </p:pic>
    </p:spTree>
    <p:extLst>
      <p:ext uri="{BB962C8B-B14F-4D97-AF65-F5344CB8AC3E}">
        <p14:creationId xmlns:p14="http://schemas.microsoft.com/office/powerpoint/2010/main" val="313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/>
          <a:lstStyle/>
          <a:p>
            <a:pPr algn="ctr"/>
            <a:r>
              <a:rPr lang="en-US" dirty="0" err="1" smtClean="0"/>
              <a:t>Exercício</a:t>
            </a:r>
            <a:r>
              <a:rPr lang="en-US" dirty="0" smtClean="0"/>
              <a:t>: ESTRATEGIA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95300" y="1071546"/>
            <a:ext cx="8458228" cy="54024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sz="2800" dirty="0" smtClean="0"/>
              <a:t>Aplique o padrão </a:t>
            </a:r>
            <a:r>
              <a:rPr lang="pt-BR" sz="2800" i="1" dirty="0" smtClean="0"/>
              <a:t>observador </a:t>
            </a:r>
            <a:r>
              <a:rPr lang="pt-BR" sz="2800" dirty="0" smtClean="0"/>
              <a:t>para modelar a seguinte aplicação:</a:t>
            </a:r>
          </a:p>
          <a:p>
            <a:r>
              <a:rPr lang="pt-BR" sz="2800" b="1" i="1" dirty="0" smtClean="0"/>
              <a:t>Há diferentes algoritmos para envio de arquivos multimídia.</a:t>
            </a:r>
          </a:p>
          <a:p>
            <a:r>
              <a:rPr lang="pt-BR" sz="2800" dirty="0" smtClean="0"/>
              <a:t>Um servidor de arquivos multimídia pode enviar arquivos requisitados pela rede de diferentes modos, isto é, com diferentes níveis de qualidade, dependendo das condições atuais do meio de comunicação e também do dispositivo utilizado pelo cliente. Por exemplo, quando há bastante banda de rede disponível, os arquivos podem ser enviados com qualidade máxima, mas também é preciso que o cliente tenha um equipamento com suficiente poder de processamento. Assim, dependendo do tipo do arquivo (imagem ou som) e das condições da comunicação e do cliente, o servidor pode empregar algoritmos diferentes para o envio de cada arquivo. Há à disposição do servidor, uma variedade de 4 algoritmos para envio de imagens (incluindo um para envio de imagem em </a:t>
            </a:r>
            <a:r>
              <a:rPr lang="pt-BR" sz="2800" dirty="0" err="1" smtClean="0"/>
              <a:t>preto&amp;branco</a:t>
            </a:r>
            <a:r>
              <a:rPr lang="pt-BR" sz="2800" dirty="0" smtClean="0"/>
              <a:t>) e outros 3 algoritmos para envio de som.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Bridge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 marL="0" lvl="1" indent="0" algn="just"/>
            <a:r>
              <a:rPr lang="pt-BR" dirty="0" smtClean="0"/>
              <a:t>Desacoplar </a:t>
            </a:r>
            <a:r>
              <a:rPr lang="pt-BR" dirty="0"/>
              <a:t>uma abstração de sua implementação </a:t>
            </a:r>
            <a:r>
              <a:rPr lang="pt-BR" dirty="0" smtClean="0"/>
              <a:t>para que </a:t>
            </a:r>
            <a:r>
              <a:rPr lang="pt-BR" dirty="0"/>
              <a:t>os dois possam variar independentemente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99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Bridge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1" y="1772816"/>
            <a:ext cx="855382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88640"/>
            <a:ext cx="8474788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6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620688"/>
            <a:ext cx="894707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6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620688"/>
            <a:ext cx="907386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06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/>
          <a:lstStyle/>
          <a:p>
            <a:pPr algn="ctr"/>
            <a:r>
              <a:rPr lang="en-US" dirty="0" err="1" smtClean="0"/>
              <a:t>Exercício</a:t>
            </a:r>
            <a:r>
              <a:rPr lang="en-US" dirty="0" smtClean="0"/>
              <a:t>: BRIDGE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95300" y="1071546"/>
            <a:ext cx="8458228" cy="5402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Aplique o padrão </a:t>
            </a:r>
            <a:r>
              <a:rPr lang="pt-BR" sz="2800" i="1" dirty="0" smtClean="0"/>
              <a:t>Bridge </a:t>
            </a:r>
            <a:r>
              <a:rPr lang="pt-BR" sz="2800" dirty="0" smtClean="0"/>
              <a:t>para modelar a seguinte aplicação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Criar dois implementadores (</a:t>
            </a:r>
            <a:r>
              <a:rPr lang="pt-BR" sz="2800" dirty="0"/>
              <a:t>QT e MOTIF</a:t>
            </a:r>
            <a:r>
              <a:rPr lang="pt-BR" sz="2800" dirty="0" smtClean="0"/>
              <a:t>)para desenhar geométricas 2D.</a:t>
            </a:r>
          </a:p>
          <a:p>
            <a:r>
              <a:rPr lang="pt-BR" sz="2800" dirty="0" smtClean="0"/>
              <a:t>As figuras geométricas são: circulo, quadrado e retângulo.</a:t>
            </a:r>
          </a:p>
          <a:p>
            <a:endParaRPr lang="pt-BR" sz="2800" dirty="0"/>
          </a:p>
          <a:p>
            <a:r>
              <a:rPr lang="pt-BR" sz="2800" dirty="0" smtClean="0"/>
              <a:t>Ilustrar por meio da UML: classe e DS.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Tempo: 10 minutos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Comando – Geral</a:t>
            </a:r>
          </a:p>
        </p:txBody>
      </p:sp>
      <p:pic>
        <p:nvPicPr>
          <p:cNvPr id="54275" name="Picture 3" descr="CommandGenera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5282" y="1357298"/>
            <a:ext cx="8501122" cy="4929222"/>
          </a:xfrm>
          <a:noFill/>
        </p:spPr>
      </p:pic>
    </p:spTree>
    <p:extLst>
      <p:ext uri="{BB962C8B-B14F-4D97-AF65-F5344CB8AC3E}">
        <p14:creationId xmlns:p14="http://schemas.microsoft.com/office/powerpoint/2010/main" val="24208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Comando - Exemplo</a:t>
            </a:r>
          </a:p>
        </p:txBody>
      </p:sp>
      <p:pic>
        <p:nvPicPr>
          <p:cNvPr id="55299" name="Picture 3" descr="Command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5282" y="1285860"/>
            <a:ext cx="8572560" cy="5537484"/>
          </a:xfrm>
          <a:noFill/>
        </p:spPr>
      </p:pic>
    </p:spTree>
    <p:extLst>
      <p:ext uri="{BB962C8B-B14F-4D97-AF65-F5344CB8AC3E}">
        <p14:creationId xmlns:p14="http://schemas.microsoft.com/office/powerpoint/2010/main" val="38940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 smtClean="0"/>
              <a:t>Exercício</a:t>
            </a:r>
            <a:r>
              <a:rPr lang="en-US" smtClean="0"/>
              <a:t>: COMMAND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886856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smtClean="0"/>
              <a:t>Aplique o padrão </a:t>
            </a:r>
            <a:r>
              <a:rPr lang="pt-BR" sz="2800" i="1" err="1" smtClean="0"/>
              <a:t>command</a:t>
            </a:r>
            <a:r>
              <a:rPr lang="pt-BR" sz="2800" smtClean="0"/>
              <a:t> para modelar a seguinte aplicação:</a:t>
            </a:r>
          </a:p>
          <a:p>
            <a:r>
              <a:rPr lang="pt-BR" sz="2800" b="1" smtClean="0"/>
              <a:t>Pilotagem de uma aeronave</a:t>
            </a:r>
            <a:r>
              <a:rPr lang="pt-BR" sz="2800" smtClean="0"/>
              <a:t>: Cada operação realizada pelo piloto de uma aeronave deve ser armazenada como um objeto a fim de se poder analisar o histórico de operações em auditorias rotineiras e também em caso de acidentes.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517525"/>
            <a:ext cx="9944101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0" y="285728"/>
            <a:ext cx="37144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Pilotagem de uma aeronave.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977094" cy="2053590"/>
          </a:xfrm>
        </p:spPr>
        <p:txBody>
          <a:bodyPr>
            <a:normAutofit fontScale="90000"/>
          </a:bodyPr>
          <a:lstStyle/>
          <a:p>
            <a:r>
              <a:rPr lang="pt-BR" sz="7200" dirty="0" smtClean="0"/>
              <a:t>Interpretador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8819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Interpreter</a:t>
            </a:r>
            <a:r>
              <a:rPr lang="pt-BR" dirty="0" smtClean="0"/>
              <a:t> (Interpretador)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Permite analisar sintaticamente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27385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1393</TotalTime>
  <Words>898</Words>
  <Application>Microsoft Office PowerPoint</Application>
  <PresentationFormat>Papel A4 (210 x 297 mm)</PresentationFormat>
  <Paragraphs>129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Calibri</vt:lpstr>
      <vt:lpstr>Century Schoolbook</vt:lpstr>
      <vt:lpstr>Courier New</vt:lpstr>
      <vt:lpstr>Wingdings</vt:lpstr>
      <vt:lpstr>Wingdings 2</vt:lpstr>
      <vt:lpstr>Balcão Envidraçado</vt:lpstr>
      <vt:lpstr>Padrões de projeto</vt:lpstr>
      <vt:lpstr>command</vt:lpstr>
      <vt:lpstr>Padrão Command (Comando)</vt:lpstr>
      <vt:lpstr>Padrão Comando – Geral</vt:lpstr>
      <vt:lpstr>Padrão Comando - Exemplo</vt:lpstr>
      <vt:lpstr>Exercício: COMMAND</vt:lpstr>
      <vt:lpstr>Apresentação do PowerPoint</vt:lpstr>
      <vt:lpstr>Interpretador</vt:lpstr>
      <vt:lpstr>Interpreter (Interpretador)</vt:lpstr>
      <vt:lpstr>Interpreter - Geral</vt:lpstr>
      <vt:lpstr>Interpreter - Exemplo</vt:lpstr>
      <vt:lpstr>Suspende a execução</vt:lpstr>
      <vt:lpstr>Padrão Guarded Suspension</vt:lpstr>
      <vt:lpstr>Exemplo: Guarded Suspension</vt:lpstr>
      <vt:lpstr>Produtor - consumidor</vt:lpstr>
      <vt:lpstr>Padrão Producer-Consumer</vt:lpstr>
      <vt:lpstr>Exemplo: Producer-Consumer</vt:lpstr>
      <vt:lpstr>State</vt:lpstr>
      <vt:lpstr>State</vt:lpstr>
      <vt:lpstr>State: Exemplo</vt:lpstr>
      <vt:lpstr>State: Estrutura</vt:lpstr>
      <vt:lpstr>State</vt:lpstr>
      <vt:lpstr>State</vt:lpstr>
      <vt:lpstr>Exercício: aplicação do padrão state   (1/4)</vt:lpstr>
      <vt:lpstr>Exercício: aplicação do padrão state   (2/4)</vt:lpstr>
      <vt:lpstr>Diagrama de estado para um processo genérico</vt:lpstr>
      <vt:lpstr>Apresentação do PowerPoint</vt:lpstr>
      <vt:lpstr>Strategy</vt:lpstr>
      <vt:lpstr>Padrão Strategy (Estratégia)</vt:lpstr>
      <vt:lpstr>Padrão Strategy – General</vt:lpstr>
      <vt:lpstr>Padrão Strategy – Exemplo 2</vt:lpstr>
      <vt:lpstr>Padrão Strategy – Exemplo 1</vt:lpstr>
      <vt:lpstr>Exercício: ESTRATEGIA</vt:lpstr>
      <vt:lpstr>Bridge</vt:lpstr>
      <vt:lpstr>Bridge</vt:lpstr>
      <vt:lpstr>Apresentação do PowerPoint</vt:lpstr>
      <vt:lpstr>Apresentação do PowerPoint</vt:lpstr>
      <vt:lpstr>Apresentação do PowerPoint</vt:lpstr>
      <vt:lpstr>Exercício: 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padrão?</dc:title>
  <dc:creator>123456789p-</dc:creator>
  <cp:lastModifiedBy>PUCPR</cp:lastModifiedBy>
  <cp:revision>161</cp:revision>
  <dcterms:created xsi:type="dcterms:W3CDTF">2010-06-11T19:24:36Z</dcterms:created>
  <dcterms:modified xsi:type="dcterms:W3CDTF">2018-11-04T20:49:17Z</dcterms:modified>
</cp:coreProperties>
</file>