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0" r:id="rId1"/>
  </p:sldMasterIdLst>
  <p:notesMasterIdLst>
    <p:notesMasterId r:id="rId23"/>
  </p:notesMasterIdLst>
  <p:sldIdLst>
    <p:sldId id="291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</p:sldIdLst>
  <p:sldSz cx="9906000" cy="6858000" type="A4"/>
  <p:notesSz cx="6858000" cy="9144000"/>
  <p:defaultTextStyle>
    <a:defPPr>
      <a:defRPr lang="pt-BR"/>
    </a:defPPr>
    <a:lvl1pPr marL="0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 autoAdjust="0"/>
    <p:restoredTop sz="94660"/>
  </p:normalViewPr>
  <p:slideViewPr>
    <p:cSldViewPr>
      <p:cViewPr varScale="1">
        <p:scale>
          <a:sx n="102" d="100"/>
          <a:sy n="102" d="100"/>
        </p:scale>
        <p:origin x="1050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1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34C75-0AF1-4539-B39A-1D8464D32F6D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B2C70-CEE1-43AF-A9C3-BC4A946810B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B2C70-CEE1-43AF-A9C3-BC4A946810B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476500" y="3124200"/>
            <a:ext cx="668655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476500" y="5003322"/>
            <a:ext cx="668655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6923" y="1158222"/>
            <a:ext cx="2286000" cy="41275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19441" y="4165667"/>
            <a:ext cx="3657600" cy="416052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8733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418768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802892" y="5788152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2063750" y="4495800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436006" y="4928702"/>
            <a:ext cx="6604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18161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0899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6500" y="2895600"/>
            <a:ext cx="668655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76500" y="5010150"/>
            <a:ext cx="668655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05444" y="1154557"/>
            <a:ext cx="2286000" cy="41275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19644" y="4162806"/>
            <a:ext cx="3657600" cy="4160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412750" y="0"/>
            <a:ext cx="6604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99364" y="0"/>
            <a:ext cx="11338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1073150" y="0"/>
            <a:ext cx="197028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236430" y="0"/>
            <a:ext cx="24947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1520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906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925288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87052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1557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320800" y="0"/>
            <a:ext cx="8255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60400" y="3429000"/>
            <a:ext cx="14033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435096" y="4866752"/>
            <a:ext cx="694876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182003" y="5500632"/>
            <a:ext cx="14859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802892" y="5791200"/>
            <a:ext cx="29718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2035627" y="4479888"/>
            <a:ext cx="39624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85610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452334" y="4928702"/>
            <a:ext cx="6604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39624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26102" y="1600200"/>
            <a:ext cx="39624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817245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5300" y="2362200"/>
            <a:ext cx="39624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736306" y="2362200"/>
            <a:ext cx="39624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9530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705350" y="1569720"/>
            <a:ext cx="39624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915728" y="3181350"/>
            <a:ext cx="6309360" cy="4953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7379970" y="274320"/>
            <a:ext cx="1654302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30200" y="274320"/>
            <a:ext cx="61087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892201" y="3181350"/>
            <a:ext cx="6309360" cy="4953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68655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329615" y="264795"/>
            <a:ext cx="1651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7691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708321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949325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0899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8305800" y="1065849"/>
            <a:ext cx="2011680" cy="416052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04/10/2017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7706052" y="3722000"/>
            <a:ext cx="3200400" cy="39624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8255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97409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9575800" y="0"/>
            <a:ext cx="3302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965835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836152" y="5715000"/>
            <a:ext cx="59436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806434" y="5734050"/>
            <a:ext cx="6604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Padrões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–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recorrences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Padrão Observador - Geral</a:t>
            </a:r>
          </a:p>
        </p:txBody>
      </p:sp>
      <p:pic>
        <p:nvPicPr>
          <p:cNvPr id="57347" name="Picture 3" descr="ObserverGeneral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95282" y="1285860"/>
            <a:ext cx="8429684" cy="5690104"/>
          </a:xfrm>
          <a:noFill/>
        </p:spPr>
      </p:pic>
    </p:spTree>
    <p:extLst>
      <p:ext uri="{BB962C8B-B14F-4D97-AF65-F5344CB8AC3E}">
        <p14:creationId xmlns:p14="http://schemas.microsoft.com/office/powerpoint/2010/main" val="16719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Padrão Observador - Exemplo</a:t>
            </a:r>
          </a:p>
        </p:txBody>
      </p:sp>
      <p:pic>
        <p:nvPicPr>
          <p:cNvPr id="58371" name="Picture 3" descr="ObserverExampl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09596" y="1285860"/>
            <a:ext cx="8429684" cy="5418858"/>
          </a:xfrm>
          <a:noFill/>
        </p:spPr>
      </p:pic>
    </p:spTree>
    <p:extLst>
      <p:ext uri="{BB962C8B-B14F-4D97-AF65-F5344CB8AC3E}">
        <p14:creationId xmlns:p14="http://schemas.microsoft.com/office/powerpoint/2010/main" val="416341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Padrão Proxy - idéia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O Padrão Proxy permite que clientes de um serviço utilizem um representante do componente que oferece o serviço. Aumenta a eficiência, a segurança e facilita o acesso.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O Proxy pode substituir o servidor quando ocorrem problemas com o servidor.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/>
              <a:t>O Proxy permite criar uma independência de endereçamento e implementação do servidor.</a:t>
            </a:r>
          </a:p>
          <a:p>
            <a:endParaRPr lang="pt-BR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8580" y="1599508"/>
            <a:ext cx="4948238" cy="4558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834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Padrão </a:t>
            </a:r>
            <a:r>
              <a:rPr lang="pt-BR" b="1" dirty="0" err="1" smtClean="0"/>
              <a:t>Broker</a:t>
            </a:r>
            <a:r>
              <a:rPr lang="pt-BR" b="1" dirty="0" smtClean="0"/>
              <a:t> (Corretor) - idéia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886856" cy="190023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O Padrão </a:t>
            </a:r>
            <a:r>
              <a:rPr lang="pt-BR" dirty="0" err="1" smtClean="0"/>
              <a:t>Broker</a:t>
            </a:r>
            <a:r>
              <a:rPr lang="pt-BR" dirty="0" smtClean="0"/>
              <a:t> é utilizado para estruturar sistemas distribuídos separando componentes que interagem através de chamadas remota de serviços.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broker</a:t>
            </a:r>
            <a:r>
              <a:rPr lang="pt-BR" dirty="0" smtClean="0"/>
              <a:t> é responsável por coordenar a comunicação, encaminhado as solicitações e transmitido os resultados ou exceções.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5" y="3286125"/>
            <a:ext cx="42418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0" y="3143250"/>
            <a:ext cx="2928938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582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725470"/>
          </a:xfrm>
        </p:spPr>
        <p:txBody>
          <a:bodyPr/>
          <a:lstStyle/>
          <a:p>
            <a:r>
              <a:rPr lang="pt-BR" b="1" dirty="0" smtClean="0"/>
              <a:t>O Padrão </a:t>
            </a:r>
            <a:r>
              <a:rPr lang="pt-BR" b="1" dirty="0" err="1" smtClean="0"/>
              <a:t>Broker</a:t>
            </a:r>
            <a:r>
              <a:rPr lang="pt-BR" b="1" dirty="0" smtClean="0"/>
              <a:t> – estrutura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1071546"/>
            <a:ext cx="8958294" cy="2286016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 smtClean="0"/>
              <a:t>Contexto: </a:t>
            </a:r>
            <a:r>
              <a:rPr lang="pt-BR" dirty="0" smtClean="0"/>
              <a:t>O ambiente é distribuído e heterogêneo com componentes cooperativos independentes.</a:t>
            </a:r>
          </a:p>
          <a:p>
            <a:r>
              <a:rPr lang="pt-BR" b="1" dirty="0" smtClean="0"/>
              <a:t>Problema: </a:t>
            </a:r>
            <a:r>
              <a:rPr lang="pt-BR" dirty="0" smtClean="0"/>
              <a:t>Sistemas acoplados não oferecem flexibilidade, dificultam mudanças e manutenção.</a:t>
            </a:r>
          </a:p>
          <a:p>
            <a:r>
              <a:rPr lang="pt-BR" b="1" dirty="0" smtClean="0"/>
              <a:t>Solução: </a:t>
            </a:r>
            <a:r>
              <a:rPr lang="pt-BR" dirty="0" smtClean="0"/>
              <a:t>Introduzir um componente </a:t>
            </a:r>
            <a:r>
              <a:rPr lang="pt-BR" dirty="0" err="1" smtClean="0"/>
              <a:t>broker</a:t>
            </a:r>
            <a:r>
              <a:rPr lang="pt-BR" dirty="0" smtClean="0"/>
              <a:t> para permitir uma maior desacoplamento entre clientes e servidores, permitindo independência de plataforma (ambientes heterogêneos) e de endereçamento.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3500438"/>
            <a:ext cx="6135688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520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725470"/>
          </a:xfrm>
        </p:spPr>
        <p:txBody>
          <a:bodyPr/>
          <a:lstStyle/>
          <a:p>
            <a:r>
              <a:rPr lang="pt-BR" b="1" dirty="0" smtClean="0"/>
              <a:t>O Padrão </a:t>
            </a:r>
            <a:r>
              <a:rPr lang="pt-BR" b="1" dirty="0" err="1" smtClean="0"/>
              <a:t>Broker</a:t>
            </a:r>
            <a:r>
              <a:rPr lang="pt-BR" b="1" dirty="0" smtClean="0"/>
              <a:t> – dinâmica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428750"/>
            <a:ext cx="9210056" cy="485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7402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Padrão </a:t>
            </a:r>
            <a:r>
              <a:rPr lang="pt-BR" b="1" dirty="0" err="1" smtClean="0"/>
              <a:t>Observer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886856" cy="2043114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smtClean="0"/>
              <a:t>Contexto</a:t>
            </a:r>
            <a:r>
              <a:rPr lang="pt-BR" dirty="0" smtClean="0"/>
              <a:t>: Situações nas quais vários componentes dependem de dados que são modificados em outro componente (sujeito).</a:t>
            </a:r>
          </a:p>
          <a:p>
            <a:r>
              <a:rPr lang="pt-BR" b="1" dirty="0" smtClean="0"/>
              <a:t>Problema</a:t>
            </a:r>
            <a:r>
              <a:rPr lang="pt-BR" dirty="0" smtClean="0"/>
              <a:t>: Os dados do componente sujeito modificam-se constantemente e precisam ser atualizados nos outros componentes. O número de componentes pode variar.</a:t>
            </a:r>
          </a:p>
          <a:p>
            <a:r>
              <a:rPr lang="pt-BR" b="1" dirty="0" smtClean="0"/>
              <a:t>Solução</a:t>
            </a:r>
            <a:r>
              <a:rPr lang="pt-BR" dirty="0" smtClean="0"/>
              <a:t>: Utilizar um mecanismo de registro que permite ao componente sujeito notificar aos interessados sobre mudanças.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8224" y="3500438"/>
            <a:ext cx="6713537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967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886856" cy="654032"/>
          </a:xfrm>
        </p:spPr>
        <p:txBody>
          <a:bodyPr/>
          <a:lstStyle/>
          <a:p>
            <a:r>
              <a:rPr lang="pt-BR" b="1" dirty="0" smtClean="0"/>
              <a:t>Padrão </a:t>
            </a:r>
            <a:r>
              <a:rPr lang="pt-BR" b="1" dirty="0" err="1" smtClean="0"/>
              <a:t>Observer</a:t>
            </a:r>
            <a:r>
              <a:rPr lang="pt-BR" b="1" dirty="0" smtClean="0"/>
              <a:t> – Estrutura e Dinâmica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14438"/>
            <a:ext cx="4754563" cy="2643187"/>
          </a:xfrm>
          <a:prstGeom prst="rect">
            <a:avLst/>
          </a:prstGeom>
          <a:noFill/>
          <a:ln w="9525">
            <a:solidFill>
              <a:schemeClr val="accent1">
                <a:alpha val="92940"/>
              </a:schemeClr>
            </a:solidFill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929062"/>
            <a:ext cx="6764338" cy="2500333"/>
          </a:xfrm>
          <a:prstGeom prst="rect">
            <a:avLst/>
          </a:prstGeom>
          <a:noFill/>
          <a:ln w="9525">
            <a:solidFill>
              <a:schemeClr val="accent1">
                <a:alpha val="9294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2349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582594"/>
          </a:xfrm>
        </p:spPr>
        <p:txBody>
          <a:bodyPr/>
          <a:lstStyle/>
          <a:p>
            <a:r>
              <a:rPr lang="pt-BR" b="1" dirty="0" smtClean="0"/>
              <a:t>Padrão </a:t>
            </a:r>
            <a:r>
              <a:rPr lang="pt-BR" b="1" dirty="0" err="1" smtClean="0"/>
              <a:t>Model-View-Controler</a:t>
            </a:r>
            <a:r>
              <a:rPr lang="pt-BR" b="1" dirty="0" smtClean="0"/>
              <a:t> - 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95300" y="1000108"/>
            <a:ext cx="8958294" cy="3000396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 smtClean="0"/>
              <a:t>Contexto</a:t>
            </a:r>
            <a:r>
              <a:rPr lang="pt-BR" dirty="0" smtClean="0"/>
              <a:t>: Aplicações interativas com interfaces de usuário gráficas flexíveis e controladas pelos usuários.</a:t>
            </a:r>
          </a:p>
          <a:p>
            <a:r>
              <a:rPr lang="pt-BR" b="1" dirty="0" smtClean="0"/>
              <a:t>Problema</a:t>
            </a:r>
            <a:r>
              <a:rPr lang="pt-BR" dirty="0" smtClean="0"/>
              <a:t>: Interfaces gráficas precisam representar uma mesma interface em diferentes janelas. O usuário deve poder tomar a iniciativa de controle de entrada e mudanças dos dados. Todas as janelas devem ser atualizadas sempre que houver mudanças nos dados.</a:t>
            </a:r>
          </a:p>
          <a:p>
            <a:r>
              <a:rPr lang="pt-BR" b="1" dirty="0" smtClean="0"/>
              <a:t>Solução</a:t>
            </a:r>
            <a:r>
              <a:rPr lang="pt-BR" dirty="0" smtClean="0"/>
              <a:t>: Utilizar o padrão </a:t>
            </a:r>
            <a:r>
              <a:rPr lang="pt-BR" dirty="0" err="1" smtClean="0"/>
              <a:t>Observer</a:t>
            </a:r>
            <a:r>
              <a:rPr lang="pt-BR" dirty="0" smtClean="0"/>
              <a:t> e estendê-lo para permitir o controle das janelas </a:t>
            </a:r>
            <a:r>
              <a:rPr lang="pt-BR" dirty="0" err="1" smtClean="0"/>
              <a:t>baseado-em-eventos</a:t>
            </a:r>
            <a:r>
              <a:rPr lang="pt-BR" dirty="0" smtClean="0"/>
              <a:t>. O Padrão MVC estende o </a:t>
            </a:r>
            <a:r>
              <a:rPr lang="pt-BR" dirty="0" err="1" smtClean="0"/>
              <a:t>Observer</a:t>
            </a:r>
            <a:r>
              <a:rPr lang="pt-BR" dirty="0" smtClean="0"/>
              <a:t> incorporando um elemento controlador (</a:t>
            </a:r>
            <a:r>
              <a:rPr lang="pt-BR" dirty="0" err="1" smtClean="0"/>
              <a:t>Controller</a:t>
            </a:r>
            <a:r>
              <a:rPr lang="pt-BR" dirty="0" smtClean="0"/>
              <a:t>).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25" y="3857625"/>
            <a:ext cx="486727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63566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58294" cy="582594"/>
          </a:xfrm>
        </p:spPr>
        <p:txBody>
          <a:bodyPr/>
          <a:lstStyle/>
          <a:p>
            <a:r>
              <a:rPr lang="pt-BR" b="1" dirty="0" smtClean="0"/>
              <a:t>Padrão MVC - Estrutura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928670"/>
            <a:ext cx="9179502" cy="557216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791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err="1" smtClean="0"/>
              <a:t>singleton</a:t>
            </a:r>
            <a:endParaRPr lang="pt-B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8" y="857232"/>
            <a:ext cx="8715436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58294" cy="582594"/>
          </a:xfrm>
        </p:spPr>
        <p:txBody>
          <a:bodyPr/>
          <a:lstStyle/>
          <a:p>
            <a:r>
              <a:rPr lang="pt-BR" b="1" dirty="0" smtClean="0"/>
              <a:t>Padrão MVC - Dinâmica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620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Padrão Proxy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8958294" cy="2400304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 smtClean="0"/>
              <a:t>Contexto: </a:t>
            </a:r>
            <a:r>
              <a:rPr lang="pt-BR" dirty="0" smtClean="0"/>
              <a:t>Um cliente precisa acessar um serviço de um outro componente em um sistema distribuído. O acesso direto é tecnicamente possível, mas pode não ser a melhor opção.</a:t>
            </a:r>
          </a:p>
          <a:p>
            <a:r>
              <a:rPr lang="pt-BR" b="1" dirty="0" smtClean="0"/>
              <a:t>Problemas: </a:t>
            </a:r>
            <a:r>
              <a:rPr lang="pt-BR" dirty="0" smtClean="0"/>
              <a:t>O acesso direto pode não ser eficiente em tempo de execução, ter alto custo e não ser seguro. O cliente não precisa ficar dependente de endereço de rede do componente.</a:t>
            </a:r>
          </a:p>
          <a:p>
            <a:r>
              <a:rPr lang="pt-BR" b="1" dirty="0" smtClean="0"/>
              <a:t>Solução: </a:t>
            </a:r>
            <a:r>
              <a:rPr lang="pt-BR" dirty="0" smtClean="0"/>
              <a:t>Utilize um representante do cliente que ofereça o serviço de forma idêntica e realize pré- e pós-processamento adicionais para garantir a Qualidade do Serviço.</a:t>
            </a:r>
          </a:p>
          <a:p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407" y="4000520"/>
            <a:ext cx="4357687" cy="23574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7969" y="4000520"/>
            <a:ext cx="4365625" cy="228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875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796908"/>
          </a:xfrm>
        </p:spPr>
        <p:txBody>
          <a:bodyPr/>
          <a:lstStyle/>
          <a:p>
            <a:r>
              <a:rPr lang="pt-BR" sz="2800" dirty="0" smtClean="0"/>
              <a:t>Padrão SINGLETON: Exemplo I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1100" y="1285860"/>
            <a:ext cx="5429288" cy="518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089900" cy="939784"/>
          </a:xfrm>
        </p:spPr>
        <p:txBody>
          <a:bodyPr>
            <a:normAutofit/>
          </a:bodyPr>
          <a:lstStyle/>
          <a:p>
            <a:r>
              <a:rPr lang="pt-BR" sz="3200" dirty="0" smtClean="0"/>
              <a:t>Padrão SINGLETON: Exemplo I</a:t>
            </a:r>
            <a:endParaRPr lang="pt-BR" sz="32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428736"/>
            <a:ext cx="9101170" cy="504521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package </a:t>
            </a:r>
            <a:r>
              <a:rPr lang="pt-BR" dirty="0" err="1" smtClean="0"/>
              <a:t>pp.Singleton;</a:t>
            </a:r>
            <a:endParaRPr lang="pt-BR" dirty="0" smtClean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endParaRPr lang="pt-BR" dirty="0" smtClean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Financeiro </a:t>
            </a:r>
            <a:r>
              <a:rPr lang="pt-BR" dirty="0" err="1" smtClean="0"/>
              <a:t>extends</a:t>
            </a:r>
            <a:r>
              <a:rPr lang="pt-BR" dirty="0" smtClean="0"/>
              <a:t> Thread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{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()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        {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	</a:t>
            </a:r>
            <a:r>
              <a:rPr lang="pt-BR" dirty="0" err="1" smtClean="0"/>
              <a:t>GerenciadorBD</a:t>
            </a:r>
            <a:r>
              <a:rPr lang="pt-BR" dirty="0" smtClean="0"/>
              <a:t> </a:t>
            </a:r>
            <a:r>
              <a:rPr lang="pt-BR" dirty="0" err="1" smtClean="0"/>
              <a:t>gbd</a:t>
            </a:r>
            <a:r>
              <a:rPr lang="pt-BR" dirty="0" smtClean="0"/>
              <a:t> = </a:t>
            </a:r>
            <a:r>
              <a:rPr lang="pt-BR" dirty="0" err="1" smtClean="0"/>
              <a:t>GerenciadorBD</a:t>
            </a:r>
            <a:r>
              <a:rPr lang="pt-BR" dirty="0" smtClean="0"/>
              <a:t>.</a:t>
            </a:r>
            <a:r>
              <a:rPr lang="pt-BR" dirty="0" err="1" smtClean="0"/>
              <a:t>GetInstance</a:t>
            </a:r>
            <a:r>
              <a:rPr lang="pt-BR" dirty="0" smtClean="0"/>
              <a:t>();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endParaRPr lang="pt-BR" dirty="0" smtClean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	</a:t>
            </a:r>
            <a:r>
              <a:rPr lang="pt-BR" dirty="0" err="1" smtClean="0"/>
              <a:t>gbd</a:t>
            </a:r>
            <a:r>
              <a:rPr lang="pt-BR" dirty="0" smtClean="0"/>
              <a:t>.</a:t>
            </a:r>
            <a:r>
              <a:rPr lang="pt-BR" dirty="0" err="1" smtClean="0"/>
              <a:t>AbrirConexao</a:t>
            </a:r>
            <a:r>
              <a:rPr lang="pt-BR" dirty="0" smtClean="0"/>
              <a:t>();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	</a:t>
            </a:r>
            <a:r>
              <a:rPr lang="pt-BR" dirty="0" err="1" smtClean="0"/>
              <a:t>gbd</a:t>
            </a:r>
            <a:r>
              <a:rPr lang="pt-BR" dirty="0" smtClean="0"/>
              <a:t>.</a:t>
            </a:r>
            <a:r>
              <a:rPr lang="pt-BR" dirty="0" err="1" smtClean="0"/>
              <a:t>InserirRegistro</a:t>
            </a:r>
            <a:r>
              <a:rPr lang="pt-BR" dirty="0" smtClean="0"/>
              <a:t>();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	</a:t>
            </a:r>
            <a:r>
              <a:rPr lang="pt-BR" dirty="0" err="1" smtClean="0"/>
              <a:t>gbd</a:t>
            </a:r>
            <a:r>
              <a:rPr lang="pt-BR" dirty="0" smtClean="0"/>
              <a:t>.</a:t>
            </a:r>
            <a:r>
              <a:rPr lang="pt-BR" dirty="0" err="1" smtClean="0"/>
              <a:t>FecharConexao</a:t>
            </a:r>
            <a:r>
              <a:rPr lang="pt-BR" dirty="0" smtClean="0"/>
              <a:t>();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}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089900" cy="868346"/>
          </a:xfrm>
        </p:spPr>
        <p:txBody>
          <a:bodyPr/>
          <a:lstStyle/>
          <a:p>
            <a:r>
              <a:rPr lang="pt-BR" sz="2800" dirty="0" smtClean="0"/>
              <a:t>Padrão SINGLETON: Exemplo I</a:t>
            </a:r>
            <a:endParaRPr lang="pt-BR" b="1" i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600200"/>
            <a:ext cx="9101170" cy="487375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package </a:t>
            </a:r>
            <a:r>
              <a:rPr lang="pt-BR" dirty="0" err="1" smtClean="0"/>
              <a:t>pp.Singleton;</a:t>
            </a:r>
            <a:endParaRPr lang="pt-BR" dirty="0" smtClean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endParaRPr lang="pt-BR" dirty="0" smtClean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Secretaria </a:t>
            </a:r>
            <a:r>
              <a:rPr lang="pt-BR" dirty="0" err="1" smtClean="0"/>
              <a:t>extends</a:t>
            </a:r>
            <a:r>
              <a:rPr lang="pt-BR" dirty="0" smtClean="0"/>
              <a:t> Thread {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endParaRPr lang="pt-BR" dirty="0" smtClean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run</a:t>
            </a:r>
            <a:r>
              <a:rPr lang="pt-BR" dirty="0" smtClean="0"/>
              <a:t>()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        {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	</a:t>
            </a:r>
            <a:r>
              <a:rPr lang="pt-BR" dirty="0" err="1" smtClean="0"/>
              <a:t>GerenciadorBD</a:t>
            </a:r>
            <a:r>
              <a:rPr lang="pt-BR" dirty="0" smtClean="0"/>
              <a:t> </a:t>
            </a:r>
            <a:r>
              <a:rPr lang="pt-BR" dirty="0" err="1" smtClean="0"/>
              <a:t>gbd</a:t>
            </a:r>
            <a:r>
              <a:rPr lang="pt-BR" dirty="0" smtClean="0"/>
              <a:t> = </a:t>
            </a:r>
            <a:r>
              <a:rPr lang="pt-BR" dirty="0" err="1" smtClean="0"/>
              <a:t>GerenciadorBD</a:t>
            </a:r>
            <a:r>
              <a:rPr lang="pt-BR" dirty="0" smtClean="0"/>
              <a:t>.</a:t>
            </a:r>
            <a:r>
              <a:rPr lang="pt-BR" dirty="0" err="1" smtClean="0"/>
              <a:t>GetInstance</a:t>
            </a:r>
            <a:r>
              <a:rPr lang="pt-BR" dirty="0" smtClean="0"/>
              <a:t>();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endParaRPr lang="pt-BR" dirty="0" smtClean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	</a:t>
            </a:r>
            <a:r>
              <a:rPr lang="pt-BR" dirty="0" err="1" smtClean="0"/>
              <a:t>gbd</a:t>
            </a:r>
            <a:r>
              <a:rPr lang="pt-BR" dirty="0" smtClean="0"/>
              <a:t>.</a:t>
            </a:r>
            <a:r>
              <a:rPr lang="pt-BR" dirty="0" err="1" smtClean="0"/>
              <a:t>AbrirConexao</a:t>
            </a:r>
            <a:r>
              <a:rPr lang="pt-BR" dirty="0" smtClean="0"/>
              <a:t>();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	</a:t>
            </a:r>
            <a:r>
              <a:rPr lang="pt-BR" dirty="0" err="1" smtClean="0"/>
              <a:t>gbd</a:t>
            </a:r>
            <a:r>
              <a:rPr lang="pt-BR" dirty="0" smtClean="0"/>
              <a:t>.</a:t>
            </a:r>
            <a:r>
              <a:rPr lang="pt-BR" dirty="0" err="1" smtClean="0"/>
              <a:t>InserirRegistro</a:t>
            </a:r>
            <a:r>
              <a:rPr lang="pt-BR" dirty="0" smtClean="0"/>
              <a:t>();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	</a:t>
            </a:r>
            <a:r>
              <a:rPr lang="pt-BR" dirty="0" err="1" smtClean="0"/>
              <a:t>gbd</a:t>
            </a:r>
            <a:r>
              <a:rPr lang="pt-BR" dirty="0" smtClean="0"/>
              <a:t>.</a:t>
            </a:r>
            <a:r>
              <a:rPr lang="pt-BR" dirty="0" err="1" smtClean="0"/>
              <a:t>FecharConexao</a:t>
            </a:r>
            <a:r>
              <a:rPr lang="pt-BR" dirty="0" smtClean="0"/>
              <a:t>();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}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endParaRPr lang="pt-BR" dirty="0" smtClean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}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089900" cy="654032"/>
          </a:xfrm>
        </p:spPr>
        <p:txBody>
          <a:bodyPr/>
          <a:lstStyle/>
          <a:p>
            <a:r>
              <a:rPr lang="pt-BR" sz="2800" dirty="0" smtClean="0"/>
              <a:t>Padrão SINGLETON: Exemplo I</a:t>
            </a:r>
            <a:endParaRPr lang="pt-BR" b="1" i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142984"/>
            <a:ext cx="9101170" cy="533096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package </a:t>
            </a:r>
            <a:r>
              <a:rPr lang="pt-BR" dirty="0" err="1" smtClean="0"/>
              <a:t>pp.Singleton;</a:t>
            </a:r>
            <a:endParaRPr lang="pt-BR" dirty="0" smtClean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endParaRPr lang="pt-BR" dirty="0" smtClean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</a:t>
            </a:r>
            <a:r>
              <a:rPr lang="pt-BR" dirty="0" err="1" smtClean="0"/>
              <a:t>GerenciadorBD</a:t>
            </a:r>
            <a:r>
              <a:rPr lang="pt-BR" dirty="0" smtClean="0"/>
              <a:t> {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   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GerenciadorBD</a:t>
            </a:r>
            <a:r>
              <a:rPr lang="pt-BR" dirty="0" smtClean="0"/>
              <a:t> </a:t>
            </a:r>
            <a:r>
              <a:rPr lang="pt-BR" dirty="0" err="1" smtClean="0"/>
              <a:t>TheInstance</a:t>
            </a:r>
            <a:r>
              <a:rPr lang="pt-BR" dirty="0" smtClean="0"/>
              <a:t>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    </a:t>
            </a:r>
            <a:r>
              <a:rPr lang="pt-BR" dirty="0" err="1" smtClean="0"/>
              <a:t>private</a:t>
            </a:r>
            <a:r>
              <a:rPr lang="pt-BR" dirty="0" smtClean="0"/>
              <a:t> </a:t>
            </a:r>
            <a:r>
              <a:rPr lang="pt-BR" dirty="0" err="1" smtClean="0"/>
              <a:t>GerenciadorBD</a:t>
            </a:r>
            <a:r>
              <a:rPr lang="pt-BR" dirty="0" smtClean="0"/>
              <a:t>() {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        System.</a:t>
            </a:r>
            <a:r>
              <a:rPr lang="pt-BR" dirty="0" err="1" smtClean="0"/>
              <a:t>out.println</a:t>
            </a:r>
            <a:r>
              <a:rPr lang="pt-BR" dirty="0" smtClean="0"/>
              <a:t>("Construindo </a:t>
            </a:r>
            <a:r>
              <a:rPr lang="pt-BR" dirty="0" err="1" smtClean="0"/>
              <a:t>GerenciadorBD</a:t>
            </a:r>
            <a:r>
              <a:rPr lang="pt-BR" dirty="0" smtClean="0"/>
              <a:t> ...");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    }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    </a:t>
            </a:r>
            <a:r>
              <a:rPr lang="pt-BR" dirty="0" err="1" smtClean="0"/>
              <a:t>synchronized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GerenciadorBD</a:t>
            </a:r>
            <a:r>
              <a:rPr lang="pt-BR" dirty="0" smtClean="0"/>
              <a:t> </a:t>
            </a:r>
            <a:r>
              <a:rPr lang="pt-BR" dirty="0" err="1" smtClean="0"/>
              <a:t>GetInstance</a:t>
            </a:r>
            <a:r>
              <a:rPr lang="pt-BR" dirty="0" smtClean="0"/>
              <a:t>() {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       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TheInstance</a:t>
            </a:r>
            <a:r>
              <a:rPr lang="pt-BR" dirty="0" smtClean="0"/>
              <a:t> == </a:t>
            </a:r>
            <a:r>
              <a:rPr lang="pt-BR" dirty="0" err="1" smtClean="0"/>
              <a:t>null</a:t>
            </a:r>
            <a:r>
              <a:rPr lang="pt-BR" dirty="0" smtClean="0"/>
              <a:t>) {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            </a:t>
            </a:r>
            <a:r>
              <a:rPr lang="pt-BR" dirty="0" err="1" smtClean="0"/>
              <a:t>TheInstance</a:t>
            </a:r>
            <a:r>
              <a:rPr lang="pt-BR" dirty="0" smtClean="0"/>
              <a:t> =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GerenciadorBD</a:t>
            </a:r>
            <a:r>
              <a:rPr lang="pt-BR" dirty="0" smtClean="0"/>
              <a:t>();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        }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TheInstance</a:t>
            </a:r>
            <a:r>
              <a:rPr lang="pt-BR" dirty="0" smtClean="0"/>
              <a:t>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    }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AbrirConexao</a:t>
            </a:r>
            <a:r>
              <a:rPr lang="pt-BR" dirty="0" smtClean="0"/>
              <a:t>() {}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FecharConexao</a:t>
            </a:r>
            <a:r>
              <a:rPr lang="pt-BR" dirty="0" smtClean="0"/>
              <a:t>() {}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    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InserirRegistro</a:t>
            </a:r>
            <a:r>
              <a:rPr lang="pt-BR" dirty="0" smtClean="0"/>
              <a:t>() {}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4638"/>
            <a:ext cx="8089900" cy="654032"/>
          </a:xfrm>
        </p:spPr>
        <p:txBody>
          <a:bodyPr/>
          <a:lstStyle/>
          <a:p>
            <a:r>
              <a:rPr lang="pt-BR" sz="2800" dirty="0" smtClean="0"/>
              <a:t>Padrão SINGLETON: Exemplo I</a:t>
            </a:r>
            <a:endParaRPr lang="pt-BR" b="1" i="1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95300" y="1142984"/>
            <a:ext cx="9101170" cy="533096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package </a:t>
            </a:r>
            <a:r>
              <a:rPr lang="pt-BR" dirty="0" err="1" smtClean="0"/>
              <a:t>pp.Singleton;</a:t>
            </a:r>
            <a:endParaRPr lang="pt-BR" dirty="0" smtClean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endParaRPr lang="pt-BR" dirty="0" smtClean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class</a:t>
            </a:r>
            <a:r>
              <a:rPr lang="pt-BR" dirty="0" smtClean="0"/>
              <a:t> Teste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{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</a:t>
            </a:r>
            <a:r>
              <a:rPr lang="pt-BR" dirty="0" err="1" smtClean="0"/>
              <a:t>public</a:t>
            </a:r>
            <a:r>
              <a:rPr lang="pt-BR" dirty="0" smtClean="0"/>
              <a:t> </a:t>
            </a:r>
            <a:r>
              <a:rPr lang="pt-BR" dirty="0" err="1" smtClean="0"/>
              <a:t>static</a:t>
            </a:r>
            <a:r>
              <a:rPr lang="pt-BR" dirty="0" smtClean="0"/>
              <a:t> </a:t>
            </a:r>
            <a:r>
              <a:rPr lang="pt-BR" dirty="0" err="1" smtClean="0"/>
              <a:t>void</a:t>
            </a:r>
            <a:r>
              <a:rPr lang="pt-BR" dirty="0" smtClean="0"/>
              <a:t> execute()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        {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	Secretaria s = </a:t>
            </a:r>
            <a:r>
              <a:rPr lang="pt-BR" dirty="0" err="1" smtClean="0"/>
              <a:t>new</a:t>
            </a:r>
            <a:r>
              <a:rPr lang="pt-BR" dirty="0" smtClean="0"/>
              <a:t> Secretaria( );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	Financeiro f = </a:t>
            </a:r>
            <a:r>
              <a:rPr lang="pt-BR" dirty="0" err="1" smtClean="0"/>
              <a:t>new</a:t>
            </a:r>
            <a:r>
              <a:rPr lang="pt-BR" dirty="0" smtClean="0"/>
              <a:t> Financeiro( );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endParaRPr lang="pt-BR" dirty="0" smtClean="0"/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	</a:t>
            </a:r>
            <a:r>
              <a:rPr lang="pt-BR" dirty="0" err="1" smtClean="0"/>
              <a:t>s.start</a:t>
            </a:r>
            <a:r>
              <a:rPr lang="pt-BR" dirty="0" smtClean="0"/>
              <a:t>( );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	</a:t>
            </a:r>
            <a:r>
              <a:rPr lang="pt-BR" dirty="0" err="1" smtClean="0"/>
              <a:t>f.start</a:t>
            </a:r>
            <a:r>
              <a:rPr lang="pt-BR" dirty="0" smtClean="0"/>
              <a:t>( );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	}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6575" algn="l"/>
                <a:tab pos="1074738" algn="l"/>
                <a:tab pos="1436688" algn="l"/>
              </a:tabLst>
            </a:pPr>
            <a:r>
              <a:rPr lang="pt-BR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7200" dirty="0" smtClean="0"/>
              <a:t>observador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240530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Padrão Observer (Observador)</a:t>
            </a:r>
          </a:p>
        </p:txBody>
      </p:sp>
      <p:sp>
        <p:nvSpPr>
          <p:cNvPr id="563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Permite que objetos registrem dinamicamente suas dependências de outros objetos.</a:t>
            </a:r>
          </a:p>
          <a:p>
            <a:pPr eaLnBrk="1" hangingPunct="1"/>
            <a:r>
              <a:rPr lang="pt-BR" sz="2800" smtClean="0"/>
              <a:t>Um objeto especial notificará os objetos dependentes sempre que os objetos dos quais dependem sofrerem alteração de estado.</a:t>
            </a:r>
          </a:p>
          <a:p>
            <a:pPr eaLnBrk="1" hangingPunct="1"/>
            <a:r>
              <a:rPr lang="pt-BR" sz="2800" smtClean="0"/>
              <a:t>Permite atualizar um conjunto de objetos quando um certo objeto sofrer modificação.</a:t>
            </a:r>
          </a:p>
        </p:txBody>
      </p:sp>
    </p:spTree>
    <p:extLst>
      <p:ext uri="{BB962C8B-B14F-4D97-AF65-F5344CB8AC3E}">
        <p14:creationId xmlns:p14="http://schemas.microsoft.com/office/powerpoint/2010/main" val="30540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1316</TotalTime>
  <Words>626</Words>
  <Application>Microsoft Office PowerPoint</Application>
  <PresentationFormat>Papel A4 (210 x 297 mm)</PresentationFormat>
  <Paragraphs>100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Schoolbook</vt:lpstr>
      <vt:lpstr>Wingdings</vt:lpstr>
      <vt:lpstr>Wingdings 2</vt:lpstr>
      <vt:lpstr>Balcão Envidraçado</vt:lpstr>
      <vt:lpstr>Padrões de projeto</vt:lpstr>
      <vt:lpstr>singleton</vt:lpstr>
      <vt:lpstr>Padrão SINGLETON: Exemplo I</vt:lpstr>
      <vt:lpstr>Padrão SINGLETON: Exemplo I</vt:lpstr>
      <vt:lpstr>Padrão SINGLETON: Exemplo I</vt:lpstr>
      <vt:lpstr>Padrão SINGLETON: Exemplo I</vt:lpstr>
      <vt:lpstr>Padrão SINGLETON: Exemplo I</vt:lpstr>
      <vt:lpstr>observador</vt:lpstr>
      <vt:lpstr>Padrão Observer (Observador)</vt:lpstr>
      <vt:lpstr>Padrão Observador - Geral</vt:lpstr>
      <vt:lpstr>Padrão Observador - Exemplo</vt:lpstr>
      <vt:lpstr>Padrão Proxy - idéia</vt:lpstr>
      <vt:lpstr>O Padrão Broker (Corretor) - idéia</vt:lpstr>
      <vt:lpstr>O Padrão Broker – estrutura</vt:lpstr>
      <vt:lpstr>O Padrão Broker – dinâmica</vt:lpstr>
      <vt:lpstr>Padrão Observer</vt:lpstr>
      <vt:lpstr>Padrão Observer – Estrutura e Dinâmica</vt:lpstr>
      <vt:lpstr>Padrão Model-View-Controler - MVC</vt:lpstr>
      <vt:lpstr>Padrão MVC - Estrutura</vt:lpstr>
      <vt:lpstr>Padrão MVC - Dinâmica</vt:lpstr>
      <vt:lpstr>O Padrão Proxy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é um padrão?</dc:title>
  <dc:creator>123456789p-</dc:creator>
  <cp:lastModifiedBy>PUCPR</cp:lastModifiedBy>
  <cp:revision>144</cp:revision>
  <dcterms:created xsi:type="dcterms:W3CDTF">2010-06-11T19:24:36Z</dcterms:created>
  <dcterms:modified xsi:type="dcterms:W3CDTF">2017-10-04T11:56:43Z</dcterms:modified>
</cp:coreProperties>
</file>