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sldIdLst>
    <p:sldId id="319" r:id="rId2"/>
    <p:sldId id="361" r:id="rId3"/>
    <p:sldId id="362" r:id="rId4"/>
    <p:sldId id="364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4" r:id="rId17"/>
    <p:sldId id="381" r:id="rId18"/>
    <p:sldId id="383" r:id="rId19"/>
    <p:sldId id="384" r:id="rId20"/>
    <p:sldId id="365" r:id="rId21"/>
    <p:sldId id="366" r:id="rId22"/>
    <p:sldId id="367" r:id="rId23"/>
    <p:sldId id="368" r:id="rId24"/>
    <p:sldId id="369" r:id="rId25"/>
    <p:sldId id="320" r:id="rId26"/>
    <p:sldId id="374" r:id="rId27"/>
    <p:sldId id="307" r:id="rId28"/>
    <p:sldId id="308" r:id="rId29"/>
    <p:sldId id="375" r:id="rId30"/>
    <p:sldId id="376" r:id="rId31"/>
    <p:sldId id="377" r:id="rId32"/>
    <p:sldId id="378" r:id="rId33"/>
    <p:sldId id="379" r:id="rId34"/>
    <p:sldId id="380" r:id="rId35"/>
    <p:sldId id="309" r:id="rId36"/>
    <p:sldId id="370" r:id="rId37"/>
    <p:sldId id="371" r:id="rId38"/>
    <p:sldId id="372" r:id="rId39"/>
    <p:sldId id="373" r:id="rId40"/>
    <p:sldId id="385" r:id="rId41"/>
    <p:sldId id="386" r:id="rId42"/>
    <p:sldId id="387" r:id="rId43"/>
    <p:sldId id="388" r:id="rId44"/>
    <p:sldId id="389" r:id="rId45"/>
    <p:sldId id="318" r:id="rId46"/>
  </p:sldIdLst>
  <p:sldSz cx="9906000" cy="6858000" type="A4"/>
  <p:notesSz cx="6858000" cy="9144000"/>
  <p:defaultTextStyle>
    <a:defPPr>
      <a:defRPr lang="pt-BR"/>
    </a:defPPr>
    <a:lvl1pPr marL="0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9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954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476500" y="3124200"/>
            <a:ext cx="668655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476500" y="5003322"/>
            <a:ext cx="668655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6923" y="1158222"/>
            <a:ext cx="2286000" cy="41275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19441" y="4165667"/>
            <a:ext cx="3657600" cy="416052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99364" y="0"/>
            <a:ext cx="11338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1073150" y="0"/>
            <a:ext cx="19702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236430" y="0"/>
            <a:ext cx="24947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1520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9252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87052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8733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418768" y="4866752"/>
            <a:ext cx="694876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182003" y="5500632"/>
            <a:ext cx="14859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802892" y="5788152"/>
            <a:ext cx="29718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2063750" y="4495800"/>
            <a:ext cx="39624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436006" y="4928702"/>
            <a:ext cx="6604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18161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80899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6500" y="2895600"/>
            <a:ext cx="668655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76500" y="5010150"/>
            <a:ext cx="668655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5444" y="1154557"/>
            <a:ext cx="2286000" cy="41275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19644" y="4162806"/>
            <a:ext cx="3657600" cy="4160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99364" y="0"/>
            <a:ext cx="11338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1073150" y="0"/>
            <a:ext cx="19702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236430" y="0"/>
            <a:ext cx="24947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1520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9252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87052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435096" y="4866752"/>
            <a:ext cx="694876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182003" y="5500632"/>
            <a:ext cx="14859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802892" y="5791200"/>
            <a:ext cx="29718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2035627" y="4479888"/>
            <a:ext cx="39624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85610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452334" y="4928702"/>
            <a:ext cx="6604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39624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26102" y="1600200"/>
            <a:ext cx="39624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17245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5300" y="2362200"/>
            <a:ext cx="39624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736306" y="2362200"/>
            <a:ext cx="39624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9530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70535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915728" y="3181350"/>
            <a:ext cx="6309360" cy="4953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379970" y="274320"/>
            <a:ext cx="1654302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708321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30200" y="274320"/>
            <a:ext cx="61087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892201" y="3181350"/>
            <a:ext cx="6309360" cy="4953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68655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329615" y="264795"/>
            <a:ext cx="1651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708321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0899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8305800" y="1065849"/>
            <a:ext cx="2011680" cy="416052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7706052" y="3722000"/>
            <a:ext cx="3200400" cy="39624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8255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806434" y="5734050"/>
            <a:ext cx="6604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INTERFACE</a:t>
            </a:r>
            <a:br>
              <a:rPr lang="en-US" sz="7200" dirty="0" smtClean="0"/>
            </a:br>
            <a:r>
              <a:rPr lang="pt-BR" sz="2700" dirty="0" err="1" smtClean="0"/>
              <a:t>Adapter</a:t>
            </a:r>
            <a:r>
              <a:rPr lang="pt-BR" sz="2700" dirty="0" smtClean="0"/>
              <a:t> </a:t>
            </a:r>
            <a:r>
              <a:rPr lang="pt-BR" sz="2700" dirty="0" err="1" smtClean="0"/>
              <a:t>Façade</a:t>
            </a:r>
            <a:r>
              <a:rPr lang="pt-BR" sz="2700" dirty="0" smtClean="0"/>
              <a:t> </a:t>
            </a:r>
            <a:r>
              <a:rPr lang="pt-BR" sz="2700" dirty="0" err="1" smtClean="0"/>
              <a:t>Composite</a:t>
            </a:r>
            <a:r>
              <a:rPr lang="pt-BR" sz="2700" dirty="0" smtClean="0"/>
              <a:t> </a:t>
            </a:r>
            <a:r>
              <a:rPr lang="pt-BR" sz="2700" dirty="0" err="1" smtClean="0"/>
              <a:t>Bridge</a:t>
            </a: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2700" dirty="0" smtClean="0"/>
              <a:t>Marker</a:t>
            </a:r>
            <a:endParaRPr lang="pt-B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/>
              <a:t>Padrão </a:t>
            </a:r>
            <a:r>
              <a:rPr lang="pt-BR" sz="4000" dirty="0" smtClean="0"/>
              <a:t>Composição: </a:t>
            </a:r>
            <a:br>
              <a:rPr lang="pt-BR" sz="4000" dirty="0" smtClean="0"/>
            </a:br>
            <a:r>
              <a:rPr lang="pt-BR" sz="4000" dirty="0" smtClean="0"/>
              <a:t>Comentários</a:t>
            </a:r>
            <a:endParaRPr lang="pt-BR" sz="4000" dirty="0"/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i="1" dirty="0" err="1" smtClean="0"/>
              <a:t>Recursive</a:t>
            </a:r>
            <a:r>
              <a:rPr lang="pt-BR" sz="2800" i="1" dirty="0" smtClean="0"/>
              <a:t> </a:t>
            </a:r>
            <a:r>
              <a:rPr lang="pt-BR" sz="2800" i="1" dirty="0" err="1"/>
              <a:t>Composition</a:t>
            </a:r>
            <a:r>
              <a:rPr lang="pt-BR" sz="2800" i="1" dirty="0"/>
              <a:t> </a:t>
            </a:r>
            <a:r>
              <a:rPr lang="pt-BR" sz="2800" i="1" dirty="0" err="1"/>
              <a:t>Pattern</a:t>
            </a:r>
            <a:endParaRPr lang="pt-BR" sz="2800" i="1" dirty="0"/>
          </a:p>
          <a:p>
            <a:r>
              <a:rPr lang="pt-BR" sz="2800" dirty="0"/>
              <a:t>Permite representar uma árvore de objetos tal que o acesso seja uniforme. </a:t>
            </a:r>
          </a:p>
          <a:p>
            <a:r>
              <a:rPr lang="pt-BR" sz="2800" dirty="0"/>
              <a:t>Permite construir objetos complexos </a:t>
            </a:r>
            <a:r>
              <a:rPr lang="pt-BR" sz="2800" dirty="0" smtClean="0"/>
              <a:t>por meio de </a:t>
            </a:r>
            <a:r>
              <a:rPr lang="pt-BR" sz="2800" dirty="0"/>
              <a:t>uma composição recursiva que define uma árvore de objetos. </a:t>
            </a:r>
            <a:endParaRPr lang="pt-BR" sz="2800" dirty="0" smtClean="0"/>
          </a:p>
          <a:p>
            <a:r>
              <a:rPr lang="pt-BR" sz="2800" dirty="0" smtClean="0"/>
              <a:t>Todos </a:t>
            </a:r>
            <a:r>
              <a:rPr lang="pt-BR" sz="2800" dirty="0"/>
              <a:t>os objetos são acessados de maneira consistente e homogênea, pois todos </a:t>
            </a:r>
            <a:r>
              <a:rPr lang="pt-BR" sz="2800" u="sng" dirty="0"/>
              <a:t>possuem uma superclasse ou uma interface comum</a:t>
            </a:r>
            <a:r>
              <a:rPr lang="pt-BR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Padrão Composição: </a:t>
            </a:r>
            <a:br>
              <a:rPr lang="pt-BR" sz="4000" dirty="0" smtClean="0"/>
            </a:br>
            <a:r>
              <a:rPr lang="pt-BR" sz="4000" dirty="0" smtClean="0"/>
              <a:t>Comentários</a:t>
            </a:r>
            <a:endParaRPr lang="pt-BR" sz="4000" dirty="0"/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dirty="0"/>
              <a:t>Há um objeto complexo que deve ser decomposto numa hierarquia “parte-todo” de objetos.</a:t>
            </a:r>
          </a:p>
          <a:p>
            <a:r>
              <a:rPr lang="pt-BR" sz="2800" dirty="0"/>
              <a:t>Deseja-se minimizar a complexidade numa hierarquia parte-todo de objetos </a:t>
            </a:r>
            <a:r>
              <a:rPr lang="pt-BR" sz="2800" dirty="0" smtClean="0"/>
              <a:t>por meio da </a:t>
            </a:r>
            <a:r>
              <a:rPr lang="pt-BR" sz="2800" dirty="0"/>
              <a:t>minimização do número de tipos diferentes de filhos que precisam ser explicitamente conhecidos dos objetos da árvore.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725470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Padrão Composição: </a:t>
            </a:r>
            <a:br>
              <a:rPr lang="pt-BR" sz="3200" dirty="0" smtClean="0"/>
            </a:br>
            <a:r>
              <a:rPr lang="pt-BR" sz="3200" dirty="0" smtClean="0"/>
              <a:t>Exercício 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95282" y="1000108"/>
            <a:ext cx="8601104" cy="547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 smtClean="0"/>
              <a:t>Ulilize</a:t>
            </a:r>
            <a:r>
              <a:rPr lang="pt-BR" dirty="0" smtClean="0"/>
              <a:t> o padrão </a:t>
            </a:r>
            <a:r>
              <a:rPr lang="pt-BR" i="1" dirty="0" err="1" smtClean="0"/>
              <a:t>Composite</a:t>
            </a:r>
            <a:r>
              <a:rPr lang="pt-BR" dirty="0" smtClean="0"/>
              <a:t> para implementar uma hierarquia de arquivos, tal que:</a:t>
            </a:r>
          </a:p>
          <a:p>
            <a:pPr marL="363538" lvl="1" indent="-276225"/>
            <a:r>
              <a:rPr lang="pt-BR" sz="2200" dirty="0" smtClean="0"/>
              <a:t>Toda pasta pode conter arquivos e também outras pastas.</a:t>
            </a:r>
          </a:p>
          <a:p>
            <a:pPr marL="363538" lvl="1" indent="-276225"/>
            <a:r>
              <a:rPr lang="pt-BR" sz="2200" dirty="0" smtClean="0"/>
              <a:t>Todo arquivo contém um texto e está contido em uma única pasta.</a:t>
            </a:r>
          </a:p>
          <a:p>
            <a:pPr marL="363538" lvl="1" indent="-276225"/>
            <a:r>
              <a:rPr lang="pt-BR" sz="2200" dirty="0" smtClean="0"/>
              <a:t>Toda pasta está contida em uma única pasta, exceto a pasta na raiz da hierarquia.</a:t>
            </a:r>
          </a:p>
          <a:p>
            <a:pPr marL="363538" lvl="1" indent="-276225"/>
            <a:r>
              <a:rPr lang="pt-BR" sz="2200" dirty="0" smtClean="0"/>
              <a:t>Toda pasta e todo arquivo possui um nome.</a:t>
            </a:r>
          </a:p>
          <a:p>
            <a:pPr marL="363538" lvl="1" indent="-276225"/>
            <a:r>
              <a:rPr lang="pt-BR" sz="2200" dirty="0" smtClean="0"/>
              <a:t>Toda pasta e todo arquivo pode ser </a:t>
            </a:r>
            <a:r>
              <a:rPr lang="pt-BR" sz="2200" i="1" dirty="0" smtClean="0"/>
              <a:t>listado</a:t>
            </a:r>
            <a:r>
              <a:rPr lang="pt-BR" sz="2200" dirty="0" smtClean="0"/>
              <a:t>:</a:t>
            </a:r>
          </a:p>
          <a:p>
            <a:pPr marL="623888" lvl="2" indent="-260350"/>
            <a:r>
              <a:rPr lang="pt-BR" sz="2000" dirty="0" smtClean="0"/>
              <a:t>Listar uma pasta significa listar todos os arquivos e pastas que a mesma contém; opcionalmente, as pastas podem ser listas recursivamente.</a:t>
            </a:r>
          </a:p>
          <a:p>
            <a:pPr marL="623888" lvl="2" indent="-260350"/>
            <a:r>
              <a:rPr lang="pt-BR" sz="2000" dirty="0" smtClean="0"/>
              <a:t>Listar uma arquivo significa exibir o texto que este contém.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725470"/>
          </a:xfrm>
        </p:spPr>
        <p:txBody>
          <a:bodyPr>
            <a:normAutofit fontScale="90000"/>
          </a:bodyPr>
          <a:lstStyle/>
          <a:p>
            <a:r>
              <a:rPr lang="pt-BR" sz="2800" dirty="0" smtClean="0"/>
              <a:t>Padrão Composição: </a:t>
            </a:r>
            <a:br>
              <a:rPr lang="pt-BR" sz="2800" dirty="0" smtClean="0"/>
            </a:br>
            <a:r>
              <a:rPr lang="pt-BR" sz="2800" dirty="0" smtClean="0"/>
              <a:t>Exercício II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1000108"/>
            <a:ext cx="8672542" cy="54738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Utilize o padrão </a:t>
            </a:r>
            <a:r>
              <a:rPr lang="pt-BR" i="1" dirty="0" err="1" smtClean="0"/>
              <a:t>Composite</a:t>
            </a:r>
            <a:r>
              <a:rPr lang="pt-BR" dirty="0" smtClean="0"/>
              <a:t> para representar e resolver expressões </a:t>
            </a:r>
            <a:r>
              <a:rPr lang="pt-BR" dirty="0" err="1" smtClean="0"/>
              <a:t>aritiméticas</a:t>
            </a:r>
            <a:r>
              <a:rPr lang="pt-BR" dirty="0" smtClean="0"/>
              <a:t> simples, isto é, expressões onde constam apenas os operadores de adição, subtração, multiplicação e divisão, e </a:t>
            </a:r>
            <a:r>
              <a:rPr lang="pt-BR" dirty="0" err="1" smtClean="0"/>
              <a:t>operandos</a:t>
            </a:r>
            <a:r>
              <a:rPr lang="pt-BR" dirty="0" smtClean="0"/>
              <a:t> que são números reais, na forma de </a:t>
            </a:r>
            <a:r>
              <a:rPr lang="pt-BR" b="1" dirty="0" smtClean="0"/>
              <a:t>constante</a:t>
            </a:r>
            <a:r>
              <a:rPr lang="pt-BR" dirty="0" smtClean="0"/>
              <a:t> ou como uma </a:t>
            </a:r>
            <a:r>
              <a:rPr lang="pt-BR" b="1" dirty="0" smtClean="0"/>
              <a:t>variável</a:t>
            </a:r>
            <a:r>
              <a:rPr lang="pt-BR" dirty="0" smtClean="0"/>
              <a:t>. As expressões são representadas como árvores. </a:t>
            </a:r>
          </a:p>
          <a:p>
            <a:pPr marL="0" indent="0">
              <a:buNone/>
            </a:pPr>
            <a:r>
              <a:rPr lang="pt-BR" dirty="0" smtClean="0"/>
              <a:t>Seguem alguns exemplos de expressões aritméticas simples. Observe que o uso de parênteses nas expressões pode alterar a precedência normal entre operadores (multiplicação e divisão têm precedência sobre adição e subtração).</a:t>
            </a:r>
          </a:p>
          <a:p>
            <a:pPr marL="0" indent="0">
              <a:buNone/>
            </a:pPr>
            <a:endParaRPr lang="pt-BR" dirty="0" smtClean="0"/>
          </a:p>
          <a:p>
            <a:pPr algn="ctr">
              <a:buNone/>
            </a:pPr>
            <a:r>
              <a:rPr lang="es-ES" i="1" dirty="0" smtClean="0"/>
              <a:t>6 + 4</a:t>
            </a:r>
            <a:endParaRPr lang="es-ES" dirty="0" smtClean="0"/>
          </a:p>
          <a:p>
            <a:pPr algn="ctr">
              <a:buNone/>
            </a:pPr>
            <a:r>
              <a:rPr lang="es-ES" i="1" dirty="0" smtClean="0"/>
              <a:t>7 * 2 + 8</a:t>
            </a:r>
            <a:endParaRPr lang="es-ES" dirty="0" smtClean="0"/>
          </a:p>
          <a:p>
            <a:pPr algn="ctr">
              <a:buNone/>
            </a:pPr>
            <a:r>
              <a:rPr lang="es-ES" i="1" dirty="0" smtClean="0"/>
              <a:t>7 * ( 2 + 8 )</a:t>
            </a:r>
            <a:endParaRPr lang="es-ES" dirty="0" smtClean="0"/>
          </a:p>
          <a:p>
            <a:pPr algn="ctr">
              <a:buNone/>
            </a:pPr>
            <a:r>
              <a:rPr lang="es-ES" i="1" dirty="0" smtClean="0"/>
              <a:t>x – y * 6</a:t>
            </a:r>
            <a:endParaRPr lang="es-ES" dirty="0" smtClean="0"/>
          </a:p>
          <a:p>
            <a:pPr algn="ctr">
              <a:buNone/>
            </a:pPr>
            <a:r>
              <a:rPr lang="es-ES" i="1" dirty="0" smtClean="0"/>
              <a:t>( 5 – x ) * x</a:t>
            </a:r>
            <a:endParaRPr lang="es-ES" dirty="0" smtClean="0"/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Padrão Composição: </a:t>
            </a:r>
            <a:br>
              <a:rPr lang="pt-BR" sz="2800" dirty="0" smtClean="0"/>
            </a:br>
            <a:r>
              <a:rPr lang="pt-BR" sz="2800" dirty="0" smtClean="0"/>
              <a:t>Exercício II				</a:t>
            </a:r>
            <a:r>
              <a:rPr lang="en-US" sz="1800" dirty="0" smtClean="0"/>
              <a:t>(</a:t>
            </a:r>
            <a:r>
              <a:rPr lang="en-US" sz="1800" dirty="0" err="1" smtClean="0"/>
              <a:t>Continuação</a:t>
            </a:r>
            <a:r>
              <a:rPr lang="en-US" sz="1800" dirty="0" smtClean="0"/>
              <a:t>)</a:t>
            </a:r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Não é necessário implementar código para leitura das expressões (nem de teclado e nem de arquivos), isto é, as expressões podem ser construídas diretamente a partir de código. Por exemplo, a expressão </a:t>
            </a:r>
            <a:r>
              <a:rPr lang="pt-BR" i="1" dirty="0" smtClean="0"/>
              <a:t>6 + 4</a:t>
            </a:r>
            <a:r>
              <a:rPr lang="pt-BR" dirty="0" smtClean="0"/>
              <a:t>  pode ser </a:t>
            </a:r>
          </a:p>
          <a:p>
            <a:pPr lvl="2">
              <a:buNone/>
            </a:pPr>
            <a:r>
              <a:rPr lang="pt-BR" sz="2000" dirty="0" smtClean="0"/>
              <a:t>Constante c1  = </a:t>
            </a:r>
            <a:r>
              <a:rPr lang="pt-BR" sz="2000" dirty="0" err="1" smtClean="0"/>
              <a:t>new</a:t>
            </a:r>
            <a:r>
              <a:rPr lang="pt-BR" sz="2000" dirty="0" smtClean="0"/>
              <a:t> Constante( 6 );</a:t>
            </a:r>
          </a:p>
          <a:p>
            <a:pPr lvl="2">
              <a:buNone/>
            </a:pPr>
            <a:r>
              <a:rPr lang="pt-BR" sz="2000" dirty="0" smtClean="0"/>
              <a:t>Constante c2  = </a:t>
            </a:r>
            <a:r>
              <a:rPr lang="pt-BR" sz="2000" dirty="0" err="1" smtClean="0"/>
              <a:t>new</a:t>
            </a:r>
            <a:r>
              <a:rPr lang="pt-BR" sz="2000" dirty="0" smtClean="0"/>
              <a:t> Constante( 4 );</a:t>
            </a:r>
          </a:p>
          <a:p>
            <a:pPr lvl="2">
              <a:buNone/>
            </a:pPr>
            <a:r>
              <a:rPr lang="pt-BR" sz="2000" dirty="0" err="1" smtClean="0"/>
              <a:t>Adicao</a:t>
            </a:r>
            <a:r>
              <a:rPr lang="pt-BR" sz="2000" dirty="0" smtClean="0"/>
              <a:t> </a:t>
            </a:r>
            <a:r>
              <a:rPr lang="pt-BR" sz="2000" dirty="0" err="1" smtClean="0"/>
              <a:t>adicao</a:t>
            </a:r>
            <a:r>
              <a:rPr lang="pt-BR" sz="2000" dirty="0" smtClean="0"/>
              <a:t>  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Adicao</a:t>
            </a:r>
            <a:r>
              <a:rPr lang="pt-BR" sz="2000" dirty="0" smtClean="0"/>
              <a:t>( c1, c2 );</a:t>
            </a:r>
          </a:p>
          <a:p>
            <a:pPr lvl="2">
              <a:buNone/>
            </a:pPr>
            <a:r>
              <a:rPr lang="pt-BR" sz="2000" dirty="0" err="1" smtClean="0"/>
              <a:t>double</a:t>
            </a:r>
            <a:r>
              <a:rPr lang="pt-BR" sz="2000" dirty="0" smtClean="0"/>
              <a:t> resultado = </a:t>
            </a:r>
            <a:r>
              <a:rPr lang="pt-BR" sz="2000" dirty="0" err="1" smtClean="0"/>
              <a:t>adicao</a:t>
            </a:r>
            <a:r>
              <a:rPr lang="pt-BR" sz="2000" dirty="0" smtClean="0"/>
              <a:t>.resolva( ); // resultado = 6+4 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Padrão Composição: </a:t>
            </a:r>
            <a:br>
              <a:rPr lang="pt-BR" sz="3200" dirty="0" smtClean="0"/>
            </a:br>
            <a:r>
              <a:rPr lang="pt-BR" sz="3200" dirty="0" smtClean="0"/>
              <a:t>Exercício II				</a:t>
            </a:r>
            <a:r>
              <a:rPr lang="en-US" sz="2000" dirty="0" smtClean="0"/>
              <a:t>(</a:t>
            </a:r>
            <a:r>
              <a:rPr lang="en-US" sz="2000" dirty="0" err="1" smtClean="0"/>
              <a:t>Continuação</a:t>
            </a:r>
            <a:r>
              <a:rPr lang="en-US" sz="2000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Já a expressão </a:t>
            </a:r>
            <a:r>
              <a:rPr lang="pt-BR" i="1" dirty="0" smtClean="0"/>
              <a:t>( 5 – x ) * x</a:t>
            </a:r>
            <a:r>
              <a:rPr lang="pt-BR" dirty="0" smtClean="0"/>
              <a:t> pode ser construída e resolvida da seguinte forma:</a:t>
            </a:r>
          </a:p>
          <a:p>
            <a:pPr lvl="1">
              <a:buNone/>
            </a:pPr>
            <a:r>
              <a:rPr lang="pt-BR" sz="2200" dirty="0" smtClean="0"/>
              <a:t>Constante k = </a:t>
            </a:r>
            <a:r>
              <a:rPr lang="pt-BR" sz="2200" dirty="0" err="1" smtClean="0"/>
              <a:t>new</a:t>
            </a:r>
            <a:r>
              <a:rPr lang="pt-BR" sz="2200" dirty="0" smtClean="0"/>
              <a:t> Constante( 5 );</a:t>
            </a:r>
          </a:p>
          <a:p>
            <a:pPr lvl="1">
              <a:buNone/>
            </a:pPr>
            <a:r>
              <a:rPr lang="pt-BR" sz="2200" dirty="0" err="1" smtClean="0"/>
              <a:t>Variavel</a:t>
            </a:r>
            <a:r>
              <a:rPr lang="pt-BR" sz="2200" dirty="0" smtClean="0"/>
              <a:t> var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Variavel</a:t>
            </a:r>
            <a:r>
              <a:rPr lang="pt-BR" sz="2200" dirty="0" smtClean="0"/>
              <a:t> ( “x”, 2 ); </a:t>
            </a:r>
            <a:r>
              <a:rPr lang="pt-BR" sz="2200" dirty="0" smtClean="0">
                <a:solidFill>
                  <a:srgbClr val="FF0000"/>
                </a:solidFill>
              </a:rPr>
              <a:t>// nome e valor inicial</a:t>
            </a:r>
          </a:p>
          <a:p>
            <a:pPr lvl="1">
              <a:buNone/>
            </a:pPr>
            <a:r>
              <a:rPr lang="pt-BR" sz="2200" dirty="0" err="1" smtClean="0"/>
              <a:t>Subtracao</a:t>
            </a:r>
            <a:r>
              <a:rPr lang="pt-BR" sz="2200" dirty="0" smtClean="0"/>
              <a:t> sub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Subtracao</a:t>
            </a:r>
            <a:r>
              <a:rPr lang="pt-BR" sz="2200" dirty="0" smtClean="0"/>
              <a:t>( k, var );</a:t>
            </a:r>
          </a:p>
          <a:p>
            <a:pPr lvl="1">
              <a:buNone/>
            </a:pPr>
            <a:r>
              <a:rPr lang="pt-BR" sz="2200" dirty="0" err="1" smtClean="0"/>
              <a:t>Multiplicacao</a:t>
            </a:r>
            <a:r>
              <a:rPr lang="pt-BR" sz="2200" dirty="0" smtClean="0"/>
              <a:t> </a:t>
            </a:r>
            <a:r>
              <a:rPr lang="pt-BR" sz="2200" dirty="0" err="1" smtClean="0"/>
              <a:t>mult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Multiplicacao</a:t>
            </a:r>
            <a:r>
              <a:rPr lang="pt-BR" sz="2200" dirty="0" smtClean="0"/>
              <a:t>( sub, var );</a:t>
            </a:r>
          </a:p>
          <a:p>
            <a:pPr lvl="1">
              <a:buNone/>
            </a:pPr>
            <a:r>
              <a:rPr lang="pt-BR" sz="2200" dirty="0" err="1" smtClean="0"/>
              <a:t>double</a:t>
            </a:r>
            <a:r>
              <a:rPr lang="pt-BR" sz="2200" dirty="0" smtClean="0"/>
              <a:t> res1 = </a:t>
            </a:r>
            <a:r>
              <a:rPr lang="pt-BR" sz="2200" dirty="0" err="1" smtClean="0"/>
              <a:t>mult</a:t>
            </a:r>
            <a:r>
              <a:rPr lang="pt-BR" sz="2200" dirty="0" smtClean="0"/>
              <a:t>.resolva( ); </a:t>
            </a:r>
            <a:r>
              <a:rPr lang="pt-BR" sz="2200" dirty="0" smtClean="0">
                <a:solidFill>
                  <a:srgbClr val="FF0000"/>
                </a:solidFill>
              </a:rPr>
              <a:t>// res1 = ( 5 – 2 ) * 2 = 6</a:t>
            </a:r>
          </a:p>
          <a:p>
            <a:pPr lvl="1">
              <a:buNone/>
            </a:pPr>
            <a:r>
              <a:rPr lang="pt-BR" sz="2200" dirty="0" err="1" smtClean="0"/>
              <a:t>var.atribua</a:t>
            </a:r>
            <a:r>
              <a:rPr lang="pt-BR" sz="2200" dirty="0" smtClean="0"/>
              <a:t>( 9 ); </a:t>
            </a:r>
            <a:r>
              <a:rPr lang="pt-BR" sz="2200" dirty="0" smtClean="0">
                <a:solidFill>
                  <a:srgbClr val="FF0000"/>
                </a:solidFill>
              </a:rPr>
              <a:t>// atualiza o valor da variável</a:t>
            </a:r>
          </a:p>
          <a:p>
            <a:pPr lvl="1">
              <a:buNone/>
            </a:pPr>
            <a:r>
              <a:rPr lang="pt-BR" sz="2200" dirty="0" err="1" smtClean="0"/>
              <a:t>double</a:t>
            </a:r>
            <a:r>
              <a:rPr lang="pt-BR" sz="2200" dirty="0" smtClean="0"/>
              <a:t> res2 = </a:t>
            </a:r>
            <a:r>
              <a:rPr lang="pt-BR" sz="2200" dirty="0" err="1" smtClean="0"/>
              <a:t>mult</a:t>
            </a:r>
            <a:r>
              <a:rPr lang="pt-BR" sz="2200" dirty="0" smtClean="0"/>
              <a:t>.resolva( ); </a:t>
            </a:r>
            <a:r>
              <a:rPr lang="pt-BR" sz="2200" dirty="0" smtClean="0">
                <a:solidFill>
                  <a:srgbClr val="FF0000"/>
                </a:solidFill>
              </a:rPr>
              <a:t>// res2 = ( 5 – 9 ) * 9 = -36</a:t>
            </a:r>
          </a:p>
          <a:p>
            <a:pPr lvl="1">
              <a:buNone/>
            </a:pPr>
            <a:endParaRPr lang="pt-BR" sz="2200" dirty="0" smtClean="0"/>
          </a:p>
          <a:p>
            <a:pPr marL="0" indent="0">
              <a:buNone/>
            </a:pPr>
            <a:r>
              <a:rPr lang="pt-BR" sz="2200" dirty="0" smtClean="0"/>
              <a:t>Note que, para resolver uma expressão, basta invocar o método resolva para o operador que ocupa a posição de </a:t>
            </a:r>
            <a:r>
              <a:rPr lang="pt-BR" sz="2200" i="1" dirty="0" smtClean="0"/>
              <a:t>raiz</a:t>
            </a:r>
            <a:r>
              <a:rPr lang="pt-BR" sz="2200" dirty="0" smtClean="0"/>
              <a:t> na árvore de representação da expressão; as invocações do mesmo método para as sub-expressões (representadas por sub-árvores) se dá de maneira recursiva</a:t>
            </a:r>
            <a:endParaRPr lang="pt-BR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ExpressaoBina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28"/>
            <a:ext cx="9710738" cy="603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Sistema de compra e venda:</a:t>
            </a:r>
            <a:br>
              <a:rPr lang="pt-BR" sz="3600" dirty="0" smtClean="0"/>
            </a:br>
            <a:r>
              <a:rPr lang="pt-BR" sz="3600" dirty="0" smtClean="0"/>
              <a:t>Pagamentos</a:t>
            </a:r>
            <a:endParaRPr lang="pt-BR" sz="36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u="sng" dirty="0" smtClean="0"/>
              <a:t>Uma </a:t>
            </a:r>
            <a:r>
              <a:rPr lang="pt-BR" b="1" u="sng" dirty="0" smtClean="0"/>
              <a:t>venda a vista</a:t>
            </a:r>
          </a:p>
          <a:p>
            <a:pPr lvl="1"/>
            <a:r>
              <a:rPr lang="pt-BR" dirty="0" smtClean="0"/>
              <a:t>pode ser paga por meio de diversas forma de pagamento: dinheiro, cheque, cartão de crédito, cartão de débito. Além disso, tal pagamento pode ser feito parte em dinheiro, parte cheque, parte em cartão de crédito, parte em cartão de débito de A e parte em cartão de débito de B, etc.</a:t>
            </a:r>
          </a:p>
          <a:p>
            <a:pPr marL="0" indent="0">
              <a:buNone/>
            </a:pPr>
            <a:r>
              <a:rPr lang="pt-BR" u="sng" dirty="0"/>
              <a:t>Uma </a:t>
            </a:r>
            <a:r>
              <a:rPr lang="pt-BR" b="1" u="sng" dirty="0"/>
              <a:t>venda a </a:t>
            </a:r>
            <a:r>
              <a:rPr lang="pt-BR" b="1" u="sng" dirty="0" smtClean="0"/>
              <a:t>prazo</a:t>
            </a:r>
          </a:p>
          <a:p>
            <a:pPr lvl="1"/>
            <a:r>
              <a:rPr lang="pt-BR" dirty="0" smtClean="0"/>
              <a:t>tem seu pagamento definido em várias prestações. Cada prestação pode </a:t>
            </a:r>
            <a:r>
              <a:rPr lang="pt-BR" dirty="0"/>
              <a:t>ser paga por meio de diversas forma de pagamento: dinheiro, cheque, cartão de crédito, cartão de débito. Além disso, tal pagamento pode ser feito parte em dinheiro, parte cheque, parte em cartão de crédito, parte em cartão de débito de A e parte em cartão de débito de B, etc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6804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Sistema de compra e venda:</a:t>
            </a:r>
            <a:br>
              <a:rPr lang="pt-BR" sz="3600" dirty="0" smtClean="0"/>
            </a:br>
            <a:r>
              <a:rPr lang="pt-BR" sz="3600" dirty="0" smtClean="0"/>
              <a:t>Pagamentos</a:t>
            </a:r>
            <a:endParaRPr lang="pt-BR" sz="36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u="sng" dirty="0" smtClean="0"/>
              <a:t>Uma </a:t>
            </a:r>
            <a:r>
              <a:rPr lang="pt-BR" b="1" u="sng" dirty="0" smtClean="0"/>
              <a:t>compra a vista</a:t>
            </a:r>
          </a:p>
          <a:p>
            <a:pPr lvl="1"/>
            <a:r>
              <a:rPr lang="pt-BR" dirty="0" smtClean="0"/>
              <a:t>pode ser paga por meio de diversas forma de pagamento: dinheiro, cheque, cartão de crédito, cartão de débito. Além disso, tal pagamento pode ser feito parte em dinheiro, parte cheque, parte em cartão de crédito, parte em cartão de débito de A e parte em cartão de débito de B, etc.</a:t>
            </a:r>
          </a:p>
          <a:p>
            <a:pPr marL="0" indent="0">
              <a:buNone/>
            </a:pPr>
            <a:r>
              <a:rPr lang="pt-BR" u="sng" dirty="0"/>
              <a:t>Uma </a:t>
            </a:r>
            <a:r>
              <a:rPr lang="pt-BR" b="1" u="sng" dirty="0" smtClean="0"/>
              <a:t>compra a prazo</a:t>
            </a:r>
          </a:p>
          <a:p>
            <a:pPr lvl="1"/>
            <a:r>
              <a:rPr lang="pt-BR" dirty="0" smtClean="0"/>
              <a:t>tem seu pagamento definido em várias duplicatas. Cada duplicada pode </a:t>
            </a:r>
            <a:r>
              <a:rPr lang="pt-BR" dirty="0"/>
              <a:t>ser paga por meio de diversas forma de pagamento: dinheiro, cheque, cartão de crédito, cartão de débito. Além disso, tal pagamento pode ser feito parte em dinheiro, parte cheque, parte em cartão de crédito, parte em cartão de débito de A e parte em cartão de débito de B, etc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428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Sistema de compra e venda:</a:t>
            </a:r>
            <a:br>
              <a:rPr lang="pt-BR" sz="3600" dirty="0" smtClean="0"/>
            </a:br>
            <a:r>
              <a:rPr lang="pt-BR" sz="3600" dirty="0" smtClean="0"/>
              <a:t>Pagamentos</a:t>
            </a:r>
            <a:endParaRPr lang="pt-BR" sz="36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Desenhe em UML o modelo de conceitual que contemple os pagamentos de vendas a vista e a prazo, assim como os pagamentos das compras a vista e a prazo.</a:t>
            </a:r>
          </a:p>
          <a:p>
            <a:r>
              <a:rPr lang="pt-BR" dirty="0"/>
              <a:t>Desenhe em UML </a:t>
            </a:r>
            <a:r>
              <a:rPr lang="pt-BR" dirty="0" smtClean="0"/>
              <a:t>os diagramas de atribuição de responsabilidades para os cenários: </a:t>
            </a:r>
          </a:p>
          <a:p>
            <a:pPr lvl="1"/>
            <a:r>
              <a:rPr lang="pt-BR" dirty="0" smtClean="0"/>
              <a:t>pagamentos </a:t>
            </a:r>
            <a:r>
              <a:rPr lang="pt-BR" dirty="0"/>
              <a:t>de vendas a vista e a </a:t>
            </a:r>
            <a:r>
              <a:rPr lang="pt-BR" dirty="0" smtClean="0"/>
              <a:t>prazo;</a:t>
            </a:r>
          </a:p>
          <a:p>
            <a:pPr lvl="1"/>
            <a:r>
              <a:rPr lang="pt-BR" dirty="0" smtClean="0"/>
              <a:t>pagamentos </a:t>
            </a:r>
            <a:r>
              <a:rPr lang="pt-BR" dirty="0"/>
              <a:t>das compras a vista e a prazo</a:t>
            </a:r>
            <a:r>
              <a:rPr lang="pt-BR" dirty="0" smtClean="0"/>
              <a:t>.</a:t>
            </a:r>
          </a:p>
          <a:p>
            <a:r>
              <a:rPr lang="pt-BR" dirty="0" smtClean="0"/>
              <a:t>Implemente tal modelo na linguagem de programação orientada a objetos Java.</a:t>
            </a:r>
          </a:p>
          <a:p>
            <a:r>
              <a:rPr lang="pt-BR" dirty="0" smtClean="0"/>
              <a:t>Teste o modelo por meio da definição de cenários de criação de objetos e envio de mensagens.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714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i="1" dirty="0" smtClean="0"/>
              <a:t>Padrões Interface</a:t>
            </a:r>
            <a:endParaRPr lang="pt-BR" sz="40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23843" y="1500174"/>
            <a:ext cx="8538293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tângulo de cantos arredondados 3"/>
          <p:cNvSpPr/>
          <p:nvPr/>
        </p:nvSpPr>
        <p:spPr>
          <a:xfrm>
            <a:off x="595282" y="2214554"/>
            <a:ext cx="8429684" cy="3500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INTERFACE</a:t>
            </a:r>
            <a:br>
              <a:rPr lang="en-US" sz="6600" b="1" dirty="0" smtClean="0"/>
            </a:br>
            <a:r>
              <a:rPr lang="pt-BR" sz="2800" b="1" dirty="0" err="1" smtClean="0"/>
              <a:t>Adapter</a:t>
            </a:r>
            <a:r>
              <a:rPr lang="pt-BR" sz="2800" b="1" dirty="0" smtClean="0"/>
              <a:t> </a:t>
            </a:r>
          </a:p>
          <a:p>
            <a:pPr algn="ctr"/>
            <a:r>
              <a:rPr lang="pt-BR" sz="2800" b="1" dirty="0" err="1" smtClean="0"/>
              <a:t>Façade</a:t>
            </a:r>
            <a:r>
              <a:rPr lang="pt-BR" sz="2800" b="1" dirty="0" smtClean="0"/>
              <a:t> </a:t>
            </a:r>
          </a:p>
          <a:p>
            <a:pPr algn="ctr"/>
            <a:r>
              <a:rPr lang="pt-BR" sz="2800" b="1" dirty="0" err="1" smtClean="0"/>
              <a:t>Composite</a:t>
            </a:r>
            <a:r>
              <a:rPr lang="pt-BR" sz="2800" b="1" dirty="0" smtClean="0"/>
              <a:t> </a:t>
            </a:r>
          </a:p>
          <a:p>
            <a:pPr algn="ctr"/>
            <a:r>
              <a:rPr lang="pt-BR" sz="2800" b="1" dirty="0" err="1" smtClean="0"/>
              <a:t>Bridge</a:t>
            </a:r>
            <a:endParaRPr lang="pt-BR" sz="2800" b="1" dirty="0" smtClean="0"/>
          </a:p>
          <a:p>
            <a:pPr algn="ctr"/>
            <a:r>
              <a:rPr lang="en-US" sz="2800" b="1" dirty="0" smtClean="0">
                <a:solidFill>
                  <a:srgbClr val="005696"/>
                </a:solidFill>
              </a:rPr>
              <a:t>Marker</a:t>
            </a:r>
            <a:endParaRPr lang="pt-BR" sz="2800" b="1" dirty="0">
              <a:solidFill>
                <a:srgbClr val="0056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76500" y="2895600"/>
            <a:ext cx="7191408" cy="2053590"/>
          </a:xfrm>
        </p:spPr>
        <p:txBody>
          <a:bodyPr>
            <a:normAutofit fontScale="90000"/>
          </a:bodyPr>
          <a:lstStyle/>
          <a:p>
            <a:r>
              <a:rPr lang="pt-BR" sz="7200" dirty="0" err="1" smtClean="0"/>
              <a:t>Adapter</a:t>
            </a:r>
            <a:r>
              <a:rPr lang="pt-BR" sz="7200" dirty="0" smtClean="0"/>
              <a:t/>
            </a:r>
            <a:br>
              <a:rPr lang="pt-BR" sz="7200" dirty="0" smtClean="0"/>
            </a:br>
            <a:r>
              <a:rPr lang="pt-BR" sz="7200" dirty="0" smtClean="0"/>
              <a:t> </a:t>
            </a:r>
            <a:br>
              <a:rPr lang="pt-BR" sz="7200" dirty="0" smtClean="0"/>
            </a:br>
            <a:r>
              <a:rPr lang="pt-BR" sz="3600" dirty="0" smtClean="0"/>
              <a:t>converter a interface de uma classe em outra interface esperada pelos clientes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Padrão Adaptador</a:t>
            </a:r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/>
              <a:t>Permite que uma aplicação utilize funcionalidades externas.</a:t>
            </a:r>
          </a:p>
          <a:p>
            <a:pPr eaLnBrk="1" hangingPunct="1"/>
            <a:r>
              <a:rPr lang="pt-BR" sz="2800" dirty="0" smtClean="0"/>
              <a:t>Uma classe </a:t>
            </a:r>
            <a:r>
              <a:rPr lang="pt-BR" sz="2800" i="1" dirty="0" smtClean="0"/>
              <a:t>Adaptador </a:t>
            </a:r>
            <a:r>
              <a:rPr lang="pt-BR" sz="2800" dirty="0" smtClean="0"/>
              <a:t>implementa uma interface conhecida dos clientes e permite acesso a instâncias de uma classe não conhecida dos clientes.</a:t>
            </a:r>
          </a:p>
          <a:p>
            <a:r>
              <a:rPr lang="pt-BR" sz="2800" dirty="0" smtClean="0"/>
              <a:t>Um objeto </a:t>
            </a:r>
            <a:r>
              <a:rPr lang="pt-BR" sz="2800" i="1" dirty="0" smtClean="0"/>
              <a:t>Adaptador </a:t>
            </a:r>
            <a:r>
              <a:rPr lang="pt-BR" sz="2800" dirty="0" smtClean="0"/>
              <a:t>provê a funcionalidade prometida por uma interface sem fixar a classe que de fato implementa a interface.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Padrão Adapter - Geral</a:t>
            </a:r>
          </a:p>
        </p:txBody>
      </p:sp>
      <p:pic>
        <p:nvPicPr>
          <p:cNvPr id="60419" name="Picture 4" descr="AdapterGeneral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4338" y="1916114"/>
            <a:ext cx="9439936" cy="36480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Padrão Adapter – Exemplo 1</a:t>
            </a:r>
          </a:p>
        </p:txBody>
      </p:sp>
      <p:pic>
        <p:nvPicPr>
          <p:cNvPr id="61443" name="Picture 5" descr="AdapterExample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23844" y="1857364"/>
            <a:ext cx="8701305" cy="36433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Padrão Adapter – Exemplo 2</a:t>
            </a:r>
          </a:p>
        </p:txBody>
      </p:sp>
      <p:pic>
        <p:nvPicPr>
          <p:cNvPr id="62467" name="Picture 4" descr="AdapterExample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23844" y="1500174"/>
            <a:ext cx="8364396" cy="464347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76500" y="2428868"/>
            <a:ext cx="7191408" cy="3214710"/>
          </a:xfrm>
        </p:spPr>
        <p:txBody>
          <a:bodyPr>
            <a:noAutofit/>
          </a:bodyPr>
          <a:lstStyle/>
          <a:p>
            <a:r>
              <a:rPr lang="pt-BR" sz="5400" dirty="0" err="1" smtClean="0"/>
              <a:t>Marker</a:t>
            </a:r>
            <a:r>
              <a:rPr lang="pt-BR" sz="5400" dirty="0" smtClean="0"/>
              <a:t> Interface</a:t>
            </a:r>
            <a:br>
              <a:rPr lang="pt-BR" sz="54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400" dirty="0" smtClean="0"/>
              <a:t>Usa interfaces que não declaram qualquer método ou variável (atributo) para indicar propriedades semânticas de uma classe. 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Padrão</a:t>
            </a:r>
            <a:r>
              <a:rPr lang="en-US" dirty="0" smtClean="0"/>
              <a:t> Interface de </a:t>
            </a:r>
            <a:r>
              <a:rPr lang="en-US" dirty="0" err="1" smtClean="0"/>
              <a:t>Marcação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8672542" cy="4873752"/>
          </a:xfrm>
        </p:spPr>
        <p:txBody>
          <a:bodyPr/>
          <a:lstStyle/>
          <a:p>
            <a:r>
              <a:rPr lang="pt-BR" dirty="0" smtClean="0"/>
              <a:t>Usa interfaces que não declaram qualquer método ou atributo para indicar propriedades semânticas de uma classe.</a:t>
            </a:r>
          </a:p>
          <a:p>
            <a:endParaRPr lang="pt-BR" dirty="0" smtClean="0"/>
          </a:p>
          <a:p>
            <a:r>
              <a:rPr lang="pt-BR" dirty="0" smtClean="0"/>
              <a:t>Funciona muito bem para classes utilitárias que precisam determinar alguma coisa sobre objetos, sem entretanto precisar assumir que esses sejam instâncias de alguma classe em particular.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4000" dirty="0" smtClean="0"/>
              <a:t>Padrão Marker Interface – Exemplo sem usar</a:t>
            </a:r>
          </a:p>
        </p:txBody>
      </p:sp>
      <p:pic>
        <p:nvPicPr>
          <p:cNvPr id="29699" name="Picture 4" descr="MarkerInterfaceWithout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66719" y="1500174"/>
            <a:ext cx="7670919" cy="492922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4000" dirty="0" smtClean="0"/>
              <a:t>Padrão Marker Interface – Exemplo usando</a:t>
            </a:r>
          </a:p>
        </p:txBody>
      </p:sp>
      <p:pic>
        <p:nvPicPr>
          <p:cNvPr id="30723" name="Picture 4" descr="MarkerInterfaceWith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309794" y="1571612"/>
            <a:ext cx="5000660" cy="4869064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Imprimivel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{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Confidencial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{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Finalidade dos 23 padrões: </a:t>
            </a:r>
            <a:r>
              <a:rPr lang="pt-BR" b="1" dirty="0" smtClean="0"/>
              <a:t>Interface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Adapter</a:t>
            </a:r>
            <a:endParaRPr lang="pt-BR" dirty="0" smtClean="0"/>
          </a:p>
          <a:p>
            <a:pPr lvl="1"/>
            <a:r>
              <a:rPr lang="pt-BR" dirty="0" smtClean="0"/>
              <a:t>converter a interface de uma classe em outra interface esperada pelos clientes.</a:t>
            </a:r>
          </a:p>
          <a:p>
            <a:r>
              <a:rPr lang="pt-BR" dirty="0" err="1" smtClean="0"/>
              <a:t>Façade</a:t>
            </a:r>
            <a:endParaRPr lang="pt-BR" dirty="0" smtClean="0"/>
          </a:p>
          <a:p>
            <a:pPr lvl="1"/>
            <a:r>
              <a:rPr lang="pt-BR" dirty="0" smtClean="0"/>
              <a:t>oferecer uma interface única de nível mais elevado para um conjunto de interfaces de um subsistema.</a:t>
            </a:r>
          </a:p>
          <a:p>
            <a:r>
              <a:rPr lang="pt-BR" dirty="0" err="1" smtClean="0"/>
              <a:t>Composite</a:t>
            </a:r>
            <a:endParaRPr lang="pt-BR" dirty="0" smtClean="0"/>
          </a:p>
          <a:p>
            <a:pPr lvl="1"/>
            <a:r>
              <a:rPr lang="pt-BR" dirty="0" smtClean="0"/>
              <a:t>permitir o tratamento de objetos individuais e composições desses objetos de maneira uniforme.</a:t>
            </a:r>
          </a:p>
          <a:p>
            <a:r>
              <a:rPr lang="pt-BR" dirty="0" err="1" smtClean="0"/>
              <a:t>Bridge</a:t>
            </a:r>
            <a:endParaRPr lang="pt-BR" dirty="0" smtClean="0"/>
          </a:p>
          <a:p>
            <a:pPr lvl="1"/>
            <a:r>
              <a:rPr lang="pt-BR" dirty="0" smtClean="0"/>
              <a:t>desacoplar uma abstração de sua implementação para que os dois possam variar independentemente.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tabLst>
                <a:tab pos="536575" algn="l"/>
                <a:tab pos="1074738" algn="l"/>
              </a:tabLst>
            </a:pPr>
            <a:r>
              <a:rPr lang="en-US" dirty="0" smtClean="0"/>
              <a:t>public class Circular extends </a:t>
            </a:r>
            <a:r>
              <a:rPr lang="en-US" dirty="0" err="1" smtClean="0"/>
              <a:t>Documento</a:t>
            </a:r>
            <a:endParaRPr lang="en-US" dirty="0" smtClean="0"/>
          </a:p>
          <a:p>
            <a:pPr marL="0" indent="0">
              <a:buNone/>
              <a:tabLst>
                <a:tab pos="536575" algn="l"/>
                <a:tab pos="1074738" algn="l"/>
              </a:tabLst>
            </a:pPr>
            <a:r>
              <a:rPr lang="en-US" dirty="0" smtClean="0"/>
              <a:t>                      implements </a:t>
            </a:r>
            <a:r>
              <a:rPr lang="en-US" dirty="0" err="1" smtClean="0"/>
              <a:t>Imprimivel</a:t>
            </a:r>
            <a:r>
              <a:rPr lang="en-US" dirty="0" smtClean="0"/>
              <a:t>, </a:t>
            </a:r>
            <a:r>
              <a:rPr lang="en-US" dirty="0" err="1" smtClean="0"/>
              <a:t>Confidencial</a:t>
            </a:r>
            <a:endParaRPr lang="en-US" dirty="0" smtClean="0"/>
          </a:p>
          <a:p>
            <a:pPr marL="0" indent="0">
              <a:buNone/>
              <a:tabLst>
                <a:tab pos="536575" algn="l"/>
                <a:tab pos="1074738" algn="l"/>
              </a:tabLst>
            </a:pPr>
            <a:r>
              <a:rPr lang="en-US" dirty="0" smtClean="0"/>
              <a:t>{</a:t>
            </a:r>
          </a:p>
          <a:p>
            <a:pPr marL="0" indent="0">
              <a:buNone/>
              <a:tabLst>
                <a:tab pos="536575" algn="l"/>
                <a:tab pos="1074738" algn="l"/>
              </a:tabLst>
            </a:pPr>
            <a:r>
              <a:rPr lang="en-US" dirty="0" smtClean="0"/>
              <a:t>	public Circular( String </a:t>
            </a:r>
            <a:r>
              <a:rPr lang="en-US" dirty="0" err="1" smtClean="0"/>
              <a:t>texto</a:t>
            </a:r>
            <a:r>
              <a:rPr lang="en-US" dirty="0" smtClean="0"/>
              <a:t> )</a:t>
            </a:r>
          </a:p>
          <a:p>
            <a:pPr marL="0" indent="0">
              <a:buNone/>
              <a:tabLst>
                <a:tab pos="536575" algn="l"/>
                <a:tab pos="1074738" algn="l"/>
              </a:tabLst>
            </a:pPr>
            <a:r>
              <a:rPr lang="en-US" dirty="0" smtClean="0"/>
              <a:t>	{</a:t>
            </a:r>
          </a:p>
          <a:p>
            <a:pPr marL="0" indent="0">
              <a:buNone/>
              <a:tabLst>
                <a:tab pos="536575" algn="l"/>
                <a:tab pos="1074738" algn="l"/>
              </a:tabLst>
            </a:pPr>
            <a:r>
              <a:rPr lang="en-US" dirty="0" smtClean="0"/>
              <a:t>		super( </a:t>
            </a:r>
            <a:r>
              <a:rPr lang="en-US" dirty="0" err="1" smtClean="0"/>
              <a:t>texto</a:t>
            </a:r>
            <a:r>
              <a:rPr lang="en-US" dirty="0" smtClean="0"/>
              <a:t> );</a:t>
            </a:r>
          </a:p>
          <a:p>
            <a:pPr marL="0" indent="0">
              <a:buNone/>
              <a:tabLst>
                <a:tab pos="536575" algn="l"/>
                <a:tab pos="1074738" algn="l"/>
              </a:tabLst>
            </a:pPr>
            <a:r>
              <a:rPr lang="en-US" dirty="0" smtClean="0"/>
              <a:t>	}</a:t>
            </a:r>
          </a:p>
          <a:p>
            <a:pPr marL="0" indent="0">
              <a:buNone/>
              <a:tabLst>
                <a:tab pos="536575" algn="l"/>
                <a:tab pos="1074738" algn="l"/>
              </a:tabLst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tabLst>
                <a:tab pos="536575" algn="l"/>
                <a:tab pos="1074738" algn="l"/>
              </a:tabLst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Projeto </a:t>
            </a:r>
            <a:r>
              <a:rPr lang="pt-BR" dirty="0" err="1" smtClean="0"/>
              <a:t>extends</a:t>
            </a:r>
            <a:r>
              <a:rPr lang="pt-BR" dirty="0" smtClean="0"/>
              <a:t> Documento</a:t>
            </a:r>
          </a:p>
          <a:p>
            <a:pPr marL="0" indent="0">
              <a:buNone/>
              <a:tabLst>
                <a:tab pos="536575" algn="l"/>
                <a:tab pos="1074738" algn="l"/>
              </a:tabLst>
            </a:pPr>
            <a:r>
              <a:rPr lang="en-US" dirty="0" smtClean="0"/>
              <a:t>				     implements </a:t>
            </a:r>
            <a:r>
              <a:rPr lang="en-US" dirty="0" err="1" smtClean="0"/>
              <a:t>Confidencial</a:t>
            </a:r>
            <a:endParaRPr lang="en-US" dirty="0" smtClean="0"/>
          </a:p>
          <a:p>
            <a:pPr marL="0" indent="0">
              <a:buNone/>
              <a:tabLst>
                <a:tab pos="536575" algn="l"/>
                <a:tab pos="1074738" algn="l"/>
              </a:tabLst>
            </a:pPr>
            <a:r>
              <a:rPr lang="en-US" dirty="0" smtClean="0"/>
              <a:t>{</a:t>
            </a:r>
          </a:p>
          <a:p>
            <a:pPr marL="0" indent="0">
              <a:buNone/>
              <a:tabLst>
                <a:tab pos="536575" algn="l"/>
                <a:tab pos="1074738" algn="l"/>
              </a:tabLst>
            </a:pPr>
            <a:r>
              <a:rPr lang="en-US" dirty="0" smtClean="0"/>
              <a:t>	public </a:t>
            </a:r>
            <a:r>
              <a:rPr lang="en-US" dirty="0" err="1" smtClean="0"/>
              <a:t>Projeto</a:t>
            </a:r>
            <a:r>
              <a:rPr lang="en-US" dirty="0" smtClean="0"/>
              <a:t>( String </a:t>
            </a:r>
            <a:r>
              <a:rPr lang="en-US" dirty="0" err="1" smtClean="0"/>
              <a:t>texto</a:t>
            </a:r>
            <a:r>
              <a:rPr lang="en-US" dirty="0" smtClean="0"/>
              <a:t> )</a:t>
            </a:r>
          </a:p>
          <a:p>
            <a:pPr marL="0" indent="0">
              <a:buNone/>
              <a:tabLst>
                <a:tab pos="536575" algn="l"/>
                <a:tab pos="1074738" algn="l"/>
              </a:tabLst>
            </a:pPr>
            <a:r>
              <a:rPr lang="en-US" dirty="0" smtClean="0"/>
              <a:t>	{</a:t>
            </a:r>
          </a:p>
          <a:p>
            <a:pPr marL="0" indent="0">
              <a:buNone/>
              <a:tabLst>
                <a:tab pos="536575" algn="l"/>
                <a:tab pos="1074738" algn="l"/>
              </a:tabLst>
            </a:pPr>
            <a:r>
              <a:rPr lang="en-US" dirty="0" smtClean="0"/>
              <a:t>		super( </a:t>
            </a:r>
            <a:r>
              <a:rPr lang="en-US" dirty="0" err="1" smtClean="0"/>
              <a:t>texto</a:t>
            </a:r>
            <a:r>
              <a:rPr lang="en-US" dirty="0" smtClean="0"/>
              <a:t> );</a:t>
            </a:r>
          </a:p>
          <a:p>
            <a:pPr marL="0" indent="0">
              <a:buNone/>
              <a:tabLst>
                <a:tab pos="536575" algn="l"/>
                <a:tab pos="1074738" algn="l"/>
              </a:tabLst>
            </a:pPr>
            <a:r>
              <a:rPr lang="en-US" dirty="0" smtClean="0"/>
              <a:t>	}</a:t>
            </a:r>
          </a:p>
          <a:p>
            <a:pPr marL="0" indent="0">
              <a:buNone/>
              <a:tabLst>
                <a:tab pos="536575" algn="l"/>
                <a:tab pos="1074738" algn="l"/>
              </a:tabLst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tabLst>
                <a:tab pos="536575" algn="l"/>
                <a:tab pos="900113" algn="l"/>
              </a:tabLst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Relatorio</a:t>
            </a:r>
            <a:r>
              <a:rPr lang="pt-BR" dirty="0" smtClean="0"/>
              <a:t> </a:t>
            </a:r>
            <a:r>
              <a:rPr lang="pt-BR" dirty="0" err="1" smtClean="0"/>
              <a:t>extends</a:t>
            </a:r>
            <a:r>
              <a:rPr lang="pt-BR" dirty="0" smtClean="0"/>
              <a:t> Documento</a:t>
            </a:r>
          </a:p>
          <a:p>
            <a:pPr marL="0" indent="0">
              <a:buNone/>
              <a:tabLst>
                <a:tab pos="536575" algn="l"/>
                <a:tab pos="900113" algn="l"/>
              </a:tabLst>
            </a:pPr>
            <a:r>
              <a:rPr lang="en-US" dirty="0" smtClean="0"/>
              <a:t>                       implements </a:t>
            </a:r>
            <a:r>
              <a:rPr lang="en-US" dirty="0" err="1" smtClean="0"/>
              <a:t>Imprimivel</a:t>
            </a:r>
            <a:r>
              <a:rPr lang="en-US" dirty="0" smtClean="0"/>
              <a:t> {</a:t>
            </a:r>
          </a:p>
          <a:p>
            <a:pPr marL="0" indent="0">
              <a:buNone/>
              <a:tabLst>
                <a:tab pos="536575" algn="l"/>
                <a:tab pos="900113" algn="l"/>
              </a:tabLst>
            </a:pPr>
            <a:endParaRPr lang="en-US" dirty="0" smtClean="0"/>
          </a:p>
          <a:p>
            <a:pPr marL="0" indent="0">
              <a:buNone/>
              <a:tabLst>
                <a:tab pos="536575" algn="l"/>
                <a:tab pos="900113" algn="l"/>
              </a:tabLst>
            </a:pPr>
            <a:r>
              <a:rPr lang="en-US" dirty="0" smtClean="0"/>
              <a:t>	public </a:t>
            </a:r>
            <a:r>
              <a:rPr lang="en-US" dirty="0" err="1" smtClean="0"/>
              <a:t>Relatorio</a:t>
            </a:r>
            <a:r>
              <a:rPr lang="en-US" dirty="0" smtClean="0"/>
              <a:t>( String </a:t>
            </a:r>
            <a:r>
              <a:rPr lang="en-US" dirty="0" err="1" smtClean="0"/>
              <a:t>texto</a:t>
            </a:r>
            <a:r>
              <a:rPr lang="en-US" dirty="0" smtClean="0"/>
              <a:t> )</a:t>
            </a:r>
          </a:p>
          <a:p>
            <a:pPr marL="0" indent="0">
              <a:buNone/>
              <a:tabLst>
                <a:tab pos="536575" algn="l"/>
                <a:tab pos="900113" algn="l"/>
              </a:tabLst>
            </a:pPr>
            <a:r>
              <a:rPr lang="en-US" dirty="0" smtClean="0"/>
              <a:t>	{</a:t>
            </a:r>
          </a:p>
          <a:p>
            <a:pPr marL="0" indent="0">
              <a:buNone/>
              <a:tabLst>
                <a:tab pos="536575" algn="l"/>
                <a:tab pos="900113" algn="l"/>
              </a:tabLst>
            </a:pPr>
            <a:r>
              <a:rPr lang="en-US" dirty="0" smtClean="0"/>
              <a:t>		super( </a:t>
            </a:r>
            <a:r>
              <a:rPr lang="en-US" dirty="0" err="1" smtClean="0"/>
              <a:t>texto</a:t>
            </a:r>
            <a:r>
              <a:rPr lang="en-US" dirty="0" smtClean="0"/>
              <a:t> );</a:t>
            </a:r>
          </a:p>
          <a:p>
            <a:pPr marL="0" indent="0">
              <a:buNone/>
              <a:tabLst>
                <a:tab pos="536575" algn="l"/>
                <a:tab pos="900113" algn="l"/>
              </a:tabLst>
            </a:pPr>
            <a:r>
              <a:rPr lang="en-US" dirty="0" smtClean="0"/>
              <a:t>	}</a:t>
            </a:r>
          </a:p>
          <a:p>
            <a:pPr marL="0" indent="0">
              <a:buNone/>
              <a:tabLst>
                <a:tab pos="536575" algn="l"/>
                <a:tab pos="900113" algn="l"/>
              </a:tabLst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abstract class </a:t>
            </a:r>
            <a:r>
              <a:rPr lang="en-US" dirty="0" err="1" smtClean="0"/>
              <a:t>Documento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private String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Documento</a:t>
            </a:r>
            <a:r>
              <a:rPr lang="en-US" dirty="0" smtClean="0"/>
              <a:t>( String </a:t>
            </a:r>
            <a:r>
              <a:rPr lang="en-US" dirty="0" err="1" smtClean="0"/>
              <a:t>texto</a:t>
            </a:r>
            <a:r>
              <a:rPr lang="en-US" dirty="0" smtClean="0"/>
              <a:t> )  {  </a:t>
            </a:r>
            <a:r>
              <a:rPr lang="en-US" dirty="0" err="1" smtClean="0"/>
              <a:t>this.texto</a:t>
            </a:r>
            <a:r>
              <a:rPr lang="en-US" dirty="0" smtClean="0"/>
              <a:t> = </a:t>
            </a:r>
            <a:r>
              <a:rPr lang="en-US" dirty="0" err="1" smtClean="0"/>
              <a:t>texto</a:t>
            </a:r>
            <a:r>
              <a:rPr lang="en-US" dirty="0" smtClean="0"/>
              <a:t>; }</a:t>
            </a:r>
          </a:p>
          <a:p>
            <a:pPr>
              <a:buNone/>
            </a:pPr>
            <a:r>
              <a:rPr lang="en-US" dirty="0" smtClean="0"/>
              <a:t>	public void </a:t>
            </a:r>
            <a:r>
              <a:rPr lang="en-US" dirty="0" err="1" smtClean="0"/>
              <a:t>imprima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	if ( this </a:t>
            </a:r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en-US" dirty="0" err="1" smtClean="0"/>
              <a:t>Imprimivel</a:t>
            </a:r>
            <a:r>
              <a:rPr lang="en-US" dirty="0" smtClean="0"/>
              <a:t> )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 </a:t>
            </a:r>
            <a:r>
              <a:rPr lang="en-US" dirty="0" err="1" smtClean="0"/>
              <a:t>texto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criptografe() // simplesmente, inverte os caracteres </a:t>
            </a: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if ( this </a:t>
            </a:r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en-US" dirty="0" err="1" smtClean="0"/>
              <a:t>Confidencial</a:t>
            </a:r>
            <a:r>
              <a:rPr lang="en-US" dirty="0" smtClean="0"/>
              <a:t> ) 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 = new </a:t>
            </a:r>
            <a:r>
              <a:rPr lang="en-US" dirty="0" err="1" smtClean="0"/>
              <a:t>StringBuffer</a:t>
            </a:r>
            <a:r>
              <a:rPr lang="en-US" dirty="0" smtClean="0"/>
              <a:t>( </a:t>
            </a:r>
            <a:r>
              <a:rPr lang="en-US" dirty="0" err="1" smtClean="0"/>
              <a:t>texto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invertida</a:t>
            </a:r>
            <a:r>
              <a:rPr lang="en-US" dirty="0" smtClean="0"/>
              <a:t> = </a:t>
            </a:r>
            <a:r>
              <a:rPr lang="en-US" dirty="0" err="1" smtClean="0"/>
              <a:t>sb.reverse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texto</a:t>
            </a:r>
            <a:r>
              <a:rPr lang="en-US" dirty="0" smtClean="0"/>
              <a:t> = </a:t>
            </a:r>
            <a:r>
              <a:rPr lang="en-US" dirty="0" err="1" smtClean="0"/>
              <a:t>invertida.toString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}}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214290"/>
            <a:ext cx="8886856" cy="62596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536575" algn="l"/>
                <a:tab pos="1262063" algn="l"/>
                <a:tab pos="1800225" algn="l"/>
              </a:tabLst>
            </a:pPr>
            <a:r>
              <a:rPr lang="en-US" dirty="0" smtClean="0"/>
              <a:t>import </a:t>
            </a:r>
            <a:r>
              <a:rPr lang="en-US" dirty="0" err="1" smtClean="0"/>
              <a:t>java.util.Vector</a:t>
            </a:r>
            <a:r>
              <a:rPr lang="en-US" dirty="0" smtClean="0"/>
              <a:t>;</a:t>
            </a:r>
          </a:p>
          <a:p>
            <a:pPr marL="0" indent="0">
              <a:buNone/>
              <a:tabLst>
                <a:tab pos="536575" algn="l"/>
                <a:tab pos="1262063" algn="l"/>
                <a:tab pos="1800225" algn="l"/>
              </a:tabLst>
            </a:pPr>
            <a:r>
              <a:rPr lang="en-US" dirty="0" smtClean="0"/>
              <a:t>public class </a:t>
            </a:r>
            <a:r>
              <a:rPr lang="en-US" dirty="0" err="1" smtClean="0"/>
              <a:t>Teste</a:t>
            </a:r>
            <a:r>
              <a:rPr lang="en-US" dirty="0" smtClean="0"/>
              <a:t> {</a:t>
            </a:r>
          </a:p>
          <a:p>
            <a:pPr marL="0" indent="0">
              <a:buNone/>
              <a:tabLst>
                <a:tab pos="536575" algn="l"/>
                <a:tab pos="1262063" algn="l"/>
                <a:tab pos="1800225" algn="l"/>
              </a:tabLst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  <a:tabLst>
                <a:tab pos="536575" algn="l"/>
                <a:tab pos="1262063" algn="l"/>
                <a:tab pos="1800225" algn="l"/>
              </a:tabLst>
            </a:pPr>
            <a:r>
              <a:rPr lang="en-US" dirty="0" smtClean="0"/>
              <a:t>		Vector&lt;</a:t>
            </a:r>
            <a:r>
              <a:rPr lang="en-US" dirty="0" err="1" smtClean="0"/>
              <a:t>Documento</a:t>
            </a:r>
            <a:r>
              <a:rPr lang="en-US" dirty="0" smtClean="0"/>
              <a:t>&gt; </a:t>
            </a:r>
            <a:r>
              <a:rPr lang="en-US" dirty="0" err="1" smtClean="0"/>
              <a:t>colecao</a:t>
            </a:r>
            <a:r>
              <a:rPr lang="en-US" dirty="0" smtClean="0"/>
              <a:t> = new Vector&lt;</a:t>
            </a:r>
            <a:r>
              <a:rPr lang="en-US" dirty="0" err="1" smtClean="0"/>
              <a:t>Documento</a:t>
            </a:r>
            <a:r>
              <a:rPr lang="en-US" dirty="0" smtClean="0"/>
              <a:t>&gt; ( );</a:t>
            </a:r>
          </a:p>
          <a:p>
            <a:pPr marL="0" indent="0">
              <a:buNone/>
              <a:tabLst>
                <a:tab pos="536575" algn="l"/>
                <a:tab pos="1262063" algn="l"/>
                <a:tab pos="1800225" algn="l"/>
              </a:tabLst>
            </a:pPr>
            <a:r>
              <a:rPr lang="en-US" dirty="0" smtClean="0"/>
              <a:t>		</a:t>
            </a:r>
          </a:p>
          <a:p>
            <a:pPr marL="0" indent="0">
              <a:buNone/>
              <a:tabLst>
                <a:tab pos="536575" algn="l"/>
                <a:tab pos="1262063" algn="l"/>
                <a:tab pos="1800225" algn="l"/>
              </a:tabLst>
            </a:pPr>
            <a:r>
              <a:rPr lang="pt-BR" dirty="0" smtClean="0"/>
              <a:t>		</a:t>
            </a:r>
            <a:r>
              <a:rPr lang="pt-BR" dirty="0" err="1" smtClean="0"/>
              <a:t>colecao</a:t>
            </a:r>
            <a:r>
              <a:rPr lang="pt-BR" dirty="0" smtClean="0"/>
              <a:t>.</a:t>
            </a:r>
            <a:r>
              <a:rPr lang="pt-BR" dirty="0" err="1" smtClean="0"/>
              <a:t>add</a:t>
            </a:r>
            <a:r>
              <a:rPr lang="pt-BR" dirty="0" smtClean="0"/>
              <a:t>( </a:t>
            </a:r>
            <a:r>
              <a:rPr lang="pt-BR" dirty="0" err="1" smtClean="0"/>
              <a:t>new</a:t>
            </a:r>
            <a:r>
              <a:rPr lang="pt-BR" dirty="0" smtClean="0"/>
              <a:t> Projeto( "Projeto abc ..." ) );</a:t>
            </a:r>
          </a:p>
          <a:p>
            <a:pPr marL="0" indent="0">
              <a:buNone/>
              <a:tabLst>
                <a:tab pos="536575" algn="l"/>
                <a:tab pos="1262063" algn="l"/>
                <a:tab pos="1800225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colecao.add</a:t>
            </a:r>
            <a:r>
              <a:rPr lang="en-US" dirty="0" smtClean="0"/>
              <a:t>( new </a:t>
            </a:r>
            <a:r>
              <a:rPr lang="en-US" dirty="0" err="1" smtClean="0"/>
              <a:t>Relatorio</a:t>
            </a:r>
            <a:r>
              <a:rPr lang="en-US" dirty="0" smtClean="0"/>
              <a:t>( "</a:t>
            </a:r>
            <a:r>
              <a:rPr lang="en-US" dirty="0" err="1" smtClean="0"/>
              <a:t>Relatorio</a:t>
            </a:r>
            <a:r>
              <a:rPr lang="en-US" dirty="0" smtClean="0"/>
              <a:t> xyz ..." ) );</a:t>
            </a:r>
          </a:p>
          <a:p>
            <a:pPr marL="0" indent="0">
              <a:buNone/>
              <a:tabLst>
                <a:tab pos="536575" algn="l"/>
                <a:tab pos="1262063" algn="l"/>
                <a:tab pos="1800225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colecao.add</a:t>
            </a:r>
            <a:r>
              <a:rPr lang="en-US" dirty="0" smtClean="0"/>
              <a:t>( new Circular( "Circular </a:t>
            </a:r>
            <a:r>
              <a:rPr lang="en-US" dirty="0" err="1" smtClean="0"/>
              <a:t>rst</a:t>
            </a:r>
            <a:r>
              <a:rPr lang="en-US" dirty="0" smtClean="0"/>
              <a:t> ...") );</a:t>
            </a:r>
          </a:p>
          <a:p>
            <a:pPr marL="0" indent="0">
              <a:buNone/>
              <a:tabLst>
                <a:tab pos="536575" algn="l"/>
                <a:tab pos="1262063" algn="l"/>
                <a:tab pos="1800225" algn="l"/>
              </a:tabLst>
            </a:pPr>
            <a:r>
              <a:rPr lang="en-US" dirty="0" smtClean="0"/>
              <a:t>		</a:t>
            </a:r>
          </a:p>
          <a:p>
            <a:pPr marL="0" indent="0">
              <a:buNone/>
              <a:tabLst>
                <a:tab pos="536575" algn="l"/>
                <a:tab pos="1262063" algn="l"/>
                <a:tab pos="1800225" algn="l"/>
              </a:tabLst>
            </a:pPr>
            <a:r>
              <a:rPr lang="en-US" dirty="0" smtClean="0"/>
              <a:t>		for ( </a:t>
            </a:r>
            <a:r>
              <a:rPr lang="en-US" dirty="0" err="1" smtClean="0"/>
              <a:t>Documento</a:t>
            </a:r>
            <a:r>
              <a:rPr lang="en-US" dirty="0" smtClean="0"/>
              <a:t> d: </a:t>
            </a:r>
            <a:r>
              <a:rPr lang="en-US" dirty="0" err="1" smtClean="0"/>
              <a:t>colecao</a:t>
            </a:r>
            <a:r>
              <a:rPr lang="en-US" dirty="0" smtClean="0"/>
              <a:t>) {</a:t>
            </a:r>
          </a:p>
          <a:p>
            <a:pPr marL="0" indent="0">
              <a:buNone/>
              <a:tabLst>
                <a:tab pos="536575" algn="l"/>
                <a:tab pos="1262063" algn="l"/>
                <a:tab pos="1800225" algn="l"/>
              </a:tabLst>
            </a:pPr>
            <a:r>
              <a:rPr lang="en-US" dirty="0" smtClean="0"/>
              <a:t>			//if ( d </a:t>
            </a:r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en-US" dirty="0" err="1" smtClean="0"/>
              <a:t>Imprimivel</a:t>
            </a:r>
            <a:r>
              <a:rPr lang="en-US" dirty="0" smtClean="0"/>
              <a:t>)</a:t>
            </a:r>
          </a:p>
          <a:p>
            <a:pPr marL="0" indent="0">
              <a:buNone/>
              <a:tabLst>
                <a:tab pos="536575" algn="l"/>
                <a:tab pos="1262063" algn="l"/>
                <a:tab pos="1800225" algn="l"/>
              </a:tabLst>
            </a:pPr>
            <a:r>
              <a:rPr lang="en-US" dirty="0" smtClean="0"/>
              <a:t>				</a:t>
            </a:r>
            <a:r>
              <a:rPr lang="en-US" dirty="0" err="1" smtClean="0"/>
              <a:t>d.imprima</a:t>
            </a:r>
            <a:r>
              <a:rPr lang="en-US" dirty="0" smtClean="0"/>
              <a:t>();</a:t>
            </a:r>
          </a:p>
          <a:p>
            <a:pPr marL="0" indent="0">
              <a:buNone/>
              <a:tabLst>
                <a:tab pos="536575" algn="l"/>
                <a:tab pos="1262063" algn="l"/>
                <a:tab pos="1800225" algn="l"/>
              </a:tabLst>
            </a:pPr>
            <a:r>
              <a:rPr lang="en-US" dirty="0" smtClean="0"/>
              <a:t>			//if ( d </a:t>
            </a:r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en-US" dirty="0" err="1" smtClean="0"/>
              <a:t>Confidencial</a:t>
            </a:r>
            <a:r>
              <a:rPr lang="en-US" dirty="0" smtClean="0"/>
              <a:t>)</a:t>
            </a:r>
          </a:p>
          <a:p>
            <a:pPr marL="0" indent="0">
              <a:buNone/>
              <a:tabLst>
                <a:tab pos="536575" algn="l"/>
                <a:tab pos="1262063" algn="l"/>
                <a:tab pos="1800225" algn="l"/>
              </a:tabLst>
            </a:pPr>
            <a:r>
              <a:rPr lang="en-US" dirty="0" smtClean="0"/>
              <a:t>				</a:t>
            </a:r>
            <a:r>
              <a:rPr lang="en-US" dirty="0" err="1" smtClean="0"/>
              <a:t>d.criptografe</a:t>
            </a:r>
            <a:r>
              <a:rPr lang="en-US" dirty="0" smtClean="0"/>
              <a:t>();</a:t>
            </a:r>
          </a:p>
          <a:p>
            <a:pPr marL="0" indent="0">
              <a:buNone/>
              <a:tabLst>
                <a:tab pos="536575" algn="l"/>
                <a:tab pos="1262063" algn="l"/>
                <a:tab pos="1800225" algn="l"/>
              </a:tabLst>
            </a:pPr>
            <a:r>
              <a:rPr lang="en-US" dirty="0" smtClean="0"/>
              <a:t>			//if ( d </a:t>
            </a:r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en-US" dirty="0" err="1" smtClean="0"/>
              <a:t>Imprimivel</a:t>
            </a:r>
            <a:r>
              <a:rPr lang="en-US" dirty="0" smtClean="0"/>
              <a:t>)</a:t>
            </a:r>
          </a:p>
          <a:p>
            <a:pPr marL="0" indent="0">
              <a:buNone/>
              <a:tabLst>
                <a:tab pos="536575" algn="l"/>
                <a:tab pos="1262063" algn="l"/>
                <a:tab pos="1800225" algn="l"/>
              </a:tabLst>
            </a:pPr>
            <a:r>
              <a:rPr lang="en-US" dirty="0" smtClean="0"/>
              <a:t>				</a:t>
            </a:r>
            <a:r>
              <a:rPr lang="en-US" dirty="0" err="1" smtClean="0"/>
              <a:t>d.imprima</a:t>
            </a:r>
            <a:r>
              <a:rPr lang="en-US" dirty="0" smtClean="0"/>
              <a:t>();</a:t>
            </a:r>
          </a:p>
          <a:p>
            <a:pPr marL="0" indent="0">
              <a:buNone/>
              <a:tabLst>
                <a:tab pos="536575" algn="l"/>
                <a:tab pos="1262063" algn="l"/>
                <a:tab pos="1800225" algn="l"/>
              </a:tabLst>
            </a:pPr>
            <a:r>
              <a:rPr lang="en-US" dirty="0" smtClean="0"/>
              <a:t>		}	</a:t>
            </a:r>
          </a:p>
          <a:p>
            <a:pPr marL="0" indent="0">
              <a:buNone/>
              <a:tabLst>
                <a:tab pos="536575" algn="l"/>
                <a:tab pos="1262063" algn="l"/>
                <a:tab pos="1800225" algn="l"/>
              </a:tabLst>
            </a:pPr>
            <a:r>
              <a:rPr lang="en-US" dirty="0" smtClean="0"/>
              <a:t>	}</a:t>
            </a:r>
          </a:p>
          <a:p>
            <a:pPr marL="0" indent="0">
              <a:buNone/>
              <a:tabLst>
                <a:tab pos="536575" algn="l"/>
                <a:tab pos="1262063" algn="l"/>
                <a:tab pos="1800225" algn="l"/>
              </a:tabLst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4000" dirty="0" smtClean="0"/>
              <a:t>Padrão Marker Interface – Exercício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Inclua a interface de marcação </a:t>
            </a:r>
            <a:r>
              <a:rPr lang="pt-BR" i="1" smtClean="0"/>
              <a:t>Comprimível</a:t>
            </a:r>
            <a:r>
              <a:rPr lang="pt-BR" b="1" i="1" smtClean="0"/>
              <a:t> </a:t>
            </a:r>
            <a:r>
              <a:rPr lang="pt-BR" b="1" smtClean="0"/>
              <a:t> </a:t>
            </a:r>
            <a:r>
              <a:rPr lang="pt-BR" smtClean="0"/>
              <a:t>para a hierarquia de classes de documentos.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7200" dirty="0" err="1" smtClean="0"/>
              <a:t>Façade</a:t>
            </a:r>
            <a:r>
              <a:rPr lang="pt-BR" sz="7200" dirty="0" smtClean="0"/>
              <a:t/>
            </a:r>
            <a:br>
              <a:rPr lang="pt-BR" sz="72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Oferecer uma interface única de nível mais elevado para um conjunto de interfaces de um subsistema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dirty="0" err="1" smtClean="0"/>
              <a:t>Façade</a:t>
            </a:r>
            <a:endParaRPr lang="pt-BR" sz="4000" dirty="0" smtClean="0"/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800" smtClean="0"/>
              <a:t>Fornece uma interface para um pacote de classes.</a:t>
            </a:r>
          </a:p>
          <a:p>
            <a:pPr eaLnBrk="1" hangingPunct="1">
              <a:lnSpc>
                <a:spcPct val="80000"/>
              </a:lnSpc>
            </a:pPr>
            <a:r>
              <a:rPr lang="pt-BR" sz="2800" smtClean="0"/>
              <a:t>Regula a comunicaçãoa com os objetos de um pacote (componente).</a:t>
            </a:r>
          </a:p>
          <a:p>
            <a:pPr eaLnBrk="1" hangingPunct="1">
              <a:lnSpc>
                <a:spcPct val="80000"/>
              </a:lnSpc>
            </a:pPr>
            <a:r>
              <a:rPr lang="pt-BR" sz="2800" smtClean="0"/>
              <a:t>Clientes interagem com uma única classe de um pacote.</a:t>
            </a:r>
          </a:p>
          <a:p>
            <a:pPr eaLnBrk="1" hangingPunct="1">
              <a:lnSpc>
                <a:spcPct val="80000"/>
              </a:lnSpc>
            </a:pPr>
            <a:r>
              <a:rPr lang="pt-BR" sz="2800" smtClean="0"/>
              <a:t>A estrutura Fachada está na forma de delegação.</a:t>
            </a:r>
          </a:p>
          <a:p>
            <a:pPr eaLnBrk="1" hangingPunct="1">
              <a:lnSpc>
                <a:spcPct val="80000"/>
              </a:lnSpc>
            </a:pPr>
            <a:r>
              <a:rPr lang="pt-BR" sz="2800" smtClean="0"/>
              <a:t>Permite gerenciar arquiteturas de software envolvendo grandes números de classes.</a:t>
            </a:r>
          </a:p>
          <a:p>
            <a:pPr eaLnBrk="1" hangingPunct="1">
              <a:lnSpc>
                <a:spcPct val="80000"/>
              </a:lnSpc>
            </a:pPr>
            <a:endParaRPr lang="pt-BR" sz="2800" smtClean="0"/>
          </a:p>
          <a:p>
            <a:pPr eaLnBrk="1" hangingPunct="1">
              <a:lnSpc>
                <a:spcPct val="80000"/>
              </a:lnSpc>
            </a:pPr>
            <a:endParaRPr lang="pt-B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Fachada: Geral</a:t>
            </a:r>
          </a:p>
        </p:txBody>
      </p:sp>
      <p:pic>
        <p:nvPicPr>
          <p:cNvPr id="48131" name="Picture 4" descr="FaçadeGeneral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95282" y="1500174"/>
            <a:ext cx="8286808" cy="4967964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>
          <a:xfrm rot="16200000">
            <a:off x="-1297825" y="2393149"/>
            <a:ext cx="4071966" cy="714380"/>
          </a:xfrm>
        </p:spPr>
        <p:txBody>
          <a:bodyPr/>
          <a:lstStyle/>
          <a:p>
            <a:pPr eaLnBrk="1" hangingPunct="1"/>
            <a:r>
              <a:rPr lang="pt-BR" dirty="0" smtClean="0"/>
              <a:t>Fachada: Exemplo</a:t>
            </a:r>
          </a:p>
        </p:txBody>
      </p:sp>
      <p:pic>
        <p:nvPicPr>
          <p:cNvPr id="49155" name="Picture 8" descr="FaçadeExampl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52538" y="0"/>
            <a:ext cx="8014407" cy="6858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7200" dirty="0" smtClean="0"/>
              <a:t>Composição</a:t>
            </a:r>
            <a:br>
              <a:rPr lang="pt-BR" sz="7200" dirty="0" smtClean="0"/>
            </a:br>
            <a:r>
              <a:rPr lang="pt-BR" sz="7200" dirty="0" smtClean="0"/>
              <a:t/>
            </a:r>
            <a:br>
              <a:rPr lang="pt-BR" sz="7200" dirty="0" smtClean="0"/>
            </a:br>
            <a:r>
              <a:rPr lang="pt-BR" sz="3100" dirty="0" smtClean="0"/>
              <a:t>permite o tratamento de objetos individuais e composições desses objetos de maneira uniforme </a:t>
            </a:r>
            <a:endParaRPr lang="pt-B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 err="1" smtClean="0"/>
              <a:t>Delegation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14219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4000" dirty="0" smtClean="0"/>
              <a:t>Padrão </a:t>
            </a:r>
            <a:r>
              <a:rPr lang="pt-BR" sz="4000" dirty="0" err="1" smtClean="0"/>
              <a:t>Delegation</a:t>
            </a:r>
            <a:r>
              <a:rPr lang="pt-BR" sz="4000" dirty="0" smtClean="0"/>
              <a:t> (Delegação)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Permite estender e reusar a funcionalidade de uma classe através da escrita de classes adicionais com funcionalidades a mais que usam instâncias da classe original, a fim de prover a funcionalidade original.</a:t>
            </a:r>
          </a:p>
        </p:txBody>
      </p:sp>
    </p:spTree>
    <p:extLst>
      <p:ext uri="{BB962C8B-B14F-4D97-AF65-F5344CB8AC3E}">
        <p14:creationId xmlns:p14="http://schemas.microsoft.com/office/powerpoint/2010/main" val="3278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4000" smtClean="0"/>
              <a:t>Padrão Delegation – Exemplo</a:t>
            </a:r>
            <a:br>
              <a:rPr lang="pt-BR" sz="4000" smtClean="0"/>
            </a:br>
            <a:r>
              <a:rPr lang="pt-BR" sz="4000" smtClean="0"/>
              <a:t>usando herança</a:t>
            </a:r>
          </a:p>
        </p:txBody>
      </p:sp>
      <p:pic>
        <p:nvPicPr>
          <p:cNvPr id="21507" name="Picture 5" descr="DelegationExampleInheritanc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96013" y="1844676"/>
            <a:ext cx="8113977" cy="3890963"/>
          </a:xfrm>
          <a:noFill/>
        </p:spPr>
      </p:pic>
    </p:spTree>
    <p:extLst>
      <p:ext uri="{BB962C8B-B14F-4D97-AF65-F5344CB8AC3E}">
        <p14:creationId xmlns:p14="http://schemas.microsoft.com/office/powerpoint/2010/main" val="25107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4000" smtClean="0"/>
              <a:t>Padrão Delegation – Exemplo</a:t>
            </a:r>
            <a:br>
              <a:rPr lang="pt-BR" sz="4000" smtClean="0"/>
            </a:br>
            <a:r>
              <a:rPr lang="pt-BR" sz="4000" smtClean="0"/>
              <a:t>usando herança múltipla</a:t>
            </a:r>
          </a:p>
        </p:txBody>
      </p:sp>
      <p:pic>
        <p:nvPicPr>
          <p:cNvPr id="22531" name="Picture 5" descr="DelegationExampleInheritanceFull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66786" y="1620343"/>
            <a:ext cx="7715304" cy="5237657"/>
          </a:xfrm>
          <a:noFill/>
        </p:spPr>
      </p:pic>
    </p:spTree>
    <p:extLst>
      <p:ext uri="{BB962C8B-B14F-4D97-AF65-F5344CB8AC3E}">
        <p14:creationId xmlns:p14="http://schemas.microsoft.com/office/powerpoint/2010/main" val="12177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4000" smtClean="0"/>
              <a:t>Padrão Delegation – Exemplo</a:t>
            </a:r>
            <a:br>
              <a:rPr lang="pt-BR" sz="4000" smtClean="0"/>
            </a:br>
            <a:r>
              <a:rPr lang="pt-BR" sz="4000" smtClean="0"/>
              <a:t>usando delegação</a:t>
            </a:r>
          </a:p>
        </p:txBody>
      </p:sp>
      <p:pic>
        <p:nvPicPr>
          <p:cNvPr id="23555" name="Picture 5" descr="DelegationExampleDelegation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66719" y="1500174"/>
            <a:ext cx="7654803" cy="4572032"/>
          </a:xfrm>
          <a:noFill/>
        </p:spPr>
      </p:pic>
    </p:spTree>
    <p:extLst>
      <p:ext uri="{BB962C8B-B14F-4D97-AF65-F5344CB8AC3E}">
        <p14:creationId xmlns:p14="http://schemas.microsoft.com/office/powerpoint/2010/main" val="28467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Alcides</a:t>
            </a:r>
            <a:r>
              <a:rPr lang="en-US" dirty="0" smtClean="0"/>
              <a:t> </a:t>
            </a:r>
            <a:r>
              <a:rPr lang="en-US" dirty="0" err="1" smtClean="0"/>
              <a:t>Calsavara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Composição</a:t>
            </a:r>
            <a:endParaRPr lang="pt-BR" dirty="0"/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Em um sistema de arquivos, existem arquivos e pastas (diretórios), sendo que todo arquivo está contido em uma pasta e toda pasta pode conter arquivos e também outras pastas</a:t>
            </a:r>
            <a:r>
              <a:rPr lang="pt-BR" dirty="0" smtClean="0"/>
              <a:t>.</a:t>
            </a:r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r>
              <a:rPr lang="pt-BR" dirty="0"/>
              <a:t>Em um documento, existem caracteres e imagens como </a:t>
            </a:r>
            <a:r>
              <a:rPr lang="pt-BR" b="1" dirty="0"/>
              <a:t>elementos básicos</a:t>
            </a:r>
            <a:r>
              <a:rPr lang="pt-BR" dirty="0"/>
              <a:t>, e páginas, colunas, frames e linhas de texto como </a:t>
            </a:r>
            <a:r>
              <a:rPr lang="pt-BR" b="1" dirty="0"/>
              <a:t>elementos compostos</a:t>
            </a:r>
            <a:r>
              <a:rPr lang="pt-BR" dirty="0"/>
              <a:t>, sendo que todo elemento básico está contido em um elemento composto e todo elemento composto pode conter elementos básicos e também outros elementos compostos.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Composição em</a:t>
            </a:r>
            <a:br>
              <a:rPr lang="pt-BR"/>
            </a:br>
            <a:r>
              <a:rPr lang="pt-BR"/>
              <a:t>Sistema de Arquivos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09728" y="1881182"/>
            <a:ext cx="44577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809728" y="1881182"/>
            <a:ext cx="3810659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i="1" dirty="0" err="1"/>
              <a:t>ComponenteSistemaArquivos</a:t>
            </a:r>
            <a:endParaRPr lang="pt-BR" i="1" dirty="0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809728" y="2338382"/>
            <a:ext cx="445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1809728" y="2643182"/>
            <a:ext cx="445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809728" y="4471982"/>
            <a:ext cx="1651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974828" y="4471982"/>
            <a:ext cx="11769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Arquivo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1809728" y="4929182"/>
            <a:ext cx="165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1809728" y="5233982"/>
            <a:ext cx="165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16428" y="4471982"/>
            <a:ext cx="1651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781529" y="4471982"/>
            <a:ext cx="891591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Pasta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4616428" y="4929182"/>
            <a:ext cx="165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4616428" y="5233982"/>
            <a:ext cx="165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 rot="-2700000">
            <a:off x="6349978" y="4852982"/>
            <a:ext cx="33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6762728" y="5005382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 flipV="1">
            <a:off x="7505678" y="2490782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H="1">
            <a:off x="6267428" y="2490782"/>
            <a:ext cx="123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290" name="AutoShape 26"/>
          <p:cNvSpPr>
            <a:spLocks noChangeArrowheads="1"/>
          </p:cNvSpPr>
          <p:nvPr/>
        </p:nvSpPr>
        <p:spPr bwMode="auto">
          <a:xfrm rot="8119871">
            <a:off x="3873478" y="3024182"/>
            <a:ext cx="330200" cy="3048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4038578" y="317658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 flipV="1">
            <a:off x="2635228" y="3405182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 flipV="1">
            <a:off x="5441928" y="3405182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2635228" y="3405182"/>
            <a:ext cx="280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1892279" y="2566983"/>
            <a:ext cx="23294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listar ( ) </a:t>
            </a:r>
            <a:r>
              <a:rPr lang="pt-BR" sz="2000" i="1"/>
              <a:t>{abstract}</a:t>
            </a:r>
            <a:endParaRPr lang="pt-BR" sz="2000"/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4698979" y="5157783"/>
            <a:ext cx="1167739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listar ( )</a:t>
            </a:r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1892279" y="5157783"/>
            <a:ext cx="1167739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listar ( )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1875080" y="2268533"/>
            <a:ext cx="1267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 dirty="0"/>
              <a:t>tamanho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875081" y="4859333"/>
            <a:ext cx="65696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tipo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6250230" y="2039933"/>
            <a:ext cx="596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0..*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 em</a:t>
            </a:r>
            <a:br>
              <a:rPr lang="pt-BR" dirty="0"/>
            </a:br>
            <a:r>
              <a:rPr lang="pt-BR" dirty="0"/>
              <a:t>Documento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724151" y="1905001"/>
            <a:ext cx="2725426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i="1"/>
              <a:t>ElementoDocumento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90601" y="3352801"/>
            <a:ext cx="1156086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Caráter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641600" y="3352801"/>
            <a:ext cx="1199367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Imagem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622801" y="3352801"/>
            <a:ext cx="3930884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i="1"/>
              <a:t>ElementoCompostoDocumento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155700" y="5181601"/>
            <a:ext cx="1592103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Documento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384551" y="5181601"/>
            <a:ext cx="105670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Página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870450" y="5181601"/>
            <a:ext cx="1077539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Coluna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6356350" y="5181601"/>
            <a:ext cx="1007007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Frame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7759700" y="5181601"/>
            <a:ext cx="1625766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LinhaTexto</a:t>
            </a:r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 rot="8119871">
            <a:off x="3962400" y="2438400"/>
            <a:ext cx="330200" cy="3048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2305" name="AutoShape 17"/>
          <p:cNvSpPr>
            <a:spLocks noChangeArrowheads="1"/>
          </p:cNvSpPr>
          <p:nvPr/>
        </p:nvSpPr>
        <p:spPr bwMode="auto">
          <a:xfrm rot="8100000">
            <a:off x="6604000" y="3886200"/>
            <a:ext cx="330200" cy="3048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1651000" y="2895600"/>
            <a:ext cx="5118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2063750" y="4572000"/>
            <a:ext cx="652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206375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3962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54483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693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8585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67691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41275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16510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>
            <a:off x="33020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>
            <a:off x="67691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2319" name="AutoShape 31"/>
          <p:cNvSpPr>
            <a:spLocks noChangeArrowheads="1"/>
          </p:cNvSpPr>
          <p:nvPr/>
        </p:nvSpPr>
        <p:spPr bwMode="auto">
          <a:xfrm>
            <a:off x="8420100" y="2971800"/>
            <a:ext cx="330200" cy="381000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 flipV="1">
            <a:off x="8585200" y="2133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flipH="1">
            <a:off x="5453066" y="2133599"/>
            <a:ext cx="3132134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6026150" y="1676401"/>
            <a:ext cx="596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0..*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Composição:</a:t>
            </a:r>
            <a:br>
              <a:rPr lang="pt-BR"/>
            </a:br>
            <a:r>
              <a:rPr lang="pt-BR"/>
              <a:t>Solução Genérica 1 (GoF)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302000" y="1878014"/>
            <a:ext cx="2794008" cy="19543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BR" sz="2000" i="1"/>
              <a:t>Component</a:t>
            </a:r>
          </a:p>
          <a:p>
            <a:endParaRPr lang="pt-BR" i="1"/>
          </a:p>
          <a:p>
            <a:r>
              <a:rPr lang="pt-BR" sz="2000"/>
              <a:t>Operation()</a:t>
            </a:r>
          </a:p>
          <a:p>
            <a:r>
              <a:rPr lang="pt-BR" sz="2000"/>
              <a:t>Add(Component)</a:t>
            </a:r>
          </a:p>
          <a:p>
            <a:r>
              <a:rPr lang="pt-BR" sz="2000"/>
              <a:t>Remove(Component)</a:t>
            </a:r>
          </a:p>
          <a:p>
            <a:r>
              <a:rPr lang="pt-BR" sz="2000"/>
              <a:t>GetChild(int)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302000" y="2286000"/>
            <a:ext cx="280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3302000" y="2590800"/>
            <a:ext cx="280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283200" y="4724401"/>
            <a:ext cx="2650084" cy="19543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Composite</a:t>
            </a:r>
          </a:p>
          <a:p>
            <a:endParaRPr lang="pt-BR"/>
          </a:p>
          <a:p>
            <a:r>
              <a:rPr lang="pt-BR" sz="2000"/>
              <a:t>Operation()</a:t>
            </a:r>
          </a:p>
          <a:p>
            <a:r>
              <a:rPr lang="pt-BR" sz="2000"/>
              <a:t>Add(Component)</a:t>
            </a:r>
          </a:p>
          <a:p>
            <a:r>
              <a:rPr lang="pt-BR" sz="2000"/>
              <a:t>Remove(Component)</a:t>
            </a:r>
          </a:p>
          <a:p>
            <a:r>
              <a:rPr lang="pt-BR" sz="2000"/>
              <a:t>GetChild(int)</a:t>
            </a: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5283200" y="5132388"/>
            <a:ext cx="280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5283200" y="5437188"/>
            <a:ext cx="280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1238250" y="4724401"/>
            <a:ext cx="1550424" cy="10310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Leaf</a:t>
            </a:r>
          </a:p>
          <a:p>
            <a:endParaRPr lang="pt-BR"/>
          </a:p>
          <a:p>
            <a:r>
              <a:rPr lang="pt-BR" sz="2000"/>
              <a:t>Operation()</a:t>
            </a:r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>
            <a:off x="1238250" y="5105400"/>
            <a:ext cx="1568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1238250" y="5410200"/>
            <a:ext cx="1568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362" name="AutoShape 26"/>
          <p:cNvSpPr>
            <a:spLocks noChangeArrowheads="1"/>
          </p:cNvSpPr>
          <p:nvPr/>
        </p:nvSpPr>
        <p:spPr bwMode="auto">
          <a:xfrm rot="-13474723">
            <a:off x="4375150" y="3962400"/>
            <a:ext cx="330200" cy="3048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1981200" y="4419600"/>
            <a:ext cx="462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19812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66040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>
            <a:off x="454025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367" name="AutoShape 31"/>
          <p:cNvSpPr>
            <a:spLocks noChangeArrowheads="1"/>
          </p:cNvSpPr>
          <p:nvPr/>
        </p:nvSpPr>
        <p:spPr bwMode="auto">
          <a:xfrm>
            <a:off x="7429500" y="4343400"/>
            <a:ext cx="330200" cy="3810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 flipV="1">
            <a:off x="7594600" y="3048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 flipH="1">
            <a:off x="6108700" y="3048000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6191250" y="2590801"/>
            <a:ext cx="596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0..*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071537" y="2743201"/>
            <a:ext cx="952505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Client</a:t>
            </a:r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2063750" y="2971800"/>
            <a:ext cx="123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Composição:</a:t>
            </a:r>
            <a:br>
              <a:rPr lang="pt-BR"/>
            </a:br>
            <a:r>
              <a:rPr lang="pt-BR"/>
              <a:t>Solução Genérica 2 (M. Grand)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962400" y="1524001"/>
            <a:ext cx="235439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800"/>
              <a:t>AbstractComponent</a:t>
            </a:r>
          </a:p>
          <a:p>
            <a:endParaRPr lang="pt-BR" sz="1800"/>
          </a:p>
          <a:p>
            <a:r>
              <a:rPr lang="pt-BR" sz="1800"/>
              <a:t>operation()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60400" y="2895601"/>
            <a:ext cx="256249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800"/>
              <a:t>ConcreteComponent1</a:t>
            </a:r>
          </a:p>
          <a:p>
            <a:endParaRPr lang="pt-BR" sz="1800"/>
          </a:p>
          <a:p>
            <a:r>
              <a:rPr lang="pt-BR" sz="1800"/>
              <a:t>operation()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660400" y="3276600"/>
            <a:ext cx="2559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660400" y="3505200"/>
            <a:ext cx="2559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384550" y="2895601"/>
            <a:ext cx="256249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800"/>
              <a:t>ConcreteComponent2</a:t>
            </a:r>
          </a:p>
          <a:p>
            <a:endParaRPr lang="pt-BR" sz="1800"/>
          </a:p>
          <a:p>
            <a:r>
              <a:rPr lang="pt-BR" sz="1800"/>
              <a:t>operation()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3384550" y="3276600"/>
            <a:ext cx="2559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3384550" y="3505200"/>
            <a:ext cx="2559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273801" y="2895600"/>
            <a:ext cx="3360473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800"/>
              <a:t>AbstractComposite</a:t>
            </a:r>
          </a:p>
          <a:p>
            <a:endParaRPr lang="pt-BR" sz="1800"/>
          </a:p>
          <a:p>
            <a:r>
              <a:rPr lang="pt-BR" sz="1800"/>
              <a:t>operation()</a:t>
            </a:r>
          </a:p>
          <a:p>
            <a:r>
              <a:rPr lang="pt-BR" sz="1800"/>
              <a:t>add(AbstractComponent)</a:t>
            </a:r>
          </a:p>
          <a:p>
            <a:r>
              <a:rPr lang="pt-BR" sz="1800"/>
              <a:t>remove(AbstractComponent)</a:t>
            </a:r>
          </a:p>
          <a:p>
            <a:r>
              <a:rPr lang="pt-BR" sz="1800"/>
              <a:t>getChild(int)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60401" y="4953001"/>
            <a:ext cx="3360473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800"/>
              <a:t>ConcreteComposite1</a:t>
            </a:r>
          </a:p>
          <a:p>
            <a:endParaRPr lang="pt-BR" sz="1800"/>
          </a:p>
          <a:p>
            <a:r>
              <a:rPr lang="pt-BR" sz="1800"/>
              <a:t>operation()</a:t>
            </a:r>
          </a:p>
          <a:p>
            <a:r>
              <a:rPr lang="pt-BR" sz="1800"/>
              <a:t>add(AbstractComponent)</a:t>
            </a:r>
          </a:p>
          <a:p>
            <a:r>
              <a:rPr lang="pt-BR" sz="1800"/>
              <a:t>remove(AbstractComponent)</a:t>
            </a:r>
          </a:p>
          <a:p>
            <a:r>
              <a:rPr lang="pt-BR" sz="1800"/>
              <a:t>getChild(int)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4292601" y="4953001"/>
            <a:ext cx="3360473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800"/>
              <a:t>ConcreteComposite2</a:t>
            </a:r>
          </a:p>
          <a:p>
            <a:endParaRPr lang="pt-BR" sz="1800"/>
          </a:p>
          <a:p>
            <a:r>
              <a:rPr lang="pt-BR" sz="1800"/>
              <a:t>operation()</a:t>
            </a:r>
          </a:p>
          <a:p>
            <a:r>
              <a:rPr lang="pt-BR" sz="1800"/>
              <a:t>add(AbstractComponent)</a:t>
            </a:r>
          </a:p>
          <a:p>
            <a:r>
              <a:rPr lang="pt-BR" sz="1800"/>
              <a:t>remove(AbstractComponent)</a:t>
            </a:r>
          </a:p>
          <a:p>
            <a:r>
              <a:rPr lang="pt-BR" sz="1800"/>
              <a:t>getChild(int)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660400" y="5334000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660400" y="5562600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4292600" y="5334000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4292600" y="5562600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6273800" y="3276600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6273800" y="3505200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3962400" y="1905000"/>
            <a:ext cx="2393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3962400" y="2133600"/>
            <a:ext cx="2393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5778500" y="3962400"/>
            <a:ext cx="49874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/>
              <a:t>...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8337550" y="4953000"/>
            <a:ext cx="41069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...</a:t>
            </a:r>
          </a:p>
        </p:txBody>
      </p:sp>
      <p:sp>
        <p:nvSpPr>
          <p:cNvPr id="15384" name="AutoShape 24"/>
          <p:cNvSpPr>
            <a:spLocks noChangeArrowheads="1"/>
          </p:cNvSpPr>
          <p:nvPr/>
        </p:nvSpPr>
        <p:spPr bwMode="auto">
          <a:xfrm rot="8220388">
            <a:off x="4787900" y="2514600"/>
            <a:ext cx="165100" cy="1524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385" name="AutoShape 25"/>
          <p:cNvSpPr>
            <a:spLocks noChangeArrowheads="1"/>
          </p:cNvSpPr>
          <p:nvPr/>
        </p:nvSpPr>
        <p:spPr bwMode="auto">
          <a:xfrm rot="8126547">
            <a:off x="7264400" y="4648200"/>
            <a:ext cx="165100" cy="1524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1981200" y="27432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 flipH="1">
            <a:off x="2311400" y="4800600"/>
            <a:ext cx="627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7346950" y="4724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2311400" y="480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8585200" y="480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5943600" y="480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19812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>
            <a:off x="470535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>
            <a:off x="79248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6026150" y="2743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>
            <a:off x="4870450" y="2590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98" name="AutoShape 38"/>
          <p:cNvSpPr>
            <a:spLocks noChangeArrowheads="1"/>
          </p:cNvSpPr>
          <p:nvPr/>
        </p:nvSpPr>
        <p:spPr bwMode="auto">
          <a:xfrm>
            <a:off x="8696987" y="2492375"/>
            <a:ext cx="330200" cy="3810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cxnSp>
        <p:nvCxnSpPr>
          <p:cNvPr id="15399" name="AutoShape 39"/>
          <p:cNvCxnSpPr>
            <a:cxnSpLocks noChangeShapeType="1"/>
            <a:stCxn id="15398" idx="0"/>
            <a:endCxn id="15363" idx="3"/>
          </p:cNvCxnSpPr>
          <p:nvPr/>
        </p:nvCxnSpPr>
        <p:spPr bwMode="auto">
          <a:xfrm rot="5400000" flipH="1">
            <a:off x="7337029" y="967317"/>
            <a:ext cx="504825" cy="254529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6435461" y="1557339"/>
            <a:ext cx="596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0..*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1233</TotalTime>
  <Words>1505</Words>
  <Application>Microsoft Office PowerPoint</Application>
  <PresentationFormat>Papel A4 (210 x 297 mm)</PresentationFormat>
  <Paragraphs>249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9" baseType="lpstr">
      <vt:lpstr>Century Schoolbook</vt:lpstr>
      <vt:lpstr>Wingdings</vt:lpstr>
      <vt:lpstr>Wingdings 2</vt:lpstr>
      <vt:lpstr>Balcão Envidraçado</vt:lpstr>
      <vt:lpstr>INTERFACE Adapter Façade Composite Bridge Marker</vt:lpstr>
      <vt:lpstr>Padrões Interface</vt:lpstr>
      <vt:lpstr>Finalidade dos 23 padrões: Interface</vt:lpstr>
      <vt:lpstr>Composição  permite o tratamento de objetos individuais e composições desses objetos de maneira uniforme </vt:lpstr>
      <vt:lpstr>Exemplos de Composição</vt:lpstr>
      <vt:lpstr>Composição em Sistema de Arquivos</vt:lpstr>
      <vt:lpstr>Composição em Documento</vt:lpstr>
      <vt:lpstr>Composição: Solução Genérica 1 (GoF)</vt:lpstr>
      <vt:lpstr>Composição: Solução Genérica 2 (M. Grand)</vt:lpstr>
      <vt:lpstr>Padrão Composição:  Comentários</vt:lpstr>
      <vt:lpstr>Padrão Composição:  Comentários</vt:lpstr>
      <vt:lpstr>Padrão Composição:  Exercício I</vt:lpstr>
      <vt:lpstr>Padrão Composição:  Exercício II</vt:lpstr>
      <vt:lpstr>Padrão Composição:  Exercício II    (Continuação)</vt:lpstr>
      <vt:lpstr>Padrão Composição:  Exercício II    (Continuação)</vt:lpstr>
      <vt:lpstr>Apresentação do PowerPoint</vt:lpstr>
      <vt:lpstr>Sistema de compra e venda: Pagamentos</vt:lpstr>
      <vt:lpstr>Sistema de compra e venda: Pagamentos</vt:lpstr>
      <vt:lpstr>Sistema de compra e venda: Pagamentos</vt:lpstr>
      <vt:lpstr>Adapter   converter a interface de uma classe em outra interface esperada pelos clientes</vt:lpstr>
      <vt:lpstr>Padrão Adaptador</vt:lpstr>
      <vt:lpstr>Padrão Adapter - Geral</vt:lpstr>
      <vt:lpstr>Padrão Adapter – Exemplo 1</vt:lpstr>
      <vt:lpstr>Padrão Adapter – Exemplo 2</vt:lpstr>
      <vt:lpstr>Marker Interface  Usa interfaces que não declaram qualquer método ou variável (atributo) para indicar propriedades semânticas de uma classe.   </vt:lpstr>
      <vt:lpstr>Padrão Interface de Marcação</vt:lpstr>
      <vt:lpstr>Padrão Marker Interface – Exemplo sem usar</vt:lpstr>
      <vt:lpstr>Padrão Marker Interface – Exemplo usando</vt:lpstr>
      <vt:lpstr>Créditos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Padrão Marker Interface – Exercício</vt:lpstr>
      <vt:lpstr>Façade  Oferecer uma interface única de nível mais elevado para um conjunto de interfaces de um subsistema</vt:lpstr>
      <vt:lpstr>Façade</vt:lpstr>
      <vt:lpstr>Fachada: Geral</vt:lpstr>
      <vt:lpstr>Fachada: Exemplo</vt:lpstr>
      <vt:lpstr>Delegation</vt:lpstr>
      <vt:lpstr>Padrão Delegation (Delegação)</vt:lpstr>
      <vt:lpstr>Padrão Delegation – Exemplo usando herança</vt:lpstr>
      <vt:lpstr>Padrão Delegation – Exemplo usando herança múltipla</vt:lpstr>
      <vt:lpstr>Padrão Delegation – Exemplo usando delegação</vt:lpstr>
      <vt:lpstr>Créditos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um padrão?</dc:title>
  <dc:creator>123456789p-</dc:creator>
  <cp:lastModifiedBy>PUCPR</cp:lastModifiedBy>
  <cp:revision>156</cp:revision>
  <dcterms:created xsi:type="dcterms:W3CDTF">2010-06-11T19:24:36Z</dcterms:created>
  <dcterms:modified xsi:type="dcterms:W3CDTF">2017-10-04T11:54:26Z</dcterms:modified>
</cp:coreProperties>
</file>