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  <p:sldMasterId id="2147483714" r:id="rId2"/>
  </p:sldMasterIdLst>
  <p:sldIdLst>
    <p:sldId id="259" r:id="rId3"/>
    <p:sldId id="262" r:id="rId4"/>
    <p:sldId id="268" r:id="rId5"/>
    <p:sldId id="263" r:id="rId6"/>
    <p:sldId id="265" r:id="rId7"/>
    <p:sldId id="266" r:id="rId8"/>
    <p:sldId id="267" r:id="rId9"/>
    <p:sldId id="269" r:id="rId10"/>
    <p:sldId id="270" r:id="rId11"/>
    <p:sldId id="260" r:id="rId12"/>
    <p:sldId id="261" r:id="rId13"/>
    <p:sldId id="264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CB3D0-A394-4175-8F68-F7D9898BE510}" type="datetimeFigureOut">
              <a:rPr lang="pt-BR" smtClean="0"/>
              <a:t>17/02/2019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E996-2EB6-4921-8823-87A09D6B34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4202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CB3D0-A394-4175-8F68-F7D9898BE510}" type="datetimeFigureOut">
              <a:rPr lang="pt-BR" smtClean="0"/>
              <a:t>17/02/2019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E996-2EB6-4921-8823-87A09D6B34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9240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CB3D0-A394-4175-8F68-F7D9898BE510}" type="datetimeFigureOut">
              <a:rPr lang="pt-BR" smtClean="0"/>
              <a:t>17/02/2019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E996-2EB6-4921-8823-87A09D6B34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7499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CB3D0-A394-4175-8F68-F7D9898BE510}" type="datetimeFigureOut">
              <a:rPr lang="pt-BR" smtClean="0"/>
              <a:t>17/02/2019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E996-2EB6-4921-8823-87A09D6B34AE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520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CB3D0-A394-4175-8F68-F7D9898BE510}" type="datetimeFigureOut">
              <a:rPr lang="pt-BR" smtClean="0"/>
              <a:t>17/02/2019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E996-2EB6-4921-8823-87A09D6B34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7253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CB3D0-A394-4175-8F68-F7D9898BE510}" type="datetimeFigureOut">
              <a:rPr lang="pt-BR" smtClean="0"/>
              <a:t>17/02/2019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E996-2EB6-4921-8823-87A09D6B34AE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6681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CB3D0-A394-4175-8F68-F7D9898BE510}" type="datetimeFigureOut">
              <a:rPr lang="pt-BR" smtClean="0"/>
              <a:t>17/02/2019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E996-2EB6-4921-8823-87A09D6B34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194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CB3D0-A394-4175-8F68-F7D9898BE510}" type="datetimeFigureOut">
              <a:rPr lang="pt-BR" smtClean="0"/>
              <a:t>17/02/2019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E996-2EB6-4921-8823-87A09D6B34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0354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CB3D0-A394-4175-8F68-F7D9898BE510}" type="datetimeFigureOut">
              <a:rPr lang="pt-BR" smtClean="0"/>
              <a:t>17/02/2019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E996-2EB6-4921-8823-87A09D6B34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65375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CB3D0-A394-4175-8F68-F7D9898BE510}" type="datetimeFigureOut">
              <a:rPr lang="pt-BR" smtClean="0"/>
              <a:t>17/02/2019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E996-2EB6-4921-8823-87A09D6B34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16530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66CB3D0-A394-4175-8F68-F7D9898BE510}" type="datetimeFigureOut">
              <a:rPr lang="pt-BR" smtClean="0"/>
              <a:t>17/02/2019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2FE996-2EB6-4921-8823-87A09D6B34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917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CB3D0-A394-4175-8F68-F7D9898BE510}" type="datetimeFigureOut">
              <a:rPr lang="pt-BR" smtClean="0"/>
              <a:t>17/02/2019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E996-2EB6-4921-8823-87A09D6B34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7952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CB3D0-A394-4175-8F68-F7D9898BE510}" type="datetimeFigureOut">
              <a:rPr lang="pt-BR" smtClean="0"/>
              <a:t>17/02/2019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E996-2EB6-4921-8823-87A09D6B34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1909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CB3D0-A394-4175-8F68-F7D9898BE510}" type="datetimeFigureOut">
              <a:rPr lang="pt-BR" smtClean="0"/>
              <a:t>17/02/2019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E996-2EB6-4921-8823-87A09D6B34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6882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CB3D0-A394-4175-8F68-F7D9898BE510}" type="datetimeFigureOut">
              <a:rPr lang="pt-BR" smtClean="0"/>
              <a:t>17/02/2019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E996-2EB6-4921-8823-87A09D6B34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14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CB3D0-A394-4175-8F68-F7D9898BE510}" type="datetimeFigureOut">
              <a:rPr lang="pt-BR" smtClean="0"/>
              <a:t>17/02/2019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E996-2EB6-4921-8823-87A09D6B34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5610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CB3D0-A394-4175-8F68-F7D9898BE510}" type="datetimeFigureOut">
              <a:rPr lang="pt-BR" smtClean="0"/>
              <a:t>17/02/2019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E996-2EB6-4921-8823-87A09D6B34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8557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CB3D0-A394-4175-8F68-F7D9898BE510}" type="datetimeFigureOut">
              <a:rPr lang="pt-BR" smtClean="0"/>
              <a:t>17/02/2019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E996-2EB6-4921-8823-87A09D6B34AE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884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CB3D0-A394-4175-8F68-F7D9898BE510}" type="datetimeFigureOut">
              <a:rPr lang="pt-BR" smtClean="0"/>
              <a:t>17/02/2019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E996-2EB6-4921-8823-87A09D6B34AE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8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CB3D0-A394-4175-8F68-F7D9898BE510}" type="datetimeFigureOut">
              <a:rPr lang="pt-BR" smtClean="0"/>
              <a:t>17/02/2019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E996-2EB6-4921-8823-87A09D6B34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8275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CB3D0-A394-4175-8F68-F7D9898BE510}" type="datetimeFigureOut">
              <a:rPr lang="pt-BR" smtClean="0"/>
              <a:t>17/02/2019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E996-2EB6-4921-8823-87A09D6B34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2449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CB3D0-A394-4175-8F68-F7D9898BE510}" type="datetimeFigureOut">
              <a:rPr lang="pt-BR" smtClean="0"/>
              <a:t>17/02/2019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E996-2EB6-4921-8823-87A09D6B34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612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66CB3D0-A394-4175-8F68-F7D9898BE510}" type="datetimeFigureOut">
              <a:rPr lang="pt-BR" smtClean="0"/>
              <a:t>17/02/2019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FE996-2EB6-4921-8823-87A09D6B34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8033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66CB3D0-A394-4175-8F68-F7D9898BE510}" type="datetimeFigureOut">
              <a:rPr lang="pt-BR" smtClean="0"/>
              <a:t>17/02/2019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F2FE996-2EB6-4921-8823-87A09D6B34A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120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56E16E-A02C-494B-84D2-4B76E67BDB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Programação Lógica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41C29F-9810-4018-87A9-BB901999A5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Bacharelado em Ciência da Computação</a:t>
            </a:r>
          </a:p>
        </p:txBody>
      </p:sp>
    </p:spTree>
    <p:extLst>
      <p:ext uri="{BB962C8B-B14F-4D97-AF65-F5344CB8AC3E}">
        <p14:creationId xmlns:p14="http://schemas.microsoft.com/office/powerpoint/2010/main" val="1868523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868373-1FB0-4110-AF14-2FFAA4F06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pt-BR" sz="3600">
                <a:solidFill>
                  <a:srgbClr val="FFFFFF"/>
                </a:solidFill>
              </a:rPr>
              <a:t>Princípio da Programação em Lógica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4A69A9DD-17EA-476E-8E66-5D14A2CD8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pt-BR" b="1" dirty="0"/>
              <a:t>Algoritmo</a:t>
            </a:r>
            <a:r>
              <a:rPr lang="pt-BR" dirty="0"/>
              <a:t> é composto por dois elementos disjuntos</a:t>
            </a:r>
          </a:p>
          <a:p>
            <a:pPr lvl="1"/>
            <a:r>
              <a:rPr lang="pt-BR" dirty="0"/>
              <a:t>A </a:t>
            </a:r>
            <a:r>
              <a:rPr lang="pt-BR" b="1" dirty="0">
                <a:solidFill>
                  <a:srgbClr val="C00000"/>
                </a:solidFill>
              </a:rPr>
              <a:t>Lógica</a:t>
            </a:r>
            <a:r>
              <a:rPr lang="pt-BR" dirty="0"/>
              <a:t> -&gt; definição do que deve ser solucionado (trabalho do programador)</a:t>
            </a:r>
          </a:p>
          <a:p>
            <a:pPr lvl="1"/>
            <a:r>
              <a:rPr lang="pt-BR" dirty="0"/>
              <a:t>O </a:t>
            </a:r>
            <a:r>
              <a:rPr lang="pt-BR" b="1" dirty="0">
                <a:solidFill>
                  <a:srgbClr val="C00000"/>
                </a:solidFill>
              </a:rPr>
              <a:t>Controle</a:t>
            </a:r>
            <a:r>
              <a:rPr lang="pt-BR" dirty="0"/>
              <a:t> -&gt; estabelece como a solução deve ser obtida</a:t>
            </a:r>
          </a:p>
          <a:p>
            <a:pPr lvl="1"/>
            <a:endParaRPr lang="pt-BR" dirty="0"/>
          </a:p>
          <a:p>
            <a:r>
              <a:rPr lang="pt-BR" dirty="0"/>
              <a:t>Um </a:t>
            </a:r>
            <a:r>
              <a:rPr lang="pt-BR" b="1" dirty="0">
                <a:solidFill>
                  <a:srgbClr val="C00000"/>
                </a:solidFill>
              </a:rPr>
              <a:t>Programa em Lógica </a:t>
            </a:r>
          </a:p>
          <a:p>
            <a:pPr lvl="1"/>
            <a:r>
              <a:rPr lang="pt-BR" dirty="0"/>
              <a:t>Representação de determinado problema ou situação expressa através de um conjunto finito de um tipo especial de sentenças lógicas denominadas </a:t>
            </a:r>
            <a:r>
              <a:rPr lang="pt-BR" u="sng" dirty="0">
                <a:solidFill>
                  <a:schemeClr val="tx1"/>
                </a:solidFill>
              </a:rPr>
              <a:t>cláusulas</a:t>
            </a:r>
            <a:r>
              <a:rPr lang="pt-BR" dirty="0"/>
              <a:t>. </a:t>
            </a:r>
          </a:p>
          <a:p>
            <a:pPr lvl="1"/>
            <a:r>
              <a:rPr lang="pt-BR" u="sng" dirty="0"/>
              <a:t>Não é  a descrição de um procedimento </a:t>
            </a:r>
            <a:r>
              <a:rPr lang="pt-BR" dirty="0"/>
              <a:t>para se obter a solução de um problema:  (como é o caso da Programação Imperativa, ou Procedimental).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2053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0F6B7B-2EC7-4652-A9C1-4A2667AA7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pt-BR"/>
              <a:t>Programa em Lógica</a:t>
            </a:r>
            <a:endParaRPr lang="pt-BR" dirty="0"/>
          </a:p>
        </p:txBody>
      </p:sp>
      <p:cxnSp>
        <p:nvCxnSpPr>
          <p:cNvPr id="18" name="Straight Connector 10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F485B0-B742-4780-A11B-C00A69E5F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pt-BR" sz="1800" b="1" dirty="0">
                <a:solidFill>
                  <a:srgbClr val="C00000"/>
                </a:solidFill>
              </a:rPr>
              <a:t>Base de Conhecimento</a:t>
            </a:r>
          </a:p>
          <a:p>
            <a:pPr lvl="1"/>
            <a:r>
              <a:rPr lang="pt-BR" sz="1600" dirty="0"/>
              <a:t>Base de Dados alternativa (cláusulas)</a:t>
            </a:r>
          </a:p>
          <a:p>
            <a:pPr lvl="1"/>
            <a:r>
              <a:rPr lang="pt-BR" sz="1600" dirty="0"/>
              <a:t>Fatos: </a:t>
            </a:r>
            <a:r>
              <a:rPr lang="pt-BR" sz="1600" i="1" dirty="0"/>
              <a:t>“</a:t>
            </a:r>
            <a:r>
              <a:rPr lang="pt-BR" sz="1600" i="1" dirty="0">
                <a:solidFill>
                  <a:srgbClr val="C00000"/>
                </a:solidFill>
              </a:rPr>
              <a:t>Oscar é um avestruz</a:t>
            </a:r>
            <a:r>
              <a:rPr lang="pt-BR" sz="1600" i="1" dirty="0"/>
              <a:t>”</a:t>
            </a:r>
          </a:p>
          <a:p>
            <a:pPr lvl="1"/>
            <a:r>
              <a:rPr lang="pt-BR" sz="1600" i="1" dirty="0"/>
              <a:t>Regras: “</a:t>
            </a:r>
            <a:r>
              <a:rPr lang="pt-BR" sz="1600" i="1" dirty="0">
                <a:solidFill>
                  <a:srgbClr val="C00000"/>
                </a:solidFill>
              </a:rPr>
              <a:t>Todo avestruz é um pássaro</a:t>
            </a:r>
            <a:r>
              <a:rPr lang="pt-BR" sz="1600" i="1" dirty="0"/>
              <a:t>”</a:t>
            </a:r>
            <a:endParaRPr lang="pt-BR" sz="1600" dirty="0"/>
          </a:p>
          <a:p>
            <a:pPr lvl="1"/>
            <a:endParaRPr lang="pt-BR" sz="1600" dirty="0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E4E69A2-A12B-4CB4-B6AF-B217EFED1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942603"/>
              </p:ext>
            </p:extLst>
          </p:nvPr>
        </p:nvGraphicFramePr>
        <p:xfrm>
          <a:off x="506160" y="523684"/>
          <a:ext cx="6905991" cy="56947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633974">
                  <a:extLst>
                    <a:ext uri="{9D8B030D-6E8A-4147-A177-3AD203B41FA5}">
                      <a16:colId xmlns:a16="http://schemas.microsoft.com/office/drawing/2014/main" val="3079021775"/>
                    </a:ext>
                  </a:extLst>
                </a:gridCol>
                <a:gridCol w="3272017">
                  <a:extLst>
                    <a:ext uri="{9D8B030D-6E8A-4147-A177-3AD203B41FA5}">
                      <a16:colId xmlns:a16="http://schemas.microsoft.com/office/drawing/2014/main" val="2358252034"/>
                    </a:ext>
                  </a:extLst>
                </a:gridCol>
              </a:tblGrid>
              <a:tr h="8057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ErieLight"/>
                          <a:ea typeface="Times New Roman" panose="02020603050405020304" pitchFamily="18" charset="0"/>
                          <a:cs typeface="ErieLight"/>
                        </a:rPr>
                        <a:t>PROGRAMAS CONVENCIONAIS</a:t>
                      </a:r>
                      <a:endParaRPr lang="pt-BR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ErieLight"/>
                        <a:ea typeface="Times New Roman" panose="02020603050405020304" pitchFamily="18" charset="0"/>
                        <a:cs typeface="ErieLight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ErieLight"/>
                          <a:ea typeface="Times New Roman" panose="02020603050405020304" pitchFamily="18" charset="0"/>
                          <a:cs typeface="ErieLight"/>
                        </a:rPr>
                        <a:t> </a:t>
                      </a:r>
                      <a:endParaRPr lang="pt-BR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ErieLight"/>
                        <a:ea typeface="Times New Roman" panose="02020603050405020304" pitchFamily="18" charset="0"/>
                        <a:cs typeface="ErieLight"/>
                      </a:endParaRPr>
                    </a:p>
                  </a:txBody>
                  <a:tcPr marL="185717" marR="139288" marT="92858" marB="9285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ErieLight"/>
                          <a:ea typeface="Times New Roman" panose="02020603050405020304" pitchFamily="18" charset="0"/>
                          <a:cs typeface="ErieLight"/>
                        </a:rPr>
                        <a:t>PROGRAMAS EM LÓGICA</a:t>
                      </a:r>
                      <a:endParaRPr lang="pt-BR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ErieLight"/>
                        <a:ea typeface="Times New Roman" panose="02020603050405020304" pitchFamily="18" charset="0"/>
                        <a:cs typeface="ErieLight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ErieLight"/>
                          <a:ea typeface="Times New Roman" panose="02020603050405020304" pitchFamily="18" charset="0"/>
                          <a:cs typeface="ErieLight"/>
                        </a:rPr>
                        <a:t> </a:t>
                      </a:r>
                      <a:endParaRPr lang="pt-BR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ErieLight"/>
                        <a:ea typeface="Times New Roman" panose="02020603050405020304" pitchFamily="18" charset="0"/>
                        <a:cs typeface="ErieLight"/>
                      </a:endParaRPr>
                    </a:p>
                  </a:txBody>
                  <a:tcPr marL="185717" marR="139288" marT="92858" marB="9285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193752"/>
                  </a:ext>
                </a:extLst>
              </a:tr>
              <a:tr h="107432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300" b="0" dirty="0">
                          <a:solidFill>
                            <a:srgbClr val="C00000"/>
                          </a:solidFill>
                          <a:effectLst/>
                          <a:latin typeface="Erie"/>
                          <a:ea typeface="Times New Roman" panose="02020603050405020304" pitchFamily="18" charset="0"/>
                          <a:cs typeface="Erie"/>
                        </a:rPr>
                        <a:t>Processamento Numérico</a:t>
                      </a:r>
                      <a:r>
                        <a:rPr lang="pt-PT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Erie"/>
                          <a:ea typeface="Times New Roman" panose="02020603050405020304" pitchFamily="18" charset="0"/>
                          <a:cs typeface="Erie"/>
                        </a:rPr>
                        <a:t>: processa </a:t>
                      </a:r>
                      <a:r>
                        <a:rPr lang="pt-BR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Erie"/>
                          <a:ea typeface="Times New Roman" panose="02020603050405020304" pitchFamily="18" charset="0"/>
                          <a:cs typeface="Erie"/>
                        </a:rPr>
                        <a:t>grandes quantidades de dados numéricos, pode ser repetitivo e matematicamente complexo.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Erie"/>
                          <a:ea typeface="Times New Roman" panose="02020603050405020304" pitchFamily="18" charset="0"/>
                          <a:cs typeface="Erie"/>
                        </a:rPr>
                        <a:t> </a:t>
                      </a:r>
                      <a:endParaRPr lang="pt-BR" sz="13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Erie"/>
                        <a:ea typeface="Times New Roman" panose="02020603050405020304" pitchFamily="18" charset="0"/>
                        <a:cs typeface="Erie"/>
                      </a:endParaRPr>
                    </a:p>
                  </a:txBody>
                  <a:tcPr marL="185717" marR="139288" marT="92858" marB="9285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300" b="0" dirty="0">
                          <a:solidFill>
                            <a:srgbClr val="C00000"/>
                          </a:solidFill>
                          <a:effectLst/>
                          <a:latin typeface="Erie"/>
                          <a:ea typeface="Times New Roman" panose="02020603050405020304" pitchFamily="18" charset="0"/>
                          <a:cs typeface="Erie"/>
                        </a:rPr>
                        <a:t>Processamento Simbólico</a:t>
                      </a:r>
                      <a:r>
                        <a:rPr lang="pt-PT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Erie"/>
                          <a:ea typeface="Times New Roman" panose="02020603050405020304" pitchFamily="18" charset="0"/>
                          <a:cs typeface="Erie"/>
                        </a:rPr>
                        <a:t>: </a:t>
                      </a:r>
                      <a:r>
                        <a:rPr lang="pt-BR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Erie"/>
                          <a:ea typeface="Times New Roman" panose="02020603050405020304" pitchFamily="18" charset="0"/>
                          <a:cs typeface="Erie"/>
                        </a:rPr>
                        <a:t>capaz de deduzir ou inferir novos conhecimentos, novas relações sobre fatos e conceitos, com base no conhecimento existente</a:t>
                      </a:r>
                    </a:p>
                  </a:txBody>
                  <a:tcPr marL="185717" marR="139288" marT="92858" marB="9285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3018069"/>
                  </a:ext>
                </a:extLst>
              </a:tr>
              <a:tr h="64381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300" b="0" dirty="0">
                          <a:solidFill>
                            <a:srgbClr val="C00000"/>
                          </a:solidFill>
                          <a:effectLst/>
                          <a:latin typeface="Erie"/>
                          <a:ea typeface="Times New Roman" panose="02020603050405020304" pitchFamily="18" charset="0"/>
                          <a:cs typeface="Erie"/>
                        </a:rPr>
                        <a:t>Soluções Algorítmicas</a:t>
                      </a:r>
                      <a:r>
                        <a:rPr lang="pt-PT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Erie"/>
                          <a:ea typeface="Times New Roman" panose="02020603050405020304" pitchFamily="18" charset="0"/>
                          <a:cs typeface="Erie"/>
                        </a:rPr>
                        <a:t>: </a:t>
                      </a:r>
                      <a:r>
                        <a:rPr lang="pt-BR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Erie"/>
                          <a:ea typeface="Times New Roman" panose="02020603050405020304" pitchFamily="18" charset="0"/>
                          <a:cs typeface="Erie"/>
                        </a:rPr>
                        <a:t> encontra solução ótima ou provavelmente boa para o problema em </a:t>
                      </a:r>
                      <a:r>
                        <a:rPr lang="pt-BR" sz="1300" b="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Erie"/>
                          <a:ea typeface="Times New Roman" panose="02020603050405020304" pitchFamily="18" charset="0"/>
                          <a:cs typeface="Erie"/>
                        </a:rPr>
                        <a:t>todos</a:t>
                      </a:r>
                      <a:r>
                        <a:rPr lang="pt-BR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Erie"/>
                          <a:ea typeface="Times New Roman" panose="02020603050405020304" pitchFamily="18" charset="0"/>
                          <a:cs typeface="Erie"/>
                        </a:rPr>
                        <a:t> os casos</a:t>
                      </a:r>
                      <a:r>
                        <a:rPr lang="pt-PT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Erie"/>
                          <a:ea typeface="Times New Roman" panose="02020603050405020304" pitchFamily="18" charset="0"/>
                          <a:cs typeface="Erie"/>
                        </a:rPr>
                        <a:t> </a:t>
                      </a:r>
                      <a:endParaRPr lang="pt-BR" sz="13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Erie"/>
                        <a:ea typeface="Times New Roman" panose="02020603050405020304" pitchFamily="18" charset="0"/>
                        <a:cs typeface="Erie"/>
                      </a:endParaRPr>
                    </a:p>
                  </a:txBody>
                  <a:tcPr marL="185717" marR="139288" marT="92858" marB="9285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300" b="0" dirty="0">
                          <a:solidFill>
                            <a:srgbClr val="C00000"/>
                          </a:solidFill>
                          <a:effectLst/>
                          <a:latin typeface="Erie"/>
                          <a:ea typeface="Times New Roman" panose="02020603050405020304" pitchFamily="18" charset="0"/>
                          <a:cs typeface="Erie"/>
                        </a:rPr>
                        <a:t>Soluções Heurísticas</a:t>
                      </a:r>
                      <a:r>
                        <a:rPr lang="pt-PT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Erie"/>
                          <a:ea typeface="Times New Roman" panose="02020603050405020304" pitchFamily="18" charset="0"/>
                          <a:cs typeface="Erie"/>
                        </a:rPr>
                        <a:t>: </a:t>
                      </a:r>
                      <a:r>
                        <a:rPr lang="pt-BR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Erie"/>
                          <a:ea typeface="Times New Roman" panose="02020603050405020304" pitchFamily="18" charset="0"/>
                          <a:cs typeface="Erie"/>
                        </a:rPr>
                        <a:t>encontra boas soluções a maioria das vezes, mas não tem garantias de que sempre encontrará </a:t>
                      </a:r>
                      <a:endParaRPr lang="pt-BR" sz="1300" b="0" dirty="0">
                        <a:solidFill>
                          <a:srgbClr val="C00000"/>
                        </a:solidFill>
                        <a:effectLst/>
                        <a:latin typeface="Erie"/>
                        <a:ea typeface="Times New Roman" panose="02020603050405020304" pitchFamily="18" charset="0"/>
                        <a:cs typeface="Erie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300" b="0" dirty="0">
                        <a:solidFill>
                          <a:srgbClr val="C00000"/>
                        </a:solidFill>
                        <a:effectLst/>
                        <a:latin typeface="Erie"/>
                        <a:ea typeface="Times New Roman" panose="02020603050405020304" pitchFamily="18" charset="0"/>
                        <a:cs typeface="Erie"/>
                      </a:endParaRPr>
                    </a:p>
                  </a:txBody>
                  <a:tcPr marL="185717" marR="139288" marT="92858" marB="9285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115062"/>
                  </a:ext>
                </a:extLst>
              </a:tr>
              <a:tr h="85907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300" b="0" dirty="0">
                          <a:solidFill>
                            <a:srgbClr val="C00000"/>
                          </a:solidFill>
                          <a:effectLst/>
                          <a:latin typeface="Erie"/>
                          <a:ea typeface="Times New Roman" panose="02020603050405020304" pitchFamily="18" charset="0"/>
                          <a:cs typeface="Erie"/>
                        </a:rPr>
                        <a:t>Estruturas de Controle &amp; Conhecimento </a:t>
                      </a:r>
                      <a:r>
                        <a:rPr lang="pt-PT" sz="1300" b="0" u="sng" dirty="0">
                          <a:solidFill>
                            <a:srgbClr val="C00000"/>
                          </a:solidFill>
                          <a:effectLst/>
                          <a:latin typeface="Erie"/>
                          <a:ea typeface="Times New Roman" panose="02020603050405020304" pitchFamily="18" charset="0"/>
                          <a:cs typeface="Erie"/>
                        </a:rPr>
                        <a:t>Integradas</a:t>
                      </a:r>
                      <a:endParaRPr lang="pt-BR" sz="1300" b="0" u="sng" dirty="0">
                        <a:solidFill>
                          <a:srgbClr val="C00000"/>
                        </a:solidFill>
                        <a:effectLst/>
                        <a:latin typeface="Erie"/>
                        <a:ea typeface="Times New Roman" panose="02020603050405020304" pitchFamily="18" charset="0"/>
                        <a:cs typeface="Erie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Erie"/>
                          <a:ea typeface="Times New Roman" panose="02020603050405020304" pitchFamily="18" charset="0"/>
                          <a:cs typeface="Erie"/>
                        </a:rPr>
                        <a:t> </a:t>
                      </a:r>
                      <a:endParaRPr lang="pt-BR" sz="13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Erie"/>
                        <a:ea typeface="Times New Roman" panose="02020603050405020304" pitchFamily="18" charset="0"/>
                        <a:cs typeface="Erie"/>
                      </a:endParaRPr>
                    </a:p>
                  </a:txBody>
                  <a:tcPr marL="185717" marR="139288" marT="92858" marB="9285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300" b="0" dirty="0">
                          <a:solidFill>
                            <a:srgbClr val="C00000"/>
                          </a:solidFill>
                          <a:effectLst/>
                          <a:latin typeface="Erie"/>
                          <a:ea typeface="Times New Roman" panose="02020603050405020304" pitchFamily="18" charset="0"/>
                          <a:cs typeface="Erie"/>
                        </a:rPr>
                        <a:t>Estruturas de Controle &amp; Conhecimento </a:t>
                      </a:r>
                      <a:r>
                        <a:rPr lang="pt-PT" sz="1300" b="0" u="sng" dirty="0">
                          <a:solidFill>
                            <a:srgbClr val="C00000"/>
                          </a:solidFill>
                          <a:effectLst/>
                          <a:latin typeface="Erie"/>
                          <a:ea typeface="Times New Roman" panose="02020603050405020304" pitchFamily="18" charset="0"/>
                          <a:cs typeface="Erie"/>
                        </a:rPr>
                        <a:t>Separadas</a:t>
                      </a:r>
                      <a:endParaRPr lang="pt-BR" sz="1300" b="0" u="sng" dirty="0">
                        <a:solidFill>
                          <a:srgbClr val="C00000"/>
                        </a:solidFill>
                        <a:effectLst/>
                        <a:latin typeface="Erie"/>
                        <a:ea typeface="Times New Roman" panose="02020603050405020304" pitchFamily="18" charset="0"/>
                        <a:cs typeface="Erie"/>
                      </a:endParaRPr>
                    </a:p>
                  </a:txBody>
                  <a:tcPr marL="185717" marR="139288" marT="92858" marB="9285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943288"/>
                  </a:ext>
                </a:extLst>
              </a:tr>
              <a:tr h="64381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300" b="0" dirty="0">
                          <a:solidFill>
                            <a:srgbClr val="C00000"/>
                          </a:solidFill>
                          <a:effectLst/>
                          <a:latin typeface="Erie"/>
                          <a:ea typeface="Times New Roman" panose="02020603050405020304" pitchFamily="18" charset="0"/>
                          <a:cs typeface="Erie"/>
                        </a:rPr>
                        <a:t>Difícil Modificação</a:t>
                      </a:r>
                      <a:endParaRPr lang="pt-BR" sz="1300" b="0" dirty="0">
                        <a:solidFill>
                          <a:srgbClr val="C00000"/>
                        </a:solidFill>
                        <a:effectLst/>
                        <a:latin typeface="Erie"/>
                        <a:ea typeface="Times New Roman" panose="02020603050405020304" pitchFamily="18" charset="0"/>
                        <a:cs typeface="Erie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300" b="0" dirty="0">
                          <a:solidFill>
                            <a:srgbClr val="C00000"/>
                          </a:solidFill>
                          <a:effectLst/>
                          <a:latin typeface="Erie"/>
                          <a:ea typeface="Times New Roman" panose="02020603050405020304" pitchFamily="18" charset="0"/>
                          <a:cs typeface="Erie"/>
                        </a:rPr>
                        <a:t> </a:t>
                      </a:r>
                      <a:endParaRPr lang="pt-BR" sz="1300" b="0" dirty="0">
                        <a:solidFill>
                          <a:srgbClr val="C00000"/>
                        </a:solidFill>
                        <a:effectLst/>
                        <a:latin typeface="Erie"/>
                        <a:ea typeface="Times New Roman" panose="02020603050405020304" pitchFamily="18" charset="0"/>
                        <a:cs typeface="Erie"/>
                      </a:endParaRPr>
                    </a:p>
                  </a:txBody>
                  <a:tcPr marL="185717" marR="139288" marT="92858" marB="9285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300" b="0" dirty="0">
                          <a:solidFill>
                            <a:srgbClr val="C00000"/>
                          </a:solidFill>
                          <a:effectLst/>
                          <a:latin typeface="Erie"/>
                          <a:ea typeface="Times New Roman" panose="02020603050405020304" pitchFamily="18" charset="0"/>
                          <a:cs typeface="Erie"/>
                        </a:rPr>
                        <a:t>Fácil Modificação</a:t>
                      </a:r>
                      <a:endParaRPr lang="pt-BR" sz="1300" b="0" dirty="0">
                        <a:solidFill>
                          <a:srgbClr val="C00000"/>
                        </a:solidFill>
                        <a:effectLst/>
                        <a:latin typeface="Erie"/>
                        <a:ea typeface="Times New Roman" panose="02020603050405020304" pitchFamily="18" charset="0"/>
                        <a:cs typeface="Erie"/>
                      </a:endParaRPr>
                    </a:p>
                  </a:txBody>
                  <a:tcPr marL="185717" marR="139288" marT="92858" marB="9285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049761"/>
                  </a:ext>
                </a:extLst>
              </a:tr>
              <a:tr h="64381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300" b="0" dirty="0">
                          <a:solidFill>
                            <a:srgbClr val="C00000"/>
                          </a:solidFill>
                          <a:effectLst/>
                          <a:latin typeface="Erie"/>
                          <a:ea typeface="Times New Roman" panose="02020603050405020304" pitchFamily="18" charset="0"/>
                          <a:cs typeface="Erie"/>
                        </a:rPr>
                        <a:t>Somente Respostas Totalmente Corretas</a:t>
                      </a:r>
                      <a:endParaRPr lang="pt-BR" sz="1300" b="0" dirty="0">
                        <a:solidFill>
                          <a:srgbClr val="C00000"/>
                        </a:solidFill>
                        <a:effectLst/>
                        <a:latin typeface="Erie"/>
                        <a:ea typeface="Times New Roman" panose="02020603050405020304" pitchFamily="18" charset="0"/>
                        <a:cs typeface="Erie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300" b="0" dirty="0">
                          <a:solidFill>
                            <a:srgbClr val="C00000"/>
                          </a:solidFill>
                          <a:effectLst/>
                          <a:latin typeface="Erie"/>
                          <a:ea typeface="Times New Roman" panose="02020603050405020304" pitchFamily="18" charset="0"/>
                          <a:cs typeface="Erie"/>
                        </a:rPr>
                        <a:t> </a:t>
                      </a:r>
                      <a:endParaRPr lang="pt-BR" sz="1300" b="0" dirty="0">
                        <a:solidFill>
                          <a:srgbClr val="C00000"/>
                        </a:solidFill>
                        <a:effectLst/>
                        <a:latin typeface="Erie"/>
                        <a:ea typeface="Times New Roman" panose="02020603050405020304" pitchFamily="18" charset="0"/>
                        <a:cs typeface="Erie"/>
                      </a:endParaRPr>
                    </a:p>
                  </a:txBody>
                  <a:tcPr marL="185717" marR="139288" marT="92858" marB="9285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300" b="0" dirty="0">
                          <a:solidFill>
                            <a:srgbClr val="C00000"/>
                          </a:solidFill>
                          <a:effectLst/>
                          <a:latin typeface="Erie"/>
                          <a:ea typeface="Times New Roman" panose="02020603050405020304" pitchFamily="18" charset="0"/>
                          <a:cs typeface="Erie"/>
                        </a:rPr>
                        <a:t>Incluem Respostas Parcialmente Corretas</a:t>
                      </a:r>
                      <a:endParaRPr lang="pt-BR" sz="1300" b="0" dirty="0">
                        <a:solidFill>
                          <a:srgbClr val="C00000"/>
                        </a:solidFill>
                        <a:effectLst/>
                        <a:latin typeface="Erie"/>
                        <a:ea typeface="Times New Roman" panose="02020603050405020304" pitchFamily="18" charset="0"/>
                        <a:cs typeface="Erie"/>
                      </a:endParaRPr>
                    </a:p>
                  </a:txBody>
                  <a:tcPr marL="185717" marR="139288" marT="92858" marB="9285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714593"/>
                  </a:ext>
                </a:extLst>
              </a:tr>
              <a:tr h="64381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300" b="0">
                          <a:solidFill>
                            <a:srgbClr val="C00000"/>
                          </a:solidFill>
                          <a:effectLst/>
                          <a:latin typeface="Erie"/>
                          <a:ea typeface="Times New Roman" panose="02020603050405020304" pitchFamily="18" charset="0"/>
                          <a:cs typeface="Erie"/>
                        </a:rPr>
                        <a:t>Somente a Melhor Solução Possível</a:t>
                      </a:r>
                      <a:endParaRPr lang="pt-BR" sz="1300" b="0">
                        <a:solidFill>
                          <a:srgbClr val="C00000"/>
                        </a:solidFill>
                        <a:effectLst/>
                        <a:latin typeface="Erie"/>
                        <a:ea typeface="Times New Roman" panose="02020603050405020304" pitchFamily="18" charset="0"/>
                        <a:cs typeface="Erie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300" b="0">
                          <a:solidFill>
                            <a:srgbClr val="C00000"/>
                          </a:solidFill>
                          <a:effectLst/>
                          <a:latin typeface="Erie"/>
                          <a:ea typeface="Times New Roman" panose="02020603050405020304" pitchFamily="18" charset="0"/>
                          <a:cs typeface="Erie"/>
                        </a:rPr>
                        <a:t> </a:t>
                      </a:r>
                      <a:endParaRPr lang="pt-BR" sz="1300" b="0">
                        <a:solidFill>
                          <a:srgbClr val="C00000"/>
                        </a:solidFill>
                        <a:effectLst/>
                        <a:latin typeface="Erie"/>
                        <a:ea typeface="Times New Roman" panose="02020603050405020304" pitchFamily="18" charset="0"/>
                        <a:cs typeface="Erie"/>
                      </a:endParaRPr>
                    </a:p>
                  </a:txBody>
                  <a:tcPr marL="185717" marR="139288" marT="92858" marB="9285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300" b="0" dirty="0">
                          <a:solidFill>
                            <a:srgbClr val="C00000"/>
                          </a:solidFill>
                          <a:effectLst/>
                          <a:latin typeface="Erie"/>
                          <a:ea typeface="Times New Roman" panose="02020603050405020304" pitchFamily="18" charset="0"/>
                          <a:cs typeface="Erie"/>
                        </a:rPr>
                        <a:t>Incluem Todas as Soluções Possíveis</a:t>
                      </a:r>
                      <a:endParaRPr lang="pt-BR" sz="1300" b="0" dirty="0">
                        <a:solidFill>
                          <a:srgbClr val="C00000"/>
                        </a:solidFill>
                        <a:effectLst/>
                        <a:latin typeface="Erie"/>
                        <a:ea typeface="Times New Roman" panose="02020603050405020304" pitchFamily="18" charset="0"/>
                        <a:cs typeface="Erie"/>
                      </a:endParaRPr>
                    </a:p>
                  </a:txBody>
                  <a:tcPr marL="185717" marR="139288" marT="92858" marB="9285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5031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2833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997A57-0568-4E05-ADFE-E03FC6C05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PROLOG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0F37D3-C4C2-4A67-9904-9C9CFE005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16000">
              <a:buFont typeface="Arial" panose="020B0604020202020204" pitchFamily="34" charset="0"/>
              <a:buChar char="•"/>
            </a:pPr>
            <a:r>
              <a:rPr lang="pt-BR" dirty="0"/>
              <a:t>Linguagem de programação que se enquadra no paradigma de Programação em Lógica Matemática. </a:t>
            </a:r>
          </a:p>
          <a:p>
            <a:pPr marL="216000">
              <a:buFont typeface="Arial" panose="020B0604020202020204" pitchFamily="34" charset="0"/>
              <a:buChar char="•"/>
            </a:pPr>
            <a:r>
              <a:rPr lang="pt-BR" dirty="0"/>
              <a:t>Linguagem de uso geral, associada com a </a:t>
            </a:r>
            <a:r>
              <a:rPr lang="pt-BR" dirty="0">
                <a:solidFill>
                  <a:srgbClr val="C00000"/>
                </a:solidFill>
              </a:rPr>
              <a:t>inteligência artificial </a:t>
            </a:r>
            <a:r>
              <a:rPr lang="pt-BR" dirty="0"/>
              <a:t>e </a:t>
            </a:r>
            <a:r>
              <a:rPr lang="pt-BR" dirty="0">
                <a:solidFill>
                  <a:srgbClr val="C00000"/>
                </a:solidFill>
              </a:rPr>
              <a:t>linguística computacional</a:t>
            </a:r>
            <a:r>
              <a:rPr lang="pt-BR" dirty="0"/>
              <a:t>.</a:t>
            </a:r>
          </a:p>
          <a:p>
            <a:pPr marL="216000">
              <a:buFont typeface="Arial" panose="020B0604020202020204" pitchFamily="34" charset="0"/>
              <a:buChar char="•"/>
            </a:pPr>
            <a:r>
              <a:rPr lang="pt-BR" dirty="0"/>
              <a:t> </a:t>
            </a:r>
            <a:r>
              <a:rPr lang="pt-BR" b="1" dirty="0">
                <a:solidFill>
                  <a:srgbClr val="C00000"/>
                </a:solidFill>
              </a:rPr>
              <a:t>Aplicações</a:t>
            </a:r>
          </a:p>
          <a:p>
            <a:pPr marL="508608" lvl="1">
              <a:buFont typeface="Arial" panose="020B0604020202020204" pitchFamily="34" charset="0"/>
              <a:buChar char="•"/>
            </a:pPr>
            <a:r>
              <a:rPr lang="pt-BR" b="1" dirty="0"/>
              <a:t>Sistemas Baseados em Conhecimento (</a:t>
            </a:r>
            <a:r>
              <a:rPr lang="pt-BR" b="1" dirty="0" err="1"/>
              <a:t>SBCs</a:t>
            </a:r>
            <a:r>
              <a:rPr lang="pt-BR" b="1" dirty="0"/>
              <a:t>)</a:t>
            </a:r>
            <a:r>
              <a:rPr lang="pt-BR" dirty="0"/>
              <a:t>: Ou </a:t>
            </a:r>
            <a:r>
              <a:rPr lang="pt-BR" i="1" dirty="0" err="1"/>
              <a:t>knowledge-based</a:t>
            </a:r>
            <a:r>
              <a:rPr lang="pt-BR" i="1" dirty="0"/>
              <a:t> systems</a:t>
            </a:r>
            <a:r>
              <a:rPr lang="pt-BR" dirty="0"/>
              <a:t>,  são sistemas que aplicam mecanismos automatizados de raciocínio para a representação e inferência de conhecimento. </a:t>
            </a:r>
          </a:p>
          <a:p>
            <a:pPr marL="508608" lvl="1">
              <a:buFont typeface="Arial" panose="020B0604020202020204" pitchFamily="34" charset="0"/>
              <a:buChar char="•"/>
            </a:pPr>
            <a:r>
              <a:rPr lang="pt-BR" b="1" dirty="0"/>
              <a:t>Sistemas Especialistas (</a:t>
            </a:r>
            <a:r>
              <a:rPr lang="pt-BR" b="1" dirty="0" err="1"/>
              <a:t>SEs</a:t>
            </a:r>
            <a:r>
              <a:rPr lang="pt-BR" b="1" dirty="0"/>
              <a:t>)</a:t>
            </a:r>
            <a:r>
              <a:rPr lang="pt-BR" dirty="0"/>
              <a:t>:  um tipo de SBC projetado para emular a especialização humana em algum domínio específico; visa a capacidade a comunicação interativa com seus usuários, como um especialista humano faria.</a:t>
            </a:r>
          </a:p>
          <a:p>
            <a:pPr marL="508608" lvl="1">
              <a:buFont typeface="Arial" panose="020B0604020202020204" pitchFamily="34" charset="0"/>
              <a:buChar char="•"/>
            </a:pPr>
            <a:r>
              <a:rPr lang="pt-BR" b="1" dirty="0"/>
              <a:t>Processamento da Linguagem Natural (PLN)</a:t>
            </a:r>
            <a:r>
              <a:rPr lang="pt-BR" dirty="0"/>
              <a:t>:  visa o desenvolvimento de ferramentas para a comunicação homem-máquina em geral e para a construção de interfaces de </a:t>
            </a:r>
            <a:r>
              <a:rPr lang="pt-BR" dirty="0" err="1"/>
              <a:t>SBCs</a:t>
            </a:r>
            <a:r>
              <a:rPr lang="pt-BR" dirty="0"/>
              <a:t> em particular; requer formalização sintática e semântica, isto é, o correto significado das palavras, sentenças, frases, expressões, etc. que povoam a comunicação natural humana. </a:t>
            </a:r>
          </a:p>
        </p:txBody>
      </p:sp>
    </p:spTree>
    <p:extLst>
      <p:ext uri="{BB962C8B-B14F-4D97-AF65-F5344CB8AC3E}">
        <p14:creationId xmlns:p14="http://schemas.microsoft.com/office/powerpoint/2010/main" val="622939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A53D37ED-1DCD-4341-96CE-0FD43AF05A53}"/>
              </a:ext>
            </a:extLst>
          </p:cNvPr>
          <p:cNvGrpSpPr/>
          <p:nvPr/>
        </p:nvGrpSpPr>
        <p:grpSpPr>
          <a:xfrm>
            <a:off x="4504623" y="1674796"/>
            <a:ext cx="7274692" cy="4691570"/>
            <a:chOff x="2814638" y="444617"/>
            <a:chExt cx="8974087" cy="5813570"/>
          </a:xfrm>
        </p:grpSpPr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2158C3FA-D53F-4823-B208-B1F314879CC3}"/>
                </a:ext>
              </a:extLst>
            </p:cNvPr>
            <p:cNvSpPr/>
            <p:nvPr/>
          </p:nvSpPr>
          <p:spPr>
            <a:xfrm>
              <a:off x="2814638" y="444617"/>
              <a:ext cx="8974087" cy="581357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solidFill>
                    <a:srgbClr val="C00000"/>
                  </a:solidFill>
                </a:rPr>
                <a:t>Domínio de aplicação da Inteligência Artificial</a:t>
              </a:r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A27607C6-7728-425E-B723-704D86140C8C}"/>
                </a:ext>
              </a:extLst>
            </p:cNvPr>
            <p:cNvSpPr/>
            <p:nvPr/>
          </p:nvSpPr>
          <p:spPr>
            <a:xfrm>
              <a:off x="5157788" y="1223889"/>
              <a:ext cx="4383318" cy="3193366"/>
            </a:xfrm>
            <a:prstGeom prst="roundRect">
              <a:avLst/>
            </a:prstGeom>
            <a:noFill/>
            <a:ln w="28575">
              <a:prstDash val="dash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026" name="Picture 2" descr="Resultado de imagem para icon expert">
              <a:extLst>
                <a:ext uri="{FF2B5EF4-FFF2-40B4-BE49-F238E27FC236}">
                  <a16:creationId xmlns:a16="http://schemas.microsoft.com/office/drawing/2014/main" id="{E1717ED8-C8C4-4CD4-A2BD-69F8F7EC39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2468" y="4746611"/>
              <a:ext cx="1250827" cy="1250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6A16F166-EBC8-4FBC-A028-959B676497E8}"/>
                </a:ext>
              </a:extLst>
            </p:cNvPr>
            <p:cNvGrpSpPr/>
            <p:nvPr/>
          </p:nvGrpSpPr>
          <p:grpSpPr>
            <a:xfrm>
              <a:off x="5360525" y="1376486"/>
              <a:ext cx="1611626" cy="2089331"/>
              <a:chOff x="5176222" y="2166425"/>
              <a:chExt cx="1611626" cy="2089331"/>
            </a:xfrm>
          </p:grpSpPr>
          <p:sp>
            <p:nvSpPr>
              <p:cNvPr id="13" name="Retângulo: Cantos Arredondados 12">
                <a:extLst>
                  <a:ext uri="{FF2B5EF4-FFF2-40B4-BE49-F238E27FC236}">
                    <a16:creationId xmlns:a16="http://schemas.microsoft.com/office/drawing/2014/main" id="{7FAFB650-23EF-48BB-BAD1-CB7797787B5D}"/>
                  </a:ext>
                </a:extLst>
              </p:cNvPr>
              <p:cNvSpPr/>
              <p:nvPr/>
            </p:nvSpPr>
            <p:spPr>
              <a:xfrm>
                <a:off x="5176222" y="2166425"/>
                <a:ext cx="1611626" cy="2089331"/>
              </a:xfrm>
              <a:prstGeom prst="roundRect">
                <a:avLst/>
              </a:prstGeom>
              <a:noFill/>
              <a:ln w="28575">
                <a:prstDash val="dash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b="1" dirty="0">
                    <a:solidFill>
                      <a:schemeClr val="accent1"/>
                    </a:solidFill>
                  </a:rPr>
                  <a:t>Motor de Inferência</a:t>
                </a:r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endParaRPr lang="pt-BR" dirty="0"/>
              </a:p>
            </p:txBody>
          </p:sp>
          <p:pic>
            <p:nvPicPr>
              <p:cNvPr id="1034" name="Picture 10" descr="Resultado de imagem para motor icon">
                <a:extLst>
                  <a:ext uri="{FF2B5EF4-FFF2-40B4-BE49-F238E27FC236}">
                    <a16:creationId xmlns:a16="http://schemas.microsoft.com/office/drawing/2014/main" id="{3E06E9E2-47DC-4921-8648-984C4B65E1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93061" y="2733031"/>
                <a:ext cx="1494787" cy="14947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6373053B-29B9-46C2-A541-B6780AE1A209}"/>
                </a:ext>
              </a:extLst>
            </p:cNvPr>
            <p:cNvGrpSpPr/>
            <p:nvPr/>
          </p:nvGrpSpPr>
          <p:grpSpPr>
            <a:xfrm>
              <a:off x="7682937" y="1411162"/>
              <a:ext cx="1728349" cy="2860714"/>
              <a:chOff x="7038144" y="2150210"/>
              <a:chExt cx="1758462" cy="2860714"/>
            </a:xfrm>
          </p:grpSpPr>
          <p:sp>
            <p:nvSpPr>
              <p:cNvPr id="14" name="Retângulo: Cantos Arredondados 13">
                <a:extLst>
                  <a:ext uri="{FF2B5EF4-FFF2-40B4-BE49-F238E27FC236}">
                    <a16:creationId xmlns:a16="http://schemas.microsoft.com/office/drawing/2014/main" id="{AB4D7720-13F2-4614-9111-996EE220B1BA}"/>
                  </a:ext>
                </a:extLst>
              </p:cNvPr>
              <p:cNvSpPr/>
              <p:nvPr/>
            </p:nvSpPr>
            <p:spPr>
              <a:xfrm>
                <a:off x="7038144" y="2150210"/>
                <a:ext cx="1758462" cy="2860714"/>
              </a:xfrm>
              <a:prstGeom prst="roundRect">
                <a:avLst/>
              </a:prstGeom>
              <a:noFill/>
              <a:ln w="28575">
                <a:prstDash val="dash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b="1" dirty="0">
                    <a:solidFill>
                      <a:schemeClr val="accent1"/>
                    </a:solidFill>
                  </a:rPr>
                  <a:t>Base de Conhecimento</a:t>
                </a:r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endParaRPr lang="pt-BR" dirty="0"/>
              </a:p>
            </p:txBody>
          </p:sp>
          <p:pic>
            <p:nvPicPr>
              <p:cNvPr id="1038" name="Picture 14" descr="Resultado de imagem para data base icon">
                <a:extLst>
                  <a:ext uri="{FF2B5EF4-FFF2-40B4-BE49-F238E27FC236}">
                    <a16:creationId xmlns:a16="http://schemas.microsoft.com/office/drawing/2014/main" id="{49780B46-C4B3-45DC-AF5E-13B2F6E6B1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92529" y="2824668"/>
                <a:ext cx="1057467" cy="10574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40" name="Picture 16" descr="Imagem relacionada">
              <a:extLst>
                <a:ext uri="{FF2B5EF4-FFF2-40B4-BE49-F238E27FC236}">
                  <a16:creationId xmlns:a16="http://schemas.microsoft.com/office/drawing/2014/main" id="{1C0BEA30-A773-4ECF-8A3F-9358B5E24A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3328" y="1953950"/>
              <a:ext cx="1142535" cy="11425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Seta: para a Direita 20">
              <a:extLst>
                <a:ext uri="{FF2B5EF4-FFF2-40B4-BE49-F238E27FC236}">
                  <a16:creationId xmlns:a16="http://schemas.microsoft.com/office/drawing/2014/main" id="{A57FF0A7-CF6D-49C4-9C52-6682E385C5BA}"/>
                </a:ext>
              </a:extLst>
            </p:cNvPr>
            <p:cNvSpPr/>
            <p:nvPr/>
          </p:nvSpPr>
          <p:spPr>
            <a:xfrm>
              <a:off x="4225581" y="2096053"/>
              <a:ext cx="626114" cy="337625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Seta: para a Direita 21">
              <a:extLst>
                <a:ext uri="{FF2B5EF4-FFF2-40B4-BE49-F238E27FC236}">
                  <a16:creationId xmlns:a16="http://schemas.microsoft.com/office/drawing/2014/main" id="{E0E5F70D-2053-4CE2-BCAF-E8755735E35C}"/>
                </a:ext>
              </a:extLst>
            </p:cNvPr>
            <p:cNvSpPr/>
            <p:nvPr/>
          </p:nvSpPr>
          <p:spPr>
            <a:xfrm flipH="1">
              <a:off x="4183377" y="2688602"/>
              <a:ext cx="626114" cy="337625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3F38A637-FC78-4343-9923-30CC504A6E23}"/>
                </a:ext>
              </a:extLst>
            </p:cNvPr>
            <p:cNvSpPr/>
            <p:nvPr/>
          </p:nvSpPr>
          <p:spPr>
            <a:xfrm>
              <a:off x="3986395" y="1680524"/>
              <a:ext cx="9861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Questão</a:t>
              </a:r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DE03D012-D6B0-4765-8798-2790F9312A91}"/>
                </a:ext>
              </a:extLst>
            </p:cNvPr>
            <p:cNvSpPr/>
            <p:nvPr/>
          </p:nvSpPr>
          <p:spPr>
            <a:xfrm>
              <a:off x="4022553" y="3096485"/>
              <a:ext cx="10248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Dedução</a:t>
              </a:r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8A628A6C-33DE-46F0-9302-472234BFC11E}"/>
                </a:ext>
              </a:extLst>
            </p:cNvPr>
            <p:cNvSpPr/>
            <p:nvPr/>
          </p:nvSpPr>
          <p:spPr>
            <a:xfrm>
              <a:off x="3034268" y="1048956"/>
              <a:ext cx="119346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b="1" dirty="0">
                  <a:solidFill>
                    <a:schemeClr val="accent2"/>
                  </a:solidFill>
                </a:rPr>
                <a:t>Usuário / </a:t>
              </a:r>
            </a:p>
            <a:p>
              <a:pPr algn="ctr"/>
              <a:r>
                <a:rPr lang="pt-BR" b="1" dirty="0">
                  <a:solidFill>
                    <a:schemeClr val="accent2"/>
                  </a:solidFill>
                </a:rPr>
                <a:t>Estudante </a:t>
              </a:r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F1E57C6B-9E68-4F1B-B8B9-2E12686A3571}"/>
                </a:ext>
              </a:extLst>
            </p:cNvPr>
            <p:cNvSpPr/>
            <p:nvPr/>
          </p:nvSpPr>
          <p:spPr>
            <a:xfrm>
              <a:off x="8215520" y="5123672"/>
              <a:ext cx="1810888" cy="724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600" b="1" dirty="0">
                  <a:solidFill>
                    <a:schemeClr val="accent2"/>
                  </a:solidFill>
                </a:rPr>
                <a:t>Conhecimento </a:t>
              </a:r>
            </a:p>
            <a:p>
              <a:pPr algn="ctr"/>
              <a:r>
                <a:rPr lang="pt-BR" sz="1600" b="1" dirty="0">
                  <a:solidFill>
                    <a:schemeClr val="accent2"/>
                  </a:solidFill>
                </a:rPr>
                <a:t>Humano</a:t>
              </a:r>
            </a:p>
          </p:txBody>
        </p:sp>
        <p:sp>
          <p:nvSpPr>
            <p:cNvPr id="27" name="Seta: para a Direita 26">
              <a:extLst>
                <a:ext uri="{FF2B5EF4-FFF2-40B4-BE49-F238E27FC236}">
                  <a16:creationId xmlns:a16="http://schemas.microsoft.com/office/drawing/2014/main" id="{F83ABFD5-42C2-4FE6-9EA0-0BE3C42488AA}"/>
                </a:ext>
              </a:extLst>
            </p:cNvPr>
            <p:cNvSpPr/>
            <p:nvPr/>
          </p:nvSpPr>
          <p:spPr>
            <a:xfrm flipH="1">
              <a:off x="6980475" y="2264622"/>
              <a:ext cx="626114" cy="337625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30520F9C-5F72-4D63-8F66-BA8677974C15}"/>
                </a:ext>
              </a:extLst>
            </p:cNvPr>
            <p:cNvSpPr/>
            <p:nvPr/>
          </p:nvSpPr>
          <p:spPr>
            <a:xfrm>
              <a:off x="9874520" y="2042542"/>
              <a:ext cx="1537096" cy="80090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pt-BR" sz="1200" b="1" dirty="0">
                  <a:solidFill>
                    <a:schemeClr val="accent6">
                      <a:lumMod val="75000"/>
                    </a:schemeClr>
                  </a:solidFill>
                </a:rPr>
                <a:t>Representação em </a:t>
              </a:r>
            </a:p>
            <a:p>
              <a:pPr algn="ctr"/>
              <a:r>
                <a:rPr lang="pt-BR" sz="1200" b="1" dirty="0">
                  <a:solidFill>
                    <a:schemeClr val="accent6">
                      <a:lumMod val="75000"/>
                    </a:schemeClr>
                  </a:solidFill>
                </a:rPr>
                <a:t>Lógica simbólica</a:t>
              </a:r>
            </a:p>
          </p:txBody>
        </p:sp>
        <p:sp>
          <p:nvSpPr>
            <p:cNvPr id="29" name="Seta: para a Direita 28">
              <a:extLst>
                <a:ext uri="{FF2B5EF4-FFF2-40B4-BE49-F238E27FC236}">
                  <a16:creationId xmlns:a16="http://schemas.microsoft.com/office/drawing/2014/main" id="{DB968CBC-5840-498F-A02B-6D4A38E9D8FC}"/>
                </a:ext>
              </a:extLst>
            </p:cNvPr>
            <p:cNvSpPr/>
            <p:nvPr/>
          </p:nvSpPr>
          <p:spPr>
            <a:xfrm flipH="1">
              <a:off x="9411285" y="2287014"/>
              <a:ext cx="710787" cy="337625"/>
            </a:xfrm>
            <a:prstGeom prst="rightArrow">
              <a:avLst>
                <a:gd name="adj1" fmla="val 50000"/>
                <a:gd name="adj2" fmla="val 66667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28575">
              <a:prstDash val="sys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250DFACF-9135-4956-832E-866F217E23AB}"/>
                </a:ext>
              </a:extLst>
            </p:cNvPr>
            <p:cNvGrpSpPr/>
            <p:nvPr/>
          </p:nvGrpSpPr>
          <p:grpSpPr>
            <a:xfrm>
              <a:off x="7840545" y="3327004"/>
              <a:ext cx="711889" cy="944872"/>
              <a:chOff x="7421693" y="4468352"/>
              <a:chExt cx="711889" cy="944872"/>
            </a:xfrm>
          </p:grpSpPr>
          <p:pic>
            <p:nvPicPr>
              <p:cNvPr id="33" name="Picture 14" descr="Resultado de imagem para data base icon">
                <a:extLst>
                  <a:ext uri="{FF2B5EF4-FFF2-40B4-BE49-F238E27FC236}">
                    <a16:creationId xmlns:a16="http://schemas.microsoft.com/office/drawing/2014/main" id="{CECB299D-673F-4721-8D39-28E92D3CA1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70712" y="4812386"/>
                <a:ext cx="590549" cy="6008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7D086F73-17D5-41C2-B60F-70058C634755}"/>
                  </a:ext>
                </a:extLst>
              </p:cNvPr>
              <p:cNvSpPr/>
              <p:nvPr/>
            </p:nvSpPr>
            <p:spPr>
              <a:xfrm>
                <a:off x="7421693" y="4468352"/>
                <a:ext cx="711889" cy="3813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1400" b="1" dirty="0">
                    <a:solidFill>
                      <a:schemeClr val="accent1"/>
                    </a:solidFill>
                  </a:rPr>
                  <a:t>Fatos</a:t>
                </a:r>
                <a:endParaRPr lang="pt-BR" dirty="0"/>
              </a:p>
            </p:txBody>
          </p:sp>
        </p:grpSp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id="{F858DD54-7B09-4BB0-BE06-ABE139575091}"/>
                </a:ext>
              </a:extLst>
            </p:cNvPr>
            <p:cNvGrpSpPr/>
            <p:nvPr/>
          </p:nvGrpSpPr>
          <p:grpSpPr>
            <a:xfrm>
              <a:off x="8578150" y="3327004"/>
              <a:ext cx="748830" cy="944872"/>
              <a:chOff x="7421693" y="4468352"/>
              <a:chExt cx="748830" cy="944872"/>
            </a:xfrm>
          </p:grpSpPr>
          <p:pic>
            <p:nvPicPr>
              <p:cNvPr id="37" name="Picture 14" descr="Resultado de imagem para data base icon">
                <a:extLst>
                  <a:ext uri="{FF2B5EF4-FFF2-40B4-BE49-F238E27FC236}">
                    <a16:creationId xmlns:a16="http://schemas.microsoft.com/office/drawing/2014/main" id="{73A9510B-F838-4682-89A5-5D46C6E63F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70712" y="4812386"/>
                <a:ext cx="590549" cy="6008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8" name="Retângulo 37">
                <a:extLst>
                  <a:ext uri="{FF2B5EF4-FFF2-40B4-BE49-F238E27FC236}">
                    <a16:creationId xmlns:a16="http://schemas.microsoft.com/office/drawing/2014/main" id="{CE8C29F9-4DF0-424F-ABFA-ADCED426AC40}"/>
                  </a:ext>
                </a:extLst>
              </p:cNvPr>
              <p:cNvSpPr/>
              <p:nvPr/>
            </p:nvSpPr>
            <p:spPr>
              <a:xfrm>
                <a:off x="7421693" y="4468352"/>
                <a:ext cx="748830" cy="3432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1200" b="1" dirty="0">
                    <a:solidFill>
                      <a:schemeClr val="accent1"/>
                    </a:solidFill>
                  </a:rPr>
                  <a:t>Regras</a:t>
                </a:r>
                <a:endParaRPr lang="pt-BR" sz="1200" dirty="0"/>
              </a:p>
            </p:txBody>
          </p:sp>
        </p:grpSp>
        <p:sp>
          <p:nvSpPr>
            <p:cNvPr id="39" name="Seta: para a Direita 38">
              <a:extLst>
                <a:ext uri="{FF2B5EF4-FFF2-40B4-BE49-F238E27FC236}">
                  <a16:creationId xmlns:a16="http://schemas.microsoft.com/office/drawing/2014/main" id="{5904BA89-FEB9-4513-AF79-FA760027DFD1}"/>
                </a:ext>
              </a:extLst>
            </p:cNvPr>
            <p:cNvSpPr/>
            <p:nvPr/>
          </p:nvSpPr>
          <p:spPr>
            <a:xfrm rot="6482383" flipH="1">
              <a:off x="7975517" y="3103135"/>
              <a:ext cx="360391" cy="213253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Seta: para a Direita 39">
              <a:extLst>
                <a:ext uri="{FF2B5EF4-FFF2-40B4-BE49-F238E27FC236}">
                  <a16:creationId xmlns:a16="http://schemas.microsoft.com/office/drawing/2014/main" id="{1279E18D-A7A2-4CA3-B467-21731882E969}"/>
                </a:ext>
              </a:extLst>
            </p:cNvPr>
            <p:cNvSpPr/>
            <p:nvPr/>
          </p:nvSpPr>
          <p:spPr>
            <a:xfrm rot="15117617">
              <a:off x="8697949" y="3117203"/>
              <a:ext cx="360391" cy="213253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Seta: para a Direita 40">
              <a:extLst>
                <a:ext uri="{FF2B5EF4-FFF2-40B4-BE49-F238E27FC236}">
                  <a16:creationId xmlns:a16="http://schemas.microsoft.com/office/drawing/2014/main" id="{8858DFAC-D324-4003-A532-CC700DDABC92}"/>
                </a:ext>
              </a:extLst>
            </p:cNvPr>
            <p:cNvSpPr/>
            <p:nvPr/>
          </p:nvSpPr>
          <p:spPr>
            <a:xfrm rot="5400000" flipH="1">
              <a:off x="10114340" y="3497561"/>
              <a:ext cx="887084" cy="337625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98435CBA-4AA4-486D-A28C-8F0F410ED163}"/>
                </a:ext>
              </a:extLst>
            </p:cNvPr>
            <p:cNvSpPr/>
            <p:nvPr/>
          </p:nvSpPr>
          <p:spPr>
            <a:xfrm>
              <a:off x="9985479" y="4094089"/>
              <a:ext cx="1220099" cy="6483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b="1" dirty="0">
                  <a:solidFill>
                    <a:srgbClr val="FF3300"/>
                  </a:solidFill>
                </a:rPr>
                <a:t>Linguagem</a:t>
              </a:r>
            </a:p>
            <a:p>
              <a:pPr algn="ctr"/>
              <a:r>
                <a:rPr lang="pt-BR" sz="1400" b="1" dirty="0">
                  <a:solidFill>
                    <a:srgbClr val="FF3300"/>
                  </a:solidFill>
                </a:rPr>
                <a:t>Natural</a:t>
              </a:r>
            </a:p>
          </p:txBody>
        </p:sp>
      </p:grpSp>
      <p:sp>
        <p:nvSpPr>
          <p:cNvPr id="23" name="Título 22">
            <a:extLst>
              <a:ext uri="{FF2B5EF4-FFF2-40B4-BE49-F238E27FC236}">
                <a16:creationId xmlns:a16="http://schemas.microsoft.com/office/drawing/2014/main" id="{B665541B-BC79-4F4B-B21E-FBED7C582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5" y="1894147"/>
            <a:ext cx="3200400" cy="2286000"/>
          </a:xfrm>
        </p:spPr>
        <p:txBody>
          <a:bodyPr>
            <a:normAutofit/>
          </a:bodyPr>
          <a:lstStyle/>
          <a:p>
            <a:r>
              <a:rPr lang="pt-BR" sz="4800" dirty="0"/>
              <a:t>Mapa Mental da Disciplina</a:t>
            </a:r>
          </a:p>
        </p:txBody>
      </p:sp>
    </p:spTree>
    <p:extLst>
      <p:ext uri="{BB962C8B-B14F-4D97-AF65-F5344CB8AC3E}">
        <p14:creationId xmlns:p14="http://schemas.microsoft.com/office/powerpoint/2010/main" val="2237447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A7A4F-C364-45AE-8522-32D1CCD88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Lógica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1F06C8-6566-4D84-93B7-73510C8C9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ebdings" panose="05030102010509060703" pitchFamily="18" charset="2"/>
              <a:buChar char="="/>
            </a:pPr>
            <a:r>
              <a:rPr lang="pt-BR" dirty="0"/>
              <a:t>“Ciência do pensamento correto.*”</a:t>
            </a:r>
          </a:p>
          <a:p>
            <a:pPr>
              <a:buFont typeface="Webdings" panose="05030102010509060703" pitchFamily="18" charset="2"/>
              <a:buChar char="="/>
            </a:pPr>
            <a:r>
              <a:rPr lang="pt-BR" dirty="0">
                <a:solidFill>
                  <a:srgbClr val="C00000"/>
                </a:solidFill>
              </a:rPr>
              <a:t>Não é a ciência da verdade</a:t>
            </a:r>
            <a:r>
              <a:rPr lang="pt-BR" dirty="0"/>
              <a:t>; mesmo que tudo o que se afirme na lógica seja supostamente verdadeiro em determinado contexto, as mesmas afirmações podem </a:t>
            </a:r>
            <a:r>
              <a:rPr lang="pt-BR" dirty="0">
                <a:solidFill>
                  <a:srgbClr val="C00000"/>
                </a:solidFill>
              </a:rPr>
              <a:t>resultar falsas se aplicadas ao mundo real</a:t>
            </a:r>
            <a:r>
              <a:rPr lang="pt-BR" dirty="0"/>
              <a:t>. </a:t>
            </a:r>
          </a:p>
          <a:p>
            <a:pPr>
              <a:buFont typeface="Webdings" panose="05030102010509060703" pitchFamily="18" charset="2"/>
              <a:buChar char="="/>
            </a:pPr>
            <a:endParaRPr lang="pt-BR" dirty="0"/>
          </a:p>
          <a:p>
            <a:pPr>
              <a:buFont typeface="Webdings" panose="05030102010509060703" pitchFamily="18" charset="2"/>
              <a:buChar char="="/>
            </a:pPr>
            <a:endParaRPr lang="pt-BR" dirty="0"/>
          </a:p>
          <a:p>
            <a:pPr>
              <a:buFont typeface="Webdings" panose="05030102010509060703" pitchFamily="18" charset="2"/>
              <a:buChar char="="/>
            </a:pPr>
            <a:endParaRPr lang="pt-BR" dirty="0"/>
          </a:p>
          <a:p>
            <a:pPr>
              <a:buFont typeface="Webdings" panose="05030102010509060703" pitchFamily="18" charset="2"/>
              <a:buChar char="="/>
            </a:pPr>
            <a:endParaRPr lang="pt-BR" dirty="0"/>
          </a:p>
          <a:p>
            <a:pPr>
              <a:buFont typeface="Webdings" panose="05030102010509060703" pitchFamily="18" charset="2"/>
              <a:buChar char="="/>
            </a:pPr>
            <a:endParaRPr lang="pt-BR" dirty="0"/>
          </a:p>
          <a:p>
            <a:pPr>
              <a:buFont typeface="Webdings" panose="05030102010509060703" pitchFamily="18" charset="2"/>
              <a:buChar char="="/>
            </a:pPr>
            <a:endParaRPr lang="pt-BR" dirty="0"/>
          </a:p>
          <a:p>
            <a:pPr>
              <a:buFont typeface="Webdings" panose="05030102010509060703" pitchFamily="18" charset="2"/>
              <a:buChar char="="/>
            </a:pPr>
            <a:endParaRPr lang="pt-BR" dirty="0"/>
          </a:p>
          <a:p>
            <a:pPr marL="0" indent="0">
              <a:buNone/>
            </a:pPr>
            <a:r>
              <a:rPr lang="pt-BR" sz="1400" dirty="0"/>
              <a:t>* Na realidade, de uma certa classe de pensamento correto.</a:t>
            </a:r>
            <a:endParaRPr lang="pt-BR" dirty="0"/>
          </a:p>
        </p:txBody>
      </p:sp>
      <p:sp>
        <p:nvSpPr>
          <p:cNvPr id="4" name="Rolagem: Vertical 3">
            <a:extLst>
              <a:ext uri="{FF2B5EF4-FFF2-40B4-BE49-F238E27FC236}">
                <a16:creationId xmlns:a16="http://schemas.microsoft.com/office/drawing/2014/main" id="{6D4A4A74-2B45-44BF-B4C8-452C0B22B1AB}"/>
              </a:ext>
            </a:extLst>
          </p:cNvPr>
          <p:cNvSpPr/>
          <p:nvPr/>
        </p:nvSpPr>
        <p:spPr>
          <a:xfrm>
            <a:off x="2256638" y="3028426"/>
            <a:ext cx="5184397" cy="2248249"/>
          </a:xfrm>
          <a:prstGeom prst="verticalScroll">
            <a:avLst>
              <a:gd name="adj" fmla="val 802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Deus ajuda quem cedo madruga.</a:t>
            </a:r>
          </a:p>
          <a:p>
            <a:pPr algn="ctr"/>
            <a:r>
              <a:rPr lang="pt-BR" dirty="0"/>
              <a:t>Quem cedo madruga, dorme à tarde...</a:t>
            </a:r>
            <a:br>
              <a:rPr lang="pt-BR" dirty="0"/>
            </a:br>
            <a:r>
              <a:rPr lang="pt-BR" dirty="0"/>
              <a:t>   Quem dorme à tarde, não dorme à noite...</a:t>
            </a:r>
          </a:p>
          <a:p>
            <a:pPr algn="ctr"/>
            <a:r>
              <a:rPr lang="pt-BR" dirty="0"/>
              <a:t>Quem não dorme à noite, sai na balada !!!</a:t>
            </a:r>
          </a:p>
          <a:p>
            <a:pPr algn="ctr"/>
            <a:r>
              <a:rPr lang="pt-BR" u="sng" dirty="0"/>
              <a:t>Conclusão</a:t>
            </a:r>
            <a:r>
              <a:rPr lang="pt-BR" dirty="0"/>
              <a:t>:</a:t>
            </a:r>
          </a:p>
          <a:p>
            <a:pPr algn="ctr"/>
            <a:r>
              <a:rPr lang="pt-BR" dirty="0"/>
              <a:t>   Deus ajuda quem sai na balada!!!!!!</a:t>
            </a:r>
          </a:p>
        </p:txBody>
      </p:sp>
      <p:sp>
        <p:nvSpPr>
          <p:cNvPr id="5" name="Balão de Fala: Retângulo 4">
            <a:extLst>
              <a:ext uri="{FF2B5EF4-FFF2-40B4-BE49-F238E27FC236}">
                <a16:creationId xmlns:a16="http://schemas.microsoft.com/office/drawing/2014/main" id="{1AD9085B-FF98-4B3E-AFBE-63AD34B8C81C}"/>
              </a:ext>
            </a:extLst>
          </p:cNvPr>
          <p:cNvSpPr/>
          <p:nvPr/>
        </p:nvSpPr>
        <p:spPr>
          <a:xfrm>
            <a:off x="7675927" y="3229760"/>
            <a:ext cx="3418793" cy="973123"/>
          </a:xfrm>
          <a:prstGeom prst="wedgeRectCallout">
            <a:avLst>
              <a:gd name="adj1" fmla="val -60339"/>
              <a:gd name="adj2" fmla="val -16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rgbClr val="C00000"/>
                </a:solidFill>
              </a:rPr>
              <a:t>Sofisma</a:t>
            </a:r>
            <a:r>
              <a:rPr lang="pt-BR" sz="1600" dirty="0">
                <a:solidFill>
                  <a:schemeClr val="tx2"/>
                </a:solidFill>
              </a:rPr>
              <a:t>: argumento aparentemente correto na forma, contudo inválido; usado para enganar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2535DFE-C3E4-404E-A862-7C680F990D74}"/>
              </a:ext>
            </a:extLst>
          </p:cNvPr>
          <p:cNvSpPr/>
          <p:nvPr/>
        </p:nvSpPr>
        <p:spPr>
          <a:xfrm>
            <a:off x="7675927" y="4370664"/>
            <a:ext cx="3418793" cy="17952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rgbClr val="C00000"/>
                </a:solidFill>
              </a:rPr>
              <a:t>Silogismo</a:t>
            </a:r>
            <a:r>
              <a:rPr lang="pt-BR" sz="1600" dirty="0">
                <a:solidFill>
                  <a:schemeClr val="tx2"/>
                </a:solidFill>
              </a:rPr>
              <a:t>: Dedução formal tal que, postas duas proposições, chamadas premissas, delas se tira uma terceira,</a:t>
            </a:r>
          </a:p>
          <a:p>
            <a:pPr algn="ctr"/>
            <a:r>
              <a:rPr lang="pt-BR" sz="1600" dirty="0">
                <a:solidFill>
                  <a:schemeClr val="tx2"/>
                </a:solidFill>
              </a:rPr>
              <a:t> nelas logicamente implicada, chamada conclusão.</a:t>
            </a:r>
          </a:p>
        </p:txBody>
      </p:sp>
    </p:spTree>
    <p:extLst>
      <p:ext uri="{BB962C8B-B14F-4D97-AF65-F5344CB8AC3E}">
        <p14:creationId xmlns:p14="http://schemas.microsoft.com/office/powerpoint/2010/main" val="926062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825828-749F-4CC0-86D4-5A6951339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1)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47EEEA-5102-4208-845F-43F8DC900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9875520" cy="4023360"/>
          </a:xfrm>
        </p:spPr>
        <p:txBody>
          <a:bodyPr>
            <a:normAutofit lnSpcReduction="10000"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Verificar se as informações dadas abaixo são verdadeiras ou falsas.   Justificar sua resposta.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	Uma fórmula é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válida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sua negação é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insatisfatível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	Se uma fórmula é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insatisfatível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então sua negação é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inválida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	Uma fórmula é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inválida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há pelo menos uma interpretação sob a qual a fórmula é	falsa;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	Se uma fórmula é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satisfatível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então há pelo menos uma interpretação sob a qual a 	fórmula 	é verdadeira;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	Se uma fórmula é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satisfatível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então ela é válida;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f)	Uma fórmula é inválida se é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insatisfatível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122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62B73E-B9CD-4A08-A137-C7D1A54FD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2)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914405-BF8E-4D0A-AC15-84E7F6F0F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Escreva Fórmulas Bem-Formadas (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fbf’s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que expressem as sentenças. Considere: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E(x) = “x é estudante”;		I(x) = “x é inteligente”;	M(x) = “x gosta de música”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Todos os estudantes são inteligentes.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_________________________________________________________________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 Alguns estudantes inteligentes gostam de música.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_________________________________________________________________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Todos que gostam de música são estudantes estúpidos. 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_________________________________________________________________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071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62B73E-B9CD-4A08-A137-C7D1A54FD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3)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914405-BF8E-4D0A-AC15-84E7F6F0F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Escreva Fórmulas Bem-Formadas (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fbf’s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que expressem as sentenças. Considere: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C(x) = “x é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Corvette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”;		P(x) = “x é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Porshe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”;	 	F(x) = “x é Ferrari”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Nada é, ao mesmo tempo, uma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Corvette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uma Ferrari.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_________________________________________________________________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749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62B73E-B9CD-4A08-A137-C7D1A54FD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4)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914405-BF8E-4D0A-AC15-84E7F6F0F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Escreva as sentenças expressas pelas Fórmulas Bem-Formadas (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fbf’s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Considere: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E(x) = “x é elegante”;	H(x) = “x é homem”;  	M(x) = “x é mulher”;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(x, y) = “x gosta de y”	j = “João”;		a=”Ana”;	B(x) = “x é bonito”.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E( j )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G( a, j )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_________________________________________________________________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(</a:t>
            </a:r>
            <a:r>
              <a:rPr lang="pt-BR" b="1" dirty="0">
                <a:sym typeface="Symbol" panose="05050102010706020507" pitchFamily="18" charset="2"/>
              </a:rPr>
              <a:t>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)( H( x ) </a:t>
            </a:r>
            <a:r>
              <a:rPr lang="pt-BR" b="1" dirty="0">
                <a:sym typeface="Symbol" panose="05050102010706020507" pitchFamily="18" charset="2"/>
              </a:rPr>
              <a:t>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E( x ) )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_________________________________________________________________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(</a:t>
            </a:r>
            <a:r>
              <a:rPr lang="pt-BR" b="1" dirty="0">
                <a:sym typeface="Symbol" panose="05050102010706020507" pitchFamily="18" charset="2"/>
              </a:rPr>
              <a:t>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)( H( x ) </a:t>
            </a:r>
            <a:r>
              <a:rPr lang="pt-BR" b="1" dirty="0">
                <a:sym typeface="Symbol" panose="05050102010706020507" pitchFamily="18" charset="2"/>
              </a:rPr>
              <a:t>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E( x ) </a:t>
            </a:r>
            <a:r>
              <a:rPr lang="pt-BR" b="1" dirty="0">
                <a:sym typeface="Symbol" panose="05050102010706020507" pitchFamily="18" charset="2"/>
              </a:rPr>
              <a:t>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 ( x, a ) )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_________________________________________________________________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020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62B73E-B9CD-4A08-A137-C7D1A54FD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5)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914405-BF8E-4D0A-AC15-84E7F6F0F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Escreva as sentenças expressas pelas Fórmulas Bem-Formadas (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fbf’s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Considere: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E(x) = “x é elegante”;	H(x) = “x é homem”;  	M(x) = “x é mulher”;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(x, y) = “x gosta de y”	j = “João”;		a=”Ana”;	B(x) = “x é bonito”.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E( j )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G( a, j )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_________________________________________________________________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(</a:t>
            </a:r>
            <a:r>
              <a:rPr lang="pt-BR" b="1" dirty="0">
                <a:sym typeface="Symbol" panose="05050102010706020507" pitchFamily="18" charset="2"/>
              </a:rPr>
              <a:t>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)( H( x ) </a:t>
            </a:r>
            <a:r>
              <a:rPr lang="pt-BR" b="1" dirty="0">
                <a:sym typeface="Symbol" panose="05050102010706020507" pitchFamily="18" charset="2"/>
              </a:rPr>
              <a:t>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E( x ) )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_________________________________________________________________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(</a:t>
            </a:r>
            <a:r>
              <a:rPr lang="pt-BR" b="1" dirty="0">
                <a:sym typeface="Symbol" panose="05050102010706020507" pitchFamily="18" charset="2"/>
              </a:rPr>
              <a:t>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)( H( x ) </a:t>
            </a:r>
            <a:r>
              <a:rPr lang="pt-BR" b="1" dirty="0">
                <a:sym typeface="Symbol" panose="05050102010706020507" pitchFamily="18" charset="2"/>
              </a:rPr>
              <a:t>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E( x ) </a:t>
            </a:r>
            <a:r>
              <a:rPr lang="pt-BR" b="1" dirty="0">
                <a:sym typeface="Symbol" panose="05050102010706020507" pitchFamily="18" charset="2"/>
              </a:rPr>
              <a:t>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 ( x, a ) )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_________________________________________________________________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702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D26749-902E-47BD-B8FC-26C46CB51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6)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075CA5-9548-4553-BA60-84E878D88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Verificar se é um teorema. Fazer a prova através da </a:t>
            </a:r>
            <a:r>
              <a:rPr lang="pt-BR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Negação do Teorema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demonstrar utilizando a </a:t>
            </a:r>
            <a:r>
              <a:rPr lang="pt-BR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Árvore de Resolução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Dicas: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Transformar a fórmula em argumento: conjunção de cláusulas com implicação em uma TESE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Chegar a uma cláusula vazia , por derivação.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pt-BR" dirty="0"/>
              <a:t>( ¬ p </a:t>
            </a:r>
            <a:r>
              <a:rPr lang="pt-BR" dirty="0">
                <a:sym typeface="Symbol" panose="05050102010706020507" pitchFamily="18" charset="2"/>
              </a:rPr>
              <a:t></a:t>
            </a:r>
            <a:r>
              <a:rPr lang="pt-BR" dirty="0"/>
              <a:t> ( </a:t>
            </a:r>
            <a:r>
              <a:rPr lang="pt-BR" dirty="0">
                <a:sym typeface="Symbol" panose="05050102010706020507" pitchFamily="18" charset="2"/>
              </a:rPr>
              <a:t></a:t>
            </a:r>
            <a:r>
              <a:rPr lang="pt-BR" dirty="0"/>
              <a:t>p </a:t>
            </a:r>
            <a:r>
              <a:rPr lang="pt-BR" dirty="0">
                <a:sym typeface="Symbol" panose="05050102010706020507" pitchFamily="18" charset="2"/>
              </a:rPr>
              <a:t></a:t>
            </a:r>
            <a:r>
              <a:rPr lang="pt-BR" dirty="0"/>
              <a:t>  ( q </a:t>
            </a:r>
            <a:r>
              <a:rPr lang="pt-BR" dirty="0">
                <a:sym typeface="Symbol" panose="05050102010706020507" pitchFamily="18" charset="2"/>
              </a:rPr>
              <a:t></a:t>
            </a:r>
            <a:r>
              <a:rPr lang="pt-BR" dirty="0"/>
              <a:t> r )) </a:t>
            </a:r>
            <a:r>
              <a:rPr lang="pt-BR" dirty="0">
                <a:sym typeface="Symbol" panose="05050102010706020507" pitchFamily="18" charset="2"/>
              </a:rPr>
              <a:t></a:t>
            </a:r>
            <a:r>
              <a:rPr lang="pt-BR" dirty="0"/>
              <a:t> ¬ r ) </a:t>
            </a:r>
            <a:r>
              <a:rPr lang="pt-BR" dirty="0">
                <a:sym typeface="Symbol" panose="05050102010706020507" pitchFamily="18" charset="2"/>
              </a:rPr>
              <a:t></a:t>
            </a:r>
            <a:r>
              <a:rPr lang="pt-BR" dirty="0"/>
              <a:t> q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pt-BR" dirty="0">
                <a:sym typeface="Symbol" panose="05050102010706020507" pitchFamily="18" charset="2"/>
              </a:rPr>
              <a:t></a:t>
            </a:r>
            <a:r>
              <a:rPr lang="pt-BR" dirty="0"/>
              <a:t>( (p </a:t>
            </a:r>
            <a:r>
              <a:rPr lang="pt-BR" dirty="0">
                <a:sym typeface="Symbol" panose="05050102010706020507" pitchFamily="18" charset="2"/>
              </a:rPr>
              <a:t></a:t>
            </a:r>
            <a:r>
              <a:rPr lang="pt-BR" dirty="0"/>
              <a:t> ¬ q) </a:t>
            </a:r>
            <a:r>
              <a:rPr lang="pt-BR" dirty="0">
                <a:sym typeface="Symbol" panose="05050102010706020507" pitchFamily="18" charset="2"/>
              </a:rPr>
              <a:t></a:t>
            </a:r>
            <a:r>
              <a:rPr lang="pt-BR" dirty="0"/>
              <a:t> ¬ ¬ q </a:t>
            </a:r>
            <a:r>
              <a:rPr lang="pt-BR" dirty="0">
                <a:sym typeface="Symbol" panose="05050102010706020507" pitchFamily="18" charset="2"/>
              </a:rPr>
              <a:t></a:t>
            </a:r>
            <a:r>
              <a:rPr lang="pt-BR" dirty="0"/>
              <a:t> ( p </a:t>
            </a:r>
            <a:r>
              <a:rPr lang="pt-BR" dirty="0">
                <a:sym typeface="Symbol" panose="05050102010706020507" pitchFamily="18" charset="2"/>
              </a:rPr>
              <a:t></a:t>
            </a:r>
            <a:r>
              <a:rPr lang="pt-BR" dirty="0"/>
              <a:t> ( r </a:t>
            </a:r>
            <a:r>
              <a:rPr lang="pt-BR" dirty="0">
                <a:sym typeface="Symbol" panose="05050102010706020507" pitchFamily="18" charset="2"/>
              </a:rPr>
              <a:t></a:t>
            </a:r>
            <a:r>
              <a:rPr lang="pt-BR" dirty="0"/>
              <a:t> s )) )  </a:t>
            </a:r>
            <a:r>
              <a:rPr lang="pt-BR" dirty="0">
                <a:sym typeface="Symbol" panose="05050102010706020507" pitchFamily="18" charset="2"/>
              </a:rPr>
              <a:t></a:t>
            </a:r>
            <a:r>
              <a:rPr lang="pt-BR" dirty="0"/>
              <a:t> s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091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39301-9094-402B-AFBF-EAE73AB03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7)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96F7D6-52B5-4387-824A-039A5A0CA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Verificar se é um teorema. Fazer a prova através da </a:t>
            </a:r>
            <a:r>
              <a:rPr lang="pt-BR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Negação da Tese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demonstrar utilizando a </a:t>
            </a:r>
            <a:r>
              <a:rPr lang="pt-BR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Árvore de Resolução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 </a:t>
            </a:r>
            <a:r>
              <a:rPr lang="pl-PL" dirty="0"/>
              <a:t>( </a:t>
            </a:r>
            <a:r>
              <a:rPr lang="pl-PL" dirty="0">
                <a:sym typeface="Symbol" panose="05050102010706020507" pitchFamily="18" charset="2"/>
              </a:rPr>
              <a:t></a:t>
            </a:r>
            <a:r>
              <a:rPr lang="pl-PL" dirty="0"/>
              <a:t>( </a:t>
            </a:r>
            <a:r>
              <a:rPr lang="pl-PL" dirty="0">
                <a:sym typeface="Symbol" panose="05050102010706020507" pitchFamily="18" charset="2"/>
              </a:rPr>
              <a:t></a:t>
            </a:r>
            <a:r>
              <a:rPr lang="pl-PL" dirty="0"/>
              <a:t>( p </a:t>
            </a:r>
            <a:r>
              <a:rPr lang="pt-BR" dirty="0">
                <a:sym typeface="Symbol" panose="05050102010706020507" pitchFamily="18" charset="2"/>
              </a:rPr>
              <a:t></a:t>
            </a:r>
            <a:r>
              <a:rPr lang="pl-PL" dirty="0"/>
              <a:t> q ) </a:t>
            </a:r>
            <a:r>
              <a:rPr lang="pt-BR" dirty="0">
                <a:sym typeface="Symbol" panose="05050102010706020507" pitchFamily="18" charset="2"/>
              </a:rPr>
              <a:t></a:t>
            </a:r>
            <a:r>
              <a:rPr lang="pl-PL" dirty="0"/>
              <a:t>  </a:t>
            </a:r>
            <a:r>
              <a:rPr lang="pl-PL" dirty="0">
                <a:sym typeface="Symbol" panose="05050102010706020507" pitchFamily="18" charset="2"/>
              </a:rPr>
              <a:t></a:t>
            </a:r>
            <a:r>
              <a:rPr lang="pl-PL" dirty="0"/>
              <a:t>( r </a:t>
            </a:r>
            <a:r>
              <a:rPr lang="pt-BR" dirty="0">
                <a:sym typeface="Symbol" panose="05050102010706020507" pitchFamily="18" charset="2"/>
              </a:rPr>
              <a:t></a:t>
            </a:r>
            <a:r>
              <a:rPr lang="pl-PL" dirty="0"/>
              <a:t> s )) </a:t>
            </a:r>
            <a:r>
              <a:rPr lang="pl-PL" dirty="0">
                <a:sym typeface="Symbol" panose="05050102010706020507" pitchFamily="18" charset="2"/>
              </a:rPr>
              <a:t></a:t>
            </a:r>
            <a:r>
              <a:rPr lang="pl-PL" dirty="0"/>
              <a:t> ( t </a:t>
            </a:r>
            <a:r>
              <a:rPr lang="pt-BR" dirty="0">
                <a:sym typeface="Symbol" panose="05050102010706020507" pitchFamily="18" charset="2"/>
              </a:rPr>
              <a:t></a:t>
            </a:r>
            <a:r>
              <a:rPr lang="pl-PL" dirty="0"/>
              <a:t> u ) </a:t>
            </a:r>
            <a:r>
              <a:rPr lang="pl-PL" dirty="0">
                <a:sym typeface="Symbol" panose="05050102010706020507" pitchFamily="18" charset="2"/>
              </a:rPr>
              <a:t></a:t>
            </a:r>
            <a:r>
              <a:rPr lang="pl-PL" dirty="0"/>
              <a:t> ( u </a:t>
            </a:r>
            <a:r>
              <a:rPr lang="pt-BR" dirty="0">
                <a:sym typeface="Symbol" panose="05050102010706020507" pitchFamily="18" charset="2"/>
              </a:rPr>
              <a:t></a:t>
            </a:r>
            <a:r>
              <a:rPr lang="pl-PL" dirty="0"/>
              <a:t> v ) </a:t>
            </a:r>
            <a:r>
              <a:rPr lang="pl-PL" dirty="0">
                <a:sym typeface="Symbol" panose="05050102010706020507" pitchFamily="18" charset="2"/>
              </a:rPr>
              <a:t></a:t>
            </a:r>
            <a:r>
              <a:rPr lang="pl-PL" dirty="0"/>
              <a:t> (¬ q </a:t>
            </a:r>
            <a:r>
              <a:rPr lang="pt-BR" dirty="0">
                <a:sym typeface="Symbol" panose="05050102010706020507" pitchFamily="18" charset="2"/>
              </a:rPr>
              <a:t></a:t>
            </a:r>
            <a:r>
              <a:rPr lang="pl-PL" dirty="0"/>
              <a:t> ¬ v)  ) </a:t>
            </a:r>
            <a:r>
              <a:rPr lang="pl-PL" dirty="0">
                <a:sym typeface="Symbol" panose="05050102010706020507" pitchFamily="18" charset="2"/>
              </a:rPr>
              <a:t></a:t>
            </a:r>
            <a:r>
              <a:rPr lang="pl-PL" dirty="0"/>
              <a:t> ( ¬ p </a:t>
            </a:r>
            <a:r>
              <a:rPr lang="pt-BR" dirty="0">
                <a:sym typeface="Symbol" panose="05050102010706020507" pitchFamily="18" charset="2"/>
              </a:rPr>
              <a:t></a:t>
            </a:r>
            <a:r>
              <a:rPr lang="pl-PL" dirty="0"/>
              <a:t> ¬ t )</a:t>
            </a:r>
            <a:endParaRPr lang="pt-BR" dirty="0"/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 </a:t>
            </a:r>
            <a:r>
              <a:rPr lang="pt-BR" dirty="0"/>
              <a:t>( ( p </a:t>
            </a:r>
            <a:r>
              <a:rPr lang="pt-BR" dirty="0">
                <a:sym typeface="Symbol" panose="05050102010706020507" pitchFamily="18" charset="2"/>
              </a:rPr>
              <a:t></a:t>
            </a:r>
            <a:r>
              <a:rPr lang="pt-BR" dirty="0"/>
              <a:t> q ) </a:t>
            </a:r>
            <a:r>
              <a:rPr lang="pt-BR" dirty="0">
                <a:sym typeface="Symbol" panose="05050102010706020507" pitchFamily="18" charset="2"/>
              </a:rPr>
              <a:t></a:t>
            </a:r>
            <a:r>
              <a:rPr lang="pt-BR" dirty="0"/>
              <a:t> ( p </a:t>
            </a:r>
            <a:r>
              <a:rPr lang="pt-BR" dirty="0">
                <a:sym typeface="Symbol" panose="05050102010706020507" pitchFamily="18" charset="2"/>
              </a:rPr>
              <a:t></a:t>
            </a:r>
            <a:r>
              <a:rPr lang="pt-BR" dirty="0"/>
              <a:t> r ) ) </a:t>
            </a:r>
            <a:r>
              <a:rPr lang="pt-BR" dirty="0">
                <a:sym typeface="Symbol" panose="05050102010706020507" pitchFamily="18" charset="2"/>
              </a:rPr>
              <a:t></a:t>
            </a:r>
            <a:r>
              <a:rPr lang="pt-BR" dirty="0"/>
              <a:t>  ( p </a:t>
            </a:r>
            <a:r>
              <a:rPr lang="pt-BR" dirty="0">
                <a:sym typeface="Symbol" panose="05050102010706020507" pitchFamily="18" charset="2"/>
              </a:rPr>
              <a:t></a:t>
            </a:r>
            <a:r>
              <a:rPr lang="pt-BR" dirty="0"/>
              <a:t> r )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207409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ctiva">
  <a:themeElements>
    <a:clrScheme name="Amarelo Verd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853</Words>
  <Application>Microsoft Office PowerPoint</Application>
  <PresentationFormat>Widescreen</PresentationFormat>
  <Paragraphs>171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Erie</vt:lpstr>
      <vt:lpstr>ErieLight</vt:lpstr>
      <vt:lpstr>Times New Roman</vt:lpstr>
      <vt:lpstr>Webdings</vt:lpstr>
      <vt:lpstr>Wingdings 2</vt:lpstr>
      <vt:lpstr>HDOfficeLightV0</vt:lpstr>
      <vt:lpstr>Retrospectiva</vt:lpstr>
      <vt:lpstr>Programação Lógica</vt:lpstr>
      <vt:lpstr>Lógica</vt:lpstr>
      <vt:lpstr>Exercício 1)</vt:lpstr>
      <vt:lpstr>Exercício 2) </vt:lpstr>
      <vt:lpstr>Exercício 3) </vt:lpstr>
      <vt:lpstr>Exercício 4) </vt:lpstr>
      <vt:lpstr>Exercício 5) </vt:lpstr>
      <vt:lpstr>Exercício 6)</vt:lpstr>
      <vt:lpstr>Exercício 7)</vt:lpstr>
      <vt:lpstr>Princípio da Programação em Lógica</vt:lpstr>
      <vt:lpstr>Programa em Lógica</vt:lpstr>
      <vt:lpstr>PROLOG</vt:lpstr>
      <vt:lpstr>Mapa Mental da Disciplina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Lógica</dc:title>
  <dc:creator>BSICoord</dc:creator>
  <cp:lastModifiedBy>BSICoord</cp:lastModifiedBy>
  <cp:revision>19</cp:revision>
  <dcterms:created xsi:type="dcterms:W3CDTF">2019-02-17T14:51:44Z</dcterms:created>
  <dcterms:modified xsi:type="dcterms:W3CDTF">2019-02-18T00:00:30Z</dcterms:modified>
</cp:coreProperties>
</file>