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5" r:id="rId3"/>
    <p:sldId id="267" r:id="rId4"/>
    <p:sldId id="268" r:id="rId5"/>
    <p:sldId id="269" r:id="rId6"/>
    <p:sldId id="270" r:id="rId7"/>
    <p:sldId id="276" r:id="rId8"/>
    <p:sldId id="279" r:id="rId9"/>
    <p:sldId id="282" r:id="rId10"/>
    <p:sldId id="285" r:id="rId11"/>
    <p:sldId id="294" r:id="rId12"/>
    <p:sldId id="29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91" autoAdjust="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5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84551-E1F0-0044-84E5-68150E975AB4}" type="datetimeFigureOut">
              <a:rPr lang="en-US" smtClean="0"/>
              <a:t>25/03/21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F7D25-DFD7-994A-BC1C-C7BAA49F9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928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6F678-7BE4-8F45-B53D-64EC09D8967B}" type="datetimeFigureOut">
              <a:rPr lang="en-US" smtClean="0"/>
              <a:t>25/03/21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05F54-AC42-9142-83B2-923F7990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A4DC-5F5C-D147-BF6C-2D9594152A5A}" type="datetime1">
              <a:rPr lang="pt-BR" smtClean="0"/>
              <a:t>25/03/21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52D5-5F60-CF4D-991C-0B2CBE1B9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3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69021-4733-1543-810D-EAC759C681D8}" type="datetime1">
              <a:rPr lang="pt-BR" smtClean="0"/>
              <a:t>25/03/21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52D5-5F60-CF4D-991C-0B2CBE1B9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A967-D25D-4D42-A36A-F1DEAA78607F}" type="datetime1">
              <a:rPr lang="pt-BR" smtClean="0"/>
              <a:t>25/03/21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52D5-5F60-CF4D-991C-0B2CBE1B9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2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BA04-5C8E-A445-9E4D-3E17D6AB7EE5}" type="datetime1">
              <a:rPr lang="pt-BR" smtClean="0"/>
              <a:t>25/03/21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52D5-5F60-CF4D-991C-0B2CBE1B9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8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A240-52A1-2D43-99E7-DAB3AE047F01}" type="datetime1">
              <a:rPr lang="pt-BR" smtClean="0"/>
              <a:t>25/03/21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52D5-5F60-CF4D-991C-0B2CBE1B9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7B59-B0F6-274D-9302-0FBE4F82C465}" type="datetime1">
              <a:rPr lang="pt-BR" smtClean="0"/>
              <a:t>25/03/21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52D5-5F60-CF4D-991C-0B2CBE1B9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54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E19A-6B98-F149-8191-56FA421FB12D}" type="datetime1">
              <a:rPr lang="pt-BR" smtClean="0"/>
              <a:t>25/03/21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52D5-5F60-CF4D-991C-0B2CBE1B9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4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BD69-0C49-CD4F-BC68-1AF38309C1E6}" type="datetime1">
              <a:rPr lang="pt-BR" smtClean="0"/>
              <a:t>25/03/21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52D5-5F60-CF4D-991C-0B2CBE1B9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9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9957-33EC-6D44-AE63-205D2D897DD3}" type="datetime1">
              <a:rPr lang="pt-BR" smtClean="0"/>
              <a:t>25/03/21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52D5-5F60-CF4D-991C-0B2CBE1B9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5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2AF9-C093-CD4C-8BED-4309BC394377}" type="datetime1">
              <a:rPr lang="pt-BR" smtClean="0"/>
              <a:t>25/03/21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52D5-5F60-CF4D-991C-0B2CBE1B9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6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26BD-8EF3-5342-8F47-6F77F38D40DF}" type="datetime1">
              <a:rPr lang="pt-BR" smtClean="0"/>
              <a:t>25/03/21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52D5-5F60-CF4D-991C-0B2CBE1B9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0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B6679-8DF0-FD4A-88E3-85999C233701}" type="datetime1">
              <a:rPr lang="pt-BR" smtClean="0"/>
              <a:t>25/03/21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352D5-5F60-CF4D-991C-0B2CBE1B9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4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Indução</a:t>
            </a:r>
            <a:r>
              <a:rPr lang="en-US" dirty="0" smtClean="0"/>
              <a:t> </a:t>
            </a:r>
            <a:r>
              <a:rPr lang="en-US" dirty="0" err="1" smtClean="0"/>
              <a:t>Matemática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Exercícios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52D5-5F60-CF4D-991C-0B2CBE1B98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63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52D5-5F60-CF4D-991C-0B2CBE1B9876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</a:t>
            </a:r>
            <a:r>
              <a:rPr lang="pt-BR" dirty="0" err="1" smtClean="0"/>
              <a:t>rove</a:t>
            </a:r>
            <a:r>
              <a:rPr lang="pt-BR" dirty="0" smtClean="0"/>
              <a:t> que: </a:t>
            </a:r>
          </a:p>
          <a:p>
            <a:pPr marL="0" indent="0">
              <a:buNone/>
            </a:pPr>
            <a:endParaRPr lang="pt-BR" sz="1000" dirty="0" smtClean="0"/>
          </a:p>
          <a:p>
            <a:pPr marL="0" indent="0">
              <a:buNone/>
            </a:pPr>
            <a:r>
              <a:rPr lang="pt-BR" dirty="0" smtClean="0"/>
              <a:t>por </a:t>
            </a:r>
            <a:r>
              <a:rPr lang="pt-BR" dirty="0"/>
              <a:t>indução matemática: </a:t>
            </a:r>
          </a:p>
          <a:p>
            <a:pPr lvl="1"/>
            <a:r>
              <a:rPr lang="pt-BR" b="1" i="1" dirty="0"/>
              <a:t>Passo base: </a:t>
            </a:r>
          </a:p>
          <a:p>
            <a:pPr lvl="1"/>
            <a:endParaRPr lang="pt-BR" b="1" i="1" dirty="0"/>
          </a:p>
          <a:p>
            <a:pPr lvl="1"/>
            <a:r>
              <a:rPr lang="pt-BR" b="1" i="1" dirty="0"/>
              <a:t>Passo indutivo</a:t>
            </a:r>
            <a:endParaRPr lang="pt-BR" dirty="0"/>
          </a:p>
          <a:p>
            <a:pPr lvl="1"/>
            <a:endParaRPr lang="pt-BR" dirty="0" smtClean="0"/>
          </a:p>
          <a:p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544" y="1600200"/>
            <a:ext cx="4779899" cy="791936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79075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7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Encontre a fórmula fechada para a soma 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 para todo inteiro </a:t>
            </a:r>
            <a:r>
              <a:rPr lang="pt-BR" dirty="0" err="1" smtClean="0"/>
              <a:t>n</a:t>
            </a:r>
            <a:r>
              <a:rPr lang="pt-BR" dirty="0" smtClean="0"/>
              <a:t> ≥ 2, prove o seu resultado por indução matemática. 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52D5-5F60-CF4D-991C-0B2CBE1B9876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32" y="2397652"/>
            <a:ext cx="26543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5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</a:t>
            </a:r>
            <a:r>
              <a:rPr lang="en-US" dirty="0" smtClean="0"/>
              <a:t>LHO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Ler o enunciado do trabalho postado no BB;</a:t>
            </a:r>
          </a:p>
          <a:p>
            <a:r>
              <a:rPr lang="pt-BR" dirty="0" smtClean="0"/>
              <a:t>Discutir o que está sendo pedido no trabalho com os co</a:t>
            </a:r>
            <a:r>
              <a:rPr lang="pt-BR" dirty="0"/>
              <a:t>l</a:t>
            </a:r>
            <a:r>
              <a:rPr lang="pt-BR" dirty="0" smtClean="0"/>
              <a:t>egas de equipe; e</a:t>
            </a:r>
          </a:p>
          <a:p>
            <a:r>
              <a:rPr lang="pt-BR" dirty="0" smtClean="0"/>
              <a:t>Apresentar as dúvidas ao professor.</a:t>
            </a:r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r>
              <a:rPr lang="pt-BR" b="1" dirty="0" smtClean="0">
                <a:solidFill>
                  <a:srgbClr val="0000FF"/>
                </a:solidFill>
              </a:rPr>
              <a:t>OBS: </a:t>
            </a:r>
            <a:r>
              <a:rPr lang="pt-BR" dirty="0" smtClean="0"/>
              <a:t>o trabalho pode exigir várias horas de </a:t>
            </a:r>
            <a:r>
              <a:rPr lang="pt-BR" dirty="0" smtClean="0"/>
              <a:t>processamento para </a:t>
            </a:r>
            <a:r>
              <a:rPr lang="pt-BR" dirty="0" smtClean="0"/>
              <a:t>gerar os resu</a:t>
            </a:r>
            <a:r>
              <a:rPr lang="pt-BR" dirty="0"/>
              <a:t>l</a:t>
            </a:r>
            <a:r>
              <a:rPr lang="pt-BR" dirty="0" smtClean="0"/>
              <a:t>tados solicitados, </a:t>
            </a:r>
            <a:r>
              <a:rPr lang="pt-BR" dirty="0"/>
              <a:t>l</a:t>
            </a:r>
            <a:r>
              <a:rPr lang="pt-BR" dirty="0" smtClean="0"/>
              <a:t>ogo </a:t>
            </a:r>
            <a:r>
              <a:rPr lang="pt-BR" dirty="0" smtClean="0"/>
              <a:t>poderá </a:t>
            </a:r>
            <a:r>
              <a:rPr lang="pt-BR" dirty="0" smtClean="0"/>
              <a:t>ser impossível produzir tais resultados no último instante antes da entrega.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52D5-5F60-CF4D-991C-0B2CBE1B98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89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9244" y="552209"/>
            <a:ext cx="7772400" cy="1470025"/>
          </a:xfrm>
        </p:spPr>
        <p:txBody>
          <a:bodyPr/>
          <a:lstStyle/>
          <a:p>
            <a:r>
              <a:rPr lang="pt-BR" dirty="0"/>
              <a:t>Complexidade </a:t>
            </a:r>
            <a:r>
              <a:rPr lang="pt-BR" dirty="0" smtClean="0"/>
              <a:t>de Algoritmos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Exercícios &amp; Trabalho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333" y="2031572"/>
            <a:ext cx="8014311" cy="4102057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pt-BR" dirty="0">
                <a:solidFill>
                  <a:srgbClr val="000000"/>
                </a:solidFill>
              </a:rPr>
              <a:t>Grupo: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</a:rPr>
              <a:t>a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 err="1" smtClean="0">
                <a:solidFill>
                  <a:srgbClr val="000000"/>
                </a:solidFill>
              </a:rPr>
              <a:t>b</a:t>
            </a:r>
            <a:endParaRPr lang="pt-BR" dirty="0" smtClean="0">
              <a:solidFill>
                <a:srgbClr val="000000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pt-BR" dirty="0" err="1" smtClean="0">
                <a:solidFill>
                  <a:srgbClr val="000000"/>
                </a:solidFill>
              </a:rPr>
              <a:t>c</a:t>
            </a:r>
            <a:endParaRPr lang="pt-BR" dirty="0" smtClean="0">
              <a:solidFill>
                <a:srgbClr val="000000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pt-BR" dirty="0" err="1" smtClean="0">
                <a:solidFill>
                  <a:srgbClr val="000000"/>
                </a:solidFill>
              </a:rPr>
              <a:t>d</a:t>
            </a:r>
            <a:endParaRPr lang="pt-BR" dirty="0" smtClean="0">
              <a:solidFill>
                <a:srgbClr val="000000"/>
              </a:solidFill>
            </a:endParaRPr>
          </a:p>
          <a:p>
            <a:pPr algn="l"/>
            <a:endParaRPr lang="pt-BR" dirty="0"/>
          </a:p>
          <a:p>
            <a:pPr marL="1344613" indent="-1344613" algn="l">
              <a:lnSpc>
                <a:spcPct val="120000"/>
              </a:lnSpc>
            </a:pPr>
            <a:r>
              <a:rPr lang="pt-BR" dirty="0" smtClean="0">
                <a:solidFill>
                  <a:schemeClr val="tx1"/>
                </a:solidFill>
              </a:rPr>
              <a:t>FREQUENCIA: Data</a:t>
            </a:r>
            <a:r>
              <a:rPr lang="pt-BR" dirty="0">
                <a:solidFill>
                  <a:schemeClr val="tx1"/>
                </a:solidFill>
              </a:rPr>
              <a:t>: </a:t>
            </a:r>
            <a:r>
              <a:rPr lang="pt-BR" dirty="0" smtClean="0">
                <a:solidFill>
                  <a:schemeClr val="tx1"/>
                </a:solidFill>
              </a:rPr>
              <a:t>25/</a:t>
            </a:r>
            <a:r>
              <a:rPr lang="pt-BR" dirty="0">
                <a:solidFill>
                  <a:schemeClr val="tx1"/>
                </a:solidFill>
              </a:rPr>
              <a:t>03/</a:t>
            </a:r>
            <a:r>
              <a:rPr lang="pt-BR" dirty="0" smtClean="0">
                <a:solidFill>
                  <a:schemeClr val="tx1"/>
                </a:solidFill>
              </a:rPr>
              <a:t>2021 </a:t>
            </a:r>
            <a:r>
              <a:rPr lang="mr-IN" dirty="0" smtClean="0">
                <a:solidFill>
                  <a:schemeClr val="tx1"/>
                </a:solidFill>
              </a:rPr>
              <a:t>–</a:t>
            </a:r>
            <a:r>
              <a:rPr lang="pt-BR" dirty="0" smtClean="0">
                <a:solidFill>
                  <a:schemeClr val="tx1"/>
                </a:solidFill>
              </a:rPr>
              <a:t> entregar </a:t>
            </a:r>
            <a:r>
              <a:rPr lang="pt-BR" dirty="0">
                <a:solidFill>
                  <a:schemeClr val="tx1"/>
                </a:solidFill>
              </a:rPr>
              <a:t>no </a:t>
            </a:r>
            <a:r>
              <a:rPr lang="pt-BR" dirty="0" smtClean="0">
                <a:solidFill>
                  <a:schemeClr val="tx1"/>
                </a:solidFill>
              </a:rPr>
              <a:t>final da aula para contagem das frequências das 4 primeiras semanas (16 presenças). Esse assunto será usado na verificação da “</a:t>
            </a:r>
            <a:r>
              <a:rPr lang="pt-BR" dirty="0" err="1" smtClean="0">
                <a:solidFill>
                  <a:schemeClr val="tx1"/>
                </a:solidFill>
              </a:rPr>
              <a:t>corretude</a:t>
            </a:r>
            <a:r>
              <a:rPr lang="pt-BR" dirty="0" smtClean="0">
                <a:solidFill>
                  <a:schemeClr val="tx1"/>
                </a:solidFill>
              </a:rPr>
              <a:t>” de programas. </a:t>
            </a:r>
            <a:r>
              <a:rPr lang="pt-BR" b="1" dirty="0" smtClean="0">
                <a:solidFill>
                  <a:srgbClr val="0000FF"/>
                </a:solidFill>
              </a:rPr>
              <a:t>PODE</a:t>
            </a:r>
            <a:r>
              <a:rPr lang="pt-BR" dirty="0" smtClean="0">
                <a:solidFill>
                  <a:srgbClr val="0000FF"/>
                </a:solidFill>
              </a:rPr>
              <a:t> </a:t>
            </a:r>
            <a:r>
              <a:rPr lang="pt-BR" b="1" dirty="0" smtClean="0">
                <a:solidFill>
                  <a:srgbClr val="0000FF"/>
                </a:solidFill>
              </a:rPr>
              <a:t>FAZER EM GRUPO, MAS A ENTREGA DEVE SER INDIVIDUA</a:t>
            </a:r>
            <a:r>
              <a:rPr lang="en-US" b="1" dirty="0" smtClean="0">
                <a:solidFill>
                  <a:srgbClr val="0000FF"/>
                </a:solidFill>
              </a:rPr>
              <a:t>L.</a:t>
            </a:r>
          </a:p>
          <a:p>
            <a:pPr algn="l">
              <a:lnSpc>
                <a:spcPct val="120000"/>
              </a:lnSpc>
            </a:pPr>
            <a:endParaRPr lang="pt-BR" dirty="0"/>
          </a:p>
          <a:p>
            <a:pPr marL="1344613" indent="-1344613" algn="l">
              <a:lnSpc>
                <a:spcPct val="120000"/>
              </a:lnSpc>
            </a:pPr>
            <a:r>
              <a:rPr lang="pt-BR" dirty="0" smtClean="0">
                <a:solidFill>
                  <a:schemeClr val="tx1"/>
                </a:solidFill>
              </a:rPr>
              <a:t>TRABA</a:t>
            </a:r>
            <a:r>
              <a:rPr lang="en-US" dirty="0" smtClean="0">
                <a:solidFill>
                  <a:schemeClr val="tx1"/>
                </a:solidFill>
              </a:rPr>
              <a:t>LHO: 	</a:t>
            </a:r>
            <a:r>
              <a:rPr lang="pt-BR" dirty="0" smtClean="0">
                <a:solidFill>
                  <a:schemeClr val="tx1"/>
                </a:solidFill>
              </a:rPr>
              <a:t>Descrição </a:t>
            </a:r>
            <a:r>
              <a:rPr lang="pt-BR" dirty="0">
                <a:solidFill>
                  <a:schemeClr val="tx1"/>
                </a:solidFill>
              </a:rPr>
              <a:t>do trabalho </a:t>
            </a:r>
            <a:r>
              <a:rPr lang="pt-BR" dirty="0" smtClean="0">
                <a:solidFill>
                  <a:schemeClr val="tx1"/>
                </a:solidFill>
              </a:rPr>
              <a:t>publicada no BB e as dúvidas sobre o mesmo devem ser apresentadas hoje na segunda parte da aula.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04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52D5-5F60-CF4D-991C-0B2CBE1B9876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Prove que:</a:t>
            </a:r>
          </a:p>
          <a:p>
            <a:pPr marL="0" indent="0">
              <a:buNone/>
            </a:pPr>
            <a:endParaRPr lang="pt-BR" sz="2200" dirty="0" smtClean="0"/>
          </a:p>
          <a:p>
            <a:pPr marL="0" indent="0">
              <a:buNone/>
            </a:pPr>
            <a:r>
              <a:rPr lang="pt-BR" dirty="0" smtClean="0"/>
              <a:t>Prova </a:t>
            </a:r>
            <a:r>
              <a:rPr lang="pt-BR" dirty="0"/>
              <a:t>(por </a:t>
            </a:r>
            <a:r>
              <a:rPr lang="pt-BR" dirty="0" smtClean="0"/>
              <a:t>indução matemática)</a:t>
            </a:r>
            <a:r>
              <a:rPr lang="pt-BR" dirty="0"/>
              <a:t>: </a:t>
            </a:r>
          </a:p>
          <a:p>
            <a:pPr lvl="1"/>
            <a:r>
              <a:rPr lang="pt-BR" b="1" i="1" dirty="0" smtClean="0"/>
              <a:t>Passo </a:t>
            </a:r>
            <a:r>
              <a:rPr lang="pt-BR" b="1" i="1" dirty="0"/>
              <a:t>base: </a:t>
            </a:r>
            <a:r>
              <a:rPr lang="pt-BR" dirty="0"/>
              <a:t>Para </a:t>
            </a:r>
            <a:r>
              <a:rPr lang="pt-BR" dirty="0" err="1"/>
              <a:t>n</a:t>
            </a:r>
            <a:r>
              <a:rPr lang="pt-BR" dirty="0"/>
              <a:t> = 1, 1</a:t>
            </a:r>
            <a:r>
              <a:rPr lang="pt-BR" baseline="30000" dirty="0"/>
              <a:t>2</a:t>
            </a:r>
            <a:r>
              <a:rPr lang="pt-BR" dirty="0"/>
              <a:t> = 1 e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[</a:t>
            </a:r>
            <a:r>
              <a:rPr lang="pt-BR" dirty="0" err="1" smtClean="0"/>
              <a:t>n</a:t>
            </a:r>
            <a:r>
              <a:rPr lang="pt-BR" dirty="0"/>
              <a:t>(n+1)(2n+1</a:t>
            </a:r>
            <a:r>
              <a:rPr lang="pt-BR" dirty="0" smtClean="0"/>
              <a:t>)] / 6   = [1 </a:t>
            </a:r>
            <a:r>
              <a:rPr lang="pt-BR" dirty="0" err="1" smtClean="0"/>
              <a:t>x</a:t>
            </a:r>
            <a:r>
              <a:rPr lang="pt-BR" dirty="0" smtClean="0"/>
              <a:t> 2 </a:t>
            </a:r>
            <a:r>
              <a:rPr lang="pt-BR" dirty="0" err="1" smtClean="0"/>
              <a:t>x</a:t>
            </a:r>
            <a:r>
              <a:rPr lang="pt-BR" dirty="0" smtClean="0"/>
              <a:t> 3] / 6 </a:t>
            </a:r>
            <a:r>
              <a:rPr lang="pt-BR" dirty="0"/>
              <a:t>= 1.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O </a:t>
            </a:r>
            <a:r>
              <a:rPr lang="pt-BR" dirty="0"/>
              <a:t>passo base é verdadeiro. </a:t>
            </a:r>
            <a:endParaRPr lang="pt-BR" dirty="0" smtClean="0"/>
          </a:p>
          <a:p>
            <a:pPr lvl="1"/>
            <a:endParaRPr lang="pt-BR" dirty="0"/>
          </a:p>
          <a:p>
            <a:pPr lvl="1"/>
            <a:r>
              <a:rPr lang="pt-BR" b="1" i="1" dirty="0" smtClean="0"/>
              <a:t>Passo </a:t>
            </a:r>
            <a:r>
              <a:rPr lang="pt-BR" b="1" i="1" dirty="0"/>
              <a:t>indutivo: </a:t>
            </a:r>
            <a:r>
              <a:rPr lang="pt-BR" dirty="0"/>
              <a:t>se a </a:t>
            </a:r>
            <a:r>
              <a:rPr lang="pt-BR" dirty="0" smtClean="0"/>
              <a:t>fórmula </a:t>
            </a:r>
            <a:r>
              <a:rPr lang="pt-BR" dirty="0"/>
              <a:t>é verdadeira para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n</a:t>
            </a:r>
            <a:r>
              <a:rPr lang="pt-BR" dirty="0" smtClean="0"/>
              <a:t> </a:t>
            </a:r>
            <a:r>
              <a:rPr lang="pt-BR" dirty="0"/>
              <a:t>= </a:t>
            </a:r>
            <a:r>
              <a:rPr lang="pt-BR" dirty="0" err="1"/>
              <a:t>k</a:t>
            </a:r>
            <a:r>
              <a:rPr lang="pt-BR" dirty="0"/>
              <a:t>, </a:t>
            </a:r>
            <a:r>
              <a:rPr lang="pt-BR" dirty="0" err="1"/>
              <a:t>k</a:t>
            </a:r>
            <a:r>
              <a:rPr lang="pt-BR" dirty="0"/>
              <a:t> ≥ 1 </a:t>
            </a:r>
            <a:r>
              <a:rPr lang="pt-BR" dirty="0" smtClean="0"/>
              <a:t>então </a:t>
            </a:r>
            <a:r>
              <a:rPr lang="pt-BR" dirty="0"/>
              <a:t>deve ser verdadeira para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n</a:t>
            </a:r>
            <a:r>
              <a:rPr lang="pt-BR" dirty="0" smtClean="0"/>
              <a:t> </a:t>
            </a:r>
            <a:r>
              <a:rPr lang="pt-BR" dirty="0"/>
              <a:t>= k+1</a:t>
            </a:r>
            <a:r>
              <a:rPr lang="pt-BR" dirty="0" smtClean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96" y="1600200"/>
            <a:ext cx="5787908" cy="73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9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52D5-5F60-CF4D-991C-0B2CBE1B9876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Hipótese </a:t>
            </a:r>
            <a:r>
              <a:rPr lang="pt-BR" dirty="0"/>
              <a:t>indutiva: </a:t>
            </a:r>
            <a:endParaRPr lang="pt-BR" dirty="0" smtClean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Deve-se mostrar que: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290" y="1982319"/>
            <a:ext cx="5162864" cy="1000801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97" y="4443173"/>
            <a:ext cx="6944205" cy="1021716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72884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52D5-5F60-CF4D-991C-0B2CBE1B9876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22963"/>
            <a:ext cx="8229600" cy="4903201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Sabe-se que: 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259" y="1749778"/>
            <a:ext cx="7147151" cy="3697112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259" y="5446890"/>
            <a:ext cx="7147151" cy="1021716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1888547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52D5-5F60-CF4D-991C-0B2CBE1B9876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Prove que: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por indução matemática: </a:t>
            </a:r>
          </a:p>
          <a:p>
            <a:pPr lvl="1"/>
            <a:r>
              <a:rPr lang="pt-BR" b="1" i="1" dirty="0" smtClean="0"/>
              <a:t>Passo base: </a:t>
            </a:r>
          </a:p>
          <a:p>
            <a:pPr lvl="1"/>
            <a:endParaRPr lang="pt-BR" b="1" i="1" dirty="0"/>
          </a:p>
          <a:p>
            <a:pPr lvl="1"/>
            <a:r>
              <a:rPr lang="pt-BR" b="1" i="1" dirty="0" smtClean="0"/>
              <a:t>Passo indutivo</a:t>
            </a:r>
            <a:endParaRPr lang="pt-BR" dirty="0"/>
          </a:p>
          <a:p>
            <a:pPr lvl="1"/>
            <a:endParaRPr lang="pt-BR" dirty="0" smtClean="0"/>
          </a:p>
          <a:p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126" y="1595640"/>
            <a:ext cx="5968133" cy="878016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98890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52D5-5F60-CF4D-991C-0B2CBE1B9876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Prove que: </a:t>
            </a:r>
          </a:p>
          <a:p>
            <a:pPr marL="0" indent="0">
              <a:buNone/>
            </a:pPr>
            <a:r>
              <a:rPr lang="pt-BR" sz="2400" b="1" i="1" dirty="0" smtClean="0"/>
              <a:t>Prova </a:t>
            </a:r>
            <a:r>
              <a:rPr lang="pt-BR" sz="2400" dirty="0" smtClean="0"/>
              <a:t>dividida </a:t>
            </a:r>
            <a:r>
              <a:rPr lang="pt-BR" sz="2400" dirty="0"/>
              <a:t>em duas partes: </a:t>
            </a: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provar o somatório </a:t>
            </a:r>
            <a:r>
              <a:rPr lang="pt-BR" sz="2400" dirty="0"/>
              <a:t>do lado direito e substituir </a:t>
            </a:r>
            <a:r>
              <a:rPr lang="pt-BR" sz="2400" dirty="0" smtClean="0"/>
              <a:t>tal somatório </a:t>
            </a:r>
            <a:r>
              <a:rPr lang="pt-BR" sz="2400" dirty="0"/>
              <a:t>pela </a:t>
            </a:r>
            <a:r>
              <a:rPr lang="pt-BR" sz="2400" dirty="0" smtClean="0"/>
              <a:t>fórmula fechada correspondente</a:t>
            </a:r>
            <a:r>
              <a:rPr lang="en-US" sz="2400" dirty="0" smtClean="0"/>
              <a:t>—</a:t>
            </a:r>
            <a:r>
              <a:rPr lang="pt-BR" sz="2400" dirty="0" smtClean="0"/>
              <a:t>deve ser encontrada</a:t>
            </a:r>
            <a:r>
              <a:rPr lang="en-US" sz="2400" dirty="0" smtClean="0"/>
              <a:t>;</a:t>
            </a: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provar o somatório </a:t>
            </a:r>
            <a:r>
              <a:rPr lang="pt-BR" sz="2400" dirty="0"/>
              <a:t>do lado </a:t>
            </a:r>
            <a:r>
              <a:rPr lang="pt-BR" sz="2400" dirty="0" smtClean="0"/>
              <a:t>esquerdo </a:t>
            </a:r>
            <a:r>
              <a:rPr lang="pt-BR" sz="2400" dirty="0"/>
              <a:t>usando </a:t>
            </a:r>
            <a:r>
              <a:rPr lang="pt-BR" sz="2400" dirty="0" smtClean="0"/>
              <a:t>fórmula fechada encontra no item (1). </a:t>
            </a:r>
          </a:p>
          <a:p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493" y="1600200"/>
            <a:ext cx="5591802" cy="609698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766387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52D5-5F60-CF4D-991C-0B2CBE1B9876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Prove que: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Por </a:t>
            </a:r>
            <a:r>
              <a:rPr lang="pt-BR" dirty="0"/>
              <a:t>indução matemática: </a:t>
            </a:r>
          </a:p>
          <a:p>
            <a:pPr lvl="1"/>
            <a:r>
              <a:rPr lang="pt-BR" b="1" i="1" dirty="0"/>
              <a:t>Passo base: </a:t>
            </a:r>
          </a:p>
          <a:p>
            <a:pPr lvl="1"/>
            <a:endParaRPr lang="pt-BR" b="1" i="1" dirty="0"/>
          </a:p>
          <a:p>
            <a:pPr lvl="1"/>
            <a:r>
              <a:rPr lang="pt-BR" b="1" i="1" dirty="0"/>
              <a:t>Passo indutivo</a:t>
            </a:r>
            <a:endParaRPr lang="pt-BR" dirty="0"/>
          </a:p>
          <a:p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928" y="1648413"/>
            <a:ext cx="6240872" cy="60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02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52D5-5F60-CF4D-991C-0B2CBE1B9876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Prove que: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400" dirty="0"/>
              <a:t>D</a:t>
            </a:r>
            <a:r>
              <a:rPr lang="pt-BR" sz="2400" dirty="0" smtClean="0"/>
              <a:t>uas etapas são necessárias: </a:t>
            </a: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encontrar a fórmula fechada para o somatório em questão;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provar por indução matemática que tal é verdadeiro usando fórmula fechada encontra no item (1).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 smtClean="0"/>
          </a:p>
          <a:p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699" y="1417638"/>
            <a:ext cx="5736772" cy="1168215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876908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332</Words>
  <Application>Microsoft Macintosh PowerPoint</Application>
  <PresentationFormat>On-screen Show (4:3)</PresentationFormat>
  <Paragraphs>83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Indução Matemática</vt:lpstr>
      <vt:lpstr>Complexidade de Algoritmos Exercícios &amp; Trabalho</vt:lpstr>
      <vt:lpstr>Exercício 1</vt:lpstr>
      <vt:lpstr>Exercício 1</vt:lpstr>
      <vt:lpstr>Exercício 1</vt:lpstr>
      <vt:lpstr>Exercício 2</vt:lpstr>
      <vt:lpstr>Exercício 3</vt:lpstr>
      <vt:lpstr>Exercício 4</vt:lpstr>
      <vt:lpstr>Exercício 5</vt:lpstr>
      <vt:lpstr>Exercício 6</vt:lpstr>
      <vt:lpstr>Exercício 7</vt:lpstr>
      <vt:lpstr>TRABALHO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Edson Emilio Scalabrin</dc:creator>
  <cp:lastModifiedBy>Edson Scalabrin</cp:lastModifiedBy>
  <cp:revision>180</cp:revision>
  <cp:lastPrinted>2016-03-17T21:54:59Z</cp:lastPrinted>
  <dcterms:created xsi:type="dcterms:W3CDTF">2016-03-10T14:33:31Z</dcterms:created>
  <dcterms:modified xsi:type="dcterms:W3CDTF">2021-03-25T20:17:23Z</dcterms:modified>
</cp:coreProperties>
</file>