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2" r:id="rId25"/>
    <p:sldId id="28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5664B-8FFE-4F10-8B55-20524E8561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06CAB-74EB-4C86-ADF9-0B5E085DE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52621E-1B54-4044-BEC2-0F8FB656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99A925-7474-414C-A99C-F5983B8AE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524B0D-D1B0-4CFE-AEF6-00587BE51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06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B3290-A062-4E08-BFF3-3498270D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E6B561-D6EC-4E9E-A458-0A6E6EAE7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19E329-730A-4D6C-B9D2-DCA93357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20C3D-C0F1-4C0E-AB2A-6A68FDEE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E75F1A-3A4A-4510-BB4C-78C6112B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6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D9A973-6430-4BD3-84AF-95F19A0B1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F0DF52-04BC-42A3-856B-9842390E0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C27812-406F-4CCE-AA93-A370278F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B60D9D-F59F-4C68-BCC0-920F07848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01CD9-61F8-4DF1-8C4C-D796ED9D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4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3C377-8EB1-4A5A-9B0B-65621262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6D79A-DA3F-4DB9-902B-902131142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4B409-F302-4FF1-BD9F-7BC2A173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021D0-E17B-4348-96E2-29C3BEC6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4BF805-F6F3-4E74-8C5D-4CB8E11C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07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99D92-D47C-4E30-8104-4F10BAAAD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B74D82-69AF-4A09-8D9F-A248D0D75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4908CB-872E-46CD-AE2B-ACCF31D0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2A824-E624-47C6-9150-39FA1480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BDB6B-71D2-469B-A12A-C04A35DC7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690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EA5EE-70B6-4284-9A2B-03BE7478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2235ED-8AFA-46E9-A69D-EFE124118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F0A408F-D35B-4188-9513-A6628581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FD2EEE9-463C-45FD-9A38-AFDD643A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F62917-291F-40E9-AF3E-1934DC2D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CC3D0E-3CC5-40A6-BF58-6CC2DFB8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F87A9-54B4-4E84-9AED-EAEA7891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370308-BC75-457C-A0FA-B435B8433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1F5985-7310-4381-BA2D-E22FD4BC6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0866189-1C1D-4E30-9073-908A07C54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D61A65-D2A3-4807-B2F4-CEEC8BE60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A0EC34-D9D4-45E0-9676-14668A77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3805E19-6C1E-4C9A-82A9-20B6F7CBD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316EFE9-79B5-410E-930F-8E8FE16B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645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4DFB7-C5F4-42B0-B8C7-D4BA899C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3A213A-0156-46D7-A46B-671C4D91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0104C82-69ED-4AA0-A33E-234B26C45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9B3439F-5FA3-4782-BE3C-A568456B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51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F4FEEE-267A-4538-AEA5-29744601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5A4FDA-FA25-44E9-A764-5A7C2B4E8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DD1157-7D30-462A-8403-43F26B1C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0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62497-0FF3-4F99-A0A4-86BD9703E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E92843-CBB8-4CA5-B14E-1C3D60244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DC95F1-7B37-4931-80E7-175FFF919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E85397-0BFC-4A54-A067-FD172B27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2B4AA7-8899-49FB-ACE4-C26A2FCEE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73023B-D2F0-4717-AA70-DB291B38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766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63624-95BC-436E-B017-465953B0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886179-9E36-46BA-B955-548761537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799C1B-F0A9-4107-B85E-F9E4B3238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12E27C-F44A-4E75-B071-19CD192A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CBD87F-7733-4A2A-B96D-0BCB096F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594C7DF-998A-4B28-A36F-5812B9A1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509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3520AB-CB54-4F04-A76A-42CDA5994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16A09A-3CBE-4CB5-80D8-BF0F0DEF4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18F54C-5CFE-4098-8566-8D37335CE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9A086-113F-4CC5-AFBB-6A7E243F1B12}" type="datetimeFigureOut">
              <a:rPr lang="pt-BR" smtClean="0"/>
              <a:t>31/05/2021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2C26D7-F22C-423F-912A-C2539C53B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A8CE69-0141-41B8-8869-349934D21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B7F87-42F5-43B3-A819-46E4EB37FA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0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048859-1939-45C1-AFE3-00278619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078" y="1361014"/>
            <a:ext cx="4821044" cy="1170878"/>
          </a:xfrm>
        </p:spPr>
        <p:txBody>
          <a:bodyPr>
            <a:normAutofit/>
          </a:bodyPr>
          <a:lstStyle/>
          <a:p>
            <a:r>
              <a:rPr lang="pt-BR" sz="7200">
                <a:solidFill>
                  <a:schemeClr val="bg1"/>
                </a:solidFill>
              </a:rPr>
              <a:t>Trabalho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897546-BE07-4D42-BE36-0AAB3212C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78" y="4028110"/>
            <a:ext cx="5858108" cy="919214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chemeClr val="bg1"/>
                </a:solidFill>
              </a:rPr>
              <a:t>Gustavo Hammerschmidt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966439" y="1511556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9AAEA2E-476B-4816-8462-24D4D5492BCE}"/>
              </a:ext>
            </a:extLst>
          </p:cNvPr>
          <p:cNvSpPr/>
          <p:nvPr/>
        </p:nvSpPr>
        <p:spPr>
          <a:xfrm>
            <a:off x="966439" y="3891211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44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7240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1.3.2 Recursivos vs Aleatórios e Recursivos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E7E3C567-C8B4-469A-A84F-BAEC24C50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46" y="2105798"/>
            <a:ext cx="5359153" cy="3829268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62216AEE-18E0-45FC-A0BE-0452F2A26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58" y="2105798"/>
            <a:ext cx="5494496" cy="382926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27F7593-D743-4666-81BB-157225E828C9}"/>
              </a:ext>
            </a:extLst>
          </p:cNvPr>
          <p:cNvSpPr/>
          <p:nvPr/>
        </p:nvSpPr>
        <p:spPr>
          <a:xfrm>
            <a:off x="0" y="0"/>
            <a:ext cx="541538" cy="16521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829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7240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1.3.3 Recursivos vs Aleatórios e Recursivos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78DD5CBD-6362-4D27-850E-D305ADE58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9" y="2105797"/>
            <a:ext cx="5494496" cy="3829267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76FBDA67-43D8-43E4-A03C-B926E516C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455" y="2105796"/>
            <a:ext cx="5379868" cy="3829267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F36E248-1E35-4EF0-ABDD-70C91EF9C987}"/>
              </a:ext>
            </a:extLst>
          </p:cNvPr>
          <p:cNvSpPr/>
          <p:nvPr/>
        </p:nvSpPr>
        <p:spPr>
          <a:xfrm>
            <a:off x="0" y="0"/>
            <a:ext cx="541538" cy="1828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330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8534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1.4.1 RQ vs RRQ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284712BD-507E-4B97-B8B6-067A0479E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99" y="1398554"/>
            <a:ext cx="4730712" cy="2562003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D6CDD6AD-7EB6-4496-9AD5-6EDA32091C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621" y="2436450"/>
            <a:ext cx="4821127" cy="2821289"/>
          </a:xfrm>
          <a:prstGeom prst="rect">
            <a:avLst/>
          </a:prstGeom>
        </p:spPr>
      </p:pic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885DC8DF-6663-4091-8048-12D025FD5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55" y="4097966"/>
            <a:ext cx="4654400" cy="262262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32B32F3-C6A8-497B-B3A6-60F132BB48DB}"/>
              </a:ext>
            </a:extLst>
          </p:cNvPr>
          <p:cNvSpPr/>
          <p:nvPr/>
        </p:nvSpPr>
        <p:spPr>
          <a:xfrm>
            <a:off x="0" y="-1"/>
            <a:ext cx="541538" cy="202622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93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301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1.4.2 RM vs RRM</a:t>
            </a:r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9E22AD89-235F-4651-AE26-50344D928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039" y="2551951"/>
            <a:ext cx="5082980" cy="2491956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1BA02303-4B92-40D7-BC60-D6BC4B8A5F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20" y="4093417"/>
            <a:ext cx="5082980" cy="2446232"/>
          </a:xfrm>
          <a:prstGeom prst="rect">
            <a:avLst/>
          </a:prstGeom>
        </p:spPr>
      </p:pic>
      <p:pic>
        <p:nvPicPr>
          <p:cNvPr id="14" name="Imagem 13" descr="Gráfico, Gráfico de linhas&#10;&#10;Descrição gerada automaticamente">
            <a:extLst>
              <a:ext uri="{FF2B5EF4-FFF2-40B4-BE49-F238E27FC236}">
                <a16:creationId xmlns:a16="http://schemas.microsoft.com/office/drawing/2014/main" id="{5FBA6531-DFD0-4124-83D0-B2827A9E8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58" y="1328835"/>
            <a:ext cx="5075360" cy="244623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D7AFC36F-1B03-4546-B1EC-CE9DF333C759}"/>
              </a:ext>
            </a:extLst>
          </p:cNvPr>
          <p:cNvSpPr/>
          <p:nvPr/>
        </p:nvSpPr>
        <p:spPr>
          <a:xfrm>
            <a:off x="0" y="-1"/>
            <a:ext cx="541538" cy="2202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81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6775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1.4.3 RS vs RRS</a:t>
            </a:r>
          </a:p>
        </p:txBody>
      </p:sp>
      <p:pic>
        <p:nvPicPr>
          <p:cNvPr id="5" name="Imagem 4" descr="Gráfico de linhas&#10;&#10;Descrição gerada automaticamente com confiança baixa">
            <a:extLst>
              <a:ext uri="{FF2B5EF4-FFF2-40B4-BE49-F238E27FC236}">
                <a16:creationId xmlns:a16="http://schemas.microsoft.com/office/drawing/2014/main" id="{6309D2AD-9745-4FB9-A82D-511D4BA27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49" y="2632802"/>
            <a:ext cx="5182049" cy="2499577"/>
          </a:xfrm>
          <a:prstGeom prst="rect">
            <a:avLst/>
          </a:prstGeom>
        </p:spPr>
      </p:pic>
      <p:pic>
        <p:nvPicPr>
          <p:cNvPr id="11" name="Imagem 10" descr="Gráfico, Gráfico de linhas&#10;&#10;Descrição gerada automaticamente">
            <a:extLst>
              <a:ext uri="{FF2B5EF4-FFF2-40B4-BE49-F238E27FC236}">
                <a16:creationId xmlns:a16="http://schemas.microsoft.com/office/drawing/2014/main" id="{769EFC63-3E92-4FC5-B3FF-D81598E91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9" y="4120507"/>
            <a:ext cx="5075360" cy="2499577"/>
          </a:xfrm>
          <a:prstGeom prst="rect">
            <a:avLst/>
          </a:prstGeom>
        </p:spPr>
      </p:pic>
      <p:pic>
        <p:nvPicPr>
          <p:cNvPr id="13" name="Imagem 12" descr="Gráfico, Gráfico de linhas&#10;&#10;Descrição gerada automaticamente">
            <a:extLst>
              <a:ext uri="{FF2B5EF4-FFF2-40B4-BE49-F238E27FC236}">
                <a16:creationId xmlns:a16="http://schemas.microsoft.com/office/drawing/2014/main" id="{E16CF2F2-DE95-451B-8E25-ACD2C1EA2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9" y="1436359"/>
            <a:ext cx="5075360" cy="244623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1B5CB4F6-2271-4004-9CCC-F62115C50BD6}"/>
              </a:ext>
            </a:extLst>
          </p:cNvPr>
          <p:cNvSpPr/>
          <p:nvPr/>
        </p:nvSpPr>
        <p:spPr>
          <a:xfrm>
            <a:off x="0" y="-1"/>
            <a:ext cx="541538" cy="23691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661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370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1.5 Previsões</a:t>
            </a:r>
          </a:p>
        </p:txBody>
      </p:sp>
      <p:pic>
        <p:nvPicPr>
          <p:cNvPr id="9" name="Imagem 8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48E570E-F6D6-42C9-96FF-1B821B516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42" y="1341653"/>
            <a:ext cx="8715373" cy="1591426"/>
          </a:xfrm>
          <a:prstGeom prst="rect">
            <a:avLst/>
          </a:prstGeom>
        </p:spPr>
      </p:pic>
      <p:pic>
        <p:nvPicPr>
          <p:cNvPr id="10" name="Imagem 9" descr="Tabela&#10;&#10;Descrição gerada automaticamente">
            <a:extLst>
              <a:ext uri="{FF2B5EF4-FFF2-40B4-BE49-F238E27FC236}">
                <a16:creationId xmlns:a16="http://schemas.microsoft.com/office/drawing/2014/main" id="{104DC859-5185-4839-AA96-AA7092CA0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42" y="3178097"/>
            <a:ext cx="8715373" cy="1493649"/>
          </a:xfrm>
          <a:prstGeom prst="rect">
            <a:avLst/>
          </a:prstGeom>
        </p:spPr>
      </p:pic>
      <p:pic>
        <p:nvPicPr>
          <p:cNvPr id="12" name="Imagem 11" descr="Tabela&#10;&#10;Descrição gerada automaticamente">
            <a:extLst>
              <a:ext uri="{FF2B5EF4-FFF2-40B4-BE49-F238E27FC236}">
                <a16:creationId xmlns:a16="http://schemas.microsoft.com/office/drawing/2014/main" id="{6E6CDFB6-5FFF-4FF6-926E-35FAA6F62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642" y="4969160"/>
            <a:ext cx="8726802" cy="159142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21BACF3A-94CC-4244-A049-DEAF8F19094F}"/>
              </a:ext>
            </a:extLst>
          </p:cNvPr>
          <p:cNvSpPr txBox="1"/>
          <p:nvPr/>
        </p:nvSpPr>
        <p:spPr>
          <a:xfrm>
            <a:off x="1086318" y="1921865"/>
            <a:ext cx="14215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Crescente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491998-0CC8-40A4-B3EF-4FCCB193E93E}"/>
              </a:ext>
            </a:extLst>
          </p:cNvPr>
          <p:cNvSpPr txBox="1"/>
          <p:nvPr/>
        </p:nvSpPr>
        <p:spPr>
          <a:xfrm>
            <a:off x="925551" y="3584196"/>
            <a:ext cx="1730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Decrescente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8465ACA-2932-4E76-A69C-C50CF9B1B075}"/>
              </a:ext>
            </a:extLst>
          </p:cNvPr>
          <p:cNvSpPr txBox="1"/>
          <p:nvPr/>
        </p:nvSpPr>
        <p:spPr>
          <a:xfrm>
            <a:off x="1130625" y="5474051"/>
            <a:ext cx="13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>
                <a:solidFill>
                  <a:schemeClr val="bg1"/>
                </a:solidFill>
              </a:rPr>
              <a:t>Aleatório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BB4D621-131F-4A8C-9CD8-B3EA7580BBFB}"/>
              </a:ext>
            </a:extLst>
          </p:cNvPr>
          <p:cNvSpPr/>
          <p:nvPr/>
        </p:nvSpPr>
        <p:spPr>
          <a:xfrm>
            <a:off x="0" y="-2"/>
            <a:ext cx="541538" cy="26081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77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44076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2.1 Opiniões - Introdução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C14574FD-E5D2-4F93-8656-6B7382F1A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1" y="1664609"/>
            <a:ext cx="10459763" cy="407036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6B9CBF1-8E5D-44D5-87BE-9FB8A64D87B6}"/>
              </a:ext>
            </a:extLst>
          </p:cNvPr>
          <p:cNvSpPr/>
          <p:nvPr/>
        </p:nvSpPr>
        <p:spPr>
          <a:xfrm>
            <a:off x="0" y="-2"/>
            <a:ext cx="541538" cy="27224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281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455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2.2.1 Opiniões - Respostas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E287C9-DD1C-481C-8F73-E223037CC705}"/>
              </a:ext>
            </a:extLst>
          </p:cNvPr>
          <p:cNvSpPr txBox="1"/>
          <p:nvPr/>
        </p:nvSpPr>
        <p:spPr>
          <a:xfrm>
            <a:off x="966439" y="1916236"/>
            <a:ext cx="1088603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Que conclusão a equipe obteve dos algoritmos randomizados ou aleatórios. Eles representam uma opção viável?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 - No geral, fazendo a comparação entre os três tipos de arrays ordenados: crescente, decrescente e aleatório, a performance dos algoritmos aleatórios e recursivos em relação à dos somente recursivos é inferior. 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- A performance dos algoritmos quicksort foi apenas melhor no array aleatório por uma pequena diferença, lembrando que a partição do algoritmo apenas recursivo ocorre na metade do array e do algoritmo recursivo e aleatório ocorre de forma aleatória. No caso do quicksort, a aleatoridade faz sentido para arrays com muitos elementos devido a alta probabilidade de ser um vetor não ordenado, seja de forma crescente, seja de forma decrescente: os dois piores cenários para o algoritmo em comparação aos três avaliados.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B4E176C-7544-45D7-964F-8143C8EE59A1}"/>
              </a:ext>
            </a:extLst>
          </p:cNvPr>
          <p:cNvSpPr/>
          <p:nvPr/>
        </p:nvSpPr>
        <p:spPr>
          <a:xfrm>
            <a:off x="0" y="-2"/>
            <a:ext cx="541538" cy="29510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351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455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2.2.2 Opiniões - Respostas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E287C9-DD1C-481C-8F73-E223037CC705}"/>
              </a:ext>
            </a:extLst>
          </p:cNvPr>
          <p:cNvSpPr txBox="1"/>
          <p:nvPr/>
        </p:nvSpPr>
        <p:spPr>
          <a:xfrm>
            <a:off x="966439" y="1916236"/>
            <a:ext cx="1088603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Que conclusão a equipe obteve dos algoritmos randomizados ou aleatórios. Eles representam uma opção viável?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 - Entre os algoritmos Selectionsort (Select sort), Mergesort e quicksort, apenas para o algoritmo quicksort e em um cenário, a aleatoridade fez uma diferença positiva. Isso se deve ao fato de o quicksort ser um algoritmo com o método dividir e conquistar, onde -- no caso do quicksort -- toda a parte de ordenação ocorre na divisão durante as chamadas recursivas e partições. No caso do mergesort, sabe-se que o algoritmo dividirá os arrays em conjuntos de dois elementos e fará o merge das menores partes até o todo com a fase do merge. Por isso, a aleatoridade não implica uma diferença positiva, pois ela apenas modifica o ponto de divisão dos conjuntos de forma aleatória. Seria mais bem aplicada ao algoritmo se nele fossem incluídas as modificações de paralelismo e inclusão do algoritmo insertionsort para os conjuntos até 1000 elementos -- isso para um conjunto de elementos grande. Para o selectionsort, a aleatoridade não serve, pois o algoritmo depende de uma ordem de ordenação; quando se usa o RRS, a chance de encontrar os menores valores já no começo da execução e ordená-los de forma crescente é muito baixa, ou seja, a aleatoridade atrapalha a forma como algoritmo opera, fazendo com que os seus tempos tenham sido muito ruins comparados ao RS, mesmo para conjuntos pequenos. </a:t>
            </a:r>
          </a:p>
          <a:p>
            <a:endParaRPr lang="pt-BR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F8A5B2F-6946-452D-B4B9-929679616FEF}"/>
              </a:ext>
            </a:extLst>
          </p:cNvPr>
          <p:cNvSpPr/>
          <p:nvPr/>
        </p:nvSpPr>
        <p:spPr>
          <a:xfrm>
            <a:off x="0" y="-2"/>
            <a:ext cx="541538" cy="31276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28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455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2.2.3 Opiniões - Respostas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E287C9-DD1C-481C-8F73-E223037CC705}"/>
              </a:ext>
            </a:extLst>
          </p:cNvPr>
          <p:cNvSpPr txBox="1"/>
          <p:nvPr/>
        </p:nvSpPr>
        <p:spPr>
          <a:xfrm>
            <a:off x="966439" y="1916236"/>
            <a:ext cx="1088603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Não faz nenhum sentido pensar nesta abordagem?</a:t>
            </a: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- Só faz sentido pensar nessa abordagem quando os fatores seguintes estiverem presentes: (1) o conjunto de elementos é muito grande; (2) o algoritmo utiliza a aleatoridade antes de ordenar os elementos: na fase de divisão ou organização de ponteiros ou na construção de um heap; (3) se o algoritmo pode ser paralelizado; e (4) se há a possibilidade de inserir outros algoritmos em certos estados da ordenação do array.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9C26F8D-4079-4BE6-8B84-5B24ADA97F19}"/>
              </a:ext>
            </a:extLst>
          </p:cNvPr>
          <p:cNvSpPr/>
          <p:nvPr/>
        </p:nvSpPr>
        <p:spPr>
          <a:xfrm>
            <a:off x="0" y="-2"/>
            <a:ext cx="541538" cy="32419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64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965971" y="401847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3B98FE-A459-4F1D-AB44-F848DEB21F30}"/>
              </a:ext>
            </a:extLst>
          </p:cNvPr>
          <p:cNvSpPr txBox="1"/>
          <p:nvPr/>
        </p:nvSpPr>
        <p:spPr>
          <a:xfrm>
            <a:off x="1316137" y="472868"/>
            <a:ext cx="613414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>
                <a:solidFill>
                  <a:schemeClr val="bg1"/>
                </a:solidFill>
              </a:rPr>
              <a:t>Seções</a:t>
            </a:r>
          </a:p>
          <a:p>
            <a:pPr lvl="1"/>
            <a:endParaRPr lang="pt-BR" sz="2000">
              <a:solidFill>
                <a:schemeClr val="bg1"/>
              </a:solidFill>
            </a:endParaRPr>
          </a:p>
          <a:p>
            <a:pPr lvl="1"/>
            <a:r>
              <a:rPr lang="pt-BR" sz="2000">
                <a:solidFill>
                  <a:schemeClr val="bg1"/>
                </a:solidFill>
              </a:rPr>
              <a:t>1.1 Dados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1.2 Geral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1.3 Recursivos vs Aleatórios e Recursivos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1.4 Comparação de pares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1.5 Previsões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2.1 Opiniões – Introdução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2.2 Opiniões – Respostas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3.1 Equações de Recorrência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3.2 Recorrência – Recursive Quicksort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3.3 Recorrência – Random Recursive Quicksort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3.4 Recorrência – Recursive Mergesort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3.5 Recorrência – Random Recursive Mergesort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3.6 Recorrência – Recursive Selectionsort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3.7 Recorrência – Random Recursive Selectionsort</a:t>
            </a:r>
          </a:p>
          <a:p>
            <a:pPr lvl="1"/>
            <a:r>
              <a:rPr lang="pt-BR" sz="2000">
                <a:solidFill>
                  <a:schemeClr val="bg1"/>
                </a:solidFill>
              </a:rPr>
              <a:t>4.1 Detalhes</a:t>
            </a:r>
            <a:endParaRPr lang="pt-BR" sz="2800">
              <a:solidFill>
                <a:schemeClr val="bg1"/>
              </a:solidFill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03B7DF7-ED1E-4862-8859-F1B3DFC84D66}"/>
              </a:ext>
            </a:extLst>
          </p:cNvPr>
          <p:cNvSpPr/>
          <p:nvPr/>
        </p:nvSpPr>
        <p:spPr>
          <a:xfrm>
            <a:off x="0" y="1"/>
            <a:ext cx="541538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9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4555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2.2.4 Opiniões - Respostas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1E287C9-DD1C-481C-8F73-E223037CC705}"/>
              </a:ext>
            </a:extLst>
          </p:cNvPr>
          <p:cNvSpPr txBox="1"/>
          <p:nvPr/>
        </p:nvSpPr>
        <p:spPr>
          <a:xfrm>
            <a:off x="966439" y="1916236"/>
            <a:ext cx="108860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>
                <a:solidFill>
                  <a:schemeClr val="bg1"/>
                </a:solidFill>
              </a:rPr>
              <a:t>Há alguma relação no tocante ao custo médio dos algoritmos randomizados experimentados? Etc.</a:t>
            </a:r>
            <a:endParaRPr lang="pt-BR">
              <a:solidFill>
                <a:schemeClr val="bg1"/>
              </a:solidFill>
            </a:endParaRPr>
          </a:p>
          <a:p>
            <a:endParaRPr lang="pt-BR">
              <a:solidFill>
                <a:schemeClr val="bg1"/>
              </a:solidFill>
            </a:endParaRPr>
          </a:p>
          <a:p>
            <a:r>
              <a:rPr lang="pt-BR">
                <a:solidFill>
                  <a:schemeClr val="bg1"/>
                </a:solidFill>
              </a:rPr>
              <a:t>- Sim, o tempo médio dos algoritmos aleatórios foi, proporcionalmente entre os três algoritmos, o de melhor performance comparado aos cenários crescente e decrescente.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53C7B32-B6B4-48DE-A7FE-E8F1F4F4605B}"/>
              </a:ext>
            </a:extLst>
          </p:cNvPr>
          <p:cNvSpPr/>
          <p:nvPr/>
        </p:nvSpPr>
        <p:spPr>
          <a:xfrm>
            <a:off x="0" y="0"/>
            <a:ext cx="54153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159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5041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3.1 Equações de Recorrência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4BB4F3A-E2B2-494F-9365-4E4AA3838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1" y="1870365"/>
            <a:ext cx="10428012" cy="3709554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91FF1F5-0525-4018-B8F8-F8DB6BA9E00A}"/>
              </a:ext>
            </a:extLst>
          </p:cNvPr>
          <p:cNvSpPr/>
          <p:nvPr/>
        </p:nvSpPr>
        <p:spPr>
          <a:xfrm>
            <a:off x="0" y="-1"/>
            <a:ext cx="541538" cy="37095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69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674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3.2.1 Recorrência – Recursive Quicksort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CC08F30D-53F7-486C-9036-8B06CF320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39" y="2483069"/>
            <a:ext cx="5779083" cy="2375097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5DA58CC1-680A-4E14-AA5F-2B6EA3C0D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925" y="1215230"/>
            <a:ext cx="4831499" cy="531160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CD8D47A-51BC-441E-AA36-0B0DCE34503A}"/>
              </a:ext>
            </a:extLst>
          </p:cNvPr>
          <p:cNvSpPr/>
          <p:nvPr/>
        </p:nvSpPr>
        <p:spPr>
          <a:xfrm>
            <a:off x="0" y="-1"/>
            <a:ext cx="541538" cy="38654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665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6749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3.2.2 Recorrência – Recursive Quicksort</a:t>
            </a:r>
          </a:p>
        </p:txBody>
      </p:sp>
      <p:pic>
        <p:nvPicPr>
          <p:cNvPr id="5" name="Imagem 4" descr="Texto&#10;&#10;Descrição gerada automaticamente com confiança média">
            <a:extLst>
              <a:ext uri="{FF2B5EF4-FFF2-40B4-BE49-F238E27FC236}">
                <a16:creationId xmlns:a16="http://schemas.microsoft.com/office/drawing/2014/main" id="{CE72DF46-9CFB-4398-8B97-3A0A04FC2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3" y="1301645"/>
            <a:ext cx="7502138" cy="3465606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22680A5E-8359-454B-BA23-EC31C5D16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412" y="4005663"/>
            <a:ext cx="6366389" cy="2396758"/>
          </a:xfrm>
          <a:prstGeom prst="rect">
            <a:avLst/>
          </a:prstGeom>
        </p:spPr>
      </p:pic>
      <p:pic>
        <p:nvPicPr>
          <p:cNvPr id="11" name="Imagem 10" descr="Texto&#10;&#10;Descrição gerada automaticamente">
            <a:extLst>
              <a:ext uri="{FF2B5EF4-FFF2-40B4-BE49-F238E27FC236}">
                <a16:creationId xmlns:a16="http://schemas.microsoft.com/office/drawing/2014/main" id="{7F189EC7-8909-432E-9645-370B50E57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100" y="1914914"/>
            <a:ext cx="4256185" cy="164891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6FC16F3-6364-4B42-931D-3B386EB1B98C}"/>
              </a:ext>
            </a:extLst>
          </p:cNvPr>
          <p:cNvSpPr/>
          <p:nvPr/>
        </p:nvSpPr>
        <p:spPr>
          <a:xfrm>
            <a:off x="0" y="-1"/>
            <a:ext cx="541538" cy="40056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343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24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3.3.1 Recorrência – Random Recursive Quicksort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DB009ADC-87BD-4007-9FB9-C68347D02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8" y="2322634"/>
            <a:ext cx="5891644" cy="2736544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8368A986-2C72-4B19-8C19-6E7BB9958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002" y="1182865"/>
            <a:ext cx="5098886" cy="542493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5618F05-E7F5-4F66-AF64-06B918D44EA8}"/>
              </a:ext>
            </a:extLst>
          </p:cNvPr>
          <p:cNvSpPr/>
          <p:nvPr/>
        </p:nvSpPr>
        <p:spPr>
          <a:xfrm>
            <a:off x="0" y="-1"/>
            <a:ext cx="541538" cy="41771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16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240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3.3.2 Recorrência – Random Recursive Quicksort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D6EFDAF4-8CF1-4D12-B0FF-A2B2CCC2A3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1" y="1485542"/>
            <a:ext cx="7414648" cy="3488047"/>
          </a:xfrm>
          <a:prstGeom prst="rect">
            <a:avLst/>
          </a:prstGeom>
        </p:spPr>
      </p:pic>
      <p:pic>
        <p:nvPicPr>
          <p:cNvPr id="12" name="Imagem 11" descr="Texto&#10;&#10;Descrição gerada automaticamente">
            <a:extLst>
              <a:ext uri="{FF2B5EF4-FFF2-40B4-BE49-F238E27FC236}">
                <a16:creationId xmlns:a16="http://schemas.microsoft.com/office/drawing/2014/main" id="{AF342067-138B-42D8-839B-2BB8C9E4B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209" y="4214875"/>
            <a:ext cx="6804900" cy="2315166"/>
          </a:xfrm>
          <a:prstGeom prst="rect">
            <a:avLst/>
          </a:prstGeom>
        </p:spPr>
      </p:pic>
      <p:pic>
        <p:nvPicPr>
          <p:cNvPr id="14" name="Imagem 13" descr="Texto&#10;&#10;Descrição gerada automaticamente">
            <a:extLst>
              <a:ext uri="{FF2B5EF4-FFF2-40B4-BE49-F238E27FC236}">
                <a16:creationId xmlns:a16="http://schemas.microsoft.com/office/drawing/2014/main" id="{F198132B-FB74-495B-B0B7-42F68D0E9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136" y="2077122"/>
            <a:ext cx="4003964" cy="1551204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13B0AE3F-CFA5-4756-82DF-EEE6E49401C7}"/>
              </a:ext>
            </a:extLst>
          </p:cNvPr>
          <p:cNvSpPr/>
          <p:nvPr/>
        </p:nvSpPr>
        <p:spPr>
          <a:xfrm>
            <a:off x="0" y="-1"/>
            <a:ext cx="541538" cy="43122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26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689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3.4.1 Recorrência – Recursive Mergesort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33D5AC1B-4ECD-48FD-B196-C701846B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35" y="1293377"/>
            <a:ext cx="7475868" cy="53116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5CC44682-B4B1-4D7B-A853-8FD7339E329C}"/>
              </a:ext>
            </a:extLst>
          </p:cNvPr>
          <p:cNvSpPr/>
          <p:nvPr/>
        </p:nvSpPr>
        <p:spPr>
          <a:xfrm>
            <a:off x="0" y="-1"/>
            <a:ext cx="541538" cy="452004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7140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689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3.4.2 Recorrência – Recursive Mergesort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82057231-025E-4C1B-80AA-AC732AC78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63" y="1849223"/>
            <a:ext cx="7690273" cy="3668349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52E387E-FC55-483E-BCF9-AA4BC9A9FE7D}"/>
              </a:ext>
            </a:extLst>
          </p:cNvPr>
          <p:cNvSpPr/>
          <p:nvPr/>
        </p:nvSpPr>
        <p:spPr>
          <a:xfrm>
            <a:off x="0" y="-2"/>
            <a:ext cx="541538" cy="46551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105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6893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3.4.3 Recorrência – Recursive Mergesort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83E0F49-648B-4C8D-8572-D3242218F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916" y="1602751"/>
            <a:ext cx="10179705" cy="4385103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7E1A7279-C93F-42D5-AE6A-E436B8855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4441" y="3517751"/>
            <a:ext cx="2945032" cy="115449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A15D773-54F1-4642-AB64-272024D39E35}"/>
              </a:ext>
            </a:extLst>
          </p:cNvPr>
          <p:cNvSpPr/>
          <p:nvPr/>
        </p:nvSpPr>
        <p:spPr>
          <a:xfrm>
            <a:off x="0" y="-2"/>
            <a:ext cx="541538" cy="4831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815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383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3.5.1 Recorrência – Random Recursive Mergesort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AB3E19DD-D965-4BCB-9AC0-1412D8D20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41" y="1647127"/>
            <a:ext cx="10078546" cy="411897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69CBC9B2-B30E-46AF-8E5A-77710702DD70}"/>
              </a:ext>
            </a:extLst>
          </p:cNvPr>
          <p:cNvSpPr/>
          <p:nvPr/>
        </p:nvSpPr>
        <p:spPr>
          <a:xfrm>
            <a:off x="0" y="-2"/>
            <a:ext cx="541538" cy="4894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57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851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1.1.1 Crescente</a:t>
            </a:r>
          </a:p>
        </p:txBody>
      </p:sp>
      <p:pic>
        <p:nvPicPr>
          <p:cNvPr id="14" name="Imagem 13" descr="Tabela&#10;&#10;Descrição gerada automaticamente">
            <a:extLst>
              <a:ext uri="{FF2B5EF4-FFF2-40B4-BE49-F238E27FC236}">
                <a16:creationId xmlns:a16="http://schemas.microsoft.com/office/drawing/2014/main" id="{8EF7955E-2FA7-403E-80F6-47F01DA29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382" y="1742958"/>
            <a:ext cx="10298546" cy="4659463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DE5DFBB6-35A2-40EB-8B86-80CCD3A282EC}"/>
              </a:ext>
            </a:extLst>
          </p:cNvPr>
          <p:cNvSpPr/>
          <p:nvPr/>
        </p:nvSpPr>
        <p:spPr>
          <a:xfrm>
            <a:off x="0" y="0"/>
            <a:ext cx="541538" cy="455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12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3839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3.5.2 Recorrência – Random Recursive Mergesort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705E22E3-4B66-4CB6-BBEC-8DCC9DC75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954" y="2265989"/>
            <a:ext cx="10018414" cy="2826047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26BD90DB-1A58-451A-82AD-5C8B00256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819968"/>
            <a:ext cx="3951784" cy="1530989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43A4B60-9BC7-40F3-91C6-AB147151D7FD}"/>
              </a:ext>
            </a:extLst>
          </p:cNvPr>
          <p:cNvSpPr/>
          <p:nvPr/>
        </p:nvSpPr>
        <p:spPr>
          <a:xfrm>
            <a:off x="0" y="0"/>
            <a:ext cx="541538" cy="509203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781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7336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3.6.1 Recorrência – Recursive Selectionsort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8CCA6FE9-C97C-42DD-9569-248C41A31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9609" y="1288995"/>
            <a:ext cx="7672781" cy="523649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A5271E13-3130-4E8F-B0EF-695CDA0C009F}"/>
              </a:ext>
            </a:extLst>
          </p:cNvPr>
          <p:cNvSpPr/>
          <p:nvPr/>
        </p:nvSpPr>
        <p:spPr>
          <a:xfrm>
            <a:off x="0" y="-1"/>
            <a:ext cx="541538" cy="52364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4043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7336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3.6.2 Recorrência – Recursive Selectionsort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39A0AB3-F1F2-4B8B-9EFF-9FD046B82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710" y="2184452"/>
            <a:ext cx="9682579" cy="2938266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FAABAF42-1C14-4570-8FCC-CA58FA45D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90" y="4539638"/>
            <a:ext cx="4641171" cy="1862783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793390FA-6221-45F0-B820-20F969FD0BBE}"/>
              </a:ext>
            </a:extLst>
          </p:cNvPr>
          <p:cNvSpPr/>
          <p:nvPr/>
        </p:nvSpPr>
        <p:spPr>
          <a:xfrm>
            <a:off x="0" y="-1"/>
            <a:ext cx="541538" cy="536171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129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82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3.7.1 Recorrência – Random Recursive Selectionsort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5A8AF0C-C389-43A9-81F5-AA504AC3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1" y="1342911"/>
            <a:ext cx="5897575" cy="5212532"/>
          </a:xfrm>
          <a:prstGeom prst="rect">
            <a:avLst/>
          </a:prstGeom>
        </p:spPr>
      </p:pic>
      <p:pic>
        <p:nvPicPr>
          <p:cNvPr id="11" name="Imagem 10" descr="Texto&#10;&#10;Descrição gerada automaticamente com confiança baixa">
            <a:extLst>
              <a:ext uri="{FF2B5EF4-FFF2-40B4-BE49-F238E27FC236}">
                <a16:creationId xmlns:a16="http://schemas.microsoft.com/office/drawing/2014/main" id="{D9294A21-E112-4AF0-A22E-8E97A4B57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155" y="1932709"/>
            <a:ext cx="4499263" cy="401089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ECFDB1CD-8C8F-4910-8BD0-B8FF8CC1AD9D}"/>
              </a:ext>
            </a:extLst>
          </p:cNvPr>
          <p:cNvSpPr/>
          <p:nvPr/>
        </p:nvSpPr>
        <p:spPr>
          <a:xfrm>
            <a:off x="0" y="-1"/>
            <a:ext cx="541538" cy="54967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843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82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3.7.2 Recorrência – Random Recursive Selectionsort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2D4EEC1D-A59E-4DBD-B5CD-966E3D958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1" y="1495933"/>
            <a:ext cx="5897576" cy="5102294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C1C576AA-DEBA-4AE2-93D1-5A8209106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0" y="2373538"/>
            <a:ext cx="4624718" cy="340380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574376FB-B2AE-4725-B8DA-36CA29B76687}"/>
              </a:ext>
            </a:extLst>
          </p:cNvPr>
          <p:cNvSpPr/>
          <p:nvPr/>
        </p:nvSpPr>
        <p:spPr>
          <a:xfrm>
            <a:off x="0" y="-1"/>
            <a:ext cx="541538" cy="5652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294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82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3.7.3 Recorrência – Random Recursive Selectionsort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FCBB789-A426-4BF8-9B85-A4100E35F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80" y="1923471"/>
            <a:ext cx="8109239" cy="4051412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264ABDD1-9295-45D9-A80B-88D89E46EE2F}"/>
              </a:ext>
            </a:extLst>
          </p:cNvPr>
          <p:cNvSpPr/>
          <p:nvPr/>
        </p:nvSpPr>
        <p:spPr>
          <a:xfrm>
            <a:off x="0" y="-2"/>
            <a:ext cx="541538" cy="57877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99728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82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3.7.4 Recorrência – Random Recursive Selectionsort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AB042460-954E-4406-9E20-7FCF627DF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41" y="1696709"/>
            <a:ext cx="8898517" cy="439236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FF77740-0C1C-4C78-AE42-02262D544BBE}"/>
              </a:ext>
            </a:extLst>
          </p:cNvPr>
          <p:cNvSpPr/>
          <p:nvPr/>
        </p:nvSpPr>
        <p:spPr>
          <a:xfrm>
            <a:off x="0" y="-2"/>
            <a:ext cx="541538" cy="59955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922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882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3.7.5 Recorrência – Random Recursive Selectionsort</a:t>
            </a:r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93A79F51-4F54-48F4-8280-4FC480CB2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156" y="2470547"/>
            <a:ext cx="9713480" cy="2537872"/>
          </a:xfrm>
          <a:prstGeom prst="rect">
            <a:avLst/>
          </a:prstGeom>
        </p:spPr>
      </p:pic>
      <p:pic>
        <p:nvPicPr>
          <p:cNvPr id="10" name="Imagem 9" descr="Texto&#10;&#10;Descrição gerada automaticamente">
            <a:extLst>
              <a:ext uri="{FF2B5EF4-FFF2-40B4-BE49-F238E27FC236}">
                <a16:creationId xmlns:a16="http://schemas.microsoft.com/office/drawing/2014/main" id="{6B2079AB-42AF-4E88-877C-DC188AAFCA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73678"/>
            <a:ext cx="5314288" cy="213294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907C6093-FAE3-408E-A353-A817FF332085}"/>
              </a:ext>
            </a:extLst>
          </p:cNvPr>
          <p:cNvSpPr/>
          <p:nvPr/>
        </p:nvSpPr>
        <p:spPr>
          <a:xfrm>
            <a:off x="0" y="-2"/>
            <a:ext cx="541538" cy="62449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3533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0497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4. Detalhes</a:t>
            </a:r>
          </a:p>
        </p:txBody>
      </p:sp>
      <p:pic>
        <p:nvPicPr>
          <p:cNvPr id="5" name="Imagem 4" descr="Texto&#10;&#10;Descrição gerada automaticamente">
            <a:extLst>
              <a:ext uri="{FF2B5EF4-FFF2-40B4-BE49-F238E27FC236}">
                <a16:creationId xmlns:a16="http://schemas.microsoft.com/office/drawing/2014/main" id="{151F09C7-8894-4906-AE4C-19A82D07A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518" y="1274463"/>
            <a:ext cx="5518607" cy="5166822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21D53A9-3D99-46AE-9B79-7C9ECE71A891}"/>
              </a:ext>
            </a:extLst>
          </p:cNvPr>
          <p:cNvCxnSpPr>
            <a:cxnSpLocks/>
          </p:cNvCxnSpPr>
          <p:nvPr/>
        </p:nvCxnSpPr>
        <p:spPr>
          <a:xfrm>
            <a:off x="2971800" y="1859973"/>
            <a:ext cx="10806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7A96873-034C-4C6F-A287-F7916FA6D8D0}"/>
              </a:ext>
            </a:extLst>
          </p:cNvPr>
          <p:cNvCxnSpPr>
            <a:cxnSpLocks/>
          </p:cNvCxnSpPr>
          <p:nvPr/>
        </p:nvCxnSpPr>
        <p:spPr>
          <a:xfrm>
            <a:off x="2982190" y="2074718"/>
            <a:ext cx="10806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4695527-9463-4AEB-AEE6-D836F6FD7399}"/>
              </a:ext>
            </a:extLst>
          </p:cNvPr>
          <p:cNvCxnSpPr>
            <a:cxnSpLocks/>
          </p:cNvCxnSpPr>
          <p:nvPr/>
        </p:nvCxnSpPr>
        <p:spPr>
          <a:xfrm>
            <a:off x="2971800" y="3408218"/>
            <a:ext cx="10806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0CFADAE-40B1-43C8-9957-F9A94F22F1BF}"/>
              </a:ext>
            </a:extLst>
          </p:cNvPr>
          <p:cNvCxnSpPr>
            <a:cxnSpLocks/>
          </p:cNvCxnSpPr>
          <p:nvPr/>
        </p:nvCxnSpPr>
        <p:spPr>
          <a:xfrm>
            <a:off x="2971800" y="3706091"/>
            <a:ext cx="10806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2FAF8776-2CC7-4997-BB99-5608E7185E68}"/>
              </a:ext>
            </a:extLst>
          </p:cNvPr>
          <p:cNvCxnSpPr>
            <a:cxnSpLocks/>
          </p:cNvCxnSpPr>
          <p:nvPr/>
        </p:nvCxnSpPr>
        <p:spPr>
          <a:xfrm>
            <a:off x="2982190" y="2372591"/>
            <a:ext cx="1080655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40BB10EF-EE82-48C5-B3A1-7A1D72EF45EA}"/>
              </a:ext>
            </a:extLst>
          </p:cNvPr>
          <p:cNvSpPr/>
          <p:nvPr/>
        </p:nvSpPr>
        <p:spPr>
          <a:xfrm>
            <a:off x="0" y="-2"/>
            <a:ext cx="541538" cy="65151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8404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7970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Fim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0E8898F-0254-4075-A003-23AB6F806611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1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31686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1.1.2 Decrescente</a:t>
            </a:r>
          </a:p>
        </p:txBody>
      </p:sp>
      <p:pic>
        <p:nvPicPr>
          <p:cNvPr id="5" name="Imagem 4" descr="Tabela&#10;&#10;Descrição gerada automaticamente">
            <a:extLst>
              <a:ext uri="{FF2B5EF4-FFF2-40B4-BE49-F238E27FC236}">
                <a16:creationId xmlns:a16="http://schemas.microsoft.com/office/drawing/2014/main" id="{3AFBAC77-A9CB-4726-BA8B-E9774F3A3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61" y="1556031"/>
            <a:ext cx="10748217" cy="48463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DB09F65-C4CD-4B1D-A7CE-FF05E9384C5A}"/>
              </a:ext>
            </a:extLst>
          </p:cNvPr>
          <p:cNvSpPr/>
          <p:nvPr/>
        </p:nvSpPr>
        <p:spPr>
          <a:xfrm>
            <a:off x="0" y="0"/>
            <a:ext cx="541538" cy="6130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083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79899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643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1.1.3 Aleatório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7" name="Imagem 6" descr="Interface gráfica do usuário, Tabela&#10;&#10;Descrição gerada automaticamente">
            <a:extLst>
              <a:ext uri="{FF2B5EF4-FFF2-40B4-BE49-F238E27FC236}">
                <a16:creationId xmlns:a16="http://schemas.microsoft.com/office/drawing/2014/main" id="{1048B0B7-4D5C-4846-8949-664C6D315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663" y="1532797"/>
            <a:ext cx="11006271" cy="50584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0866730-5381-478E-A892-C8ECE661FA62}"/>
              </a:ext>
            </a:extLst>
          </p:cNvPr>
          <p:cNvSpPr/>
          <p:nvPr/>
        </p:nvSpPr>
        <p:spPr>
          <a:xfrm>
            <a:off x="0" y="0"/>
            <a:ext cx="541538" cy="8697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06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000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1.2.1 Geral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E1D0D67F-7FE0-427E-B359-6E666941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7" y="1391101"/>
            <a:ext cx="10681063" cy="529670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449D406-155F-476F-97A7-24D605CFA5BC}"/>
              </a:ext>
            </a:extLst>
          </p:cNvPr>
          <p:cNvSpPr/>
          <p:nvPr/>
        </p:nvSpPr>
        <p:spPr>
          <a:xfrm>
            <a:off x="0" y="0"/>
            <a:ext cx="541538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341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000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1.2.2 Geral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24A8CE75-6056-4658-BE4C-690121B0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338" y="1532797"/>
            <a:ext cx="10730861" cy="49859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6B0EB551-24EB-4DFF-A9A3-04B9B7046D58}"/>
              </a:ext>
            </a:extLst>
          </p:cNvPr>
          <p:cNvSpPr/>
          <p:nvPr/>
        </p:nvSpPr>
        <p:spPr>
          <a:xfrm>
            <a:off x="0" y="1"/>
            <a:ext cx="541538" cy="135081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630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20004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1.2.3 Geral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5" name="Imagem 4" descr="Gráfico, Gráfico de linhas&#10;&#10;Descrição gerada automaticamente">
            <a:extLst>
              <a:ext uri="{FF2B5EF4-FFF2-40B4-BE49-F238E27FC236}">
                <a16:creationId xmlns:a16="http://schemas.microsoft.com/office/drawing/2014/main" id="{1B1635E2-3F0C-44AE-9F88-E396305EF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366" y="1265257"/>
            <a:ext cx="10160806" cy="537528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B49CB512-0A85-4DA7-BE54-82FBB9689D4C}"/>
              </a:ext>
            </a:extLst>
          </p:cNvPr>
          <p:cNvSpPr/>
          <p:nvPr/>
        </p:nvSpPr>
        <p:spPr>
          <a:xfrm>
            <a:off x="0" y="0"/>
            <a:ext cx="541538" cy="144433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84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41C00322-0AA5-4045-A1CE-F4A549690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1A435E5-9BA2-42A5-A4A1-6809A9384448}"/>
              </a:ext>
            </a:extLst>
          </p:cNvPr>
          <p:cNvSpPr/>
          <p:nvPr/>
        </p:nvSpPr>
        <p:spPr>
          <a:xfrm>
            <a:off x="884663" y="313070"/>
            <a:ext cx="81776" cy="86979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DAAFA19-FE22-456B-99F9-5DF7DD106E78}"/>
              </a:ext>
            </a:extLst>
          </p:cNvPr>
          <p:cNvSpPr/>
          <p:nvPr/>
        </p:nvSpPr>
        <p:spPr>
          <a:xfrm>
            <a:off x="0" y="0"/>
            <a:ext cx="541538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5C4CB5-E50B-4F09-A7DC-D2A95FEDF57F}"/>
              </a:ext>
            </a:extLst>
          </p:cNvPr>
          <p:cNvSpPr txBox="1"/>
          <p:nvPr/>
        </p:nvSpPr>
        <p:spPr>
          <a:xfrm>
            <a:off x="1147461" y="455579"/>
            <a:ext cx="72403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1.3.1 Recursivos vs Aleatórios e Recursivos</a:t>
            </a:r>
          </a:p>
          <a:p>
            <a:endParaRPr lang="pt-BR" sz="3200">
              <a:solidFill>
                <a:schemeClr val="bg1"/>
              </a:solidFill>
            </a:endParaRPr>
          </a:p>
        </p:txBody>
      </p:sp>
      <p:pic>
        <p:nvPicPr>
          <p:cNvPr id="7" name="Imagem 6" descr="Gráfico, Gráfico de linhas&#10;&#10;Descrição gerada automaticamente">
            <a:extLst>
              <a:ext uri="{FF2B5EF4-FFF2-40B4-BE49-F238E27FC236}">
                <a16:creationId xmlns:a16="http://schemas.microsoft.com/office/drawing/2014/main" id="{E5173DF3-0474-4ABB-AB97-31614FD65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745" y="2105798"/>
            <a:ext cx="5450497" cy="3829268"/>
          </a:xfrm>
          <a:prstGeom prst="rect">
            <a:avLst/>
          </a:prstGeom>
        </p:spPr>
      </p:pic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D339C869-B7DA-4328-B9ED-8A07901D8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9" y="2105798"/>
            <a:ext cx="5615126" cy="382926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88700D73-CCBD-4EB2-ABC1-59BAAB58134D}"/>
              </a:ext>
            </a:extLst>
          </p:cNvPr>
          <p:cNvSpPr/>
          <p:nvPr/>
        </p:nvSpPr>
        <p:spPr>
          <a:xfrm>
            <a:off x="0" y="1"/>
            <a:ext cx="541538" cy="15327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15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768</Words>
  <Application>Microsoft Office PowerPoint</Application>
  <PresentationFormat>Widescreen</PresentationFormat>
  <Paragraphs>73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Tema do Office</vt:lpstr>
      <vt:lpstr>Trabalho 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</dc:creator>
  <cp:lastModifiedBy>Gustavo</cp:lastModifiedBy>
  <cp:revision>17</cp:revision>
  <dcterms:created xsi:type="dcterms:W3CDTF">2021-05-30T07:53:07Z</dcterms:created>
  <dcterms:modified xsi:type="dcterms:W3CDTF">2021-05-31T20:08:41Z</dcterms:modified>
</cp:coreProperties>
</file>