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2CB"/>
    <a:srgbClr val="D4E598"/>
    <a:srgbClr val="F1A893"/>
    <a:srgbClr val="E9AB77"/>
    <a:srgbClr val="FFFFFF"/>
    <a:srgbClr val="FF66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89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9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4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1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89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54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38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9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8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4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21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4314F09-F39B-45EE-9A40-F6CC19E99549}" type="datetimeFigureOut">
              <a:rPr lang="pt-BR" smtClean="0"/>
              <a:t>05/11/2020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9FBA74A-F18A-4854-A2AC-E5063607F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5.svg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pace-based_architecture" TargetMode="External"/><Relationship Id="rId5" Type="http://schemas.openxmlformats.org/officeDocument/2006/relationships/hyperlink" Target="https://www.infoq.com/news/Grid-Computing-JPPF/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eilly.com/library/view/software-architecture-patterns/9781491971437/ch05.htm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512D5-6E91-4896-B52D-7A4169928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144756"/>
            <a:ext cx="9144000" cy="2387600"/>
          </a:xfrm>
        </p:spPr>
        <p:txBody>
          <a:bodyPr/>
          <a:lstStyle/>
          <a:p>
            <a:r>
              <a:rPr lang="pt-BR" dirty="0"/>
              <a:t>Space-</a:t>
            </a:r>
            <a:r>
              <a:rPr lang="pt-BR" dirty="0" err="1"/>
              <a:t>Based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8B7E7-D8B7-4C19-A4B0-BE8D8E194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herit"/>
              </a:rPr>
              <a:t>Gustavo </a:t>
            </a:r>
            <a:r>
              <a:rPr lang="pt-BR" b="0" i="0" dirty="0" err="1">
                <a:effectLst/>
                <a:latin typeface="inherit"/>
              </a:rPr>
              <a:t>Hammerschmidt</a:t>
            </a:r>
            <a:endParaRPr lang="pt-BR" b="0" i="0" dirty="0">
              <a:effectLst/>
              <a:latin typeface="inherit"/>
            </a:endParaRPr>
          </a:p>
          <a:p>
            <a:r>
              <a:rPr lang="pt-BR" dirty="0">
                <a:latin typeface="inherit"/>
              </a:rPr>
              <a:t>Karlos Silva</a:t>
            </a:r>
            <a:endParaRPr lang="pt-BR" i="0" dirty="0">
              <a:effectLst/>
              <a:latin typeface="Whitney"/>
            </a:endParaRPr>
          </a:p>
        </p:txBody>
      </p:sp>
      <p:pic>
        <p:nvPicPr>
          <p:cNvPr id="1032" name="Picture 8" descr="PUCPR App">
            <a:extLst>
              <a:ext uri="{FF2B5EF4-FFF2-40B4-BE49-F238E27FC236}">
                <a16:creationId xmlns:a16="http://schemas.microsoft.com/office/drawing/2014/main" id="{10625C54-A6A5-469E-B907-3EAEAD38B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437" y="5646420"/>
            <a:ext cx="1116563" cy="111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363A524-B3B8-4C4F-B01D-AFAECD9F6CF7}"/>
              </a:ext>
            </a:extLst>
          </p:cNvPr>
          <p:cNvSpPr txBox="1"/>
          <p:nvPr/>
        </p:nvSpPr>
        <p:spPr>
          <a:xfrm>
            <a:off x="10151949" y="0"/>
            <a:ext cx="184697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500" dirty="0"/>
              <a:t>“ ”</a:t>
            </a:r>
          </a:p>
        </p:txBody>
      </p:sp>
    </p:spTree>
    <p:extLst>
      <p:ext uri="{BB962C8B-B14F-4D97-AF65-F5344CB8AC3E}">
        <p14:creationId xmlns:p14="http://schemas.microsoft.com/office/powerpoint/2010/main" val="16928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BE03AF5-7E40-4C3B-B111-991710D20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241" y="-63759"/>
            <a:ext cx="3645159" cy="364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63C1CE-B601-4152-BA93-5487FB464445}"/>
              </a:ext>
            </a:extLst>
          </p:cNvPr>
          <p:cNvSpPr txBox="1"/>
          <p:nvPr/>
        </p:nvSpPr>
        <p:spPr>
          <a:xfrm>
            <a:off x="11305563" y="813730"/>
            <a:ext cx="88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3:</a:t>
            </a:r>
          </a:p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Act</a:t>
            </a:r>
            <a:endParaRPr lang="pt-BR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2" name="Gráfico 11" descr="Selo 3">
            <a:extLst>
              <a:ext uri="{FF2B5EF4-FFF2-40B4-BE49-F238E27FC236}">
                <a16:creationId xmlns:a16="http://schemas.microsoft.com/office/drawing/2014/main" id="{20FA422C-0CAE-4946-9AAA-D76AB33C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14" name="Picture 8" descr="PUCPR App">
            <a:extLst>
              <a:ext uri="{FF2B5EF4-FFF2-40B4-BE49-F238E27FC236}">
                <a16:creationId xmlns:a16="http://schemas.microsoft.com/office/drawing/2014/main" id="{69662DFF-25EC-409D-973E-BD3AD0A6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E4705-7C1A-4602-A96D-C40777CBE12C}"/>
              </a:ext>
            </a:extLst>
          </p:cNvPr>
          <p:cNvSpPr txBox="1"/>
          <p:nvPr/>
        </p:nvSpPr>
        <p:spPr>
          <a:xfrm>
            <a:off x="127219" y="536732"/>
            <a:ext cx="2525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>
                <a:solidFill>
                  <a:schemeClr val="tx2"/>
                </a:solidFill>
                <a:latin typeface="inherit"/>
              </a:rPr>
              <a:t>Cult Book</a:t>
            </a:r>
          </a:p>
          <a:p>
            <a:r>
              <a:rPr lang="pt-BR" sz="3600" b="1">
                <a:solidFill>
                  <a:schemeClr val="tx2"/>
                </a:solidFill>
                <a:latin typeface="inherit"/>
              </a:rPr>
              <a:t>Warehouse</a:t>
            </a:r>
            <a:endParaRPr lang="pt-BR" sz="3200" b="1" dirty="0">
              <a:solidFill>
                <a:schemeClr val="tx2"/>
              </a:solidFill>
              <a:latin typeface="inherit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421365A-1B2D-47E9-B293-4CDE57374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78" y="96994"/>
            <a:ext cx="7066624" cy="666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3B6A8A-E7B7-4593-AE4F-8CF6566A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2322" y="1640775"/>
            <a:ext cx="4480560" cy="3664650"/>
          </a:xfrm>
        </p:spPr>
        <p:txBody>
          <a:bodyPr/>
          <a:lstStyle/>
          <a:p>
            <a:r>
              <a:rPr lang="pt-BR" b="1" dirty="0">
                <a:latin typeface="inherit"/>
              </a:rPr>
              <a:t>Aplicabilidade</a:t>
            </a:r>
            <a:r>
              <a:rPr lang="pt-BR" dirty="0">
                <a:latin typeface="inherit"/>
              </a:rPr>
              <a:t>: são aplicações dinâmicas e sofisticadas, que tornam a aplicação de fácil aplicabilidade em servidores.</a:t>
            </a:r>
          </a:p>
          <a:p>
            <a:r>
              <a:rPr lang="pt-BR" b="1" dirty="0">
                <a:latin typeface="inherit"/>
              </a:rPr>
              <a:t>Performance</a:t>
            </a:r>
            <a:r>
              <a:rPr lang="pt-BR" dirty="0">
                <a:latin typeface="inherit"/>
              </a:rPr>
              <a:t>:  possibilita a aplicação alta performance devido ao processamento distribuído, ao acesso de dados em memória e mecanismos de cache.</a:t>
            </a:r>
          </a:p>
          <a:p>
            <a:r>
              <a:rPr lang="pt-BR" b="1" dirty="0">
                <a:latin typeface="inherit"/>
              </a:rPr>
              <a:t>Escalabilidade</a:t>
            </a:r>
            <a:r>
              <a:rPr lang="pt-BR" dirty="0">
                <a:latin typeface="inherit"/>
              </a:rPr>
              <a:t>: fácil de escalar pois não depende de base de dados centralizada; e por permitir fácil expansão do processamento com novas unidades de processamento.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9F0E3D-6551-4ECA-B88C-CF899EEE6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640775"/>
            <a:ext cx="4480560" cy="3652678"/>
          </a:xfrm>
        </p:spPr>
        <p:txBody>
          <a:bodyPr/>
          <a:lstStyle/>
          <a:p>
            <a:r>
              <a:rPr lang="pt-BR" b="1" dirty="0" err="1">
                <a:latin typeface="inherit"/>
              </a:rPr>
              <a:t>Testabilidade</a:t>
            </a:r>
            <a:r>
              <a:rPr lang="pt-BR" dirty="0">
                <a:latin typeface="inherit"/>
              </a:rPr>
              <a:t>: difícil de simular grandes quantidades de dados em um ambiente de teste, o que pode consumir muito tempo. O que torna o ambiente difícil de analisar.</a:t>
            </a:r>
          </a:p>
          <a:p>
            <a:r>
              <a:rPr lang="pt-BR" b="1" dirty="0">
                <a:latin typeface="inherit"/>
              </a:rPr>
              <a:t>Facilidade de desenvolvimento</a:t>
            </a:r>
            <a:r>
              <a:rPr lang="pt-BR" dirty="0">
                <a:latin typeface="inherit"/>
              </a:rPr>
              <a:t>: poucas APIs e serviços tornam o desenvolvimento da arquitetura difícil.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E0BB2E1-5538-4B94-8799-55EE8B37F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2322" y="1018247"/>
            <a:ext cx="4480560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inherit"/>
              </a:rPr>
              <a:t>Vantagens </a:t>
            </a:r>
            <a:endParaRPr lang="pt-BR" sz="2800" b="1" dirty="0">
              <a:solidFill>
                <a:schemeClr val="tx2"/>
              </a:solidFill>
              <a:latin typeface="inherit"/>
            </a:endParaRP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ACA8C41-335C-4DBA-876D-256A3F6B866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096000" y="1018247"/>
            <a:ext cx="4480560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inherit"/>
              </a:rPr>
              <a:t>Desvantagens</a:t>
            </a:r>
            <a:endParaRPr lang="pt-BR" sz="2800" b="1" dirty="0">
              <a:solidFill>
                <a:schemeClr val="tx2"/>
              </a:solidFill>
              <a:latin typeface="inherit"/>
            </a:endParaRPr>
          </a:p>
        </p:txBody>
      </p:sp>
      <p:pic>
        <p:nvPicPr>
          <p:cNvPr id="16" name="Gráfico 15" descr="Seta para Cima">
            <a:extLst>
              <a:ext uri="{FF2B5EF4-FFF2-40B4-BE49-F238E27FC236}">
                <a16:creationId xmlns:a16="http://schemas.microsoft.com/office/drawing/2014/main" id="{799EE02E-7945-448C-9F53-86FA21586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4792" y="1113459"/>
            <a:ext cx="369727" cy="369727"/>
          </a:xfrm>
          <a:prstGeom prst="rect">
            <a:avLst/>
          </a:prstGeom>
        </p:spPr>
      </p:pic>
      <p:pic>
        <p:nvPicPr>
          <p:cNvPr id="18" name="Gráfico 17" descr="Seta para Cima">
            <a:extLst>
              <a:ext uri="{FF2B5EF4-FFF2-40B4-BE49-F238E27FC236}">
                <a16:creationId xmlns:a16="http://schemas.microsoft.com/office/drawing/2014/main" id="{75A84A60-579E-42A0-9841-70349489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8549702" y="1113459"/>
            <a:ext cx="369727" cy="369727"/>
          </a:xfrm>
          <a:prstGeom prst="rect">
            <a:avLst/>
          </a:prstGeom>
        </p:spPr>
      </p:pic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29933C-A831-416A-A89A-3E6EE782B046}"/>
              </a:ext>
            </a:extLst>
          </p:cNvPr>
          <p:cNvSpPr txBox="1"/>
          <p:nvPr/>
        </p:nvSpPr>
        <p:spPr>
          <a:xfrm>
            <a:off x="11305563" y="813730"/>
            <a:ext cx="88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3:</a:t>
            </a:r>
          </a:p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Act</a:t>
            </a:r>
            <a:endParaRPr lang="pt-BR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19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0210FE4-E5C8-4D8C-9608-1AA21E8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0763" y="1882330"/>
            <a:ext cx="9284800" cy="2316807"/>
          </a:xfrm>
        </p:spPr>
        <p:txBody>
          <a:bodyPr>
            <a:normAutofit/>
          </a:bodyPr>
          <a:lstStyle/>
          <a:p>
            <a:r>
              <a:rPr lang="pt-BR" sz="6000"/>
              <a:t>“Me impressionem...”</a:t>
            </a:r>
          </a:p>
          <a:p>
            <a:r>
              <a:rPr lang="pt-BR" sz="6000"/>
              <a:t> ~ sábio, 2020.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092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408FEE1-8BFF-4968-8F71-6910880B0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12" y="549113"/>
            <a:ext cx="6949973" cy="500965"/>
          </a:xfrm>
        </p:spPr>
        <p:txBody>
          <a:bodyPr/>
          <a:lstStyle/>
          <a:p>
            <a:r>
              <a:rPr lang="pt-BR"/>
              <a:t>Uso da arquitetura Space-Based no projeto de grupo: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EF052D-9449-4997-A02E-4CD18CE0848C}"/>
              </a:ext>
            </a:extLst>
          </p:cNvPr>
          <p:cNvSpPr txBox="1"/>
          <p:nvPr/>
        </p:nvSpPr>
        <p:spPr>
          <a:xfrm>
            <a:off x="1480412" y="1349357"/>
            <a:ext cx="95869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  <a:p>
            <a:r>
              <a:rPr lang="pt-BR"/>
              <a:t>Big Idea:</a:t>
            </a:r>
          </a:p>
          <a:p>
            <a:r>
              <a:rPr lang="pt-BR" b="1" i="1"/>
              <a:t>Liberum Oratio</a:t>
            </a:r>
            <a:r>
              <a:rPr lang="pt-BR"/>
              <a:t> é um projeto de arquitetura de software fictício que possibilita aos seus usuários a manifestação de suas ideias e opiniões com total liberdade de expressão.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Essential Question:</a:t>
            </a:r>
          </a:p>
          <a:p>
            <a:r>
              <a:rPr lang="pt-BR"/>
              <a:t>Como possibilitar que o indivíduo tenha liberdade de expressão? 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Challenge:</a:t>
            </a:r>
          </a:p>
          <a:p>
            <a:r>
              <a:rPr lang="pt-BR"/>
              <a:t>Criar uma aplicação com base em padrões de arquitetura que possibilite a liberdade de expressão.</a:t>
            </a:r>
          </a:p>
          <a:p>
            <a:endParaRPr lang="pt-BR"/>
          </a:p>
        </p:txBody>
      </p:sp>
      <p:pic>
        <p:nvPicPr>
          <p:cNvPr id="9" name="Espaço Reservado para Conteúdo 4" descr="Lâmpada e engrenagem">
            <a:extLst>
              <a:ext uri="{FF2B5EF4-FFF2-40B4-BE49-F238E27FC236}">
                <a16:creationId xmlns:a16="http://schemas.microsoft.com/office/drawing/2014/main" id="{6EA9E901-A80A-4B3A-AB68-B143DFCA0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012" y="1555253"/>
            <a:ext cx="914400" cy="914400"/>
          </a:xfrm>
          <a:prstGeom prst="rect">
            <a:avLst/>
          </a:prstGeom>
        </p:spPr>
      </p:pic>
      <p:pic>
        <p:nvPicPr>
          <p:cNvPr id="8" name="Gráfico 7" descr="Ajuda">
            <a:extLst>
              <a:ext uri="{FF2B5EF4-FFF2-40B4-BE49-F238E27FC236}">
                <a16:creationId xmlns:a16="http://schemas.microsoft.com/office/drawing/2014/main" id="{3DA9ADA8-C8C0-4414-990F-B6B613D5E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012" y="3156625"/>
            <a:ext cx="914400" cy="914400"/>
          </a:xfrm>
          <a:prstGeom prst="rect">
            <a:avLst/>
          </a:prstGeom>
        </p:spPr>
      </p:pic>
      <p:pic>
        <p:nvPicPr>
          <p:cNvPr id="11" name="Gráfico 10" descr="Medalha">
            <a:extLst>
              <a:ext uri="{FF2B5EF4-FFF2-40B4-BE49-F238E27FC236}">
                <a16:creationId xmlns:a16="http://schemas.microsoft.com/office/drawing/2014/main" id="{91E4FBE7-E22F-46CC-9BC3-D0B109318B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6012" y="4959272"/>
            <a:ext cx="914400" cy="914400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5F1FDDDF-8A88-4B1E-8DDD-9EEF85F35D18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1229BE-3DEE-4900-80FE-F03F8C799F09}"/>
              </a:ext>
            </a:extLst>
          </p:cNvPr>
          <p:cNvSpPr txBox="1"/>
          <p:nvPr/>
        </p:nvSpPr>
        <p:spPr>
          <a:xfrm>
            <a:off x="11566849" y="150687"/>
            <a:ext cx="3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/>
              <a:t>I</a:t>
            </a:r>
            <a:endParaRPr lang="pt-BR" sz="1600" b="1"/>
          </a:p>
        </p:txBody>
      </p:sp>
    </p:spTree>
    <p:extLst>
      <p:ext uri="{BB962C8B-B14F-4D97-AF65-F5344CB8AC3E}">
        <p14:creationId xmlns:p14="http://schemas.microsoft.com/office/powerpoint/2010/main" val="201751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0210FE4-E5C8-4D8C-9608-1AA21E8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847" y="443074"/>
            <a:ext cx="9111836" cy="914400"/>
          </a:xfrm>
        </p:spPr>
        <p:txBody>
          <a:bodyPr>
            <a:normAutofit/>
          </a:bodyPr>
          <a:lstStyle/>
          <a:p>
            <a:r>
              <a:rPr lang="pt-BR" sz="4000"/>
              <a:t>Inverted Space-Based Architecture: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3753FA-1758-49AC-B1B7-62699754CA62}"/>
              </a:ext>
            </a:extLst>
          </p:cNvPr>
          <p:cNvSpPr txBox="1"/>
          <p:nvPr/>
        </p:nvSpPr>
        <p:spPr>
          <a:xfrm>
            <a:off x="635847" y="1433443"/>
            <a:ext cx="959749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A arquitetura consiste da </a:t>
            </a:r>
            <a:r>
              <a:rPr lang="pt-BR" sz="1600" b="1"/>
              <a:t>mistura</a:t>
            </a:r>
            <a:r>
              <a:rPr lang="pt-BR" sz="1600"/>
              <a:t> entre as arquiteturas </a:t>
            </a:r>
            <a:r>
              <a:rPr lang="pt-BR" sz="1600" b="1"/>
              <a:t>space-based</a:t>
            </a:r>
            <a:r>
              <a:rPr lang="pt-BR" sz="1600"/>
              <a:t> e </a:t>
            </a:r>
            <a:r>
              <a:rPr lang="pt-BR" sz="1600" b="1"/>
              <a:t>peer-to-peer</a:t>
            </a:r>
            <a:r>
              <a:rPr lang="pt-BR" sz="1600"/>
              <a:t>. </a:t>
            </a:r>
          </a:p>
          <a:p>
            <a:endParaRPr lang="pt-BR" sz="1600"/>
          </a:p>
          <a:p>
            <a:r>
              <a:rPr lang="pt-BR" sz="1600"/>
              <a:t>A ideia por trás da escolha baseia-se em </a:t>
            </a:r>
            <a:r>
              <a:rPr lang="pt-BR" sz="1600" b="1"/>
              <a:t>flexibar</a:t>
            </a:r>
            <a:r>
              <a:rPr lang="pt-BR" sz="1600"/>
              <a:t> a </a:t>
            </a:r>
            <a:r>
              <a:rPr lang="pt-BR" sz="1600" b="1"/>
              <a:t>independência</a:t>
            </a:r>
            <a:r>
              <a:rPr lang="pt-BR" sz="1600"/>
              <a:t> dos usuários </a:t>
            </a:r>
          </a:p>
          <a:p>
            <a:r>
              <a:rPr lang="pt-BR" sz="1600"/>
              <a:t>uns dos outros e do </a:t>
            </a:r>
            <a:r>
              <a:rPr lang="pt-BR" sz="1600" b="1"/>
              <a:t>servidor</a:t>
            </a:r>
            <a:r>
              <a:rPr lang="pt-BR" sz="1600"/>
              <a:t> para a maioria de suas conversas.</a:t>
            </a:r>
          </a:p>
          <a:p>
            <a:endParaRPr lang="pt-BR" sz="1600"/>
          </a:p>
          <a:p>
            <a:r>
              <a:rPr lang="pt-BR" sz="1600"/>
              <a:t>A arquitetura space-based é utilizada em projetos onde a uma demanda por processamento</a:t>
            </a:r>
          </a:p>
          <a:p>
            <a:r>
              <a:rPr lang="pt-BR" sz="1600"/>
              <a:t>ou armazenamento de grandes conjuntos de dados; contudo, não é intenção do projeto que a</a:t>
            </a:r>
          </a:p>
          <a:p>
            <a:r>
              <a:rPr lang="pt-BR" sz="1600"/>
              <a:t>parte controladora da arquitetura space-based(</a:t>
            </a:r>
            <a:r>
              <a:rPr lang="pt-BR" sz="1600" b="1"/>
              <a:t>Virtual Middleware</a:t>
            </a:r>
            <a:r>
              <a:rPr lang="pt-BR" sz="1600"/>
              <a:t>) seja ativa, na verdade,</a:t>
            </a:r>
          </a:p>
          <a:p>
            <a:r>
              <a:rPr lang="pt-BR" sz="1600"/>
              <a:t>ela é passiva e serve como </a:t>
            </a:r>
            <a:r>
              <a:rPr lang="pt-BR" sz="1600" b="1"/>
              <a:t>backbone</a:t>
            </a:r>
            <a:r>
              <a:rPr lang="pt-BR" sz="1600"/>
              <a:t> para o estabelecimento de comunicações com </a:t>
            </a:r>
          </a:p>
          <a:p>
            <a:r>
              <a:rPr lang="pt-BR" sz="1600"/>
              <a:t>outros usuários da plataforma.</a:t>
            </a:r>
          </a:p>
          <a:p>
            <a:endParaRPr lang="pt-BR" sz="1600"/>
          </a:p>
          <a:p>
            <a:r>
              <a:rPr lang="pt-BR" sz="1600"/>
              <a:t>A </a:t>
            </a:r>
            <a:r>
              <a:rPr lang="pt-BR" sz="1600" b="1"/>
              <a:t>comunicação</a:t>
            </a:r>
            <a:r>
              <a:rPr lang="pt-BR" sz="1600"/>
              <a:t> entre os usuários tentará ao máximo manter-se na arquitetura </a:t>
            </a:r>
            <a:r>
              <a:rPr lang="pt-BR" sz="1600" b="1"/>
              <a:t>P2P</a:t>
            </a:r>
            <a:r>
              <a:rPr lang="pt-BR" sz="1600"/>
              <a:t> para </a:t>
            </a:r>
          </a:p>
          <a:p>
            <a:r>
              <a:rPr lang="pt-BR" sz="1600"/>
              <a:t>proteção de seus dados, mas é relevante constar que, quando os usuários não estão em LAN </a:t>
            </a:r>
          </a:p>
          <a:p>
            <a:r>
              <a:rPr lang="pt-BR" sz="1600"/>
              <a:t>e o uso da rede é necessário, a parte orquestrante das unidades de processamento na arquitetura</a:t>
            </a:r>
          </a:p>
          <a:p>
            <a:r>
              <a:rPr lang="pt-BR" sz="1600"/>
              <a:t> space-based, o componente Main Software mencionado nas próximas seções, utiliza-se do seu</a:t>
            </a:r>
          </a:p>
          <a:p>
            <a:r>
              <a:rPr lang="pt-BR" sz="1600"/>
              <a:t> conhecimento dos endereços dos usuários para transmitir as mensagens diretamente, porém,</a:t>
            </a:r>
          </a:p>
          <a:p>
            <a:r>
              <a:rPr lang="pt-BR" sz="1600"/>
              <a:t> a aplicação só manterá as mensagens em memória caso o outro usuário não esteja online,</a:t>
            </a:r>
          </a:p>
          <a:p>
            <a:r>
              <a:rPr lang="pt-BR" sz="1600"/>
              <a:t> todas as mensagens são mantidas na memória dos dispositivos dos usuários e algumas possuem</a:t>
            </a:r>
          </a:p>
          <a:p>
            <a:r>
              <a:rPr lang="pt-BR" sz="1600"/>
              <a:t> time-out, definido pelo o dono, que a apagará automaticamente quando expirar tanto do</a:t>
            </a:r>
          </a:p>
          <a:p>
            <a:r>
              <a:rPr lang="pt-BR" sz="1600"/>
              <a:t> Main Software quanto do dispositivo do destinatário. </a:t>
            </a:r>
          </a:p>
        </p:txBody>
      </p:sp>
      <p:pic>
        <p:nvPicPr>
          <p:cNvPr id="4" name="Espaço Reservado para Conteúdo 4" descr="Lâmpada e engrenagem">
            <a:extLst>
              <a:ext uri="{FF2B5EF4-FFF2-40B4-BE49-F238E27FC236}">
                <a16:creationId xmlns:a16="http://schemas.microsoft.com/office/drawing/2014/main" id="{238300A1-FBA2-4E85-A6E6-D36804529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12013" y="1111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6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0210FE4-E5C8-4D8C-9608-1AA21E8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480" y="568981"/>
            <a:ext cx="5978017" cy="993489"/>
          </a:xfrm>
        </p:spPr>
        <p:txBody>
          <a:bodyPr>
            <a:normAutofit/>
          </a:bodyPr>
          <a:lstStyle/>
          <a:p>
            <a:r>
              <a:rPr lang="pt-BR" sz="6000"/>
              <a:t>Liberum Oratio: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7712EB-DB02-468D-839E-2F13EA12C153}"/>
              </a:ext>
            </a:extLst>
          </p:cNvPr>
          <p:cNvSpPr txBox="1"/>
          <p:nvPr/>
        </p:nvSpPr>
        <p:spPr>
          <a:xfrm>
            <a:off x="848910" y="1562470"/>
            <a:ext cx="977222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/>
              <a:t>- As mensagens enviadas e não recebidas por usuários ou em comunidades são armazenadas em</a:t>
            </a:r>
          </a:p>
          <a:p>
            <a:r>
              <a:rPr lang="pt-BR" sz="1600"/>
              <a:t>recipientes no servidor, que serão esvaziados quando o usuário entrar online.</a:t>
            </a:r>
          </a:p>
          <a:p>
            <a:endParaRPr lang="pt-BR" sz="1600"/>
          </a:p>
          <a:p>
            <a:r>
              <a:rPr lang="pt-BR" sz="1600"/>
              <a:t>- A aplicação quer promover, ao máximo, a liberdade de expressão de seus usuários e manter, ao</a:t>
            </a:r>
          </a:p>
          <a:p>
            <a:r>
              <a:rPr lang="pt-BR" sz="1600"/>
              <a:t>mesmo tempo, a proteção de seus dados; como a rede social visa não manter os dados de seus </a:t>
            </a:r>
          </a:p>
          <a:p>
            <a:r>
              <a:rPr lang="pt-BR" sz="1600"/>
              <a:t>usuários em nuvem ou em seus servidores, procedimentos de limpeza são ativados quando há um</a:t>
            </a:r>
          </a:p>
          <a:p>
            <a:r>
              <a:rPr lang="pt-BR" sz="1600"/>
              <a:t>time-out, as únicas informações mantidas, necessariamente, pela a aplicação são os dados do </a:t>
            </a:r>
          </a:p>
          <a:p>
            <a:r>
              <a:rPr lang="pt-BR" sz="1600"/>
              <a:t>usuário,  seus amigos e para onde enviar as mensagens, e as publicações do usuário em seu feed</a:t>
            </a:r>
          </a:p>
          <a:p>
            <a:r>
              <a:rPr lang="pt-BR" sz="1600"/>
              <a:t>que não possuem time-out.</a:t>
            </a:r>
          </a:p>
          <a:p>
            <a:endParaRPr lang="pt-BR" sz="1600"/>
          </a:p>
          <a:p>
            <a:r>
              <a:rPr lang="pt-BR" sz="1600"/>
              <a:t>- Pode se dizer que para implementar a feature liberdade de expressão – Liberum Oratio de forma</a:t>
            </a:r>
          </a:p>
          <a:p>
            <a:r>
              <a:rPr lang="pt-BR" sz="1600"/>
              <a:t>íntegra a aplicação prioriza: </a:t>
            </a:r>
          </a:p>
          <a:p>
            <a:r>
              <a:rPr lang="pt-BR" sz="1600"/>
              <a:t>	(1) o inacúmulo de dados,</a:t>
            </a:r>
          </a:p>
          <a:p>
            <a:r>
              <a:rPr lang="pt-BR" sz="1600"/>
              <a:t>	(2) a privativação de grupos se assim o desejarem,</a:t>
            </a:r>
          </a:p>
          <a:p>
            <a:r>
              <a:rPr lang="pt-BR" sz="1600"/>
              <a:t>        (3) a criptografia de mensagens ponta-a-ponta,</a:t>
            </a:r>
          </a:p>
          <a:p>
            <a:r>
              <a:rPr lang="pt-BR" sz="1600"/>
              <a:t>        (4) a inexistência do usuário ou de quão ativo este está na rede aos olhos de quem não o conhece,</a:t>
            </a:r>
          </a:p>
          <a:p>
            <a:endParaRPr lang="pt-BR" sz="500"/>
          </a:p>
          <a:p>
            <a:r>
              <a:rPr lang="pt-BR" sz="1600"/>
              <a:t>logo,</a:t>
            </a:r>
            <a:r>
              <a:rPr lang="pt-BR" sz="1600" b="1"/>
              <a:t> Liberum Oratio</a:t>
            </a:r>
            <a:r>
              <a:rPr lang="pt-BR" sz="1600"/>
              <a:t> favorece a invisibilidade dos usuários.</a:t>
            </a:r>
          </a:p>
          <a:p>
            <a:endParaRPr lang="pt-BR"/>
          </a:p>
        </p:txBody>
      </p:sp>
      <p:pic>
        <p:nvPicPr>
          <p:cNvPr id="4" name="Gráfico 3" descr="Ajuda">
            <a:extLst>
              <a:ext uri="{FF2B5EF4-FFF2-40B4-BE49-F238E27FC236}">
                <a16:creationId xmlns:a16="http://schemas.microsoft.com/office/drawing/2014/main" id="{4B89898B-6FA5-45AB-A1E6-072D09D795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91581" y="12035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0210FE4-E5C8-4D8C-9608-1AA21E8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207" y="363177"/>
            <a:ext cx="2879711" cy="1074197"/>
          </a:xfrm>
        </p:spPr>
        <p:txBody>
          <a:bodyPr>
            <a:normAutofit lnSpcReduction="10000"/>
          </a:bodyPr>
          <a:lstStyle/>
          <a:p>
            <a:r>
              <a:rPr lang="pt-BR" sz="3600"/>
              <a:t>Liberum </a:t>
            </a:r>
          </a:p>
          <a:p>
            <a:r>
              <a:rPr lang="pt-BR" sz="3600"/>
              <a:t>Oratio: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  <p:pic>
        <p:nvPicPr>
          <p:cNvPr id="3" name="Gráfico 2" descr="Medalha">
            <a:extLst>
              <a:ext uri="{FF2B5EF4-FFF2-40B4-BE49-F238E27FC236}">
                <a16:creationId xmlns:a16="http://schemas.microsoft.com/office/drawing/2014/main" id="{770EA40C-FBEF-4552-A8EF-E8424E67B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203" y="1262761"/>
            <a:ext cx="914400" cy="91440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D98E13F3-3ED3-424C-8BE9-567F076472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24" y="97733"/>
            <a:ext cx="8404084" cy="66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6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0210FE4-E5C8-4D8C-9608-1AA21E8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207" y="363177"/>
            <a:ext cx="2879711" cy="1074197"/>
          </a:xfrm>
        </p:spPr>
        <p:txBody>
          <a:bodyPr>
            <a:normAutofit lnSpcReduction="10000"/>
          </a:bodyPr>
          <a:lstStyle/>
          <a:p>
            <a:r>
              <a:rPr lang="pt-BR" sz="3600"/>
              <a:t>Liberum </a:t>
            </a:r>
          </a:p>
          <a:p>
            <a:r>
              <a:rPr lang="pt-BR" sz="3600"/>
              <a:t>Oratio: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  <p:pic>
        <p:nvPicPr>
          <p:cNvPr id="3" name="Gráfico 2" descr="Medalha">
            <a:extLst>
              <a:ext uri="{FF2B5EF4-FFF2-40B4-BE49-F238E27FC236}">
                <a16:creationId xmlns:a16="http://schemas.microsoft.com/office/drawing/2014/main" id="{770EA40C-FBEF-4552-A8EF-E8424E67B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203" y="1262761"/>
            <a:ext cx="914400" cy="914400"/>
          </a:xfrm>
          <a:prstGeom prst="rect">
            <a:avLst/>
          </a:prstGeom>
        </p:spPr>
      </p:pic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10795FC3-EFB8-40ED-80AB-C69281C91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55" y="14971"/>
            <a:ext cx="6137471" cy="68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0210FE4-E5C8-4D8C-9608-1AA21E8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207" y="363177"/>
            <a:ext cx="2879711" cy="1074197"/>
          </a:xfrm>
        </p:spPr>
        <p:txBody>
          <a:bodyPr>
            <a:normAutofit lnSpcReduction="10000"/>
          </a:bodyPr>
          <a:lstStyle/>
          <a:p>
            <a:r>
              <a:rPr lang="pt-BR" sz="3600"/>
              <a:t>Liberum </a:t>
            </a:r>
          </a:p>
          <a:p>
            <a:r>
              <a:rPr lang="pt-BR" sz="3600"/>
              <a:t>Oratio: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  <p:pic>
        <p:nvPicPr>
          <p:cNvPr id="3" name="Gráfico 2" descr="Medalha">
            <a:extLst>
              <a:ext uri="{FF2B5EF4-FFF2-40B4-BE49-F238E27FC236}">
                <a16:creationId xmlns:a16="http://schemas.microsoft.com/office/drawing/2014/main" id="{770EA40C-FBEF-4552-A8EF-E8424E67B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203" y="1262761"/>
            <a:ext cx="914400" cy="914400"/>
          </a:xfrm>
          <a:prstGeom prst="rect">
            <a:avLst/>
          </a:prstGeom>
        </p:spPr>
      </p:pic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1AAAD56-9DC5-4944-9AD5-B99DE4F438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48" y="57992"/>
            <a:ext cx="4795736" cy="674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Selo 3">
            <a:extLst>
              <a:ext uri="{FF2B5EF4-FFF2-40B4-BE49-F238E27FC236}">
                <a16:creationId xmlns:a16="http://schemas.microsoft.com/office/drawing/2014/main" id="{42ABF5FE-E8F4-4065-9EC3-CFE8739B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687D4F9A-5C3E-44BB-8E39-1ABBB59B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134398A9-A13F-4C38-ACDC-4E5D62A624F2}"/>
              </a:ext>
            </a:extLst>
          </p:cNvPr>
          <p:cNvSpPr/>
          <p:nvPr/>
        </p:nvSpPr>
        <p:spPr>
          <a:xfrm>
            <a:off x="11374104" y="97733"/>
            <a:ext cx="740598" cy="6906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0DFE30D-B78F-4650-9CC8-06272038343B}"/>
              </a:ext>
            </a:extLst>
          </p:cNvPr>
          <p:cNvSpPr txBox="1"/>
          <p:nvPr/>
        </p:nvSpPr>
        <p:spPr>
          <a:xfrm>
            <a:off x="11560699" y="150687"/>
            <a:ext cx="367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/>
              <a:t>I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38DBBE8-D9DF-4C98-8F00-722CF6503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081" y="2326242"/>
            <a:ext cx="4924919" cy="1102758"/>
          </a:xfrm>
        </p:spPr>
        <p:txBody>
          <a:bodyPr>
            <a:normAutofit/>
          </a:bodyPr>
          <a:lstStyle/>
          <a:p>
            <a:r>
              <a:rPr lang="pt-BR" sz="5400"/>
              <a:t>Obrigado!</a:t>
            </a:r>
          </a:p>
        </p:txBody>
      </p:sp>
      <p:pic>
        <p:nvPicPr>
          <p:cNvPr id="9" name="Gráfico 8" descr="Troféu">
            <a:extLst>
              <a:ext uri="{FF2B5EF4-FFF2-40B4-BE49-F238E27FC236}">
                <a16:creationId xmlns:a16="http://schemas.microsoft.com/office/drawing/2014/main" id="{F0C57C3D-A459-49EC-80CA-157F0ED86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77600" y="12796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allenge Based Learning Welcome - Take Action. Make a Difference.">
            <a:extLst>
              <a:ext uri="{FF2B5EF4-FFF2-40B4-BE49-F238E27FC236}">
                <a16:creationId xmlns:a16="http://schemas.microsoft.com/office/drawing/2014/main" id="{3EC2FF8E-E80F-4D19-BA40-93B5EFAF2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057" y="2102041"/>
            <a:ext cx="6128657" cy="6128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7EAF9D-CE49-4CE0-825A-55497012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tx2"/>
                </a:solidFill>
              </a:rPr>
              <a:t>Challenge</a:t>
            </a:r>
            <a:r>
              <a:rPr lang="pt-BR" dirty="0">
                <a:solidFill>
                  <a:schemeClr val="tx2"/>
                </a:solidFill>
              </a:rPr>
              <a:t> </a:t>
            </a:r>
            <a:r>
              <a:rPr lang="pt-BR" dirty="0" err="1">
                <a:solidFill>
                  <a:schemeClr val="tx2"/>
                </a:solidFill>
              </a:rPr>
              <a:t>Based</a:t>
            </a:r>
            <a:r>
              <a:rPr lang="pt-BR" dirty="0">
                <a:solidFill>
                  <a:schemeClr val="tx2"/>
                </a:solidFill>
              </a:rPr>
              <a:t> Learning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8B9B13-6B26-473D-A669-090E0574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inherit"/>
              </a:rPr>
              <a:t>A apresentação foi separada em:</a:t>
            </a:r>
          </a:p>
          <a:p>
            <a:r>
              <a:rPr lang="pt-BR" b="1" dirty="0" err="1">
                <a:solidFill>
                  <a:srgbClr val="F1A893"/>
                </a:solidFill>
                <a:latin typeface="inherit"/>
              </a:rPr>
              <a:t>Engage</a:t>
            </a:r>
            <a:r>
              <a:rPr lang="pt-BR" b="1" dirty="0">
                <a:solidFill>
                  <a:srgbClr val="F1A893"/>
                </a:solidFill>
                <a:latin typeface="inherit"/>
              </a:rPr>
              <a:t>:</a:t>
            </a:r>
          </a:p>
          <a:p>
            <a:pPr lvl="1"/>
            <a:r>
              <a:rPr lang="pt-BR" dirty="0">
                <a:latin typeface="inherit"/>
              </a:rPr>
              <a:t>Big Ideia</a:t>
            </a:r>
          </a:p>
          <a:p>
            <a:pPr lvl="1"/>
            <a:r>
              <a:rPr lang="pt-BR" dirty="0" err="1">
                <a:latin typeface="inherit"/>
              </a:rPr>
              <a:t>Essential</a:t>
            </a:r>
            <a:r>
              <a:rPr lang="pt-BR" dirty="0">
                <a:latin typeface="inherit"/>
              </a:rPr>
              <a:t> </a:t>
            </a:r>
            <a:r>
              <a:rPr lang="pt-BR" dirty="0" err="1">
                <a:latin typeface="inherit"/>
              </a:rPr>
              <a:t>Question</a:t>
            </a:r>
            <a:endParaRPr lang="pt-BR" dirty="0">
              <a:latin typeface="inherit"/>
            </a:endParaRPr>
          </a:p>
          <a:p>
            <a:pPr lvl="1"/>
            <a:r>
              <a:rPr lang="pt-BR" dirty="0" err="1">
                <a:latin typeface="inherit"/>
              </a:rPr>
              <a:t>Challenge</a:t>
            </a:r>
            <a:endParaRPr lang="pt-BR" dirty="0">
              <a:latin typeface="inherit"/>
            </a:endParaRPr>
          </a:p>
          <a:p>
            <a:r>
              <a:rPr lang="pt-BR" b="1" dirty="0" err="1">
                <a:solidFill>
                  <a:srgbClr val="D4E598"/>
                </a:solidFill>
                <a:latin typeface="inherit"/>
              </a:rPr>
              <a:t>Investigate</a:t>
            </a:r>
            <a:r>
              <a:rPr lang="pt-BR" b="1" dirty="0">
                <a:solidFill>
                  <a:srgbClr val="D4E598"/>
                </a:solidFill>
                <a:latin typeface="inherit"/>
              </a:rPr>
              <a:t>:</a:t>
            </a:r>
          </a:p>
          <a:p>
            <a:pPr lvl="1"/>
            <a:r>
              <a:rPr lang="pt-BR" dirty="0" err="1">
                <a:latin typeface="inherit"/>
              </a:rPr>
              <a:t>Guiding</a:t>
            </a:r>
            <a:r>
              <a:rPr lang="pt-BR" dirty="0">
                <a:latin typeface="inherit"/>
              </a:rPr>
              <a:t> </a:t>
            </a:r>
            <a:r>
              <a:rPr lang="pt-BR" dirty="0" err="1">
                <a:latin typeface="inherit"/>
              </a:rPr>
              <a:t>Question</a:t>
            </a:r>
            <a:endParaRPr lang="pt-BR" dirty="0">
              <a:latin typeface="inherit"/>
            </a:endParaRPr>
          </a:p>
          <a:p>
            <a:pPr lvl="1"/>
            <a:r>
              <a:rPr lang="pt-BR" dirty="0" err="1">
                <a:latin typeface="inherit"/>
              </a:rPr>
              <a:t>Guiding</a:t>
            </a:r>
            <a:r>
              <a:rPr lang="pt-BR" dirty="0">
                <a:latin typeface="inherit"/>
              </a:rPr>
              <a:t> </a:t>
            </a:r>
            <a:r>
              <a:rPr lang="pt-BR" dirty="0" err="1">
                <a:latin typeface="inherit"/>
              </a:rPr>
              <a:t>Activities</a:t>
            </a:r>
            <a:endParaRPr lang="pt-BR" dirty="0">
              <a:latin typeface="inherit"/>
            </a:endParaRPr>
          </a:p>
          <a:p>
            <a:r>
              <a:rPr lang="pt-BR" b="1" dirty="0" err="1">
                <a:solidFill>
                  <a:srgbClr val="92C2CB"/>
                </a:solidFill>
                <a:latin typeface="inherit"/>
              </a:rPr>
              <a:t>Act</a:t>
            </a:r>
            <a:r>
              <a:rPr lang="pt-BR" b="1" dirty="0">
                <a:solidFill>
                  <a:srgbClr val="92C2CB"/>
                </a:solidFill>
                <a:latin typeface="inherit"/>
              </a:rPr>
              <a:t>:</a:t>
            </a:r>
          </a:p>
          <a:p>
            <a:pPr lvl="1"/>
            <a:r>
              <a:rPr lang="pt-BR" dirty="0" err="1">
                <a:latin typeface="inherit"/>
              </a:rPr>
              <a:t>Solution</a:t>
            </a:r>
            <a:endParaRPr lang="pt-BR" dirty="0">
              <a:latin typeface="inherit"/>
            </a:endParaRPr>
          </a:p>
          <a:p>
            <a:pPr lvl="1"/>
            <a:r>
              <a:rPr lang="pt-BR" dirty="0" err="1">
                <a:latin typeface="inherit"/>
              </a:rPr>
              <a:t>Implementation</a:t>
            </a:r>
            <a:endParaRPr lang="pt-BR" dirty="0">
              <a:latin typeface="inherit"/>
            </a:endParaRPr>
          </a:p>
          <a:p>
            <a:pPr lvl="1"/>
            <a:r>
              <a:rPr lang="pt-BR" dirty="0" err="1">
                <a:latin typeface="inherit"/>
              </a:rPr>
              <a:t>Evaluation</a:t>
            </a:r>
            <a:endParaRPr lang="pt-BR" dirty="0">
              <a:latin typeface="inherit"/>
            </a:endParaRPr>
          </a:p>
          <a:p>
            <a:pPr marL="274320" lvl="1" indent="0">
              <a:buNone/>
            </a:pPr>
            <a:endParaRPr lang="pt-BR" dirty="0"/>
          </a:p>
        </p:txBody>
      </p:sp>
      <p:pic>
        <p:nvPicPr>
          <p:cNvPr id="5" name="Picture 8" descr="PUCPR App">
            <a:extLst>
              <a:ext uri="{FF2B5EF4-FFF2-40B4-BE49-F238E27FC236}">
                <a16:creationId xmlns:a16="http://schemas.microsoft.com/office/drawing/2014/main" id="{9EE1BF9D-7B0F-4203-B254-7FBBAE65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3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8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Lâmpada e engrenagem">
            <a:extLst>
              <a:ext uri="{FF2B5EF4-FFF2-40B4-BE49-F238E27FC236}">
                <a16:creationId xmlns:a16="http://schemas.microsoft.com/office/drawing/2014/main" id="{375D05A4-7FF0-4F27-B991-D02C3E8CD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5450" y="1139971"/>
            <a:ext cx="914400" cy="914400"/>
          </a:xfrm>
        </p:spPr>
      </p:pic>
      <p:pic>
        <p:nvPicPr>
          <p:cNvPr id="7" name="Gráfico 6" descr="Ajuda">
            <a:extLst>
              <a:ext uri="{FF2B5EF4-FFF2-40B4-BE49-F238E27FC236}">
                <a16:creationId xmlns:a16="http://schemas.microsoft.com/office/drawing/2014/main" id="{EF055EE7-2339-4E4D-8A70-17FE7050E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5450" y="2645229"/>
            <a:ext cx="914400" cy="914400"/>
          </a:xfrm>
          <a:prstGeom prst="rect">
            <a:avLst/>
          </a:prstGeom>
        </p:spPr>
      </p:pic>
      <p:pic>
        <p:nvPicPr>
          <p:cNvPr id="11" name="Gráfico 10" descr="Medalha">
            <a:extLst>
              <a:ext uri="{FF2B5EF4-FFF2-40B4-BE49-F238E27FC236}">
                <a16:creationId xmlns:a16="http://schemas.microsoft.com/office/drawing/2014/main" id="{A233CC96-3A25-4B88-893D-49503EFC1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47689" y="4495719"/>
            <a:ext cx="914400" cy="914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4C0B53-FB8C-471D-90B1-FA08DD4384D4}"/>
              </a:ext>
            </a:extLst>
          </p:cNvPr>
          <p:cNvSpPr txBox="1"/>
          <p:nvPr/>
        </p:nvSpPr>
        <p:spPr>
          <a:xfrm>
            <a:off x="2397968" y="1274005"/>
            <a:ext cx="3310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2"/>
                </a:solidFill>
                <a:latin typeface="inherit"/>
              </a:rPr>
              <a:t>Big Ideia:</a:t>
            </a:r>
          </a:p>
          <a:p>
            <a:r>
              <a:rPr lang="pt-BR" sz="2000" dirty="0">
                <a:solidFill>
                  <a:schemeClr val="tx2"/>
                </a:solidFill>
                <a:latin typeface="inherit"/>
              </a:rPr>
              <a:t>Desenvolvimento de Software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E58C9F-23B5-4D49-9B72-628DEC898FF2}"/>
              </a:ext>
            </a:extLst>
          </p:cNvPr>
          <p:cNvSpPr txBox="1"/>
          <p:nvPr/>
        </p:nvSpPr>
        <p:spPr>
          <a:xfrm>
            <a:off x="2397968" y="2779263"/>
            <a:ext cx="39131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2"/>
                </a:solidFill>
                <a:latin typeface="inherit"/>
              </a:rPr>
              <a:t>Essential</a:t>
            </a:r>
            <a:r>
              <a:rPr lang="pt-BR" sz="2000" dirty="0">
                <a:solidFill>
                  <a:schemeClr val="tx2"/>
                </a:solidFill>
                <a:latin typeface="inherit"/>
              </a:rPr>
              <a:t> </a:t>
            </a:r>
            <a:r>
              <a:rPr lang="pt-BR" sz="2000" dirty="0" err="1">
                <a:solidFill>
                  <a:schemeClr val="tx2"/>
                </a:solidFill>
                <a:latin typeface="inherit"/>
              </a:rPr>
              <a:t>Question</a:t>
            </a:r>
            <a:r>
              <a:rPr lang="pt-BR" sz="2000" dirty="0">
                <a:solidFill>
                  <a:schemeClr val="tx2"/>
                </a:solidFill>
                <a:latin typeface="inherit"/>
              </a:rPr>
              <a:t>:</a:t>
            </a:r>
          </a:p>
          <a:p>
            <a:r>
              <a:rPr lang="pt-BR" sz="2000" dirty="0">
                <a:solidFill>
                  <a:schemeClr val="tx2"/>
                </a:solidFill>
                <a:latin typeface="inherit"/>
              </a:rPr>
              <a:t>O que é a Arquitetura Space </a:t>
            </a:r>
            <a:r>
              <a:rPr lang="pt-BR" sz="2000" dirty="0" err="1">
                <a:solidFill>
                  <a:schemeClr val="tx2"/>
                </a:solidFill>
                <a:latin typeface="inherit"/>
              </a:rPr>
              <a:t>Based</a:t>
            </a:r>
            <a:r>
              <a:rPr lang="pt-BR" sz="2000" dirty="0">
                <a:solidFill>
                  <a:schemeClr val="tx2"/>
                </a:solidFill>
                <a:latin typeface="inherit"/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306F2-3045-44D5-9BC7-78DF628B8223}"/>
              </a:ext>
            </a:extLst>
          </p:cNvPr>
          <p:cNvSpPr txBox="1"/>
          <p:nvPr/>
        </p:nvSpPr>
        <p:spPr>
          <a:xfrm>
            <a:off x="2397967" y="4614499"/>
            <a:ext cx="4169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2"/>
                </a:solidFill>
                <a:latin typeface="inherit"/>
              </a:rPr>
              <a:t>Challenge</a:t>
            </a:r>
            <a:r>
              <a:rPr lang="pt-BR" sz="2000" dirty="0">
                <a:solidFill>
                  <a:schemeClr val="tx2"/>
                </a:solidFill>
                <a:latin typeface="inherit"/>
              </a:rPr>
              <a:t>: </a:t>
            </a:r>
          </a:p>
          <a:p>
            <a:r>
              <a:rPr lang="pt-BR" sz="2000" dirty="0">
                <a:solidFill>
                  <a:schemeClr val="tx2"/>
                </a:solidFill>
                <a:latin typeface="inherit"/>
              </a:rPr>
              <a:t>Implementar Space </a:t>
            </a:r>
            <a:r>
              <a:rPr lang="pt-BR" sz="2000" dirty="0" err="1">
                <a:solidFill>
                  <a:schemeClr val="tx2"/>
                </a:solidFill>
                <a:latin typeface="inherit"/>
              </a:rPr>
              <a:t>Based</a:t>
            </a:r>
            <a:r>
              <a:rPr lang="pt-BR" sz="2000" dirty="0">
                <a:solidFill>
                  <a:schemeClr val="tx2"/>
                </a:solidFill>
                <a:latin typeface="inherit"/>
              </a:rPr>
              <a:t> em um dos </a:t>
            </a:r>
          </a:p>
          <a:p>
            <a:r>
              <a:rPr lang="pt-BR" sz="2000" dirty="0">
                <a:solidFill>
                  <a:schemeClr val="tx2"/>
                </a:solidFill>
                <a:latin typeface="inherit"/>
              </a:rPr>
              <a:t>Sistemas Estudados</a:t>
            </a:r>
          </a:p>
        </p:txBody>
      </p:sp>
      <p:pic>
        <p:nvPicPr>
          <p:cNvPr id="35" name="Gráfico 34" descr="Selo 1">
            <a:extLst>
              <a:ext uri="{FF2B5EF4-FFF2-40B4-BE49-F238E27FC236}">
                <a16:creationId xmlns:a16="http://schemas.microsoft.com/office/drawing/2014/main" id="{F53BCD3C-049C-475C-8B0A-672FC33C11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05563" y="0"/>
            <a:ext cx="886437" cy="886437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0F93234D-254B-4D22-AC04-F852DCC94449}"/>
              </a:ext>
            </a:extLst>
          </p:cNvPr>
          <p:cNvSpPr txBox="1"/>
          <p:nvPr/>
        </p:nvSpPr>
        <p:spPr>
          <a:xfrm>
            <a:off x="11305563" y="813732"/>
            <a:ext cx="88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1:</a:t>
            </a:r>
          </a:p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Engage</a:t>
            </a:r>
            <a:endParaRPr lang="pt-BR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37" name="Picture 8" descr="PUCPR App">
            <a:extLst>
              <a:ext uri="{FF2B5EF4-FFF2-40B4-BE49-F238E27FC236}">
                <a16:creationId xmlns:a16="http://schemas.microsoft.com/office/drawing/2014/main" id="{D87283F2-F0D8-4BC7-9598-E79F07156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69F1067C-23D0-4E46-BC3D-853D31B9DFF9}"/>
              </a:ext>
            </a:extLst>
          </p:cNvPr>
          <p:cNvSpPr txBox="1"/>
          <p:nvPr/>
        </p:nvSpPr>
        <p:spPr>
          <a:xfrm>
            <a:off x="11305563" y="813732"/>
            <a:ext cx="886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2:</a:t>
            </a:r>
          </a:p>
          <a:p>
            <a:r>
              <a:rPr lang="pt-BR" sz="1200" dirty="0" err="1">
                <a:solidFill>
                  <a:schemeClr val="bg1"/>
                </a:solidFill>
                <a:latin typeface="inherit"/>
              </a:rPr>
              <a:t>Investigate</a:t>
            </a:r>
            <a:endParaRPr lang="pt-BR" sz="1200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0" name="Gráfico 9" descr="Crachá">
            <a:extLst>
              <a:ext uri="{FF2B5EF4-FFF2-40B4-BE49-F238E27FC236}">
                <a16:creationId xmlns:a16="http://schemas.microsoft.com/office/drawing/2014/main" id="{B75A0E92-B27E-4DA3-A8C2-18EE2546C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13996"/>
            <a:ext cx="914400" cy="914400"/>
          </a:xfrm>
          <a:prstGeom prst="rect">
            <a:avLst/>
          </a:prstGeom>
        </p:spPr>
      </p:pic>
      <p:pic>
        <p:nvPicPr>
          <p:cNvPr id="19" name="Picture 8" descr="PUCPR App">
            <a:extLst>
              <a:ext uri="{FF2B5EF4-FFF2-40B4-BE49-F238E27FC236}">
                <a16:creationId xmlns:a16="http://schemas.microsoft.com/office/drawing/2014/main" id="{5AAA7686-1E09-4647-9D61-8E609CF1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06257DB-835D-40A7-8633-7CDD0CF3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048" y="471196"/>
            <a:ext cx="10402566" cy="4351337"/>
          </a:xfrm>
        </p:spPr>
        <p:txBody>
          <a:bodyPr>
            <a:normAutofit fontScale="25000" lnSpcReduction="20000"/>
          </a:bodyPr>
          <a:lstStyle/>
          <a:p>
            <a:r>
              <a:rPr lang="pt-BR" sz="8000" b="1" dirty="0">
                <a:solidFill>
                  <a:schemeClr val="tx2"/>
                </a:solidFill>
                <a:latin typeface="inherit"/>
              </a:rPr>
              <a:t>O que é </a:t>
            </a:r>
            <a:r>
              <a:rPr lang="pt-BR" sz="8000" b="1">
                <a:solidFill>
                  <a:schemeClr val="tx2"/>
                </a:solidFill>
                <a:latin typeface="inherit"/>
              </a:rPr>
              <a:t>Space-</a:t>
            </a:r>
            <a:r>
              <a:rPr lang="pt-BR" sz="8000" b="1" err="1">
                <a:solidFill>
                  <a:schemeClr val="tx2"/>
                </a:solidFill>
                <a:latin typeface="inherit"/>
              </a:rPr>
              <a:t>Based</a:t>
            </a:r>
            <a:r>
              <a:rPr lang="pt-BR" sz="8000" b="1">
                <a:solidFill>
                  <a:schemeClr val="tx2"/>
                </a:solidFill>
                <a:latin typeface="inherit"/>
              </a:rPr>
              <a:t>?</a:t>
            </a:r>
          </a:p>
          <a:p>
            <a:endParaRPr lang="pt-BR" sz="8000" b="1" dirty="0">
              <a:solidFill>
                <a:schemeClr val="tx2"/>
              </a:solidFill>
              <a:latin typeface="inherit"/>
            </a:endParaRPr>
          </a:p>
          <a:p>
            <a:pPr marL="274320" lvl="1" indent="0" algn="just">
              <a:buNone/>
            </a:pPr>
            <a:r>
              <a:rPr lang="pt-BR" sz="8000" dirty="0">
                <a:latin typeface="inherit"/>
              </a:rPr>
              <a:t>Foi inventada Microsoft em 1997-98, é uma </a:t>
            </a:r>
            <a:r>
              <a:rPr lang="pt-BR" sz="8000">
                <a:latin typeface="inherit"/>
              </a:rPr>
              <a:t>arquitetura-paradigma de </a:t>
            </a:r>
            <a:r>
              <a:rPr lang="pt-BR" sz="8000" b="1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computação distribuída</a:t>
            </a:r>
            <a:r>
              <a:rPr lang="pt-BR" sz="8000">
                <a:latin typeface="inherit"/>
              </a:rPr>
              <a:t>. </a:t>
            </a:r>
            <a:r>
              <a:rPr lang="pt-BR" sz="8000" dirty="0">
                <a:latin typeface="inherit"/>
              </a:rPr>
              <a:t>Adota princípios das arquiteturas: REST(</a:t>
            </a:r>
            <a:r>
              <a:rPr lang="pt-BR" sz="8000" dirty="0" err="1">
                <a:latin typeface="inherit"/>
              </a:rPr>
              <a:t>Representational</a:t>
            </a:r>
            <a:r>
              <a:rPr lang="pt-BR" sz="8000" dirty="0">
                <a:latin typeface="inherit"/>
              </a:rPr>
              <a:t> </a:t>
            </a:r>
            <a:r>
              <a:rPr lang="pt-BR" sz="8000" dirty="0" err="1">
                <a:latin typeface="inherit"/>
              </a:rPr>
              <a:t>State</a:t>
            </a:r>
            <a:r>
              <a:rPr lang="pt-BR" sz="8000" dirty="0">
                <a:latin typeface="inherit"/>
              </a:rPr>
              <a:t> </a:t>
            </a:r>
            <a:r>
              <a:rPr lang="pt-BR" sz="8000" dirty="0" err="1">
                <a:latin typeface="inherit"/>
              </a:rPr>
              <a:t>Transfer</a:t>
            </a:r>
            <a:r>
              <a:rPr lang="pt-BR" sz="8000" dirty="0">
                <a:latin typeface="inherit"/>
              </a:rPr>
              <a:t>), Arquitetura Orientada a Serviços, Arquitetura Orientada a Eventos, elementos de </a:t>
            </a: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Computação em Grid</a:t>
            </a:r>
            <a:r>
              <a:rPr lang="pt-BR" sz="8000" dirty="0">
                <a:latin typeface="inherit"/>
              </a:rPr>
              <a:t> e Divide as unidades de processamento em </a:t>
            </a:r>
            <a:r>
              <a:rPr lang="pt-BR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Espaço </a:t>
            </a:r>
            <a:r>
              <a:rPr lang="pt-BR" sz="8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nherit"/>
              </a:rPr>
              <a:t>Tupla</a:t>
            </a:r>
            <a:r>
              <a:rPr lang="pt-BR" sz="8000" dirty="0">
                <a:latin typeface="inherit"/>
              </a:rPr>
              <a:t>.</a:t>
            </a:r>
          </a:p>
          <a:p>
            <a:r>
              <a:rPr lang="pt-BR" sz="8000" b="1">
                <a:solidFill>
                  <a:schemeClr val="tx2"/>
                </a:solidFill>
                <a:latin typeface="inherit"/>
              </a:rPr>
              <a:t>Onde </a:t>
            </a:r>
            <a:r>
              <a:rPr lang="pt-BR" sz="8000" b="1" dirty="0">
                <a:solidFill>
                  <a:schemeClr val="tx2"/>
                </a:solidFill>
                <a:latin typeface="inherit"/>
              </a:rPr>
              <a:t>é utilizada?</a:t>
            </a:r>
          </a:p>
          <a:p>
            <a:pPr lvl="1" algn="just">
              <a:buFontTx/>
              <a:buChar char="-"/>
            </a:pPr>
            <a:r>
              <a:rPr lang="pt-BR" sz="8000">
                <a:latin typeface="inherit"/>
              </a:rPr>
              <a:t>É </a:t>
            </a:r>
            <a:r>
              <a:rPr lang="pt-BR" sz="8000" dirty="0">
                <a:latin typeface="inherit"/>
              </a:rPr>
              <a:t>utilizada em no Java </a:t>
            </a:r>
            <a:r>
              <a:rPr lang="pt-BR" sz="8000" dirty="0" err="1">
                <a:latin typeface="inherit"/>
              </a:rPr>
              <a:t>Parallel</a:t>
            </a:r>
            <a:r>
              <a:rPr lang="pt-BR" sz="8000" dirty="0">
                <a:latin typeface="inherit"/>
              </a:rPr>
              <a:t> </a:t>
            </a:r>
            <a:r>
              <a:rPr lang="pt-BR" sz="8000" dirty="0" err="1">
                <a:latin typeface="inherit"/>
              </a:rPr>
              <a:t>Processing</a:t>
            </a:r>
            <a:r>
              <a:rPr lang="pt-BR" sz="8000" dirty="0">
                <a:latin typeface="inherit"/>
              </a:rPr>
              <a:t> Framework(JPPF): uma API que facilita a distribuição de tarefas entre um cluster de computadores e as executa em </a:t>
            </a:r>
            <a:r>
              <a:rPr lang="pt-BR" sz="8000">
                <a:latin typeface="inherit"/>
              </a:rPr>
              <a:t>paralelo.</a:t>
            </a:r>
          </a:p>
          <a:p>
            <a:pPr marL="274320" lvl="1" indent="0" algn="just">
              <a:buNone/>
            </a:pPr>
            <a:endParaRPr lang="pt-BR" sz="400" dirty="0">
              <a:latin typeface="inherit"/>
            </a:endParaRPr>
          </a:p>
          <a:p>
            <a:pPr lvl="1" algn="just">
              <a:buFontTx/>
              <a:buChar char="-"/>
            </a:pPr>
            <a:r>
              <a:rPr lang="pt-BR" sz="8000">
                <a:latin typeface="inherit"/>
              </a:rPr>
              <a:t>É </a:t>
            </a:r>
            <a:r>
              <a:rPr lang="pt-BR" sz="8000" dirty="0">
                <a:latin typeface="inherit"/>
              </a:rPr>
              <a:t>parecido com a arquitetura </a:t>
            </a:r>
            <a:r>
              <a:rPr lang="pt-BR" sz="8000" dirty="0" err="1">
                <a:latin typeface="inherit"/>
              </a:rPr>
              <a:t>Shared-Nothing</a:t>
            </a:r>
            <a:r>
              <a:rPr lang="pt-BR" sz="8000" dirty="0">
                <a:latin typeface="inherit"/>
              </a:rPr>
              <a:t> utilizada pela Google e </a:t>
            </a:r>
            <a:r>
              <a:rPr lang="pt-BR" sz="8000" dirty="0" err="1">
                <a:latin typeface="inherit"/>
              </a:rPr>
              <a:t>Amazon</a:t>
            </a:r>
            <a:r>
              <a:rPr lang="pt-BR" sz="8000">
                <a:latin typeface="inherit"/>
              </a:rPr>
              <a:t>. </a:t>
            </a:r>
          </a:p>
          <a:p>
            <a:pPr marL="274320" lvl="1" indent="0" algn="just">
              <a:buNone/>
            </a:pPr>
            <a:endParaRPr lang="pt-BR" sz="1200" dirty="0">
              <a:latin typeface="inherit"/>
            </a:endParaRPr>
          </a:p>
          <a:p>
            <a:pPr marL="274320" lvl="1" indent="0" algn="just">
              <a:buNone/>
            </a:pPr>
            <a:r>
              <a:rPr lang="pt-BR" sz="8000">
                <a:latin typeface="inherit"/>
              </a:rPr>
              <a:t>-  Em </a:t>
            </a:r>
            <a:r>
              <a:rPr lang="pt-BR" sz="8000" dirty="0">
                <a:latin typeface="inherit"/>
              </a:rPr>
              <a:t>aplicações de segurança escaláveis de troca de informações por indústrias de </a:t>
            </a:r>
            <a:r>
              <a:rPr lang="pt-BR" sz="8000">
                <a:latin typeface="inherit"/>
              </a:rPr>
              <a:t>segurança.</a:t>
            </a:r>
            <a:endParaRPr lang="pt-BR" sz="400" b="1" dirty="0">
              <a:solidFill>
                <a:schemeClr val="tx2"/>
              </a:solidFill>
              <a:latin typeface="inherit"/>
            </a:endParaRPr>
          </a:p>
          <a:p>
            <a:r>
              <a:rPr lang="pt-BR" sz="8000" b="1" dirty="0">
                <a:solidFill>
                  <a:schemeClr val="tx2"/>
                </a:solidFill>
                <a:latin typeface="inherit"/>
              </a:rPr>
              <a:t>Como é </a:t>
            </a:r>
            <a:r>
              <a:rPr lang="pt-BR" sz="8000" b="1">
                <a:solidFill>
                  <a:schemeClr val="tx2"/>
                </a:solidFill>
                <a:latin typeface="inherit"/>
              </a:rPr>
              <a:t>estruturada?</a:t>
            </a:r>
          </a:p>
          <a:p>
            <a:endParaRPr lang="pt-BR" sz="400" b="1" dirty="0">
              <a:solidFill>
                <a:schemeClr val="tx2"/>
              </a:solidFill>
              <a:latin typeface="inherit"/>
            </a:endParaRPr>
          </a:p>
          <a:p>
            <a:pPr marL="274320" lvl="1" indent="0" algn="just">
              <a:buNone/>
            </a:pPr>
            <a:r>
              <a:rPr lang="pt-BR" sz="8000" dirty="0">
                <a:latin typeface="inherit"/>
              </a:rPr>
              <a:t>Ela é estruturada em unidades de processamento e virtual middleware.</a:t>
            </a:r>
          </a:p>
          <a:p>
            <a:pPr marL="274320" lvl="1" indent="0" algn="just">
              <a:buNone/>
            </a:pPr>
            <a:endParaRPr lang="pt-BR" sz="1200">
              <a:latin typeface="inherit"/>
            </a:endParaRPr>
          </a:p>
          <a:p>
            <a:pPr marL="274320" lvl="1" indent="0" algn="just">
              <a:buNone/>
            </a:pPr>
            <a:r>
              <a:rPr lang="pt-BR" sz="8000">
                <a:latin typeface="inherit"/>
              </a:rPr>
              <a:t>As </a:t>
            </a:r>
            <a:r>
              <a:rPr lang="pt-BR" sz="8000" dirty="0">
                <a:latin typeface="inherit"/>
              </a:rPr>
              <a:t>unidades de processamento são escaláveis e sujeitas à falha, geralmente feitas de um container POJO(</a:t>
            </a:r>
            <a:r>
              <a:rPr lang="pt-BR" sz="8000" dirty="0" err="1">
                <a:latin typeface="inherit"/>
              </a:rPr>
              <a:t>Plain</a:t>
            </a:r>
            <a:r>
              <a:rPr lang="pt-BR" sz="8000" dirty="0">
                <a:latin typeface="inherit"/>
              </a:rPr>
              <a:t> </a:t>
            </a:r>
            <a:r>
              <a:rPr lang="pt-BR" sz="8000" dirty="0" err="1">
                <a:latin typeface="inherit"/>
              </a:rPr>
              <a:t>Old</a:t>
            </a:r>
            <a:r>
              <a:rPr lang="pt-BR" sz="8000" dirty="0">
                <a:latin typeface="inherit"/>
              </a:rPr>
              <a:t> Java </a:t>
            </a:r>
            <a:r>
              <a:rPr lang="pt-BR" sz="8000" dirty="0" err="1">
                <a:latin typeface="inherit"/>
              </a:rPr>
              <a:t>Object</a:t>
            </a:r>
            <a:r>
              <a:rPr lang="pt-BR" sz="8000" dirty="0">
                <a:latin typeface="inherit"/>
              </a:rPr>
              <a:t>). O Virtual Middleware é um modelo cluster que coordena o uso das unidades de processamento.</a:t>
            </a:r>
          </a:p>
          <a:p>
            <a:pPr marL="274320" lvl="1" indent="0">
              <a:buNone/>
            </a:pPr>
            <a:endParaRPr lang="pt-BR" dirty="0">
              <a:latin typeface="inheri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58E0DA1-C357-43BB-8EF6-96BA964DBBEA}"/>
              </a:ext>
            </a:extLst>
          </p:cNvPr>
          <p:cNvSpPr txBox="1"/>
          <p:nvPr/>
        </p:nvSpPr>
        <p:spPr>
          <a:xfrm>
            <a:off x="366048" y="5851162"/>
            <a:ext cx="7464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Fontes:  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://www.infoq.com/news/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Grid-Computing-JPPF/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      			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://en.wikipedia.org/wiki/Space-based_architecture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DF17EC7-D8FC-4DCF-8888-EC0E541E0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1" y="629736"/>
            <a:ext cx="9918517" cy="588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99295E-F0B5-47DD-B5AC-5CFFCB52DBFB}"/>
              </a:ext>
            </a:extLst>
          </p:cNvPr>
          <p:cNvSpPr txBox="1"/>
          <p:nvPr/>
        </p:nvSpPr>
        <p:spPr>
          <a:xfrm>
            <a:off x="11305563" y="813732"/>
            <a:ext cx="886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2:</a:t>
            </a:r>
          </a:p>
          <a:p>
            <a:r>
              <a:rPr lang="pt-BR" sz="1200" dirty="0" err="1">
                <a:solidFill>
                  <a:schemeClr val="bg1"/>
                </a:solidFill>
                <a:latin typeface="inherit"/>
              </a:rPr>
              <a:t>Investigate</a:t>
            </a:r>
            <a:endParaRPr lang="pt-BR" sz="1200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9" name="Gráfico 18" descr="Crachá">
            <a:extLst>
              <a:ext uri="{FF2B5EF4-FFF2-40B4-BE49-F238E27FC236}">
                <a16:creationId xmlns:a16="http://schemas.microsoft.com/office/drawing/2014/main" id="{954FF694-02CF-42C6-ADBA-99C20B41C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91581" y="13996"/>
            <a:ext cx="914400" cy="914400"/>
          </a:xfrm>
          <a:prstGeom prst="rect">
            <a:avLst/>
          </a:prstGeom>
        </p:spPr>
      </p:pic>
      <p:pic>
        <p:nvPicPr>
          <p:cNvPr id="21" name="Picture 8" descr="PUCPR App">
            <a:extLst>
              <a:ext uri="{FF2B5EF4-FFF2-40B4-BE49-F238E27FC236}">
                <a16:creationId xmlns:a16="http://schemas.microsoft.com/office/drawing/2014/main" id="{AB275BB5-3A95-47AF-98E6-AE059CB7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FBF18B0-B30C-4380-891A-36D0FF097303}"/>
              </a:ext>
            </a:extLst>
          </p:cNvPr>
          <p:cNvSpPr txBox="1"/>
          <p:nvPr/>
        </p:nvSpPr>
        <p:spPr>
          <a:xfrm>
            <a:off x="2961313" y="6513316"/>
            <a:ext cx="4756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latin typeface="Arial" panose="020B0604020202020204" pitchFamily="34" charset="0"/>
                <a:cs typeface="Arial" panose="020B0604020202020204" pitchFamily="34" charset="0"/>
              </a:rPr>
              <a:t> Fonte: https://www.oreilly.com/library/view/software-architecture-patterns/9781491971437/ch05.html</a:t>
            </a:r>
          </a:p>
          <a:p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BDCD093-0843-49E1-926C-ED95483419B2}"/>
              </a:ext>
            </a:extLst>
          </p:cNvPr>
          <p:cNvSpPr txBox="1"/>
          <p:nvPr/>
        </p:nvSpPr>
        <p:spPr>
          <a:xfrm>
            <a:off x="578840" y="160018"/>
            <a:ext cx="61029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tx2"/>
                </a:solidFill>
                <a:latin typeface="inherit"/>
              </a:rPr>
              <a:t>Como é a Estrutura Space-</a:t>
            </a:r>
            <a:r>
              <a:rPr lang="pt-BR" sz="2000" b="1" dirty="0" err="1">
                <a:solidFill>
                  <a:schemeClr val="tx2"/>
                </a:solidFill>
                <a:latin typeface="inherit"/>
              </a:rPr>
              <a:t>Based</a:t>
            </a:r>
            <a:r>
              <a:rPr lang="pt-BR" sz="2000" b="1" dirty="0">
                <a:solidFill>
                  <a:schemeClr val="tx2"/>
                </a:solidFill>
                <a:latin typeface="inheri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401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5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99295E-F0B5-47DD-B5AC-5CFFCB52DBFB}"/>
              </a:ext>
            </a:extLst>
          </p:cNvPr>
          <p:cNvSpPr txBox="1"/>
          <p:nvPr/>
        </p:nvSpPr>
        <p:spPr>
          <a:xfrm>
            <a:off x="11305563" y="813732"/>
            <a:ext cx="886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2:</a:t>
            </a:r>
          </a:p>
          <a:p>
            <a:r>
              <a:rPr lang="pt-BR" sz="1200" dirty="0" err="1">
                <a:solidFill>
                  <a:schemeClr val="bg1"/>
                </a:solidFill>
                <a:latin typeface="inherit"/>
              </a:rPr>
              <a:t>Investigate</a:t>
            </a:r>
            <a:endParaRPr lang="pt-BR" sz="1200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9" name="Gráfico 18" descr="Crachá">
            <a:extLst>
              <a:ext uri="{FF2B5EF4-FFF2-40B4-BE49-F238E27FC236}">
                <a16:creationId xmlns:a16="http://schemas.microsoft.com/office/drawing/2014/main" id="{954FF694-02CF-42C6-ADBA-99C20B41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13996"/>
            <a:ext cx="914400" cy="914400"/>
          </a:xfrm>
          <a:prstGeom prst="rect">
            <a:avLst/>
          </a:prstGeom>
        </p:spPr>
      </p:pic>
      <p:pic>
        <p:nvPicPr>
          <p:cNvPr id="21" name="Picture 8" descr="PUCPR App">
            <a:extLst>
              <a:ext uri="{FF2B5EF4-FFF2-40B4-BE49-F238E27FC236}">
                <a16:creationId xmlns:a16="http://schemas.microsoft.com/office/drawing/2014/main" id="{AB275BB5-3A95-47AF-98E6-AE059CB7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4FBF18B0-B30C-4380-891A-36D0FF097303}"/>
              </a:ext>
            </a:extLst>
          </p:cNvPr>
          <p:cNvSpPr txBox="1"/>
          <p:nvPr/>
        </p:nvSpPr>
        <p:spPr>
          <a:xfrm>
            <a:off x="541191" y="6014720"/>
            <a:ext cx="1082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Fonte: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https://www.oreilly.com/library/view/software-architecture-patterns/9781491971437/ch05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.html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40598A-9BAC-4CC7-BB81-DC3801CB7233}"/>
              </a:ext>
            </a:extLst>
          </p:cNvPr>
          <p:cNvSpPr txBox="1"/>
          <p:nvPr/>
        </p:nvSpPr>
        <p:spPr>
          <a:xfrm>
            <a:off x="541191" y="444447"/>
            <a:ext cx="1028451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inherit"/>
              </a:rPr>
              <a:t>Descrição dos Componentes:</a:t>
            </a:r>
          </a:p>
          <a:p>
            <a:endParaRPr lang="pt-BR" sz="2400" b="1" dirty="0">
              <a:solidFill>
                <a:schemeClr val="tx2"/>
              </a:solidFill>
              <a:latin typeface="inherit"/>
            </a:endParaRPr>
          </a:p>
          <a:p>
            <a:pPr algn="just"/>
            <a:endParaRPr lang="pt-BR" sz="1600" dirty="0">
              <a:solidFill>
                <a:schemeClr val="tx2"/>
              </a:solidFill>
              <a:latin typeface="inherit"/>
            </a:endParaRPr>
          </a:p>
          <a:p>
            <a:pPr algn="just"/>
            <a:r>
              <a:rPr lang="pt-BR" b="1" dirty="0" err="1">
                <a:solidFill>
                  <a:schemeClr val="tx2"/>
                </a:solidFill>
                <a:latin typeface="inherit"/>
              </a:rPr>
              <a:t>Messaging</a:t>
            </a:r>
            <a:r>
              <a:rPr lang="pt-BR" b="1" dirty="0">
                <a:solidFill>
                  <a:schemeClr val="tx2"/>
                </a:solidFill>
                <a:latin typeface="inherit"/>
              </a:rPr>
              <a:t> grid:  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administra o fluxo de transações e comunicações entre os serviços.</a:t>
            </a:r>
          </a:p>
          <a:p>
            <a:pPr algn="just"/>
            <a:endParaRPr lang="pt-BR" dirty="0">
              <a:solidFill>
                <a:schemeClr val="tx2"/>
              </a:solidFill>
              <a:latin typeface="inherit"/>
            </a:endParaRPr>
          </a:p>
          <a:p>
            <a:pPr algn="just"/>
            <a:r>
              <a:rPr lang="pt-BR" b="1" dirty="0">
                <a:solidFill>
                  <a:schemeClr val="tx2"/>
                </a:solidFill>
                <a:latin typeface="inherit"/>
              </a:rPr>
              <a:t>Data grid: 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administra a distribuição de dados em nas unidades de processamento de forma distribuída.</a:t>
            </a:r>
          </a:p>
          <a:p>
            <a:pPr algn="just"/>
            <a:endParaRPr lang="pt-BR" dirty="0">
              <a:solidFill>
                <a:schemeClr val="tx2"/>
              </a:solidFill>
              <a:latin typeface="inherit"/>
            </a:endParaRPr>
          </a:p>
          <a:p>
            <a:pPr algn="just"/>
            <a:r>
              <a:rPr lang="pt-BR" b="1" dirty="0" err="1">
                <a:solidFill>
                  <a:schemeClr val="tx2"/>
                </a:solidFill>
                <a:latin typeface="inherit"/>
              </a:rPr>
              <a:t>Processing</a:t>
            </a:r>
            <a:r>
              <a:rPr lang="pt-BR" b="1" dirty="0">
                <a:solidFill>
                  <a:schemeClr val="tx2"/>
                </a:solidFill>
                <a:latin typeface="inherit"/>
              </a:rPr>
              <a:t> grid: 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coordena os processos entre as unidades de processamento, baseado no padrão mestre e escravo(também conhecimento como padrão </a:t>
            </a:r>
            <a:r>
              <a:rPr lang="pt-BR" dirty="0" err="1">
                <a:solidFill>
                  <a:schemeClr val="tx2"/>
                </a:solidFill>
                <a:latin typeface="inherit"/>
              </a:rPr>
              <a:t>blackboard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), que habilita o uso de processamento paralelo de eventos entre diferentes serviços.</a:t>
            </a:r>
          </a:p>
          <a:p>
            <a:pPr algn="just"/>
            <a:endParaRPr lang="pt-BR" dirty="0">
              <a:solidFill>
                <a:schemeClr val="tx2"/>
              </a:solidFill>
              <a:latin typeface="inherit"/>
            </a:endParaRPr>
          </a:p>
          <a:p>
            <a:pPr algn="just"/>
            <a:r>
              <a:rPr lang="pt-BR" b="1" dirty="0">
                <a:solidFill>
                  <a:schemeClr val="tx2"/>
                </a:solidFill>
                <a:latin typeface="inherit"/>
              </a:rPr>
              <a:t>Deployment Manager: 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administra o início e desligamento das unidades de processamento dinamicamente, e as monitora para fazer </a:t>
            </a:r>
            <a:r>
              <a:rPr lang="pt-BR" dirty="0" err="1">
                <a:solidFill>
                  <a:schemeClr val="tx2"/>
                </a:solidFill>
                <a:latin typeface="inherit"/>
              </a:rPr>
              <a:t>load-balancing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.</a:t>
            </a:r>
          </a:p>
          <a:p>
            <a:pPr algn="just"/>
            <a:endParaRPr lang="pt-BR" dirty="0">
              <a:solidFill>
                <a:schemeClr val="tx2"/>
              </a:solidFill>
              <a:latin typeface="inherit"/>
            </a:endParaRPr>
          </a:p>
          <a:p>
            <a:pPr algn="just"/>
            <a:endParaRPr lang="pt-BR" dirty="0">
              <a:solidFill>
                <a:schemeClr val="tx2"/>
              </a:solidFill>
              <a:latin typeface="inherit"/>
            </a:endParaRPr>
          </a:p>
          <a:p>
            <a:pPr algn="just"/>
            <a:r>
              <a:rPr lang="pt-BR" b="1">
                <a:solidFill>
                  <a:schemeClr val="tx2"/>
                </a:solidFill>
                <a:latin typeface="inherit"/>
              </a:rPr>
              <a:t>Messaging grid</a:t>
            </a:r>
            <a:r>
              <a:rPr lang="pt-BR">
                <a:solidFill>
                  <a:schemeClr val="tx2"/>
                </a:solidFill>
                <a:latin typeface="inherit"/>
              </a:rPr>
              <a:t>, </a:t>
            </a:r>
            <a:r>
              <a:rPr lang="pt-BR" b="1">
                <a:solidFill>
                  <a:schemeClr val="tx2"/>
                </a:solidFill>
                <a:latin typeface="inherit"/>
              </a:rPr>
              <a:t>Data </a:t>
            </a:r>
            <a:r>
              <a:rPr lang="pt-BR" b="1" dirty="0">
                <a:solidFill>
                  <a:schemeClr val="tx2"/>
                </a:solidFill>
                <a:latin typeface="inherit"/>
              </a:rPr>
              <a:t>grid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 e </a:t>
            </a:r>
            <a:r>
              <a:rPr lang="pt-BR" b="1" dirty="0" err="1">
                <a:solidFill>
                  <a:schemeClr val="tx2"/>
                </a:solidFill>
                <a:latin typeface="inherit"/>
              </a:rPr>
              <a:t>Processing</a:t>
            </a:r>
            <a:r>
              <a:rPr lang="pt-BR" b="1" dirty="0">
                <a:solidFill>
                  <a:schemeClr val="tx2"/>
                </a:solidFill>
                <a:latin typeface="inherit"/>
              </a:rPr>
              <a:t> grid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 são os componentes mais comuns às implementações da arquitetura </a:t>
            </a:r>
            <a:r>
              <a:rPr lang="pt-BR" dirty="0" err="1">
                <a:solidFill>
                  <a:schemeClr val="tx2"/>
                </a:solidFill>
                <a:latin typeface="inherit"/>
              </a:rPr>
              <a:t>space-based</a:t>
            </a:r>
            <a:r>
              <a:rPr lang="pt-BR" dirty="0">
                <a:solidFill>
                  <a:schemeClr val="tx2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1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90903A9-7DC7-4846-AED9-01890F87B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5045" y="608045"/>
            <a:ext cx="2973355" cy="29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EBE03AF5-7E40-4C3B-B111-991710D20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241" y="-63759"/>
            <a:ext cx="3645159" cy="364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63C1CE-B601-4152-BA93-5487FB464445}"/>
              </a:ext>
            </a:extLst>
          </p:cNvPr>
          <p:cNvSpPr txBox="1"/>
          <p:nvPr/>
        </p:nvSpPr>
        <p:spPr>
          <a:xfrm>
            <a:off x="11305563" y="813732"/>
            <a:ext cx="88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3:</a:t>
            </a:r>
          </a:p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Act</a:t>
            </a:r>
            <a:endParaRPr lang="pt-BR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2" name="Gráfico 11" descr="Selo 3">
            <a:extLst>
              <a:ext uri="{FF2B5EF4-FFF2-40B4-BE49-F238E27FC236}">
                <a16:creationId xmlns:a16="http://schemas.microsoft.com/office/drawing/2014/main" id="{20FA422C-0CAE-4946-9AAA-D76AB33C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14" name="Picture 8" descr="PUCPR App">
            <a:extLst>
              <a:ext uri="{FF2B5EF4-FFF2-40B4-BE49-F238E27FC236}">
                <a16:creationId xmlns:a16="http://schemas.microsoft.com/office/drawing/2014/main" id="{69662DFF-25EC-409D-973E-BD3AD0A6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4CCD0077-4FD5-4B9E-99A9-613EDB46F425}"/>
              </a:ext>
            </a:extLst>
          </p:cNvPr>
          <p:cNvSpPr txBox="1"/>
          <p:nvPr/>
        </p:nvSpPr>
        <p:spPr>
          <a:xfrm>
            <a:off x="325074" y="264276"/>
            <a:ext cx="6102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chemeClr val="tx2"/>
                </a:solidFill>
                <a:latin typeface="inherit"/>
              </a:rPr>
              <a:t>Onde é utilizada?</a:t>
            </a:r>
            <a:endParaRPr lang="pt-BR" sz="2800" b="1" dirty="0">
              <a:solidFill>
                <a:schemeClr val="tx2"/>
              </a:solidFill>
              <a:latin typeface="inherit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6F4AF3B8-262E-4DB5-B51C-975439C6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4" y="1041637"/>
            <a:ext cx="2023947" cy="105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nstalação do Apache Hadoop 2.9.1 (Multi-Node) no Ubuntu 18.04 utilizando  Oracle VirtualBox | by Roberto Adelino | Medium">
            <a:extLst>
              <a:ext uri="{FF2B5EF4-FFF2-40B4-BE49-F238E27FC236}">
                <a16:creationId xmlns:a16="http://schemas.microsoft.com/office/drawing/2014/main" id="{A0A53EDB-4AB4-47F7-ABEA-648D91F5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3" y="2479894"/>
            <a:ext cx="3378460" cy="8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Amazon Web Services - Wikipedia">
            <a:extLst>
              <a:ext uri="{FF2B5EF4-FFF2-40B4-BE49-F238E27FC236}">
                <a16:creationId xmlns:a16="http://schemas.microsoft.com/office/drawing/2014/main" id="{4FF266B6-8F02-4876-8F29-B6AC611B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95" y="1064448"/>
            <a:ext cx="1683778" cy="10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Microsoft Azure não funciona ou está fora do ar? Status atual. AWS live  status. | Downdetector">
            <a:extLst>
              <a:ext uri="{FF2B5EF4-FFF2-40B4-BE49-F238E27FC236}">
                <a16:creationId xmlns:a16="http://schemas.microsoft.com/office/drawing/2014/main" id="{69C97E85-E38F-424E-8125-8A644FD43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6" y="2130894"/>
            <a:ext cx="3027096" cy="8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E3B0C16-0C84-470A-AC3F-873CC57C5BF8}"/>
              </a:ext>
            </a:extLst>
          </p:cNvPr>
          <p:cNvSpPr txBox="1"/>
          <p:nvPr/>
        </p:nvSpPr>
        <p:spPr>
          <a:xfrm>
            <a:off x="462654" y="3966572"/>
            <a:ext cx="3768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herit"/>
              </a:rPr>
              <a:t>Armazenamento distribuído de dados;</a:t>
            </a:r>
          </a:p>
          <a:p>
            <a:endParaRPr lang="pt-BR" dirty="0">
              <a:latin typeface="inherit"/>
            </a:endParaRPr>
          </a:p>
          <a:p>
            <a:r>
              <a:rPr lang="pt-BR" dirty="0">
                <a:latin typeface="inherit"/>
              </a:rPr>
              <a:t>Processamento distribuído de dados;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CB54E29-5B48-42CB-90D2-127751DDDC85}"/>
              </a:ext>
            </a:extLst>
          </p:cNvPr>
          <p:cNvSpPr txBox="1"/>
          <p:nvPr/>
        </p:nvSpPr>
        <p:spPr>
          <a:xfrm>
            <a:off x="6760845" y="3749680"/>
            <a:ext cx="6102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inherit"/>
              </a:rPr>
              <a:t>Software as a Service;</a:t>
            </a:r>
          </a:p>
          <a:p>
            <a:endParaRPr lang="pt-BR" dirty="0">
              <a:latin typeface="inherit"/>
            </a:endParaRPr>
          </a:p>
          <a:p>
            <a:r>
              <a:rPr lang="pt-BR" dirty="0">
                <a:latin typeface="inherit"/>
              </a:rPr>
              <a:t>Serviços de processamento de dados;</a:t>
            </a:r>
          </a:p>
          <a:p>
            <a:r>
              <a:rPr lang="pt-BR" dirty="0">
                <a:latin typeface="inherit"/>
              </a:rPr>
              <a:t> </a:t>
            </a:r>
          </a:p>
          <a:p>
            <a:r>
              <a:rPr lang="pt-BR" dirty="0">
                <a:latin typeface="inherit"/>
              </a:rPr>
              <a:t>Computação em nuvem;</a:t>
            </a:r>
          </a:p>
        </p:txBody>
      </p:sp>
    </p:spTree>
    <p:extLst>
      <p:ext uri="{BB962C8B-B14F-4D97-AF65-F5344CB8AC3E}">
        <p14:creationId xmlns:p14="http://schemas.microsoft.com/office/powerpoint/2010/main" val="366048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BE03AF5-7E40-4C3B-B111-991710D20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241" y="-63759"/>
            <a:ext cx="3645159" cy="364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63C1CE-B601-4152-BA93-5487FB464445}"/>
              </a:ext>
            </a:extLst>
          </p:cNvPr>
          <p:cNvSpPr txBox="1"/>
          <p:nvPr/>
        </p:nvSpPr>
        <p:spPr>
          <a:xfrm>
            <a:off x="11305563" y="813730"/>
            <a:ext cx="88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3:</a:t>
            </a:r>
          </a:p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Act</a:t>
            </a:r>
            <a:endParaRPr lang="pt-BR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2" name="Gráfico 11" descr="Selo 3">
            <a:extLst>
              <a:ext uri="{FF2B5EF4-FFF2-40B4-BE49-F238E27FC236}">
                <a16:creationId xmlns:a16="http://schemas.microsoft.com/office/drawing/2014/main" id="{20FA422C-0CAE-4946-9AAA-D76AB33C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14" name="Picture 8" descr="PUCPR App">
            <a:extLst>
              <a:ext uri="{FF2B5EF4-FFF2-40B4-BE49-F238E27FC236}">
                <a16:creationId xmlns:a16="http://schemas.microsoft.com/office/drawing/2014/main" id="{69662DFF-25EC-409D-973E-BD3AD0A6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DF2EB117-870B-49A5-8205-4DD539D96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41" y="207752"/>
            <a:ext cx="8397551" cy="64424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E4705-7C1A-4602-A96D-C40777CBE12C}"/>
              </a:ext>
            </a:extLst>
          </p:cNvPr>
          <p:cNvSpPr txBox="1"/>
          <p:nvPr/>
        </p:nvSpPr>
        <p:spPr>
          <a:xfrm>
            <a:off x="127219" y="536732"/>
            <a:ext cx="2525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>
                <a:solidFill>
                  <a:schemeClr val="tx2"/>
                </a:solidFill>
                <a:latin typeface="inherit"/>
              </a:rPr>
              <a:t>Cult Book</a:t>
            </a:r>
          </a:p>
          <a:p>
            <a:r>
              <a:rPr lang="pt-BR" sz="3600" b="1">
                <a:solidFill>
                  <a:schemeClr val="tx2"/>
                </a:solidFill>
                <a:latin typeface="inherit"/>
              </a:rPr>
              <a:t>Warehouse</a:t>
            </a:r>
            <a:endParaRPr lang="pt-BR" sz="3200" b="1" dirty="0">
              <a:solidFill>
                <a:schemeClr val="tx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49711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C2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>
              <a:ext uri="{FF2B5EF4-FFF2-40B4-BE49-F238E27FC236}">
                <a16:creationId xmlns:a16="http://schemas.microsoft.com/office/drawing/2014/main" id="{EBE03AF5-7E40-4C3B-B111-991710D20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3241" y="-63759"/>
            <a:ext cx="3645159" cy="364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63C1CE-B601-4152-BA93-5487FB464445}"/>
              </a:ext>
            </a:extLst>
          </p:cNvPr>
          <p:cNvSpPr txBox="1"/>
          <p:nvPr/>
        </p:nvSpPr>
        <p:spPr>
          <a:xfrm>
            <a:off x="11305563" y="813730"/>
            <a:ext cx="88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Step</a:t>
            </a:r>
            <a:r>
              <a:rPr lang="pt-BR" dirty="0">
                <a:solidFill>
                  <a:schemeClr val="bg1"/>
                </a:solidFill>
                <a:latin typeface="inherit"/>
              </a:rPr>
              <a:t> 3:</a:t>
            </a:r>
          </a:p>
          <a:p>
            <a:r>
              <a:rPr lang="pt-BR" dirty="0" err="1">
                <a:solidFill>
                  <a:schemeClr val="bg1"/>
                </a:solidFill>
                <a:latin typeface="inherit"/>
              </a:rPr>
              <a:t>Act</a:t>
            </a:r>
            <a:endParaRPr lang="pt-BR" dirty="0">
              <a:solidFill>
                <a:schemeClr val="bg1"/>
              </a:solidFill>
              <a:latin typeface="inherit"/>
            </a:endParaRPr>
          </a:p>
        </p:txBody>
      </p:sp>
      <p:pic>
        <p:nvPicPr>
          <p:cNvPr id="12" name="Gráfico 11" descr="Selo 3">
            <a:extLst>
              <a:ext uri="{FF2B5EF4-FFF2-40B4-BE49-F238E27FC236}">
                <a16:creationId xmlns:a16="http://schemas.microsoft.com/office/drawing/2014/main" id="{20FA422C-0CAE-4946-9AAA-D76AB33CD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581" y="-14124"/>
            <a:ext cx="914400" cy="914400"/>
          </a:xfrm>
          <a:prstGeom prst="rect">
            <a:avLst/>
          </a:prstGeom>
        </p:spPr>
      </p:pic>
      <p:pic>
        <p:nvPicPr>
          <p:cNvPr id="14" name="Picture 8" descr="PUCPR App">
            <a:extLst>
              <a:ext uri="{FF2B5EF4-FFF2-40B4-BE49-F238E27FC236}">
                <a16:creationId xmlns:a16="http://schemas.microsoft.com/office/drawing/2014/main" id="{69662DFF-25EC-409D-973E-BD3AD0A6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70" y="6066697"/>
            <a:ext cx="696286" cy="69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CE4705-7C1A-4602-A96D-C40777CBE12C}"/>
              </a:ext>
            </a:extLst>
          </p:cNvPr>
          <p:cNvSpPr txBox="1"/>
          <p:nvPr/>
        </p:nvSpPr>
        <p:spPr>
          <a:xfrm>
            <a:off x="127219" y="536732"/>
            <a:ext cx="2525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>
                <a:solidFill>
                  <a:schemeClr val="tx2"/>
                </a:solidFill>
                <a:latin typeface="inherit"/>
              </a:rPr>
              <a:t>Cult Book</a:t>
            </a:r>
          </a:p>
          <a:p>
            <a:r>
              <a:rPr lang="pt-BR" sz="3600" b="1">
                <a:solidFill>
                  <a:schemeClr val="tx2"/>
                </a:solidFill>
                <a:latin typeface="inherit"/>
              </a:rPr>
              <a:t>Warehouse</a:t>
            </a:r>
            <a:endParaRPr lang="pt-BR" sz="3200" b="1" dirty="0">
              <a:solidFill>
                <a:schemeClr val="tx2"/>
              </a:solidFill>
              <a:latin typeface="inherit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AF14E6D-E711-440F-83B3-D873167A9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241" y="813730"/>
            <a:ext cx="8246989" cy="53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6806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367</TotalTime>
  <Words>1168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Century Schoolbook</vt:lpstr>
      <vt:lpstr>inherit</vt:lpstr>
      <vt:lpstr>Whitney</vt:lpstr>
      <vt:lpstr>Wingdings 2</vt:lpstr>
      <vt:lpstr>Exibir</vt:lpstr>
      <vt:lpstr>Space-Based</vt:lpstr>
      <vt:lpstr>Challenge Based Learning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Based</dc:title>
  <dc:creator>Karlos Silva</dc:creator>
  <cp:lastModifiedBy>Gustavo</cp:lastModifiedBy>
  <cp:revision>22</cp:revision>
  <dcterms:created xsi:type="dcterms:W3CDTF">2020-11-04T22:33:10Z</dcterms:created>
  <dcterms:modified xsi:type="dcterms:W3CDTF">2020-11-05T04:49:03Z</dcterms:modified>
</cp:coreProperties>
</file>