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F0EE-3905-4977-9720-399FB96CA0B9}" type="datetimeFigureOut">
              <a:rPr lang="en-IE" smtClean="0"/>
              <a:t>16/02/2014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21D9-75B5-4283-ADE4-A91FA6E8E65D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Rules for Probability </a:t>
            </a:r>
            <a:br>
              <a:rPr lang="en-IE" dirty="0" smtClean="0"/>
            </a:br>
            <a:r>
              <a:rPr lang="en-IE" dirty="0" smtClean="0"/>
              <a:t>Electrical Circuits Example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1"/>
                </a:solidFill>
              </a:rPr>
              <a:t>www.Stats-Lab.com</a:t>
            </a:r>
            <a:endParaRPr lang="en-I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1325" y="395288"/>
            <a:ext cx="8321675" cy="59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P(upper branch </a:t>
            </a:r>
            <a:r>
              <a:rPr lang="en-GB" sz="2800" b="1" dirty="0"/>
              <a:t>or</a:t>
            </a:r>
            <a:r>
              <a:rPr lang="en-GB" sz="2800" dirty="0"/>
              <a:t> lower branch </a:t>
            </a:r>
            <a:r>
              <a:rPr lang="en-GB" sz="2800" b="1" dirty="0"/>
              <a:t>or both</a:t>
            </a:r>
            <a:r>
              <a:rPr lang="en-GB" sz="2800" dirty="0"/>
              <a:t> works) = </a:t>
            </a:r>
          </a:p>
          <a:p>
            <a:endParaRPr lang="en-GB" sz="1400" dirty="0"/>
          </a:p>
          <a:p>
            <a:r>
              <a:rPr lang="en-GB" sz="2800" dirty="0"/>
              <a:t>P(B1 </a:t>
            </a:r>
            <a:r>
              <a:rPr lang="en-GB" sz="2800" dirty="0">
                <a:latin typeface="Symbol" pitchFamily="18" charset="2"/>
              </a:rPr>
              <a:t>È</a:t>
            </a:r>
            <a:r>
              <a:rPr lang="en-GB" sz="2800" dirty="0"/>
              <a:t> B2) = P(B1) + P(B2) - P(B1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B2) </a:t>
            </a:r>
          </a:p>
          <a:p>
            <a:endParaRPr lang="en-GB" sz="1400" dirty="0"/>
          </a:p>
          <a:p>
            <a:r>
              <a:rPr lang="en-GB" sz="2800" dirty="0"/>
              <a:t>		= P(B1) + P(B2) - P(B1)P(B2) </a:t>
            </a:r>
          </a:p>
          <a:p>
            <a:endParaRPr lang="en-GB" sz="1400" dirty="0"/>
          </a:p>
          <a:p>
            <a:r>
              <a:rPr lang="en-GB" sz="2800" dirty="0"/>
              <a:t>		= 0.42 + 0.4225 - (0.42)(0.4225)</a:t>
            </a:r>
          </a:p>
          <a:p>
            <a:endParaRPr lang="en-GB" sz="1400" dirty="0"/>
          </a:p>
          <a:p>
            <a:r>
              <a:rPr lang="en-GB" sz="2800" dirty="0"/>
              <a:t>		= 0.66505</a:t>
            </a:r>
          </a:p>
          <a:p>
            <a:endParaRPr lang="en-GB" sz="1400" dirty="0"/>
          </a:p>
          <a:p>
            <a:r>
              <a:rPr lang="en-GB" sz="2800" dirty="0"/>
              <a:t>This is the probability that part 1 of our circuit works!!</a:t>
            </a:r>
          </a:p>
          <a:p>
            <a:endParaRPr lang="en-GB" sz="2800" dirty="0"/>
          </a:p>
          <a:p>
            <a:r>
              <a:rPr lang="en-GB" sz="2800" dirty="0"/>
              <a:t>P(Whole Circuit Works) = P(C5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>
                <a:latin typeface="Symbol" pitchFamily="18" charset="2"/>
              </a:rPr>
              <a:t> </a:t>
            </a:r>
            <a:r>
              <a:rPr lang="en-GB" sz="2800" dirty="0"/>
              <a:t>(</a:t>
            </a:r>
            <a:r>
              <a:rPr lang="en-GB" sz="2800" dirty="0">
                <a:sym typeface="Symbol"/>
              </a:rPr>
              <a:t>B1</a:t>
            </a:r>
            <a:r>
              <a:rPr lang="en-GB" sz="2800" dirty="0">
                <a:latin typeface="Arial"/>
                <a:cs typeface="Arial"/>
                <a:sym typeface="Symbol"/>
              </a:rPr>
              <a:t> </a:t>
            </a:r>
            <a:r>
              <a:rPr lang="en-GB" sz="2800" dirty="0" smtClean="0">
                <a:latin typeface="OpenSymbol"/>
                <a:ea typeface="OpenSymbol"/>
                <a:cs typeface="Arial"/>
                <a:sym typeface="Symbol"/>
              </a:rPr>
              <a:t>∪</a:t>
            </a:r>
            <a:r>
              <a:rPr lang="en-GB" sz="2800" dirty="0" smtClean="0">
                <a:latin typeface="Symbol" pitchFamily="18" charset="2"/>
                <a:sym typeface="Symbol"/>
              </a:rPr>
              <a:t> </a:t>
            </a:r>
            <a:r>
              <a:rPr lang="en-GB" sz="2800" dirty="0"/>
              <a:t>B2))</a:t>
            </a:r>
          </a:p>
          <a:p>
            <a:endParaRPr lang="en-GB" sz="1400" dirty="0"/>
          </a:p>
          <a:p>
            <a:r>
              <a:rPr lang="en-GB" sz="2800" dirty="0"/>
              <a:t>				= (0.97)(0.66505) </a:t>
            </a:r>
          </a:p>
          <a:p>
            <a:endParaRPr lang="en-GB" sz="1400" dirty="0"/>
          </a:p>
          <a:p>
            <a:r>
              <a:rPr lang="en-GB" sz="2800" dirty="0"/>
              <a:t>				= 0.645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1325" y="395288"/>
            <a:ext cx="83216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7525" y="242888"/>
            <a:ext cx="8245475" cy="547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b="1" u="sng" dirty="0"/>
              <a:t>Multiplicative Rule of Probability</a:t>
            </a:r>
            <a:endParaRPr lang="en-GB" sz="2800" b="1" dirty="0"/>
          </a:p>
          <a:p>
            <a:endParaRPr lang="en-GB" sz="1400" dirty="0"/>
          </a:p>
          <a:p>
            <a:pPr algn="ctr"/>
            <a:r>
              <a:rPr lang="en-GB" sz="2800" dirty="0"/>
              <a:t>P(A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B) = P(A)P(B|A) = P(B)P(A|B)</a:t>
            </a:r>
          </a:p>
          <a:p>
            <a:endParaRPr lang="en-GB" sz="2800" dirty="0"/>
          </a:p>
          <a:p>
            <a:r>
              <a:rPr lang="en-GB" sz="2800" b="1" u="sng" dirty="0"/>
              <a:t>Independent Events</a:t>
            </a:r>
            <a:endParaRPr lang="en-GB" sz="2800" dirty="0"/>
          </a:p>
          <a:p>
            <a:endParaRPr lang="en-GB" sz="1400" dirty="0"/>
          </a:p>
          <a:p>
            <a:r>
              <a:rPr lang="en-GB" sz="2800" dirty="0"/>
              <a:t>Two events A and B are said to be independent if</a:t>
            </a:r>
          </a:p>
          <a:p>
            <a:endParaRPr lang="en-GB" sz="1400" dirty="0"/>
          </a:p>
          <a:p>
            <a:pPr algn="ctr"/>
            <a:r>
              <a:rPr lang="en-GB" sz="2800" dirty="0"/>
              <a:t>P(A|B) = P(A)</a:t>
            </a:r>
          </a:p>
          <a:p>
            <a:endParaRPr lang="en-GB" sz="1400" dirty="0"/>
          </a:p>
          <a:p>
            <a:r>
              <a:rPr lang="en-GB" sz="2800" dirty="0"/>
              <a:t>If two events A and B are independent then</a:t>
            </a:r>
          </a:p>
          <a:p>
            <a:endParaRPr lang="en-GB" sz="1400" dirty="0"/>
          </a:p>
          <a:p>
            <a:pPr algn="ctr"/>
            <a:r>
              <a:rPr lang="en-GB" sz="2800" dirty="0"/>
              <a:t>P(A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B) = P(A)P(B)</a:t>
            </a:r>
          </a:p>
          <a:p>
            <a:pPr algn="ctr"/>
            <a:endParaRPr lang="en-GB" sz="2800" dirty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7525" y="242888"/>
            <a:ext cx="8245475" cy="11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b="1" u="sng" dirty="0" smtClean="0"/>
              <a:t>Law </a:t>
            </a:r>
            <a:r>
              <a:rPr lang="en-GB" sz="2800" b="1" u="sng" dirty="0"/>
              <a:t>of Total Probability</a:t>
            </a:r>
            <a:endParaRPr lang="en-GB" sz="2800" b="1" dirty="0"/>
          </a:p>
          <a:p>
            <a:endParaRPr lang="en-GB" sz="1400" dirty="0"/>
          </a:p>
          <a:p>
            <a:pPr algn="ctr"/>
            <a:r>
              <a:rPr lang="en-GB" sz="2800" dirty="0"/>
              <a:t>P(A) = P(A|B)P(B) + P(</a:t>
            </a:r>
            <a:r>
              <a:rPr lang="en-GB" sz="2800" dirty="0" err="1"/>
              <a:t>A|B</a:t>
            </a:r>
            <a:r>
              <a:rPr lang="en-GB" sz="2800" baseline="50000" dirty="0" err="1"/>
              <a:t>c</a:t>
            </a:r>
            <a:r>
              <a:rPr lang="en-GB" sz="2800" dirty="0"/>
              <a:t>)P(</a:t>
            </a:r>
            <a:r>
              <a:rPr lang="en-GB" sz="2800" dirty="0" err="1"/>
              <a:t>B</a:t>
            </a:r>
            <a:r>
              <a:rPr lang="en-GB" sz="2800" baseline="50000" dirty="0" err="1"/>
              <a:t>c</a:t>
            </a:r>
            <a:r>
              <a:rPr lang="en-GB" sz="28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9738" y="242888"/>
            <a:ext cx="832326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400" b="1" dirty="0"/>
              <a:t>Electrical Circuit 1</a:t>
            </a:r>
          </a:p>
          <a:p>
            <a:endParaRPr lang="en-GB" sz="1600" dirty="0"/>
          </a:p>
          <a:p>
            <a:r>
              <a:rPr lang="en-GB" sz="2400" dirty="0"/>
              <a:t>The probabilities of closing the </a:t>
            </a:r>
            <a:r>
              <a:rPr lang="en-GB" sz="2400" dirty="0" err="1"/>
              <a:t>ith</a:t>
            </a:r>
            <a:r>
              <a:rPr lang="en-GB" sz="2400" dirty="0"/>
              <a:t> relay in the circuit shown below are</a:t>
            </a:r>
          </a:p>
          <a:p>
            <a:r>
              <a:rPr lang="en-GB" sz="2400" dirty="0"/>
              <a:t>	Circuit		</a:t>
            </a:r>
            <a:r>
              <a:rPr lang="en-GB" sz="2400" dirty="0" smtClean="0"/>
              <a:t> 1</a:t>
            </a:r>
            <a:r>
              <a:rPr lang="en-GB" sz="2400" dirty="0"/>
              <a:t>	</a:t>
            </a:r>
            <a:r>
              <a:rPr lang="en-GB" sz="2400" dirty="0" smtClean="0"/>
              <a:t> 2</a:t>
            </a:r>
            <a:r>
              <a:rPr lang="en-GB" sz="2400" dirty="0"/>
              <a:t>	</a:t>
            </a:r>
            <a:r>
              <a:rPr lang="en-GB" sz="2400" dirty="0" smtClean="0"/>
              <a:t> 3</a:t>
            </a:r>
            <a:r>
              <a:rPr lang="en-GB" sz="2400" dirty="0"/>
              <a:t>	</a:t>
            </a:r>
            <a:r>
              <a:rPr lang="en-GB" sz="2400" dirty="0" smtClean="0"/>
              <a:t> 4</a:t>
            </a:r>
            <a:r>
              <a:rPr lang="en-GB" sz="2400" dirty="0"/>
              <a:t>	</a:t>
            </a:r>
            <a:r>
              <a:rPr lang="en-GB" sz="2400" dirty="0" smtClean="0"/>
              <a:t> 5</a:t>
            </a:r>
            <a:endParaRPr lang="en-GB" sz="2400" dirty="0"/>
          </a:p>
          <a:p>
            <a:r>
              <a:rPr lang="en-GB" sz="2400" dirty="0"/>
              <a:t>	P(closure)	.70	.60	.65	.65	.97</a:t>
            </a:r>
            <a:r>
              <a:rPr lang="en-GB" sz="2800" dirty="0"/>
              <a:t>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8925" y="5424488"/>
            <a:ext cx="862647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If all relays function independently, what is the probability that a current flows between A and B?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63538" y="3844925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5924550" y="29337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809750" y="2952750"/>
            <a:ext cx="0" cy="180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629025" y="47625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638550" y="29337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400675" y="4762500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410200" y="29337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1819275" y="47625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828800" y="29337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924425" y="44481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6858000" y="3524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3124200" y="44481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3143250" y="26289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7248525" y="38385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934075" y="383857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V="1">
            <a:off x="4953000" y="26289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108325" y="4700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3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013325" y="29003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2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5013325" y="4624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4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918325" y="37861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5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3108325" y="2871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1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8137525" y="41751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B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517525" y="40989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17525" y="3290888"/>
            <a:ext cx="8321675" cy="11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P(upper branch works) 	= P(C1 </a:t>
            </a:r>
            <a:r>
              <a:rPr lang="en-GB" sz="2800" b="1" dirty="0"/>
              <a:t>and</a:t>
            </a:r>
            <a:r>
              <a:rPr lang="en-GB" sz="2800" dirty="0"/>
              <a:t> C2)</a:t>
            </a:r>
          </a:p>
          <a:p>
            <a:endParaRPr lang="en-GB" sz="1400" dirty="0"/>
          </a:p>
          <a:p>
            <a:pPr lvl="4"/>
            <a:r>
              <a:rPr lang="en-GB" sz="2800" dirty="0"/>
              <a:t>		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98463" y="1524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5959475" y="61277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844675" y="631825"/>
            <a:ext cx="0" cy="180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63950" y="24415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673475" y="6127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435600" y="2441575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45125" y="61277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854200" y="24415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863725" y="6127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4959350" y="2127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6892925" y="120332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3159125" y="2127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3178175" y="3079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7283450" y="1517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969000" y="1517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4987925" y="3079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143250" y="2379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3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048250" y="579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2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048250" y="2303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4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953250" y="146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143250" y="5508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1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8172450" y="17335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B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52450" y="1657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17525" y="3290888"/>
            <a:ext cx="8321675" cy="246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P(upper branch works) 	= P(C1 </a:t>
            </a:r>
            <a:r>
              <a:rPr lang="en-GB" sz="2800" b="1" dirty="0"/>
              <a:t>and</a:t>
            </a:r>
            <a:r>
              <a:rPr lang="en-GB" sz="2800" dirty="0"/>
              <a:t> C2)</a:t>
            </a:r>
          </a:p>
          <a:p>
            <a:endParaRPr lang="en-GB" sz="1400" dirty="0"/>
          </a:p>
          <a:p>
            <a:pPr lvl="4"/>
            <a:r>
              <a:rPr lang="en-GB" sz="2800" dirty="0"/>
              <a:t>		= P(C1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C2) </a:t>
            </a:r>
          </a:p>
          <a:p>
            <a:pPr lvl="4"/>
            <a:endParaRPr lang="en-GB" sz="1400" dirty="0"/>
          </a:p>
          <a:p>
            <a:pPr lvl="4"/>
            <a:r>
              <a:rPr lang="en-GB" sz="2800" dirty="0"/>
              <a:t>		= P(C1)P(C2) </a:t>
            </a:r>
          </a:p>
          <a:p>
            <a:pPr lvl="4"/>
            <a:endParaRPr lang="en-GB" sz="1400" dirty="0"/>
          </a:p>
          <a:p>
            <a:pPr lvl="4"/>
            <a:r>
              <a:rPr lang="en-GB" sz="2800" dirty="0"/>
              <a:t>		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98463" y="1524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5959475" y="61277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844675" y="631825"/>
            <a:ext cx="0" cy="180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63950" y="24415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673475" y="6127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435600" y="2441575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45125" y="61277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854200" y="24415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863725" y="6127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4959350" y="2127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6892925" y="120332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3159125" y="2127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3178175" y="3079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7283450" y="1517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969000" y="1517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4987925" y="3079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143250" y="2379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3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048250" y="579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2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048250" y="2303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4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953250" y="146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143250" y="5508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1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8172450" y="17335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B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52450" y="1657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17525" y="3290888"/>
            <a:ext cx="8321675" cy="310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P(upper branch works) 	= P(C1 </a:t>
            </a:r>
            <a:r>
              <a:rPr lang="en-GB" sz="2800" b="1" dirty="0"/>
              <a:t>and</a:t>
            </a:r>
            <a:r>
              <a:rPr lang="en-GB" sz="2800" dirty="0"/>
              <a:t> C2)</a:t>
            </a:r>
          </a:p>
          <a:p>
            <a:endParaRPr lang="en-GB" sz="1400" dirty="0"/>
          </a:p>
          <a:p>
            <a:pPr lvl="4"/>
            <a:r>
              <a:rPr lang="en-GB" sz="2800" dirty="0"/>
              <a:t>		= P(C1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C2) </a:t>
            </a:r>
          </a:p>
          <a:p>
            <a:pPr lvl="4"/>
            <a:endParaRPr lang="en-GB" sz="1400" dirty="0"/>
          </a:p>
          <a:p>
            <a:pPr lvl="4"/>
            <a:r>
              <a:rPr lang="en-GB" sz="2800" dirty="0"/>
              <a:t>		= P(C1)P(C2) </a:t>
            </a:r>
          </a:p>
          <a:p>
            <a:pPr lvl="4"/>
            <a:endParaRPr lang="en-GB" sz="1400" dirty="0"/>
          </a:p>
          <a:p>
            <a:pPr lvl="4"/>
            <a:r>
              <a:rPr lang="en-GB" sz="2800" dirty="0"/>
              <a:t>		= (.70)(.60) = 0.42</a:t>
            </a:r>
          </a:p>
          <a:p>
            <a:endParaRPr lang="en-GB" sz="1400" dirty="0"/>
          </a:p>
          <a:p>
            <a:r>
              <a:rPr lang="en-GB" sz="2800" dirty="0"/>
              <a:t>P(lower branch works) = (0.65)(0.65) = 0.4225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98463" y="1524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5959475" y="61277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844675" y="631825"/>
            <a:ext cx="0" cy="180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63950" y="24415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673475" y="6127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5435600" y="2441575"/>
            <a:ext cx="52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445125" y="61277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854200" y="24415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863725" y="612775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4959350" y="2127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6892925" y="120332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3159125" y="212725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3178175" y="3079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7283450" y="1517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969000" y="15176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4987925" y="3079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143250" y="23796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3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048250" y="579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2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048250" y="2303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4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6953250" y="146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143250" y="5508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800"/>
              <a:t>1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8172450" y="17335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B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52450" y="1657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b="1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1325" y="395288"/>
            <a:ext cx="8321675" cy="18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P(upper branch </a:t>
            </a:r>
            <a:r>
              <a:rPr lang="en-GB" sz="2800" b="1" dirty="0"/>
              <a:t>or</a:t>
            </a:r>
            <a:r>
              <a:rPr lang="en-GB" sz="2800" dirty="0"/>
              <a:t> lower branch </a:t>
            </a:r>
            <a:r>
              <a:rPr lang="en-GB" sz="2800" b="1" dirty="0"/>
              <a:t>or both</a:t>
            </a:r>
            <a:r>
              <a:rPr lang="en-GB" sz="2800" dirty="0"/>
              <a:t> works) = </a:t>
            </a:r>
          </a:p>
          <a:p>
            <a:endParaRPr lang="en-GB" sz="1400" dirty="0"/>
          </a:p>
          <a:p>
            <a:r>
              <a:rPr lang="en-GB" sz="2800" dirty="0"/>
              <a:t>P(B1 </a:t>
            </a:r>
            <a:r>
              <a:rPr lang="en-GB" sz="2800" dirty="0">
                <a:latin typeface="Symbol" pitchFamily="18" charset="2"/>
              </a:rPr>
              <a:t>È</a:t>
            </a:r>
            <a:r>
              <a:rPr lang="en-GB" sz="2800" dirty="0"/>
              <a:t> B2) = P(B1) + P(B2) - P(B1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B2) </a:t>
            </a:r>
          </a:p>
          <a:p>
            <a:endParaRPr lang="en-GB" sz="1400" dirty="0"/>
          </a:p>
          <a:p>
            <a:r>
              <a:rPr lang="en-GB" sz="2800" dirty="0"/>
              <a:t>	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41325" y="395288"/>
            <a:ext cx="8321675" cy="375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GB" sz="2800" dirty="0"/>
              <a:t>P(upper branch </a:t>
            </a:r>
            <a:r>
              <a:rPr lang="en-GB" sz="2800" b="1" dirty="0"/>
              <a:t>or</a:t>
            </a:r>
            <a:r>
              <a:rPr lang="en-GB" sz="2800" dirty="0"/>
              <a:t> lower branch </a:t>
            </a:r>
            <a:r>
              <a:rPr lang="en-GB" sz="2800" b="1" dirty="0"/>
              <a:t>or both</a:t>
            </a:r>
            <a:r>
              <a:rPr lang="en-GB" sz="2800" dirty="0"/>
              <a:t> works) = </a:t>
            </a:r>
          </a:p>
          <a:p>
            <a:endParaRPr lang="en-GB" sz="1400" dirty="0"/>
          </a:p>
          <a:p>
            <a:r>
              <a:rPr lang="en-GB" sz="2800" dirty="0"/>
              <a:t>P(B1 </a:t>
            </a:r>
            <a:r>
              <a:rPr lang="en-GB" sz="2800" dirty="0">
                <a:latin typeface="Symbol" pitchFamily="18" charset="2"/>
              </a:rPr>
              <a:t>È</a:t>
            </a:r>
            <a:r>
              <a:rPr lang="en-GB" sz="2800" dirty="0"/>
              <a:t> B2) = P(B1) + P(B2) - P(B1 </a:t>
            </a:r>
            <a:r>
              <a:rPr lang="en-GB" sz="2800" dirty="0" smtClean="0">
                <a:latin typeface="Arial"/>
                <a:cs typeface="Arial"/>
              </a:rPr>
              <a:t>∩</a:t>
            </a:r>
            <a:r>
              <a:rPr lang="en-GB" sz="2800" dirty="0" smtClean="0"/>
              <a:t> </a:t>
            </a:r>
            <a:r>
              <a:rPr lang="en-GB" sz="2800" dirty="0"/>
              <a:t>B2) </a:t>
            </a:r>
          </a:p>
          <a:p>
            <a:endParaRPr lang="en-GB" sz="1400" dirty="0"/>
          </a:p>
          <a:p>
            <a:r>
              <a:rPr lang="en-GB" sz="2800" dirty="0"/>
              <a:t>		= P(B1) + P(B2) - P(B1)P(B2) </a:t>
            </a:r>
          </a:p>
          <a:p>
            <a:endParaRPr lang="en-GB" sz="1400" dirty="0"/>
          </a:p>
          <a:p>
            <a:r>
              <a:rPr lang="en-GB" sz="2800" dirty="0"/>
              <a:t>		= 0.42 + 0.4225 - (0.42)(0.4225)</a:t>
            </a:r>
          </a:p>
          <a:p>
            <a:endParaRPr lang="en-GB" sz="1400" dirty="0"/>
          </a:p>
          <a:p>
            <a:r>
              <a:rPr lang="en-GB" sz="2800" dirty="0"/>
              <a:t>		= 0.66505</a:t>
            </a:r>
          </a:p>
          <a:p>
            <a:endParaRPr lang="en-GB" sz="1400" dirty="0"/>
          </a:p>
          <a:p>
            <a:endParaRPr 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214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Rules for Probability  Electrical Circuits Example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</dc:creator>
  <cp:lastModifiedBy>Kevin</cp:lastModifiedBy>
  <cp:revision>2</cp:revision>
  <dcterms:created xsi:type="dcterms:W3CDTF">2014-02-16T19:08:03Z</dcterms:created>
  <dcterms:modified xsi:type="dcterms:W3CDTF">2014-02-16T19:24:27Z</dcterms:modified>
</cp:coreProperties>
</file>