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7" r:id="rId2"/>
    <p:sldId id="258" r:id="rId3"/>
    <p:sldId id="261" r:id="rId4"/>
    <p:sldId id="262" r:id="rId5"/>
    <p:sldId id="276" r:id="rId6"/>
    <p:sldId id="289" r:id="rId7"/>
    <p:sldId id="290" r:id="rId8"/>
    <p:sldId id="282" r:id="rId9"/>
    <p:sldId id="285" r:id="rId10"/>
    <p:sldId id="277" r:id="rId11"/>
    <p:sldId id="279" r:id="rId12"/>
    <p:sldId id="281" r:id="rId13"/>
    <p:sldId id="283" r:id="rId14"/>
    <p:sldId id="284" r:id="rId15"/>
    <p:sldId id="287" r:id="rId16"/>
    <p:sldId id="263" r:id="rId17"/>
    <p:sldId id="270" r:id="rId18"/>
    <p:sldId id="272" r:id="rId19"/>
    <p:sldId id="273" r:id="rId20"/>
    <p:sldId id="268" r:id="rId21"/>
    <p:sldId id="274" r:id="rId22"/>
    <p:sldId id="259" r:id="rId23"/>
    <p:sldId id="256" r:id="rId24"/>
    <p:sldId id="288" r:id="rId25"/>
    <p:sldId id="264" r:id="rId26"/>
    <p:sldId id="265" r:id="rId27"/>
    <p:sldId id="266" r:id="rId28"/>
    <p:sldId id="267"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p:restoredTop sz="94729"/>
  </p:normalViewPr>
  <p:slideViewPr>
    <p:cSldViewPr snapToGrid="0" snapToObjects="1">
      <p:cViewPr varScale="1">
        <p:scale>
          <a:sx n="85" d="100"/>
          <a:sy n="85" d="100"/>
        </p:scale>
        <p:origin x="23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dorothybishop/Dropbox/visual%20aids%202016-/bms%20Msc%20teaching/prereg/morefakedat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orothybishop/Dropbox/visual%20aids%202016-/bms%20Msc%20teaching/prereg/fake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orothybishop/Dropbox/visual%20aids%202016-/bms%20Msc%20teaching/prereg/fake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orothybishop/Dropbox/visual%20aids%202016-/bms%20Msc%20teaching/prereg/fake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Gain</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Sheet1!$A$2:$A$25</c:f>
              <c:numCache>
                <c:formatCode>General</c:formatCode>
                <c:ptCount val="24"/>
                <c:pt idx="0">
                  <c:v>1</c:v>
                </c:pt>
                <c:pt idx="1">
                  <c:v>15</c:v>
                </c:pt>
                <c:pt idx="2">
                  <c:v>3</c:v>
                </c:pt>
                <c:pt idx="3">
                  <c:v>4</c:v>
                </c:pt>
                <c:pt idx="4">
                  <c:v>5</c:v>
                </c:pt>
                <c:pt idx="5">
                  <c:v>6</c:v>
                </c:pt>
                <c:pt idx="6">
                  <c:v>7</c:v>
                </c:pt>
                <c:pt idx="7">
                  <c:v>8</c:v>
                </c:pt>
                <c:pt idx="8">
                  <c:v>9</c:v>
                </c:pt>
                <c:pt idx="9">
                  <c:v>10</c:v>
                </c:pt>
                <c:pt idx="10">
                  <c:v>11</c:v>
                </c:pt>
                <c:pt idx="11">
                  <c:v>12</c:v>
                </c:pt>
                <c:pt idx="12">
                  <c:v>13</c:v>
                </c:pt>
                <c:pt idx="13">
                  <c:v>14</c:v>
                </c:pt>
                <c:pt idx="14">
                  <c:v>2</c:v>
                </c:pt>
                <c:pt idx="15">
                  <c:v>16</c:v>
                </c:pt>
                <c:pt idx="16">
                  <c:v>17</c:v>
                </c:pt>
                <c:pt idx="17">
                  <c:v>18</c:v>
                </c:pt>
                <c:pt idx="18">
                  <c:v>19</c:v>
                </c:pt>
                <c:pt idx="19">
                  <c:v>20</c:v>
                </c:pt>
                <c:pt idx="20">
                  <c:v>21</c:v>
                </c:pt>
                <c:pt idx="21">
                  <c:v>22</c:v>
                </c:pt>
                <c:pt idx="22">
                  <c:v>23</c:v>
                </c:pt>
                <c:pt idx="23">
                  <c:v>24</c:v>
                </c:pt>
              </c:numCache>
            </c:numRef>
          </c:xVal>
          <c:yVal>
            <c:numRef>
              <c:f>Sheet1!$C$2:$C$25</c:f>
              <c:numCache>
                <c:formatCode>General</c:formatCode>
                <c:ptCount val="24"/>
                <c:pt idx="0">
                  <c:v>-0.2</c:v>
                </c:pt>
                <c:pt idx="1">
                  <c:v>-0.2</c:v>
                </c:pt>
                <c:pt idx="2">
                  <c:v>-0.8</c:v>
                </c:pt>
                <c:pt idx="3">
                  <c:v>0.2</c:v>
                </c:pt>
                <c:pt idx="4">
                  <c:v>0.9</c:v>
                </c:pt>
                <c:pt idx="5">
                  <c:v>0</c:v>
                </c:pt>
                <c:pt idx="6">
                  <c:v>0.6</c:v>
                </c:pt>
                <c:pt idx="7">
                  <c:v>-0.7</c:v>
                </c:pt>
                <c:pt idx="8">
                  <c:v>0.3</c:v>
                </c:pt>
                <c:pt idx="9">
                  <c:v>0.2</c:v>
                </c:pt>
                <c:pt idx="10">
                  <c:v>-0.7</c:v>
                </c:pt>
                <c:pt idx="11">
                  <c:v>0.2</c:v>
                </c:pt>
                <c:pt idx="12">
                  <c:v>0.2</c:v>
                </c:pt>
                <c:pt idx="13">
                  <c:v>0.4</c:v>
                </c:pt>
                <c:pt idx="14">
                  <c:v>0.22</c:v>
                </c:pt>
                <c:pt idx="15">
                  <c:v>0.6</c:v>
                </c:pt>
                <c:pt idx="16">
                  <c:v>0.2</c:v>
                </c:pt>
                <c:pt idx="17">
                  <c:v>0</c:v>
                </c:pt>
                <c:pt idx="18">
                  <c:v>-0.6</c:v>
                </c:pt>
                <c:pt idx="19">
                  <c:v>0.2</c:v>
                </c:pt>
                <c:pt idx="20">
                  <c:v>0</c:v>
                </c:pt>
                <c:pt idx="21">
                  <c:v>0.5</c:v>
                </c:pt>
                <c:pt idx="22">
                  <c:v>0.45</c:v>
                </c:pt>
                <c:pt idx="23">
                  <c:v>0.3</c:v>
                </c:pt>
              </c:numCache>
            </c:numRef>
          </c:yVal>
          <c:smooth val="0"/>
          <c:extLst>
            <c:ext xmlns:c16="http://schemas.microsoft.com/office/drawing/2014/chart" uri="{C3380CC4-5D6E-409C-BE32-E72D297353CC}">
              <c16:uniqueId val="{00000000-F710-FC4D-B429-2AF93A8A7A47}"/>
            </c:ext>
          </c:extLst>
        </c:ser>
        <c:dLbls>
          <c:showLegendKey val="0"/>
          <c:showVal val="0"/>
          <c:showCatName val="0"/>
          <c:showSerName val="0"/>
          <c:showPercent val="0"/>
          <c:showBubbleSize val="0"/>
        </c:dLbls>
        <c:axId val="823465408"/>
        <c:axId val="826909680"/>
      </c:scatterChart>
      <c:valAx>
        <c:axId val="823465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a:t>Subject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909680"/>
        <c:crosses val="autoZero"/>
        <c:crossBetween val="midCat"/>
      </c:valAx>
      <c:valAx>
        <c:axId val="826909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Improvement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34654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solidFill>
                  <a:schemeClr val="tx1"/>
                </a:solidFill>
              </a:rPr>
              <a:t>Treatment effect by age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Pretest</c:v>
                </c:pt>
              </c:strCache>
            </c:strRef>
          </c:tx>
          <c:spPr>
            <a:ln w="25400" cap="rnd">
              <a:noFill/>
              <a:round/>
            </a:ln>
            <a:effectLst/>
          </c:spPr>
          <c:marker>
            <c:symbol val="circle"/>
            <c:size val="5"/>
            <c:spPr>
              <a:solidFill>
                <a:schemeClr val="dk1">
                  <a:tint val="88500"/>
                </a:schemeClr>
              </a:solidFill>
              <a:ln w="9525">
                <a:solidFill>
                  <a:schemeClr val="dk1">
                    <a:tint val="88500"/>
                  </a:schemeClr>
                </a:solidFill>
              </a:ln>
              <a:effectLst/>
            </c:spPr>
          </c:marker>
          <c:xVal>
            <c:numRef>
              <c:f>Sheet1!$A$2:$A$26</c:f>
              <c:numCache>
                <c:formatCode>General</c:formatCode>
                <c:ptCount val="25"/>
                <c:pt idx="0">
                  <c:v>18</c:v>
                </c:pt>
                <c:pt idx="1">
                  <c:v>18</c:v>
                </c:pt>
                <c:pt idx="2">
                  <c:v>19</c:v>
                </c:pt>
                <c:pt idx="3">
                  <c:v>20</c:v>
                </c:pt>
                <c:pt idx="4">
                  <c:v>21</c:v>
                </c:pt>
                <c:pt idx="5">
                  <c:v>21</c:v>
                </c:pt>
                <c:pt idx="6">
                  <c:v>23</c:v>
                </c:pt>
                <c:pt idx="7">
                  <c:v>24</c:v>
                </c:pt>
                <c:pt idx="8">
                  <c:v>25</c:v>
                </c:pt>
                <c:pt idx="9">
                  <c:v>25</c:v>
                </c:pt>
                <c:pt idx="10">
                  <c:v>30</c:v>
                </c:pt>
                <c:pt idx="11">
                  <c:v>45</c:v>
                </c:pt>
                <c:pt idx="12">
                  <c:v>31</c:v>
                </c:pt>
                <c:pt idx="13">
                  <c:v>31</c:v>
                </c:pt>
                <c:pt idx="14">
                  <c:v>32</c:v>
                </c:pt>
                <c:pt idx="15">
                  <c:v>38</c:v>
                </c:pt>
                <c:pt idx="16">
                  <c:v>32</c:v>
                </c:pt>
                <c:pt idx="17">
                  <c:v>33</c:v>
                </c:pt>
                <c:pt idx="18">
                  <c:v>35</c:v>
                </c:pt>
                <c:pt idx="19">
                  <c:v>41</c:v>
                </c:pt>
                <c:pt idx="20">
                  <c:v>44</c:v>
                </c:pt>
                <c:pt idx="21">
                  <c:v>44</c:v>
                </c:pt>
                <c:pt idx="22">
                  <c:v>54</c:v>
                </c:pt>
                <c:pt idx="23">
                  <c:v>55</c:v>
                </c:pt>
              </c:numCache>
            </c:numRef>
          </c:xVal>
          <c:yVal>
            <c:numRef>
              <c:f>Sheet1!$D$2:$D$26</c:f>
              <c:numCache>
                <c:formatCode>General</c:formatCode>
                <c:ptCount val="25"/>
                <c:pt idx="0">
                  <c:v>-0.21449799082660601</c:v>
                </c:pt>
                <c:pt idx="1">
                  <c:v>0.20168005295271901</c:v>
                </c:pt>
                <c:pt idx="2">
                  <c:v>0.88313288370582499</c:v>
                </c:pt>
                <c:pt idx="3">
                  <c:v>0.58197409271894296</c:v>
                </c:pt>
                <c:pt idx="4">
                  <c:v>-0.67306093105070497</c:v>
                </c:pt>
                <c:pt idx="5">
                  <c:v>0.30809859606428602</c:v>
                </c:pt>
                <c:pt idx="6">
                  <c:v>0.217943179693563</c:v>
                </c:pt>
                <c:pt idx="7">
                  <c:v>0.26706041603385999</c:v>
                </c:pt>
                <c:pt idx="8">
                  <c:v>0.240360551483285</c:v>
                </c:pt>
                <c:pt idx="9">
                  <c:v>-0.46375796556787002</c:v>
                </c:pt>
                <c:pt idx="10">
                  <c:v>-1.48340988661133E-2</c:v>
                </c:pt>
                <c:pt idx="11">
                  <c:v>0.14687132771940301</c:v>
                </c:pt>
                <c:pt idx="12">
                  <c:v>-0.13947443644766999</c:v>
                </c:pt>
                <c:pt idx="13">
                  <c:v>0.47861655438488199</c:v>
                </c:pt>
                <c:pt idx="14">
                  <c:v>0.20323073984043999</c:v>
                </c:pt>
                <c:pt idx="15">
                  <c:v>0.23670734205704599</c:v>
                </c:pt>
                <c:pt idx="16">
                  <c:v>4.3675137461782497E-2</c:v>
                </c:pt>
                <c:pt idx="17">
                  <c:v>-0.691186021288687</c:v>
                </c:pt>
                <c:pt idx="18">
                  <c:v>-0.73388013355147796</c:v>
                </c:pt>
                <c:pt idx="19">
                  <c:v>0.41308750335622002</c:v>
                </c:pt>
                <c:pt idx="20">
                  <c:v>1.87212243856959E-2</c:v>
                </c:pt>
                <c:pt idx="21">
                  <c:v>0.62849295497925495</c:v>
                </c:pt>
                <c:pt idx="22">
                  <c:v>0.51288187750366698</c:v>
                </c:pt>
                <c:pt idx="23">
                  <c:v>0.29519022254491301</c:v>
                </c:pt>
              </c:numCache>
            </c:numRef>
          </c:yVal>
          <c:smooth val="0"/>
          <c:extLst>
            <c:ext xmlns:c16="http://schemas.microsoft.com/office/drawing/2014/chart" uri="{C3380CC4-5D6E-409C-BE32-E72D297353CC}">
              <c16:uniqueId val="{00000000-8319-7748-A5A6-029371E9B59E}"/>
            </c:ext>
          </c:extLst>
        </c:ser>
        <c:dLbls>
          <c:showLegendKey val="0"/>
          <c:showVal val="0"/>
          <c:showCatName val="0"/>
          <c:showSerName val="0"/>
          <c:showPercent val="0"/>
          <c:showBubbleSize val="0"/>
        </c:dLbls>
        <c:axId val="2117103760"/>
        <c:axId val="2091006992"/>
      </c:scatterChart>
      <c:valAx>
        <c:axId val="2117103760"/>
        <c:scaling>
          <c:orientation val="minMax"/>
          <c:min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Age (yr)</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91006992"/>
        <c:crosses val="autoZero"/>
        <c:crossBetween val="midCat"/>
        <c:majorUnit val="4"/>
      </c:valAx>
      <c:valAx>
        <c:axId val="2091006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Symptom</a:t>
                </a:r>
                <a:r>
                  <a:rPr lang="en-US" sz="1800" baseline="0">
                    <a:solidFill>
                      <a:schemeClr val="tx1"/>
                    </a:solidFill>
                  </a:rPr>
                  <a:t> improvement</a:t>
                </a:r>
                <a:endParaRPr lang="en-US" sz="1800">
                  <a:solidFill>
                    <a:schemeClr val="tx1"/>
                  </a:solidFill>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71037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solidFill>
                  <a:schemeClr val="tx1"/>
                </a:solidFill>
              </a:rPr>
              <a:t>Treatment effect by age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Pretest</c:v>
                </c:pt>
              </c:strCache>
            </c:strRef>
          </c:tx>
          <c:spPr>
            <a:ln w="25400" cap="rnd">
              <a:noFill/>
              <a:round/>
            </a:ln>
            <a:effectLst/>
          </c:spPr>
          <c:marker>
            <c:symbol val="circle"/>
            <c:size val="5"/>
            <c:spPr>
              <a:solidFill>
                <a:schemeClr val="dk1">
                  <a:tint val="88500"/>
                </a:schemeClr>
              </a:solidFill>
              <a:ln w="9525">
                <a:solidFill>
                  <a:schemeClr val="dk1">
                    <a:tint val="88500"/>
                  </a:schemeClr>
                </a:solidFill>
              </a:ln>
              <a:effectLst/>
            </c:spPr>
          </c:marker>
          <c:xVal>
            <c:numRef>
              <c:f>Sheet1!$A$2:$A$26</c:f>
              <c:numCache>
                <c:formatCode>General</c:formatCode>
                <c:ptCount val="25"/>
                <c:pt idx="0">
                  <c:v>18</c:v>
                </c:pt>
                <c:pt idx="1">
                  <c:v>18</c:v>
                </c:pt>
                <c:pt idx="2">
                  <c:v>19</c:v>
                </c:pt>
                <c:pt idx="3">
                  <c:v>20</c:v>
                </c:pt>
                <c:pt idx="4">
                  <c:v>21</c:v>
                </c:pt>
                <c:pt idx="5">
                  <c:v>21</c:v>
                </c:pt>
                <c:pt idx="6">
                  <c:v>23</c:v>
                </c:pt>
                <c:pt idx="7">
                  <c:v>24</c:v>
                </c:pt>
                <c:pt idx="8">
                  <c:v>25</c:v>
                </c:pt>
                <c:pt idx="9">
                  <c:v>25</c:v>
                </c:pt>
                <c:pt idx="10">
                  <c:v>30</c:v>
                </c:pt>
                <c:pt idx="11">
                  <c:v>45</c:v>
                </c:pt>
                <c:pt idx="12">
                  <c:v>31</c:v>
                </c:pt>
                <c:pt idx="13">
                  <c:v>31</c:v>
                </c:pt>
                <c:pt idx="14">
                  <c:v>32</c:v>
                </c:pt>
                <c:pt idx="15">
                  <c:v>38</c:v>
                </c:pt>
                <c:pt idx="16">
                  <c:v>32</c:v>
                </c:pt>
                <c:pt idx="17">
                  <c:v>33</c:v>
                </c:pt>
                <c:pt idx="18">
                  <c:v>35</c:v>
                </c:pt>
                <c:pt idx="19">
                  <c:v>41</c:v>
                </c:pt>
                <c:pt idx="20">
                  <c:v>44</c:v>
                </c:pt>
                <c:pt idx="21">
                  <c:v>44</c:v>
                </c:pt>
                <c:pt idx="22">
                  <c:v>54</c:v>
                </c:pt>
                <c:pt idx="23">
                  <c:v>55</c:v>
                </c:pt>
              </c:numCache>
            </c:numRef>
          </c:xVal>
          <c:yVal>
            <c:numRef>
              <c:f>Sheet1!$D$2:$D$26</c:f>
              <c:numCache>
                <c:formatCode>General</c:formatCode>
                <c:ptCount val="25"/>
                <c:pt idx="0">
                  <c:v>-0.21449799082660601</c:v>
                </c:pt>
                <c:pt idx="1">
                  <c:v>0.20168005295271901</c:v>
                </c:pt>
                <c:pt idx="2">
                  <c:v>0.88313288370582499</c:v>
                </c:pt>
                <c:pt idx="3">
                  <c:v>0.58197409271894296</c:v>
                </c:pt>
                <c:pt idx="4">
                  <c:v>-0.67306093105070497</c:v>
                </c:pt>
                <c:pt idx="5">
                  <c:v>0.30809859606428602</c:v>
                </c:pt>
                <c:pt idx="6">
                  <c:v>0.217943179693563</c:v>
                </c:pt>
                <c:pt idx="7">
                  <c:v>0.26706041603385999</c:v>
                </c:pt>
                <c:pt idx="8">
                  <c:v>0.240360551483285</c:v>
                </c:pt>
                <c:pt idx="9">
                  <c:v>-0.46375796556787002</c:v>
                </c:pt>
                <c:pt idx="10">
                  <c:v>-1.48340988661133E-2</c:v>
                </c:pt>
                <c:pt idx="11">
                  <c:v>0.14687132771940301</c:v>
                </c:pt>
                <c:pt idx="12">
                  <c:v>-0.13947443644766999</c:v>
                </c:pt>
                <c:pt idx="13">
                  <c:v>0.47861655438488199</c:v>
                </c:pt>
                <c:pt idx="14">
                  <c:v>0.20323073984043999</c:v>
                </c:pt>
                <c:pt idx="15">
                  <c:v>0.23670734205704599</c:v>
                </c:pt>
                <c:pt idx="16">
                  <c:v>4.3675137461782497E-2</c:v>
                </c:pt>
                <c:pt idx="17">
                  <c:v>-0.691186021288687</c:v>
                </c:pt>
                <c:pt idx="18">
                  <c:v>-0.73388013355147796</c:v>
                </c:pt>
                <c:pt idx="19">
                  <c:v>0.41308750335622002</c:v>
                </c:pt>
                <c:pt idx="20">
                  <c:v>1.87212243856959E-2</c:v>
                </c:pt>
                <c:pt idx="21">
                  <c:v>0.62849295497925495</c:v>
                </c:pt>
                <c:pt idx="22">
                  <c:v>0.51288187750366698</c:v>
                </c:pt>
                <c:pt idx="23">
                  <c:v>0.29519022254491301</c:v>
                </c:pt>
              </c:numCache>
            </c:numRef>
          </c:yVal>
          <c:smooth val="0"/>
          <c:extLst>
            <c:ext xmlns:c16="http://schemas.microsoft.com/office/drawing/2014/chart" uri="{C3380CC4-5D6E-409C-BE32-E72D297353CC}">
              <c16:uniqueId val="{00000000-8319-7748-A5A6-029371E9B59E}"/>
            </c:ext>
          </c:extLst>
        </c:ser>
        <c:dLbls>
          <c:showLegendKey val="0"/>
          <c:showVal val="0"/>
          <c:showCatName val="0"/>
          <c:showSerName val="0"/>
          <c:showPercent val="0"/>
          <c:showBubbleSize val="0"/>
        </c:dLbls>
        <c:axId val="2117103760"/>
        <c:axId val="2091006992"/>
      </c:scatterChart>
      <c:valAx>
        <c:axId val="2117103760"/>
        <c:scaling>
          <c:orientation val="minMax"/>
          <c:min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Age (yr)</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91006992"/>
        <c:crosses val="autoZero"/>
        <c:crossBetween val="midCat"/>
        <c:majorUnit val="4"/>
      </c:valAx>
      <c:valAx>
        <c:axId val="2091006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Symptom</a:t>
                </a:r>
                <a:r>
                  <a:rPr lang="en-US" sz="1800" baseline="0">
                    <a:solidFill>
                      <a:schemeClr val="tx1"/>
                    </a:solidFill>
                  </a:rPr>
                  <a:t> improvement</a:t>
                </a:r>
                <a:endParaRPr lang="en-US" sz="1800">
                  <a:solidFill>
                    <a:schemeClr val="tx1"/>
                  </a:solidFill>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71037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solidFill>
                  <a:schemeClr val="tx1"/>
                </a:solidFill>
              </a:rPr>
              <a:t>Treatment effect by age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Pretest</c:v>
                </c:pt>
              </c:strCache>
            </c:strRef>
          </c:tx>
          <c:spPr>
            <a:ln w="25400" cap="rnd">
              <a:noFill/>
              <a:round/>
            </a:ln>
            <a:effectLst/>
          </c:spPr>
          <c:marker>
            <c:symbol val="circle"/>
            <c:size val="5"/>
            <c:spPr>
              <a:solidFill>
                <a:schemeClr val="dk1">
                  <a:tint val="88500"/>
                </a:schemeClr>
              </a:solidFill>
              <a:ln w="9525">
                <a:solidFill>
                  <a:schemeClr val="dk1">
                    <a:tint val="88500"/>
                  </a:schemeClr>
                </a:solidFill>
              </a:ln>
              <a:effectLst/>
            </c:spPr>
          </c:marker>
          <c:xVal>
            <c:numRef>
              <c:f>Sheet1!$A$2:$A$26</c:f>
              <c:numCache>
                <c:formatCode>General</c:formatCode>
                <c:ptCount val="25"/>
                <c:pt idx="0">
                  <c:v>18</c:v>
                </c:pt>
                <c:pt idx="1">
                  <c:v>18</c:v>
                </c:pt>
                <c:pt idx="2">
                  <c:v>19</c:v>
                </c:pt>
                <c:pt idx="3">
                  <c:v>20</c:v>
                </c:pt>
                <c:pt idx="4">
                  <c:v>21</c:v>
                </c:pt>
                <c:pt idx="5">
                  <c:v>21</c:v>
                </c:pt>
                <c:pt idx="6">
                  <c:v>23</c:v>
                </c:pt>
                <c:pt idx="7">
                  <c:v>24</c:v>
                </c:pt>
                <c:pt idx="8">
                  <c:v>25</c:v>
                </c:pt>
                <c:pt idx="9">
                  <c:v>25</c:v>
                </c:pt>
                <c:pt idx="10">
                  <c:v>30</c:v>
                </c:pt>
                <c:pt idx="11">
                  <c:v>45</c:v>
                </c:pt>
                <c:pt idx="12">
                  <c:v>31</c:v>
                </c:pt>
                <c:pt idx="13">
                  <c:v>31</c:v>
                </c:pt>
                <c:pt idx="14">
                  <c:v>32</c:v>
                </c:pt>
                <c:pt idx="15">
                  <c:v>38</c:v>
                </c:pt>
                <c:pt idx="16">
                  <c:v>32</c:v>
                </c:pt>
                <c:pt idx="17">
                  <c:v>33</c:v>
                </c:pt>
                <c:pt idx="18">
                  <c:v>35</c:v>
                </c:pt>
                <c:pt idx="19">
                  <c:v>41</c:v>
                </c:pt>
                <c:pt idx="20">
                  <c:v>44</c:v>
                </c:pt>
                <c:pt idx="21">
                  <c:v>44</c:v>
                </c:pt>
                <c:pt idx="22">
                  <c:v>54</c:v>
                </c:pt>
                <c:pt idx="23">
                  <c:v>55</c:v>
                </c:pt>
              </c:numCache>
            </c:numRef>
          </c:xVal>
          <c:yVal>
            <c:numRef>
              <c:f>Sheet1!$D$2:$D$26</c:f>
              <c:numCache>
                <c:formatCode>General</c:formatCode>
                <c:ptCount val="25"/>
                <c:pt idx="0">
                  <c:v>-0.21449799082660601</c:v>
                </c:pt>
                <c:pt idx="1">
                  <c:v>0.20168005295271901</c:v>
                </c:pt>
                <c:pt idx="2">
                  <c:v>0.88313288370582499</c:v>
                </c:pt>
                <c:pt idx="3">
                  <c:v>0.58197409271894296</c:v>
                </c:pt>
                <c:pt idx="4">
                  <c:v>-0.67306093105070497</c:v>
                </c:pt>
                <c:pt idx="5">
                  <c:v>0.30809859606428602</c:v>
                </c:pt>
                <c:pt idx="6">
                  <c:v>0.217943179693563</c:v>
                </c:pt>
                <c:pt idx="7">
                  <c:v>0.26706041603385999</c:v>
                </c:pt>
                <c:pt idx="8">
                  <c:v>0.240360551483285</c:v>
                </c:pt>
                <c:pt idx="9">
                  <c:v>-0.46375796556787002</c:v>
                </c:pt>
                <c:pt idx="10">
                  <c:v>-1.48340988661133E-2</c:v>
                </c:pt>
                <c:pt idx="11">
                  <c:v>0.14687132771940301</c:v>
                </c:pt>
                <c:pt idx="12">
                  <c:v>-0.13947443644766999</c:v>
                </c:pt>
                <c:pt idx="13">
                  <c:v>0.47861655438488199</c:v>
                </c:pt>
                <c:pt idx="14">
                  <c:v>0.20323073984043999</c:v>
                </c:pt>
                <c:pt idx="15">
                  <c:v>0.23670734205704599</c:v>
                </c:pt>
                <c:pt idx="16">
                  <c:v>4.3675137461782497E-2</c:v>
                </c:pt>
                <c:pt idx="17">
                  <c:v>-0.691186021288687</c:v>
                </c:pt>
                <c:pt idx="18">
                  <c:v>-0.73388013355147796</c:v>
                </c:pt>
                <c:pt idx="19">
                  <c:v>0.41308750335622002</c:v>
                </c:pt>
                <c:pt idx="20">
                  <c:v>1.87212243856959E-2</c:v>
                </c:pt>
                <c:pt idx="21">
                  <c:v>0.62849295497925495</c:v>
                </c:pt>
                <c:pt idx="22">
                  <c:v>0.51288187750366698</c:v>
                </c:pt>
                <c:pt idx="23">
                  <c:v>0.29519022254491301</c:v>
                </c:pt>
              </c:numCache>
            </c:numRef>
          </c:yVal>
          <c:smooth val="0"/>
          <c:extLst>
            <c:ext xmlns:c16="http://schemas.microsoft.com/office/drawing/2014/chart" uri="{C3380CC4-5D6E-409C-BE32-E72D297353CC}">
              <c16:uniqueId val="{00000000-1984-9046-A114-23D2C82CC6F4}"/>
            </c:ext>
          </c:extLst>
        </c:ser>
        <c:dLbls>
          <c:showLegendKey val="0"/>
          <c:showVal val="0"/>
          <c:showCatName val="0"/>
          <c:showSerName val="0"/>
          <c:showPercent val="0"/>
          <c:showBubbleSize val="0"/>
        </c:dLbls>
        <c:axId val="2107101760"/>
        <c:axId val="2118310912"/>
      </c:scatterChart>
      <c:valAx>
        <c:axId val="2107101760"/>
        <c:scaling>
          <c:orientation val="minMax"/>
          <c:min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Age (yr)</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18310912"/>
        <c:crosses val="autoZero"/>
        <c:crossBetween val="midCat"/>
        <c:majorUnit val="4"/>
      </c:valAx>
      <c:valAx>
        <c:axId val="2118310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Symptom</a:t>
                </a:r>
                <a:r>
                  <a:rPr lang="en-US" sz="1800" baseline="0">
                    <a:solidFill>
                      <a:schemeClr val="tx1"/>
                    </a:solidFill>
                  </a:rPr>
                  <a:t> improvement</a:t>
                </a:r>
                <a:endParaRPr lang="en-US" sz="1800">
                  <a:solidFill>
                    <a:schemeClr val="tx1"/>
                  </a:solidFill>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71017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0.10441</cdr:x>
      <cdr:y>0.43194</cdr:y>
    </cdr:from>
    <cdr:to>
      <cdr:x>0.96964</cdr:x>
      <cdr:y>0.43194</cdr:y>
    </cdr:to>
    <cdr:cxnSp macro="">
      <cdr:nvCxnSpPr>
        <cdr:cNvPr id="3" name="Straight Connector 2">
          <a:extLst xmlns:a="http://schemas.openxmlformats.org/drawingml/2006/main">
            <a:ext uri="{FF2B5EF4-FFF2-40B4-BE49-F238E27FC236}">
              <a16:creationId xmlns:a16="http://schemas.microsoft.com/office/drawing/2014/main" id="{370B801E-8BD4-4940-AB43-53BC3C340107}"/>
            </a:ext>
          </a:extLst>
        </cdr:cNvPr>
        <cdr:cNvCxnSpPr/>
      </cdr:nvCxnSpPr>
      <cdr:spPr>
        <a:xfrm xmlns:a="http://schemas.openxmlformats.org/drawingml/2006/main">
          <a:off x="718821" y="1638693"/>
          <a:ext cx="5956663"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2606B-9B75-F545-97BA-19D2EDD72340}" type="datetimeFigureOut">
              <a:rPr lang="en-US" smtClean="0"/>
              <a:t>4/4/18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4506E-9C0D-2B4F-BE0E-62B8EF71B481}" type="slidenum">
              <a:rPr lang="en-US" smtClean="0"/>
              <a:t>‹#›</a:t>
            </a:fld>
            <a:endParaRPr lang="en-US"/>
          </a:p>
        </p:txBody>
      </p:sp>
    </p:spTree>
    <p:extLst>
      <p:ext uri="{BB962C8B-B14F-4D97-AF65-F5344CB8AC3E}">
        <p14:creationId xmlns:p14="http://schemas.microsoft.com/office/powerpoint/2010/main" val="1149909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9E03D7-9979-0346-A021-079FBB153F65}" type="slidenum">
              <a:rPr lang="en-US" smtClean="0"/>
              <a:t>1</a:t>
            </a:fld>
            <a:endParaRPr lang="en-US"/>
          </a:p>
        </p:txBody>
      </p:sp>
    </p:spTree>
    <p:extLst>
      <p:ext uri="{BB962C8B-B14F-4D97-AF65-F5344CB8AC3E}">
        <p14:creationId xmlns:p14="http://schemas.microsoft.com/office/powerpoint/2010/main" val="61874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EF26EA-22D8-478E-B527-0C756C436DC1}" type="slidenum">
              <a:rPr lang="en-GB" smtClean="0"/>
              <a:t>4</a:t>
            </a:fld>
            <a:endParaRPr lang="en-GB"/>
          </a:p>
        </p:txBody>
      </p:sp>
    </p:spTree>
    <p:extLst>
      <p:ext uri="{BB962C8B-B14F-4D97-AF65-F5344CB8AC3E}">
        <p14:creationId xmlns:p14="http://schemas.microsoft.com/office/powerpoint/2010/main" val="20381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F40CC-0A9F-ED46-A0DD-B8A9EFA355E7}"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52915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F40CC-0A9F-ED46-A0DD-B8A9EFA355E7}"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145523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F40CC-0A9F-ED46-A0DD-B8A9EFA355E7}"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47234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F40CC-0A9F-ED46-A0DD-B8A9EFA355E7}"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72557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F40CC-0A9F-ED46-A0DD-B8A9EFA355E7}"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139770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CF40CC-0A9F-ED46-A0DD-B8A9EFA355E7}"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200192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CF40CC-0A9F-ED46-A0DD-B8A9EFA355E7}" type="datetimeFigureOut">
              <a:rPr lang="en-US" smtClean="0"/>
              <a:t>4/4/18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165890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CF40CC-0A9F-ED46-A0DD-B8A9EFA355E7}" type="datetimeFigureOut">
              <a:rPr lang="en-US" smtClean="0"/>
              <a:t>4/4/18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47676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F40CC-0A9F-ED46-A0DD-B8A9EFA355E7}" type="datetimeFigureOut">
              <a:rPr lang="en-US" smtClean="0"/>
              <a:t>4/4/18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78699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F40CC-0A9F-ED46-A0DD-B8A9EFA355E7}"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67434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F40CC-0A9F-ED46-A0DD-B8A9EFA355E7}"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AE68D-9E42-7B4C-B909-89BFBE91C519}" type="slidenum">
              <a:rPr lang="en-US" smtClean="0"/>
              <a:t>‹#›</a:t>
            </a:fld>
            <a:endParaRPr lang="en-US"/>
          </a:p>
        </p:txBody>
      </p:sp>
    </p:spTree>
    <p:extLst>
      <p:ext uri="{BB962C8B-B14F-4D97-AF65-F5344CB8AC3E}">
        <p14:creationId xmlns:p14="http://schemas.microsoft.com/office/powerpoint/2010/main" val="140840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F40CC-0A9F-ED46-A0DD-B8A9EFA355E7}" type="datetimeFigureOut">
              <a:rPr lang="en-US" smtClean="0"/>
              <a:t>4/4/18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AE68D-9E42-7B4C-B909-89BFBE91C519}" type="slidenum">
              <a:rPr lang="en-US" smtClean="0"/>
              <a:t>‹#›</a:t>
            </a:fld>
            <a:endParaRPr lang="en-US"/>
          </a:p>
        </p:txBody>
      </p:sp>
    </p:spTree>
    <p:extLst>
      <p:ext uri="{BB962C8B-B14F-4D97-AF65-F5344CB8AC3E}">
        <p14:creationId xmlns:p14="http://schemas.microsoft.com/office/powerpoint/2010/main" val="564150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papers.ssrn.com/sol3/papers.cfm?abstract_id=2160588"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0" y="2281848"/>
            <a:ext cx="9144000" cy="1672635"/>
          </a:xfrm>
          <a:prstGeom prst="rect">
            <a:avLst/>
          </a:prstGeom>
          <a:solidFill>
            <a:srgbClr val="9999FF"/>
          </a:solidFill>
          <a:ln w="9525">
            <a:noFill/>
            <a:miter lim="800000"/>
            <a:headEnd/>
            <a:tailEnd/>
          </a:ln>
          <a:effectLst/>
        </p:spPr>
        <p:txBody>
          <a:bodyPr wrap="none" anchor="ctr"/>
          <a:lstStyle/>
          <a:p>
            <a:endParaRPr lang="en-GB" sz="1350"/>
          </a:p>
        </p:txBody>
      </p:sp>
      <p:sp>
        <p:nvSpPr>
          <p:cNvPr id="2" name="Title 1"/>
          <p:cNvSpPr>
            <a:spLocks noGrp="1"/>
          </p:cNvSpPr>
          <p:nvPr>
            <p:ph type="ctrTitle"/>
          </p:nvPr>
        </p:nvSpPr>
        <p:spPr>
          <a:xfrm>
            <a:off x="1194746" y="2023614"/>
            <a:ext cx="6858000" cy="1790700"/>
          </a:xfrm>
        </p:spPr>
        <p:txBody>
          <a:bodyPr>
            <a:noAutofit/>
          </a:bodyPr>
          <a:lstStyle/>
          <a:p>
            <a:r>
              <a:rPr lang="en-AU" sz="4000" dirty="0"/>
              <a:t>Tools for simulating and analysing data sets</a:t>
            </a:r>
            <a:r>
              <a:rPr lang="en-GB" sz="4000" dirty="0"/>
              <a:t> </a:t>
            </a:r>
          </a:p>
        </p:txBody>
      </p:sp>
      <p:sp>
        <p:nvSpPr>
          <p:cNvPr id="7" name="Subtitle 2"/>
          <p:cNvSpPr>
            <a:spLocks noGrp="1"/>
          </p:cNvSpPr>
          <p:nvPr>
            <p:ph type="subTitle" idx="1"/>
          </p:nvPr>
        </p:nvSpPr>
        <p:spPr>
          <a:xfrm>
            <a:off x="1403648" y="4102997"/>
            <a:ext cx="6858000" cy="1655762"/>
          </a:xfrm>
        </p:spPr>
        <p:txBody>
          <a:bodyPr>
            <a:noAutofit/>
          </a:bodyPr>
          <a:lstStyle/>
          <a:p>
            <a:r>
              <a:rPr lang="en-GB" dirty="0"/>
              <a:t>Dorothy V. M. Bishop</a:t>
            </a:r>
          </a:p>
          <a:p>
            <a:r>
              <a:rPr lang="en-GB" dirty="0"/>
              <a:t>Professor of Developmental Neuropsychology</a:t>
            </a:r>
          </a:p>
          <a:p>
            <a:r>
              <a:rPr lang="en-GB" dirty="0"/>
              <a:t>University of Oxford</a:t>
            </a:r>
          </a:p>
          <a:p>
            <a:r>
              <a:rPr lang="en-GB" dirty="0"/>
              <a:t>@</a:t>
            </a:r>
            <a:r>
              <a:rPr lang="en-GB" dirty="0" err="1"/>
              <a:t>deevybee</a:t>
            </a:r>
            <a:endParaRPr lang="en-GB" dirty="0"/>
          </a:p>
        </p:txBody>
      </p:sp>
      <p:pic>
        <p:nvPicPr>
          <p:cNvPr id="8" name="Picture 7" descr="wellcom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6116637"/>
            <a:ext cx="2160240" cy="34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82205" y="5898928"/>
            <a:ext cx="13112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b="44326"/>
          <a:stretch/>
        </p:blipFill>
        <p:spPr>
          <a:xfrm>
            <a:off x="-106878" y="1"/>
            <a:ext cx="5165766" cy="1214306"/>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t="55674" r="12496"/>
          <a:stretch/>
        </p:blipFill>
        <p:spPr>
          <a:xfrm>
            <a:off x="4623746" y="71547"/>
            <a:ext cx="4520254" cy="966795"/>
          </a:xfrm>
          <a:prstGeom prst="rect">
            <a:avLst/>
          </a:prstGeom>
        </p:spPr>
      </p:pic>
    </p:spTree>
    <p:extLst>
      <p:ext uri="{BB962C8B-B14F-4D97-AF65-F5344CB8AC3E}">
        <p14:creationId xmlns:p14="http://schemas.microsoft.com/office/powerpoint/2010/main" val="131776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737419" y="943894"/>
            <a:ext cx="7580671" cy="693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43896" y="1505942"/>
            <a:ext cx="1445342" cy="646331"/>
          </a:xfrm>
          <a:prstGeom prst="rect">
            <a:avLst/>
          </a:prstGeom>
          <a:noFill/>
        </p:spPr>
        <p:txBody>
          <a:bodyPr wrap="square" rtlCol="0">
            <a:spAutoFit/>
          </a:bodyPr>
          <a:lstStyle/>
          <a:p>
            <a:r>
              <a:rPr lang="en-GB"/>
              <a:t>1956</a:t>
            </a:r>
          </a:p>
          <a:p>
            <a:r>
              <a:rPr lang="en-GB"/>
              <a:t>De Groot</a:t>
            </a:r>
          </a:p>
        </p:txBody>
      </p:sp>
      <p:grpSp>
        <p:nvGrpSpPr>
          <p:cNvPr id="9" name="Group 8"/>
          <p:cNvGrpSpPr/>
          <p:nvPr/>
        </p:nvGrpSpPr>
        <p:grpSpPr>
          <a:xfrm>
            <a:off x="1097381" y="1505942"/>
            <a:ext cx="6860746" cy="2803135"/>
            <a:chOff x="3201615" y="974576"/>
            <a:chExt cx="6860746" cy="2803135"/>
          </a:xfrm>
        </p:grpSpPr>
        <p:sp>
          <p:nvSpPr>
            <p:cNvPr id="7" name="TextBox 6"/>
            <p:cNvSpPr txBox="1"/>
            <p:nvPr/>
          </p:nvSpPr>
          <p:spPr>
            <a:xfrm>
              <a:off x="3201615" y="2577382"/>
              <a:ext cx="6860746" cy="1200329"/>
            </a:xfrm>
            <a:prstGeom prst="rect">
              <a:avLst/>
            </a:prstGeom>
            <a:solidFill>
              <a:srgbClr val="FFFF00"/>
            </a:solidFill>
          </p:spPr>
          <p:txBody>
            <a:bodyPr wrap="square" rtlCol="0">
              <a:spAutoFit/>
            </a:bodyPr>
            <a:lstStyle/>
            <a:p>
              <a:r>
                <a:rPr lang="en-GB" sz="2400" dirty="0"/>
                <a:t>Failure to distinguish between </a:t>
              </a:r>
              <a:r>
                <a:rPr lang="en-GB" sz="2400" b="1" dirty="0"/>
                <a:t>hypothesis-testing</a:t>
              </a:r>
              <a:r>
                <a:rPr lang="en-GB" sz="2400" dirty="0"/>
                <a:t> and </a:t>
              </a:r>
              <a:r>
                <a:rPr lang="en-GB" sz="2400" b="1" dirty="0"/>
                <a:t>hypothesis-generating (exploratory) </a:t>
              </a:r>
              <a:r>
                <a:rPr lang="en-GB" sz="2400" dirty="0"/>
                <a:t>research</a:t>
              </a:r>
            </a:p>
            <a:p>
              <a:r>
                <a:rPr lang="en-GB" sz="2400" dirty="0"/>
                <a:t>-&gt; misuse of statistical tests</a:t>
              </a:r>
            </a:p>
          </p:txBody>
        </p:sp>
        <p:pic>
          <p:nvPicPr>
            <p:cNvPr id="8" name="Picture 5" descr="https://upload.wikimedia.org/wikipedia/commons/thumb/b/b9/Adrianus_Dingeman_de_Groot.jpg/220px-Adrianus_Dingeman_de_Gro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5285" y="974576"/>
              <a:ext cx="903170" cy="1170016"/>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p:cNvSpPr txBox="1"/>
          <p:nvPr/>
        </p:nvSpPr>
        <p:spPr>
          <a:xfrm>
            <a:off x="737419" y="384309"/>
            <a:ext cx="6570068" cy="461665"/>
          </a:xfrm>
          <a:prstGeom prst="rect">
            <a:avLst/>
          </a:prstGeom>
          <a:noFill/>
        </p:spPr>
        <p:txBody>
          <a:bodyPr wrap="none" rtlCol="0">
            <a:spAutoFit/>
          </a:bodyPr>
          <a:lstStyle/>
          <a:p>
            <a:r>
              <a:rPr lang="en-GB" sz="2400" b="1"/>
              <a:t>Historical timeline: concerns about reproducibility</a:t>
            </a:r>
          </a:p>
        </p:txBody>
      </p:sp>
      <p:sp>
        <p:nvSpPr>
          <p:cNvPr id="10" name="Rectangle 9"/>
          <p:cNvSpPr/>
          <p:nvPr/>
        </p:nvSpPr>
        <p:spPr>
          <a:xfrm>
            <a:off x="2804654" y="5318497"/>
            <a:ext cx="6032090" cy="1200329"/>
          </a:xfrm>
          <a:prstGeom prst="rect">
            <a:avLst/>
          </a:prstGeom>
        </p:spPr>
        <p:txBody>
          <a:bodyPr wrap="square">
            <a:spAutoFit/>
          </a:bodyPr>
          <a:lstStyle/>
          <a:p>
            <a:r>
              <a:rPr lang="en-US" dirty="0" err="1"/>
              <a:t>Acta</a:t>
            </a:r>
            <a:r>
              <a:rPr lang="en-US" dirty="0"/>
              <a:t> </a:t>
            </a:r>
            <a:r>
              <a:rPr lang="en-US" dirty="0" err="1"/>
              <a:t>Psychologica</a:t>
            </a:r>
            <a:r>
              <a:rPr lang="en-US" dirty="0"/>
              <a:t> 148, 2014, pp. 188-194</a:t>
            </a:r>
          </a:p>
          <a:p>
            <a:r>
              <a:rPr lang="en-US" dirty="0"/>
              <a:t>The meaning of “significance” for different types of research [translated and annotated by Eric-Jan </a:t>
            </a:r>
            <a:r>
              <a:rPr lang="en-US" dirty="0" err="1"/>
              <a:t>Wagenmakers</a:t>
            </a:r>
            <a:r>
              <a:rPr lang="en-US" dirty="0"/>
              <a:t> et al. //</a:t>
            </a:r>
            <a:r>
              <a:rPr lang="en-US" dirty="0" err="1"/>
              <a:t>doi.org</a:t>
            </a:r>
            <a:r>
              <a:rPr lang="en-US" dirty="0"/>
              <a:t>/10.1016/j.actpsy.2014.02.001</a:t>
            </a:r>
          </a:p>
        </p:txBody>
      </p:sp>
    </p:spTree>
    <p:extLst>
      <p:ext uri="{BB962C8B-B14F-4D97-AF65-F5344CB8AC3E}">
        <p14:creationId xmlns:p14="http://schemas.microsoft.com/office/powerpoint/2010/main" val="61769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628650" y="3019425"/>
            <a:ext cx="7886700" cy="867930"/>
          </a:xfrm>
          <a:prstGeom prst="rect">
            <a:avLst/>
          </a:prstGeom>
          <a:solidFill>
            <a:srgbClr val="FFFF00"/>
          </a:solidFill>
        </p:spPr>
        <p:txBody>
          <a:bodyPr wrap="square" rtlCol="0">
            <a:spAutoFit/>
          </a:bodyPr>
          <a:lstStyle/>
          <a:p>
            <a:pPr marL="0" indent="0" algn="ctr">
              <a:buNone/>
            </a:pPr>
            <a:r>
              <a:rPr lang="en-GB" dirty="0"/>
              <a:t>Key question: Did researcher specifically predict this association?</a:t>
            </a:r>
          </a:p>
        </p:txBody>
      </p:sp>
    </p:spTree>
    <p:extLst>
      <p:ext uri="{BB962C8B-B14F-4D97-AF65-F5344CB8AC3E}">
        <p14:creationId xmlns:p14="http://schemas.microsoft.com/office/powerpoint/2010/main" val="123530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850" y="260350"/>
            <a:ext cx="8229600" cy="1143000"/>
          </a:xfrm>
        </p:spPr>
        <p:txBody>
          <a:bodyPr>
            <a:normAutofit fontScale="90000"/>
          </a:bodyPr>
          <a:lstStyle/>
          <a:p>
            <a:pPr eaLnBrk="1" hangingPunct="1"/>
            <a:r>
              <a:rPr lang="en-GB" altLang="en-US" dirty="0"/>
              <a:t>P-hacking -&gt; huge risk of false positives</a:t>
            </a:r>
            <a:endParaRPr lang="en-GB" altLang="en-US" sz="3600" dirty="0"/>
          </a:p>
        </p:txBody>
      </p:sp>
      <p:pic>
        <p:nvPicPr>
          <p:cNvPr id="7171" name="Picture 2" descr="http://2378nh2nfow32gm3mb25krmuyy.wpengine.netdna-cdn.com/wp-content/uploads/2014/05/Type-I-and-II-errors1-625x4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89100"/>
            <a:ext cx="5415369" cy="404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836273"/>
      </p:ext>
    </p:extLst>
  </p:cSld>
  <p:clrMapOvr>
    <a:masterClrMapping/>
  </p:clrMapOvr>
  <p:transition spd="slow" advTm="639"/>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411865"/>
            <a:ext cx="9038109" cy="2744499"/>
          </a:xfrm>
          <a:prstGeom prst="rect">
            <a:avLst/>
          </a:prstGeom>
        </p:spPr>
      </p:pic>
    </p:spTree>
    <p:extLst>
      <p:ext uri="{BB962C8B-B14F-4D97-AF65-F5344CB8AC3E}">
        <p14:creationId xmlns:p14="http://schemas.microsoft.com/office/powerpoint/2010/main" val="142503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947" y="1887794"/>
            <a:ext cx="8495072" cy="4093428"/>
          </a:xfrm>
          <a:prstGeom prst="rect">
            <a:avLst/>
          </a:prstGeom>
          <a:solidFill>
            <a:schemeClr val="accent4">
              <a:lumMod val="20000"/>
              <a:lumOff val="80000"/>
            </a:schemeClr>
          </a:solidFill>
        </p:spPr>
        <p:txBody>
          <a:bodyPr wrap="square" rtlCol="0">
            <a:spAutoFit/>
          </a:bodyPr>
          <a:lstStyle/>
          <a:p>
            <a:r>
              <a:rPr lang="en-GB" sz="2000" b="1"/>
              <a:t>Which Article Should You Write?</a:t>
            </a:r>
          </a:p>
          <a:p>
            <a:r>
              <a:rPr lang="en-GB" sz="2000"/>
              <a:t>There are two possible articles you can write: (a) the article you planned to write when you designed your study or (b) the article that makes the most sense now that you have seen the results. They are rarely the same, and the correct answer is (b).</a:t>
            </a:r>
          </a:p>
          <a:p>
            <a:endParaRPr lang="en-GB" sz="2000"/>
          </a:p>
          <a:p>
            <a:r>
              <a:rPr lang="en-GB" sz="2000" b="1"/>
              <a:t>re Data Analysis: </a:t>
            </a:r>
            <a:r>
              <a:rPr lang="en-GB" sz="2000"/>
              <a:t>Examine them from every angle. Analyze the sexes separately. Make up new composite indexes. If a datum suggests a new hypothesis, try to find additional evidence for it elsewhere in the data.  If you see dim traces of interesting patterns, try to reorganize the data to bring them into bolder relief. If there are participants you don’t like, or trials, observers, or interviewers who gave you anomalous results, drop them (temporarily). Go on a fishing expedition for something— anything —interesting.</a:t>
            </a:r>
          </a:p>
        </p:txBody>
      </p:sp>
      <p:sp>
        <p:nvSpPr>
          <p:cNvPr id="3" name="TextBox 2"/>
          <p:cNvSpPr txBox="1"/>
          <p:nvPr/>
        </p:nvSpPr>
        <p:spPr>
          <a:xfrm>
            <a:off x="1055259" y="188450"/>
            <a:ext cx="6768009" cy="1538883"/>
          </a:xfrm>
          <a:prstGeom prst="rect">
            <a:avLst/>
          </a:prstGeom>
          <a:noFill/>
        </p:spPr>
        <p:txBody>
          <a:bodyPr wrap="square" rtlCol="0">
            <a:spAutoFit/>
          </a:bodyPr>
          <a:lstStyle/>
          <a:p>
            <a:pPr algn="ctr"/>
            <a:r>
              <a:rPr lang="en-GB" sz="2000" b="1"/>
              <a:t>Writing the Empirical Journal Article</a:t>
            </a:r>
          </a:p>
          <a:p>
            <a:pPr algn="ctr"/>
            <a:r>
              <a:rPr lang="en-GB" sz="2000" b="1"/>
              <a:t>Daryl J. Bem</a:t>
            </a:r>
          </a:p>
          <a:p>
            <a:pPr algn="ctr"/>
            <a:r>
              <a:rPr lang="en-GB" i="1"/>
              <a:t>The Compleat</a:t>
            </a:r>
            <a:r>
              <a:rPr lang="en-GB"/>
              <a:t> Academic: A Practical Guide for the Beginning Social Scientist, 2nd Edition. Washington, DC: American </a:t>
            </a:r>
            <a:r>
              <a:rPr lang="en-GB" i="1"/>
              <a:t>Psychological</a:t>
            </a:r>
            <a:r>
              <a:rPr lang="en-GB"/>
              <a:t> Association, 2004.</a:t>
            </a:r>
          </a:p>
        </p:txBody>
      </p:sp>
      <p:sp>
        <p:nvSpPr>
          <p:cNvPr id="4" name="TextBox 3"/>
          <p:cNvSpPr txBox="1"/>
          <p:nvPr/>
        </p:nvSpPr>
        <p:spPr>
          <a:xfrm>
            <a:off x="471947" y="5981222"/>
            <a:ext cx="8229600" cy="707886"/>
          </a:xfrm>
          <a:prstGeom prst="rect">
            <a:avLst/>
          </a:prstGeom>
          <a:noFill/>
        </p:spPr>
        <p:txBody>
          <a:bodyPr wrap="square" rtlCol="0">
            <a:spAutoFit/>
          </a:bodyPr>
          <a:lstStyle/>
          <a:p>
            <a:pPr algn="ctr"/>
            <a:r>
              <a:rPr lang="en-GB" sz="2000" i="1"/>
              <a:t>“This book provides invaluable guidance that will help new academics plan, play, and ultimately win the academic career game.”</a:t>
            </a:r>
          </a:p>
        </p:txBody>
      </p:sp>
      <p:sp>
        <p:nvSpPr>
          <p:cNvPr id="5" name="TextBox 4"/>
          <p:cNvSpPr txBox="1"/>
          <p:nvPr/>
        </p:nvSpPr>
        <p:spPr>
          <a:xfrm>
            <a:off x="7277578" y="27989"/>
            <a:ext cx="1814051" cy="646331"/>
          </a:xfrm>
          <a:prstGeom prst="rect">
            <a:avLst/>
          </a:prstGeom>
          <a:solidFill>
            <a:srgbClr val="FFFF00"/>
          </a:solidFill>
        </p:spPr>
        <p:txBody>
          <a:bodyPr wrap="square" rtlCol="0">
            <a:spAutoFit/>
          </a:bodyPr>
          <a:lstStyle/>
          <a:p>
            <a:r>
              <a:rPr lang="en-GB"/>
              <a:t>Explicitly advises HARKing!</a:t>
            </a:r>
          </a:p>
        </p:txBody>
      </p:sp>
    </p:spTree>
    <p:extLst>
      <p:ext uri="{BB962C8B-B14F-4D97-AF65-F5344CB8AC3E}">
        <p14:creationId xmlns:p14="http://schemas.microsoft.com/office/powerpoint/2010/main" val="118104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1451" y="2938959"/>
            <a:ext cx="7676707" cy="2123658"/>
          </a:xfrm>
          <a:prstGeom prst="rect">
            <a:avLst/>
          </a:prstGeom>
          <a:noFill/>
        </p:spPr>
        <p:txBody>
          <a:bodyPr wrap="square">
            <a:spAutoFit/>
          </a:bodyPr>
          <a:lstStyle/>
          <a:p>
            <a:r>
              <a:rPr lang="en-US" sz="2400" dirty="0">
                <a:highlight>
                  <a:srgbClr val="FFFF00"/>
                </a:highlight>
                <a:latin typeface="Arial" charset="0"/>
                <a:ea typeface="Calibri" charset="0"/>
                <a:cs typeface="Times New Roman" charset="0"/>
              </a:rPr>
              <a:t>‘We report how we determined our sample size, all data exclusions (if any), all manipulations, and all measures in the study</a:t>
            </a:r>
            <a:r>
              <a:rPr lang="en-GB" sz="2400" dirty="0">
                <a:highlight>
                  <a:srgbClr val="FFFF00"/>
                </a:highlight>
                <a:latin typeface="Arial" charset="0"/>
                <a:ea typeface="Calibri" charset="0"/>
                <a:cs typeface="Times New Roman" charset="0"/>
              </a:rPr>
              <a:t>.’</a:t>
            </a:r>
            <a:endParaRPr lang="en-US" sz="2400" dirty="0">
              <a:latin typeface="Arial" charset="0"/>
              <a:ea typeface="Calibri" charset="0"/>
              <a:cs typeface="Times New Roman" charset="0"/>
            </a:endParaRPr>
          </a:p>
          <a:p>
            <a:endParaRPr lang="en-US" sz="2000" dirty="0">
              <a:latin typeface="Arial" charset="0"/>
              <a:ea typeface="Calibri" charset="0"/>
              <a:cs typeface="Times New Roman" charset="0"/>
            </a:endParaRPr>
          </a:p>
          <a:p>
            <a:r>
              <a:rPr lang="en-US" sz="2000" dirty="0">
                <a:hlinkClick r:id="rId2"/>
              </a:rPr>
              <a:t>Simmons, J. P., Nelson, L. D., &amp; Simonsohn, U. (2012)</a:t>
            </a:r>
            <a:r>
              <a:rPr lang="en-US" sz="2000" dirty="0"/>
              <a:t>. </a:t>
            </a:r>
          </a:p>
          <a:p>
            <a:r>
              <a:rPr lang="en-US" sz="2000" dirty="0"/>
              <a:t>A 21 Word Solution. SPSP Dialogue,26, 2, Fall 2012 issue.</a:t>
            </a:r>
            <a:endParaRPr lang="en-GB" sz="2000" dirty="0">
              <a:latin typeface="Calibri" charset="0"/>
              <a:ea typeface="Calibri" charset="0"/>
              <a:cs typeface="Times New Roman" charset="0"/>
            </a:endParaRPr>
          </a:p>
        </p:txBody>
      </p:sp>
      <p:sp>
        <p:nvSpPr>
          <p:cNvPr id="3" name="TextBox 2"/>
          <p:cNvSpPr txBox="1"/>
          <p:nvPr/>
        </p:nvSpPr>
        <p:spPr>
          <a:xfrm>
            <a:off x="669851" y="584200"/>
            <a:ext cx="7437613" cy="1200329"/>
          </a:xfrm>
          <a:prstGeom prst="rect">
            <a:avLst/>
          </a:prstGeom>
          <a:noFill/>
        </p:spPr>
        <p:txBody>
          <a:bodyPr wrap="none" rtlCol="0">
            <a:spAutoFit/>
          </a:bodyPr>
          <a:lstStyle/>
          <a:p>
            <a:r>
              <a:rPr lang="en-US" sz="2400" dirty="0"/>
              <a:t>One solution to protect against </a:t>
            </a:r>
            <a:r>
              <a:rPr lang="en-US" sz="2400" dirty="0" err="1"/>
              <a:t>HARKing</a:t>
            </a:r>
            <a:r>
              <a:rPr lang="en-US" sz="2400" dirty="0"/>
              <a:t>:</a:t>
            </a:r>
          </a:p>
          <a:p>
            <a:endParaRPr lang="en-US" sz="2400" dirty="0"/>
          </a:p>
          <a:p>
            <a:r>
              <a:rPr lang="en-US" sz="2400" dirty="0"/>
              <a:t>Suggested wording in write-up to keep researchers honest</a:t>
            </a:r>
          </a:p>
        </p:txBody>
      </p:sp>
    </p:spTree>
    <p:extLst>
      <p:ext uri="{BB962C8B-B14F-4D97-AF65-F5344CB8AC3E}">
        <p14:creationId xmlns:p14="http://schemas.microsoft.com/office/powerpoint/2010/main" val="20855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27733"/>
            <a:ext cx="7886700" cy="1325563"/>
          </a:xfrm>
        </p:spPr>
        <p:txBody>
          <a:bodyPr>
            <a:normAutofit fontScale="90000"/>
          </a:bodyPr>
          <a:lstStyle/>
          <a:p>
            <a:pPr marL="441325" indent="-441325"/>
            <a:br>
              <a:rPr lang="en-GB" dirty="0"/>
            </a:br>
            <a:r>
              <a:rPr lang="en-GB" sz="3600" dirty="0"/>
              <a:t>Using simulated datasets to give insight into statistical methods</a:t>
            </a:r>
            <a:br>
              <a:rPr lang="en-GB" dirty="0"/>
            </a:br>
            <a:endParaRPr lang="en-GB" dirty="0"/>
          </a:p>
        </p:txBody>
      </p:sp>
      <p:sp>
        <p:nvSpPr>
          <p:cNvPr id="5" name="Rectangle 4"/>
          <p:cNvSpPr/>
          <p:nvPr/>
        </p:nvSpPr>
        <p:spPr>
          <a:xfrm>
            <a:off x="628650" y="5800182"/>
            <a:ext cx="8049185" cy="646331"/>
          </a:xfrm>
          <a:prstGeom prst="rect">
            <a:avLst/>
          </a:prstGeom>
        </p:spPr>
        <p:txBody>
          <a:bodyPr wrap="square">
            <a:spAutoFit/>
          </a:bodyPr>
          <a:lstStyle/>
          <a:p>
            <a:r>
              <a:rPr lang="en-US" dirty="0"/>
              <a:t>https://</a:t>
            </a:r>
            <a:r>
              <a:rPr lang="en-US" dirty="0" err="1"/>
              <a:t>www.slideshare.net</a:t>
            </a:r>
            <a:r>
              <a:rPr lang="en-US" dirty="0"/>
              <a:t>/</a:t>
            </a:r>
            <a:r>
              <a:rPr lang="en-US" dirty="0" err="1"/>
              <a:t>deevybishop</a:t>
            </a:r>
            <a:r>
              <a:rPr lang="en-US" dirty="0"/>
              <a:t>/introduction-to-simulating-data-to-improve-your-research</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2364639"/>
            <a:ext cx="6604000" cy="3124200"/>
          </a:xfrm>
          <a:prstGeom prst="rect">
            <a:avLst/>
          </a:prstGeom>
        </p:spPr>
      </p:pic>
    </p:spTree>
    <p:extLst>
      <p:ext uri="{BB962C8B-B14F-4D97-AF65-F5344CB8AC3E}">
        <p14:creationId xmlns:p14="http://schemas.microsoft.com/office/powerpoint/2010/main" val="3564888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5863" y="1843088"/>
            <a:ext cx="6343093" cy="4154984"/>
          </a:xfrm>
          <a:prstGeom prst="rect">
            <a:avLst/>
          </a:prstGeom>
          <a:noFill/>
        </p:spPr>
        <p:txBody>
          <a:bodyPr wrap="square" rtlCol="0">
            <a:spAutoFit/>
          </a:bodyPr>
          <a:lstStyle/>
          <a:p>
            <a:pPr marL="342900" indent="-342900">
              <a:buFont typeface="Arial" charset="0"/>
              <a:buChar char="•"/>
            </a:pPr>
            <a:r>
              <a:rPr lang="en-US" sz="2400" dirty="0"/>
              <a:t>Simulations help us understand problems of multiple testing, i.e. how you can get a ‘significant’ result from random data</a:t>
            </a:r>
          </a:p>
          <a:p>
            <a:pPr marL="342900" indent="-342900">
              <a:buFont typeface="Arial" charset="0"/>
              <a:buChar char="•"/>
            </a:pPr>
            <a:endParaRPr lang="en-US" sz="2400" dirty="0"/>
          </a:p>
          <a:p>
            <a:pPr marL="342900" indent="-342900">
              <a:buFont typeface="Arial" charset="0"/>
              <a:buChar char="•"/>
            </a:pPr>
            <a:r>
              <a:rPr lang="en-US" sz="2400" dirty="0"/>
              <a:t>Simulations are also useful for the opposite situation: showing how often you can fail to get a significant p-value, even when there is a true effect</a:t>
            </a:r>
          </a:p>
          <a:p>
            <a:pPr marL="342900" indent="-342900">
              <a:buFont typeface="Arial" charset="0"/>
              <a:buChar char="•"/>
            </a:pPr>
            <a:endParaRPr lang="en-US" sz="2400" dirty="0"/>
          </a:p>
          <a:p>
            <a:pPr marL="342900" indent="-342900">
              <a:buFont typeface="Arial" charset="0"/>
              <a:buChar char="•"/>
            </a:pPr>
            <a:r>
              <a:rPr lang="en-US" sz="2400" dirty="0"/>
              <a:t>This brings us on to the topic of </a:t>
            </a:r>
            <a:r>
              <a:rPr lang="en-US" sz="2400" b="1" dirty="0"/>
              <a:t>statistical power </a:t>
            </a:r>
            <a:r>
              <a:rPr lang="en-US" sz="2400" dirty="0"/>
              <a:t>(covered by Stan </a:t>
            </a:r>
            <a:r>
              <a:rPr lang="en-US" sz="2400" dirty="0" err="1"/>
              <a:t>Lazic</a:t>
            </a:r>
            <a:r>
              <a:rPr lang="en-US" sz="2400" dirty="0"/>
              <a:t> on Thursday)</a:t>
            </a:r>
          </a:p>
        </p:txBody>
      </p:sp>
    </p:spTree>
    <p:extLst>
      <p:ext uri="{BB962C8B-B14F-4D97-AF65-F5344CB8AC3E}">
        <p14:creationId xmlns:p14="http://schemas.microsoft.com/office/powerpoint/2010/main" val="3943658919"/>
      </p:ext>
    </p:extLst>
  </p:cSld>
  <p:clrMapOvr>
    <a:masterClrMapping/>
  </p:clrMapOvr>
  <mc:AlternateContent xmlns:mc="http://schemas.openxmlformats.org/markup-compatibility/2006" xmlns:p14="http://schemas.microsoft.com/office/powerpoint/2010/main">
    <mc:Choice Requires="p14">
      <p:transition spd="slow" p14:dur="2000" advTm="96033"/>
    </mc:Choice>
    <mc:Fallback xmlns="">
      <p:transition spd="slow" advTm="960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0" y="1"/>
            <a:ext cx="9144000" cy="1092530"/>
          </a:xfrm>
          <a:prstGeom prst="rect">
            <a:avLst/>
          </a:prstGeom>
          <a:solidFill>
            <a:srgbClr val="9999FF"/>
          </a:solidFill>
          <a:ln w="9525">
            <a:noFill/>
            <a:miter lim="800000"/>
            <a:headEnd/>
            <a:tailEnd/>
          </a:ln>
          <a:effectLst/>
        </p:spPr>
        <p:txBody>
          <a:bodyPr wrap="none" anchor="ctr"/>
          <a:lstStyle/>
          <a:p>
            <a:endParaRPr lang="en-GB" sz="1350"/>
          </a:p>
        </p:txBody>
      </p:sp>
      <p:sp>
        <p:nvSpPr>
          <p:cNvPr id="2" name="Title 1"/>
          <p:cNvSpPr>
            <a:spLocks noGrp="1"/>
          </p:cNvSpPr>
          <p:nvPr>
            <p:ph type="title"/>
          </p:nvPr>
        </p:nvSpPr>
        <p:spPr>
          <a:xfrm>
            <a:off x="391143" y="411124"/>
            <a:ext cx="7886700" cy="513648"/>
          </a:xfrm>
        </p:spPr>
        <p:txBody>
          <a:bodyPr>
            <a:noAutofit/>
          </a:bodyPr>
          <a:lstStyle/>
          <a:p>
            <a:r>
              <a:rPr lang="en-US" sz="3600" b="1" dirty="0"/>
              <a:t>Basic idea</a:t>
            </a:r>
          </a:p>
        </p:txBody>
      </p:sp>
      <p:sp>
        <p:nvSpPr>
          <p:cNvPr id="3" name="Content Placeholder 2"/>
          <p:cNvSpPr>
            <a:spLocks noGrp="1"/>
          </p:cNvSpPr>
          <p:nvPr>
            <p:ph idx="1"/>
          </p:nvPr>
        </p:nvSpPr>
        <p:spPr>
          <a:xfrm>
            <a:off x="178132" y="1270661"/>
            <a:ext cx="6578928" cy="4351338"/>
          </a:xfrm>
        </p:spPr>
        <p:txBody>
          <a:bodyPr>
            <a:noAutofit/>
          </a:bodyPr>
          <a:lstStyle/>
          <a:p>
            <a:r>
              <a:rPr lang="en-US" sz="2400" dirty="0"/>
              <a:t>Anything you measure has an effect of interest plus random noise</a:t>
            </a:r>
          </a:p>
          <a:p>
            <a:endParaRPr lang="en-US" sz="2400" dirty="0"/>
          </a:p>
          <a:p>
            <a:r>
              <a:rPr lang="en-US" sz="2400" dirty="0"/>
              <a:t>The goal of research is to find out </a:t>
            </a:r>
          </a:p>
          <a:p>
            <a:pPr lvl="1"/>
            <a:r>
              <a:rPr lang="en-US" sz="2000" dirty="0"/>
              <a:t>(a) whether there is an effect of interest</a:t>
            </a:r>
          </a:p>
          <a:p>
            <a:pPr lvl="1"/>
            <a:r>
              <a:rPr lang="en-US" sz="2000" dirty="0"/>
              <a:t>(b) if yes, how big it is</a:t>
            </a:r>
          </a:p>
          <a:p>
            <a:pPr marL="457200" lvl="1" indent="0">
              <a:buNone/>
            </a:pPr>
            <a:r>
              <a:rPr lang="en-US" sz="2000" dirty="0"/>
              <a:t>	</a:t>
            </a:r>
          </a:p>
          <a:p>
            <a:r>
              <a:rPr lang="en-US" sz="2400" dirty="0"/>
              <a:t>Classic hypothesis-testing with p-values is simply focuses just on (a) </a:t>
            </a:r>
            <a:r>
              <a:rPr lang="mr-IN" sz="2400" dirty="0"/>
              <a:t>–</a:t>
            </a:r>
            <a:r>
              <a:rPr lang="en-US" sz="2400" dirty="0"/>
              <a:t> i.e. have we just got noise or a real effect?</a:t>
            </a:r>
            <a:endParaRPr lang="en-US" sz="2000" dirty="0"/>
          </a:p>
          <a:p>
            <a:endParaRPr lang="en-US" sz="2000" dirty="0"/>
          </a:p>
          <a:p>
            <a:r>
              <a:rPr lang="en-US" sz="2400" dirty="0"/>
              <a:t>We can simulate most scenarios by generating random noise, with or without a consistent added effect</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348"/>
          <a:stretch/>
        </p:blipFill>
        <p:spPr>
          <a:xfrm>
            <a:off x="6757060" y="1691420"/>
            <a:ext cx="2386940" cy="3509819"/>
          </a:xfrm>
          <a:prstGeom prst="rect">
            <a:avLst/>
          </a:prstGeom>
        </p:spPr>
      </p:pic>
    </p:spTree>
    <p:extLst>
      <p:ext uri="{BB962C8B-B14F-4D97-AF65-F5344CB8AC3E}">
        <p14:creationId xmlns:p14="http://schemas.microsoft.com/office/powerpoint/2010/main" val="2959789192"/>
      </p:ext>
    </p:extLst>
  </p:cSld>
  <p:clrMapOvr>
    <a:masterClrMapping/>
  </p:clrMapOvr>
  <mc:AlternateContent xmlns:mc="http://schemas.openxmlformats.org/markup-compatibility/2006" xmlns:p14="http://schemas.microsoft.com/office/powerpoint/2010/main">
    <mc:Choice Requires="p14">
      <p:transition spd="slow" p14:dur="2000" advTm="165069"/>
    </mc:Choice>
    <mc:Fallback xmlns="">
      <p:transition spd="slow" advTm="16506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0" y="0"/>
            <a:ext cx="9144000" cy="1672635"/>
          </a:xfrm>
          <a:prstGeom prst="rect">
            <a:avLst/>
          </a:prstGeom>
          <a:solidFill>
            <a:srgbClr val="9999FF"/>
          </a:solidFill>
          <a:ln w="9525">
            <a:noFill/>
            <a:miter lim="800000"/>
            <a:headEnd/>
            <a:tailEnd/>
          </a:ln>
          <a:effectLst/>
        </p:spPr>
        <p:txBody>
          <a:bodyPr wrap="none" anchor="ctr"/>
          <a:lstStyle/>
          <a:p>
            <a:endParaRPr lang="en-GB" sz="1350"/>
          </a:p>
        </p:txBody>
      </p:sp>
      <p:sp>
        <p:nvSpPr>
          <p:cNvPr id="2" name="Title 1"/>
          <p:cNvSpPr>
            <a:spLocks noGrp="1"/>
          </p:cNvSpPr>
          <p:nvPr>
            <p:ph type="title"/>
          </p:nvPr>
        </p:nvSpPr>
        <p:spPr>
          <a:xfrm>
            <a:off x="628650" y="173535"/>
            <a:ext cx="7886700" cy="1325563"/>
          </a:xfrm>
        </p:spPr>
        <p:txBody>
          <a:bodyPr>
            <a:noAutofit/>
          </a:bodyPr>
          <a:lstStyle/>
          <a:p>
            <a:r>
              <a:rPr lang="en-US" sz="3200" dirty="0"/>
              <a:t>Repeated sampling from simulated data allows you to see how statistics vary with the play of chance</a:t>
            </a:r>
          </a:p>
        </p:txBody>
      </p:sp>
      <p:sp>
        <p:nvSpPr>
          <p:cNvPr id="3" name="Content Placeholder 2"/>
          <p:cNvSpPr>
            <a:spLocks noGrp="1"/>
          </p:cNvSpPr>
          <p:nvPr>
            <p:ph idx="1"/>
          </p:nvPr>
        </p:nvSpPr>
        <p:spPr>
          <a:xfrm>
            <a:off x="628650" y="2324389"/>
            <a:ext cx="7886700" cy="4351338"/>
          </a:xfrm>
        </p:spPr>
        <p:txBody>
          <a:bodyPr/>
          <a:lstStyle/>
          <a:p>
            <a:r>
              <a:rPr lang="en-US" dirty="0"/>
              <a:t>See Geoff Cumming: Dance of the p-values</a:t>
            </a:r>
          </a:p>
          <a:p>
            <a:endParaRPr lang="en-US" dirty="0"/>
          </a:p>
          <a:p>
            <a:r>
              <a:rPr lang="en-US" dirty="0"/>
              <a:t>https://</a:t>
            </a:r>
            <a:r>
              <a:rPr lang="en-US" dirty="0" err="1"/>
              <a:t>www.youtube.com</a:t>
            </a:r>
            <a:r>
              <a:rPr lang="en-US" dirty="0"/>
              <a:t>/</a:t>
            </a:r>
            <a:r>
              <a:rPr lang="en-US" dirty="0" err="1"/>
              <a:t>watch?v</a:t>
            </a:r>
            <a:r>
              <a:rPr lang="en-US" dirty="0"/>
              <a:t>=5OL1RqHrZQ8</a:t>
            </a:r>
          </a:p>
        </p:txBody>
      </p:sp>
    </p:spTree>
    <p:extLst>
      <p:ext uri="{BB962C8B-B14F-4D97-AF65-F5344CB8AC3E}">
        <p14:creationId xmlns:p14="http://schemas.microsoft.com/office/powerpoint/2010/main" val="478383938"/>
      </p:ext>
    </p:extLst>
  </p:cSld>
  <p:clrMapOvr>
    <a:masterClrMapping/>
  </p:clrMapOvr>
  <mc:AlternateContent xmlns:mc="http://schemas.openxmlformats.org/markup-compatibility/2006" xmlns:p14="http://schemas.microsoft.com/office/powerpoint/2010/main">
    <mc:Choice Requires="p14">
      <p:transition spd="slow" p14:dur="2000" advTm="48055"/>
    </mc:Choice>
    <mc:Fallback xmlns="">
      <p:transition spd="slow" advTm="4805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Suggested format of session</a:t>
            </a:r>
          </a:p>
        </p:txBody>
      </p:sp>
      <p:sp>
        <p:nvSpPr>
          <p:cNvPr id="3" name="Content Placeholder 2"/>
          <p:cNvSpPr>
            <a:spLocks noGrp="1"/>
          </p:cNvSpPr>
          <p:nvPr>
            <p:ph idx="1"/>
          </p:nvPr>
        </p:nvSpPr>
        <p:spPr/>
        <p:txBody>
          <a:bodyPr>
            <a:normAutofit fontScale="92500" lnSpcReduction="20000"/>
          </a:bodyPr>
          <a:lstStyle/>
          <a:p>
            <a:r>
              <a:rPr lang="en-US" dirty="0"/>
              <a:t>9.00 </a:t>
            </a:r>
            <a:r>
              <a:rPr lang="mr-IN" dirty="0"/>
              <a:t>–</a:t>
            </a:r>
            <a:r>
              <a:rPr lang="en-US" dirty="0"/>
              <a:t> 9.30: Introduction to </a:t>
            </a:r>
            <a:r>
              <a:rPr lang="en-AU" dirty="0"/>
              <a:t>p-hacking, data dredging, and </a:t>
            </a:r>
            <a:r>
              <a:rPr lang="en-AU" dirty="0" err="1"/>
              <a:t>HARKing</a:t>
            </a:r>
            <a:r>
              <a:rPr lang="en-AU" dirty="0"/>
              <a:t> </a:t>
            </a:r>
            <a:endParaRPr lang="en-US" b="1" dirty="0"/>
          </a:p>
          <a:p>
            <a:r>
              <a:rPr lang="en-US" dirty="0"/>
              <a:t>9.30-10.30  Getting started with simulations in R. Everyone tries one or more of the scripts listed on the next slide </a:t>
            </a:r>
            <a:r>
              <a:rPr lang="mr-IN" dirty="0"/>
              <a:t>–</a:t>
            </a:r>
            <a:r>
              <a:rPr lang="en-US" dirty="0"/>
              <a:t> big range of difficulty </a:t>
            </a:r>
          </a:p>
          <a:p>
            <a:pPr lvl="1"/>
            <a:r>
              <a:rPr lang="en-US" dirty="0"/>
              <a:t>Those familiar with R pair up if possible with R newbies </a:t>
            </a:r>
          </a:p>
          <a:p>
            <a:r>
              <a:rPr lang="en-US" dirty="0"/>
              <a:t>10.45-11.00 We reconvene to discuss what we’ve learned and gather suggestions for new simulations </a:t>
            </a:r>
            <a:r>
              <a:rPr lang="mr-IN" dirty="0"/>
              <a:t>–</a:t>
            </a:r>
            <a:r>
              <a:rPr lang="en-US" dirty="0"/>
              <a:t> preferably based on studies you have done or have planned</a:t>
            </a:r>
          </a:p>
          <a:p>
            <a:r>
              <a:rPr lang="en-US" dirty="0"/>
              <a:t>11.00-11.30 Coffee</a:t>
            </a:r>
          </a:p>
          <a:p>
            <a:r>
              <a:rPr lang="en-US" dirty="0"/>
              <a:t>11.30-12.30 Further exercises with simulation scripts</a:t>
            </a:r>
          </a:p>
        </p:txBody>
      </p:sp>
    </p:spTree>
    <p:extLst>
      <p:ext uri="{BB962C8B-B14F-4D97-AF65-F5344CB8AC3E}">
        <p14:creationId xmlns:p14="http://schemas.microsoft.com/office/powerpoint/2010/main" val="544531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881" y="179249"/>
            <a:ext cx="8526482" cy="6678751"/>
          </a:xfrm>
          <a:prstGeom prst="rect">
            <a:avLst/>
          </a:prstGeom>
          <a:noFill/>
        </p:spPr>
        <p:txBody>
          <a:bodyPr wrap="square" rtlCol="0">
            <a:spAutoFit/>
          </a:bodyPr>
          <a:lstStyle/>
          <a:p>
            <a:r>
              <a:rPr lang="en-US" sz="2400" dirty="0"/>
              <a:t>Key point: p-values can only be interpreted in terms of the context in which they are computed</a:t>
            </a:r>
          </a:p>
          <a:p>
            <a:endParaRPr lang="en-US" sz="2400" dirty="0"/>
          </a:p>
          <a:p>
            <a:r>
              <a:rPr lang="en-US" sz="2400" dirty="0"/>
              <a:t>Importance of p &lt; .05 makes sense only in relation to an </a:t>
            </a:r>
            <a:r>
              <a:rPr lang="en-US" sz="2400" b="1" dirty="0"/>
              <a:t>a-priori hypothesis</a:t>
            </a:r>
          </a:p>
          <a:p>
            <a:endParaRPr lang="en-US" sz="2400" dirty="0"/>
          </a:p>
          <a:p>
            <a:r>
              <a:rPr lang="en-US" sz="2400" dirty="0"/>
              <a:t>Many ways in which ‘hidden multiplicity’ of testing can give false positive (p &lt; .05) results</a:t>
            </a:r>
          </a:p>
          <a:p>
            <a:endParaRPr lang="en-US" sz="2400" dirty="0"/>
          </a:p>
          <a:p>
            <a:endParaRPr lang="en-US" sz="2400" dirty="0"/>
          </a:p>
          <a:p>
            <a:pPr marL="285750" indent="-285750">
              <a:buFont typeface="Arial" charset="0"/>
              <a:buChar char="•"/>
            </a:pPr>
            <a:r>
              <a:rPr lang="en-US" sz="2400" dirty="0"/>
              <a:t>Data dredging from a large set of variables</a:t>
            </a:r>
          </a:p>
          <a:p>
            <a:pPr marL="285750" indent="-285750">
              <a:buFont typeface="Arial" charset="0"/>
              <a:buChar char="•"/>
            </a:pPr>
            <a:endParaRPr lang="en-US" sz="2400" dirty="0"/>
          </a:p>
          <a:p>
            <a:pPr marL="285750" indent="-285750">
              <a:buFont typeface="Arial" charset="0"/>
              <a:buChar char="•"/>
            </a:pPr>
            <a:r>
              <a:rPr lang="en-US" sz="2400" dirty="0"/>
              <a:t>Trying various analytic approaches until one ‘works’</a:t>
            </a:r>
          </a:p>
          <a:p>
            <a:pPr marL="285750" indent="-285750">
              <a:buFont typeface="Arial" charset="0"/>
              <a:buChar char="•"/>
            </a:pPr>
            <a:endParaRPr lang="en-US" sz="2400" dirty="0"/>
          </a:p>
          <a:p>
            <a:pPr marL="285750" indent="-285750">
              <a:buFont typeface="Arial" charset="0"/>
              <a:buChar char="•"/>
            </a:pPr>
            <a:r>
              <a:rPr lang="en-US" sz="2400" dirty="0"/>
              <a:t>Multi-way </a:t>
            </a:r>
            <a:r>
              <a:rPr lang="en-US" sz="2400" dirty="0" err="1"/>
              <a:t>Anova</a:t>
            </a:r>
            <a:r>
              <a:rPr lang="en-US" sz="2400" dirty="0"/>
              <a:t> with many main effects/interactions</a:t>
            </a:r>
          </a:p>
          <a:p>
            <a:pPr marL="285750" indent="-285750">
              <a:buFont typeface="Arial" charset="0"/>
              <a:buChar char="•"/>
            </a:pPr>
            <a:endParaRPr lang="en-US" sz="2400" dirty="0"/>
          </a:p>
          <a:p>
            <a:pPr marL="285750" indent="-285750">
              <a:buFont typeface="Arial" charset="0"/>
              <a:buChar char="•"/>
            </a:pPr>
            <a:r>
              <a:rPr lang="en-US" sz="2400" dirty="0"/>
              <a:t>Post-hoc division of data into subgroups</a:t>
            </a:r>
          </a:p>
          <a:p>
            <a:pPr marL="285750" indent="-285750">
              <a:buFont typeface="Arial" charset="0"/>
              <a:buChar char="•"/>
            </a:pPr>
            <a:endParaRPr lang="en-US" sz="2000" dirty="0"/>
          </a:p>
        </p:txBody>
      </p:sp>
    </p:spTree>
    <p:extLst>
      <p:ext uri="{BB962C8B-B14F-4D97-AF65-F5344CB8AC3E}">
        <p14:creationId xmlns:p14="http://schemas.microsoft.com/office/powerpoint/2010/main" val="243065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68" y="151372"/>
            <a:ext cx="7886700" cy="513648"/>
          </a:xfrm>
        </p:spPr>
        <p:txBody>
          <a:bodyPr>
            <a:normAutofit fontScale="90000"/>
          </a:bodyPr>
          <a:lstStyle/>
          <a:p>
            <a:r>
              <a:rPr lang="en-US" sz="3200" b="1" dirty="0"/>
              <a:t>Getting started in R </a:t>
            </a:r>
          </a:p>
        </p:txBody>
      </p:sp>
      <p:sp>
        <p:nvSpPr>
          <p:cNvPr id="3" name="Content Placeholder 2"/>
          <p:cNvSpPr>
            <a:spLocks noGrp="1"/>
          </p:cNvSpPr>
          <p:nvPr>
            <p:ph idx="1"/>
          </p:nvPr>
        </p:nvSpPr>
        <p:spPr>
          <a:xfrm>
            <a:off x="151266" y="844902"/>
            <a:ext cx="8716488" cy="4351338"/>
          </a:xfrm>
        </p:spPr>
        <p:txBody>
          <a:bodyPr>
            <a:noAutofit/>
          </a:bodyPr>
          <a:lstStyle/>
          <a:p>
            <a:r>
              <a:rPr lang="en-US" dirty="0"/>
              <a:t>Important to set your working directory – place where R will look for files to read and will save files unless told otherwise.</a:t>
            </a:r>
          </a:p>
          <a:p>
            <a:pPr lvl="1"/>
            <a:r>
              <a:rPr lang="en-US" dirty="0"/>
              <a:t>`Can do this with command </a:t>
            </a:r>
            <a:r>
              <a:rPr lang="en-US" dirty="0" err="1"/>
              <a:t>setwd</a:t>
            </a:r>
            <a:r>
              <a:rPr lang="en-US" dirty="0"/>
              <a:t>()</a:t>
            </a:r>
          </a:p>
          <a:p>
            <a:pPr marL="457200" lvl="1" indent="0">
              <a:buNone/>
            </a:pPr>
            <a:r>
              <a:rPr lang="en-US" dirty="0"/>
              <a:t>Mac example: </a:t>
            </a:r>
            <a:r>
              <a:rPr lang="en-US" dirty="0" err="1"/>
              <a:t>setwd</a:t>
            </a:r>
            <a:r>
              <a:rPr lang="en-US" dirty="0"/>
              <a:t> (“/Users/</a:t>
            </a:r>
            <a:r>
              <a:rPr lang="en-US" dirty="0" err="1"/>
              <a:t>dbishop</a:t>
            </a:r>
            <a:r>
              <a:rPr lang="en-US" dirty="0"/>
              <a:t>/Dropbox/</a:t>
            </a:r>
            <a:r>
              <a:rPr lang="en-US" dirty="0" err="1"/>
              <a:t>repcourse</a:t>
            </a:r>
            <a:r>
              <a:rPr lang="en-US" dirty="0"/>
              <a:t>”)</a:t>
            </a:r>
          </a:p>
          <a:p>
            <a:pPr marL="457200" lvl="1" indent="0">
              <a:buNone/>
            </a:pPr>
            <a:r>
              <a:rPr lang="en-US" dirty="0"/>
              <a:t>PC example: </a:t>
            </a:r>
            <a:r>
              <a:rPr lang="en-US" dirty="0" err="1"/>
              <a:t>setwd</a:t>
            </a:r>
            <a:r>
              <a:rPr lang="en-US" dirty="0"/>
              <a:t>("C:\\Users\\</a:t>
            </a:r>
            <a:r>
              <a:rPr lang="en-US" dirty="0" err="1"/>
              <a:t>dorothybishop</a:t>
            </a:r>
            <a:r>
              <a:rPr lang="en-US" dirty="0"/>
              <a:t>\\Dropbox\\</a:t>
            </a:r>
            <a:r>
              <a:rPr lang="en-US" dirty="0" err="1"/>
              <a:t>repcourse</a:t>
            </a:r>
            <a:r>
              <a:rPr lang="en-US" dirty="0"/>
              <a:t>")</a:t>
            </a:r>
          </a:p>
          <a:p>
            <a:pPr marL="457200" lvl="1" indent="0">
              <a:buNone/>
            </a:pPr>
            <a:endParaRPr lang="en-US" dirty="0"/>
          </a:p>
          <a:p>
            <a:pPr marL="457200" lvl="1" indent="0">
              <a:buNone/>
            </a:pPr>
            <a:r>
              <a:rPr lang="en-US" dirty="0"/>
              <a:t>Easier way in R studio: Session | Set Working Directory</a:t>
            </a:r>
          </a:p>
          <a:p>
            <a:pPr marL="457200" lvl="1" indent="0">
              <a:buNone/>
            </a:pPr>
            <a:endParaRPr lang="en-US" dirty="0"/>
          </a:p>
          <a:p>
            <a:r>
              <a:rPr lang="en-US" dirty="0"/>
              <a:t>Commands require() and library() are equivalent: they load packages you will need. </a:t>
            </a:r>
          </a:p>
          <a:p>
            <a:r>
              <a:rPr lang="en-US" dirty="0"/>
              <a:t>Packages need to be installed first; easy way to do this is via </a:t>
            </a:r>
            <a:r>
              <a:rPr lang="en-US" dirty="0" err="1"/>
              <a:t>Tools|Install</a:t>
            </a:r>
            <a:r>
              <a:rPr lang="en-US" dirty="0"/>
              <a:t> Packages. Only need to do that once</a:t>
            </a:r>
          </a:p>
          <a:p>
            <a:pPr marL="457200" lvl="1" indent="0">
              <a:buNone/>
            </a:pPr>
            <a:endParaRPr lang="en-US" sz="1800" dirty="0"/>
          </a:p>
        </p:txBody>
      </p:sp>
    </p:spTree>
    <p:extLst>
      <p:ext uri="{BB962C8B-B14F-4D97-AF65-F5344CB8AC3E}">
        <p14:creationId xmlns:p14="http://schemas.microsoft.com/office/powerpoint/2010/main" val="106739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268" y="151372"/>
            <a:ext cx="7886700" cy="513648"/>
          </a:xfrm>
        </p:spPr>
        <p:txBody>
          <a:bodyPr>
            <a:normAutofit fontScale="90000"/>
          </a:bodyPr>
          <a:lstStyle/>
          <a:p>
            <a:r>
              <a:rPr lang="en-US" sz="3200" b="1" dirty="0"/>
              <a:t>Getting started in R (</a:t>
            </a:r>
            <a:r>
              <a:rPr lang="en-US" sz="3200" b="1" dirty="0" err="1"/>
              <a:t>ctd</a:t>
            </a:r>
            <a:r>
              <a:rPr lang="en-US" sz="3200" b="1" dirty="0"/>
              <a:t>)</a:t>
            </a:r>
          </a:p>
        </p:txBody>
      </p:sp>
      <p:sp>
        <p:nvSpPr>
          <p:cNvPr id="3" name="Content Placeholder 2"/>
          <p:cNvSpPr>
            <a:spLocks noGrp="1"/>
          </p:cNvSpPr>
          <p:nvPr>
            <p:ph idx="1"/>
          </p:nvPr>
        </p:nvSpPr>
        <p:spPr>
          <a:xfrm>
            <a:off x="166256" y="665020"/>
            <a:ext cx="8716488" cy="4351338"/>
          </a:xfrm>
        </p:spPr>
        <p:txBody>
          <a:bodyPr>
            <a:noAutofit/>
          </a:bodyPr>
          <a:lstStyle/>
          <a:p>
            <a:r>
              <a:rPr lang="en-US" dirty="0"/>
              <a:t>General rule #1:if you don't understand something, Google it!</a:t>
            </a:r>
          </a:p>
          <a:p>
            <a:r>
              <a:rPr lang="en-US" dirty="0"/>
              <a:t>General rule #2: You learn most when something doesn’t work and you have to work out why</a:t>
            </a:r>
          </a:p>
          <a:p>
            <a:r>
              <a:rPr lang="en-US" dirty="0"/>
              <a:t>General rule #3: you can learn a lot by tweaking a line of script to see what happens, but always make a copy of the original working script first.</a:t>
            </a:r>
          </a:p>
          <a:p>
            <a:r>
              <a:rPr lang="en-US" dirty="0"/>
              <a:t>If script doesn’t work, scroll back in Console to </a:t>
            </a:r>
            <a:r>
              <a:rPr lang="en-US" b="1" dirty="0"/>
              <a:t>first</a:t>
            </a:r>
            <a:r>
              <a:rPr lang="en-US" dirty="0"/>
              <a:t> (red) error message</a:t>
            </a:r>
          </a:p>
          <a:p>
            <a:r>
              <a:rPr lang="en-US" dirty="0"/>
              <a:t>When you select Run in taskbar, it only runs highlighted text (cf. </a:t>
            </a:r>
            <a:r>
              <a:rPr lang="en-US" dirty="0" err="1"/>
              <a:t>Matlab</a:t>
            </a:r>
            <a:r>
              <a:rPr lang="en-US" dirty="0"/>
              <a:t>).  This means you can work through script line by line to see what it does</a:t>
            </a:r>
          </a:p>
          <a:p>
            <a:pPr marL="457200" lvl="1" indent="0">
              <a:buNone/>
            </a:pPr>
            <a:r>
              <a:rPr lang="en-US" dirty="0"/>
              <a:t>This won’t, however work for a line that ends in ‘{‘ as script will pause to wait for ‘}’</a:t>
            </a:r>
          </a:p>
          <a:p>
            <a:pPr marL="457200" lvl="1" indent="0">
              <a:buNone/>
            </a:pPr>
            <a:endParaRPr lang="en-US" sz="1800" dirty="0"/>
          </a:p>
        </p:txBody>
      </p:sp>
    </p:spTree>
    <p:extLst>
      <p:ext uri="{BB962C8B-B14F-4D97-AF65-F5344CB8AC3E}">
        <p14:creationId xmlns:p14="http://schemas.microsoft.com/office/powerpoint/2010/main" val="195577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508" y="118754"/>
            <a:ext cx="5799921" cy="461665"/>
          </a:xfrm>
          <a:prstGeom prst="rect">
            <a:avLst/>
          </a:prstGeom>
          <a:noFill/>
        </p:spPr>
        <p:txBody>
          <a:bodyPr wrap="none" rtlCol="0">
            <a:spAutoFit/>
          </a:bodyPr>
          <a:lstStyle/>
          <a:p>
            <a:r>
              <a:rPr lang="en-US" sz="2400" b="1" dirty="0"/>
              <a:t>R scripts available on : https://</a:t>
            </a:r>
            <a:r>
              <a:rPr lang="en-US" sz="2400" b="1" dirty="0" err="1"/>
              <a:t>osf.io</a:t>
            </a:r>
            <a:r>
              <a:rPr lang="en-US" sz="2400" b="1" dirty="0"/>
              <a:t>/</a:t>
            </a:r>
            <a:r>
              <a:rPr lang="en-US" sz="2400" b="1" dirty="0" err="1"/>
              <a:t>gupxv</a:t>
            </a:r>
            <a:r>
              <a:rPr lang="en-US" sz="2400" b="1" dirty="0"/>
              <a:t>/</a:t>
            </a:r>
          </a:p>
        </p:txBody>
      </p:sp>
      <p:sp>
        <p:nvSpPr>
          <p:cNvPr id="5" name="TextBox 4"/>
          <p:cNvSpPr txBox="1"/>
          <p:nvPr/>
        </p:nvSpPr>
        <p:spPr>
          <a:xfrm>
            <a:off x="348278" y="580419"/>
            <a:ext cx="8046213" cy="5909310"/>
          </a:xfrm>
          <a:prstGeom prst="rect">
            <a:avLst/>
          </a:prstGeom>
          <a:noFill/>
        </p:spPr>
        <p:txBody>
          <a:bodyPr wrap="square" rtlCol="0">
            <a:spAutoFit/>
          </a:bodyPr>
          <a:lstStyle/>
          <a:p>
            <a:pPr marL="342900" indent="-342900">
              <a:buFont typeface="Arial" charset="0"/>
              <a:buChar char="•"/>
            </a:pPr>
            <a:r>
              <a:rPr lang="en-US" b="1" dirty="0"/>
              <a:t>Simulation_ex1_intro.R</a:t>
            </a:r>
          </a:p>
          <a:p>
            <a:pPr lvl="1"/>
            <a:r>
              <a:rPr lang="en-US" dirty="0"/>
              <a:t>Suitable for R newbies. Demonstrates ‘dance of the p-values’ in a t-test. Bonus, you learn to make pirate plots</a:t>
            </a:r>
          </a:p>
          <a:p>
            <a:pPr lvl="1"/>
            <a:r>
              <a:rPr lang="en-US" dirty="0"/>
              <a:t>Simulation_ex1_multioutput.R takes same basic idea but uses loops to run multiple times.</a:t>
            </a:r>
          </a:p>
          <a:p>
            <a:pPr marL="285750" indent="-285750">
              <a:buFont typeface="Arial" charset="0"/>
              <a:buChar char="•"/>
            </a:pPr>
            <a:r>
              <a:rPr lang="en-US" b="1" dirty="0"/>
              <a:t>Simulation_ex2_correlations</a:t>
            </a:r>
          </a:p>
          <a:p>
            <a:pPr lvl="1"/>
            <a:r>
              <a:rPr lang="en-US" dirty="0"/>
              <a:t>Generate correlation matrices from multivariate normal distribution. Bonus, you learn to use ‘grid’ to make nicely formatted tabular outputs.</a:t>
            </a:r>
          </a:p>
          <a:p>
            <a:pPr marL="285750" indent="-285750">
              <a:buFont typeface="Arial" charset="0"/>
              <a:buChar char="•"/>
            </a:pPr>
            <a:r>
              <a:rPr lang="en-US" b="1" dirty="0"/>
              <a:t>Simulation_ex3_multiwayAnova.R</a:t>
            </a:r>
          </a:p>
          <a:p>
            <a:pPr marL="450850"/>
            <a:r>
              <a:rPr lang="en-US" dirty="0"/>
              <a:t>Simulate data for a 3-way mixed ANOVA. Demonstrates need to correct for N factors and interactions when doing exploratory multiway </a:t>
            </a:r>
            <a:r>
              <a:rPr lang="en-US" dirty="0" err="1"/>
              <a:t>Anova</a:t>
            </a:r>
            <a:r>
              <a:rPr lang="en-US" dirty="0"/>
              <a:t>.</a:t>
            </a:r>
          </a:p>
          <a:p>
            <a:pPr marL="285750" indent="-285750">
              <a:buFont typeface="Arial" charset="0"/>
              <a:buChar char="•"/>
            </a:pPr>
            <a:r>
              <a:rPr lang="en-US" b="1" dirty="0"/>
              <a:t>Simulation_ex4_multipleReg.R</a:t>
            </a:r>
          </a:p>
          <a:p>
            <a:pPr marL="450850"/>
            <a:r>
              <a:rPr lang="en-US" dirty="0"/>
              <a:t>Simulate data for multiple regression. </a:t>
            </a:r>
          </a:p>
          <a:p>
            <a:pPr marL="285750" indent="-285750">
              <a:buFont typeface="Arial" charset="0"/>
              <a:buChar char="•"/>
            </a:pPr>
            <a:r>
              <a:rPr lang="en-US" b="1" dirty="0"/>
              <a:t>Simulation_ex5_falsediscovery.R</a:t>
            </a:r>
          </a:p>
          <a:p>
            <a:pPr marL="450850"/>
            <a:r>
              <a:rPr lang="en-US" dirty="0"/>
              <a:t>Simulate data for mixture of null and true effects, to demonstrate that the probability of the data given the hypothesis is different from the probability of the hypothesis given the data.</a:t>
            </a:r>
          </a:p>
          <a:p>
            <a:pPr marL="450850"/>
            <a:r>
              <a:rPr lang="en-US" dirty="0"/>
              <a:t> </a:t>
            </a:r>
          </a:p>
          <a:p>
            <a:pPr marL="450850"/>
            <a:endParaRPr lang="en-US" dirty="0"/>
          </a:p>
          <a:p>
            <a:r>
              <a:rPr lang="en-US" dirty="0"/>
              <a:t>Two simulations from Daniel </a:t>
            </a:r>
            <a:r>
              <a:rPr lang="en-US" dirty="0" err="1"/>
              <a:t>Lakens</a:t>
            </a:r>
            <a:r>
              <a:rPr lang="en-US" dirty="0"/>
              <a:t>’ Coursera Course </a:t>
            </a:r>
            <a:r>
              <a:rPr lang="mr-IN" dirty="0"/>
              <a:t>–</a:t>
            </a:r>
            <a:r>
              <a:rPr lang="en-US" dirty="0"/>
              <a:t> with notes!</a:t>
            </a:r>
          </a:p>
          <a:p>
            <a:pPr marL="285750" indent="-285750">
              <a:buFont typeface="Arial" charset="0"/>
              <a:buChar char="•"/>
            </a:pPr>
            <a:r>
              <a:rPr lang="en-US" dirty="0"/>
              <a:t>1.1 </a:t>
            </a:r>
            <a:r>
              <a:rPr lang="en-US" b="1" dirty="0" err="1"/>
              <a:t>WhichPvaluesCanYouExpect.R</a:t>
            </a:r>
            <a:r>
              <a:rPr lang="en-US" b="1" dirty="0"/>
              <a:t>; </a:t>
            </a:r>
            <a:r>
              <a:rPr lang="en-US" dirty="0"/>
              <a:t>3.2 </a:t>
            </a:r>
            <a:r>
              <a:rPr lang="en-US" b="1" dirty="0" err="1"/>
              <a:t>OptionalStoppingSim.R</a:t>
            </a:r>
            <a:endParaRPr lang="en-US" b="1" dirty="0"/>
          </a:p>
        </p:txBody>
      </p:sp>
      <p:sp>
        <p:nvSpPr>
          <p:cNvPr id="2" name="Oval 1"/>
          <p:cNvSpPr/>
          <p:nvPr/>
        </p:nvSpPr>
        <p:spPr>
          <a:xfrm>
            <a:off x="6976462" y="4992017"/>
            <a:ext cx="180504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even more: See OSF!</a:t>
            </a:r>
          </a:p>
        </p:txBody>
      </p:sp>
    </p:spTree>
    <p:extLst>
      <p:ext uri="{BB962C8B-B14F-4D97-AF65-F5344CB8AC3E}">
        <p14:creationId xmlns:p14="http://schemas.microsoft.com/office/powerpoint/2010/main" val="198864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375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600" y="1714500"/>
            <a:ext cx="5118100" cy="3429000"/>
          </a:xfrm>
          <a:prstGeom prst="rect">
            <a:avLst/>
          </a:prstGeom>
        </p:spPr>
      </p:pic>
      <p:sp>
        <p:nvSpPr>
          <p:cNvPr id="5" name="TextBox 4"/>
          <p:cNvSpPr txBox="1"/>
          <p:nvPr/>
        </p:nvSpPr>
        <p:spPr>
          <a:xfrm>
            <a:off x="723014" y="237172"/>
            <a:ext cx="7529497" cy="1569660"/>
          </a:xfrm>
          <a:prstGeom prst="rect">
            <a:avLst/>
          </a:prstGeom>
          <a:noFill/>
        </p:spPr>
        <p:txBody>
          <a:bodyPr wrap="none" rtlCol="0">
            <a:spAutoFit/>
          </a:bodyPr>
          <a:lstStyle/>
          <a:p>
            <a:pPr algn="ctr"/>
            <a:r>
              <a:rPr lang="en-US" sz="2400" dirty="0"/>
              <a:t>Correlation matrix for run 1</a:t>
            </a:r>
          </a:p>
          <a:p>
            <a:endParaRPr lang="en-US" dirty="0"/>
          </a:p>
          <a:p>
            <a:pPr algn="ctr"/>
            <a:r>
              <a:rPr lang="en-US" dirty="0"/>
              <a:t>Output from simulation of 7 independent variables, where true correlation = 0</a:t>
            </a:r>
          </a:p>
          <a:p>
            <a:pPr algn="ctr"/>
            <a:endParaRPr lang="en-US" dirty="0"/>
          </a:p>
          <a:p>
            <a:pPr algn="ctr"/>
            <a:r>
              <a:rPr lang="en-US" dirty="0"/>
              <a:t>N = 30</a:t>
            </a:r>
          </a:p>
        </p:txBody>
      </p:sp>
      <p:sp>
        <p:nvSpPr>
          <p:cNvPr id="6" name="TextBox 5"/>
          <p:cNvSpPr txBox="1"/>
          <p:nvPr/>
        </p:nvSpPr>
        <p:spPr>
          <a:xfrm>
            <a:off x="839806" y="5308009"/>
            <a:ext cx="3838102" cy="646331"/>
          </a:xfrm>
          <a:prstGeom prst="rect">
            <a:avLst/>
          </a:prstGeom>
          <a:noFill/>
        </p:spPr>
        <p:txBody>
          <a:bodyPr wrap="none" rtlCol="0">
            <a:spAutoFit/>
          </a:bodyPr>
          <a:lstStyle/>
          <a:p>
            <a:r>
              <a:rPr lang="en-US" dirty="0"/>
              <a:t>Red denotes p &lt; .05 ( r &gt; .31 or &lt; -.31); </a:t>
            </a:r>
          </a:p>
          <a:p>
            <a:endParaRPr lang="en-US" dirty="0"/>
          </a:p>
        </p:txBody>
      </p:sp>
    </p:spTree>
    <p:extLst>
      <p:ext uri="{BB962C8B-B14F-4D97-AF65-F5344CB8AC3E}">
        <p14:creationId xmlns:p14="http://schemas.microsoft.com/office/powerpoint/2010/main" val="2768529630"/>
      </p:ext>
    </p:extLst>
  </p:cSld>
  <p:clrMapOvr>
    <a:masterClrMapping/>
  </p:clrMapOvr>
  <mc:AlternateContent xmlns:mc="http://schemas.openxmlformats.org/markup-compatibility/2006" xmlns:p14="http://schemas.microsoft.com/office/powerpoint/2010/main">
    <mc:Choice Requires="p14">
      <p:transition spd="slow" p14:dur="2000" advTm="5084"/>
    </mc:Choice>
    <mc:Fallback xmlns="">
      <p:transition spd="slow" advTm="508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587500"/>
            <a:ext cx="4940300" cy="3683000"/>
          </a:xfrm>
          <a:prstGeom prst="rect">
            <a:avLst/>
          </a:prstGeom>
        </p:spPr>
      </p:pic>
      <p:sp>
        <p:nvSpPr>
          <p:cNvPr id="4" name="TextBox 3"/>
          <p:cNvSpPr txBox="1"/>
          <p:nvPr/>
        </p:nvSpPr>
        <p:spPr>
          <a:xfrm>
            <a:off x="723014" y="237172"/>
            <a:ext cx="7529497" cy="1569660"/>
          </a:xfrm>
          <a:prstGeom prst="rect">
            <a:avLst/>
          </a:prstGeom>
          <a:noFill/>
        </p:spPr>
        <p:txBody>
          <a:bodyPr wrap="none" rtlCol="0">
            <a:spAutoFit/>
          </a:bodyPr>
          <a:lstStyle/>
          <a:p>
            <a:pPr algn="ctr"/>
            <a:r>
              <a:rPr lang="en-US" sz="2400" dirty="0"/>
              <a:t>Correlation matrix for run 2</a:t>
            </a:r>
          </a:p>
          <a:p>
            <a:endParaRPr lang="en-US" dirty="0"/>
          </a:p>
          <a:p>
            <a:pPr algn="ctr"/>
            <a:r>
              <a:rPr lang="en-US" dirty="0"/>
              <a:t>Output from simulation of 7 independent variables, where true correlation = 0</a:t>
            </a:r>
          </a:p>
          <a:p>
            <a:pPr algn="ctr"/>
            <a:endParaRPr lang="en-US" dirty="0"/>
          </a:p>
          <a:p>
            <a:pPr algn="ctr"/>
            <a:r>
              <a:rPr lang="en-US" dirty="0"/>
              <a:t>N = 30</a:t>
            </a:r>
          </a:p>
        </p:txBody>
      </p:sp>
      <p:sp>
        <p:nvSpPr>
          <p:cNvPr id="6" name="TextBox 5"/>
          <p:cNvSpPr txBox="1"/>
          <p:nvPr/>
        </p:nvSpPr>
        <p:spPr>
          <a:xfrm>
            <a:off x="839806" y="5308009"/>
            <a:ext cx="3838102" cy="369332"/>
          </a:xfrm>
          <a:prstGeom prst="rect">
            <a:avLst/>
          </a:prstGeom>
          <a:noFill/>
        </p:spPr>
        <p:txBody>
          <a:bodyPr wrap="none" rtlCol="0">
            <a:spAutoFit/>
          </a:bodyPr>
          <a:lstStyle/>
          <a:p>
            <a:r>
              <a:rPr lang="en-US" dirty="0"/>
              <a:t>Red denotes p &lt; .05 ( r &gt; .31 or &lt; -.31); </a:t>
            </a:r>
          </a:p>
        </p:txBody>
      </p:sp>
    </p:spTree>
    <p:extLst>
      <p:ext uri="{BB962C8B-B14F-4D97-AF65-F5344CB8AC3E}">
        <p14:creationId xmlns:p14="http://schemas.microsoft.com/office/powerpoint/2010/main" val="3109986200"/>
      </p:ext>
    </p:extLst>
  </p:cSld>
  <p:clrMapOvr>
    <a:masterClrMapping/>
  </p:clrMapOvr>
  <mc:AlternateContent xmlns:mc="http://schemas.openxmlformats.org/markup-compatibility/2006" xmlns:p14="http://schemas.microsoft.com/office/powerpoint/2010/main">
    <mc:Choice Requires="p14">
      <p:transition spd="slow" p14:dur="2000" advTm="799"/>
    </mc:Choice>
    <mc:Fallback xmlns="">
      <p:transition spd="slow" advTm="79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879600"/>
            <a:ext cx="5016500" cy="3098800"/>
          </a:xfrm>
          <a:prstGeom prst="rect">
            <a:avLst/>
          </a:prstGeom>
        </p:spPr>
      </p:pic>
      <p:sp>
        <p:nvSpPr>
          <p:cNvPr id="4" name="TextBox 3"/>
          <p:cNvSpPr txBox="1"/>
          <p:nvPr/>
        </p:nvSpPr>
        <p:spPr>
          <a:xfrm>
            <a:off x="723014" y="237172"/>
            <a:ext cx="7529497" cy="1569660"/>
          </a:xfrm>
          <a:prstGeom prst="rect">
            <a:avLst/>
          </a:prstGeom>
          <a:noFill/>
        </p:spPr>
        <p:txBody>
          <a:bodyPr wrap="none" rtlCol="0">
            <a:spAutoFit/>
          </a:bodyPr>
          <a:lstStyle/>
          <a:p>
            <a:pPr algn="ctr"/>
            <a:r>
              <a:rPr lang="en-US" sz="2400" dirty="0"/>
              <a:t>Correlation matrix for run 3</a:t>
            </a:r>
          </a:p>
          <a:p>
            <a:endParaRPr lang="en-US" dirty="0"/>
          </a:p>
          <a:p>
            <a:pPr algn="ctr"/>
            <a:r>
              <a:rPr lang="en-US" dirty="0"/>
              <a:t>Output from simulation of 7 independent variables, where true correlation = 0</a:t>
            </a:r>
          </a:p>
          <a:p>
            <a:pPr algn="ctr"/>
            <a:endParaRPr lang="en-US" dirty="0"/>
          </a:p>
          <a:p>
            <a:pPr algn="ctr"/>
            <a:r>
              <a:rPr lang="en-US" dirty="0"/>
              <a:t>N = 30</a:t>
            </a:r>
          </a:p>
        </p:txBody>
      </p:sp>
      <p:sp>
        <p:nvSpPr>
          <p:cNvPr id="6" name="TextBox 5"/>
          <p:cNvSpPr txBox="1"/>
          <p:nvPr/>
        </p:nvSpPr>
        <p:spPr>
          <a:xfrm>
            <a:off x="839806" y="5308009"/>
            <a:ext cx="7425879" cy="1200329"/>
          </a:xfrm>
          <a:prstGeom prst="rect">
            <a:avLst/>
          </a:prstGeom>
          <a:noFill/>
        </p:spPr>
        <p:txBody>
          <a:bodyPr wrap="none" rtlCol="0">
            <a:spAutoFit/>
          </a:bodyPr>
          <a:lstStyle/>
          <a:p>
            <a:r>
              <a:rPr lang="en-US" dirty="0"/>
              <a:t>Red denotes p &lt; .05 ( r &gt; .31 or &lt; -.31);</a:t>
            </a:r>
          </a:p>
          <a:p>
            <a:endParaRPr lang="en-US" dirty="0"/>
          </a:p>
          <a:p>
            <a:r>
              <a:rPr lang="en-US" dirty="0"/>
              <a:t>There is no relation between variables </a:t>
            </a:r>
            <a:r>
              <a:rPr lang="mr-IN" dirty="0"/>
              <a:t>–</a:t>
            </a:r>
            <a:r>
              <a:rPr lang="en-US" dirty="0"/>
              <a:t> why do we have significant values?</a:t>
            </a:r>
          </a:p>
          <a:p>
            <a:r>
              <a:rPr lang="en-US" dirty="0"/>
              <a:t> </a:t>
            </a:r>
          </a:p>
        </p:txBody>
      </p:sp>
    </p:spTree>
    <p:extLst>
      <p:ext uri="{BB962C8B-B14F-4D97-AF65-F5344CB8AC3E}">
        <p14:creationId xmlns:p14="http://schemas.microsoft.com/office/powerpoint/2010/main" val="2150323625"/>
      </p:ext>
    </p:extLst>
  </p:cSld>
  <p:clrMapOvr>
    <a:masterClrMapping/>
  </p:clrMapOvr>
  <mc:AlternateContent xmlns:mc="http://schemas.openxmlformats.org/markup-compatibility/2006" xmlns:p14="http://schemas.microsoft.com/office/powerpoint/2010/main">
    <mc:Choice Requires="p14">
      <p:transition spd="slow" p14:dur="2000" advTm="5645"/>
    </mc:Choice>
    <mc:Fallback xmlns="">
      <p:transition spd="slow" advTm="564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651000"/>
            <a:ext cx="5181600" cy="3543300"/>
          </a:xfrm>
          <a:prstGeom prst="rect">
            <a:avLst/>
          </a:prstGeom>
        </p:spPr>
      </p:pic>
      <p:sp>
        <p:nvSpPr>
          <p:cNvPr id="4" name="TextBox 3"/>
          <p:cNvSpPr txBox="1"/>
          <p:nvPr/>
        </p:nvSpPr>
        <p:spPr>
          <a:xfrm>
            <a:off x="723014" y="237172"/>
            <a:ext cx="7529497" cy="1569660"/>
          </a:xfrm>
          <a:prstGeom prst="rect">
            <a:avLst/>
          </a:prstGeom>
          <a:noFill/>
        </p:spPr>
        <p:txBody>
          <a:bodyPr wrap="none" rtlCol="0">
            <a:spAutoFit/>
          </a:bodyPr>
          <a:lstStyle/>
          <a:p>
            <a:pPr algn="ctr"/>
            <a:r>
              <a:rPr lang="en-US" sz="2400" dirty="0"/>
              <a:t>Correlation matrix for run 4</a:t>
            </a:r>
          </a:p>
          <a:p>
            <a:endParaRPr lang="en-US" dirty="0"/>
          </a:p>
          <a:p>
            <a:pPr algn="ctr"/>
            <a:r>
              <a:rPr lang="en-US" dirty="0"/>
              <a:t>Output from simulation of 7 independent variables, where true correlation = 0</a:t>
            </a:r>
          </a:p>
          <a:p>
            <a:pPr algn="ctr"/>
            <a:endParaRPr lang="en-US" dirty="0"/>
          </a:p>
          <a:p>
            <a:pPr algn="ctr"/>
            <a:r>
              <a:rPr lang="en-US" dirty="0"/>
              <a:t>N = 30</a:t>
            </a:r>
          </a:p>
        </p:txBody>
      </p:sp>
      <p:sp>
        <p:nvSpPr>
          <p:cNvPr id="6" name="TextBox 5"/>
          <p:cNvSpPr txBox="1"/>
          <p:nvPr/>
        </p:nvSpPr>
        <p:spPr>
          <a:xfrm>
            <a:off x="839806" y="5308009"/>
            <a:ext cx="6541471" cy="923330"/>
          </a:xfrm>
          <a:prstGeom prst="rect">
            <a:avLst/>
          </a:prstGeom>
          <a:noFill/>
        </p:spPr>
        <p:txBody>
          <a:bodyPr wrap="none" rtlCol="0">
            <a:spAutoFit/>
          </a:bodyPr>
          <a:lstStyle/>
          <a:p>
            <a:r>
              <a:rPr lang="en-US" dirty="0"/>
              <a:t>Red denotes p &lt; .05 ( r &gt; .31 or &lt; -.31); </a:t>
            </a:r>
          </a:p>
          <a:p>
            <a:endParaRPr lang="en-US" dirty="0"/>
          </a:p>
          <a:p>
            <a:r>
              <a:rPr lang="en-US" dirty="0"/>
              <a:t>Bonferroni corrected p-value is .05/21 = .002, corresponds to r = .51</a:t>
            </a:r>
          </a:p>
        </p:txBody>
      </p:sp>
    </p:spTree>
    <p:extLst>
      <p:ext uri="{BB962C8B-B14F-4D97-AF65-F5344CB8AC3E}">
        <p14:creationId xmlns:p14="http://schemas.microsoft.com/office/powerpoint/2010/main" val="2666980348"/>
      </p:ext>
    </p:extLst>
  </p:cSld>
  <p:clrMapOvr>
    <a:masterClrMapping/>
  </p:clrMapOvr>
  <mc:AlternateContent xmlns:mc="http://schemas.openxmlformats.org/markup-compatibility/2006" xmlns:p14="http://schemas.microsoft.com/office/powerpoint/2010/main">
    <mc:Choice Requires="p14">
      <p:transition spd="slow" p14:dur="2000" advTm="7165"/>
    </mc:Choice>
    <mc:Fallback xmlns="">
      <p:transition spd="slow" advTm="716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697"/>
            <a:ext cx="9144000" cy="6147303"/>
          </a:xfrm>
          <a:prstGeom prst="rect">
            <a:avLst/>
          </a:prstGeom>
        </p:spPr>
      </p:pic>
      <p:sp>
        <p:nvSpPr>
          <p:cNvPr id="3" name="TextBox 2"/>
          <p:cNvSpPr txBox="1"/>
          <p:nvPr/>
        </p:nvSpPr>
        <p:spPr>
          <a:xfrm>
            <a:off x="249382" y="130629"/>
            <a:ext cx="7046994" cy="400110"/>
          </a:xfrm>
          <a:prstGeom prst="rect">
            <a:avLst/>
          </a:prstGeom>
          <a:noFill/>
        </p:spPr>
        <p:txBody>
          <a:bodyPr wrap="none" rtlCol="0">
            <a:spAutoFit/>
          </a:bodyPr>
          <a:lstStyle/>
          <a:p>
            <a:r>
              <a:rPr lang="en-US" sz="2000" dirty="0"/>
              <a:t>10 runs of simulation with N = 20 per group and effect size (d) = .3</a:t>
            </a:r>
          </a:p>
        </p:txBody>
      </p:sp>
      <p:sp>
        <p:nvSpPr>
          <p:cNvPr id="4" name="TextBox 3"/>
          <p:cNvSpPr txBox="1"/>
          <p:nvPr/>
        </p:nvSpPr>
        <p:spPr>
          <a:xfrm>
            <a:off x="2256312" y="1235034"/>
            <a:ext cx="415498" cy="369332"/>
          </a:xfrm>
          <a:prstGeom prst="rect">
            <a:avLst/>
          </a:prstGeom>
          <a:noFill/>
        </p:spPr>
        <p:txBody>
          <a:bodyPr wrap="none" rtlCol="0">
            <a:spAutoFit/>
          </a:bodyPr>
          <a:lstStyle/>
          <a:p>
            <a:r>
              <a:rPr lang="en-US">
                <a:solidFill>
                  <a:srgbClr val="FF0000"/>
                </a:solidFill>
              </a:rPr>
              <a:t>**</a:t>
            </a:r>
            <a:endParaRPr lang="en-US" dirty="0">
              <a:solidFill>
                <a:srgbClr val="FF0000"/>
              </a:solidFill>
            </a:endParaRPr>
          </a:p>
        </p:txBody>
      </p:sp>
      <p:sp>
        <p:nvSpPr>
          <p:cNvPr id="5" name="TextBox 4"/>
          <p:cNvSpPr txBox="1"/>
          <p:nvPr/>
        </p:nvSpPr>
        <p:spPr>
          <a:xfrm>
            <a:off x="4023757" y="1149928"/>
            <a:ext cx="300082" cy="369332"/>
          </a:xfrm>
          <a:prstGeom prst="rect">
            <a:avLst/>
          </a:prstGeom>
          <a:noFill/>
        </p:spPr>
        <p:txBody>
          <a:bodyPr wrap="none" rtlCol="0">
            <a:spAutoFit/>
          </a:bodyPr>
          <a:lstStyle/>
          <a:p>
            <a:r>
              <a:rPr lang="en-US">
                <a:solidFill>
                  <a:srgbClr val="FF0000"/>
                </a:solidFill>
              </a:rPr>
              <a:t>*</a:t>
            </a:r>
            <a:endParaRPr lang="en-US" dirty="0">
              <a:solidFill>
                <a:srgbClr val="FF0000"/>
              </a:solidFill>
            </a:endParaRPr>
          </a:p>
        </p:txBody>
      </p:sp>
      <p:sp>
        <p:nvSpPr>
          <p:cNvPr id="6" name="TextBox 5"/>
          <p:cNvSpPr txBox="1"/>
          <p:nvPr/>
        </p:nvSpPr>
        <p:spPr>
          <a:xfrm flipH="1" flipV="1">
            <a:off x="4476239" y="4022970"/>
            <a:ext cx="1948312" cy="369332"/>
          </a:xfrm>
          <a:prstGeom prst="rect">
            <a:avLst/>
          </a:prstGeom>
          <a:noFill/>
        </p:spPr>
        <p:txBody>
          <a:bodyPr wrap="square" rtlCol="0">
            <a:spAutoFit/>
          </a:bodyPr>
          <a:lstStyle/>
          <a:p>
            <a:r>
              <a:rPr lang="en-US">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754860406"/>
      </p:ext>
    </p:extLst>
  </p:cSld>
  <p:clrMapOvr>
    <a:masterClrMapping/>
  </p:clrMapOvr>
  <mc:AlternateContent xmlns:mc="http://schemas.openxmlformats.org/markup-compatibility/2006" xmlns:p14="http://schemas.microsoft.com/office/powerpoint/2010/main">
    <mc:Choice Requires="p14">
      <p:transition spd="slow" p14:dur="2000" advTm="108003"/>
    </mc:Choice>
    <mc:Fallback xmlns="">
      <p:transition spd="slow" advTm="10800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0" y="0"/>
            <a:ext cx="9144000" cy="1672635"/>
          </a:xfrm>
          <a:prstGeom prst="rect">
            <a:avLst/>
          </a:prstGeom>
          <a:solidFill>
            <a:srgbClr val="9999FF"/>
          </a:solidFill>
          <a:ln w="9525">
            <a:noFill/>
            <a:miter lim="800000"/>
            <a:headEnd/>
            <a:tailEnd/>
          </a:ln>
          <a:effectLst/>
        </p:spPr>
        <p:txBody>
          <a:bodyPr wrap="none" anchor="ctr"/>
          <a:lstStyle/>
          <a:p>
            <a:endParaRPr lang="en-GB" sz="1350"/>
          </a:p>
        </p:txBody>
      </p:sp>
      <p:sp>
        <p:nvSpPr>
          <p:cNvPr id="2" name="Title 1"/>
          <p:cNvSpPr>
            <a:spLocks noGrp="1"/>
          </p:cNvSpPr>
          <p:nvPr>
            <p:ph type="title"/>
          </p:nvPr>
        </p:nvSpPr>
        <p:spPr/>
        <p:txBody>
          <a:bodyPr/>
          <a:lstStyle/>
          <a:p>
            <a:r>
              <a:rPr lang="en-US" dirty="0"/>
              <a:t>Why invent data?</a:t>
            </a:r>
          </a:p>
        </p:txBody>
      </p:sp>
      <p:sp>
        <p:nvSpPr>
          <p:cNvPr id="3" name="Content Placeholder 2"/>
          <p:cNvSpPr>
            <a:spLocks noGrp="1"/>
          </p:cNvSpPr>
          <p:nvPr>
            <p:ph idx="1"/>
          </p:nvPr>
        </p:nvSpPr>
        <p:spPr/>
        <p:txBody>
          <a:bodyPr>
            <a:normAutofit lnSpcReduction="10000"/>
          </a:bodyPr>
          <a:lstStyle/>
          <a:p>
            <a:r>
              <a:rPr lang="en-US" dirty="0"/>
              <a:t>If you can anticipate what your data will look like, you will also anticipate a lot of issues about study design that you might not have thought of</a:t>
            </a:r>
          </a:p>
          <a:p>
            <a:endParaRPr lang="en-US" dirty="0"/>
          </a:p>
          <a:p>
            <a:r>
              <a:rPr lang="en-US" dirty="0" err="1"/>
              <a:t>Analysing</a:t>
            </a:r>
            <a:r>
              <a:rPr lang="en-US" dirty="0"/>
              <a:t> a simulated dataset can give huge insights into what is optimal analysis/ how the analysis works</a:t>
            </a:r>
          </a:p>
          <a:p>
            <a:endParaRPr lang="en-US" dirty="0"/>
          </a:p>
          <a:p>
            <a:r>
              <a:rPr lang="en-US" dirty="0"/>
              <a:t>Simulated data very useful for </a:t>
            </a:r>
            <a:r>
              <a:rPr lang="en-US" b="1" dirty="0"/>
              <a:t>power analysis </a:t>
            </a:r>
            <a:r>
              <a:rPr lang="mr-IN" dirty="0"/>
              <a:t>–</a:t>
            </a:r>
            <a:r>
              <a:rPr lang="en-US" dirty="0"/>
              <a:t> deciding what sample size to use</a:t>
            </a:r>
          </a:p>
        </p:txBody>
      </p:sp>
    </p:spTree>
    <p:extLst>
      <p:ext uri="{BB962C8B-B14F-4D97-AF65-F5344CB8AC3E}">
        <p14:creationId xmlns:p14="http://schemas.microsoft.com/office/powerpoint/2010/main" val="255706679"/>
      </p:ext>
    </p:extLst>
  </p:cSld>
  <p:clrMapOvr>
    <a:masterClrMapping/>
  </p:clrMapOvr>
  <mc:AlternateContent xmlns:mc="http://schemas.openxmlformats.org/markup-compatibility/2006" xmlns:p14="http://schemas.microsoft.com/office/powerpoint/2010/main">
    <mc:Choice Requires="p14">
      <p:transition spd="slow" p14:dur="2000" advTm="86273"/>
    </mc:Choice>
    <mc:Fallback xmlns="">
      <p:transition spd="slow" advTm="8627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4" y="-9396"/>
            <a:ext cx="9144000" cy="1325563"/>
          </a:xfrm>
        </p:spPr>
        <p:txBody>
          <a:bodyPr/>
          <a:lstStyle/>
          <a:p>
            <a:pPr algn="ctr"/>
            <a:r>
              <a:rPr lang="en-GB" dirty="0"/>
              <a:t>The four horsemen of the Apocalypse</a:t>
            </a:r>
          </a:p>
        </p:txBody>
      </p:sp>
      <p:pic>
        <p:nvPicPr>
          <p:cNvPr id="6" name="Picture 5"/>
          <p:cNvPicPr>
            <a:picLocks noChangeAspect="1"/>
          </p:cNvPicPr>
          <p:nvPr/>
        </p:nvPicPr>
        <p:blipFill>
          <a:blip r:embed="rId3"/>
          <a:stretch>
            <a:fillRect/>
          </a:stretch>
        </p:blipFill>
        <p:spPr>
          <a:xfrm>
            <a:off x="330384" y="2547908"/>
            <a:ext cx="8483231" cy="4258282"/>
          </a:xfrm>
          <a:prstGeom prst="rect">
            <a:avLst/>
          </a:prstGeom>
        </p:spPr>
      </p:pic>
      <p:sp>
        <p:nvSpPr>
          <p:cNvPr id="5" name="TextBox 4"/>
          <p:cNvSpPr txBox="1"/>
          <p:nvPr/>
        </p:nvSpPr>
        <p:spPr>
          <a:xfrm>
            <a:off x="3984472" y="1839387"/>
            <a:ext cx="1596912" cy="523220"/>
          </a:xfrm>
          <a:prstGeom prst="rect">
            <a:avLst/>
          </a:prstGeom>
          <a:noFill/>
        </p:spPr>
        <p:txBody>
          <a:bodyPr wrap="none" rtlCol="0">
            <a:spAutoFit/>
          </a:bodyPr>
          <a:lstStyle/>
          <a:p>
            <a:r>
              <a:rPr lang="en-GB" sz="2800" dirty="0">
                <a:solidFill>
                  <a:srgbClr val="FF0000"/>
                </a:solidFill>
              </a:rPr>
              <a:t>P-hacking</a:t>
            </a:r>
          </a:p>
        </p:txBody>
      </p:sp>
      <p:sp>
        <p:nvSpPr>
          <p:cNvPr id="7" name="TextBox 6"/>
          <p:cNvSpPr txBox="1"/>
          <p:nvPr/>
        </p:nvSpPr>
        <p:spPr>
          <a:xfrm>
            <a:off x="6004559" y="1839387"/>
            <a:ext cx="2475486" cy="523220"/>
          </a:xfrm>
          <a:prstGeom prst="rect">
            <a:avLst/>
          </a:prstGeom>
          <a:noFill/>
        </p:spPr>
        <p:txBody>
          <a:bodyPr wrap="none" rtlCol="0">
            <a:spAutoFit/>
          </a:bodyPr>
          <a:lstStyle/>
          <a:p>
            <a:r>
              <a:rPr lang="en-GB" sz="2800" dirty="0">
                <a:solidFill>
                  <a:srgbClr val="FF0000"/>
                </a:solidFill>
              </a:rPr>
              <a:t>Publication bias</a:t>
            </a:r>
          </a:p>
        </p:txBody>
      </p:sp>
      <p:sp>
        <p:nvSpPr>
          <p:cNvPr id="8" name="TextBox 7"/>
          <p:cNvSpPr txBox="1"/>
          <p:nvPr/>
        </p:nvSpPr>
        <p:spPr>
          <a:xfrm>
            <a:off x="2143652" y="1921692"/>
            <a:ext cx="1794530" cy="523220"/>
          </a:xfrm>
          <a:prstGeom prst="rect">
            <a:avLst/>
          </a:prstGeom>
          <a:noFill/>
        </p:spPr>
        <p:txBody>
          <a:bodyPr wrap="none" rtlCol="0">
            <a:spAutoFit/>
          </a:bodyPr>
          <a:lstStyle/>
          <a:p>
            <a:r>
              <a:rPr lang="en-GB" sz="2800" dirty="0">
                <a:solidFill>
                  <a:srgbClr val="FF0000"/>
                </a:solidFill>
              </a:rPr>
              <a:t>Low power</a:t>
            </a:r>
          </a:p>
        </p:txBody>
      </p:sp>
      <p:sp>
        <p:nvSpPr>
          <p:cNvPr id="9" name="TextBox 8"/>
          <p:cNvSpPr txBox="1"/>
          <p:nvPr/>
        </p:nvSpPr>
        <p:spPr>
          <a:xfrm>
            <a:off x="351172" y="1972751"/>
            <a:ext cx="1438214" cy="523220"/>
          </a:xfrm>
          <a:prstGeom prst="rect">
            <a:avLst/>
          </a:prstGeom>
          <a:noFill/>
        </p:spPr>
        <p:txBody>
          <a:bodyPr wrap="none" rtlCol="0">
            <a:spAutoFit/>
          </a:bodyPr>
          <a:lstStyle/>
          <a:p>
            <a:r>
              <a:rPr lang="en-GB" sz="2800" dirty="0" err="1">
                <a:solidFill>
                  <a:srgbClr val="FF0000"/>
                </a:solidFill>
              </a:rPr>
              <a:t>HARKing</a:t>
            </a:r>
            <a:endParaRPr lang="en-GB" sz="2800" dirty="0">
              <a:solidFill>
                <a:srgbClr val="FF0000"/>
              </a:solidFill>
            </a:endParaRPr>
          </a:p>
        </p:txBody>
      </p:sp>
    </p:spTree>
    <p:extLst>
      <p:ext uri="{BB962C8B-B14F-4D97-AF65-F5344CB8AC3E}">
        <p14:creationId xmlns:p14="http://schemas.microsoft.com/office/powerpoint/2010/main" val="429304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1060" y="2923954"/>
            <a:ext cx="4510594" cy="646331"/>
          </a:xfrm>
          <a:prstGeom prst="rect">
            <a:avLst/>
          </a:prstGeom>
          <a:noFill/>
        </p:spPr>
        <p:txBody>
          <a:bodyPr wrap="none" rtlCol="0">
            <a:spAutoFit/>
          </a:bodyPr>
          <a:lstStyle/>
          <a:p>
            <a:r>
              <a:rPr lang="en-US" sz="3600" dirty="0"/>
              <a:t>P-hacking and </a:t>
            </a:r>
            <a:r>
              <a:rPr lang="en-US" sz="3600" dirty="0" err="1"/>
              <a:t>HARKing</a:t>
            </a:r>
            <a:endParaRPr lang="en-US" sz="3600" dirty="0"/>
          </a:p>
        </p:txBody>
      </p:sp>
    </p:spTree>
    <p:extLst>
      <p:ext uri="{BB962C8B-B14F-4D97-AF65-F5344CB8AC3E}">
        <p14:creationId xmlns:p14="http://schemas.microsoft.com/office/powerpoint/2010/main" val="147121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120650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14325" y="654051"/>
            <a:ext cx="8515350" cy="768350"/>
          </a:xfrm>
        </p:spPr>
        <p:txBody>
          <a:bodyPr>
            <a:noAutofit/>
          </a:bodyPr>
          <a:lstStyle/>
          <a:p>
            <a:pPr algn="ctr"/>
            <a:r>
              <a:rPr lang="en-GB" sz="3200" dirty="0"/>
              <a:t>You run a study investigating how a drug, X, affects anxiety. </a:t>
            </a:r>
            <a:br>
              <a:rPr lang="en-GB" sz="3200" dirty="0"/>
            </a:br>
            <a:br>
              <a:rPr lang="en-GB" sz="3200" dirty="0"/>
            </a:br>
            <a:endParaRPr lang="en-GB" sz="3200" dirty="0"/>
          </a:p>
        </p:txBody>
      </p:sp>
      <p:sp>
        <p:nvSpPr>
          <p:cNvPr id="3" name="Content Placeholder 2"/>
          <p:cNvSpPr>
            <a:spLocks noGrp="1"/>
          </p:cNvSpPr>
          <p:nvPr>
            <p:ph idx="1"/>
          </p:nvPr>
        </p:nvSpPr>
        <p:spPr>
          <a:xfrm>
            <a:off x="400049" y="5741233"/>
            <a:ext cx="8429626" cy="964367"/>
          </a:xfrm>
        </p:spPr>
        <p:txBody>
          <a:bodyPr>
            <a:normAutofit/>
          </a:bodyPr>
          <a:lstStyle/>
          <a:p>
            <a:pPr marL="0" indent="0">
              <a:lnSpc>
                <a:spcPct val="100000"/>
              </a:lnSpc>
              <a:spcAft>
                <a:spcPts val="600"/>
              </a:spcAft>
              <a:buNone/>
            </a:pPr>
            <a:r>
              <a:rPr lang="en-GB" sz="2400" dirty="0">
                <a:solidFill>
                  <a:srgbClr val="000000"/>
                </a:solidFill>
                <a:latin typeface="Calibri" panose="020F0502020204030204" pitchFamily="34" charset="0"/>
              </a:rPr>
              <a:t>Overall symptom improvement does not differ from zero</a:t>
            </a:r>
          </a:p>
          <a:p>
            <a:pPr marL="0" indent="0">
              <a:buNone/>
            </a:pPr>
            <a:endParaRPr lang="en-GB" dirty="0">
              <a:solidFill>
                <a:srgbClr val="000000"/>
              </a:solidFill>
              <a:latin typeface="Calibri" panose="020F0502020204030204" pitchFamily="34" charset="0"/>
            </a:endParaRPr>
          </a:p>
          <a:p>
            <a:pPr marL="0" indent="0">
              <a:buNone/>
            </a:pPr>
            <a:endParaRPr lang="en-GB" dirty="0">
              <a:solidFill>
                <a:srgbClr val="000000"/>
              </a:solidFill>
              <a:latin typeface="Calibri" panose="020F0502020204030204" pitchFamily="34" charset="0"/>
            </a:endParaRPr>
          </a:p>
          <a:p>
            <a:endParaRPr lang="en-GB" dirty="0"/>
          </a:p>
        </p:txBody>
      </p:sp>
      <p:graphicFrame>
        <p:nvGraphicFramePr>
          <p:cNvPr id="7" name="Chart 6">
            <a:extLst>
              <a:ext uri="{FF2B5EF4-FFF2-40B4-BE49-F238E27FC236}">
                <a16:creationId xmlns:a16="http://schemas.microsoft.com/office/drawing/2014/main" id="{ECA97B6D-D06B-B948-9747-38DF00E0BB1F}"/>
              </a:ext>
            </a:extLst>
          </p:cNvPr>
          <p:cNvGraphicFramePr>
            <a:graphicFrameLocks/>
          </p:cNvGraphicFramePr>
          <p:nvPr>
            <p:extLst>
              <p:ext uri="{D42A27DB-BD31-4B8C-83A1-F6EECF244321}">
                <p14:modId xmlns:p14="http://schemas.microsoft.com/office/powerpoint/2010/main" val="1578040100"/>
              </p:ext>
            </p:extLst>
          </p:nvPr>
        </p:nvGraphicFramePr>
        <p:xfrm>
          <a:off x="1070790" y="1731524"/>
          <a:ext cx="6884489" cy="37938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00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120650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14325" y="654051"/>
            <a:ext cx="8515350" cy="768350"/>
          </a:xfrm>
        </p:spPr>
        <p:txBody>
          <a:bodyPr>
            <a:noAutofit/>
          </a:bodyPr>
          <a:lstStyle/>
          <a:p>
            <a:pPr algn="ctr"/>
            <a:r>
              <a:rPr lang="en-GB" sz="3200" dirty="0"/>
              <a:t>You look for possible moderators – sex, age, SES. When you plot the results by age, you see this:</a:t>
            </a:r>
            <a:br>
              <a:rPr lang="en-GB" sz="3200" dirty="0"/>
            </a:br>
            <a:br>
              <a:rPr lang="en-GB" sz="3200" dirty="0"/>
            </a:br>
            <a:endParaRPr lang="en-GB" sz="3200" dirty="0"/>
          </a:p>
        </p:txBody>
      </p:sp>
      <p:sp>
        <p:nvSpPr>
          <p:cNvPr id="3" name="Content Placeholder 2"/>
          <p:cNvSpPr>
            <a:spLocks noGrp="1"/>
          </p:cNvSpPr>
          <p:nvPr>
            <p:ph idx="1"/>
          </p:nvPr>
        </p:nvSpPr>
        <p:spPr>
          <a:xfrm>
            <a:off x="400049" y="5135107"/>
            <a:ext cx="8429626" cy="1439863"/>
          </a:xfrm>
        </p:spPr>
        <p:txBody>
          <a:bodyPr>
            <a:normAutofit/>
          </a:bodyPr>
          <a:lstStyle/>
          <a:p>
            <a:pPr marL="0" indent="0">
              <a:lnSpc>
                <a:spcPct val="100000"/>
              </a:lnSpc>
              <a:spcAft>
                <a:spcPts val="600"/>
              </a:spcAft>
              <a:buNone/>
            </a:pPr>
            <a:r>
              <a:rPr lang="en-GB" sz="2400" dirty="0">
                <a:solidFill>
                  <a:srgbClr val="000000"/>
                </a:solidFill>
                <a:latin typeface="Calibri" panose="020F0502020204030204" pitchFamily="34" charset="0"/>
              </a:rPr>
              <a:t>Age x treatment effect, p &lt; .05</a:t>
            </a:r>
          </a:p>
          <a:p>
            <a:pPr marL="0" indent="0">
              <a:lnSpc>
                <a:spcPct val="100000"/>
              </a:lnSpc>
              <a:spcAft>
                <a:spcPts val="600"/>
              </a:spcAft>
              <a:buNone/>
            </a:pPr>
            <a:r>
              <a:rPr lang="en-GB" sz="2400" dirty="0">
                <a:solidFill>
                  <a:srgbClr val="000000"/>
                </a:solidFill>
                <a:latin typeface="Calibri" panose="020F0502020204030204" pitchFamily="34" charset="0"/>
              </a:rPr>
              <a:t>Significant improvement in those aged over 36!! </a:t>
            </a:r>
          </a:p>
          <a:p>
            <a:pPr marL="0" indent="0">
              <a:buNone/>
            </a:pPr>
            <a:endParaRPr lang="en-GB" dirty="0">
              <a:solidFill>
                <a:srgbClr val="000000"/>
              </a:solidFill>
              <a:latin typeface="Calibri" panose="020F0502020204030204" pitchFamily="34" charset="0"/>
            </a:endParaRPr>
          </a:p>
          <a:p>
            <a:pPr marL="0" indent="0">
              <a:buNone/>
            </a:pPr>
            <a:endParaRPr lang="en-GB" dirty="0">
              <a:solidFill>
                <a:srgbClr val="000000"/>
              </a:solidFill>
              <a:latin typeface="Calibri" panose="020F0502020204030204" pitchFamily="34" charset="0"/>
            </a:endParaRPr>
          </a:p>
          <a:p>
            <a:endParaRPr lang="en-GB" dirty="0"/>
          </a:p>
        </p:txBody>
      </p:sp>
      <p:graphicFrame>
        <p:nvGraphicFramePr>
          <p:cNvPr id="8" name="Chart 7"/>
          <p:cNvGraphicFramePr>
            <a:graphicFrameLocks/>
          </p:cNvGraphicFramePr>
          <p:nvPr>
            <p:extLst/>
          </p:nvPr>
        </p:nvGraphicFramePr>
        <p:xfrm>
          <a:off x="1468438" y="1206500"/>
          <a:ext cx="6121400" cy="384175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flipH="1">
            <a:off x="4635500" y="1790700"/>
            <a:ext cx="12700" cy="25019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83B7AD-F2DB-AB42-B6AE-823F5C9571CD}"/>
              </a:ext>
            </a:extLst>
          </p:cNvPr>
          <p:cNvSpPr txBox="1"/>
          <p:nvPr/>
        </p:nvSpPr>
        <p:spPr>
          <a:xfrm>
            <a:off x="6551188" y="5048250"/>
            <a:ext cx="2077300" cy="646331"/>
          </a:xfrm>
          <a:prstGeom prst="rect">
            <a:avLst/>
          </a:prstGeom>
          <a:noFill/>
        </p:spPr>
        <p:txBody>
          <a:bodyPr wrap="none" rtlCol="0">
            <a:spAutoFit/>
          </a:bodyPr>
          <a:lstStyle/>
          <a:p>
            <a:r>
              <a:rPr lang="en-US" sz="3600" b="1" dirty="0">
                <a:solidFill>
                  <a:srgbClr val="FF0000"/>
                </a:solidFill>
              </a:rPr>
              <a:t>P-Hacking</a:t>
            </a:r>
          </a:p>
        </p:txBody>
      </p:sp>
    </p:spTree>
    <p:extLst>
      <p:ext uri="{BB962C8B-B14F-4D97-AF65-F5344CB8AC3E}">
        <p14:creationId xmlns:p14="http://schemas.microsoft.com/office/powerpoint/2010/main" val="275514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120650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14325" y="654051"/>
            <a:ext cx="8515350" cy="768350"/>
          </a:xfrm>
        </p:spPr>
        <p:txBody>
          <a:bodyPr>
            <a:noAutofit/>
          </a:bodyPr>
          <a:lstStyle/>
          <a:p>
            <a:pPr algn="ctr"/>
            <a:r>
              <a:rPr lang="en-GB" sz="3200" dirty="0">
                <a:solidFill>
                  <a:srgbClr val="000000"/>
                </a:solidFill>
                <a:latin typeface="Calibri" panose="020F0502020204030204" pitchFamily="34" charset="0"/>
              </a:rPr>
              <a:t>How should you analyse/report this result?</a:t>
            </a:r>
            <a:br>
              <a:rPr lang="en-GB" sz="3200" dirty="0">
                <a:solidFill>
                  <a:srgbClr val="000000"/>
                </a:solidFill>
                <a:latin typeface="Calibri" panose="020F0502020204030204" pitchFamily="34" charset="0"/>
              </a:rPr>
            </a:br>
            <a:br>
              <a:rPr lang="en-GB" sz="3200" dirty="0"/>
            </a:br>
            <a:br>
              <a:rPr lang="en-GB" sz="3200" dirty="0"/>
            </a:br>
            <a:endParaRPr lang="en-GB" sz="3200" dirty="0"/>
          </a:p>
        </p:txBody>
      </p:sp>
      <p:sp>
        <p:nvSpPr>
          <p:cNvPr id="3" name="Content Placeholder 2"/>
          <p:cNvSpPr>
            <a:spLocks noGrp="1"/>
          </p:cNvSpPr>
          <p:nvPr>
            <p:ph idx="1"/>
          </p:nvPr>
        </p:nvSpPr>
        <p:spPr>
          <a:xfrm>
            <a:off x="400049" y="5048250"/>
            <a:ext cx="8429626" cy="1439863"/>
          </a:xfrm>
        </p:spPr>
        <p:txBody>
          <a:bodyPr>
            <a:normAutofit fontScale="92500" lnSpcReduction="20000"/>
          </a:bodyPr>
          <a:lstStyle/>
          <a:p>
            <a:pPr>
              <a:lnSpc>
                <a:spcPct val="100000"/>
              </a:lnSpc>
              <a:spcAft>
                <a:spcPts val="600"/>
              </a:spcAft>
            </a:pPr>
            <a:r>
              <a:rPr lang="en-GB" sz="2400" dirty="0">
                <a:solidFill>
                  <a:srgbClr val="000000"/>
                </a:solidFill>
                <a:latin typeface="Calibri" panose="020F0502020204030204" pitchFamily="34" charset="0"/>
              </a:rPr>
              <a:t>Report that you tested whether X affects anxiety</a:t>
            </a:r>
          </a:p>
          <a:p>
            <a:pPr>
              <a:lnSpc>
                <a:spcPct val="100000"/>
              </a:lnSpc>
              <a:spcAft>
                <a:spcPts val="600"/>
              </a:spcAft>
            </a:pPr>
            <a:r>
              <a:rPr lang="en-GB" sz="2400" dirty="0">
                <a:solidFill>
                  <a:srgbClr val="000000"/>
                </a:solidFill>
                <a:latin typeface="Calibri" panose="020F0502020204030204" pitchFamily="34" charset="0"/>
              </a:rPr>
              <a:t>Report that you tested whether age affects the impact of X on anxiety</a:t>
            </a:r>
          </a:p>
          <a:p>
            <a:pPr>
              <a:lnSpc>
                <a:spcPct val="100000"/>
              </a:lnSpc>
              <a:spcAft>
                <a:spcPts val="600"/>
              </a:spcAft>
            </a:pPr>
            <a:r>
              <a:rPr lang="en-GB" sz="2400" dirty="0">
                <a:solidFill>
                  <a:srgbClr val="000000"/>
                </a:solidFill>
                <a:latin typeface="Calibri" panose="020F0502020204030204" pitchFamily="34" charset="0"/>
              </a:rPr>
              <a:t>Remove data from those aged under 36 as it is not interesting</a:t>
            </a:r>
          </a:p>
          <a:p>
            <a:pPr marL="0" indent="0">
              <a:lnSpc>
                <a:spcPct val="100000"/>
              </a:lnSpc>
              <a:spcAft>
                <a:spcPts val="600"/>
              </a:spcAft>
              <a:buNone/>
            </a:pPr>
            <a:endParaRPr lang="en-GB" sz="2400" dirty="0">
              <a:solidFill>
                <a:srgbClr val="000000"/>
              </a:solidFill>
              <a:latin typeface="Calibri" panose="020F0502020204030204" pitchFamily="34" charset="0"/>
            </a:endParaRPr>
          </a:p>
          <a:p>
            <a:pPr marL="0" indent="0">
              <a:buNone/>
            </a:pPr>
            <a:endParaRPr lang="en-GB" dirty="0">
              <a:solidFill>
                <a:srgbClr val="000000"/>
              </a:solidFill>
              <a:latin typeface="Calibri" panose="020F0502020204030204" pitchFamily="34" charset="0"/>
            </a:endParaRPr>
          </a:p>
          <a:p>
            <a:pPr marL="0" indent="0">
              <a:buNone/>
            </a:pPr>
            <a:endParaRPr lang="en-GB" dirty="0">
              <a:solidFill>
                <a:srgbClr val="000000"/>
              </a:solidFill>
              <a:latin typeface="Calibri" panose="020F0502020204030204" pitchFamily="34" charset="0"/>
            </a:endParaRPr>
          </a:p>
          <a:p>
            <a:endParaRPr lang="en-GB" dirty="0"/>
          </a:p>
        </p:txBody>
      </p:sp>
      <p:graphicFrame>
        <p:nvGraphicFramePr>
          <p:cNvPr id="8" name="Chart 7"/>
          <p:cNvGraphicFramePr>
            <a:graphicFrameLocks/>
          </p:cNvGraphicFramePr>
          <p:nvPr>
            <p:extLst/>
          </p:nvPr>
        </p:nvGraphicFramePr>
        <p:xfrm>
          <a:off x="1468438" y="1206500"/>
          <a:ext cx="6121400" cy="384175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flipH="1">
            <a:off x="4635500" y="1790700"/>
            <a:ext cx="12700" cy="25019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777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Close link between p-hacking and </a:t>
            </a:r>
            <a:r>
              <a:rPr lang="en-GB" sz="2800" dirty="0" err="1">
                <a:solidFill>
                  <a:schemeClr val="tx1"/>
                </a:solidFill>
              </a:rPr>
              <a:t>HARKing</a:t>
            </a:r>
            <a:endParaRPr lang="en-GB" sz="2800" dirty="0">
              <a:solidFill>
                <a:schemeClr val="tx1"/>
              </a:solidFill>
            </a:endParaRPr>
          </a:p>
        </p:txBody>
      </p:sp>
      <p:sp>
        <p:nvSpPr>
          <p:cNvPr id="4" name="TextBox 3"/>
          <p:cNvSpPr txBox="1"/>
          <p:nvPr/>
        </p:nvSpPr>
        <p:spPr>
          <a:xfrm>
            <a:off x="303618" y="3416300"/>
            <a:ext cx="8840382" cy="3416320"/>
          </a:xfrm>
          <a:prstGeom prst="rect">
            <a:avLst/>
          </a:prstGeom>
          <a:noFill/>
        </p:spPr>
        <p:txBody>
          <a:bodyPr wrap="square" rtlCol="0">
            <a:spAutoFit/>
          </a:bodyPr>
          <a:lstStyle/>
          <a:p>
            <a:r>
              <a:rPr lang="en-US" dirty="0"/>
              <a:t>You are </a:t>
            </a:r>
            <a:r>
              <a:rPr lang="en-US" b="1" dirty="0" err="1">
                <a:solidFill>
                  <a:srgbClr val="FF0000"/>
                </a:solidFill>
              </a:rPr>
              <a:t>HARKing</a:t>
            </a:r>
            <a:r>
              <a:rPr lang="en-US" dirty="0">
                <a:solidFill>
                  <a:srgbClr val="FF0000"/>
                </a:solidFill>
              </a:rPr>
              <a:t> </a:t>
            </a:r>
            <a:r>
              <a:rPr lang="en-US" dirty="0"/>
              <a:t>if you have no prior predictions, but on seeing results you write up paper as if you planned to look at effect of age on drug effect.</a:t>
            </a:r>
          </a:p>
          <a:p>
            <a:endParaRPr lang="en-US" dirty="0"/>
          </a:p>
          <a:p>
            <a:r>
              <a:rPr lang="en-US" dirty="0"/>
              <a:t>This kind of thing is endemic in psychology.</a:t>
            </a:r>
          </a:p>
          <a:p>
            <a:endParaRPr lang="en-US" dirty="0"/>
          </a:p>
          <a:p>
            <a:pPr marL="285750" indent="-285750">
              <a:buFont typeface="Arial" charset="0"/>
              <a:buChar char="•"/>
            </a:pPr>
            <a:r>
              <a:rPr lang="en-US" dirty="0">
                <a:solidFill>
                  <a:srgbClr val="FF0000"/>
                </a:solidFill>
              </a:rPr>
              <a:t>It is OK </a:t>
            </a:r>
            <a:r>
              <a:rPr lang="en-US" dirty="0"/>
              <a:t>to say that this association was observed in exploratory analysis, and that it suggests a new hypothesis that needs to be tested in a new sample. </a:t>
            </a:r>
          </a:p>
          <a:p>
            <a:pPr marL="285750" indent="-285750">
              <a:buFont typeface="Arial" charset="0"/>
              <a:buChar char="•"/>
            </a:pPr>
            <a:endParaRPr lang="en-US" dirty="0"/>
          </a:p>
          <a:p>
            <a:pPr marL="285750" indent="-285750">
              <a:buFont typeface="Arial" charset="0"/>
              <a:buChar char="•"/>
            </a:pPr>
            <a:r>
              <a:rPr lang="en-US" dirty="0">
                <a:solidFill>
                  <a:srgbClr val="FF0000"/>
                </a:solidFill>
              </a:rPr>
              <a:t>It is NOT OK </a:t>
            </a:r>
            <a:r>
              <a:rPr lang="en-US" dirty="0"/>
              <a:t>to pretend that you predicted the association if you didn’t.</a:t>
            </a:r>
          </a:p>
          <a:p>
            <a:pPr marL="285750" indent="-285750">
              <a:buFont typeface="Arial" charset="0"/>
              <a:buChar char="•"/>
            </a:pPr>
            <a:endParaRPr lang="en-US" dirty="0"/>
          </a:p>
          <a:p>
            <a:pPr marL="285750" indent="-285750">
              <a:buFont typeface="Arial" charset="0"/>
              <a:buChar char="•"/>
            </a:pPr>
            <a:r>
              <a:rPr lang="en-US" dirty="0"/>
              <a:t>And it is </a:t>
            </a:r>
            <a:r>
              <a:rPr lang="en-US" dirty="0">
                <a:solidFill>
                  <a:srgbClr val="FF0000"/>
                </a:solidFill>
              </a:rPr>
              <a:t>REALLY REALLY NOT OK </a:t>
            </a:r>
            <a:r>
              <a:rPr lang="en-US" dirty="0"/>
              <a:t>to report only the data that support your new hypothesis (i.e. removing variables/subjects)</a:t>
            </a:r>
          </a:p>
        </p:txBody>
      </p:sp>
      <p:graphicFrame>
        <p:nvGraphicFramePr>
          <p:cNvPr id="5" name="Chart 4"/>
          <p:cNvGraphicFramePr>
            <a:graphicFrameLocks/>
          </p:cNvGraphicFramePr>
          <p:nvPr>
            <p:extLst/>
          </p:nvPr>
        </p:nvGraphicFramePr>
        <p:xfrm>
          <a:off x="1469360" y="777786"/>
          <a:ext cx="5528340" cy="26385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3407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TotalTime>
  <Words>1744</Words>
  <Application>Microsoft Macintosh PowerPoint</Application>
  <PresentationFormat>On-screen Show (4:3)</PresentationFormat>
  <Paragraphs>188</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Mangal</vt:lpstr>
      <vt:lpstr>Times New Roman</vt:lpstr>
      <vt:lpstr>Office Theme</vt:lpstr>
      <vt:lpstr>Tools for simulating and analysing data sets </vt:lpstr>
      <vt:lpstr>Suggested format of session</vt:lpstr>
      <vt:lpstr>Why invent data?</vt:lpstr>
      <vt:lpstr>The four horsemen of the Apocalypse</vt:lpstr>
      <vt:lpstr>PowerPoint Presentation</vt:lpstr>
      <vt:lpstr>You run a study investigating how a drug, X, affects anxiety.   </vt:lpstr>
      <vt:lpstr>You look for possible moderators – sex, age, SES. When you plot the results by age, you see this:  </vt:lpstr>
      <vt:lpstr>How should you analyse/report this result?   </vt:lpstr>
      <vt:lpstr>PowerPoint Presentation</vt:lpstr>
      <vt:lpstr>PowerPoint Presentation</vt:lpstr>
      <vt:lpstr>PowerPoint Presentation</vt:lpstr>
      <vt:lpstr>P-hacking -&gt; huge risk of false positives</vt:lpstr>
      <vt:lpstr>PowerPoint Presentation</vt:lpstr>
      <vt:lpstr>PowerPoint Presentation</vt:lpstr>
      <vt:lpstr>PowerPoint Presentation</vt:lpstr>
      <vt:lpstr> Using simulated datasets to give insight into statistical methods </vt:lpstr>
      <vt:lpstr>PowerPoint Presentation</vt:lpstr>
      <vt:lpstr>Basic idea</vt:lpstr>
      <vt:lpstr>Repeated sampling from simulated data allows you to see how statistics vary with the play of chance</vt:lpstr>
      <vt:lpstr>PowerPoint Presentation</vt:lpstr>
      <vt:lpstr>Getting started in R </vt:lpstr>
      <vt:lpstr>Getting started in R (ctd)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Dorothy Bishop</cp:lastModifiedBy>
  <cp:revision>44</cp:revision>
  <dcterms:created xsi:type="dcterms:W3CDTF">2017-03-21T15:29:24Z</dcterms:created>
  <dcterms:modified xsi:type="dcterms:W3CDTF">2018-04-04T06:55:18Z</dcterms:modified>
</cp:coreProperties>
</file>