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1170" r:id="rId6"/>
    <p:sldId id="1169" r:id="rId7"/>
    <p:sldId id="825" r:id="rId8"/>
    <p:sldId id="1132" r:id="rId9"/>
    <p:sldId id="1040" r:id="rId10"/>
    <p:sldId id="909" r:id="rId11"/>
    <p:sldId id="1166" r:id="rId12"/>
    <p:sldId id="1167" r:id="rId13"/>
    <p:sldId id="258" r:id="rId14"/>
    <p:sldId id="1113" r:id="rId15"/>
    <p:sldId id="1165" r:id="rId16"/>
    <p:sldId id="1163" r:id="rId17"/>
    <p:sldId id="894" r:id="rId18"/>
    <p:sldId id="257" r:id="rId19"/>
    <p:sldId id="389" r:id="rId20"/>
    <p:sldId id="1047" r:id="rId21"/>
    <p:sldId id="11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0742" autoAdjust="0"/>
  </p:normalViewPr>
  <p:slideViewPr>
    <p:cSldViewPr>
      <p:cViewPr varScale="1">
        <p:scale>
          <a:sx n="105" d="100"/>
          <a:sy n="105" d="100"/>
        </p:scale>
        <p:origin x="183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𝑞</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𝑠</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𝑎</m:t>
                          </m:r>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𝔼</m:t>
                          </m:r>
                        </m:e>
                        <m:sub>
                          <m:r>
                            <a:rPr lang="en-US" i="1">
                              <a:solidFill>
                                <a:srgbClr val="C00000"/>
                              </a:solidFill>
                              <a:latin typeface="Cambria Math" panose="02040503050406030204" pitchFamily="18" charset="0"/>
                            </a:rPr>
                            <m:t>𝜋</m:t>
                          </m:r>
                        </m:sub>
                      </m:sSub>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𝑅</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𝑎</m:t>
                          </m:r>
                        </m:e>
                      </m:d>
                    </m:oMath>
                  </m:oMathPara>
                </a14:m>
                <a:endParaRPr lang="en-US"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a:t>
            </a:fld>
            <a:endParaRPr lang="en-US"/>
          </a:p>
        </p:txBody>
      </p:sp>
    </p:spTree>
    <p:extLst>
      <p:ext uri="{BB962C8B-B14F-4D97-AF65-F5344CB8AC3E}">
        <p14:creationId xmlns:p14="http://schemas.microsoft.com/office/powerpoint/2010/main" val="362855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8350"/>
            <a:ext cx="5118100" cy="3838575"/>
          </a:xfrm>
        </p:spPr>
      </p:sp>
      <p:sp>
        <p:nvSpPr>
          <p:cNvPr id="3" name="Notes Placeholder 2"/>
          <p:cNvSpPr>
            <a:spLocks noGrp="1"/>
          </p:cNvSpPr>
          <p:nvPr>
            <p:ph type="body" idx="1"/>
          </p:nvPr>
        </p:nvSpPr>
        <p:spPr/>
        <p:txBody>
          <a:bodyPr/>
          <a:lstStyle/>
          <a:p>
            <a:r>
              <a:rPr lang="en-US" dirty="0"/>
              <a:t>This is called MCTS</a:t>
            </a:r>
          </a:p>
        </p:txBody>
      </p:sp>
      <p:sp>
        <p:nvSpPr>
          <p:cNvPr id="4" name="Slide Number Placeholder 3"/>
          <p:cNvSpPr>
            <a:spLocks noGrp="1"/>
          </p:cNvSpPr>
          <p:nvPr>
            <p:ph type="sldNum" sz="quarter" idx="5"/>
          </p:nvPr>
        </p:nvSpPr>
        <p:spPr/>
        <p:txBody>
          <a:bodyPr/>
          <a:lstStyle/>
          <a:p>
            <a:pPr>
              <a:defRPr/>
            </a:pPr>
            <a:fld id="{E134953A-E847-4B81-A1EE-12E7BBF0FEFD}" type="slidenum">
              <a:rPr lang="en-US" smtClean="0"/>
              <a:pPr>
                <a:defRPr/>
              </a:pPr>
              <a:t>4</a:t>
            </a:fld>
            <a:endParaRPr lang="en-US"/>
          </a:p>
        </p:txBody>
      </p:sp>
    </p:spTree>
    <p:extLst>
      <p:ext uri="{BB962C8B-B14F-4D97-AF65-F5344CB8AC3E}">
        <p14:creationId xmlns:p14="http://schemas.microsoft.com/office/powerpoint/2010/main" val="27972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while behavior policy </a:t>
                </a:r>
                <a14:m>
                  <m:oMath xmlns:m="http://schemas.openxmlformats.org/officeDocument/2006/math">
                    <m:r>
                      <a:rPr lang="en-US" b="0" i="1" smtClean="0">
                        <a:latin typeface="Cambria Math" panose="02040503050406030204" pitchFamily="18" charset="0"/>
                      </a:rPr>
                      <m:t>𝑏</m:t>
                    </m:r>
                  </m:oMath>
                </a14:m>
                <a:r>
                  <a:rPr lang="en-US" dirty="0"/>
                  <a:t> is more </a:t>
                </a:r>
                <a:r>
                  <a:rPr lang="en-US" dirty="0" err="1"/>
                  <a:t>exploratoryand</a:t>
                </a:r>
                <a:r>
                  <a:rPr lang="en-US" dirty="0"/>
                  <a:t> not necessarily equal to the a' selected to update Q</a:t>
                </a:r>
              </a:p>
              <a:p>
                <a:r>
                  <a:rPr lang="en-US" dirty="0" err="1"/>
                  <a:t>Sarsa</a:t>
                </a:r>
                <a:r>
                  <a:rPr lang="en-US" dirty="0"/>
                  <a:t> updates it behavior policy during training, instead of using fixed behavior policy? Not PE, but GPI?</a:t>
                </a:r>
              </a:p>
              <a:p>
                <a:r>
                  <a:rPr lang="en-US" b="0" dirty="0"/>
                  <a:t> based on current policy </a:t>
                </a:r>
                <a14:m>
                  <m:oMath xmlns:m="http://schemas.openxmlformats.org/officeDocument/2006/math">
                    <m:r>
                      <a:rPr lang="en-US" b="0" i="1" smtClean="0">
                        <a:latin typeface="Cambria Math" panose="02040503050406030204" pitchFamily="18" charset="0"/>
                      </a:rPr>
                      <m:t>𝜋</m:t>
                    </m:r>
                  </m:oMath>
                </a14:m>
                <a:endParaRPr lang="en-US" dirty="0"/>
              </a:p>
              <a:p>
                <a:endParaRPr lang="en-SE" dirty="0"/>
              </a:p>
            </p:txBody>
          </p:sp>
        </mc:Choice>
        <mc:Fallback xmlns="">
          <p:sp>
            <p:nvSpPr>
              <p:cNvPr id="3" name="Notes Placeholder 2"/>
              <p:cNvSpPr>
                <a:spLocks noGrp="1"/>
              </p:cNvSpPr>
              <p:nvPr>
                <p:ph type="body" idx="1"/>
              </p:nvPr>
            </p:nvSpPr>
            <p:spPr/>
            <p:txBody>
              <a:bodyPr/>
              <a:lstStyle/>
              <a:p>
                <a:r>
                  <a:rPr lang="en-US" dirty="0"/>
                  <a:t> while behavior policy </a:t>
                </a:r>
                <a:r>
                  <a:rPr lang="en-US" b="0" i="0">
                    <a:latin typeface="Cambria Math" panose="02040503050406030204" pitchFamily="18" charset="0"/>
                  </a:rPr>
                  <a:t>𝑏</a:t>
                </a:r>
                <a:r>
                  <a:rPr lang="en-US" dirty="0"/>
                  <a:t> is more </a:t>
                </a:r>
                <a:r>
                  <a:rPr lang="en-US" dirty="0" err="1"/>
                  <a:t>exploratoryand</a:t>
                </a:r>
                <a:r>
                  <a:rPr lang="en-US" dirty="0"/>
                  <a:t> not necessarily equal to the a' selected to update Q</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5</a:t>
            </a:fld>
            <a:endParaRPr lang="en-US" altLang="zh-CN"/>
          </a:p>
        </p:txBody>
      </p:sp>
    </p:spTree>
    <p:extLst>
      <p:ext uri="{BB962C8B-B14F-4D97-AF65-F5344CB8AC3E}">
        <p14:creationId xmlns:p14="http://schemas.microsoft.com/office/powerpoint/2010/main" val="3929739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oMath>
                </a14:m>
                <a:r>
                  <a:rPr lang="en-US" dirty="0"/>
                  <a:t> </a:t>
                </a:r>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SE" dirty="0"/>
              </a:p>
            </p:txBody>
          </p:sp>
        </mc:Choice>
        <mc:Fallback xmlns="">
          <p:sp>
            <p:nvSpPr>
              <p:cNvPr id="3" name="Notes Placeholder 2"/>
              <p:cNvSpPr>
                <a:spLocks noGrp="1"/>
              </p:cNvSpPr>
              <p:nvPr>
                <p:ph type="body" idx="1"/>
              </p:nvPr>
            </p:nvSpPr>
            <p:spPr/>
            <p:txBody>
              <a:bodyPr/>
              <a:lstStyle/>
              <a:p>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dirty="0"/>
                  <a:t> </a:t>
                </a:r>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b="0" i="0">
                    <a:solidFill>
                      <a:schemeClr val="tx1"/>
                    </a:solidFill>
                    <a:latin typeface="Cambria Math" panose="02040503050406030204" pitchFamily="18" charset="0"/>
                  </a:rPr>
                  <a:t>, 𝐴_𝑡=𝑎</a:t>
                </a:r>
                <a:r>
                  <a:rPr lang="en-US" i="0">
                    <a:solidFill>
                      <a:schemeClr val="tx1"/>
                    </a:solidFill>
                    <a:latin typeface="Cambria Math" panose="02040503050406030204" pitchFamily="18" charset="0"/>
                  </a:rPr>
                  <a:t>]</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6</a:t>
            </a:fld>
            <a:endParaRPr lang="en-US" altLang="zh-CN"/>
          </a:p>
        </p:txBody>
      </p:sp>
    </p:spTree>
    <p:extLst>
      <p:ext uri="{BB962C8B-B14F-4D97-AF65-F5344CB8AC3E}">
        <p14:creationId xmlns:p14="http://schemas.microsoft.com/office/powerpoint/2010/main" val="2980603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14:m>
                  <m:oMath xmlns:m="http://schemas.openxmlformats.org/officeDocument/2006/math">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=0</m:t>
                    </m:r>
                  </m:oMath>
                </a14:m>
                <a:r>
                  <a:rPr lang="en-US" dirty="0">
                    <a:solidFill>
                      <a:schemeClr val="tx1"/>
                    </a:solidFill>
                  </a:rPr>
                  <a:t> in </a:t>
                </a:r>
                <a14:m>
                  <m:oMath xmlns:m="http://schemas.openxmlformats.org/officeDocument/2006/math">
                    <m:r>
                      <a:rPr lang="en-US" i="1">
                        <a:latin typeface="Cambria Math" panose="02040503050406030204" pitchFamily="18" charset="0"/>
                      </a:rPr>
                      <m:t>𝜖</m:t>
                    </m:r>
                  </m:oMath>
                </a14:m>
                <a:r>
                  <a:rPr lang="en-US" dirty="0">
                    <a:solidFill>
                      <a:schemeClr val="tx1"/>
                    </a:solidFill>
                  </a:rPr>
                  <a:t>-greedy action selection. so agent selects random actions in each state.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r>
                  <a:rPr lang="en-US" b="0" i="0">
                    <a:solidFill>
                      <a:schemeClr val="tx1"/>
                    </a:solidFill>
                    <a:latin typeface="Cambria Math" panose="02040503050406030204" pitchFamily="18" charset="0"/>
                  </a:rPr>
                  <a:t>𝜖=0</a:t>
                </a:r>
                <a:r>
                  <a:rPr lang="en-US" dirty="0">
                    <a:solidFill>
                      <a:schemeClr val="tx1"/>
                    </a:solidFill>
                  </a:rPr>
                  <a:t> in </a:t>
                </a:r>
                <a:r>
                  <a:rPr lang="en-US" i="0">
                    <a:latin typeface="Cambria Math" panose="02040503050406030204" pitchFamily="18" charset="0"/>
                  </a:rPr>
                  <a:t>𝜖</a:t>
                </a:r>
                <a:r>
                  <a:rPr lang="en-US" dirty="0">
                    <a:solidFill>
                      <a:schemeClr val="tx1"/>
                    </a:solidFill>
                  </a:rPr>
                  <a:t>-greedy action selection. so agent selects random actions in each state. </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481946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17</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canvas.umu.se/courses/2115/discussion_topics/3914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0.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0.png"/><Relationship Id="rId7" Type="http://schemas.openxmlformats.org/officeDocument/2006/relationships/image" Target="../media/image26.emf"/><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 Id="rId9" Type="http://schemas.openxmlformats.org/officeDocument/2006/relationships/image" Target="../media/image28.e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r>
              <a:rPr lang="en-US"/>
              <a:t>Lab 3 Comments</a:t>
            </a:r>
            <a:endParaRPr lang="en-SE" dirty="0"/>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normAutofit fontScale="70000" lnSpcReduction="20000"/>
          </a:bodyPr>
          <a:lstStyle/>
          <a:p>
            <a:r>
              <a:rPr lang="en-US" dirty="0"/>
              <a:t>It depends on the complexity of your configuration, and that is why I said "do not make your environment more complex than necessary". I guess you just need to do trial and error, and try to make it work with the minimum number of vehicles possible. If you have too many vehicles, then training time may be too long. But if you have too few vehicles, then you are less likely to get into collisions.</a:t>
            </a:r>
          </a:p>
          <a:p>
            <a:r>
              <a:rPr lang="en-US" dirty="0">
                <a:hlinkClick r:id="rId2"/>
              </a:rPr>
              <a:t>https://www.canvas.umu.se/courses/2115/discussion_topics/39147</a:t>
            </a:r>
            <a:endParaRPr lang="en-US" dirty="0"/>
          </a:p>
          <a:p>
            <a:pPr algn="l"/>
            <a:r>
              <a:rPr lang="en-US" b="0" i="0" dirty="0">
                <a:solidFill>
                  <a:srgbClr val="2D3B45"/>
                </a:solidFill>
                <a:effectLst/>
                <a:latin typeface="Lato Extended"/>
              </a:rPr>
              <a:t>***including two configs that differ only in the </a:t>
            </a:r>
            <a:r>
              <a:rPr lang="en-US" b="0" i="0" dirty="0" err="1">
                <a:solidFill>
                  <a:srgbClr val="2D3B45"/>
                </a:solidFill>
                <a:effectLst/>
                <a:latin typeface="Lato Extended"/>
              </a:rPr>
              <a:t>lane_change_reward</a:t>
            </a:r>
            <a:r>
              <a:rPr lang="en-US" b="0" i="0" dirty="0">
                <a:solidFill>
                  <a:srgbClr val="2D3B45"/>
                </a:solidFill>
                <a:effectLst/>
                <a:latin typeface="Lato Extended"/>
              </a:rPr>
              <a:t>, one with no or rare collisions, one with frequent collisions.*** So if you get the two configs, you only need  to show the 2 configs. You may need to try more configs, but we just want to see these two.</a:t>
            </a:r>
          </a:p>
          <a:p>
            <a:pPr algn="l"/>
            <a:r>
              <a:rPr lang="en-US" b="0" i="0" dirty="0">
                <a:solidFill>
                  <a:srgbClr val="2D3B45"/>
                </a:solidFill>
                <a:effectLst/>
                <a:latin typeface="Lato Extended"/>
              </a:rPr>
              <a:t>The training time depends on the complexity, i.e., number of vehicles. It does not have to be perfect training, as long as the differences among the 2 configs can be seen in the videos.</a:t>
            </a:r>
          </a:p>
          <a:p>
            <a:pPr algn="l"/>
            <a:r>
              <a:rPr lang="en-US" b="0" i="0" dirty="0">
                <a:solidFill>
                  <a:srgbClr val="2D3B45"/>
                </a:solidFill>
                <a:effectLst/>
                <a:latin typeface="Lato Extended"/>
              </a:rPr>
              <a:t> </a:t>
            </a:r>
          </a:p>
          <a:p>
            <a:endParaRPr lang="en-US" dirty="0"/>
          </a:p>
        </p:txBody>
      </p:sp>
    </p:spTree>
    <p:extLst>
      <p:ext uri="{BB962C8B-B14F-4D97-AF65-F5344CB8AC3E}">
        <p14:creationId xmlns:p14="http://schemas.microsoft.com/office/powerpoint/2010/main" val="323460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CD80D1-8972-49E0-AB30-50C641BFF675}"/>
                  </a:ext>
                </a:extLst>
              </p:cNvPr>
              <p:cNvSpPr>
                <a:spLocks noGrp="1"/>
              </p:cNvSpPr>
              <p:nvPr>
                <p:ph type="title"/>
              </p:nvPr>
            </p:nvSpPr>
            <p:spPr>
              <a:xfrm>
                <a:off x="226337" y="274638"/>
                <a:ext cx="8727540" cy="868362"/>
              </a:xfrm>
            </p:spPr>
            <p:txBody>
              <a:bodyPr/>
              <a:lstStyle/>
              <a:p>
                <a:r>
                  <a:rPr lang="en-US" sz="3200" dirty="0" err="1"/>
                  <a:t>Sarsa</a:t>
                </a:r>
                <a:r>
                  <a:rPr lang="en-US" sz="3200" dirty="0"/>
                  <a:t>, , Episodes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2,</m:t>
                    </m:r>
                    <m:r>
                      <a:rPr lang="en-US" sz="3200" b="0" i="1" smtClean="0">
                        <a:latin typeface="Cambria Math" panose="02040503050406030204" pitchFamily="18" charset="0"/>
                      </a:rPr>
                      <m:t> </m:t>
                    </m:r>
                    <m:r>
                      <a:rPr lang="en-US" sz="3200" i="1">
                        <a:latin typeface="Cambria Math" panose="02040503050406030204" pitchFamily="18" charset="0"/>
                      </a:rPr>
                      <m:t>0,</m:t>
                    </m:r>
                    <m:r>
                      <a:rPr lang="en-US" sz="3200" b="0" i="1" smtClean="0">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1,−100</m:t>
                    </m:r>
                    <m:r>
                      <a:rPr lang="en-US" sz="3200" b="0" i="1" smtClean="0">
                        <a:latin typeface="Cambria Math" panose="02040503050406030204" pitchFamily="18" charset="0"/>
                      </a:rPr>
                      <m:t>, </m:t>
                    </m:r>
                    <m:r>
                      <a:rPr lang="en-US" sz="3200" b="0" i="1" smtClean="0">
                        <a:latin typeface="Cambria Math" panose="02040503050406030204" pitchFamily="18" charset="0"/>
                      </a:rPr>
                      <m:t>𝑇</m:t>
                    </m:r>
                    <m:r>
                      <a:rPr lang="en-US" sz="3200" i="1">
                        <a:latin typeface="Cambria Math" panose="02040503050406030204" pitchFamily="18" charset="0"/>
                      </a:rPr>
                      <m:t>)</m:t>
                    </m:r>
                  </m:oMath>
                </a14:m>
                <a:endParaRPr lang="en-SE" sz="3200" dirty="0"/>
              </a:p>
            </p:txBody>
          </p:sp>
        </mc:Choice>
        <mc:Fallback xmlns="">
          <p:sp>
            <p:nvSpPr>
              <p:cNvPr id="2" name="Title 1">
                <a:extLst>
                  <a:ext uri="{FF2B5EF4-FFF2-40B4-BE49-F238E27FC236}">
                    <a16:creationId xmlns:a16="http://schemas.microsoft.com/office/drawing/2014/main" id="{C1CD80D1-8972-49E0-AB30-50C641BFF675}"/>
                  </a:ext>
                </a:extLst>
              </p:cNvPr>
              <p:cNvSpPr>
                <a:spLocks noGrp="1" noRot="1" noChangeAspect="1" noMove="1" noResize="1" noEditPoints="1" noAdjustHandles="1" noChangeArrowheads="1" noChangeShapeType="1" noTextEdit="1"/>
              </p:cNvSpPr>
              <p:nvPr>
                <p:ph type="title"/>
              </p:nvPr>
            </p:nvSpPr>
            <p:spPr>
              <a:xfrm>
                <a:off x="226337" y="274638"/>
                <a:ext cx="8727540" cy="868362"/>
              </a:xfrm>
              <a:blipFill>
                <a:blip r:embed="rId3"/>
                <a:stretch>
                  <a:fillRect b="-699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BD7F2-6D27-437A-87F5-E823F3651B1A}"/>
                  </a:ext>
                </a:extLst>
              </p:cNvPr>
              <p:cNvSpPr>
                <a:spLocks noGrp="1"/>
              </p:cNvSpPr>
              <p:nvPr>
                <p:ph idx="1"/>
              </p:nvPr>
            </p:nvSpPr>
            <p:spPr>
              <a:xfrm>
                <a:off x="305045" y="1143000"/>
                <a:ext cx="8533910" cy="3657600"/>
              </a:xfrm>
            </p:spPr>
            <p:txBody>
              <a:bodyPr>
                <a:normAutofit fontScale="40000" lnSpcReduction="20000"/>
              </a:bodyPr>
              <a:lstStyle/>
              <a:p>
                <a:r>
                  <a:rPr lang="en-US" dirty="0"/>
                  <a:t>Sarsa update equation: </a:t>
                </a:r>
                <a14:m>
                  <m:oMath xmlns:m="http://schemas.openxmlformats.org/officeDocument/2006/math">
                    <m:r>
                      <a:rPr lang="en-US" b="0"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oMath>
                </a14:m>
                <a:endParaRPr lang="en-US" dirty="0"/>
              </a:p>
              <a:p>
                <a:r>
                  <a:rPr lang="en-US" dirty="0">
                    <a:solidFill>
                      <a:schemeClr val="tx1"/>
                    </a:solidFill>
                  </a:rPr>
                  <a:t>All Q values are initialized to 0.</a:t>
                </a:r>
              </a:p>
              <a:p>
                <a:r>
                  <a:rPr lang="en-US" dirty="0">
                    <a:solidFill>
                      <a:schemeClr val="tx1"/>
                    </a:solidFill>
                  </a:rPr>
                  <a:t>Suppose 1</a:t>
                </a:r>
                <a:r>
                  <a:rPr lang="en-US" baseline="30000" dirty="0">
                    <a:solidFill>
                      <a:schemeClr val="tx1"/>
                    </a:solidFill>
                  </a:rPr>
                  <a:t>st</a:t>
                </a:r>
                <a:r>
                  <a:rPr lang="en-US" dirty="0">
                    <a:solidFill>
                      <a:schemeClr val="tx1"/>
                    </a:solidFill>
                  </a:rPr>
                  <a:t>  episode EP1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1,−100)</m:t>
                    </m:r>
                  </m:oMath>
                </a14:m>
                <a:r>
                  <a:rPr lang="en-US" dirty="0">
                    <a:solidFill>
                      <a:schemeClr val="tx1"/>
                    </a:solidFill>
                  </a:rPr>
                  <a:t>. After EP1:</a:t>
                </a:r>
              </a:p>
              <a:p>
                <a14:m>
                  <m:oMath xmlns:m="http://schemas.openxmlformats.org/officeDocument/2006/math">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0</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m:t>
                        </m:r>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e>
                    </m:d>
                    <m:r>
                      <a:rPr lang="en-US" i="1">
                        <a:latin typeface="Cambria Math" panose="02040503050406030204" pitchFamily="18" charset="0"/>
                      </a:rPr>
                      <m:t>=</m:t>
                    </m:r>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−100</m:t>
                        </m:r>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−100</m:t>
                    </m:r>
                  </m:oMath>
                </a14:m>
                <a:endParaRPr lang="en-US" dirty="0">
                  <a:solidFill>
                    <a:schemeClr val="tx1"/>
                  </a:solidFill>
                </a:endParaRPr>
              </a:p>
              <a:p>
                <a:r>
                  <a:rPr lang="en-US" dirty="0">
                    <a:solidFill>
                      <a:schemeClr val="tx1"/>
                    </a:solidFill>
                  </a:rPr>
                  <a:t>Suppose 2</a:t>
                </a:r>
                <a:r>
                  <a:rPr lang="en-US" baseline="30000" dirty="0">
                    <a:solidFill>
                      <a:schemeClr val="tx1"/>
                    </a:solidFill>
                  </a:rPr>
                  <a:t>nd</a:t>
                </a:r>
                <a:r>
                  <a:rPr lang="en-US" dirty="0">
                    <a:solidFill>
                      <a:schemeClr val="tx1"/>
                    </a:solidFill>
                  </a:rPr>
                  <a:t> episode EP2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1, 1,</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m:t>
                    </m:r>
                    <m:r>
                      <a:rPr lang="en-US" b="0" i="1" smtClean="0">
                        <a:latin typeface="Cambria Math" panose="02040503050406030204" pitchFamily="18" charset="0"/>
                      </a:rPr>
                      <m:t> 1, </m:t>
                    </m:r>
                    <m:r>
                      <a:rPr lang="en-US" b="0" i="1" smtClean="0">
                        <a:latin typeface="Cambria Math" panose="02040503050406030204" pitchFamily="18" charset="0"/>
                      </a:rPr>
                      <m:t>𝑇</m:t>
                    </m:r>
                    <m:r>
                      <a:rPr lang="en-US" i="1">
                        <a:latin typeface="Cambria Math" panose="02040503050406030204" pitchFamily="18" charset="0"/>
                      </a:rPr>
                      <m:t>)</m:t>
                    </m:r>
                  </m:oMath>
                </a14:m>
                <a:r>
                  <a:rPr lang="en-US" dirty="0">
                    <a:solidFill>
                      <a:schemeClr val="tx1"/>
                    </a:solidFill>
                  </a:rPr>
                  <a:t>. After EP2:</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r>
                  <a:rPr lang="en-US" dirty="0"/>
                  <a:t>In 3</a:t>
                </a:r>
                <a:r>
                  <a:rPr lang="en-US" baseline="30000" dirty="0"/>
                  <a:t>rd</a:t>
                </a:r>
                <a:r>
                  <a:rPr lang="en-US" dirty="0"/>
                  <a:t> episode, greedy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𝐶</m:t>
                        </m:r>
                      </m:e>
                    </m:d>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rgbClr val="C00000"/>
                            </a:solidFill>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endParaRPr lang="en-US" dirty="0"/>
              </a:p>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=−19+.1</m:t>
                    </m:r>
                    <m:d>
                      <m:dPr>
                        <m:ctrlPr>
                          <a:rPr lang="en-US" i="1">
                            <a:latin typeface="Cambria Math" panose="02040503050406030204" pitchFamily="18" charset="0"/>
                          </a:rPr>
                        </m:ctrlPr>
                      </m:dPr>
                      <m:e>
                        <m:r>
                          <a:rPr lang="en-US" i="1">
                            <a:latin typeface="Cambria Math" panose="02040503050406030204" pitchFamily="18" charset="0"/>
                          </a:rPr>
                          <m:t>0−100+19</m:t>
                        </m:r>
                      </m:e>
                    </m:d>
                    <m:r>
                      <a:rPr lang="en-US" i="1">
                        <a:latin typeface="Cambria Math" panose="02040503050406030204" pitchFamily="18" charset="0"/>
                      </a:rPr>
                      <m:t>≈</m:t>
                    </m:r>
                    <m:r>
                      <a:rPr lang="en-US" i="1" smtClean="0">
                        <a:solidFill>
                          <a:srgbClr val="C00000"/>
                        </a:solidFill>
                        <a:latin typeface="Cambria Math" panose="02040503050406030204" pitchFamily="18" charset="0"/>
                      </a:rPr>
                      <m:t>−27.1</m:t>
                    </m:r>
                  </m:oMath>
                </a14:m>
                <a:endParaRPr lang="en-US" dirty="0"/>
              </a:p>
            </p:txBody>
          </p:sp>
        </mc:Choice>
        <mc:Fallback xmlns="">
          <p:sp>
            <p:nvSpPr>
              <p:cNvPr id="3" name="Content Placeholder 2">
                <a:extLst>
                  <a:ext uri="{FF2B5EF4-FFF2-40B4-BE49-F238E27FC236}">
                    <a16:creationId xmlns:a16="http://schemas.microsoft.com/office/drawing/2014/main" id="{E34BD7F2-6D27-437A-87F5-E823F3651B1A}"/>
                  </a:ext>
                </a:extLst>
              </p:cNvPr>
              <p:cNvSpPr>
                <a:spLocks noGrp="1" noRot="1" noChangeAspect="1" noMove="1" noResize="1" noEditPoints="1" noAdjustHandles="1" noChangeArrowheads="1" noChangeShapeType="1" noTextEdit="1"/>
              </p:cNvSpPr>
              <p:nvPr>
                <p:ph idx="1"/>
              </p:nvPr>
            </p:nvSpPr>
            <p:spPr>
              <a:xfrm>
                <a:off x="305045" y="1143000"/>
                <a:ext cx="8533910" cy="3657600"/>
              </a:xfrm>
              <a:blipFill>
                <a:blip r:embed="rId4"/>
                <a:stretch>
                  <a:fillRect t="-66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DA5DC08-0881-422E-B2D8-2C5191A0513E}"/>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2</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44099687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653040171"/>
                      </a:ext>
                    </a:extLst>
                  </a:tr>
                </a:tbl>
              </a:graphicData>
            </a:graphic>
          </p:graphicFrame>
        </mc:Choice>
        <mc:Fallback xmlns="">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endParaRPr lang="en-SE"/>
                        </a:p>
                      </a:txBody>
                      <a:tcPr>
                        <a:blipFill>
                          <a:blip r:embed="rId5"/>
                          <a:stretch>
                            <a:fillRect l="-100725" t="-3279" r="-502174" b="-522951"/>
                          </a:stretch>
                        </a:blipFill>
                      </a:tcPr>
                    </a:tc>
                    <a:tc>
                      <a:txBody>
                        <a:bodyPr/>
                        <a:lstStyle/>
                        <a:p>
                          <a:endParaRPr lang="en-SE"/>
                        </a:p>
                      </a:txBody>
                      <a:tcPr>
                        <a:blipFill>
                          <a:blip r:embed="rId5"/>
                          <a:stretch>
                            <a:fillRect l="-200725" t="-3279" r="-402174" b="-522951"/>
                          </a:stretch>
                        </a:blipFill>
                      </a:tcPr>
                    </a:tc>
                    <a:tc>
                      <a:txBody>
                        <a:bodyPr/>
                        <a:lstStyle/>
                        <a:p>
                          <a:endParaRPr lang="en-SE"/>
                        </a:p>
                      </a:txBody>
                      <a:tcPr>
                        <a:blipFill>
                          <a:blip r:embed="rId5"/>
                          <a:stretch>
                            <a:fillRect l="-302920" t="-3279" r="-305109" b="-522951"/>
                          </a:stretch>
                        </a:blipFill>
                      </a:tcPr>
                    </a:tc>
                    <a:tc>
                      <a:txBody>
                        <a:bodyPr/>
                        <a:lstStyle/>
                        <a:p>
                          <a:endParaRPr lang="en-SE"/>
                        </a:p>
                      </a:txBody>
                      <a:tcPr>
                        <a:blipFill>
                          <a:blip r:embed="rId5"/>
                          <a:stretch>
                            <a:fillRect l="-400000" t="-3279" r="-202899" b="-522951"/>
                          </a:stretch>
                        </a:blipFill>
                      </a:tcPr>
                    </a:tc>
                    <a:tc>
                      <a:txBody>
                        <a:bodyPr/>
                        <a:lstStyle/>
                        <a:p>
                          <a:endParaRPr lang="en-SE"/>
                        </a:p>
                      </a:txBody>
                      <a:tcPr>
                        <a:blipFill>
                          <a:blip r:embed="rId5"/>
                          <a:stretch>
                            <a:fillRect l="-500000" t="-3279" r="-102899" b="-522951"/>
                          </a:stretch>
                        </a:blipFill>
                      </a:tcPr>
                    </a:tc>
                    <a:tc>
                      <a:txBody>
                        <a:bodyPr/>
                        <a:lstStyle/>
                        <a:p>
                          <a:endParaRPr lang="en-SE"/>
                        </a:p>
                      </a:txBody>
                      <a:tcPr>
                        <a:blipFill>
                          <a:blip r:embed="rId5"/>
                          <a:stretch>
                            <a:fillRect l="-600000" t="-3279" r="-2899" b="-522951"/>
                          </a:stretch>
                        </a:blipFill>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endParaRPr lang="en-SE"/>
                        </a:p>
                      </a:txBody>
                      <a:tcPr>
                        <a:blipFill>
                          <a:blip r:embed="rId5"/>
                          <a:stretch>
                            <a:fillRect l="-100725" t="-103279" r="-502174" b="-422951"/>
                          </a:stretch>
                        </a:blipFill>
                      </a:tcPr>
                    </a:tc>
                    <a:tc>
                      <a:txBody>
                        <a:bodyPr/>
                        <a:lstStyle/>
                        <a:p>
                          <a:endParaRPr lang="en-SE"/>
                        </a:p>
                      </a:txBody>
                      <a:tcPr>
                        <a:blipFill>
                          <a:blip r:embed="rId5"/>
                          <a:stretch>
                            <a:fillRect l="-200725" t="-103279" r="-402174" b="-422951"/>
                          </a:stretch>
                        </a:blipFill>
                      </a:tcPr>
                    </a:tc>
                    <a:tc>
                      <a:txBody>
                        <a:bodyPr/>
                        <a:lstStyle/>
                        <a:p>
                          <a:endParaRPr lang="en-SE"/>
                        </a:p>
                      </a:txBody>
                      <a:tcPr>
                        <a:blipFill>
                          <a:blip r:embed="rId5"/>
                          <a:stretch>
                            <a:fillRect l="-302920" t="-103279" r="-305109" b="-422951"/>
                          </a:stretch>
                        </a:blipFill>
                      </a:tcPr>
                    </a:tc>
                    <a:tc>
                      <a:txBody>
                        <a:bodyPr/>
                        <a:lstStyle/>
                        <a:p>
                          <a:endParaRPr lang="en-SE"/>
                        </a:p>
                      </a:txBody>
                      <a:tcPr>
                        <a:blipFill>
                          <a:blip r:embed="rId5"/>
                          <a:stretch>
                            <a:fillRect l="-400000" t="-103279" r="-202899" b="-422951"/>
                          </a:stretch>
                        </a:blipFill>
                      </a:tcPr>
                    </a:tc>
                    <a:tc>
                      <a:txBody>
                        <a:bodyPr/>
                        <a:lstStyle/>
                        <a:p>
                          <a:endParaRPr lang="en-SE"/>
                        </a:p>
                      </a:txBody>
                      <a:tcPr>
                        <a:blipFill>
                          <a:blip r:embed="rId5"/>
                          <a:stretch>
                            <a:fillRect l="-500000" t="-103279" r="-102899" b="-422951"/>
                          </a:stretch>
                        </a:blipFill>
                      </a:tcPr>
                    </a:tc>
                    <a:tc>
                      <a:txBody>
                        <a:bodyPr/>
                        <a:lstStyle/>
                        <a:p>
                          <a:endParaRPr lang="en-SE"/>
                        </a:p>
                      </a:txBody>
                      <a:tcPr>
                        <a:blipFill>
                          <a:blip r:embed="rId5"/>
                          <a:stretch>
                            <a:fillRect l="-600000" t="-103279" r="-2899" b="-422951"/>
                          </a:stretch>
                        </a:blipFill>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endParaRPr lang="en-SE"/>
                        </a:p>
                      </a:txBody>
                      <a:tcPr>
                        <a:blipFill>
                          <a:blip r:embed="rId5"/>
                          <a:stretch>
                            <a:fillRect l="-100725" t="-203279" r="-502174" b="-322951"/>
                          </a:stretch>
                        </a:blipFill>
                      </a:tcPr>
                    </a:tc>
                    <a:tc>
                      <a:txBody>
                        <a:bodyPr/>
                        <a:lstStyle/>
                        <a:p>
                          <a:endParaRPr lang="en-SE"/>
                        </a:p>
                      </a:txBody>
                      <a:tcPr>
                        <a:blipFill>
                          <a:blip r:embed="rId5"/>
                          <a:stretch>
                            <a:fillRect l="-200725" t="-203279" r="-402174" b="-322951"/>
                          </a:stretch>
                        </a:blipFill>
                      </a:tcPr>
                    </a:tc>
                    <a:tc>
                      <a:txBody>
                        <a:bodyPr/>
                        <a:lstStyle/>
                        <a:p>
                          <a:endParaRPr lang="en-SE"/>
                        </a:p>
                      </a:txBody>
                      <a:tcPr>
                        <a:blipFill>
                          <a:blip r:embed="rId5"/>
                          <a:stretch>
                            <a:fillRect l="-302920" t="-203279" r="-305109" b="-322951"/>
                          </a:stretch>
                        </a:blipFill>
                      </a:tcPr>
                    </a:tc>
                    <a:tc>
                      <a:txBody>
                        <a:bodyPr/>
                        <a:lstStyle/>
                        <a:p>
                          <a:endParaRPr lang="en-SE"/>
                        </a:p>
                      </a:txBody>
                      <a:tcPr>
                        <a:blipFill>
                          <a:blip r:embed="rId5"/>
                          <a:stretch>
                            <a:fillRect l="-400000" t="-203279" r="-202899" b="-322951"/>
                          </a:stretch>
                        </a:blipFill>
                      </a:tcPr>
                    </a:tc>
                    <a:tc>
                      <a:txBody>
                        <a:bodyPr/>
                        <a:lstStyle/>
                        <a:p>
                          <a:endParaRPr lang="en-SE"/>
                        </a:p>
                      </a:txBody>
                      <a:tcPr>
                        <a:blipFill>
                          <a:blip r:embed="rId5"/>
                          <a:stretch>
                            <a:fillRect l="-500000" t="-203279" r="-102899" b="-322951"/>
                          </a:stretch>
                        </a:blipFill>
                      </a:tcPr>
                    </a:tc>
                    <a:tc>
                      <a:txBody>
                        <a:bodyPr/>
                        <a:lstStyle/>
                        <a:p>
                          <a:endParaRPr lang="en-SE"/>
                        </a:p>
                      </a:txBody>
                      <a:tcPr>
                        <a:blipFill>
                          <a:blip r:embed="rId5"/>
                          <a:stretch>
                            <a:fillRect l="-600000" t="-203279" r="-2899" b="-322951"/>
                          </a:stretch>
                        </a:blipFill>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endParaRPr lang="en-SE"/>
                        </a:p>
                      </a:txBody>
                      <a:tcPr>
                        <a:blipFill>
                          <a:blip r:embed="rId5"/>
                          <a:stretch>
                            <a:fillRect l="-100725" t="-308333" r="-502174" b="-228333"/>
                          </a:stretch>
                        </a:blipFill>
                      </a:tcPr>
                    </a:tc>
                    <a:tc>
                      <a:txBody>
                        <a:bodyPr/>
                        <a:lstStyle/>
                        <a:p>
                          <a:endParaRPr lang="en-SE"/>
                        </a:p>
                      </a:txBody>
                      <a:tcPr>
                        <a:blipFill>
                          <a:blip r:embed="rId5"/>
                          <a:stretch>
                            <a:fillRect l="-200725" t="-308333" r="-402174" b="-228333"/>
                          </a:stretch>
                        </a:blipFill>
                      </a:tcPr>
                    </a:tc>
                    <a:tc>
                      <a:txBody>
                        <a:bodyPr/>
                        <a:lstStyle/>
                        <a:p>
                          <a:endParaRPr lang="en-SE"/>
                        </a:p>
                      </a:txBody>
                      <a:tcPr>
                        <a:blipFill>
                          <a:blip r:embed="rId5"/>
                          <a:stretch>
                            <a:fillRect l="-302920" t="-308333" r="-305109" b="-228333"/>
                          </a:stretch>
                        </a:blipFill>
                      </a:tcPr>
                    </a:tc>
                    <a:tc>
                      <a:txBody>
                        <a:bodyPr/>
                        <a:lstStyle/>
                        <a:p>
                          <a:endParaRPr lang="en-SE"/>
                        </a:p>
                      </a:txBody>
                      <a:tcPr>
                        <a:blipFill>
                          <a:blip r:embed="rId5"/>
                          <a:stretch>
                            <a:fillRect l="-400000" t="-308333" r="-202899" b="-228333"/>
                          </a:stretch>
                        </a:blipFill>
                      </a:tcPr>
                    </a:tc>
                    <a:tc>
                      <a:txBody>
                        <a:bodyPr/>
                        <a:lstStyle/>
                        <a:p>
                          <a:endParaRPr lang="en-SE"/>
                        </a:p>
                      </a:txBody>
                      <a:tcPr>
                        <a:blipFill>
                          <a:blip r:embed="rId5"/>
                          <a:stretch>
                            <a:fillRect l="-500000" t="-308333" r="-102899" b="-228333"/>
                          </a:stretch>
                        </a:blipFill>
                      </a:tcPr>
                    </a:tc>
                    <a:tc>
                      <a:txBody>
                        <a:bodyPr/>
                        <a:lstStyle/>
                        <a:p>
                          <a:endParaRPr lang="en-SE"/>
                        </a:p>
                      </a:txBody>
                      <a:tcPr>
                        <a:blipFill>
                          <a:blip r:embed="rId5"/>
                          <a:stretch>
                            <a:fillRect l="-600000" t="-308333" r="-2899" b="-228333"/>
                          </a:stretch>
                        </a:blipFill>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endParaRPr lang="en-SE"/>
                        </a:p>
                      </a:txBody>
                      <a:tcPr>
                        <a:blipFill>
                          <a:blip r:embed="rId5"/>
                          <a:stretch>
                            <a:fillRect l="-100725" t="-401639" r="-502174" b="-124590"/>
                          </a:stretch>
                        </a:blipFill>
                      </a:tcPr>
                    </a:tc>
                    <a:tc>
                      <a:txBody>
                        <a:bodyPr/>
                        <a:lstStyle/>
                        <a:p>
                          <a:endParaRPr lang="en-SE"/>
                        </a:p>
                      </a:txBody>
                      <a:tcPr>
                        <a:blipFill>
                          <a:blip r:embed="rId5"/>
                          <a:stretch>
                            <a:fillRect l="-200725" t="-401639" r="-402174" b="-124590"/>
                          </a:stretch>
                        </a:blipFill>
                      </a:tcPr>
                    </a:tc>
                    <a:tc>
                      <a:txBody>
                        <a:bodyPr/>
                        <a:lstStyle/>
                        <a:p>
                          <a:endParaRPr lang="en-SE"/>
                        </a:p>
                      </a:txBody>
                      <a:tcPr>
                        <a:blipFill>
                          <a:blip r:embed="rId5"/>
                          <a:stretch>
                            <a:fillRect l="-302920" t="-401639" r="-305109" b="-124590"/>
                          </a:stretch>
                        </a:blipFill>
                      </a:tcPr>
                    </a:tc>
                    <a:tc>
                      <a:txBody>
                        <a:bodyPr/>
                        <a:lstStyle/>
                        <a:p>
                          <a:endParaRPr lang="en-SE"/>
                        </a:p>
                      </a:txBody>
                      <a:tcPr>
                        <a:blipFill>
                          <a:blip r:embed="rId5"/>
                          <a:stretch>
                            <a:fillRect l="-400000" t="-401639" r="-202899" b="-124590"/>
                          </a:stretch>
                        </a:blipFill>
                      </a:tcPr>
                    </a:tc>
                    <a:tc>
                      <a:txBody>
                        <a:bodyPr/>
                        <a:lstStyle/>
                        <a:p>
                          <a:endParaRPr lang="en-SE"/>
                        </a:p>
                      </a:txBody>
                      <a:tcPr>
                        <a:blipFill>
                          <a:blip r:embed="rId5"/>
                          <a:stretch>
                            <a:fillRect l="-500000" t="-401639" r="-102899" b="-124590"/>
                          </a:stretch>
                        </a:blipFill>
                      </a:tcPr>
                    </a:tc>
                    <a:tc>
                      <a:txBody>
                        <a:bodyPr/>
                        <a:lstStyle/>
                        <a:p>
                          <a:endParaRPr lang="en-SE"/>
                        </a:p>
                      </a:txBody>
                      <a:tcPr>
                        <a:blipFill>
                          <a:blip r:embed="rId5"/>
                          <a:stretch>
                            <a:fillRect l="-600000" t="-401639" r="-2899" b="-124590"/>
                          </a:stretch>
                        </a:blipFill>
                      </a:tcPr>
                    </a:tc>
                    <a:extLst>
                      <a:ext uri="{0D108BD9-81ED-4DB2-BD59-A6C34878D82A}">
                        <a16:rowId xmlns:a16="http://schemas.microsoft.com/office/drawing/2014/main" val="3440996876"/>
                      </a:ext>
                    </a:extLst>
                  </a:tr>
                  <a:tr h="370840">
                    <a:tc>
                      <a:txBody>
                        <a:bodyPr/>
                        <a:lstStyle/>
                        <a:p>
                          <a:endParaRPr lang="en-SE"/>
                        </a:p>
                      </a:txBody>
                      <a:tcPr>
                        <a:blipFill>
                          <a:blip r:embed="rId5"/>
                          <a:stretch>
                            <a:fillRect l="-725" t="-501639" r="-602174" b="-24590"/>
                          </a:stretch>
                        </a:blipFill>
                      </a:tcPr>
                    </a:tc>
                    <a:tc>
                      <a:txBody>
                        <a:bodyPr/>
                        <a:lstStyle/>
                        <a:p>
                          <a:endParaRPr lang="en-SE"/>
                        </a:p>
                      </a:txBody>
                      <a:tcPr>
                        <a:blipFill>
                          <a:blip r:embed="rId5"/>
                          <a:stretch>
                            <a:fillRect l="-100725" t="-501639" r="-502174" b="-24590"/>
                          </a:stretch>
                        </a:blipFill>
                      </a:tcPr>
                    </a:tc>
                    <a:tc>
                      <a:txBody>
                        <a:bodyPr/>
                        <a:lstStyle/>
                        <a:p>
                          <a:endParaRPr lang="en-SE"/>
                        </a:p>
                      </a:txBody>
                      <a:tcPr>
                        <a:blipFill>
                          <a:blip r:embed="rId5"/>
                          <a:stretch>
                            <a:fillRect l="-200725" t="-501639" r="-402174" b="-24590"/>
                          </a:stretch>
                        </a:blipFill>
                      </a:tcPr>
                    </a:tc>
                    <a:tc>
                      <a:txBody>
                        <a:bodyPr/>
                        <a:lstStyle/>
                        <a:p>
                          <a:endParaRPr lang="en-SE"/>
                        </a:p>
                      </a:txBody>
                      <a:tcPr>
                        <a:blipFill>
                          <a:blip r:embed="rId5"/>
                          <a:stretch>
                            <a:fillRect l="-302920" t="-501639" r="-305109" b="-24590"/>
                          </a:stretch>
                        </a:blipFill>
                      </a:tcPr>
                    </a:tc>
                    <a:tc>
                      <a:txBody>
                        <a:bodyPr/>
                        <a:lstStyle/>
                        <a:p>
                          <a:endParaRPr lang="en-SE"/>
                        </a:p>
                      </a:txBody>
                      <a:tcPr>
                        <a:blipFill>
                          <a:blip r:embed="rId5"/>
                          <a:stretch>
                            <a:fillRect l="-400000" t="-501639" r="-202899" b="-24590"/>
                          </a:stretch>
                        </a:blipFill>
                      </a:tcPr>
                    </a:tc>
                    <a:tc>
                      <a:txBody>
                        <a:bodyPr/>
                        <a:lstStyle/>
                        <a:p>
                          <a:endParaRPr lang="en-SE"/>
                        </a:p>
                      </a:txBody>
                      <a:tcPr>
                        <a:blipFill>
                          <a:blip r:embed="rId5"/>
                          <a:stretch>
                            <a:fillRect l="-500000" t="-501639" r="-102899" b="-24590"/>
                          </a:stretch>
                        </a:blipFill>
                      </a:tcPr>
                    </a:tc>
                    <a:tc>
                      <a:txBody>
                        <a:bodyPr/>
                        <a:lstStyle/>
                        <a:p>
                          <a:endParaRPr lang="en-SE"/>
                        </a:p>
                      </a:txBody>
                      <a:tcPr>
                        <a:blipFill>
                          <a:blip r:embed="rId5"/>
                          <a:stretch>
                            <a:fillRect l="-600000" t="-501639" r="-2899" b="-24590"/>
                          </a:stretch>
                        </a:blipFill>
                      </a:tcPr>
                    </a:tc>
                    <a:extLst>
                      <a:ext uri="{0D108BD9-81ED-4DB2-BD59-A6C34878D82A}">
                        <a16:rowId xmlns:a16="http://schemas.microsoft.com/office/drawing/2014/main" val="1653040171"/>
                      </a:ext>
                    </a:extLst>
                  </a:tr>
                </a:tbl>
              </a:graphicData>
            </a:graphic>
          </p:graphicFrame>
        </mc:Fallback>
      </mc:AlternateContent>
      <p:pic>
        <p:nvPicPr>
          <p:cNvPr id="8" name="Picture 7">
            <a:extLst>
              <a:ext uri="{FF2B5EF4-FFF2-40B4-BE49-F238E27FC236}">
                <a16:creationId xmlns:a16="http://schemas.microsoft.com/office/drawing/2014/main" id="{1D88E1A6-F1D2-4677-AE3C-7C8EB3BD2741}"/>
              </a:ext>
            </a:extLst>
          </p:cNvPr>
          <p:cNvPicPr>
            <a:picLocks noChangeAspect="1"/>
          </p:cNvPicPr>
          <p:nvPr/>
        </p:nvPicPr>
        <p:blipFill>
          <a:blip r:embed="rId6"/>
          <a:stretch>
            <a:fillRect/>
          </a:stretch>
        </p:blipFill>
        <p:spPr>
          <a:xfrm>
            <a:off x="76200" y="5004693"/>
            <a:ext cx="2875826" cy="174268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9BE790-4CB7-4ED4-838A-E71F567C5CE9}"/>
                  </a:ext>
                </a:extLst>
              </p:cNvPr>
              <p:cNvSpPr txBox="1"/>
              <p:nvPr/>
            </p:nvSpPr>
            <p:spPr>
              <a:xfrm>
                <a:off x="305045" y="4549095"/>
                <a:ext cx="505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𝑇</m:t>
                      </m:r>
                    </m:oMath>
                  </m:oMathPara>
                </a14:m>
                <a:endParaRPr lang="en-SE" dirty="0"/>
              </a:p>
            </p:txBody>
          </p:sp>
        </mc:Choice>
        <mc:Fallback xmlns="">
          <p:sp>
            <p:nvSpPr>
              <p:cNvPr id="9" name="TextBox 8">
                <a:extLst>
                  <a:ext uri="{FF2B5EF4-FFF2-40B4-BE49-F238E27FC236}">
                    <a16:creationId xmlns:a16="http://schemas.microsoft.com/office/drawing/2014/main" id="{259BE790-4CB7-4ED4-838A-E71F567C5CE9}"/>
                  </a:ext>
                </a:extLst>
              </p:cNvPr>
              <p:cNvSpPr txBox="1">
                <a:spLocks noRot="1" noChangeAspect="1" noMove="1" noResize="1" noEditPoints="1" noAdjustHandles="1" noChangeArrowheads="1" noChangeShapeType="1" noTextEdit="1"/>
              </p:cNvSpPr>
              <p:nvPr/>
            </p:nvSpPr>
            <p:spPr>
              <a:xfrm>
                <a:off x="305045" y="4549095"/>
                <a:ext cx="505138" cy="523220"/>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635031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130-F060-46EE-9E63-6EDFB74A551E}"/>
              </a:ext>
            </a:extLst>
          </p:cNvPr>
          <p:cNvSpPr>
            <a:spLocks noGrp="1"/>
          </p:cNvSpPr>
          <p:nvPr>
            <p:ph type="title"/>
          </p:nvPr>
        </p:nvSpPr>
        <p:spPr/>
        <p:txBody>
          <a:bodyPr/>
          <a:lstStyle/>
          <a:p>
            <a:r>
              <a:rPr lang="en-US" dirty="0"/>
              <a:t>Example 6.1: Driving Home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65234F-6AA0-481F-9D98-1963DF5DCAB1}"/>
                  </a:ext>
                </a:extLst>
              </p:cNvPr>
              <p:cNvSpPr>
                <a:spLocks noGrp="1"/>
              </p:cNvSpPr>
              <p:nvPr>
                <p:ph idx="1"/>
              </p:nvPr>
            </p:nvSpPr>
            <p:spPr>
              <a:xfrm>
                <a:off x="0" y="1181700"/>
                <a:ext cx="4302000" cy="5105400"/>
              </a:xfrm>
            </p:spPr>
            <p:txBody>
              <a:bodyPr>
                <a:normAutofit fontScale="85000" lnSpcReduction="10000"/>
              </a:bodyPr>
              <a:lstStyle/>
              <a:p>
                <a:r>
                  <a:rPr lang="en-US" dirty="0"/>
                  <a:t>The rewards are the elapsed times on each leg of the journey.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thus the return for each state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actual time to go home from that state. The value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of each state </a:t>
                </a:r>
                <a14:m>
                  <m:oMath xmlns:m="http://schemas.openxmlformats.org/officeDocument/2006/math">
                    <m:r>
                      <a:rPr lang="en-US" i="1" dirty="0" smtClean="0">
                        <a:latin typeface="Cambria Math" panose="02040503050406030204" pitchFamily="18" charset="0"/>
                      </a:rPr>
                      <m:t>𝑠</m:t>
                    </m:r>
                  </m:oMath>
                </a14:m>
                <a:r>
                  <a:rPr lang="en-US" dirty="0"/>
                  <a:t> (number in circle) is the expected time to go. </a:t>
                </a:r>
              </a:p>
              <a:p>
                <a:r>
                  <a:rPr lang="en-US" dirty="0"/>
                  <a:t>MC: update all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towhen you get </a:t>
                </a:r>
                <a:r>
                  <a:rPr lang="en-US" dirty="0" err="1"/>
                  <a:t>hom</a:t>
                </a:r>
                <a:r>
                  <a:rPr lang="en-US" dirty="0"/>
                  <a:t>.</a:t>
                </a:r>
                <a:endParaRPr lang="en-SE" dirty="0"/>
              </a:p>
            </p:txBody>
          </p:sp>
        </mc:Choice>
        <mc:Fallback xmlns="">
          <p:sp>
            <p:nvSpPr>
              <p:cNvPr id="3" name="Content Placeholder 2">
                <a:extLst>
                  <a:ext uri="{FF2B5EF4-FFF2-40B4-BE49-F238E27FC236}">
                    <a16:creationId xmlns:a16="http://schemas.microsoft.com/office/drawing/2014/main" id="{6D65234F-6AA0-481F-9D98-1963DF5DCAB1}"/>
                  </a:ext>
                </a:extLst>
              </p:cNvPr>
              <p:cNvSpPr>
                <a:spLocks noGrp="1" noRot="1" noChangeAspect="1" noMove="1" noResize="1" noEditPoints="1" noAdjustHandles="1" noChangeArrowheads="1" noChangeShapeType="1" noTextEdit="1"/>
              </p:cNvSpPr>
              <p:nvPr>
                <p:ph idx="1"/>
              </p:nvPr>
            </p:nvSpPr>
            <p:spPr>
              <a:xfrm>
                <a:off x="0" y="1181700"/>
                <a:ext cx="4302000" cy="5105400"/>
              </a:xfrm>
              <a:blipFill>
                <a:blip r:embed="rId2"/>
                <a:stretch>
                  <a:fillRect l="-2408" t="-1912" r="-3258" b="-83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284AEBE-4505-4787-9E1B-CBE77E02B1B4}"/>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12</a:t>
            </a:fld>
            <a:endParaRPr lang="en-US" altLang="zh-CN"/>
          </a:p>
        </p:txBody>
      </p:sp>
      <p:pic>
        <p:nvPicPr>
          <p:cNvPr id="6" name="Picture 5">
            <a:extLst>
              <a:ext uri="{FF2B5EF4-FFF2-40B4-BE49-F238E27FC236}">
                <a16:creationId xmlns:a16="http://schemas.microsoft.com/office/drawing/2014/main" id="{65A5597A-E0D0-4F8C-853A-DE834BEC6367}"/>
              </a:ext>
            </a:extLst>
          </p:cNvPr>
          <p:cNvPicPr>
            <a:picLocks noChangeAspect="1"/>
          </p:cNvPicPr>
          <p:nvPr/>
        </p:nvPicPr>
        <p:blipFill>
          <a:blip r:embed="rId3"/>
          <a:stretch>
            <a:fillRect/>
          </a:stretch>
        </p:blipFill>
        <p:spPr>
          <a:xfrm>
            <a:off x="4286959" y="3429001"/>
            <a:ext cx="4780841" cy="2247300"/>
          </a:xfrm>
          <a:prstGeom prst="rect">
            <a:avLst/>
          </a:prstGeom>
        </p:spPr>
      </p:pic>
      <p:pic>
        <p:nvPicPr>
          <p:cNvPr id="7" name="Picture 6">
            <a:extLst>
              <a:ext uri="{FF2B5EF4-FFF2-40B4-BE49-F238E27FC236}">
                <a16:creationId xmlns:a16="http://schemas.microsoft.com/office/drawing/2014/main" id="{450F5511-A947-4100-8001-3F2CC0BA3DDA}"/>
              </a:ext>
            </a:extLst>
          </p:cNvPr>
          <p:cNvPicPr>
            <a:picLocks noChangeAspect="1"/>
          </p:cNvPicPr>
          <p:nvPr/>
        </p:nvPicPr>
        <p:blipFill>
          <a:blip r:embed="rId4"/>
          <a:stretch>
            <a:fillRect/>
          </a:stretch>
        </p:blipFill>
        <p:spPr>
          <a:xfrm>
            <a:off x="4464962" y="1324292"/>
            <a:ext cx="4602838" cy="2056007"/>
          </a:xfrm>
          <a:prstGeom prst="rect">
            <a:avLst/>
          </a:prstGeom>
        </p:spPr>
      </p:pic>
    </p:spTree>
    <p:extLst>
      <p:ext uri="{BB962C8B-B14F-4D97-AF65-F5344CB8AC3E}">
        <p14:creationId xmlns:p14="http://schemas.microsoft.com/office/powerpoint/2010/main" val="202595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A1E-1764-4E4A-B5F2-D07AB4707533}"/>
              </a:ext>
            </a:extLst>
          </p:cNvPr>
          <p:cNvSpPr>
            <a:spLocks noGrp="1"/>
          </p:cNvSpPr>
          <p:nvPr>
            <p:ph type="title"/>
          </p:nvPr>
        </p:nvSpPr>
        <p:spPr/>
        <p:txBody>
          <a:bodyPr/>
          <a:lstStyle/>
          <a:p>
            <a:r>
              <a:rPr lang="en-US" dirty="0"/>
              <a:t>Return and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F40FA-75F9-4936-976E-2883595213F9}"/>
                  </a:ext>
                </a:extLst>
              </p:cNvPr>
              <p:cNvSpPr>
                <a:spLocks noGrp="1"/>
              </p:cNvSpPr>
              <p:nvPr>
                <p:ph idx="1"/>
              </p:nvPr>
            </p:nvSpPr>
            <p:spPr/>
            <p:txBody>
              <a:bodyPr/>
              <a:lstStyle/>
              <a:p>
                <a:r>
                  <a:rPr lang="en-US" dirty="0"/>
                  <a:t>Consider episodic tasks with episode length </a:t>
                </a:r>
                <a14:m>
                  <m:oMath xmlns:m="http://schemas.openxmlformats.org/officeDocument/2006/math">
                    <m:r>
                      <a:rPr lang="en-US" b="0" i="1" smtClean="0">
                        <a:latin typeface="Cambria Math" panose="02040503050406030204" pitchFamily="18" charset="0"/>
                      </a:rPr>
                      <m:t>𝑇</m:t>
                    </m:r>
                  </m:oMath>
                </a14:m>
                <a:r>
                  <a:rPr lang="en-US" dirty="0"/>
                  <a:t>: </a:t>
                </a:r>
              </a:p>
              <a:p>
                <a:pPr lvl="1"/>
                <a:r>
                  <a:rPr lang="en-US" sz="2900" dirty="0">
                    <a:solidFill>
                      <a:srgbClr val="C00000"/>
                    </a:solidFill>
                  </a:rPr>
                  <a:t>Return</a:t>
                </a:r>
                <a:r>
                  <a:rPr lang="en-US" sz="2900" dirty="0"/>
                  <a:t> (cumulative discounted reward) at time </a:t>
                </a:r>
                <a14:m>
                  <m:oMath xmlns:m="http://schemas.openxmlformats.org/officeDocument/2006/math">
                    <m:r>
                      <a:rPr lang="en-US" sz="2900" b="0" i="1" smtClean="0">
                        <a:latin typeface="Cambria Math" panose="02040503050406030204" pitchFamily="18" charset="0"/>
                      </a:rPr>
                      <m:t>𝑡</m:t>
                    </m:r>
                  </m:oMath>
                </a14:m>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𝑘</m:t>
                        </m:r>
                        <m:r>
                          <a:rPr lang="en-US" sz="2900" i="1">
                            <a:latin typeface="Cambria Math" panose="02040503050406030204" pitchFamily="18" charset="0"/>
                          </a:rPr>
                          <m:t>=0</m:t>
                        </m:r>
                      </m:sub>
                      <m:sup>
                        <m:r>
                          <a:rPr lang="en-US" sz="2900" i="1">
                            <a:latin typeface="Cambria Math" panose="02040503050406030204" pitchFamily="18" charset="0"/>
                          </a:rPr>
                          <m:t>𝑇</m:t>
                        </m:r>
                        <m:r>
                          <a:rPr lang="en-US" sz="2900" i="1">
                            <a:latin typeface="Cambria Math" panose="02040503050406030204" pitchFamily="18" charset="0"/>
                          </a:rPr>
                          <m:t>−1</m:t>
                        </m:r>
                      </m:sup>
                      <m:e>
                        <m:sSup>
                          <m:sSupPr>
                            <m:ctrlPr>
                              <a:rPr lang="en-US" sz="2900" i="1">
                                <a:latin typeface="Cambria Math" panose="02040503050406030204" pitchFamily="18" charset="0"/>
                              </a:rPr>
                            </m:ctrlPr>
                          </m:sSupPr>
                          <m:e>
                            <m:r>
                              <a:rPr lang="en-US" sz="2900" i="1">
                                <a:latin typeface="Cambria Math" panose="02040503050406030204" pitchFamily="18" charset="0"/>
                              </a:rPr>
                              <m:t>𝛾</m:t>
                            </m:r>
                          </m:e>
                          <m:sup>
                            <m:r>
                              <a:rPr lang="en-US" sz="2900" i="1">
                                <a:latin typeface="Cambria Math" panose="02040503050406030204" pitchFamily="18" charset="0"/>
                              </a:rPr>
                              <m:t>𝑘</m:t>
                            </m:r>
                          </m:sup>
                        </m:sSup>
                      </m:e>
                    </m:nary>
                    <m:sSub>
                      <m:sSubPr>
                        <m:ctrlPr>
                          <a:rPr lang="en-US" sz="2900" i="1">
                            <a:latin typeface="Cambria Math" panose="02040503050406030204" pitchFamily="18" charset="0"/>
                          </a:rPr>
                        </m:ctrlPr>
                      </m:sSubPr>
                      <m:e>
                        <m:r>
                          <a:rPr lang="en-US" sz="2900" i="1">
                            <a:latin typeface="Cambria Math" panose="02040503050406030204" pitchFamily="18" charset="0"/>
                          </a:rPr>
                          <m:t>𝑅</m:t>
                        </m:r>
                      </m:e>
                      <m:sub>
                        <m:r>
                          <a:rPr lang="en-US" sz="2900" i="1">
                            <a:latin typeface="Cambria Math" panose="02040503050406030204" pitchFamily="18" charset="0"/>
                          </a:rPr>
                          <m:t>𝑡</m:t>
                        </m:r>
                        <m:r>
                          <a:rPr lang="en-US" sz="2900" i="1">
                            <a:latin typeface="Cambria Math" panose="02040503050406030204" pitchFamily="18" charset="0"/>
                          </a:rPr>
                          <m:t>+</m:t>
                        </m:r>
                        <m:r>
                          <a:rPr lang="en-US" sz="2900" i="1">
                            <a:latin typeface="Cambria Math" panose="02040503050406030204" pitchFamily="18" charset="0"/>
                          </a:rPr>
                          <m:t>𝑘</m:t>
                        </m:r>
                        <m:r>
                          <a:rPr lang="en-US" sz="2900" i="1">
                            <a:latin typeface="Cambria Math" panose="02040503050406030204" pitchFamily="18" charset="0"/>
                          </a:rPr>
                          <m:t>+1</m:t>
                        </m:r>
                      </m:sub>
                    </m:sSub>
                  </m:oMath>
                </a14:m>
                <a:endParaRPr lang="en-US" sz="2900" dirty="0"/>
              </a:p>
              <a:p>
                <a:pPr lvl="1"/>
                <a:r>
                  <a:rPr lang="en-US" sz="2900" b="0" dirty="0">
                    <a:solidFill>
                      <a:srgbClr val="C00000"/>
                    </a:solidFill>
                  </a:rPr>
                  <a:t>State Value Function </a:t>
                </a:r>
                <a:r>
                  <a:rPr lang="en-US" sz="2900" b="0" dirty="0"/>
                  <a:t>is expected return under policy </a:t>
                </a:r>
                <a14:m>
                  <m:oMath xmlns:m="http://schemas.openxmlformats.org/officeDocument/2006/math">
                    <m:r>
                      <a:rPr lang="en-US" sz="2900" b="0" i="1" smtClean="0">
                        <a:latin typeface="Cambria Math" panose="02040503050406030204" pitchFamily="18" charset="0"/>
                      </a:rPr>
                      <m:t>𝜋</m:t>
                    </m:r>
                  </m:oMath>
                </a14:m>
                <a:r>
                  <a:rPr lang="en-US" sz="2900" b="0" dirty="0"/>
                  <a: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𝜋</m:t>
                        </m:r>
                      </m:sub>
                    </m:sSub>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𝑠</m:t>
                        </m:r>
                      </m:e>
                    </m:d>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𝔼</m:t>
                        </m:r>
                      </m:e>
                      <m:sub>
                        <m:r>
                          <a:rPr lang="en-US" sz="2900" b="0" i="1" smtClean="0">
                            <a:latin typeface="Cambria Math" panose="02040503050406030204" pitchFamily="18" charset="0"/>
                          </a:rPr>
                          <m:t>𝜋</m:t>
                        </m:r>
                      </m:sub>
                    </m:sSub>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𝐺</m:t>
                            </m:r>
                          </m:e>
                          <m:sub>
                            <m:r>
                              <a:rPr lang="en-US" sz="2900" b="0" i="1" smtClean="0">
                                <a:latin typeface="Cambria Math" panose="02040503050406030204" pitchFamily="18" charset="0"/>
                              </a:rPr>
                              <m:t>𝑡</m:t>
                            </m:r>
                          </m:sub>
                        </m:sSub>
                      </m:e>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𝑡</m:t>
                            </m:r>
                          </m:sub>
                        </m:sSub>
                        <m:r>
                          <a:rPr lang="en-US" sz="2900" b="0" i="1" smtClean="0">
                            <a:latin typeface="Cambria Math" panose="02040503050406030204" pitchFamily="18" charset="0"/>
                          </a:rPr>
                          <m:t>=</m:t>
                        </m:r>
                        <m:r>
                          <a:rPr lang="en-US" sz="2900" b="0" i="1" smtClean="0">
                            <a:latin typeface="Cambria Math" panose="02040503050406030204" pitchFamily="18" charset="0"/>
                          </a:rPr>
                          <m:t>𝑠</m:t>
                        </m:r>
                      </m:e>
                    </m:d>
                  </m:oMath>
                </a14:m>
                <a:endParaRPr lang="en-US" sz="2900" dirty="0"/>
              </a:p>
              <a:p>
                <a:pPr lvl="1"/>
                <a:r>
                  <a:rPr lang="en-US" sz="2900" b="0" dirty="0">
                    <a:solidFill>
                      <a:srgbClr val="C00000"/>
                    </a:solidFill>
                  </a:rPr>
                  <a:t>State </a:t>
                </a:r>
                <a:r>
                  <a:rPr lang="en-US" altLang="zh-CN" sz="2900" b="0" dirty="0">
                    <a:solidFill>
                      <a:srgbClr val="C00000"/>
                    </a:solidFill>
                  </a:rPr>
                  <a:t>Action</a:t>
                </a:r>
                <a:r>
                  <a:rPr lang="en-US" sz="2900" b="0" dirty="0">
                    <a:solidFill>
                      <a:srgbClr val="C00000"/>
                    </a:solidFill>
                  </a:rPr>
                  <a:t> Value Function </a:t>
                </a:r>
                <a:r>
                  <a:rPr lang="en-US" sz="2900" b="0" dirty="0"/>
                  <a:t>is expected return from taking action </a:t>
                </a:r>
                <a14:m>
                  <m:oMath xmlns:m="http://schemas.openxmlformats.org/officeDocument/2006/math">
                    <m:r>
                      <a:rPr lang="en-US" sz="2900" i="1">
                        <a:latin typeface="Cambria Math" panose="02040503050406030204" pitchFamily="18" charset="0"/>
                      </a:rPr>
                      <m:t>𝑎</m:t>
                    </m:r>
                  </m:oMath>
                </a14:m>
                <a:r>
                  <a:rPr lang="en-US" sz="2900" b="0" dirty="0"/>
                  <a:t>, then follow policy </a:t>
                </a:r>
                <a14:m>
                  <m:oMath xmlns:m="http://schemas.openxmlformats.org/officeDocument/2006/math">
                    <m:r>
                      <a:rPr lang="en-US" sz="2900" b="0" i="1" smtClean="0">
                        <a:latin typeface="Cambria Math" panose="02040503050406030204" pitchFamily="18" charset="0"/>
                      </a:rPr>
                      <m:t>𝜋</m:t>
                    </m:r>
                  </m:oMath>
                </a14:m>
                <a:r>
                  <a:rPr lang="en-US" sz="2900" b="0" dirty="0"/>
                  <a:t>:</a:t>
                </a:r>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𝔼</m:t>
                        </m:r>
                      </m:e>
                      <m:sub>
                        <m:r>
                          <a:rPr lang="en-US" sz="2900" i="1">
                            <a:latin typeface="Cambria Math" panose="02040503050406030204" pitchFamily="18" charset="0"/>
                          </a:rPr>
                          <m:t>𝜋</m:t>
                        </m:r>
                      </m:sub>
                    </m:sSub>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𝐴</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𝑎</m:t>
                        </m:r>
                      </m:e>
                    </m:d>
                  </m:oMath>
                </a14:m>
                <a:endParaRPr lang="en-SE" dirty="0"/>
              </a:p>
            </p:txBody>
          </p:sp>
        </mc:Choice>
        <mc:Fallback xmlns="">
          <p:sp>
            <p:nvSpPr>
              <p:cNvPr id="3" name="Content Placeholder 2">
                <a:extLst>
                  <a:ext uri="{FF2B5EF4-FFF2-40B4-BE49-F238E27FC236}">
                    <a16:creationId xmlns:a16="http://schemas.microsoft.com/office/drawing/2014/main" id="{E21F40FA-75F9-4936-976E-2883595213F9}"/>
                  </a:ext>
                </a:extLst>
              </p:cNvPr>
              <p:cNvSpPr>
                <a:spLocks noGrp="1" noRot="1" noChangeAspect="1" noMove="1" noResize="1" noEditPoints="1" noAdjustHandles="1" noChangeArrowheads="1" noChangeShapeType="1" noTextEdit="1"/>
              </p:cNvSpPr>
              <p:nvPr>
                <p:ph idx="1"/>
              </p:nvPr>
            </p:nvSpPr>
            <p:spPr>
              <a:blipFill>
                <a:blip r:embed="rId2"/>
                <a:stretch>
                  <a:fillRect l="-1586" t="-1405" r="-8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6E27496-D3A3-485A-9530-3DE5CE9474B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spTree>
    <p:extLst>
      <p:ext uri="{BB962C8B-B14F-4D97-AF65-F5344CB8AC3E}">
        <p14:creationId xmlns:p14="http://schemas.microsoft.com/office/powerpoint/2010/main" val="1310460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14</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16</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xmlns="">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17</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hape 457">
            <a:extLst>
              <a:ext uri="{FF2B5EF4-FFF2-40B4-BE49-F238E27FC236}">
                <a16:creationId xmlns:a16="http://schemas.microsoft.com/office/drawing/2014/main" id="{D5BCC86E-4D8C-494A-8B6F-64F48FC893CA}"/>
              </a:ext>
            </a:extLst>
          </p:cNvPr>
          <p:cNvCxnSpPr>
            <a:cxnSpLocks/>
            <a:endCxn id="72" idx="0"/>
          </p:cNvCxnSpPr>
          <p:nvPr/>
        </p:nvCxnSpPr>
        <p:spPr>
          <a:xfrm>
            <a:off x="1988239"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73" name="Shape 457">
            <a:extLst>
              <a:ext uri="{FF2B5EF4-FFF2-40B4-BE49-F238E27FC236}">
                <a16:creationId xmlns:a16="http://schemas.microsoft.com/office/drawing/2014/main" id="{F4A585DD-F444-4260-886E-115C477BF043}"/>
              </a:ext>
            </a:extLst>
          </p:cNvPr>
          <p:cNvCxnSpPr>
            <a:cxnSpLocks/>
            <a:endCxn id="74" idx="0"/>
          </p:cNvCxnSpPr>
          <p:nvPr/>
        </p:nvCxnSpPr>
        <p:spPr>
          <a:xfrm>
            <a:off x="2380740"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69" name="Shape 457">
            <a:extLst>
              <a:ext uri="{FF2B5EF4-FFF2-40B4-BE49-F238E27FC236}">
                <a16:creationId xmlns:a16="http://schemas.microsoft.com/office/drawing/2014/main" id="{7C6FAD01-A53D-4274-BEE1-40974EE1722A}"/>
              </a:ext>
            </a:extLst>
          </p:cNvPr>
          <p:cNvCxnSpPr>
            <a:cxnSpLocks/>
            <a:endCxn id="70" idx="0"/>
          </p:cNvCxnSpPr>
          <p:nvPr/>
        </p:nvCxnSpPr>
        <p:spPr>
          <a:xfrm>
            <a:off x="2739877" y="4869160"/>
            <a:ext cx="0" cy="602428"/>
          </a:xfrm>
          <a:prstGeom prst="straightConnector1">
            <a:avLst/>
          </a:prstGeom>
          <a:noFill/>
          <a:ln w="25400" cap="flat" cmpd="sng">
            <a:solidFill>
              <a:srgbClr val="52ADC8"/>
            </a:solidFill>
            <a:prstDash val="solid"/>
            <a:round/>
            <a:headEnd type="none" w="lg" len="lg"/>
            <a:tailEnd type="none" w="lg" len="lg"/>
          </a:ln>
        </p:spPr>
      </p:cxnSp>
      <p:sp>
        <p:nvSpPr>
          <p:cNvPr id="2" name="Title 1">
            <a:extLst>
              <a:ext uri="{FF2B5EF4-FFF2-40B4-BE49-F238E27FC236}">
                <a16:creationId xmlns:a16="http://schemas.microsoft.com/office/drawing/2014/main" id="{45E9DE83-486C-4C4A-935D-E6C2939940DD}"/>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05CFDD98-0235-496B-A28C-53D8E5164A52}"/>
              </a:ext>
            </a:extLst>
          </p:cNvPr>
          <p:cNvSpPr>
            <a:spLocks noGrp="1"/>
          </p:cNvSpPr>
          <p:nvPr>
            <p:ph idx="1"/>
          </p:nvPr>
        </p:nvSpPr>
        <p:spPr>
          <a:xfrm>
            <a:off x="152400" y="1285860"/>
            <a:ext cx="8839200" cy="111275"/>
          </a:xfrm>
        </p:spPr>
        <p:txBody>
          <a:bodyPr>
            <a:normAutofit fontScale="25000" lnSpcReduction="20000"/>
          </a:bodyPr>
          <a:lstStyle/>
          <a:p>
            <a:endParaRPr lang="en-S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2894F2-DD17-47AD-B91F-01403619D223}"/>
                  </a:ext>
                </a:extLst>
              </p:cNvPr>
              <p:cNvSpPr txBox="1"/>
              <p:nvPr/>
            </p:nvSpPr>
            <p:spPr>
              <a:xfrm>
                <a:off x="7047444" y="522179"/>
                <a:ext cx="2169387" cy="707886"/>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𝜋</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e>
                        <m:r>
                          <a:rPr lang="en-US" sz="2000" b="0" i="1" smtClean="0">
                            <a:latin typeface="Cambria Math" panose="02040503050406030204" pitchFamily="18" charset="0"/>
                          </a:rPr>
                          <m:t>𝑠</m:t>
                        </m:r>
                      </m:e>
                    </m:d>
                  </m:oMath>
                </a14:m>
                <a:r>
                  <a:rPr lang="en-US" sz="2000" dirty="0"/>
                  <a:t>: agent takes action </a:t>
                </a:r>
                <a14:m>
                  <m:oMath xmlns:m="http://schemas.openxmlformats.org/officeDocument/2006/math">
                    <m:r>
                      <a:rPr lang="en-US" sz="2000" b="0" i="1" smtClean="0">
                        <a:latin typeface="Cambria Math" panose="02040503050406030204" pitchFamily="18" charset="0"/>
                      </a:rPr>
                      <m:t>𝑎</m:t>
                    </m:r>
                  </m:oMath>
                </a14:m>
                <a:r>
                  <a:rPr lang="en-US" sz="2000" dirty="0"/>
                  <a:t> </a:t>
                </a:r>
                <a:endParaRPr lang="en-SE" sz="2000" dirty="0"/>
              </a:p>
            </p:txBody>
          </p:sp>
        </mc:Choice>
        <mc:Fallback xmlns="">
          <p:sp>
            <p:nvSpPr>
              <p:cNvPr id="4" name="TextBox 3">
                <a:extLst>
                  <a:ext uri="{FF2B5EF4-FFF2-40B4-BE49-F238E27FC236}">
                    <a16:creationId xmlns:a16="http://schemas.microsoft.com/office/drawing/2014/main" id="{622894F2-DD17-47AD-B91F-01403619D223}"/>
                  </a:ext>
                </a:extLst>
              </p:cNvPr>
              <p:cNvSpPr txBox="1">
                <a:spLocks noRot="1" noChangeAspect="1" noMove="1" noResize="1" noEditPoints="1" noAdjustHandles="1" noChangeArrowheads="1" noChangeShapeType="1" noTextEdit="1"/>
              </p:cNvSpPr>
              <p:nvPr/>
            </p:nvSpPr>
            <p:spPr>
              <a:xfrm>
                <a:off x="7047444" y="522179"/>
                <a:ext cx="2169387" cy="707886"/>
              </a:xfrm>
              <a:prstGeom prst="rect">
                <a:avLst/>
              </a:prstGeom>
              <a:blipFill>
                <a:blip r:embed="rId2"/>
                <a:stretch>
                  <a:fillRect l="-2809" t="-5172" b="-14655"/>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59A87C-E62C-431F-99BD-6EEDF680A458}"/>
                  </a:ext>
                </a:extLst>
              </p:cNvPr>
              <p:cNvSpPr txBox="1"/>
              <p:nvPr/>
            </p:nvSpPr>
            <p:spPr>
              <a:xfrm>
                <a:off x="7065338" y="1239024"/>
                <a:ext cx="2133601" cy="1323439"/>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 env gives reward </a:t>
                </a:r>
                <a14:m>
                  <m:oMath xmlns:m="http://schemas.openxmlformats.org/officeDocument/2006/math">
                    <m:r>
                      <a:rPr lang="en-US" sz="2000" b="0" i="1" smtClean="0">
                        <a:latin typeface="Cambria Math" panose="02040503050406030204" pitchFamily="18" charset="0"/>
                      </a:rPr>
                      <m:t>𝑟</m:t>
                    </m:r>
                  </m:oMath>
                </a14:m>
                <a:r>
                  <a:rPr lang="en-US" sz="2000" dirty="0"/>
                  <a:t> and moves agent to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endParaRPr lang="en-SE" sz="2000" dirty="0"/>
              </a:p>
            </p:txBody>
          </p:sp>
        </mc:Choice>
        <mc:Fallback xmlns="">
          <p:sp>
            <p:nvSpPr>
              <p:cNvPr id="5" name="TextBox 4">
                <a:extLst>
                  <a:ext uri="{FF2B5EF4-FFF2-40B4-BE49-F238E27FC236}">
                    <a16:creationId xmlns:a16="http://schemas.microsoft.com/office/drawing/2014/main" id="{B359A87C-E62C-431F-99BD-6EEDF680A458}"/>
                  </a:ext>
                </a:extLst>
              </p:cNvPr>
              <p:cNvSpPr txBox="1">
                <a:spLocks noRot="1" noChangeAspect="1" noMove="1" noResize="1" noEditPoints="1" noAdjustHandles="1" noChangeArrowheads="1" noChangeShapeType="1" noTextEdit="1"/>
              </p:cNvSpPr>
              <p:nvPr/>
            </p:nvSpPr>
            <p:spPr>
              <a:xfrm>
                <a:off x="7065338" y="1239024"/>
                <a:ext cx="2133601" cy="1323439"/>
              </a:xfrm>
              <a:prstGeom prst="rect">
                <a:avLst/>
              </a:prstGeom>
              <a:blipFill>
                <a:blip r:embed="rId3"/>
                <a:stretch>
                  <a:fillRect l="-2857" t="-2304" r="-5143"/>
                </a:stretch>
              </a:blipFill>
            </p:spPr>
            <p:txBody>
              <a:bodyPr/>
              <a:lstStyle/>
              <a:p>
                <a:r>
                  <a:rPr lang="en-SE">
                    <a:noFill/>
                  </a:rPr>
                  <a:t> </a:t>
                </a:r>
              </a:p>
            </p:txBody>
          </p:sp>
        </mc:Fallback>
      </mc:AlternateContent>
      <p:cxnSp>
        <p:nvCxnSpPr>
          <p:cNvPr id="6" name="Straight Arrow Connector 5">
            <a:extLst>
              <a:ext uri="{FF2B5EF4-FFF2-40B4-BE49-F238E27FC236}">
                <a16:creationId xmlns:a16="http://schemas.microsoft.com/office/drawing/2014/main" id="{71EA4102-8030-4373-9FF2-8B083B660BDD}"/>
              </a:ext>
            </a:extLst>
          </p:cNvPr>
          <p:cNvCxnSpPr>
            <a:cxnSpLocks/>
          </p:cNvCxnSpPr>
          <p:nvPr/>
        </p:nvCxnSpPr>
        <p:spPr bwMode="auto">
          <a:xfrm flipH="1">
            <a:off x="6299668" y="1123096"/>
            <a:ext cx="674945" cy="408125"/>
          </a:xfrm>
          <a:prstGeom prst="straightConnector1">
            <a:avLst/>
          </a:prstGeom>
          <a:noFill/>
          <a:ln w="25400" cap="flat" cmpd="sng" algn="ctr">
            <a:solidFill>
              <a:srgbClr val="C00000"/>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645AEE30-E8AB-41F1-B178-B0EC30AD7154}"/>
              </a:ext>
            </a:extLst>
          </p:cNvPr>
          <p:cNvCxnSpPr>
            <a:cxnSpLocks/>
          </p:cNvCxnSpPr>
          <p:nvPr/>
        </p:nvCxnSpPr>
        <p:spPr bwMode="auto">
          <a:xfrm flipH="1">
            <a:off x="6713303" y="1900743"/>
            <a:ext cx="379190" cy="254944"/>
          </a:xfrm>
          <a:prstGeom prst="straightConnector1">
            <a:avLst/>
          </a:prstGeom>
          <a:noFill/>
          <a:ln w="25400" cap="flat" cmpd="sng" algn="ctr">
            <a:solidFill>
              <a:srgbClr val="C00000"/>
            </a:solidFill>
            <a:prstDash val="solid"/>
            <a:round/>
            <a:headEnd type="none" w="med" len="med"/>
            <a:tailEnd type="triangle"/>
          </a:ln>
          <a:effectLst/>
        </p:spPr>
      </p:cxnSp>
      <p:grpSp>
        <p:nvGrpSpPr>
          <p:cNvPr id="8" name="Group 7">
            <a:extLst>
              <a:ext uri="{FF2B5EF4-FFF2-40B4-BE49-F238E27FC236}">
                <a16:creationId xmlns:a16="http://schemas.microsoft.com/office/drawing/2014/main" id="{1383A769-240A-4B9D-82D2-84C0681BC30F}"/>
              </a:ext>
            </a:extLst>
          </p:cNvPr>
          <p:cNvGrpSpPr/>
          <p:nvPr/>
        </p:nvGrpSpPr>
        <p:grpSpPr>
          <a:xfrm>
            <a:off x="4343400" y="864158"/>
            <a:ext cx="2683156" cy="2190541"/>
            <a:chOff x="3112689" y="3534139"/>
            <a:chExt cx="2683156" cy="2190541"/>
          </a:xfrm>
        </p:grpSpPr>
        <p:grpSp>
          <p:nvGrpSpPr>
            <p:cNvPr id="9" name="Group 8">
              <a:extLst>
                <a:ext uri="{FF2B5EF4-FFF2-40B4-BE49-F238E27FC236}">
                  <a16:creationId xmlns:a16="http://schemas.microsoft.com/office/drawing/2014/main" id="{E038452C-1961-4BB9-A50A-9908F579030F}"/>
                </a:ext>
              </a:extLst>
            </p:cNvPr>
            <p:cNvGrpSpPr/>
            <p:nvPr/>
          </p:nvGrpSpPr>
          <p:grpSpPr>
            <a:xfrm>
              <a:off x="3590310" y="3782139"/>
              <a:ext cx="2205535" cy="1637740"/>
              <a:chOff x="1383845" y="2000896"/>
              <a:chExt cx="1729274" cy="1284088"/>
            </a:xfrm>
          </p:grpSpPr>
          <p:cxnSp>
            <p:nvCxnSpPr>
              <p:cNvPr id="14" name="Shape 457">
                <a:extLst>
                  <a:ext uri="{FF2B5EF4-FFF2-40B4-BE49-F238E27FC236}">
                    <a16:creationId xmlns:a16="http://schemas.microsoft.com/office/drawing/2014/main" id="{7A53D041-F5DB-49BE-8C8D-D68DD2138A1D}"/>
                  </a:ext>
                </a:extLst>
              </p:cNvPr>
              <p:cNvCxnSpPr/>
              <p:nvPr/>
            </p:nvCxnSpPr>
            <p:spPr>
              <a:xfrm flipH="1">
                <a:off x="2482560" y="2623064"/>
                <a:ext cx="207976" cy="661920"/>
              </a:xfrm>
              <a:prstGeom prst="straightConnector1">
                <a:avLst/>
              </a:prstGeom>
              <a:noFill/>
              <a:ln w="25400" cap="flat" cmpd="sng">
                <a:solidFill>
                  <a:srgbClr val="52ADC8"/>
                </a:solidFill>
                <a:prstDash val="solid"/>
                <a:round/>
                <a:headEnd type="none" w="lg" len="lg"/>
                <a:tailEnd type="none" w="lg" len="lg"/>
              </a:ln>
            </p:spPr>
          </p:cxnSp>
          <p:cxnSp>
            <p:nvCxnSpPr>
              <p:cNvPr id="15" name="Shape 457">
                <a:extLst>
                  <a:ext uri="{FF2B5EF4-FFF2-40B4-BE49-F238E27FC236}">
                    <a16:creationId xmlns:a16="http://schemas.microsoft.com/office/drawing/2014/main" id="{4A780DDC-EFED-4569-9DB0-86B7696DC5A3}"/>
                  </a:ext>
                </a:extLst>
              </p:cNvPr>
              <p:cNvCxnSpPr/>
              <p:nvPr/>
            </p:nvCxnSpPr>
            <p:spPr>
              <a:xfrm>
                <a:off x="2353072" y="2000896"/>
                <a:ext cx="760047" cy="1284088"/>
              </a:xfrm>
              <a:prstGeom prst="straightConnector1">
                <a:avLst/>
              </a:prstGeom>
              <a:noFill/>
              <a:ln w="25400" cap="flat" cmpd="sng">
                <a:solidFill>
                  <a:srgbClr val="52ADC8"/>
                </a:solidFill>
                <a:prstDash val="solid"/>
                <a:round/>
                <a:headEnd type="none" w="lg" len="lg"/>
                <a:tailEnd type="none" w="lg" len="lg"/>
              </a:ln>
            </p:spPr>
          </p:cxnSp>
          <p:cxnSp>
            <p:nvCxnSpPr>
              <p:cNvPr id="16" name="Shape 457">
                <a:extLst>
                  <a:ext uri="{FF2B5EF4-FFF2-40B4-BE49-F238E27FC236}">
                    <a16:creationId xmlns:a16="http://schemas.microsoft.com/office/drawing/2014/main" id="{8979DAE3-49F2-4CD4-AC73-65DECBB06A89}"/>
                  </a:ext>
                </a:extLst>
              </p:cNvPr>
              <p:cNvCxnSpPr/>
              <p:nvPr/>
            </p:nvCxnSpPr>
            <p:spPr>
              <a:xfrm flipH="1">
                <a:off x="1383845" y="2000896"/>
                <a:ext cx="778706" cy="1284088"/>
              </a:xfrm>
              <a:prstGeom prst="straightConnector1">
                <a:avLst/>
              </a:prstGeom>
              <a:noFill/>
              <a:ln w="25400" cap="flat" cmpd="sng">
                <a:solidFill>
                  <a:srgbClr val="52ADC8"/>
                </a:solidFill>
                <a:prstDash val="solid"/>
                <a:round/>
                <a:headEnd type="none" w="lg" len="lg"/>
                <a:tailEnd type="none" w="lg" len="lg"/>
              </a:ln>
            </p:spPr>
          </p:cxnSp>
          <p:cxnSp>
            <p:nvCxnSpPr>
              <p:cNvPr id="17" name="Shape 457">
                <a:extLst>
                  <a:ext uri="{FF2B5EF4-FFF2-40B4-BE49-F238E27FC236}">
                    <a16:creationId xmlns:a16="http://schemas.microsoft.com/office/drawing/2014/main" id="{1C017FF4-5BB2-4E4E-A5FE-7496946F8167}"/>
                  </a:ext>
                </a:extLst>
              </p:cNvPr>
              <p:cNvCxnSpPr/>
              <p:nvPr/>
            </p:nvCxnSpPr>
            <p:spPr>
              <a:xfrm>
                <a:off x="1787729" y="2623064"/>
                <a:ext cx="244188" cy="661920"/>
              </a:xfrm>
              <a:prstGeom prst="straightConnector1">
                <a:avLst/>
              </a:prstGeom>
              <a:noFill/>
              <a:ln w="25400" cap="flat" cmpd="sng">
                <a:solidFill>
                  <a:srgbClr val="52ADC8"/>
                </a:solidFill>
                <a:prstDash val="solid"/>
                <a:round/>
                <a:headEnd type="none" w="lg" len="lg"/>
                <a:tailEnd type="none" w="lg" len="lg"/>
              </a:ln>
            </p:spPr>
          </p:cxnSp>
        </p:grpSp>
        <p:pic>
          <p:nvPicPr>
            <p:cNvPr id="10" name="Picture 9">
              <a:extLst>
                <a:ext uri="{FF2B5EF4-FFF2-40B4-BE49-F238E27FC236}">
                  <a16:creationId xmlns:a16="http://schemas.microsoft.com/office/drawing/2014/main" id="{84627B7C-D82E-4D0C-A7C3-01079A1E94C5}"/>
                </a:ext>
              </a:extLst>
            </p:cNvPr>
            <p:cNvPicPr>
              <a:picLocks noChangeAspect="1"/>
            </p:cNvPicPr>
            <p:nvPr/>
          </p:nvPicPr>
          <p:blipFill>
            <a:blip r:embed="rId4"/>
            <a:stretch>
              <a:fillRect/>
            </a:stretch>
          </p:blipFill>
          <p:spPr>
            <a:xfrm>
              <a:off x="3568605" y="4993687"/>
              <a:ext cx="165100" cy="165100"/>
            </a:xfrm>
            <a:prstGeom prst="rect">
              <a:avLst/>
            </a:prstGeom>
          </p:spPr>
        </p:pic>
        <p:pic>
          <p:nvPicPr>
            <p:cNvPr id="11" name="Picture 10">
              <a:extLst>
                <a:ext uri="{FF2B5EF4-FFF2-40B4-BE49-F238E27FC236}">
                  <a16:creationId xmlns:a16="http://schemas.microsoft.com/office/drawing/2014/main" id="{41822FEE-8202-4BA7-AF84-0E4117F42F8B}"/>
                </a:ext>
              </a:extLst>
            </p:cNvPr>
            <p:cNvPicPr>
              <a:picLocks noChangeAspect="1"/>
            </p:cNvPicPr>
            <p:nvPr/>
          </p:nvPicPr>
          <p:blipFill>
            <a:blip r:embed="rId5"/>
            <a:stretch>
              <a:fillRect/>
            </a:stretch>
          </p:blipFill>
          <p:spPr>
            <a:xfrm>
              <a:off x="3112689" y="5419880"/>
              <a:ext cx="241300" cy="304800"/>
            </a:xfrm>
            <a:prstGeom prst="rect">
              <a:avLst/>
            </a:prstGeom>
          </p:spPr>
        </p:pic>
        <p:pic>
          <p:nvPicPr>
            <p:cNvPr id="12" name="Picture 11">
              <a:extLst>
                <a:ext uri="{FF2B5EF4-FFF2-40B4-BE49-F238E27FC236}">
                  <a16:creationId xmlns:a16="http://schemas.microsoft.com/office/drawing/2014/main" id="{0AC02871-82D3-4B46-816C-B252BA17FA3F}"/>
                </a:ext>
              </a:extLst>
            </p:cNvPr>
            <p:cNvPicPr>
              <a:picLocks noChangeAspect="1"/>
            </p:cNvPicPr>
            <p:nvPr/>
          </p:nvPicPr>
          <p:blipFill>
            <a:blip r:embed="rId6"/>
            <a:stretch>
              <a:fillRect/>
            </a:stretch>
          </p:blipFill>
          <p:spPr>
            <a:xfrm>
              <a:off x="3621490" y="4496911"/>
              <a:ext cx="177800" cy="165100"/>
            </a:xfrm>
            <a:prstGeom prst="rect">
              <a:avLst/>
            </a:prstGeom>
          </p:spPr>
        </p:pic>
        <p:pic>
          <p:nvPicPr>
            <p:cNvPr id="13" name="Picture 12">
              <a:extLst>
                <a:ext uri="{FF2B5EF4-FFF2-40B4-BE49-F238E27FC236}">
                  <a16:creationId xmlns:a16="http://schemas.microsoft.com/office/drawing/2014/main" id="{5D1EB529-87F9-40AD-8BAD-568325CA46B8}"/>
                </a:ext>
              </a:extLst>
            </p:cNvPr>
            <p:cNvPicPr>
              <a:picLocks noChangeAspect="1"/>
            </p:cNvPicPr>
            <p:nvPr/>
          </p:nvPicPr>
          <p:blipFill>
            <a:blip r:embed="rId7"/>
            <a:stretch>
              <a:fillRect/>
            </a:stretch>
          </p:blipFill>
          <p:spPr>
            <a:xfrm>
              <a:off x="4312561" y="3534139"/>
              <a:ext cx="139700" cy="165100"/>
            </a:xfrm>
            <a:prstGeom prst="rect">
              <a:avLst/>
            </a:prstGeom>
          </p:spPr>
        </p:pic>
      </p:grpSp>
      <p:pic>
        <p:nvPicPr>
          <p:cNvPr id="18" name="Picture 17">
            <a:extLst>
              <a:ext uri="{FF2B5EF4-FFF2-40B4-BE49-F238E27FC236}">
                <a16:creationId xmlns:a16="http://schemas.microsoft.com/office/drawing/2014/main" id="{1A178584-8832-408B-8209-B9DFF89078E7}"/>
              </a:ext>
            </a:extLst>
          </p:cNvPr>
          <p:cNvPicPr>
            <a:picLocks noChangeAspect="1"/>
          </p:cNvPicPr>
          <p:nvPr/>
        </p:nvPicPr>
        <p:blipFill>
          <a:blip r:embed="rId8"/>
          <a:stretch>
            <a:fillRect/>
          </a:stretch>
        </p:blipFill>
        <p:spPr>
          <a:xfrm>
            <a:off x="7418127" y="2694822"/>
            <a:ext cx="850900" cy="381000"/>
          </a:xfrm>
          <a:prstGeom prst="rect">
            <a:avLst/>
          </a:prstGeom>
        </p:spPr>
      </p:pic>
      <p:pic>
        <p:nvPicPr>
          <p:cNvPr id="19" name="Picture 18">
            <a:extLst>
              <a:ext uri="{FF2B5EF4-FFF2-40B4-BE49-F238E27FC236}">
                <a16:creationId xmlns:a16="http://schemas.microsoft.com/office/drawing/2014/main" id="{92E03769-52EB-415B-A474-C032EB65329D}"/>
              </a:ext>
            </a:extLst>
          </p:cNvPr>
          <p:cNvPicPr>
            <a:picLocks noChangeAspect="1"/>
          </p:cNvPicPr>
          <p:nvPr/>
        </p:nvPicPr>
        <p:blipFill>
          <a:blip r:embed="rId9"/>
          <a:stretch>
            <a:fillRect/>
          </a:stretch>
        </p:blipFill>
        <p:spPr>
          <a:xfrm>
            <a:off x="6214091" y="760222"/>
            <a:ext cx="749300" cy="368300"/>
          </a:xfrm>
          <a:prstGeom prst="rect">
            <a:avLst/>
          </a:prstGeom>
        </p:spPr>
      </p:pic>
      <p:sp>
        <p:nvSpPr>
          <p:cNvPr id="20" name="Shape 452">
            <a:extLst>
              <a:ext uri="{FF2B5EF4-FFF2-40B4-BE49-F238E27FC236}">
                <a16:creationId xmlns:a16="http://schemas.microsoft.com/office/drawing/2014/main" id="{E6BC161A-3D33-4921-9EF0-20132E058D6B}"/>
              </a:ext>
            </a:extLst>
          </p:cNvPr>
          <p:cNvSpPr/>
          <p:nvPr/>
        </p:nvSpPr>
        <p:spPr>
          <a:xfrm>
            <a:off x="6344326" y="1699582"/>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 name="Circle">
            <a:extLst>
              <a:ext uri="{FF2B5EF4-FFF2-40B4-BE49-F238E27FC236}">
                <a16:creationId xmlns:a16="http://schemas.microsoft.com/office/drawing/2014/main" id="{909AEFD6-A254-4D0B-B5E6-CB301EF0882A}"/>
              </a:ext>
            </a:extLst>
          </p:cNvPr>
          <p:cNvSpPr/>
          <p:nvPr/>
        </p:nvSpPr>
        <p:spPr>
          <a:xfrm>
            <a:off x="5732335" y="70307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 name="Circle">
            <a:extLst>
              <a:ext uri="{FF2B5EF4-FFF2-40B4-BE49-F238E27FC236}">
                <a16:creationId xmlns:a16="http://schemas.microsoft.com/office/drawing/2014/main" id="{9E12CF94-1CC3-40A5-8B74-423244AB32AB}"/>
              </a:ext>
            </a:extLst>
          </p:cNvPr>
          <p:cNvSpPr/>
          <p:nvPr/>
        </p:nvSpPr>
        <p:spPr>
          <a:xfrm>
            <a:off x="6802484" y="265929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 name="Circle">
            <a:extLst>
              <a:ext uri="{FF2B5EF4-FFF2-40B4-BE49-F238E27FC236}">
                <a16:creationId xmlns:a16="http://schemas.microsoft.com/office/drawing/2014/main" id="{EAEC7DFF-4747-4565-A934-B5CA5C3922B4}"/>
              </a:ext>
            </a:extLst>
          </p:cNvPr>
          <p:cNvSpPr/>
          <p:nvPr/>
        </p:nvSpPr>
        <p:spPr>
          <a:xfrm>
            <a:off x="6013005" y="266298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 name="Circle">
            <a:extLst>
              <a:ext uri="{FF2B5EF4-FFF2-40B4-BE49-F238E27FC236}">
                <a16:creationId xmlns:a16="http://schemas.microsoft.com/office/drawing/2014/main" id="{55FF744C-C860-4FCD-AE6C-A8B6461F4DD6}"/>
              </a:ext>
            </a:extLst>
          </p:cNvPr>
          <p:cNvSpPr/>
          <p:nvPr/>
        </p:nvSpPr>
        <p:spPr>
          <a:xfrm>
            <a:off x="5440174" y="2653737"/>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 name="Circle">
            <a:extLst>
              <a:ext uri="{FF2B5EF4-FFF2-40B4-BE49-F238E27FC236}">
                <a16:creationId xmlns:a16="http://schemas.microsoft.com/office/drawing/2014/main" id="{DD897DD2-F6B4-4E13-933D-9C255E7FCEC0}"/>
              </a:ext>
            </a:extLst>
          </p:cNvPr>
          <p:cNvSpPr/>
          <p:nvPr/>
        </p:nvSpPr>
        <p:spPr>
          <a:xfrm>
            <a:off x="4606001" y="266199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 name="Shape 452">
            <a:extLst>
              <a:ext uri="{FF2B5EF4-FFF2-40B4-BE49-F238E27FC236}">
                <a16:creationId xmlns:a16="http://schemas.microsoft.com/office/drawing/2014/main" id="{133D497A-FA6A-46EB-BC90-875BEA2715B5}"/>
              </a:ext>
            </a:extLst>
          </p:cNvPr>
          <p:cNvSpPr/>
          <p:nvPr/>
        </p:nvSpPr>
        <p:spPr>
          <a:xfrm>
            <a:off x="5190332" y="17159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38" name="Shape 457">
            <a:extLst>
              <a:ext uri="{FF2B5EF4-FFF2-40B4-BE49-F238E27FC236}">
                <a16:creationId xmlns:a16="http://schemas.microsoft.com/office/drawing/2014/main" id="{E4846FBE-D645-43FF-9928-E9DC08CD022F}"/>
              </a:ext>
            </a:extLst>
          </p:cNvPr>
          <p:cNvCxnSpPr>
            <a:cxnSpLocks/>
            <a:endCxn id="42" idx="1"/>
          </p:cNvCxnSpPr>
          <p:nvPr/>
        </p:nvCxnSpPr>
        <p:spPr>
          <a:xfrm>
            <a:off x="2304563" y="3982099"/>
            <a:ext cx="337465" cy="637749"/>
          </a:xfrm>
          <a:prstGeom prst="straightConnector1">
            <a:avLst/>
          </a:prstGeom>
          <a:noFill/>
          <a:ln w="25400" cap="flat" cmpd="sng">
            <a:solidFill>
              <a:srgbClr val="52ADC8"/>
            </a:solidFill>
            <a:prstDash val="solid"/>
            <a:round/>
            <a:headEnd type="none" w="lg" len="lg"/>
            <a:tailEnd type="none" w="lg" len="lg"/>
          </a:ln>
        </p:spPr>
      </p:cxnSp>
      <p:cxnSp>
        <p:nvCxnSpPr>
          <p:cNvPr id="39" name="Shape 457">
            <a:extLst>
              <a:ext uri="{FF2B5EF4-FFF2-40B4-BE49-F238E27FC236}">
                <a16:creationId xmlns:a16="http://schemas.microsoft.com/office/drawing/2014/main" id="{45C56D4A-70F9-4FB8-93AE-26A409FEA929}"/>
              </a:ext>
            </a:extLst>
          </p:cNvPr>
          <p:cNvCxnSpPr>
            <a:cxnSpLocks/>
            <a:endCxn id="48" idx="7"/>
          </p:cNvCxnSpPr>
          <p:nvPr/>
        </p:nvCxnSpPr>
        <p:spPr>
          <a:xfrm flipH="1">
            <a:off x="1729042" y="3982099"/>
            <a:ext cx="332530" cy="654090"/>
          </a:xfrm>
          <a:prstGeom prst="straightConnector1">
            <a:avLst/>
          </a:prstGeom>
          <a:noFill/>
          <a:ln w="25400" cap="flat" cmpd="sng">
            <a:solidFill>
              <a:srgbClr val="52ADC8"/>
            </a:solidFill>
            <a:prstDash val="solid"/>
            <a:round/>
            <a:headEnd type="none" w="lg" len="lg"/>
            <a:tailEnd type="none" w="lg" len="lg"/>
          </a:ln>
        </p:spPr>
      </p:cxnSp>
      <p:cxnSp>
        <p:nvCxnSpPr>
          <p:cNvPr id="40" name="Shape 457">
            <a:extLst>
              <a:ext uri="{FF2B5EF4-FFF2-40B4-BE49-F238E27FC236}">
                <a16:creationId xmlns:a16="http://schemas.microsoft.com/office/drawing/2014/main" id="{9DCB60B9-74ED-47D7-AF4E-C8748CB60FB0}"/>
              </a:ext>
            </a:extLst>
          </p:cNvPr>
          <p:cNvCxnSpPr>
            <a:cxnSpLocks/>
            <a:endCxn id="47" idx="0"/>
          </p:cNvCxnSpPr>
          <p:nvPr/>
        </p:nvCxnSpPr>
        <p:spPr>
          <a:xfrm>
            <a:off x="1607548" y="4869160"/>
            <a:ext cx="0" cy="602428"/>
          </a:xfrm>
          <a:prstGeom prst="straightConnector1">
            <a:avLst/>
          </a:prstGeom>
          <a:noFill/>
          <a:ln w="25400" cap="flat" cmpd="sng">
            <a:solidFill>
              <a:srgbClr val="52ADC8"/>
            </a:solidFill>
            <a:prstDash val="solid"/>
            <a:round/>
            <a:headEnd type="none" w="lg" len="lg"/>
            <a:tailEnd type="none" w="lg" len="lg"/>
          </a:ln>
        </p:spPr>
      </p:cxnSp>
      <p:cxnSp>
        <p:nvCxnSpPr>
          <p:cNvPr id="51" name="Shape 457">
            <a:extLst>
              <a:ext uri="{FF2B5EF4-FFF2-40B4-BE49-F238E27FC236}">
                <a16:creationId xmlns:a16="http://schemas.microsoft.com/office/drawing/2014/main" id="{AEB062E2-9670-4908-A8B7-8C47C29DC978}"/>
              </a:ext>
            </a:extLst>
          </p:cNvPr>
          <p:cNvCxnSpPr>
            <a:cxnSpLocks/>
            <a:stCxn id="43" idx="4"/>
            <a:endCxn id="49" idx="0"/>
          </p:cNvCxnSpPr>
          <p:nvPr/>
        </p:nvCxnSpPr>
        <p:spPr>
          <a:xfrm flipH="1">
            <a:off x="1994198" y="4029317"/>
            <a:ext cx="213667" cy="548308"/>
          </a:xfrm>
          <a:prstGeom prst="straightConnector1">
            <a:avLst/>
          </a:prstGeom>
          <a:noFill/>
          <a:ln w="25400" cap="flat" cmpd="sng">
            <a:solidFill>
              <a:srgbClr val="52ADC8"/>
            </a:solidFill>
            <a:prstDash val="solid"/>
            <a:round/>
            <a:headEnd type="none" w="lg" len="lg"/>
            <a:tailEnd type="none" w="lg" len="lg"/>
          </a:ln>
        </p:spPr>
      </p:cxnSp>
      <p:cxnSp>
        <p:nvCxnSpPr>
          <p:cNvPr id="53" name="Shape 457">
            <a:extLst>
              <a:ext uri="{FF2B5EF4-FFF2-40B4-BE49-F238E27FC236}">
                <a16:creationId xmlns:a16="http://schemas.microsoft.com/office/drawing/2014/main" id="{6816A774-69DF-46FB-98B6-B24DBF660D77}"/>
              </a:ext>
            </a:extLst>
          </p:cNvPr>
          <p:cNvCxnSpPr>
            <a:cxnSpLocks/>
            <a:stCxn id="43" idx="4"/>
            <a:endCxn id="50" idx="0"/>
          </p:cNvCxnSpPr>
          <p:nvPr/>
        </p:nvCxnSpPr>
        <p:spPr>
          <a:xfrm>
            <a:off x="2207865" y="4029317"/>
            <a:ext cx="170998" cy="541423"/>
          </a:xfrm>
          <a:prstGeom prst="straightConnector1">
            <a:avLst/>
          </a:prstGeom>
          <a:noFill/>
          <a:ln w="25400" cap="flat" cmpd="sng">
            <a:solidFill>
              <a:srgbClr val="52ADC8"/>
            </a:solidFill>
            <a:prstDash val="solid"/>
            <a:round/>
            <a:headEnd type="none" w="lg" len="lg"/>
            <a:tailEnd type="none" w="lg" len="lg"/>
          </a:ln>
        </p:spPr>
      </p:cxnSp>
      <p:pic>
        <p:nvPicPr>
          <p:cNvPr id="33" name="Picture 32">
            <a:extLst>
              <a:ext uri="{FF2B5EF4-FFF2-40B4-BE49-F238E27FC236}">
                <a16:creationId xmlns:a16="http://schemas.microsoft.com/office/drawing/2014/main" id="{9B85B987-2BD5-40CF-927B-00CF8185E19D}"/>
              </a:ext>
            </a:extLst>
          </p:cNvPr>
          <p:cNvPicPr>
            <a:picLocks noChangeAspect="1"/>
          </p:cNvPicPr>
          <p:nvPr/>
        </p:nvPicPr>
        <p:blipFill>
          <a:blip r:embed="rId4"/>
          <a:stretch>
            <a:fillRect/>
          </a:stretch>
        </p:blipFill>
        <p:spPr>
          <a:xfrm>
            <a:off x="1403648" y="5085184"/>
            <a:ext cx="165100" cy="165100"/>
          </a:xfrm>
          <a:prstGeom prst="rect">
            <a:avLst/>
          </a:prstGeom>
        </p:spPr>
      </p:pic>
      <p:pic>
        <p:nvPicPr>
          <p:cNvPr id="34" name="Picture 33">
            <a:extLst>
              <a:ext uri="{FF2B5EF4-FFF2-40B4-BE49-F238E27FC236}">
                <a16:creationId xmlns:a16="http://schemas.microsoft.com/office/drawing/2014/main" id="{D72EB78E-9083-4083-8831-B130CA5F4BAE}"/>
              </a:ext>
            </a:extLst>
          </p:cNvPr>
          <p:cNvPicPr>
            <a:picLocks noChangeAspect="1"/>
          </p:cNvPicPr>
          <p:nvPr/>
        </p:nvPicPr>
        <p:blipFill>
          <a:blip r:embed="rId5"/>
          <a:stretch>
            <a:fillRect/>
          </a:stretch>
        </p:blipFill>
        <p:spPr>
          <a:xfrm>
            <a:off x="1115616" y="5517232"/>
            <a:ext cx="241300" cy="304800"/>
          </a:xfrm>
          <a:prstGeom prst="rect">
            <a:avLst/>
          </a:prstGeom>
        </p:spPr>
      </p:pic>
      <p:pic>
        <p:nvPicPr>
          <p:cNvPr id="35" name="Picture 34">
            <a:extLst>
              <a:ext uri="{FF2B5EF4-FFF2-40B4-BE49-F238E27FC236}">
                <a16:creationId xmlns:a16="http://schemas.microsoft.com/office/drawing/2014/main" id="{10F0BB29-8B9E-431C-9254-3590B5416692}"/>
              </a:ext>
            </a:extLst>
          </p:cNvPr>
          <p:cNvPicPr>
            <a:picLocks noChangeAspect="1"/>
          </p:cNvPicPr>
          <p:nvPr/>
        </p:nvPicPr>
        <p:blipFill>
          <a:blip r:embed="rId6"/>
          <a:stretch>
            <a:fillRect/>
          </a:stretch>
        </p:blipFill>
        <p:spPr>
          <a:xfrm>
            <a:off x="1225848" y="4653136"/>
            <a:ext cx="177800" cy="165100"/>
          </a:xfrm>
          <a:prstGeom prst="rect">
            <a:avLst/>
          </a:prstGeom>
        </p:spPr>
      </p:pic>
      <p:pic>
        <p:nvPicPr>
          <p:cNvPr id="36" name="Picture 35">
            <a:extLst>
              <a:ext uri="{FF2B5EF4-FFF2-40B4-BE49-F238E27FC236}">
                <a16:creationId xmlns:a16="http://schemas.microsoft.com/office/drawing/2014/main" id="{431CE1EA-F2BD-4CA2-A594-9FDE50B239D4}"/>
              </a:ext>
            </a:extLst>
          </p:cNvPr>
          <p:cNvPicPr>
            <a:picLocks noChangeAspect="1"/>
          </p:cNvPicPr>
          <p:nvPr/>
        </p:nvPicPr>
        <p:blipFill>
          <a:blip r:embed="rId7"/>
          <a:stretch>
            <a:fillRect/>
          </a:stretch>
        </p:blipFill>
        <p:spPr>
          <a:xfrm>
            <a:off x="1790649" y="3734099"/>
            <a:ext cx="139700" cy="165100"/>
          </a:xfrm>
          <a:prstGeom prst="rect">
            <a:avLst/>
          </a:prstGeom>
        </p:spPr>
      </p:pic>
      <p:sp>
        <p:nvSpPr>
          <p:cNvPr id="42" name="Shape 452">
            <a:extLst>
              <a:ext uri="{FF2B5EF4-FFF2-40B4-BE49-F238E27FC236}">
                <a16:creationId xmlns:a16="http://schemas.microsoft.com/office/drawing/2014/main" id="{7F2C4CC0-C259-40AE-99A1-AEC03E03EF61}"/>
              </a:ext>
            </a:extLst>
          </p:cNvPr>
          <p:cNvSpPr/>
          <p:nvPr/>
        </p:nvSpPr>
        <p:spPr>
          <a:xfrm>
            <a:off x="2591703" y="45695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 name="Circle">
            <a:extLst>
              <a:ext uri="{FF2B5EF4-FFF2-40B4-BE49-F238E27FC236}">
                <a16:creationId xmlns:a16="http://schemas.microsoft.com/office/drawing/2014/main" id="{CDF17D06-F301-483E-8B3C-3D22FA3DAB4B}"/>
              </a:ext>
            </a:extLst>
          </p:cNvPr>
          <p:cNvSpPr/>
          <p:nvPr/>
        </p:nvSpPr>
        <p:spPr>
          <a:xfrm>
            <a:off x="1979712" y="3573016"/>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7" name="Circle">
            <a:extLst>
              <a:ext uri="{FF2B5EF4-FFF2-40B4-BE49-F238E27FC236}">
                <a16:creationId xmlns:a16="http://schemas.microsoft.com/office/drawing/2014/main" id="{323FF6F3-EE67-471E-BDC1-A7972E60D4B6}"/>
              </a:ext>
            </a:extLst>
          </p:cNvPr>
          <p:cNvSpPr/>
          <p:nvPr/>
        </p:nvSpPr>
        <p:spPr>
          <a:xfrm>
            <a:off x="1379395"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8" name="Shape 452">
            <a:extLst>
              <a:ext uri="{FF2B5EF4-FFF2-40B4-BE49-F238E27FC236}">
                <a16:creationId xmlns:a16="http://schemas.microsoft.com/office/drawing/2014/main" id="{67581630-5C29-4545-9165-076E51D726A0}"/>
              </a:ext>
            </a:extLst>
          </p:cNvPr>
          <p:cNvSpPr/>
          <p:nvPr/>
        </p:nvSpPr>
        <p:spPr>
          <a:xfrm>
            <a:off x="1435724" y="4585864"/>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9" name="Shape 452">
            <a:extLst>
              <a:ext uri="{FF2B5EF4-FFF2-40B4-BE49-F238E27FC236}">
                <a16:creationId xmlns:a16="http://schemas.microsoft.com/office/drawing/2014/main" id="{2CFD7D52-50C1-4D92-A39A-BF2EA08E0D00}"/>
              </a:ext>
            </a:extLst>
          </p:cNvPr>
          <p:cNvSpPr/>
          <p:nvPr/>
        </p:nvSpPr>
        <p:spPr>
          <a:xfrm>
            <a:off x="1822374" y="4577625"/>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 name="Shape 452">
            <a:extLst>
              <a:ext uri="{FF2B5EF4-FFF2-40B4-BE49-F238E27FC236}">
                <a16:creationId xmlns:a16="http://schemas.microsoft.com/office/drawing/2014/main" id="{D0AAF2B1-8349-4B9F-AD75-14A0A551FD8C}"/>
              </a:ext>
            </a:extLst>
          </p:cNvPr>
          <p:cNvSpPr/>
          <p:nvPr/>
        </p:nvSpPr>
        <p:spPr>
          <a:xfrm>
            <a:off x="2207039" y="4570740"/>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 name="Circle">
            <a:extLst>
              <a:ext uri="{FF2B5EF4-FFF2-40B4-BE49-F238E27FC236}">
                <a16:creationId xmlns:a16="http://schemas.microsoft.com/office/drawing/2014/main" id="{51DA2018-3D09-4558-862E-0683C968AAB9}"/>
              </a:ext>
            </a:extLst>
          </p:cNvPr>
          <p:cNvSpPr/>
          <p:nvPr/>
        </p:nvSpPr>
        <p:spPr>
          <a:xfrm>
            <a:off x="2511724"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2" name="Circle">
            <a:extLst>
              <a:ext uri="{FF2B5EF4-FFF2-40B4-BE49-F238E27FC236}">
                <a16:creationId xmlns:a16="http://schemas.microsoft.com/office/drawing/2014/main" id="{8AFC0560-7E50-464D-A040-0AFA62C9B428}"/>
              </a:ext>
            </a:extLst>
          </p:cNvPr>
          <p:cNvSpPr/>
          <p:nvPr/>
        </p:nvSpPr>
        <p:spPr>
          <a:xfrm>
            <a:off x="1760086"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4" name="Circle">
            <a:extLst>
              <a:ext uri="{FF2B5EF4-FFF2-40B4-BE49-F238E27FC236}">
                <a16:creationId xmlns:a16="http://schemas.microsoft.com/office/drawing/2014/main" id="{12BDB691-82EF-4BDB-AC74-F079C1C5E1DE}"/>
              </a:ext>
            </a:extLst>
          </p:cNvPr>
          <p:cNvSpPr/>
          <p:nvPr/>
        </p:nvSpPr>
        <p:spPr>
          <a:xfrm>
            <a:off x="2152587"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60669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6BBC-893A-4183-93FF-B12C578D22D8}"/>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9107BC9-CB21-4C1A-9B29-265713561E86}"/>
              </a:ext>
            </a:extLst>
          </p:cNvPr>
          <p:cNvSpPr>
            <a:spLocks noGrp="1"/>
          </p:cNvSpPr>
          <p:nvPr>
            <p:ph idx="1"/>
          </p:nvPr>
        </p:nvSpPr>
        <p:spPr/>
        <p:txBody>
          <a:bodyPr/>
          <a:lstStyle/>
          <a:p>
            <a:r>
              <a:rPr lang="en-US" dirty="0"/>
              <a:t>Assume </a:t>
            </a:r>
            <a:endParaRPr lang="en-SE" dirty="0"/>
          </a:p>
        </p:txBody>
      </p:sp>
      <p:pic>
        <p:nvPicPr>
          <p:cNvPr id="1026" name="Picture 2">
            <a:extLst>
              <a:ext uri="{FF2B5EF4-FFF2-40B4-BE49-F238E27FC236}">
                <a16:creationId xmlns:a16="http://schemas.microsoft.com/office/drawing/2014/main" id="{6E4966BD-C040-4A2F-A8D6-1DAADED7D6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068960"/>
            <a:ext cx="91440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5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Explanations </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550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endParaRPr lang="en-US" dirty="0"/>
              </a:p>
              <a:p>
                <a:r>
                  <a:rPr lang="en-US" dirty="0"/>
                  <a:t>Q Actor-Critic:</a:t>
                </a:r>
                <a:endParaRPr lang="en-US" dirty="0">
                  <a:solidFill>
                    <a:schemeClr val="tx1"/>
                  </a:solidFill>
                </a:endParaRPr>
              </a:p>
              <a:p>
                <a:pPr lvl="1"/>
                <a:r>
                  <a:rPr lang="en-US" dirty="0">
                    <a:solidFill>
                      <a:schemeClr val="tx1"/>
                    </a:solidFill>
                  </a:rPr>
                  <a:t>Bellman Exp Equation for Action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i="1" dirty="0">
                  <a:solidFill>
                    <a:schemeClr val="tx1"/>
                  </a:solidFill>
                  <a:latin typeface="Cambria Math" panose="02040503050406030204" pitchFamily="18" charset="0"/>
                </a:endParaRPr>
              </a:p>
              <a:p>
                <a:pPr lvl="1"/>
                <a:r>
                  <a:rPr lang="en-US" dirty="0">
                    <a:solidFill>
                      <a:schemeClr val="tx1"/>
                    </a:solidFill>
                  </a:rPr>
                  <a:t>Sample-based estimate (</a:t>
                </a:r>
                <a:r>
                  <a:rPr lang="en-US" dirty="0"/>
                  <a:t>TD target for action value function</a:t>
                </a:r>
                <a:r>
                  <a:rPr lang="en-US" dirty="0">
                    <a:solidFill>
                      <a:schemeClr val="tx1"/>
                    </a:solidFill>
                  </a:rPr>
                  <a:t>):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oMath>
                </a14:m>
                <a:endParaRPr lang="en-US" i="1" dirty="0">
                  <a:latin typeface="Cambria Math" panose="02040503050406030204" pitchFamily="18" charset="0"/>
                </a:endParaRPr>
              </a:p>
              <a:p>
                <a:r>
                  <a:rPr lang="en-US" dirty="0"/>
                  <a:t>A2C</a:t>
                </a:r>
                <a:endParaRPr lang="en-US" dirty="0">
                  <a:solidFill>
                    <a:schemeClr val="tx1"/>
                  </a:solidFill>
                </a:endParaRPr>
              </a:p>
              <a:p>
                <a:pPr lvl="1"/>
                <a:r>
                  <a:rPr lang="en-US" dirty="0">
                    <a:solidFill>
                      <a:schemeClr val="tx1"/>
                    </a:solidFill>
                  </a:rPr>
                  <a:t>Bellman Exp Equation for State Value Function:</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Sample-based estimate (</a:t>
                </a:r>
                <a:r>
                  <a:rPr lang="en-US" dirty="0"/>
                  <a:t>TD target for state value function</a:t>
                </a:r>
                <a:r>
                  <a:rPr lang="en-US" dirty="0">
                    <a:solidFill>
                      <a:schemeClr val="tx1"/>
                    </a:solidFill>
                  </a:rPr>
                  <a:t>):</a:t>
                </a:r>
              </a:p>
              <a:p>
                <a:pPr lvl="1"/>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𝑠</m:t>
                        </m:r>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𝔼</m:t>
                        </m:r>
                      </m:e>
                      <m:sub>
                        <m:r>
                          <a:rPr lang="en-US" i="1">
                            <a:solidFill>
                              <a:srgbClr val="C00000"/>
                            </a:solidFill>
                            <a:latin typeface="Cambria Math" panose="02040503050406030204" pitchFamily="18" charset="0"/>
                          </a:rPr>
                          <m:t>𝜋</m:t>
                        </m:r>
                      </m:sub>
                    </m:sSub>
                    <m:d>
                      <m:dPr>
                        <m:begChr m:val="["/>
                        <m:endChr m:val="]"/>
                        <m:ctrlPr>
                          <a:rPr lang="en-US" i="1">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𝑅</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𝑠</m:t>
                        </m:r>
                      </m:e>
                    </m:d>
                  </m:oMath>
                </a14:m>
                <a:endParaRPr lang="en-US" b="0" dirty="0">
                  <a:solidFill>
                    <a:srgbClr val="C00000"/>
                  </a:solidFill>
                </a:endParaRPr>
              </a:p>
              <a:p>
                <a:pPr lvl="1"/>
                <a:r>
                  <a:rPr lang="en-US" dirty="0">
                    <a:solidFill>
                      <a:schemeClr val="tx1"/>
                    </a:solidFill>
                  </a:rPr>
                  <a:t>Sample-based estimate (</a:t>
                </a:r>
                <a:r>
                  <a:rPr lang="en-US" dirty="0"/>
                  <a:t>TD target for </a:t>
                </a:r>
                <a:r>
                  <a:rPr lang="en-US" dirty="0" err="1"/>
                  <a:t>advangtage</a:t>
                </a:r>
                <a:r>
                  <a:rPr lang="en-US" dirty="0"/>
                  <a:t> function</a:t>
                </a:r>
                <a:r>
                  <a:rPr lang="en-US" dirty="0">
                    <a:solidFill>
                      <a:schemeClr val="tx1"/>
                    </a:solidFill>
                  </a:rPr>
                  <a:t>) </a:t>
                </a:r>
                <a:r>
                  <a:rPr lang="en-US">
                    <a:solidFill>
                      <a:schemeClr val="tx1"/>
                    </a:solidFill>
                  </a:rPr>
                  <a:t>:  not right</a:t>
                </a:r>
                <a:endParaRPr lang="en-US" dirty="0">
                  <a:solidFill>
                    <a:schemeClr val="tx1"/>
                  </a:solidFill>
                </a:endParaRP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𝑅</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e>
                            </m:d>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b="0" i="1" smtClean="0">
                            <a:latin typeface="Cambria Math" panose="02040503050406030204" pitchFamily="18" charset="0"/>
                          </a:rPr>
                          <m:t>)</m:t>
                        </m:r>
                      </m:e>
                    </m:d>
                    <m:r>
                      <a:rPr lang="en-US" b="0" i="1" smtClean="0">
                        <a:latin typeface="Cambria Math" panose="02040503050406030204" pitchFamily="18" charset="0"/>
                      </a:rPr>
                      <m:t>=</m:t>
                    </m:r>
                  </m:oMath>
                </a14:m>
                <a:endParaRPr lang="en-US" dirty="0">
                  <a:solidFill>
                    <a:srgbClr val="C00000"/>
                  </a:solidFill>
                </a:endParaRPr>
              </a:p>
              <a:p>
                <a:pPr lvl="1"/>
                <a:endParaRPr lang="en-US" dirty="0">
                  <a:solidFill>
                    <a:srgbClr val="C00000"/>
                  </a:solidFill>
                </a:endParaRPr>
              </a:p>
            </p:txBody>
          </p:sp>
        </mc:Choice>
        <mc:Fallback>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414" t="-1639"/>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pic>
        <p:nvPicPr>
          <p:cNvPr id="2050" name="Picture 2">
            <a:extLst>
              <a:ext uri="{FF2B5EF4-FFF2-40B4-BE49-F238E27FC236}">
                <a16:creationId xmlns:a16="http://schemas.microsoft.com/office/drawing/2014/main" id="{2DF58560-5BDD-472A-8F41-AF927D4AAB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2021" y="1214422"/>
            <a:ext cx="5436096" cy="41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70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21"/>
            <a:ext cx="8229600" cy="868362"/>
          </a:xfrm>
        </p:spPr>
        <p:txBody>
          <a:bodyPr/>
          <a:lstStyle/>
          <a:p>
            <a:r>
              <a:rPr lang="en-US" sz="3600" dirty="0"/>
              <a:t>MC Prediction for </a:t>
            </a:r>
            <a:r>
              <a:rPr lang="en-US" sz="3600" dirty="0" err="1"/>
              <a:t>MiniGW</a:t>
            </a:r>
            <a:endParaRPr lang="en-US" sz="3200" dirty="0"/>
          </a:p>
        </p:txBody>
      </p:sp>
      <p:sp>
        <p:nvSpPr>
          <p:cNvPr id="4" name="TextBox 3"/>
          <p:cNvSpPr txBox="1"/>
          <p:nvPr/>
        </p:nvSpPr>
        <p:spPr>
          <a:xfrm>
            <a:off x="400050" y="762000"/>
            <a:ext cx="1771650" cy="369332"/>
          </a:xfrm>
          <a:prstGeom prst="rect">
            <a:avLst/>
          </a:prstGeom>
          <a:noFill/>
        </p:spPr>
        <p:txBody>
          <a:bodyPr wrap="square" rtlCol="0">
            <a:spAutoFit/>
          </a:bodyPr>
          <a:lstStyle/>
          <a:p>
            <a:pPr algn="ctr"/>
            <a:r>
              <a:rPr lang="en-US" dirty="0">
                <a:solidFill>
                  <a:schemeClr val="accent2"/>
                </a:solidFill>
                <a:latin typeface="Palatino"/>
                <a:cs typeface="Palatino"/>
              </a:rPr>
              <a:t>Input Policy </a:t>
            </a:r>
            <a:r>
              <a:rPr lang="en-US" dirty="0">
                <a:solidFill>
                  <a:schemeClr val="accent2"/>
                </a:solidFill>
                <a:latin typeface="Palatino"/>
                <a:cs typeface="Palatino"/>
                <a:sym typeface="Symbol" pitchFamily="18" charset="2"/>
              </a:rPr>
              <a:t></a:t>
            </a:r>
            <a:r>
              <a:rPr lang="en-US" sz="1200" dirty="0">
                <a:solidFill>
                  <a:schemeClr val="accent2"/>
                </a:solidFill>
                <a:latin typeface="Palatino"/>
                <a:cs typeface="Palatino"/>
              </a:rPr>
              <a:t> </a:t>
            </a:r>
          </a:p>
        </p:txBody>
      </p:sp>
      <p:sp>
        <p:nvSpPr>
          <p:cNvPr id="14" name="Text Box 13"/>
          <p:cNvSpPr txBox="1">
            <a:spLocks noChangeArrowheads="1"/>
          </p:cNvSpPr>
          <p:nvPr/>
        </p:nvSpPr>
        <p:spPr bwMode="auto">
          <a:xfrm>
            <a:off x="342900" y="3623030"/>
            <a:ext cx="1828800" cy="338554"/>
          </a:xfrm>
          <a:prstGeom prst="rect">
            <a:avLst/>
          </a:prstGeom>
          <a:noFill/>
          <a:ln w="9525">
            <a:noFill/>
            <a:miter lim="800000"/>
            <a:headEnd/>
            <a:tailEnd/>
          </a:ln>
        </p:spPr>
        <p:txBody>
          <a:bodyPr wrap="square">
            <a:spAutoFit/>
          </a:bodyPr>
          <a:lstStyle/>
          <a:p>
            <a:pPr algn="ctr">
              <a:spcBef>
                <a:spcPct val="50000"/>
              </a:spcBef>
            </a:pPr>
            <a:r>
              <a:rPr lang="en-US" sz="1600" i="1" dirty="0">
                <a:latin typeface="Palatino"/>
                <a:cs typeface="Palatino"/>
                <a:sym typeface="Symbol" pitchFamily="18" charset="2"/>
              </a:rPr>
              <a:t>Assume: </a:t>
            </a:r>
            <a:r>
              <a:rPr lang="en-US" sz="1600" dirty="0">
                <a:latin typeface="Palatino"/>
                <a:cs typeface="Palatino"/>
                <a:sym typeface="Symbol" pitchFamily="18" charset="2"/>
              </a:rPr>
              <a:t> = 1</a:t>
            </a:r>
            <a:endParaRPr lang="en-US" sz="1600" dirty="0">
              <a:latin typeface="Palatino"/>
              <a:cs typeface="Palatino"/>
            </a:endParaRPr>
          </a:p>
        </p:txBody>
      </p:sp>
      <p:sp>
        <p:nvSpPr>
          <p:cNvPr id="15" name="TextBox 14"/>
          <p:cNvSpPr txBox="1"/>
          <p:nvPr/>
        </p:nvSpPr>
        <p:spPr>
          <a:xfrm>
            <a:off x="2800350" y="762000"/>
            <a:ext cx="3371850" cy="369332"/>
          </a:xfrm>
          <a:prstGeom prst="rect">
            <a:avLst/>
          </a:prstGeom>
          <a:noFill/>
        </p:spPr>
        <p:txBody>
          <a:bodyPr wrap="square" rtlCol="0">
            <a:spAutoFit/>
          </a:bodyPr>
          <a:lstStyle/>
          <a:p>
            <a:pPr algn="ctr"/>
            <a:r>
              <a:rPr lang="en-US" dirty="0">
                <a:solidFill>
                  <a:schemeClr val="accent2"/>
                </a:solidFill>
                <a:latin typeface="Palatino"/>
                <a:cs typeface="Palatino"/>
              </a:rPr>
              <a:t>Observed Episodes (Training)</a:t>
            </a:r>
            <a:endParaRPr lang="en-US" sz="1200" dirty="0">
              <a:solidFill>
                <a:schemeClr val="accent2"/>
              </a:solidFill>
              <a:latin typeface="Palatino"/>
              <a:cs typeface="Palatino"/>
            </a:endParaRPr>
          </a:p>
        </p:txBody>
      </p:sp>
      <p:sp>
        <p:nvSpPr>
          <p:cNvPr id="18" name="TextBox 17"/>
          <p:cNvSpPr txBox="1"/>
          <p:nvPr/>
        </p:nvSpPr>
        <p:spPr>
          <a:xfrm>
            <a:off x="6743700" y="762000"/>
            <a:ext cx="2057400" cy="369332"/>
          </a:xfrm>
          <a:prstGeom prst="rect">
            <a:avLst/>
          </a:prstGeom>
          <a:noFill/>
        </p:spPr>
        <p:txBody>
          <a:bodyPr wrap="square" rtlCol="0">
            <a:spAutoFit/>
          </a:bodyPr>
          <a:lstStyle/>
          <a:p>
            <a:pPr algn="ctr"/>
            <a:r>
              <a:rPr lang="en-US" dirty="0">
                <a:solidFill>
                  <a:schemeClr val="accent2"/>
                </a:solidFill>
                <a:latin typeface="Palatino"/>
                <a:cs typeface="Palatino"/>
              </a:rPr>
              <a:t>Output Values</a:t>
            </a:r>
            <a:endParaRPr lang="en-US" sz="1200" dirty="0">
              <a:solidFill>
                <a:schemeClr val="accent2"/>
              </a:solidFill>
              <a:latin typeface="Palatino"/>
              <a:cs typeface="Palatino"/>
            </a:endParaRPr>
          </a:p>
        </p:txBody>
      </p:sp>
      <p:graphicFrame>
        <p:nvGraphicFramePr>
          <p:cNvPr id="19" name="Table 18"/>
          <p:cNvGraphicFramePr>
            <a:graphicFrameLocks noGrp="1"/>
          </p:cNvGraphicFramePr>
          <p:nvPr/>
        </p:nvGraphicFramePr>
        <p:xfrm>
          <a:off x="285750" y="1619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342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1" name="Rectangle 20"/>
          <p:cNvSpPr/>
          <p:nvPr/>
        </p:nvSpPr>
        <p:spPr>
          <a:xfrm>
            <a:off x="1055076" y="1713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2" name="Isosceles Triangle 21"/>
          <p:cNvSpPr/>
          <p:nvPr/>
        </p:nvSpPr>
        <p:spPr>
          <a:xfrm rot="5400000">
            <a:off x="798736" y="2501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3" name="Isosceles Triangle 22"/>
          <p:cNvSpPr/>
          <p:nvPr/>
        </p:nvSpPr>
        <p:spPr>
          <a:xfrm rot="5400000">
            <a:off x="1440574" y="2501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4" name="Isosceles Triangle 23"/>
          <p:cNvSpPr/>
          <p:nvPr/>
        </p:nvSpPr>
        <p:spPr>
          <a:xfrm>
            <a:off x="1206744" y="2900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6" name="TextBox 25"/>
          <p:cNvSpPr txBox="1"/>
          <p:nvPr/>
        </p:nvSpPr>
        <p:spPr>
          <a:xfrm>
            <a:off x="28465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8" name="TextBox 27"/>
          <p:cNvSpPr txBox="1"/>
          <p:nvPr/>
        </p:nvSpPr>
        <p:spPr>
          <a:xfrm>
            <a:off x="47896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9" name="TextBox 28"/>
          <p:cNvSpPr txBox="1"/>
          <p:nvPr/>
        </p:nvSpPr>
        <p:spPr>
          <a:xfrm>
            <a:off x="4756638" y="3029183"/>
            <a:ext cx="151887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A, -1</a:t>
            </a:r>
          </a:p>
          <a:p>
            <a:r>
              <a:rPr lang="en-US" sz="1500" dirty="0">
                <a:latin typeface="Palatino"/>
                <a:cs typeface="Palatino"/>
              </a:rPr>
              <a:t>A, exit, x, -10</a:t>
            </a:r>
          </a:p>
        </p:txBody>
      </p:sp>
      <p:sp>
        <p:nvSpPr>
          <p:cNvPr id="30" name="TextBox 29"/>
          <p:cNvSpPr txBox="1"/>
          <p:nvPr/>
        </p:nvSpPr>
        <p:spPr>
          <a:xfrm>
            <a:off x="2914650" y="1219200"/>
            <a:ext cx="1257300" cy="369332"/>
          </a:xfrm>
          <a:prstGeom prst="rect">
            <a:avLst/>
          </a:prstGeom>
          <a:noFill/>
        </p:spPr>
        <p:txBody>
          <a:bodyPr wrap="square" rtlCol="0">
            <a:spAutoFit/>
          </a:bodyPr>
          <a:lstStyle/>
          <a:p>
            <a:pPr algn="ctr"/>
            <a:r>
              <a:rPr lang="en-US" dirty="0">
                <a:latin typeface="Palatino"/>
                <a:cs typeface="Palatino"/>
              </a:rPr>
              <a:t>Episode 1</a:t>
            </a:r>
          </a:p>
        </p:txBody>
      </p:sp>
      <p:sp>
        <p:nvSpPr>
          <p:cNvPr id="31" name="Rounded Rectangle 30"/>
          <p:cNvSpPr/>
          <p:nvPr/>
        </p:nvSpPr>
        <p:spPr>
          <a:xfrm>
            <a:off x="26860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2" name="TextBox 31"/>
          <p:cNvSpPr txBox="1"/>
          <p:nvPr/>
        </p:nvSpPr>
        <p:spPr>
          <a:xfrm>
            <a:off x="4857750" y="1219200"/>
            <a:ext cx="1257300" cy="369332"/>
          </a:xfrm>
          <a:prstGeom prst="rect">
            <a:avLst/>
          </a:prstGeom>
          <a:noFill/>
        </p:spPr>
        <p:txBody>
          <a:bodyPr wrap="square" rtlCol="0">
            <a:spAutoFit/>
          </a:bodyPr>
          <a:lstStyle/>
          <a:p>
            <a:pPr algn="ctr"/>
            <a:r>
              <a:rPr lang="en-US" dirty="0">
                <a:latin typeface="Palatino"/>
                <a:cs typeface="Palatino"/>
              </a:rPr>
              <a:t>Episode 2</a:t>
            </a:r>
          </a:p>
        </p:txBody>
      </p:sp>
      <p:sp>
        <p:nvSpPr>
          <p:cNvPr id="33" name="Rounded Rectangle 32"/>
          <p:cNvSpPr/>
          <p:nvPr/>
        </p:nvSpPr>
        <p:spPr>
          <a:xfrm>
            <a:off x="46291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4" name="TextBox 33"/>
          <p:cNvSpPr txBox="1"/>
          <p:nvPr/>
        </p:nvSpPr>
        <p:spPr>
          <a:xfrm>
            <a:off x="2914650" y="2590800"/>
            <a:ext cx="1257300" cy="369332"/>
          </a:xfrm>
          <a:prstGeom prst="rect">
            <a:avLst/>
          </a:prstGeom>
          <a:noFill/>
        </p:spPr>
        <p:txBody>
          <a:bodyPr wrap="square" rtlCol="0">
            <a:spAutoFit/>
          </a:bodyPr>
          <a:lstStyle/>
          <a:p>
            <a:pPr algn="ctr"/>
            <a:r>
              <a:rPr lang="en-US" dirty="0">
                <a:latin typeface="Palatino"/>
                <a:cs typeface="Palatino"/>
              </a:rPr>
              <a:t>Episode 3</a:t>
            </a:r>
          </a:p>
        </p:txBody>
      </p:sp>
      <p:sp>
        <p:nvSpPr>
          <p:cNvPr id="35" name="Rounded Rectangle 34"/>
          <p:cNvSpPr/>
          <p:nvPr/>
        </p:nvSpPr>
        <p:spPr>
          <a:xfrm>
            <a:off x="26860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6" name="TextBox 35"/>
          <p:cNvSpPr txBox="1"/>
          <p:nvPr/>
        </p:nvSpPr>
        <p:spPr>
          <a:xfrm>
            <a:off x="4857750" y="2590800"/>
            <a:ext cx="1257300" cy="369332"/>
          </a:xfrm>
          <a:prstGeom prst="rect">
            <a:avLst/>
          </a:prstGeom>
          <a:noFill/>
        </p:spPr>
        <p:txBody>
          <a:bodyPr wrap="square" rtlCol="0">
            <a:spAutoFit/>
          </a:bodyPr>
          <a:lstStyle/>
          <a:p>
            <a:pPr algn="ctr"/>
            <a:r>
              <a:rPr lang="en-US" dirty="0">
                <a:latin typeface="Palatino"/>
                <a:cs typeface="Palatino"/>
              </a:rPr>
              <a:t>Episode 4</a:t>
            </a:r>
          </a:p>
        </p:txBody>
      </p:sp>
      <p:sp>
        <p:nvSpPr>
          <p:cNvPr id="37" name="Rounded Rectangle 36"/>
          <p:cNvSpPr/>
          <p:nvPr/>
        </p:nvSpPr>
        <p:spPr>
          <a:xfrm>
            <a:off x="46291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44" name="TextBox 43"/>
          <p:cNvSpPr txBox="1"/>
          <p:nvPr/>
        </p:nvSpPr>
        <p:spPr>
          <a:xfrm>
            <a:off x="2800350" y="3028218"/>
            <a:ext cx="182880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D, -1</a:t>
            </a:r>
          </a:p>
          <a:p>
            <a:r>
              <a:rPr lang="en-US" sz="1500" dirty="0">
                <a:latin typeface="Palatino"/>
                <a:cs typeface="Palatino"/>
              </a:rPr>
              <a:t>D, exit, x, +10</a:t>
            </a:r>
          </a:p>
        </p:txBody>
      </p:sp>
      <p:graphicFrame>
        <p:nvGraphicFramePr>
          <p:cNvPr id="56" name="Table 55"/>
          <p:cNvGraphicFramePr>
            <a:graphicFrameLocks noGrp="1"/>
          </p:cNvGraphicFramePr>
          <p:nvPr/>
        </p:nvGraphicFramePr>
        <p:xfrm>
          <a:off x="6800850" y="1597716"/>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l"/>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57" name="TextBox 56"/>
          <p:cNvSpPr txBox="1"/>
          <p:nvPr/>
        </p:nvSpPr>
        <p:spPr>
          <a:xfrm>
            <a:off x="685800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+8</a:t>
            </a:r>
          </a:p>
        </p:txBody>
      </p:sp>
      <p:sp>
        <p:nvSpPr>
          <p:cNvPr id="58" name="TextBox 57"/>
          <p:cNvSpPr txBox="1"/>
          <p:nvPr/>
        </p:nvSpPr>
        <p:spPr>
          <a:xfrm>
            <a:off x="7513026"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+4</a:t>
            </a:r>
          </a:p>
        </p:txBody>
      </p:sp>
      <p:sp>
        <p:nvSpPr>
          <p:cNvPr id="59" name="TextBox 58"/>
          <p:cNvSpPr txBox="1"/>
          <p:nvPr/>
        </p:nvSpPr>
        <p:spPr>
          <a:xfrm>
            <a:off x="817245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0" name="TextBox 59"/>
          <p:cNvSpPr txBox="1"/>
          <p:nvPr/>
        </p:nvSpPr>
        <p:spPr>
          <a:xfrm>
            <a:off x="7543800" y="159771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1" name="TextBox 60"/>
          <p:cNvSpPr txBox="1"/>
          <p:nvPr/>
        </p:nvSpPr>
        <p:spPr>
          <a:xfrm>
            <a:off x="7543800" y="2900199"/>
            <a:ext cx="685800" cy="369332"/>
          </a:xfrm>
          <a:prstGeom prst="rect">
            <a:avLst/>
          </a:prstGeom>
          <a:noFill/>
        </p:spPr>
        <p:txBody>
          <a:bodyPr wrap="square" rtlCol="0">
            <a:spAutoFit/>
          </a:bodyPr>
          <a:lstStyle/>
          <a:p>
            <a:pPr algn="ctr"/>
            <a:r>
              <a:rPr lang="en-US" dirty="0">
                <a:solidFill>
                  <a:srgbClr val="FF0000"/>
                </a:solidFill>
                <a:latin typeface="Palatino"/>
                <a:cs typeface="Palatino"/>
              </a:rPr>
              <a:t>-2</a:t>
            </a:r>
          </a:p>
        </p:txBody>
      </p:sp>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0CF51EAE-27F1-4FBB-80B2-80748E64A0F9}"/>
                  </a:ext>
                </a:extLst>
              </p:cNvPr>
              <p:cNvSpPr>
                <a:spLocks noGrp="1"/>
              </p:cNvSpPr>
              <p:nvPr>
                <p:ph idx="1"/>
              </p:nvPr>
            </p:nvSpPr>
            <p:spPr>
              <a:xfrm>
                <a:off x="0" y="4057880"/>
                <a:ext cx="4629150" cy="2721130"/>
              </a:xfrm>
            </p:spPr>
            <p:txBody>
              <a:bodyPr>
                <a:normAutofit fontScale="55000" lnSpcReduction="20000"/>
              </a:bodyPr>
              <a:lstStyle/>
              <a:p>
                <a:r>
                  <a:rPr lang="en-US" dirty="0"/>
                  <a:t>State A:</a:t>
                </a:r>
              </a:p>
              <a:p>
                <a:pPr lvl="1"/>
                <a:r>
                  <a:rPr lang="en-US" dirty="0"/>
                  <a:t>Episode 4: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e>
                    </m:d>
                    <m:r>
                      <a:rPr lang="en-US" b="0" i="1" dirty="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10</m:t>
                        </m:r>
                      </m:num>
                      <m:den>
                        <m:r>
                          <a:rPr lang="en-US" b="0" i="1" smtClean="0">
                            <a:latin typeface="Cambria Math" panose="02040503050406030204" pitchFamily="18" charset="0"/>
                          </a:rPr>
                          <m:t>1</m:t>
                        </m:r>
                      </m:den>
                    </m:f>
                    <m:r>
                      <a:rPr lang="en-US" b="0" i="1" smtClean="0">
                        <a:latin typeface="Cambria Math" panose="02040503050406030204" pitchFamily="18" charset="0"/>
                      </a:rPr>
                      <m:t>=−10</m:t>
                    </m:r>
                    <m:r>
                      <a:rPr lang="en-US" i="1">
                        <a:latin typeface="Cambria Math" panose="02040503050406030204" pitchFamily="18" charset="0"/>
                      </a:rPr>
                      <m:t>,</m:t>
                    </m:r>
                  </m:oMath>
                </a14:m>
                <a:endParaRPr lang="en-US" dirty="0"/>
              </a:p>
              <a:p>
                <a:r>
                  <a:rPr lang="en-US" dirty="0"/>
                  <a:t>State D:</a:t>
                </a:r>
              </a:p>
              <a:p>
                <a:pPr lvl="1"/>
                <a:r>
                  <a:rPr lang="en-US" dirty="0"/>
                  <a:t>Episodes 1,2,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𝐷</m:t>
                        </m:r>
                      </m:e>
                    </m:d>
                    <m:r>
                      <a:rPr lang="en-US" i="1" dirty="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b="0" i="1" smtClean="0">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r>
                          <a:rPr lang="en-US" b="0" i="1" smtClean="0">
                            <a:latin typeface="Cambria Math" panose="02040503050406030204" pitchFamily="18" charset="0"/>
                          </a:rPr>
                          <m:t>⋅3</m:t>
                        </m:r>
                      </m:num>
                      <m:den>
                        <m:r>
                          <a:rPr lang="en-US" b="0" i="1" smtClean="0">
                            <a:latin typeface="Cambria Math" panose="02040503050406030204" pitchFamily="18" charset="0"/>
                          </a:rPr>
                          <m:t>3</m:t>
                        </m:r>
                      </m:den>
                    </m:f>
                    <m:r>
                      <a:rPr lang="en-US" i="1">
                        <a:latin typeface="Cambria Math" panose="02040503050406030204" pitchFamily="18" charset="0"/>
                      </a:rPr>
                      <m:t>=10,</m:t>
                    </m:r>
                  </m:oMath>
                </a14:m>
                <a:endParaRPr lang="en-US" dirty="0"/>
              </a:p>
              <a:p>
                <a:r>
                  <a:rPr lang="en-US" dirty="0"/>
                  <a:t>State </a:t>
                </a:r>
                <a14:m>
                  <m:oMath xmlns:m="http://schemas.openxmlformats.org/officeDocument/2006/math">
                    <m:r>
                      <a:rPr lang="en-US" b="0" i="1" smtClean="0">
                        <a:latin typeface="Cambria Math" panose="02040503050406030204" pitchFamily="18" charset="0"/>
                      </a:rPr>
                      <m:t>𝐵</m:t>
                    </m:r>
                  </m:oMath>
                </a14:m>
                <a:r>
                  <a:rPr lang="en-US" dirty="0"/>
                  <a:t>: </a:t>
                </a:r>
              </a:p>
              <a:p>
                <a:pPr lvl="1"/>
                <a:r>
                  <a:rPr lang="en-US" dirty="0"/>
                  <a:t>Episodes 1 and 2: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𝐵</m:t>
                        </m:r>
                      </m:e>
                    </m:d>
                    <m:r>
                      <a:rPr lang="en-US" i="1" dirty="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−1−1+10=8</m:t>
                    </m:r>
                  </m:oMath>
                </a14:m>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8+8</m:t>
                        </m:r>
                      </m:e>
                    </m:d>
                    <m:r>
                      <a:rPr lang="en-US" b="0" i="1" smtClean="0">
                        <a:latin typeface="Cambria Math" panose="02040503050406030204" pitchFamily="18" charset="0"/>
                      </a:rPr>
                      <m:t>=8</m:t>
                    </m:r>
                  </m:oMath>
                </a14:m>
                <a:endParaRPr lang="en-SE" dirty="0"/>
              </a:p>
              <a:p>
                <a:endParaRPr lang="en-SE" dirty="0"/>
              </a:p>
              <a:p>
                <a:pPr lvl="1"/>
                <a:endParaRPr lang="en-SE" dirty="0"/>
              </a:p>
            </p:txBody>
          </p:sp>
        </mc:Choice>
        <mc:Fallback xmlns="">
          <p:sp>
            <p:nvSpPr>
              <p:cNvPr id="38" name="Content Placeholder 2">
                <a:extLst>
                  <a:ext uri="{FF2B5EF4-FFF2-40B4-BE49-F238E27FC236}">
                    <a16:creationId xmlns:a16="http://schemas.microsoft.com/office/drawing/2014/main" id="{0CF51EAE-27F1-4FBB-80B2-80748E64A0F9}"/>
                  </a:ext>
                </a:extLst>
              </p:cNvPr>
              <p:cNvSpPr>
                <a:spLocks noGrp="1" noRot="1" noChangeAspect="1" noMove="1" noResize="1" noEditPoints="1" noAdjustHandles="1" noChangeArrowheads="1" noChangeShapeType="1" noTextEdit="1"/>
              </p:cNvSpPr>
              <p:nvPr>
                <p:ph idx="1"/>
              </p:nvPr>
            </p:nvSpPr>
            <p:spPr>
              <a:xfrm>
                <a:off x="0" y="4057880"/>
                <a:ext cx="4629150" cy="2721130"/>
              </a:xfrm>
              <a:blipFill>
                <a:blip r:embed="rId3"/>
                <a:stretch>
                  <a:fillRect l="-791" t="-336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0" name="Content Placeholder 2">
                <a:extLst>
                  <a:ext uri="{FF2B5EF4-FFF2-40B4-BE49-F238E27FC236}">
                    <a16:creationId xmlns:a16="http://schemas.microsoft.com/office/drawing/2014/main" id="{65459C0E-A770-41A8-A773-6618E96B7E2D}"/>
                  </a:ext>
                </a:extLst>
              </p:cNvPr>
              <p:cNvSpPr txBox="1">
                <a:spLocks/>
              </p:cNvSpPr>
              <p:nvPr/>
            </p:nvSpPr>
            <p:spPr bwMode="auto">
              <a:xfrm>
                <a:off x="4572000" y="4057881"/>
                <a:ext cx="4495800" cy="29789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State </a:t>
                </a:r>
                <a14:m>
                  <m:oMath xmlns:m="http://schemas.openxmlformats.org/officeDocument/2006/math">
                    <m:r>
                      <a:rPr lang="en-US" i="1" kern="0">
                        <a:latin typeface="Cambria Math" panose="02040503050406030204" pitchFamily="18" charset="0"/>
                      </a:rPr>
                      <m:t>𝐶</m:t>
                    </m:r>
                  </m:oMath>
                </a14:m>
                <a:r>
                  <a:rPr lang="en-US" kern="0" dirty="0"/>
                  <a:t>: </a:t>
                </a:r>
              </a:p>
              <a:p>
                <a:pPr lvl="1"/>
                <a:r>
                  <a:rPr lang="en-US" kern="0" dirty="0"/>
                  <a:t>Episodes 1,2,3: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𝐶</m:t>
                        </m:r>
                      </m:e>
                    </m:d>
                    <m:r>
                      <a:rPr lang="en-US" b="0" i="1" dirty="0" smtClean="0">
                        <a:latin typeface="Cambria Math" panose="02040503050406030204" pitchFamily="18" charset="0"/>
                      </a:rPr>
                      <m:t>=</m:t>
                    </m:r>
                    <m:r>
                      <a:rPr lang="en-US" i="1" kern="0">
                        <a:latin typeface="Cambria Math" panose="02040503050406030204" pitchFamily="18" charset="0"/>
                      </a:rPr>
                      <m:t>−1+10=9</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𝐶</m:t>
                        </m:r>
                      </m:e>
                    </m:d>
                    <m:r>
                      <a:rPr lang="en-US" i="1" dirty="0">
                        <a:latin typeface="Cambria Math" panose="02040503050406030204" pitchFamily="18" charset="0"/>
                      </a:rPr>
                      <m:t>= </m:t>
                    </m:r>
                    <m:r>
                      <a:rPr lang="en-US" i="1" kern="0">
                        <a:latin typeface="Cambria Math" panose="02040503050406030204" pitchFamily="18" charset="0"/>
                      </a:rPr>
                      <m:t>−1−10=−11</m:t>
                    </m:r>
                  </m:oMath>
                </a14:m>
                <a:r>
                  <a:rPr lang="en-US" kern="0" dirty="0"/>
                  <a:t> </a:t>
                </a:r>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𝐶</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4</m:t>
                        </m:r>
                      </m:den>
                    </m:f>
                    <m:d>
                      <m:dPr>
                        <m:ctrlPr>
                          <a:rPr lang="en-US" i="1" kern="0">
                            <a:latin typeface="Cambria Math" panose="02040503050406030204" pitchFamily="18" charset="0"/>
                          </a:rPr>
                        </m:ctrlPr>
                      </m:dPr>
                      <m:e>
                        <m:r>
                          <a:rPr lang="en-US" i="1" kern="0">
                            <a:latin typeface="Cambria Math" panose="02040503050406030204" pitchFamily="18" charset="0"/>
                          </a:rPr>
                          <m:t>9+9+9−11</m:t>
                        </m:r>
                      </m:e>
                    </m:d>
                    <m:r>
                      <a:rPr lang="en-US" i="1" kern="0">
                        <a:latin typeface="Cambria Math" panose="02040503050406030204" pitchFamily="18" charset="0"/>
                      </a:rPr>
                      <m:t>=4</m:t>
                    </m:r>
                  </m:oMath>
                </a14:m>
                <a:endParaRPr lang="en-US" kern="0" dirty="0"/>
              </a:p>
              <a:p>
                <a:r>
                  <a:rPr lang="en-US" kern="0" dirty="0"/>
                  <a:t>State </a:t>
                </a:r>
                <a14:m>
                  <m:oMath xmlns:m="http://schemas.openxmlformats.org/officeDocument/2006/math">
                    <m:r>
                      <a:rPr lang="en-US" i="1" kern="0">
                        <a:latin typeface="Cambria Math" panose="02040503050406030204" pitchFamily="18" charset="0"/>
                      </a:rPr>
                      <m:t>𝐸</m:t>
                    </m:r>
                  </m:oMath>
                </a14:m>
                <a:r>
                  <a:rPr lang="en-US" kern="0" dirty="0"/>
                  <a:t>: </a:t>
                </a:r>
              </a:p>
              <a:p>
                <a:pPr lvl="1"/>
                <a:r>
                  <a:rPr lang="en-US" kern="0" dirty="0"/>
                  <a:t>Episode 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−1−1+10=8</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−1−1−10=−12</m:t>
                    </m:r>
                  </m:oMath>
                </a14:m>
                <a:endParaRPr lang="en-US" kern="0" dirty="0"/>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𝐸</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2</m:t>
                        </m:r>
                      </m:den>
                    </m:f>
                    <m:d>
                      <m:dPr>
                        <m:ctrlPr>
                          <a:rPr lang="en-US" i="1" kern="0">
                            <a:latin typeface="Cambria Math" panose="02040503050406030204" pitchFamily="18" charset="0"/>
                          </a:rPr>
                        </m:ctrlPr>
                      </m:dPr>
                      <m:e>
                        <m:r>
                          <a:rPr lang="en-US" i="1" kern="0">
                            <a:latin typeface="Cambria Math" panose="02040503050406030204" pitchFamily="18" charset="0"/>
                          </a:rPr>
                          <m:t>8−12</m:t>
                        </m:r>
                      </m:e>
                    </m:d>
                    <m:r>
                      <a:rPr lang="en-US" i="1" kern="0">
                        <a:latin typeface="Cambria Math" panose="02040503050406030204" pitchFamily="18" charset="0"/>
                      </a:rPr>
                      <m:t>=−2</m:t>
                    </m:r>
                  </m:oMath>
                </a14:m>
                <a:endParaRPr lang="en-US" kern="0" dirty="0"/>
              </a:p>
              <a:p>
                <a:pPr lvl="1"/>
                <a:endParaRPr lang="en-SE" kern="0" dirty="0"/>
              </a:p>
              <a:p>
                <a:endParaRPr lang="en-SE" kern="0" dirty="0"/>
              </a:p>
              <a:p>
                <a:pPr lvl="1"/>
                <a:endParaRPr lang="en-SE" kern="0" dirty="0"/>
              </a:p>
            </p:txBody>
          </p:sp>
        </mc:Choice>
        <mc:Fallback xmlns="">
          <p:sp>
            <p:nvSpPr>
              <p:cNvPr id="40" name="Content Placeholder 2">
                <a:extLst>
                  <a:ext uri="{FF2B5EF4-FFF2-40B4-BE49-F238E27FC236}">
                    <a16:creationId xmlns:a16="http://schemas.microsoft.com/office/drawing/2014/main" id="{65459C0E-A770-41A8-A773-6618E96B7E2D}"/>
                  </a:ext>
                </a:extLst>
              </p:cNvPr>
              <p:cNvSpPr txBox="1">
                <a:spLocks noRot="1" noChangeAspect="1" noMove="1" noResize="1" noEditPoints="1" noAdjustHandles="1" noChangeArrowheads="1" noChangeShapeType="1" noTextEdit="1"/>
              </p:cNvSpPr>
              <p:nvPr/>
            </p:nvSpPr>
            <p:spPr bwMode="auto">
              <a:xfrm>
                <a:off x="4572000" y="4057881"/>
                <a:ext cx="4495800" cy="2978994"/>
              </a:xfrm>
              <a:prstGeom prst="rect">
                <a:avLst/>
              </a:prstGeom>
              <a:blipFill>
                <a:blip r:embed="rId4"/>
                <a:stretch>
                  <a:fillRect l="-1491" t="-3279"/>
                </a:stretch>
              </a:blipFill>
              <a:ln w="9525">
                <a:noFill/>
                <a:miter lim="800000"/>
                <a:headEnd/>
                <a:tailEnd/>
              </a:ln>
            </p:spPr>
            <p:txBody>
              <a:bodyPr/>
              <a:lstStyle/>
              <a:p>
                <a:r>
                  <a:rPr lang="en-SE">
                    <a:noFill/>
                  </a:rPr>
                  <a:t> </a:t>
                </a:r>
              </a:p>
            </p:txBody>
          </p:sp>
        </mc:Fallback>
      </mc:AlternateContent>
      <p:sp>
        <p:nvSpPr>
          <p:cNvPr id="3" name="TextBox 2">
            <a:extLst>
              <a:ext uri="{FF2B5EF4-FFF2-40B4-BE49-F238E27FC236}">
                <a16:creationId xmlns:a16="http://schemas.microsoft.com/office/drawing/2014/main" id="{801A291E-A75C-49CB-870C-953B0B9DA091}"/>
              </a:ext>
            </a:extLst>
          </p:cNvPr>
          <p:cNvSpPr txBox="1"/>
          <p:nvPr/>
        </p:nvSpPr>
        <p:spPr>
          <a:xfrm>
            <a:off x="2483768" y="4534497"/>
            <a:ext cx="2620589" cy="369332"/>
          </a:xfrm>
          <a:prstGeom prst="rect">
            <a:avLst/>
          </a:prstGeom>
          <a:noFill/>
        </p:spPr>
        <p:txBody>
          <a:bodyPr wrap="none" rtlCol="0">
            <a:spAutoFit/>
          </a:bodyPr>
          <a:lstStyle/>
          <a:p>
            <a:r>
              <a:rPr lang="en-US" dirty="0"/>
              <a:t>Is </a:t>
            </a:r>
            <a:r>
              <a:rPr lang="en-US" dirty="0" err="1"/>
              <a:t>G_t</a:t>
            </a:r>
            <a:r>
              <a:rPr lang="en-US" dirty="0"/>
              <a:t>(S) proper notation?</a:t>
            </a:r>
            <a:endParaRPr lang="en-SE" dirty="0"/>
          </a:p>
        </p:txBody>
      </p:sp>
    </p:spTree>
    <p:extLst>
      <p:ext uri="{BB962C8B-B14F-4D97-AF65-F5344CB8AC3E}">
        <p14:creationId xmlns:p14="http://schemas.microsoft.com/office/powerpoint/2010/main" val="40409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325C-7089-4D4E-8BCF-BC30BFAED2D6}"/>
              </a:ext>
            </a:extLst>
          </p:cNvPr>
          <p:cNvSpPr>
            <a:spLocks noGrp="1"/>
          </p:cNvSpPr>
          <p:nvPr>
            <p:ph type="title"/>
          </p:nvPr>
        </p:nvSpPr>
        <p:spPr/>
        <p:txBody>
          <a:bodyPr/>
          <a:lstStyle/>
          <a:p>
            <a:r>
              <a:rPr lang="en-US" dirty="0" err="1"/>
              <a:t>Sarsa</a:t>
            </a:r>
            <a:r>
              <a:rPr lang="en-US" dirty="0"/>
              <a:t> and QL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694D5-15A8-4E5E-B7D4-3F32D9EA9959}"/>
                  </a:ext>
                </a:extLst>
              </p:cNvPr>
              <p:cNvSpPr>
                <a:spLocks noGrp="1"/>
              </p:cNvSpPr>
              <p:nvPr>
                <p:ph idx="1"/>
              </p:nvPr>
            </p:nvSpPr>
            <p:spPr/>
            <p:txBody>
              <a:bodyPr>
                <a:normAutofit fontScale="55000" lnSpcReduction="20000"/>
              </a:bodyPr>
              <a:lstStyle/>
              <a:p>
                <a:r>
                  <a:rPr lang="en-US" dirty="0"/>
                  <a:t>Exercise 6.12. Suppose action selection is greedy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Is Q-learning then exactly the same algorithm as </a:t>
                </a:r>
                <a:r>
                  <a:rPr lang="en-US" dirty="0" err="1"/>
                  <a:t>Sarsa</a:t>
                </a:r>
                <a:r>
                  <a:rPr lang="en-US" dirty="0"/>
                  <a:t>? Will they make exactly the same action selections and weight updates?</a:t>
                </a:r>
              </a:p>
              <a:p>
                <a:r>
                  <a:rPr lang="en-US" dirty="0">
                    <a:solidFill>
                      <a:schemeClr val="tx1"/>
                    </a:solidFill>
                  </a:rPr>
                  <a:t>ANS: No. </a:t>
                </a:r>
              </a:p>
              <a:p>
                <a:r>
                  <a:rPr lang="en-US" dirty="0" err="1"/>
                  <a:t>Sarsa</a:t>
                </a:r>
                <a:r>
                  <a:rPr lang="en-US" dirty="0"/>
                  <a:t>: Repeat:</a:t>
                </a:r>
              </a:p>
              <a:p>
                <a:r>
                  <a:rPr lang="en-US" dirty="0"/>
                  <a:t>1. </a:t>
                </a:r>
              </a:p>
              <a:p>
                <a:r>
                  <a:rPr lang="en-US" dirty="0"/>
                  <a:t>1. Choose the next greedy action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oMath>
                </a14:m>
                <a:r>
                  <a:rPr lang="en-US" b="0" i="1" dirty="0"/>
                  <a:t> </a:t>
                </a:r>
                <a:r>
                  <a:rPr lang="en-US" b="0" dirty="0"/>
                  <a:t>in</a:t>
                </a:r>
                <a:r>
                  <a:rPr lang="en-US" b="0" i="1" dirty="0">
                    <a:latin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b="0"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e>
                        </m:d>
                      </m:e>
                    </m:func>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d>
                  </m:oMath>
                </a14:m>
                <a:endParaRPr lang="en-US" dirty="0"/>
              </a:p>
              <a:p>
                <a:r>
                  <a:rPr lang="en-US" dirty="0"/>
                  <a:t>3. Actually take action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QL: Repeat:</a:t>
                </a:r>
              </a:p>
              <a:p>
                <a:r>
                  <a:rPr lang="en-US" dirty="0"/>
                  <a:t>1. Choose and actually take the current greedy action </a:t>
                </a:r>
                <a14:m>
                  <m:oMath xmlns:m="http://schemas.openxmlformats.org/officeDocument/2006/math">
                    <m:r>
                      <a:rPr lang="en-US" b="0" i="1" smtClean="0">
                        <a:latin typeface="Cambria Math" panose="02040503050406030204" pitchFamily="18" charset="0"/>
                      </a:rPr>
                      <m:t>𝐴</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oMath>
                </a14:m>
                <a:r>
                  <a:rPr lang="en-US" dirty="0"/>
                  <a:t>: </a:t>
                </a:r>
                <a14:m>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𝑎</m:t>
                            </m:r>
                          </m:e>
                        </m:d>
                      </m:e>
                    </m:func>
                  </m:oMath>
                </a14:m>
                <a:endParaRPr lang="en-US" b="0" i="1" dirty="0">
                  <a:latin typeface="Cambria Math" panose="02040503050406030204" pitchFamily="18" charset="0"/>
                </a:endParaRPr>
              </a:p>
              <a:p>
                <a:r>
                  <a:rPr lang="en-US"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0" smtClean="0">
                            <a:latin typeface="Cambria Math" panose="02040503050406030204" pitchFamily="18" charset="0"/>
                          </a:rPr>
                          <m:t>a</m:t>
                        </m:r>
                      </m:lim>
                    </m:limLow>
                    <m:r>
                      <a:rPr lang="en-US" b="0" i="1" smtClean="0">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𝑎</m:t>
                        </m:r>
                      </m:e>
                    </m:d>
                  </m:oMath>
                </a14:m>
                <a:endParaRPr lang="en-US" dirty="0"/>
              </a:p>
              <a:p>
                <a:r>
                  <a:rPr lang="en-US" dirty="0" err="1"/>
                  <a:t>Sarsa</a:t>
                </a:r>
                <a:r>
                  <a:rPr lang="en-US" dirty="0"/>
                  <a:t> looks ahead one step, and chooses the next greedy action </a:t>
                </a:r>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m:t>
                    </m:r>
                  </m:oMath>
                </a14:m>
                <a:r>
                  <a:rPr lang="en-US" dirty="0"/>
                  <a:t> in </a:t>
                </a:r>
                <a14:m>
                  <m:oMath xmlns:m="http://schemas.openxmlformats.org/officeDocument/2006/math">
                    <m:r>
                      <a:rPr lang="en-US" b="0" i="1" dirty="0" smtClean="0">
                        <a:latin typeface="Cambria Math" panose="02040503050406030204" pitchFamily="18" charset="0"/>
                      </a:rPr>
                      <m:t>𝑆</m:t>
                    </m:r>
                    <m:r>
                      <a:rPr lang="en-US" i="1" dirty="0" smtClean="0">
                        <a:latin typeface="Cambria Math" panose="02040503050406030204" pitchFamily="18" charset="0"/>
                      </a:rPr>
                      <m:t>′</m:t>
                    </m:r>
                  </m:oMath>
                </a14:m>
                <a:r>
                  <a:rPr lang="en-US" dirty="0"/>
                  <a:t> used to bootstrap the current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a14:m>
                <a:r>
                  <a:rPr lang="en-US" dirty="0"/>
                  <a:t>. QL does not need this lookahead step of choosing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since it looks at all possible actions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and bootstraps off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a:latin typeface="Cambria Math" panose="02040503050406030204" pitchFamily="18" charset="0"/>
                          </a:rPr>
                          <m:t>a</m:t>
                        </m:r>
                      </m:lim>
                    </m:limLow>
                    <m:r>
                      <a:rPr lang="en-US" i="1">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r>
                  <a:rPr lang="en-US" dirty="0"/>
                  <a:t>But that’s superficial difference. They still look the same to me: take a greedy action, update Q, repeat.</a:t>
                </a:r>
              </a:p>
            </p:txBody>
          </p:sp>
        </mc:Choice>
        <mc:Fallback xmlns="">
          <p:sp>
            <p:nvSpPr>
              <p:cNvPr id="3" name="Content Placeholder 2">
                <a:extLst>
                  <a:ext uri="{FF2B5EF4-FFF2-40B4-BE49-F238E27FC236}">
                    <a16:creationId xmlns:a16="http://schemas.microsoft.com/office/drawing/2014/main" id="{691694D5-15A8-4E5E-B7D4-3F32D9EA9959}"/>
                  </a:ext>
                </a:extLst>
              </p:cNvPr>
              <p:cNvSpPr>
                <a:spLocks noGrp="1" noRot="1" noChangeAspect="1" noMove="1" noResize="1" noEditPoints="1" noAdjustHandles="1" noChangeArrowheads="1" noChangeShapeType="1" noTextEdit="1"/>
              </p:cNvSpPr>
              <p:nvPr>
                <p:ph idx="1"/>
              </p:nvPr>
            </p:nvSpPr>
            <p:spPr>
              <a:blipFill>
                <a:blip r:embed="rId3"/>
                <a:stretch>
                  <a:fillRect l="-414" t="-1639" r="-5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AC885A4-E97E-4540-96FB-87B5B736E5C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5</a:t>
            </a:fld>
            <a:endParaRPr lang="en-US" altLang="zh-CN"/>
          </a:p>
        </p:txBody>
      </p:sp>
      <p:pic>
        <p:nvPicPr>
          <p:cNvPr id="5" name="Picture 4">
            <a:extLst>
              <a:ext uri="{FF2B5EF4-FFF2-40B4-BE49-F238E27FC236}">
                <a16:creationId xmlns:a16="http://schemas.microsoft.com/office/drawing/2014/main" id="{7EA6E0CD-6117-45B0-AF33-C22FF799E4F4}"/>
              </a:ext>
            </a:extLst>
          </p:cNvPr>
          <p:cNvPicPr>
            <a:picLocks noChangeAspect="1"/>
          </p:cNvPicPr>
          <p:nvPr/>
        </p:nvPicPr>
        <p:blipFill>
          <a:blip r:embed="rId4"/>
          <a:stretch>
            <a:fillRect/>
          </a:stretch>
        </p:blipFill>
        <p:spPr>
          <a:xfrm>
            <a:off x="198119" y="-124691"/>
            <a:ext cx="4913633" cy="2172496"/>
          </a:xfrm>
          <a:prstGeom prst="rect">
            <a:avLst/>
          </a:prstGeom>
        </p:spPr>
      </p:pic>
      <p:pic>
        <p:nvPicPr>
          <p:cNvPr id="6" name="Picture 5">
            <a:extLst>
              <a:ext uri="{FF2B5EF4-FFF2-40B4-BE49-F238E27FC236}">
                <a16:creationId xmlns:a16="http://schemas.microsoft.com/office/drawing/2014/main" id="{0A79FA98-908A-4C39-B668-D6ED6B07E520}"/>
              </a:ext>
            </a:extLst>
          </p:cNvPr>
          <p:cNvPicPr>
            <a:picLocks noChangeAspect="1"/>
          </p:cNvPicPr>
          <p:nvPr/>
        </p:nvPicPr>
        <p:blipFill>
          <a:blip r:embed="rId5"/>
          <a:stretch>
            <a:fillRect/>
          </a:stretch>
        </p:blipFill>
        <p:spPr>
          <a:xfrm>
            <a:off x="4648200" y="274638"/>
            <a:ext cx="4572000" cy="1873685"/>
          </a:xfrm>
          <a:prstGeom prst="rect">
            <a:avLst/>
          </a:prstGeom>
        </p:spPr>
      </p:pic>
    </p:spTree>
    <p:extLst>
      <p:ext uri="{BB962C8B-B14F-4D97-AF65-F5344CB8AC3E}">
        <p14:creationId xmlns:p14="http://schemas.microsoft.com/office/powerpoint/2010/main" val="75342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AD63-E583-467F-A541-6B5FB580C4BA}"/>
              </a:ext>
            </a:extLst>
          </p:cNvPr>
          <p:cNvSpPr>
            <a:spLocks noGrp="1"/>
          </p:cNvSpPr>
          <p:nvPr>
            <p:ph type="title"/>
          </p:nvPr>
        </p:nvSpPr>
        <p:spPr>
          <a:xfrm>
            <a:off x="1066800" y="274638"/>
            <a:ext cx="8229600" cy="868362"/>
          </a:xfrm>
        </p:spPr>
        <p:txBody>
          <a:bodyPr/>
          <a:lstStyle/>
          <a:p>
            <a:r>
              <a:rPr lang="en-US" dirty="0"/>
              <a:t>Bellman Expectation Equations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99C71-7D67-4880-A5D5-CD55AF48D874}"/>
                  </a:ext>
                </a:extLst>
              </p:cNvPr>
              <p:cNvSpPr>
                <a:spLocks noGrp="1"/>
              </p:cNvSpPr>
              <p:nvPr>
                <p:ph idx="1"/>
              </p:nvPr>
            </p:nvSpPr>
            <p:spPr>
              <a:xfrm>
                <a:off x="381000" y="1295400"/>
                <a:ext cx="8382000" cy="5105400"/>
              </a:xfrm>
            </p:spPr>
            <p:txBody>
              <a:bodyPr>
                <a:normAutofit fontScale="77500" lnSpcReduction="20000"/>
              </a:bodyPr>
              <a:lstStyle/>
              <a:p>
                <a:r>
                  <a:rPr lang="en-US" dirty="0"/>
                  <a:t>Bellman Expectation Equation for </a:t>
                </a:r>
                <a:r>
                  <a:rPr lang="en-US" dirty="0">
                    <a:solidFill>
                      <a:schemeClr val="tx1"/>
                    </a:solidFill>
                  </a:rPr>
                  <a:t>State Value Function:</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e>
                          <m:e>
                            <m:r>
                              <a:rPr lang="en-US" i="1">
                                <a:solidFill>
                                  <a:srgbClr val="C00000"/>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r>
                  <a:rPr lang="en-US" dirty="0"/>
                  <a:t>Bellman Expectation Equation for </a:t>
                </a:r>
                <a:r>
                  <a:rPr lang="en-US" dirty="0">
                    <a:solidFill>
                      <a:schemeClr val="tx1"/>
                    </a:solidFill>
                  </a:rPr>
                  <a:t>State Action Value Function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i="1">
                        <a:solidFill>
                          <a:schemeClr val="tx1"/>
                        </a:solidFill>
                        <a:latin typeface="Cambria Math" panose="02040503050406030204" pitchFamily="18" charset="0"/>
                      </a:rPr>
                      <m:t>𝑠</m:t>
                    </m:r>
                  </m:oMath>
                </a14:m>
                <a:r>
                  <a:rPr lang="en-US" dirty="0">
                    <a:solidFill>
                      <a:schemeClr val="tx1"/>
                    </a:solidFill>
                  </a:rPr>
                  <a:t>,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and thereafter following policy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a:t>
                </a:r>
              </a:p>
              <a:p>
                <a:r>
                  <a:rPr lang="en-US" dirty="0">
                    <a:solidFill>
                      <a:schemeClr val="tx1"/>
                    </a:solidFill>
                  </a:rPr>
                  <a:t>Relating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r>
                  <a:rPr lang="en-US" dirty="0">
                    <a:solidFill>
                      <a:schemeClr val="tx1"/>
                    </a:solidFill>
                  </a:rPr>
                  <a:t>:</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oMath>
                </a14:m>
                <a:endParaRPr lang="en-SE" dirty="0">
                  <a:solidFill>
                    <a:schemeClr val="tx1"/>
                  </a:solidFill>
                </a:endParaRPr>
              </a:p>
            </p:txBody>
          </p:sp>
        </mc:Choice>
        <mc:Fallback xmlns="">
          <p:sp>
            <p:nvSpPr>
              <p:cNvPr id="3" name="Content Placeholder 2">
                <a:extLst>
                  <a:ext uri="{FF2B5EF4-FFF2-40B4-BE49-F238E27FC236}">
                    <a16:creationId xmlns:a16="http://schemas.microsoft.com/office/drawing/2014/main" id="{B1B99C71-7D67-4880-A5D5-CD55AF48D874}"/>
                  </a:ext>
                </a:extLst>
              </p:cNvPr>
              <p:cNvSpPr>
                <a:spLocks noGrp="1" noRot="1" noChangeAspect="1" noMove="1" noResize="1" noEditPoints="1" noAdjustHandles="1" noChangeArrowheads="1" noChangeShapeType="1" noTextEdit="1"/>
              </p:cNvSpPr>
              <p:nvPr>
                <p:ph idx="1"/>
              </p:nvPr>
            </p:nvSpPr>
            <p:spPr>
              <a:xfrm>
                <a:off x="381000" y="1295400"/>
                <a:ext cx="8382000" cy="5105400"/>
              </a:xfrm>
              <a:blipFill>
                <a:blip r:embed="rId3"/>
                <a:stretch>
                  <a:fillRect l="-1091" t="-4182" b="-64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24D66A3-0BBC-44EE-9742-4F6CC4B38F6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6</a:t>
            </a:fld>
            <a:endParaRPr lang="en-US" altLang="zh-CN"/>
          </a:p>
        </p:txBody>
      </p:sp>
      <p:sp>
        <p:nvSpPr>
          <p:cNvPr id="8" name="Rectangle 7">
            <a:extLst>
              <a:ext uri="{FF2B5EF4-FFF2-40B4-BE49-F238E27FC236}">
                <a16:creationId xmlns:a16="http://schemas.microsoft.com/office/drawing/2014/main" id="{541D45F3-619E-4BED-A516-1D0BD5C74692}"/>
              </a:ext>
            </a:extLst>
          </p:cNvPr>
          <p:cNvSpPr/>
          <p:nvPr/>
        </p:nvSpPr>
        <p:spPr bwMode="auto">
          <a:xfrm>
            <a:off x="76200" y="121298"/>
            <a:ext cx="1524000"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Important</a:t>
            </a:r>
            <a:endParaRPr kumimoji="0" lang="en-SE" sz="2400" b="0" i="0" u="none" strike="noStrike" cap="none" normalizeH="0" baseline="0" dirty="0">
              <a:ln>
                <a:noFill/>
              </a:ln>
              <a:solidFill>
                <a:srgbClr val="C00000"/>
              </a:solidFill>
              <a:effectLst/>
              <a:latin typeface="Arial" charset="0"/>
            </a:endParaRPr>
          </a:p>
        </p:txBody>
      </p:sp>
    </p:spTree>
    <p:extLst>
      <p:ext uri="{BB962C8B-B14F-4D97-AF65-F5344CB8AC3E}">
        <p14:creationId xmlns:p14="http://schemas.microsoft.com/office/powerpoint/2010/main" val="371339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1238-6854-4DB5-9CD2-855FB97E4060}"/>
              </a:ext>
            </a:extLst>
          </p:cNvPr>
          <p:cNvSpPr>
            <a:spLocks noGrp="1"/>
          </p:cNvSpPr>
          <p:nvPr>
            <p:ph type="title"/>
          </p:nvPr>
        </p:nvSpPr>
        <p:spPr/>
        <p:txBody>
          <a:bodyPr/>
          <a:lstStyle/>
          <a:p>
            <a:r>
              <a:rPr lang="en-US" dirty="0"/>
              <a:t>Quiz: Dijkstra’s, A*, Hybrid A*</a:t>
            </a:r>
            <a:endParaRPr lang="en-SE" dirty="0"/>
          </a:p>
        </p:txBody>
      </p:sp>
      <p:sp>
        <p:nvSpPr>
          <p:cNvPr id="3" name="Content Placeholder 2">
            <a:extLst>
              <a:ext uri="{FF2B5EF4-FFF2-40B4-BE49-F238E27FC236}">
                <a16:creationId xmlns:a16="http://schemas.microsoft.com/office/drawing/2014/main" id="{2E4C4E2A-7338-4A1A-8C64-7E12C8E57E4C}"/>
              </a:ext>
            </a:extLst>
          </p:cNvPr>
          <p:cNvSpPr>
            <a:spLocks noGrp="1"/>
          </p:cNvSpPr>
          <p:nvPr>
            <p:ph idx="1"/>
          </p:nvPr>
        </p:nvSpPr>
        <p:spPr/>
        <p:txBody>
          <a:bodyPr>
            <a:normAutofit fontScale="92500" lnSpcReduction="20000"/>
          </a:bodyPr>
          <a:lstStyle/>
          <a:p>
            <a:r>
              <a:rPr lang="en-US" dirty="0"/>
              <a:t>Which of the following statements are true for Dijkstra’s algo, A*, Hybrid A*, respectively?</a:t>
            </a:r>
          </a:p>
          <a:p>
            <a:pPr lvl="1"/>
            <a:r>
              <a:rPr lang="en-US" dirty="0"/>
              <a:t>A. It is a continuous method.</a:t>
            </a:r>
          </a:p>
          <a:p>
            <a:pPr lvl="1"/>
            <a:r>
              <a:rPr lang="en-US" dirty="0"/>
              <a:t>B. It uses a heuristic function to guide node expansion.</a:t>
            </a:r>
          </a:p>
          <a:p>
            <a:pPr lvl="1"/>
            <a:r>
              <a:rPr lang="en-US" dirty="0"/>
              <a:t>C. It always finds a path if one exists.</a:t>
            </a:r>
          </a:p>
          <a:p>
            <a:pPr lvl="1"/>
            <a:r>
              <a:rPr lang="en-US" dirty="0"/>
              <a:t>D. The path it finds are guaranteed to be drivable.</a:t>
            </a:r>
          </a:p>
          <a:p>
            <a:pPr lvl="1"/>
            <a:r>
              <a:rPr lang="en-US" dirty="0"/>
              <a:t>E. The path it finds are guaranteed to be optimal (shortest).</a:t>
            </a:r>
          </a:p>
          <a:p>
            <a:r>
              <a:rPr lang="en-US" dirty="0"/>
              <a:t>ANS:</a:t>
            </a:r>
          </a:p>
          <a:p>
            <a:pPr lvl="1"/>
            <a:r>
              <a:rPr lang="en-US" dirty="0"/>
              <a:t>Dijkstra’s algo: C, E</a:t>
            </a:r>
          </a:p>
          <a:p>
            <a:pPr lvl="1"/>
            <a:r>
              <a:rPr lang="en-US" dirty="0"/>
              <a:t>A*: B, C, E</a:t>
            </a:r>
          </a:p>
          <a:p>
            <a:pPr lvl="1"/>
            <a:r>
              <a:rPr lang="en-US" dirty="0"/>
              <a:t>Hybrid A*: A, B, D</a:t>
            </a:r>
            <a:endParaRPr lang="en-SE" dirty="0"/>
          </a:p>
          <a:p>
            <a:pPr lvl="1"/>
            <a:endParaRPr lang="en-SE" dirty="0"/>
          </a:p>
        </p:txBody>
      </p:sp>
      <p:sp>
        <p:nvSpPr>
          <p:cNvPr id="4" name="Slide Number Placeholder 3">
            <a:extLst>
              <a:ext uri="{FF2B5EF4-FFF2-40B4-BE49-F238E27FC236}">
                <a16:creationId xmlns:a16="http://schemas.microsoft.com/office/drawing/2014/main" id="{B56542D2-56C8-46C2-9BA1-AB913C3DF6D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7</a:t>
            </a:fld>
            <a:endParaRPr lang="en-US" altLang="zh-CN"/>
          </a:p>
        </p:txBody>
      </p:sp>
    </p:spTree>
    <p:extLst>
      <p:ext uri="{BB962C8B-B14F-4D97-AF65-F5344CB8AC3E}">
        <p14:creationId xmlns:p14="http://schemas.microsoft.com/office/powerpoint/2010/main" val="318178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266-4590-468C-9077-C7F2C285665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F4EADC7-FB9B-4918-A71C-F7C48B44CC1F}"/>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E3264125-6DB7-4B73-9EEE-6D51B2AFF992}"/>
              </a:ext>
            </a:extLst>
          </p:cNvPr>
          <p:cNvPicPr>
            <a:picLocks noChangeAspect="1"/>
          </p:cNvPicPr>
          <p:nvPr/>
        </p:nvPicPr>
        <p:blipFill>
          <a:blip r:embed="rId2"/>
          <a:stretch>
            <a:fillRect/>
          </a:stretch>
        </p:blipFill>
        <p:spPr>
          <a:xfrm>
            <a:off x="1809364" y="2060848"/>
            <a:ext cx="5525271" cy="4191585"/>
          </a:xfrm>
          <a:prstGeom prst="rect">
            <a:avLst/>
          </a:prstGeom>
        </p:spPr>
      </p:pic>
    </p:spTree>
    <p:extLst>
      <p:ext uri="{BB962C8B-B14F-4D97-AF65-F5344CB8AC3E}">
        <p14:creationId xmlns:p14="http://schemas.microsoft.com/office/powerpoint/2010/main" val="241295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25FE-676A-433D-AA67-733FF45EAC01}"/>
              </a:ext>
            </a:extLst>
          </p:cNvPr>
          <p:cNvSpPr>
            <a:spLocks noGrp="1"/>
          </p:cNvSpPr>
          <p:nvPr>
            <p:ph type="title"/>
          </p:nvPr>
        </p:nvSpPr>
        <p:spPr/>
        <p:txBody>
          <a:bodyPr/>
          <a:lstStyle/>
          <a:p>
            <a:r>
              <a:rPr lang="en-US" dirty="0"/>
              <a:t>Lab2</a:t>
            </a:r>
            <a:endParaRPr lang="en-SE" dirty="0"/>
          </a:p>
        </p:txBody>
      </p:sp>
      <p:sp>
        <p:nvSpPr>
          <p:cNvPr id="3" name="Content Placeholder 2">
            <a:extLst>
              <a:ext uri="{FF2B5EF4-FFF2-40B4-BE49-F238E27FC236}">
                <a16:creationId xmlns:a16="http://schemas.microsoft.com/office/drawing/2014/main" id="{03D2D1B3-896C-4AAA-861C-F5F66575A603}"/>
              </a:ext>
            </a:extLst>
          </p:cNvPr>
          <p:cNvSpPr>
            <a:spLocks noGrp="1"/>
          </p:cNvSpPr>
          <p:nvPr>
            <p:ph idx="1"/>
          </p:nvPr>
        </p:nvSpPr>
        <p:spPr/>
        <p:txBody>
          <a:bodyPr>
            <a:normAutofit fontScale="85000" lnSpcReduction="10000"/>
          </a:bodyPr>
          <a:lstStyle/>
          <a:p>
            <a:r>
              <a:rPr lang="en-US" dirty="0"/>
              <a:t>Lab2: The </a:t>
            </a:r>
            <a:r>
              <a:rPr lang="en-US" dirty="0" err="1"/>
              <a:t>cte</a:t>
            </a:r>
            <a:r>
              <a:rPr lang="en-US" dirty="0"/>
              <a:t>() function should be changed to make it a round track shape. It is normal to have persistent large tracking errors at high speeds.</a:t>
            </a:r>
          </a:p>
          <a:p>
            <a:r>
              <a:rPr lang="en-US" dirty="0"/>
              <a:t>You did not change the track shape by modifying the </a:t>
            </a:r>
            <a:r>
              <a:rPr lang="en-US" dirty="0" err="1"/>
              <a:t>cte</a:t>
            </a:r>
            <a:r>
              <a:rPr lang="en-US" dirty="0"/>
              <a:t>() function.</a:t>
            </a:r>
          </a:p>
          <a:p>
            <a:r>
              <a:rPr lang="en-US" dirty="0"/>
              <a:t>Emphasize that the track shape must be a perfect circle.</a:t>
            </a:r>
          </a:p>
          <a:p>
            <a:r>
              <a:rPr lang="en-US" dirty="0"/>
              <a:t>It is an interesting idea to twiddle dt, but dt is supposed to stay constant during controller tuning, and frequent updates to dt during execution may not be a good idea.</a:t>
            </a:r>
          </a:p>
          <a:p>
            <a:r>
              <a:rPr lang="en-US" dirty="0"/>
              <a:t>Good report: Ellen Lindgren, </a:t>
            </a:r>
            <a:r>
              <a:rPr lang="en-US" b="0" i="0" dirty="0">
                <a:solidFill>
                  <a:srgbClr val="2D3B45"/>
                </a:solidFill>
                <a:effectLst/>
                <a:latin typeface="Lato Extended"/>
              </a:rPr>
              <a:t>Maurice Gerardus, Leila </a:t>
            </a:r>
            <a:r>
              <a:rPr lang="en-US" b="0" i="0" dirty="0" err="1">
                <a:solidFill>
                  <a:srgbClr val="2D3B45"/>
                </a:solidFill>
                <a:effectLst/>
                <a:latin typeface="Lato Extended"/>
              </a:rPr>
              <a:t>Methnani</a:t>
            </a:r>
            <a:r>
              <a:rPr lang="en-US" b="0" i="0" dirty="0">
                <a:solidFill>
                  <a:srgbClr val="2D3B45"/>
                </a:solidFill>
                <a:effectLst/>
                <a:latin typeface="Lato Extended"/>
              </a:rPr>
              <a:t>, </a:t>
            </a:r>
          </a:p>
          <a:p>
            <a:endParaRPr lang="en-SE" dirty="0"/>
          </a:p>
        </p:txBody>
      </p:sp>
    </p:spTree>
    <p:extLst>
      <p:ext uri="{BB962C8B-B14F-4D97-AF65-F5344CB8AC3E}">
        <p14:creationId xmlns:p14="http://schemas.microsoft.com/office/powerpoint/2010/main" val="1793737622"/>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TemplateTight</Template>
  <TotalTime>278</TotalTime>
  <Words>2150</Words>
  <Application>Microsoft Office PowerPoint</Application>
  <PresentationFormat>On-screen Show (4:3)</PresentationFormat>
  <Paragraphs>251</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Lato Extended</vt:lpstr>
      <vt:lpstr>Palatino</vt:lpstr>
      <vt:lpstr>Arial</vt:lpstr>
      <vt:lpstr>Calibri</vt:lpstr>
      <vt:lpstr>Cambria Math</vt:lpstr>
      <vt:lpstr>_Template</vt:lpstr>
      <vt:lpstr>PowerPoint Presentation</vt:lpstr>
      <vt:lpstr>PowerPoint Presentation</vt:lpstr>
      <vt:lpstr>Explanations </vt:lpstr>
      <vt:lpstr>MC Prediction for MiniGW</vt:lpstr>
      <vt:lpstr>Sarsa and QL</vt:lpstr>
      <vt:lpstr>Bellman Expectation Equations</vt:lpstr>
      <vt:lpstr>Quiz: Dijkstra’s, A*, Hybrid A*</vt:lpstr>
      <vt:lpstr>PowerPoint Presentation</vt:lpstr>
      <vt:lpstr>Lab2</vt:lpstr>
      <vt:lpstr>Lab 3 Comments</vt:lpstr>
      <vt:lpstr>Sarsa, , Episodes n×(B,a2, 0, D,a1,-100, T)</vt:lpstr>
      <vt:lpstr>Example 6.1: Driving Home</vt:lpstr>
      <vt:lpstr>Return and Value Functions</vt:lpstr>
      <vt:lpstr>DELETE Handling Multiple Scenarios with Hierarchical FSM</vt:lpstr>
      <vt:lpstr>Defense Against the Dark Arts</vt:lpstr>
      <vt:lpstr>PowerPoint Presentation</vt:lpstr>
      <vt:lpstr>Iterative Policy Evaluation Results</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29</cp:revision>
  <dcterms:created xsi:type="dcterms:W3CDTF">2020-06-02T02:14:44Z</dcterms:created>
  <dcterms:modified xsi:type="dcterms:W3CDTF">2021-05-26T17:33:23Z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