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824" r:id="rId6"/>
    <p:sldId id="909" r:id="rId7"/>
    <p:sldId id="1166" r:id="rId8"/>
    <p:sldId id="1167" r:id="rId9"/>
    <p:sldId id="258" r:id="rId10"/>
    <p:sldId id="1113" r:id="rId11"/>
    <p:sldId id="1165" r:id="rId12"/>
    <p:sldId id="1163" r:id="rId13"/>
    <p:sldId id="894" r:id="rId14"/>
    <p:sldId id="257" r:id="rId15"/>
    <p:sldId id="389" r:id="rId16"/>
    <p:sldId id="1047" r:id="rId17"/>
    <p:sldId id="11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30" d="100"/>
          <a:sy n="130" d="100"/>
        </p:scale>
        <p:origin x="111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Policy: State to action</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Sometimes loss function is used, defined as negative of reward function, so minimizing loss is equivalent to maximizing reward. The RL problem: find the optimal policy given the reward function.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a:t>
            </a:fld>
            <a:endParaRPr lang="en-US" altLang="zh-CN"/>
          </a:p>
        </p:txBody>
      </p:sp>
    </p:spTree>
    <p:extLst>
      <p:ext uri="{BB962C8B-B14F-4D97-AF65-F5344CB8AC3E}">
        <p14:creationId xmlns:p14="http://schemas.microsoft.com/office/powerpoint/2010/main" val="4115329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0.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CE0D-6E84-4119-B96A-66477D7FD572}"/>
              </a:ext>
            </a:extLst>
          </p:cNvPr>
          <p:cNvSpPr>
            <a:spLocks noGrp="1"/>
          </p:cNvSpPr>
          <p:nvPr>
            <p:ph type="title"/>
          </p:nvPr>
        </p:nvSpPr>
        <p:spPr/>
        <p:txBody>
          <a:bodyPr/>
          <a:lstStyle/>
          <a:p>
            <a:r>
              <a:rPr lang="en-US" dirty="0"/>
              <a:t>Reinforcement Learning (RL)</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10FDC6-3779-402E-A23A-D8B0A7301F95}"/>
                  </a:ext>
                </a:extLst>
              </p:cNvPr>
              <p:cNvSpPr>
                <a:spLocks noGrp="1"/>
              </p:cNvSpPr>
              <p:nvPr>
                <p:ph idx="1"/>
              </p:nvPr>
            </p:nvSpPr>
            <p:spPr>
              <a:xfrm>
                <a:off x="457200" y="1295399"/>
                <a:ext cx="8382000" cy="3151934"/>
              </a:xfrm>
            </p:spPr>
            <p:txBody>
              <a:bodyPr>
                <a:normAutofit fontScale="92500" lnSpcReduction="20000"/>
              </a:bodyPr>
              <a:lstStyle/>
              <a:p>
                <a:r>
                  <a:rPr lang="en-US" dirty="0"/>
                  <a:t>Definition: the expected return (cumulative reward)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𝔼</m:t>
                    </m:r>
                    <m:r>
                      <a:rPr lang="en-US" altLang="zh-CN" i="1">
                        <a:latin typeface="Cambria Math" panose="02040503050406030204" pitchFamily="18" charset="0"/>
                      </a:rPr>
                      <m:t>(</m:t>
                    </m:r>
                    <m:nary>
                      <m:naryPr>
                        <m:chr m:val="∑"/>
                        <m:ctrlPr>
                          <a:rPr lang="en-SE"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𝑇</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𝑡</m:t>
                            </m:r>
                          </m:sup>
                        </m:sSup>
                        <m:r>
                          <a:rPr lang="en-US" altLang="zh-CN" i="1">
                            <a:latin typeface="Cambria Math" panose="02040503050406030204" pitchFamily="18" charset="0"/>
                          </a:rPr>
                          <m:t>𝑟</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i="1">
                                <a:latin typeface="Cambria Math" panose="02040503050406030204" pitchFamily="18" charset="0"/>
                              </a:rPr>
                              <m:t>𝑡</m:t>
                            </m:r>
                          </m:sub>
                        </m:sSub>
                        <m:r>
                          <a:rPr lang="en-US" altLang="zh-CN" i="1">
                            <a:latin typeface="Cambria Math" panose="02040503050406030204" pitchFamily="18" charset="0"/>
                          </a:rPr>
                          <m:t>)</m:t>
                        </m:r>
                      </m:e>
                    </m:nary>
                    <m:r>
                      <a:rPr lang="en-US" altLang="zh-CN" i="1">
                        <a:latin typeface="Cambria Math" panose="02040503050406030204" pitchFamily="18" charset="0"/>
                      </a:rPr>
                      <m:t>)</m:t>
                    </m:r>
                  </m:oMath>
                </a14:m>
                <a:endParaRPr lang="en-US" dirty="0"/>
              </a:p>
              <a:p>
                <a:pPr lvl="1"/>
                <a14:m>
                  <m:oMath xmlns:m="http://schemas.openxmlformats.org/officeDocument/2006/math">
                    <m:r>
                      <a:rPr lang="en-US" altLang="zh-CN" b="0" i="1" smtClean="0">
                        <a:latin typeface="Cambria Math" panose="02040503050406030204" pitchFamily="18" charset="0"/>
                      </a:rPr>
                      <m:t>0≤</m:t>
                    </m:r>
                    <m:r>
                      <a:rPr lang="en-US" altLang="zh-CN" i="1" smtClean="0">
                        <a:latin typeface="Cambria Math" panose="02040503050406030204" pitchFamily="18" charset="0"/>
                      </a:rPr>
                      <m:t>𝛾</m:t>
                    </m:r>
                    <m:r>
                      <a:rPr lang="en-US" altLang="zh-CN" b="0" i="1" smtClean="0">
                        <a:latin typeface="Cambria Math" panose="02040503050406030204" pitchFamily="18" charset="0"/>
                      </a:rPr>
                      <m:t>≤1</m:t>
                    </m:r>
                  </m:oMath>
                </a14:m>
                <a:r>
                  <a:rPr lang="en-US" dirty="0"/>
                  <a:t> is discount factor; horizon </a:t>
                </a:r>
                <a14:m>
                  <m:oMath xmlns:m="http://schemas.openxmlformats.org/officeDocument/2006/math">
                    <m:r>
                      <a:rPr lang="en-US" altLang="zh-CN" i="1">
                        <a:latin typeface="Cambria Math" panose="02040503050406030204" pitchFamily="18" charset="0"/>
                      </a:rPr>
                      <m:t>𝑇</m:t>
                    </m:r>
                  </m:oMath>
                </a14:m>
                <a:r>
                  <a:rPr lang="en-US" dirty="0"/>
                  <a:t> may be finite or infinite</a:t>
                </a:r>
              </a:p>
              <a:p>
                <a:r>
                  <a:rPr lang="en-US" dirty="0"/>
                  <a:t>Goal: learn optimal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that maximizes,</a:t>
                </a:r>
              </a:p>
              <a:p>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𝜋</m:t>
                            </m:r>
                          </m:lim>
                        </m:limLow>
                      </m:fName>
                      <m:e/>
                    </m:func>
                  </m:oMath>
                </a14:m>
                <a:endParaRPr lang="en-US" dirty="0"/>
              </a:p>
            </p:txBody>
          </p:sp>
        </mc:Choice>
        <mc:Fallback>
          <p:sp>
            <p:nvSpPr>
              <p:cNvPr id="3" name="Content Placeholder 2">
                <a:extLst>
                  <a:ext uri="{FF2B5EF4-FFF2-40B4-BE49-F238E27FC236}">
                    <a16:creationId xmlns:a16="http://schemas.microsoft.com/office/drawing/2014/main" id="{0A10FDC6-3779-402E-A23A-D8B0A7301F95}"/>
                  </a:ext>
                </a:extLst>
              </p:cNvPr>
              <p:cNvSpPr>
                <a:spLocks noGrp="1" noRot="1" noChangeAspect="1" noMove="1" noResize="1" noEditPoints="1" noAdjustHandles="1" noChangeArrowheads="1" noChangeShapeType="1" noTextEdit="1"/>
              </p:cNvSpPr>
              <p:nvPr>
                <p:ph idx="1"/>
              </p:nvPr>
            </p:nvSpPr>
            <p:spPr>
              <a:xfrm>
                <a:off x="457200" y="1295399"/>
                <a:ext cx="8382000" cy="3151934"/>
              </a:xfrm>
              <a:blipFill>
                <a:blip r:embed="rId3"/>
                <a:stretch>
                  <a:fillRect l="-1455" t="-4826" r="-16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4D83823-CACC-465B-A796-51C7E08B514B}"/>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DBB5514F-088F-4174-BA00-0FC468EBD3F1}"/>
                  </a:ext>
                </a:extLst>
              </p:cNvPr>
              <p:cNvSpPr txBox="1">
                <a:spLocks/>
              </p:cNvSpPr>
              <p:nvPr/>
            </p:nvSpPr>
            <p:spPr>
              <a:xfrm>
                <a:off x="3385070" y="4469954"/>
                <a:ext cx="2232248" cy="575348"/>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Courier New"/>
                  <a:buChar char="o"/>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Wingdings" charset="2"/>
                  <a:buChar char="§"/>
                  <a:defRPr sz="2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SzPct val="80000"/>
                  <a:buFont typeface="Lucida Grande"/>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𝑠</m:t>
                          </m:r>
                        </m:e>
                        <m:sub>
                          <m:r>
                            <a:rPr lang="en-US" altLang="zh-CN" sz="2000" i="1" smtClean="0">
                              <a:latin typeface="Cambria Math" panose="02040503050406030204" pitchFamily="18" charset="0"/>
                            </a:rPr>
                            <m:t>𝑡</m:t>
                          </m:r>
                          <m:r>
                            <a:rPr lang="en-US" altLang="zh-CN" sz="2000" i="1" smtClean="0">
                              <a:latin typeface="Cambria Math" panose="02040503050406030204" pitchFamily="18" charset="0"/>
                            </a:rPr>
                            <m:t>+1</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𝑠</m:t>
                          </m:r>
                        </m:e>
                        <m:sub>
                          <m:r>
                            <a:rPr lang="en-US" altLang="zh-CN" sz="2000" i="1" smtClean="0">
                              <a:latin typeface="Cambria Math" panose="02040503050406030204" pitchFamily="18" charset="0"/>
                            </a:rPr>
                            <m:t>𝑡</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𝑎</m:t>
                          </m:r>
                        </m:e>
                        <m:sub>
                          <m:r>
                            <a:rPr lang="en-US" altLang="zh-CN" sz="2000" i="1" smtClean="0">
                              <a:latin typeface="Cambria Math" panose="02040503050406030204" pitchFamily="18" charset="0"/>
                            </a:rPr>
                            <m:t>𝑡</m:t>
                          </m:r>
                        </m:sub>
                      </m:sSub>
                      <m:r>
                        <a:rPr lang="en-US" altLang="zh-CN" sz="2000" i="1" smtClean="0">
                          <a:latin typeface="Cambria Math" panose="02040503050406030204" pitchFamily="18" charset="0"/>
                        </a:rPr>
                        <m:t>)</m:t>
                      </m:r>
                    </m:oMath>
                  </m:oMathPara>
                </a14:m>
                <a:endParaRPr lang="zh-CN" altLang="en-US" sz="2000" dirty="0"/>
              </a:p>
            </p:txBody>
          </p:sp>
        </mc:Choice>
        <mc:Fallback>
          <p:sp>
            <p:nvSpPr>
              <p:cNvPr id="13" name="内容占位符 2">
                <a:extLst>
                  <a:ext uri="{FF2B5EF4-FFF2-40B4-BE49-F238E27FC236}">
                    <a16:creationId xmlns:a16="http://schemas.microsoft.com/office/drawing/2014/main" id="{DBB5514F-088F-4174-BA00-0FC468EBD3F1}"/>
                  </a:ext>
                </a:extLst>
              </p:cNvPr>
              <p:cNvSpPr txBox="1">
                <a:spLocks noRot="1" noChangeAspect="1" noMove="1" noResize="1" noEditPoints="1" noAdjustHandles="1" noChangeArrowheads="1" noChangeShapeType="1" noTextEdit="1"/>
              </p:cNvSpPr>
              <p:nvPr/>
            </p:nvSpPr>
            <p:spPr>
              <a:xfrm>
                <a:off x="3385070" y="4469954"/>
                <a:ext cx="2232248" cy="575348"/>
              </a:xfrm>
              <a:prstGeom prst="rect">
                <a:avLst/>
              </a:prstGeom>
              <a:blipFill>
                <a:blip r:embed="rId4"/>
                <a:stretch>
                  <a:fillRect t="-1053"/>
                </a:stretch>
              </a:blipFill>
            </p:spPr>
            <p:txBody>
              <a:bodyPr/>
              <a:lstStyle/>
              <a:p>
                <a:r>
                  <a:rPr lang="en-SE">
                    <a:noFill/>
                  </a:rPr>
                  <a:t> </a:t>
                </a:r>
              </a:p>
            </p:txBody>
          </p:sp>
        </mc:Fallback>
      </mc:AlternateContent>
      <p:sp>
        <p:nvSpPr>
          <p:cNvPr id="14" name="TextBox 13">
            <a:extLst>
              <a:ext uri="{FF2B5EF4-FFF2-40B4-BE49-F238E27FC236}">
                <a16:creationId xmlns:a16="http://schemas.microsoft.com/office/drawing/2014/main" id="{9955E9A0-2EF5-4310-9298-9C91A3AA5B78}"/>
              </a:ext>
            </a:extLst>
          </p:cNvPr>
          <p:cNvSpPr txBox="1"/>
          <p:nvPr/>
        </p:nvSpPr>
        <p:spPr>
          <a:xfrm>
            <a:off x="880755" y="5659058"/>
            <a:ext cx="7440744" cy="369332"/>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D69C449-82FF-4C40-824D-633AFF1A4DE4}"/>
                  </a:ext>
                </a:extLst>
              </p:cNvPr>
              <p:cNvSpPr txBox="1"/>
              <p:nvPr/>
            </p:nvSpPr>
            <p:spPr>
              <a:xfrm>
                <a:off x="5513735" y="5158178"/>
                <a:ext cx="1953865" cy="707886"/>
              </a:xfrm>
              <a:prstGeom prst="rect">
                <a:avLst/>
              </a:prstGeom>
              <a:noFill/>
            </p:spPr>
            <p:txBody>
              <a:bodyPr wrap="square" rtlCol="0">
                <a:spAutoFit/>
              </a:bodyPr>
              <a:lstStyle/>
              <a:p>
                <a:r>
                  <a:rPr lang="en-US" sz="2000" dirty="0"/>
                  <a:t>Observation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r>
                          <a:rPr lang="en-US" altLang="zh-CN" sz="2000" b="0" i="1" smtClean="0">
                            <a:latin typeface="Cambria Math" panose="02040503050406030204" pitchFamily="18" charset="0"/>
                          </a:rPr>
                          <m:t>+1</m:t>
                        </m:r>
                      </m:sub>
                    </m:sSub>
                  </m:oMath>
                </a14:m>
                <a:r>
                  <a:rPr lang="en-US" sz="2000" dirty="0"/>
                  <a:t>; Reward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i="1">
                            <a:latin typeface="Cambria Math" panose="02040503050406030204" pitchFamily="18" charset="0"/>
                          </a:rPr>
                          <m:t>𝑡</m:t>
                        </m:r>
                      </m:sub>
                    </m:sSub>
                  </m:oMath>
                </a14:m>
                <a:endParaRPr lang="en-US" sz="2000" dirty="0"/>
              </a:p>
            </p:txBody>
          </p:sp>
        </mc:Choice>
        <mc:Fallback>
          <p:sp>
            <p:nvSpPr>
              <p:cNvPr id="15" name="TextBox 14">
                <a:extLst>
                  <a:ext uri="{FF2B5EF4-FFF2-40B4-BE49-F238E27FC236}">
                    <a16:creationId xmlns:a16="http://schemas.microsoft.com/office/drawing/2014/main" id="{1D69C449-82FF-4C40-824D-633AFF1A4DE4}"/>
                  </a:ext>
                </a:extLst>
              </p:cNvPr>
              <p:cNvSpPr txBox="1">
                <a:spLocks noRot="1" noChangeAspect="1" noMove="1" noResize="1" noEditPoints="1" noAdjustHandles="1" noChangeArrowheads="1" noChangeShapeType="1" noTextEdit="1"/>
              </p:cNvSpPr>
              <p:nvPr/>
            </p:nvSpPr>
            <p:spPr>
              <a:xfrm>
                <a:off x="5513735" y="5158178"/>
                <a:ext cx="1953865" cy="707886"/>
              </a:xfrm>
              <a:prstGeom prst="rect">
                <a:avLst/>
              </a:prstGeom>
              <a:blipFill>
                <a:blip r:embed="rId5"/>
                <a:stretch>
                  <a:fillRect l="-3115" t="-4310" b="-14655"/>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5880CA4-CE61-48CB-BE8E-673C6B822198}"/>
                  </a:ext>
                </a:extLst>
              </p:cNvPr>
              <p:cNvSpPr txBox="1"/>
              <p:nvPr/>
            </p:nvSpPr>
            <p:spPr>
              <a:xfrm>
                <a:off x="2653134" y="5289676"/>
                <a:ext cx="1005452" cy="707886"/>
              </a:xfrm>
              <a:prstGeom prst="rect">
                <a:avLst/>
              </a:prstGeom>
              <a:noFill/>
            </p:spPr>
            <p:txBody>
              <a:bodyPr wrap="square" rtlCol="0">
                <a:spAutoFit/>
              </a:bodyPr>
              <a:lstStyle/>
              <a:p>
                <a:r>
                  <a:rPr lang="en-US" sz="2000" dirty="0"/>
                  <a:t>Action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𝑡</m:t>
                        </m:r>
                      </m:sub>
                    </m:sSub>
                  </m:oMath>
                </a14:m>
                <a:r>
                  <a:rPr lang="en-US" sz="2000" dirty="0"/>
                  <a:t> </a:t>
                </a:r>
              </a:p>
            </p:txBody>
          </p:sp>
        </mc:Choice>
        <mc:Fallback>
          <p:sp>
            <p:nvSpPr>
              <p:cNvPr id="16" name="TextBox 15">
                <a:extLst>
                  <a:ext uri="{FF2B5EF4-FFF2-40B4-BE49-F238E27FC236}">
                    <a16:creationId xmlns:a16="http://schemas.microsoft.com/office/drawing/2014/main" id="{15880CA4-CE61-48CB-BE8E-673C6B822198}"/>
                  </a:ext>
                </a:extLst>
              </p:cNvPr>
              <p:cNvSpPr txBox="1">
                <a:spLocks noRot="1" noChangeAspect="1" noMove="1" noResize="1" noEditPoints="1" noAdjustHandles="1" noChangeArrowheads="1" noChangeShapeType="1" noTextEdit="1"/>
              </p:cNvSpPr>
              <p:nvPr/>
            </p:nvSpPr>
            <p:spPr>
              <a:xfrm>
                <a:off x="2653134" y="5289676"/>
                <a:ext cx="1005452" cy="707886"/>
              </a:xfrm>
              <a:prstGeom prst="rect">
                <a:avLst/>
              </a:prstGeom>
              <a:blipFill>
                <a:blip r:embed="rId6"/>
                <a:stretch>
                  <a:fillRect l="-6061" t="-5172"/>
                </a:stretch>
              </a:blipFill>
            </p:spPr>
            <p:txBody>
              <a:bodyPr/>
              <a:lstStyle/>
              <a:p>
                <a:r>
                  <a:rPr lang="en-SE">
                    <a:noFill/>
                  </a:rPr>
                  <a:t> </a:t>
                </a:r>
              </a:p>
            </p:txBody>
          </p:sp>
        </mc:Fallback>
      </mc:AlternateContent>
      <p:grpSp>
        <p:nvGrpSpPr>
          <p:cNvPr id="17" name="Group 16">
            <a:extLst>
              <a:ext uri="{FF2B5EF4-FFF2-40B4-BE49-F238E27FC236}">
                <a16:creationId xmlns:a16="http://schemas.microsoft.com/office/drawing/2014/main" id="{048E5626-A930-44ED-9A24-06B451DCF0C3}"/>
              </a:ext>
            </a:extLst>
          </p:cNvPr>
          <p:cNvGrpSpPr/>
          <p:nvPr/>
        </p:nvGrpSpPr>
        <p:grpSpPr>
          <a:xfrm>
            <a:off x="3741707" y="4914860"/>
            <a:ext cx="1546383" cy="1181140"/>
            <a:chOff x="4448830" y="2857315"/>
            <a:chExt cx="1644360" cy="1122610"/>
          </a:xfrm>
        </p:grpSpPr>
        <p:sp>
          <p:nvSpPr>
            <p:cNvPr id="18" name="Rectangle 17">
              <a:extLst>
                <a:ext uri="{FF2B5EF4-FFF2-40B4-BE49-F238E27FC236}">
                  <a16:creationId xmlns:a16="http://schemas.microsoft.com/office/drawing/2014/main" id="{9A75F26C-45CD-4B37-9336-71284BE7EFBD}"/>
                </a:ext>
              </a:extLst>
            </p:cNvPr>
            <p:cNvSpPr/>
            <p:nvPr/>
          </p:nvSpPr>
          <p:spPr bwMode="auto">
            <a:xfrm>
              <a:off x="4448830" y="2857315"/>
              <a:ext cx="1615214" cy="495913"/>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sz="2000" dirty="0"/>
                <a:t>Environment</a:t>
              </a:r>
              <a:endParaRPr kumimoji="0" lang="en-US" sz="2000" b="0" i="0" u="none" strike="noStrike" cap="none" normalizeH="0" baseline="0" dirty="0">
                <a:ln>
                  <a:noFill/>
                </a:ln>
                <a:solidFill>
                  <a:schemeClr val="tx1"/>
                </a:solidFill>
                <a:effectLst/>
                <a:latin typeface="Tahoma" pitchFamily="34" charset="0"/>
              </a:endParaRPr>
            </a:p>
          </p:txBody>
        </p:sp>
        <p:sp>
          <p:nvSpPr>
            <p:cNvPr id="19" name="Rectangle 18">
              <a:extLst>
                <a:ext uri="{FF2B5EF4-FFF2-40B4-BE49-F238E27FC236}">
                  <a16:creationId xmlns:a16="http://schemas.microsoft.com/office/drawing/2014/main" id="{4C1333CE-C31D-4CFF-9EDA-227F3FE4461E}"/>
                </a:ext>
              </a:extLst>
            </p:cNvPr>
            <p:cNvSpPr/>
            <p:nvPr/>
          </p:nvSpPr>
          <p:spPr bwMode="auto">
            <a:xfrm>
              <a:off x="4477975" y="3542841"/>
              <a:ext cx="1615215" cy="4370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RL Agent</a:t>
              </a:r>
            </a:p>
          </p:txBody>
        </p:sp>
        <p:cxnSp>
          <p:nvCxnSpPr>
            <p:cNvPr id="20" name="Elbow Connector 26">
              <a:extLst>
                <a:ext uri="{FF2B5EF4-FFF2-40B4-BE49-F238E27FC236}">
                  <a16:creationId xmlns:a16="http://schemas.microsoft.com/office/drawing/2014/main" id="{07117D94-9DAA-4B07-9314-1431BF937C8F}"/>
                </a:ext>
              </a:extLst>
            </p:cNvPr>
            <p:cNvCxnSpPr>
              <a:stCxn id="18" idx="3"/>
              <a:endCxn id="19" idx="3"/>
            </p:cNvCxnSpPr>
            <p:nvPr/>
          </p:nvCxnSpPr>
          <p:spPr bwMode="auto">
            <a:xfrm>
              <a:off x="6064044" y="3105272"/>
              <a:ext cx="29146" cy="656111"/>
            </a:xfrm>
            <a:prstGeom prst="bentConnector3">
              <a:avLst>
                <a:gd name="adj1" fmla="val 884327"/>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1" name="Elbow Connector 27">
              <a:extLst>
                <a:ext uri="{FF2B5EF4-FFF2-40B4-BE49-F238E27FC236}">
                  <a16:creationId xmlns:a16="http://schemas.microsoft.com/office/drawing/2014/main" id="{99C7C383-141A-4B2F-96DD-69953BA81795}"/>
                </a:ext>
              </a:extLst>
            </p:cNvPr>
            <p:cNvCxnSpPr>
              <a:stCxn id="19" idx="1"/>
              <a:endCxn id="18" idx="1"/>
            </p:cNvCxnSpPr>
            <p:nvPr/>
          </p:nvCxnSpPr>
          <p:spPr bwMode="auto">
            <a:xfrm rot="10800000">
              <a:off x="4448831" y="3105273"/>
              <a:ext cx="29145" cy="656111"/>
            </a:xfrm>
            <a:prstGeom prst="bentConnector3">
              <a:avLst>
                <a:gd name="adj1" fmla="val 884354"/>
              </a:avLst>
            </a:prstGeom>
            <a:ln>
              <a:headEnd type="none" w="med" len="med"/>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4112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3</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7</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10460648"/>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docProps/app.xml><?xml version="1.0" encoding="utf-8"?>
<Properties xmlns="http://schemas.openxmlformats.org/officeDocument/2006/extended-properties" xmlns:vt="http://schemas.openxmlformats.org/officeDocument/2006/docPropsVTypes">
  <Template>TemplateTight</Template>
  <TotalTime>182</TotalTime>
  <Words>1441</Words>
  <Application>Microsoft Office PowerPoint</Application>
  <PresentationFormat>On-screen Show (4:3)</PresentationFormat>
  <Paragraphs>153</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Lato Extended</vt:lpstr>
      <vt:lpstr>Arial</vt:lpstr>
      <vt:lpstr>Calibri</vt:lpstr>
      <vt:lpstr>Cambria Math</vt:lpstr>
      <vt:lpstr>Tahoma</vt:lpstr>
      <vt:lpstr>_Template</vt:lpstr>
      <vt:lpstr>PowerPoint Presentation</vt:lpstr>
      <vt:lpstr>Reinforcement Learning (RL)</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21</cp:revision>
  <dcterms:created xsi:type="dcterms:W3CDTF">2020-06-02T02:14:44Z</dcterms:created>
  <dcterms:modified xsi:type="dcterms:W3CDTF">2021-05-23T19:08:24Z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