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0" r:id="rId17"/>
    <p:sldId id="321" r:id="rId18"/>
    <p:sldId id="315" r:id="rId19"/>
    <p:sldId id="318" r:id="rId20"/>
    <p:sldId id="316" r:id="rId21"/>
    <p:sldId id="311" r:id="rId22"/>
    <p:sldId id="32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95033" autoAdjust="0"/>
  </p:normalViewPr>
  <p:slideViewPr>
    <p:cSldViewPr snapToGrid="0" snapToObjects="1">
      <p:cViewPr varScale="1">
        <p:scale>
          <a:sx n="78" d="100"/>
          <a:sy n="78" d="100"/>
        </p:scale>
        <p:origin x="19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D397E039-88B4-F452-F1E2-417B46756E99}"/>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hyperlink" Target="http://www.tutorialspoint.com/data_structures_algorithms/hash_data_structure.htm" TargetMode="External"/><Relationship Id="rId1" Type="http://schemas.openxmlformats.org/officeDocument/2006/relationships/slideLayout" Target="../slideLayouts/slideLayout2.xml"/><Relationship Id="rId4" Type="http://schemas.openxmlformats.org/officeDocument/2006/relationships/hyperlink" Target="http://stackoverflow.com/questions/40471/differences-between-hashmap-and-hash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GB" altLang="zh-CN" sz="2000" dirty="0">
                <a:solidFill>
                  <a:schemeClr val="tx1"/>
                </a:solidFill>
              </a:rPr>
              <a:t>Zonghua Gu (based on </a:t>
            </a:r>
            <a:r>
              <a:rPr lang="en-GB" altLang="zh-CN" sz="2000" dirty="0" err="1">
                <a:solidFill>
                  <a:schemeClr val="tx1"/>
                </a:solidFill>
              </a:rPr>
              <a:t>Jianchen</a:t>
            </a:r>
            <a:r>
              <a:rPr lang="en-GB" altLang="zh-CN" sz="2000" dirty="0">
                <a:solidFill>
                  <a:schemeClr val="tx1"/>
                </a:solidFill>
              </a:rPr>
              <a:t> Shan)</a:t>
            </a:r>
            <a:endParaRPr lang="en-US" altLang="zh-CN" sz="2000" dirty="0">
              <a:solidFill>
                <a:schemeClr val="tx1"/>
              </a:solidFill>
            </a:endParaRP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-2,147,483,648 to 2,147,483,647.</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839494"/>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839494"/>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3402546880"/>
              </p:ext>
            </p:extLst>
          </p:nvPr>
        </p:nvGraphicFramePr>
        <p:xfrm>
          <a:off x="2148304" y="3126982"/>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3254820"/>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830880"/>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830880"/>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830880"/>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830880"/>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830880"/>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830880"/>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830880"/>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4146512"/>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4468182"/>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5111522"/>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4789852"/>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5433192"/>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5754862"/>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6076532"/>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6398202"/>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830880"/>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4291198"/>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5421952"/>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743622"/>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6065292"/>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491027"/>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491027"/>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5312576"/>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extLst>
              <p:ext uri="{D42A27DB-BD31-4B8C-83A1-F6EECF244321}">
                <p14:modId xmlns:p14="http://schemas.microsoft.com/office/powerpoint/2010/main" val="3994587697"/>
              </p:ext>
            </p:extLst>
          </p:nvPr>
        </p:nvGraphicFramePr>
        <p:xfrm>
          <a:off x="333710" y="5414794"/>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5531790"/>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extLst>
              <p:ext uri="{D42A27DB-BD31-4B8C-83A1-F6EECF244321}">
                <p14:modId xmlns:p14="http://schemas.microsoft.com/office/powerpoint/2010/main" val="3077090336"/>
              </p:ext>
            </p:extLst>
          </p:nvPr>
        </p:nvGraphicFramePr>
        <p:xfrm>
          <a:off x="334036" y="3956229"/>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5193618"/>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5870344"/>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5860259"/>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5851651"/>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extLst>
              <p:ext uri="{D42A27DB-BD31-4B8C-83A1-F6EECF244321}">
                <p14:modId xmlns:p14="http://schemas.microsoft.com/office/powerpoint/2010/main" val="931935496"/>
              </p:ext>
            </p:extLst>
          </p:nvPr>
        </p:nvGraphicFramePr>
        <p:xfrm>
          <a:off x="334036" y="2545807"/>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822736"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52558"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419347"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86136"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52925"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719714"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86503"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53290"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88799" y="2250410"/>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76961" y="2978409"/>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45986" y="2599558"/>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72348" y="297452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605099" y="2654364"/>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321575"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45438" y="2241902"/>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613618" y="2241902"/>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40622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4677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58637"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2022586"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86535"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50484"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314433"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94688"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78382"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36133" y="2517276"/>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607988" y="2519058"/>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r>
              <a:rPr lang="en-SE" sz="1600" dirty="0"/>
              <a:t>https://www.youtube.com/watch?v=98Y0UDZ9vvs</a:t>
            </a:r>
          </a:p>
        </p:txBody>
      </p:sp>
    </p:spTree>
    <p:extLst>
      <p:ext uri="{BB962C8B-B14F-4D97-AF65-F5344CB8AC3E}">
        <p14:creationId xmlns:p14="http://schemas.microsoft.com/office/powerpoint/2010/main" val="189605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588145" y="3328161"/>
            <a:ext cx="4823416" cy="3067506"/>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err="1">
                <a:latin typeface="Times New Roman" panose="02020603050405020304" pitchFamily="18" charset="0"/>
                <a:cs typeface="Times New Roman" panose="02020603050405020304" pitchFamily="18" charset="0"/>
              </a:rPr>
              <a:t>attemps</a:t>
            </a:r>
            <a:r>
              <a:rPr lang="en-US" altLang="zh-CN" spc="110" dirty="0">
                <a:latin typeface="Times New Roman" panose="02020603050405020304" pitchFamily="18" charset="0"/>
                <a:cs typeface="Times New Roman" panose="02020603050405020304" pitchFamily="18" charset="0"/>
              </a:rPr>
              <a:t>)</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endParaRPr lang="en-US" altLang="zh-CN" spc="110" baseline="30000" dirty="0">
              <a:latin typeface="Times New Roman" panose="02020603050405020304" pitchFamily="18" charset="0"/>
              <a:cs typeface="Times New Roman" panose="02020603050405020304" pitchFamily="18" charset="0"/>
            </a:endParaRP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148705" y="365919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816985" y="39605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816985" y="428225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816985" y="492559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816985" y="460392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816985" y="524726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816985" y="556893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816985" y="589060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816985" y="621227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274781" y="5548867"/>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274781" y="5870537"/>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270097" y="6192207"/>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191717"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701786" y="3393802"/>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176" name="Rectangle 175">
            <a:extLst>
              <a:ext uri="{FF2B5EF4-FFF2-40B4-BE49-F238E27FC236}">
                <a16:creationId xmlns:a16="http://schemas.microsoft.com/office/drawing/2014/main" id="{18E3EA8C-0E25-8E45-BB42-ECE06F1E4EC8}"/>
              </a:ext>
            </a:extLst>
          </p:cNvPr>
          <p:cNvSpPr/>
          <p:nvPr/>
        </p:nvSpPr>
        <p:spPr>
          <a:xfrm>
            <a:off x="5788339" y="4253405"/>
            <a:ext cx="3020102" cy="923330"/>
          </a:xfrm>
          <a:prstGeom prst="rect">
            <a:avLst/>
          </a:prstGeom>
          <a:noFill/>
          <a:ln>
            <a:solidFill>
              <a:schemeClr val="accent1"/>
            </a:solidFill>
          </a:ln>
        </p:spPr>
        <p:txBody>
          <a:bodyPr wrap="square" rtlCol="0">
            <a:spAutoFit/>
          </a:bodyPr>
          <a:lstStyle/>
          <a:p>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grpId="0" nodeType="clickEffect">
                                  <p:stCondLst>
                                    <p:cond delay="0"/>
                                  </p:stCondLst>
                                  <p:childTnLst>
                                    <p:set>
                                      <p:cBhvr>
                                        <p:cTn id="259" dur="1" fill="hold">
                                          <p:stCondLst>
                                            <p:cond delay="0"/>
                                          </p:stCondLst>
                                        </p:cTn>
                                        <p:tgtEl>
                                          <p:spTgt spid="176"/>
                                        </p:tgtEl>
                                        <p:attrNameLst>
                                          <p:attrName>style.visibility</p:attrName>
                                        </p:attrNameLst>
                                      </p:cBhvr>
                                      <p:to>
                                        <p:strVal val="visible"/>
                                      </p:to>
                                    </p:set>
                                    <p:animEffect transition="in" filter="dissolve">
                                      <p:cBhvr>
                                        <p:cTn id="26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P spid="17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locality of reference,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242729"/>
                </a:solidFill>
                <a:latin typeface="Times New Roman" panose="02020603050405020304" pitchFamily="18" charset="0"/>
                <a:cs typeface="Times New Roman" panose="02020603050405020304" pitchFamily="18" charset="0"/>
              </a:rPr>
              <a:t>It's faster to access a series of elements in an array than it is to follow pointers in a linked list, so linear probing tends to </a:t>
            </a:r>
            <a:r>
              <a:rPr lang="en-US" sz="1600">
                <a:solidFill>
                  <a:srgbClr val="242729"/>
                </a:solidFill>
                <a:latin typeface="Times New Roman" panose="02020603050405020304" pitchFamily="18" charset="0"/>
                <a:cs typeface="Times New Roman" panose="02020603050405020304" pitchFamily="18" charset="0"/>
              </a:rPr>
              <a:t>outperform cha</a:t>
            </a:r>
            <a:r>
              <a:rPr lang="en-US" altLang="zh-CN" sz="1600">
                <a:solidFill>
                  <a:srgbClr val="242729"/>
                </a:solidFill>
                <a:latin typeface="Times New Roman" panose="02020603050405020304" pitchFamily="18" charset="0"/>
                <a:cs typeface="Times New Roman" panose="02020603050405020304" pitchFamily="18" charset="0"/>
              </a:rPr>
              <a:t>i</a:t>
            </a:r>
            <a:r>
              <a:rPr lang="en-US" sz="1600">
                <a:solidFill>
                  <a:srgbClr val="242729"/>
                </a:solidFill>
                <a:latin typeface="Times New Roman" panose="02020603050405020304" pitchFamily="18" charset="0"/>
                <a:cs typeface="Times New Roman" panose="02020603050405020304" pitchFamily="18" charset="0"/>
              </a:rPr>
              <a:t>ning </a:t>
            </a:r>
            <a:r>
              <a:rPr lang="en-US" sz="1600" dirty="0">
                <a:solidFill>
                  <a:srgbClr val="242729"/>
                </a:solidFill>
                <a:latin typeface="Times New Roman" panose="02020603050405020304" pitchFamily="18" charset="0"/>
                <a:cs typeface="Times New Roman" panose="02020603050405020304" pitchFamily="18" charset="0"/>
              </a:rPr>
              <a:t>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4662-8742-5C44-B805-45A67D891303}"/>
              </a:ext>
            </a:extLst>
          </p:cNvPr>
          <p:cNvSpPr>
            <a:spLocks noGrp="1"/>
          </p:cNvSpPr>
          <p:nvPr>
            <p:ph type="title"/>
          </p:nvPr>
        </p:nvSpPr>
        <p:spPr>
          <a:xfrm>
            <a:off x="457200" y="157192"/>
            <a:ext cx="8229600" cy="1143000"/>
          </a:xfrm>
        </p:spPr>
        <p:txBody>
          <a:bodyPr>
            <a:normAutofit fontScale="90000"/>
          </a:bodyPr>
          <a:lstStyle/>
          <a:p>
            <a:r>
              <a:rPr lang="en-US" altLang="zh-CN" dirty="0" err="1"/>
              <a:t>Hashtable</a:t>
            </a:r>
            <a:r>
              <a:rPr lang="en-US" altLang="zh-CN" dirty="0"/>
              <a:t> vs. HashMap</a:t>
            </a:r>
            <a:r>
              <a:rPr lang="zh-CN" altLang="en-US" dirty="0"/>
              <a:t> </a:t>
            </a:r>
            <a:r>
              <a:rPr lang="en-US" altLang="zh-CN" dirty="0"/>
              <a:t>vs. </a:t>
            </a:r>
            <a:r>
              <a:rPr lang="en-US" altLang="zh-CN" dirty="0" err="1"/>
              <a:t>HashSet</a:t>
            </a:r>
            <a:r>
              <a:rPr lang="en-US" altLang="zh-CN" dirty="0"/>
              <a:t> in</a:t>
            </a:r>
            <a:r>
              <a:rPr lang="zh-CN" altLang="en-US" dirty="0"/>
              <a:t> </a:t>
            </a:r>
            <a:r>
              <a:rPr lang="en-US" altLang="zh-CN" dirty="0"/>
              <a:t>Java</a:t>
            </a:r>
            <a:endParaRPr lang="en-US" dirty="0"/>
          </a:p>
        </p:txBody>
      </p:sp>
      <p:sp>
        <p:nvSpPr>
          <p:cNvPr id="4" name="Rectangle 3">
            <a:extLst>
              <a:ext uri="{FF2B5EF4-FFF2-40B4-BE49-F238E27FC236}">
                <a16:creationId xmlns:a16="http://schemas.microsoft.com/office/drawing/2014/main" id="{A7E68D09-AB0B-3B4F-B7D6-06628D64BA85}"/>
              </a:ext>
            </a:extLst>
          </p:cNvPr>
          <p:cNvSpPr/>
          <p:nvPr/>
        </p:nvSpPr>
        <p:spPr>
          <a:xfrm>
            <a:off x="92279" y="4828759"/>
            <a:ext cx="5079532" cy="1862048"/>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static</a:t>
            </a: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void</a:t>
            </a:r>
            <a:r>
              <a:rPr lang="en-US" sz="1000" dirty="0">
                <a:latin typeface="Menlo" panose="020B0609030804020204" pitchFamily="49" charset="0"/>
                <a:ea typeface="Menlo" panose="020B0609030804020204" pitchFamily="49" charset="0"/>
                <a:cs typeface="Menlo" panose="020B0609030804020204" pitchFamily="49" charset="0"/>
              </a:rPr>
              <a:t> main(String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args</a:t>
            </a:r>
            <a:r>
              <a:rPr lang="en-US" sz="1000" dirty="0">
                <a:latin typeface="Menlo" panose="020B0609030804020204" pitchFamily="49" charset="0"/>
                <a:ea typeface="Menlo" panose="020B0609030804020204" pitchFamily="49" charset="0"/>
                <a:cs typeface="Menlo" panose="020B0609030804020204" pitchFamily="49" charset="0"/>
              </a:rPr>
              <a:t>[]) { </a:t>
            </a:r>
          </a:p>
          <a:p>
            <a:pPr>
              <a:spcBef>
                <a:spcPts val="100"/>
              </a:spcBef>
              <a:spcAft>
                <a:spcPts val="100"/>
              </a:spcAft>
            </a:pPr>
            <a:r>
              <a:rPr lang="en-US" sz="1000" dirty="0">
                <a:latin typeface="Menlo" panose="020B0609030804020204" pitchFamily="49" charset="0"/>
                <a:ea typeface="Menlo" panose="020B0609030804020204" pitchFamily="49" charset="0"/>
                <a:cs typeface="Menlo" panose="020B0609030804020204" pitchFamily="49" charset="0"/>
              </a:rPr>
              <a:t>	HashMap&lt;</a:t>
            </a:r>
            <a:r>
              <a:rPr lang="en-US" sz="1000" dirty="0" err="1">
                <a:latin typeface="Menlo" panose="020B0609030804020204" pitchFamily="49" charset="0"/>
                <a:ea typeface="Menlo" panose="020B0609030804020204" pitchFamily="49" charset="0"/>
                <a:cs typeface="Menlo" panose="020B0609030804020204" pitchFamily="49" charset="0"/>
              </a:rPr>
              <a:t>Integer,String</a:t>
            </a:r>
            <a:r>
              <a:rPr lang="en-US" sz="1000" dirty="0">
                <a:latin typeface="Menlo" panose="020B0609030804020204" pitchFamily="49" charset="0"/>
                <a:ea typeface="Menlo" panose="020B0609030804020204" pitchFamily="49" charset="0"/>
                <a:cs typeface="Menlo" panose="020B0609030804020204" pitchFamily="49" charset="0"/>
              </a:rPr>
              <a:t>&gt;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a:latin typeface="Menlo" panose="020B0609030804020204" pitchFamily="49" charset="0"/>
                <a:ea typeface="Menlo" panose="020B0609030804020204" pitchFamily="49" charset="0"/>
                <a:cs typeface="Menlo" panose="020B0609030804020204" pitchFamily="49" charset="0"/>
              </a:rPr>
              <a:t>=</a:t>
            </a: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new </a:t>
            </a:r>
            <a:r>
              <a:rPr lang="en-US" sz="1000" dirty="0">
                <a:latin typeface="Menlo" panose="020B0609030804020204" pitchFamily="49" charset="0"/>
                <a:ea typeface="Menlo" panose="020B0609030804020204" pitchFamily="49" charset="0"/>
                <a:cs typeface="Menlo" panose="020B0609030804020204" pitchFamily="49" charset="0"/>
              </a:rPr>
              <a:t>HashMap&lt;</a:t>
            </a:r>
            <a:r>
              <a:rPr lang="en-US" sz="1000" dirty="0" err="1">
                <a:latin typeface="Menlo" panose="020B0609030804020204" pitchFamily="49" charset="0"/>
                <a:ea typeface="Menlo" panose="020B0609030804020204" pitchFamily="49" charset="0"/>
                <a:cs typeface="Menlo" panose="020B0609030804020204" pitchFamily="49" charset="0"/>
              </a:rPr>
              <a:t>Integer,String</a:t>
            </a:r>
            <a:r>
              <a:rPr lang="en-US" sz="1000" dirty="0">
                <a:latin typeface="Menlo" panose="020B0609030804020204" pitchFamily="49" charset="0"/>
                <a:ea typeface="Menlo" panose="020B0609030804020204" pitchFamily="49" charset="0"/>
                <a:cs typeface="Menlo" panose="020B0609030804020204" pitchFamily="49" charset="0"/>
              </a:rPr>
              <a:t>&gt;(); </a:t>
            </a:r>
          </a:p>
          <a:p>
            <a:pPr>
              <a:spcBef>
                <a:spcPts val="100"/>
              </a:spcBef>
              <a:spcAft>
                <a:spcPts val="100"/>
              </a:spcAft>
            </a:pPr>
            <a:r>
              <a:rPr lang="en-US" sz="1000" dirty="0">
                <a:solidFill>
                  <a:srgbClr val="7E504F"/>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latin typeface="Menlo" panose="020B0609030804020204" pitchFamily="49" charset="0"/>
                <a:ea typeface="Menlo" panose="020B0609030804020204" pitchFamily="49" charset="0"/>
                <a:cs typeface="Menlo" panose="020B0609030804020204" pitchFamily="49" charset="0"/>
              </a:rPr>
              <a:t>.put</a:t>
            </a:r>
            <a:r>
              <a:rPr lang="en-US" sz="1000" dirty="0">
                <a:latin typeface="Menlo" panose="020B0609030804020204" pitchFamily="49" charset="0"/>
                <a:ea typeface="Menlo" panose="020B0609030804020204" pitchFamily="49" charset="0"/>
                <a:cs typeface="Menlo" panose="020B0609030804020204" pitchFamily="49" charset="0"/>
              </a:rPr>
              <a:t>(100,</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"Amit"</a:t>
            </a:r>
            <a:r>
              <a:rPr lang="en-US" sz="1000" dirty="0">
                <a:latin typeface="Menlo" panose="020B0609030804020204" pitchFamily="49" charset="0"/>
                <a:ea typeface="Menlo" panose="020B0609030804020204" pitchFamily="49" charset="0"/>
                <a:cs typeface="Menlo" panose="020B0609030804020204" pitchFamily="49" charset="0"/>
              </a:rPr>
              <a:t>); </a:t>
            </a:r>
          </a:p>
          <a:p>
            <a:pPr>
              <a:spcBef>
                <a:spcPts val="100"/>
              </a:spcBef>
              <a:spcAft>
                <a:spcPts val="100"/>
              </a:spcAft>
            </a:pPr>
            <a:r>
              <a:rPr lang="en-US" sz="1000" dirty="0">
                <a:solidFill>
                  <a:srgbClr val="7E504F"/>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solidFill>
                  <a:srgbClr val="000000"/>
                </a:solidFill>
                <a:latin typeface="Menlo" panose="020B0609030804020204" pitchFamily="49" charset="0"/>
                <a:ea typeface="Menlo" panose="020B0609030804020204" pitchFamily="49" charset="0"/>
                <a:cs typeface="Menlo" panose="020B0609030804020204" pitchFamily="49" charset="0"/>
              </a:rPr>
              <a:t>.put</a:t>
            </a:r>
            <a:r>
              <a:rPr lang="en-US" sz="1000" dirty="0">
                <a:solidFill>
                  <a:srgbClr val="000000"/>
                </a:solidFill>
                <a:latin typeface="Menlo" panose="020B0609030804020204" pitchFamily="49" charset="0"/>
                <a:ea typeface="Menlo" panose="020B0609030804020204" pitchFamily="49" charset="0"/>
                <a:cs typeface="Menlo" panose="020B0609030804020204" pitchFamily="49" charset="0"/>
              </a:rPr>
              <a:t>(104,</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"Amit"</a:t>
            </a:r>
            <a:r>
              <a:rPr lang="en-US" sz="10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1000" dirty="0">
                <a:solidFill>
                  <a:srgbClr val="4E9072"/>
                </a:solidFill>
                <a:latin typeface="Menlo" panose="020B0609030804020204" pitchFamily="49" charset="0"/>
                <a:ea typeface="Menlo" panose="020B0609030804020204" pitchFamily="49" charset="0"/>
                <a:cs typeface="Menlo" panose="020B0609030804020204" pitchFamily="49" charset="0"/>
              </a:rPr>
              <a:t>// allows duplication</a:t>
            </a:r>
          </a:p>
          <a:p>
            <a:pPr>
              <a:spcBef>
                <a:spcPts val="100"/>
              </a:spcBef>
              <a:spcAft>
                <a:spcPts val="100"/>
              </a:spcAft>
            </a:pPr>
            <a:r>
              <a:rPr lang="en-US" sz="1000" dirty="0">
                <a:solidFill>
                  <a:srgbClr val="4E9072"/>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latin typeface="Menlo" panose="020B0609030804020204" pitchFamily="49" charset="0"/>
                <a:ea typeface="Menlo" panose="020B0609030804020204" pitchFamily="49" charset="0"/>
                <a:cs typeface="Menlo" panose="020B0609030804020204" pitchFamily="49" charset="0"/>
              </a:rPr>
              <a:t>.put</a:t>
            </a:r>
            <a:r>
              <a:rPr lang="en-US" sz="1000" dirty="0">
                <a:latin typeface="Menlo" panose="020B0609030804020204" pitchFamily="49" charset="0"/>
                <a:ea typeface="Menlo" panose="020B0609030804020204" pitchFamily="49" charset="0"/>
                <a:cs typeface="Menlo" panose="020B0609030804020204" pitchFamily="49" charset="0"/>
              </a:rPr>
              <a:t>(101,</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"Vijay"</a:t>
            </a:r>
            <a:r>
              <a:rPr lang="en-US" sz="1000" dirty="0">
                <a:latin typeface="Menlo" panose="020B0609030804020204" pitchFamily="49" charset="0"/>
                <a:ea typeface="Menlo" panose="020B0609030804020204" pitchFamily="49" charset="0"/>
                <a:cs typeface="Menlo" panose="020B0609030804020204" pitchFamily="49" charset="0"/>
              </a:rPr>
              <a:t>); </a:t>
            </a:r>
          </a:p>
          <a:p>
            <a:pPr>
              <a:spcBef>
                <a:spcPts val="100"/>
              </a:spcBef>
              <a:spcAft>
                <a:spcPts val="100"/>
              </a:spcAft>
            </a:pPr>
            <a:r>
              <a:rPr lang="en-US" sz="1000" dirty="0">
                <a:solidFill>
                  <a:srgbClr val="7E504F"/>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latin typeface="Menlo" panose="020B0609030804020204" pitchFamily="49" charset="0"/>
                <a:ea typeface="Menlo" panose="020B0609030804020204" pitchFamily="49" charset="0"/>
                <a:cs typeface="Menlo" panose="020B0609030804020204" pitchFamily="49" charset="0"/>
              </a:rPr>
              <a:t>.put</a:t>
            </a:r>
            <a:r>
              <a:rPr lang="en-US" sz="1000" dirty="0">
                <a:latin typeface="Menlo" panose="020B0609030804020204" pitchFamily="49" charset="0"/>
                <a:ea typeface="Menlo" panose="020B0609030804020204" pitchFamily="49" charset="0"/>
                <a:cs typeface="Menlo" panose="020B0609030804020204" pitchFamily="49" charset="0"/>
              </a:rPr>
              <a:t>(102,</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"Rahul"</a:t>
            </a:r>
            <a:r>
              <a:rPr lang="en-US" sz="1000" dirty="0">
                <a:latin typeface="Menlo" panose="020B0609030804020204" pitchFamily="49" charset="0"/>
                <a:ea typeface="Menlo" panose="020B0609030804020204" pitchFamily="49" charset="0"/>
                <a:cs typeface="Menlo" panose="020B0609030804020204" pitchFamily="49" charset="0"/>
              </a:rPr>
              <a:t>); </a:t>
            </a:r>
          </a:p>
          <a:p>
            <a:pPr>
              <a:spcBef>
                <a:spcPts val="100"/>
              </a:spcBef>
              <a:spcAft>
                <a:spcPts val="100"/>
              </a:spcAft>
            </a:pP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	for</a:t>
            </a: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err="1">
                <a:latin typeface="Menlo" panose="020B0609030804020204" pitchFamily="49" charset="0"/>
                <a:ea typeface="Menlo" panose="020B0609030804020204" pitchFamily="49" charset="0"/>
                <a:cs typeface="Menlo" panose="020B0609030804020204" pitchFamily="49" charset="0"/>
              </a:rPr>
              <a:t>Map.Entry</a:t>
            </a: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m</a:t>
            </a:r>
            <a:r>
              <a:rPr lang="en-US" sz="1000" dirty="0" err="1">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latin typeface="Menlo" panose="020B0609030804020204" pitchFamily="49" charset="0"/>
                <a:ea typeface="Menlo" panose="020B0609030804020204" pitchFamily="49" charset="0"/>
                <a:cs typeface="Menlo" panose="020B0609030804020204" pitchFamily="49" charset="0"/>
              </a:rPr>
              <a:t>.entrySet</a:t>
            </a:r>
            <a:r>
              <a:rPr lang="en-US" sz="1000" dirty="0">
                <a:latin typeface="Menlo" panose="020B0609030804020204" pitchFamily="49" charset="0"/>
                <a:ea typeface="Menlo" panose="020B0609030804020204" pitchFamily="49" charset="0"/>
                <a:cs typeface="Menlo" panose="020B0609030804020204" pitchFamily="49" charset="0"/>
              </a:rPr>
              <a:t>()) { </a:t>
            </a:r>
          </a:p>
          <a:p>
            <a:pPr>
              <a:spcBef>
                <a:spcPts val="100"/>
              </a:spcBef>
              <a:spcAft>
                <a:spcPts val="100"/>
              </a:spcAft>
            </a:pP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err="1">
                <a:latin typeface="Menlo" panose="020B0609030804020204" pitchFamily="49" charset="0"/>
                <a:ea typeface="Menlo" panose="020B0609030804020204" pitchFamily="49" charset="0"/>
                <a:cs typeface="Menlo" panose="020B0609030804020204" pitchFamily="49" charset="0"/>
              </a:rPr>
              <a:t>System.</a:t>
            </a:r>
            <a:r>
              <a:rPr lang="en-US" sz="1000" i="1" dirty="0" err="1">
                <a:solidFill>
                  <a:srgbClr val="0326CC"/>
                </a:solidFill>
                <a:latin typeface="Menlo" panose="020B0609030804020204" pitchFamily="49" charset="0"/>
                <a:ea typeface="Menlo" panose="020B0609030804020204" pitchFamily="49" charset="0"/>
                <a:cs typeface="Menlo" panose="020B0609030804020204" pitchFamily="49" charset="0"/>
              </a:rPr>
              <a:t>out</a:t>
            </a:r>
            <a:r>
              <a:rPr lang="en-US" sz="1000" dirty="0" err="1">
                <a:latin typeface="Menlo" panose="020B0609030804020204" pitchFamily="49" charset="0"/>
                <a:ea typeface="Menlo" panose="020B0609030804020204" pitchFamily="49" charset="0"/>
                <a:cs typeface="Menlo" panose="020B0609030804020204" pitchFamily="49" charset="0"/>
              </a:rPr>
              <a:t>.println</a:t>
            </a:r>
            <a:r>
              <a:rPr lang="en-US" sz="1000" dirty="0">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m</a:t>
            </a:r>
            <a:r>
              <a:rPr lang="en-US" sz="1000" dirty="0" err="1">
                <a:latin typeface="Menlo" panose="020B0609030804020204" pitchFamily="49" charset="0"/>
                <a:ea typeface="Menlo" panose="020B0609030804020204" pitchFamily="49" charset="0"/>
                <a:cs typeface="Menlo" panose="020B0609030804020204" pitchFamily="49" charset="0"/>
              </a:rPr>
              <a:t>.getKey</a:t>
            </a:r>
            <a:r>
              <a:rPr lang="en-US" sz="1000" dirty="0">
                <a:latin typeface="Menlo" panose="020B0609030804020204" pitchFamily="49" charset="0"/>
                <a:ea typeface="Menlo" panose="020B0609030804020204" pitchFamily="49" charset="0"/>
                <a:cs typeface="Menlo" panose="020B0609030804020204" pitchFamily="49" charset="0"/>
              </a:rPr>
              <a:t>()+</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 "</a:t>
            </a:r>
            <a:r>
              <a:rPr lang="en-US" sz="1000" dirty="0">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m</a:t>
            </a:r>
            <a:r>
              <a:rPr lang="en-US" sz="1000" dirty="0" err="1">
                <a:latin typeface="Menlo" panose="020B0609030804020204" pitchFamily="49" charset="0"/>
                <a:ea typeface="Menlo" panose="020B0609030804020204" pitchFamily="49" charset="0"/>
                <a:cs typeface="Menlo" panose="020B0609030804020204" pitchFamily="49" charset="0"/>
              </a:rPr>
              <a:t>.getValue</a:t>
            </a:r>
            <a:r>
              <a:rPr lang="en-US" sz="1000" dirty="0">
                <a:latin typeface="Menlo" panose="020B0609030804020204" pitchFamily="49" charset="0"/>
                <a:ea typeface="Menlo" panose="020B0609030804020204" pitchFamily="49" charset="0"/>
                <a:cs typeface="Menlo" panose="020B0609030804020204" pitchFamily="49" charset="0"/>
              </a:rPr>
              <a:t>()); </a:t>
            </a:r>
          </a:p>
          <a:p>
            <a:pPr>
              <a:spcBef>
                <a:spcPts val="100"/>
              </a:spcBef>
              <a:spcAft>
                <a:spcPts val="100"/>
              </a:spcAft>
            </a:pPr>
            <a:r>
              <a:rPr lang="en-US" sz="1000" dirty="0">
                <a:latin typeface="Menlo" panose="020B0609030804020204" pitchFamily="49" charset="0"/>
                <a:ea typeface="Menlo" panose="020B0609030804020204" pitchFamily="49" charset="0"/>
                <a:cs typeface="Menlo" panose="020B0609030804020204" pitchFamily="49" charset="0"/>
              </a:rPr>
              <a:t>      } </a:t>
            </a:r>
          </a:p>
          <a:p>
            <a:pPr>
              <a:spcBef>
                <a:spcPts val="100"/>
              </a:spcBef>
              <a:spcAft>
                <a:spcPts val="100"/>
              </a:spcAft>
            </a:pPr>
            <a:r>
              <a:rPr lang="en-US" sz="1000" dirty="0">
                <a:latin typeface="Menlo" panose="020B0609030804020204" pitchFamily="49" charset="0"/>
                <a:ea typeface="Menlo" panose="020B0609030804020204" pitchFamily="49" charset="0"/>
                <a:cs typeface="Menlo" panose="020B0609030804020204" pitchFamily="49" charset="0"/>
              </a:rPr>
              <a:t>} </a:t>
            </a:r>
          </a:p>
        </p:txBody>
      </p:sp>
      <p:sp>
        <p:nvSpPr>
          <p:cNvPr id="5" name="Rectangle 4">
            <a:extLst>
              <a:ext uri="{FF2B5EF4-FFF2-40B4-BE49-F238E27FC236}">
                <a16:creationId xmlns:a16="http://schemas.microsoft.com/office/drawing/2014/main" id="{5F02734E-4DFC-DC44-B8DC-6998B51E66FC}"/>
              </a:ext>
            </a:extLst>
          </p:cNvPr>
          <p:cNvSpPr/>
          <p:nvPr/>
        </p:nvSpPr>
        <p:spPr>
          <a:xfrm>
            <a:off x="4068659" y="5260394"/>
            <a:ext cx="1103152" cy="830997"/>
          </a:xfrm>
          <a:prstGeom prst="rect">
            <a:avLst/>
          </a:prstGeom>
          <a:solidFill>
            <a:schemeClr val="bg1"/>
          </a:solidFill>
          <a:ln>
            <a:solidFill>
              <a:schemeClr val="accent1"/>
            </a:solidFill>
          </a:ln>
        </p:spPr>
        <p:txBody>
          <a:bodyPr wrap="square">
            <a:spAutoFit/>
          </a:bodyPr>
          <a:lstStyle/>
          <a:p>
            <a:r>
              <a:rPr lang="en-US" sz="1200" dirty="0">
                <a:latin typeface="Menlo" panose="020B0609030804020204" pitchFamily="49" charset="0"/>
              </a:rPr>
              <a:t>100 Amit</a:t>
            </a:r>
          </a:p>
          <a:p>
            <a:r>
              <a:rPr lang="en-US" sz="1200" dirty="0">
                <a:latin typeface="Menlo" panose="020B0609030804020204" pitchFamily="49" charset="0"/>
              </a:rPr>
              <a:t>101 Vijay</a:t>
            </a:r>
          </a:p>
          <a:p>
            <a:r>
              <a:rPr lang="en-US" sz="1200" dirty="0">
                <a:latin typeface="Menlo" panose="020B0609030804020204" pitchFamily="49" charset="0"/>
              </a:rPr>
              <a:t>102 Rahul</a:t>
            </a:r>
          </a:p>
          <a:p>
            <a:r>
              <a:rPr lang="en-US" sz="1200" dirty="0">
                <a:latin typeface="Menlo" panose="020B0609030804020204" pitchFamily="49" charset="0"/>
              </a:rPr>
              <a:t>104 Amit</a:t>
            </a:r>
          </a:p>
        </p:txBody>
      </p:sp>
      <p:sp>
        <p:nvSpPr>
          <p:cNvPr id="6" name="Content Placeholder 2">
            <a:extLst>
              <a:ext uri="{FF2B5EF4-FFF2-40B4-BE49-F238E27FC236}">
                <a16:creationId xmlns:a16="http://schemas.microsoft.com/office/drawing/2014/main" id="{6955489F-C2A0-CD47-BFDC-3E14CF86A5FD}"/>
              </a:ext>
            </a:extLst>
          </p:cNvPr>
          <p:cNvSpPr>
            <a:spLocks noGrp="1"/>
          </p:cNvSpPr>
          <p:nvPr>
            <p:ph idx="1"/>
          </p:nvPr>
        </p:nvSpPr>
        <p:spPr>
          <a:xfrm>
            <a:off x="515923" y="1154072"/>
            <a:ext cx="8229600" cy="4525963"/>
          </a:xfrm>
        </p:spPr>
        <p:txBody>
          <a:bodyPr>
            <a:normAutofit/>
          </a:bodyPr>
          <a:lstStyle/>
          <a:p>
            <a:pPr>
              <a:spcBef>
                <a:spcPts val="300"/>
              </a:spcBef>
              <a:spcAft>
                <a:spcPts val="300"/>
              </a:spcAft>
            </a:pPr>
            <a:r>
              <a:rPr lang="en-US" sz="1800" dirty="0" err="1"/>
              <a:t>Hashtable</a:t>
            </a:r>
            <a:r>
              <a:rPr lang="en-US" sz="1800" dirty="0"/>
              <a:t> and HashMap both implement </a:t>
            </a:r>
            <a:r>
              <a:rPr lang="en-US" sz="1800" dirty="0">
                <a:solidFill>
                  <a:schemeClr val="accent1"/>
                </a:solidFill>
              </a:rPr>
              <a:t>Map</a:t>
            </a:r>
            <a:r>
              <a:rPr lang="en-US" sz="1800" dirty="0"/>
              <a:t> interface.</a:t>
            </a:r>
          </a:p>
          <a:p>
            <a:pPr lvl="1">
              <a:spcBef>
                <a:spcPts val="300"/>
              </a:spcBef>
              <a:spcAft>
                <a:spcPts val="300"/>
              </a:spcAft>
            </a:pPr>
            <a:r>
              <a:rPr lang="en-US" sz="1600" dirty="0"/>
              <a:t>A Map is a mapping of key-value pairs.</a:t>
            </a:r>
          </a:p>
          <a:p>
            <a:pPr>
              <a:spcBef>
                <a:spcPts val="300"/>
              </a:spcBef>
              <a:spcAft>
                <a:spcPts val="300"/>
              </a:spcAft>
            </a:pPr>
            <a:r>
              <a:rPr lang="en-US" sz="1800" dirty="0" err="1"/>
              <a:t>HashSet</a:t>
            </a:r>
            <a:r>
              <a:rPr lang="en-US" sz="1800" dirty="0"/>
              <a:t> implements </a:t>
            </a:r>
            <a:r>
              <a:rPr lang="en-US" sz="1800" dirty="0">
                <a:solidFill>
                  <a:schemeClr val="accent1"/>
                </a:solidFill>
              </a:rPr>
              <a:t>Set</a:t>
            </a:r>
            <a:r>
              <a:rPr lang="en-US" sz="1800" dirty="0"/>
              <a:t> interface.</a:t>
            </a:r>
          </a:p>
          <a:p>
            <a:pPr lvl="1">
              <a:spcBef>
                <a:spcPts val="300"/>
              </a:spcBef>
              <a:spcAft>
                <a:spcPts val="300"/>
              </a:spcAft>
            </a:pPr>
            <a:r>
              <a:rPr lang="en-US" sz="1600" dirty="0"/>
              <a:t>A Set is a collection of objects.</a:t>
            </a:r>
          </a:p>
          <a:p>
            <a:pPr>
              <a:spcBef>
                <a:spcPts val="300"/>
              </a:spcBef>
              <a:spcAft>
                <a:spcPts val="300"/>
              </a:spcAft>
            </a:pPr>
            <a:r>
              <a:rPr lang="en-US" sz="1800" dirty="0" err="1"/>
              <a:t>Hashtable</a:t>
            </a:r>
            <a:r>
              <a:rPr lang="en-US" sz="1800" dirty="0"/>
              <a:t> is a </a:t>
            </a:r>
            <a:r>
              <a:rPr lang="en-US" sz="1800" dirty="0">
                <a:solidFill>
                  <a:schemeClr val="accent1"/>
                </a:solidFill>
              </a:rPr>
              <a:t>legacy</a:t>
            </a:r>
            <a:r>
              <a:rPr lang="en-US" sz="1800" dirty="0"/>
              <a:t> class</a:t>
            </a:r>
          </a:p>
          <a:p>
            <a:pPr lvl="1">
              <a:spcBef>
                <a:spcPts val="300"/>
              </a:spcBef>
              <a:spcAft>
                <a:spcPts val="300"/>
              </a:spcAft>
            </a:pPr>
            <a:r>
              <a:rPr lang="en-US" sz="1400" dirty="0"/>
              <a:t>almost always should be avoided in favor of HashMap</a:t>
            </a:r>
          </a:p>
          <a:p>
            <a:pPr>
              <a:spcBef>
                <a:spcPts val="300"/>
              </a:spcBef>
              <a:spcAft>
                <a:spcPts val="300"/>
              </a:spcAft>
            </a:pPr>
            <a:r>
              <a:rPr lang="en-US" sz="1800" dirty="0" err="1"/>
              <a:t>HashSet</a:t>
            </a:r>
            <a:r>
              <a:rPr lang="en-US" sz="1800" dirty="0"/>
              <a:t> has </a:t>
            </a:r>
            <a:r>
              <a:rPr lang="en-US" sz="1800" dirty="0">
                <a:solidFill>
                  <a:schemeClr val="accent1"/>
                </a:solidFill>
              </a:rPr>
              <a:t>nothing</a:t>
            </a:r>
            <a:r>
              <a:rPr lang="en-US" sz="1800" dirty="0"/>
              <a:t> to do with HashMap. </a:t>
            </a:r>
          </a:p>
          <a:p>
            <a:pPr lvl="1">
              <a:spcBef>
                <a:spcPts val="300"/>
              </a:spcBef>
              <a:spcAft>
                <a:spcPts val="300"/>
              </a:spcAft>
            </a:pPr>
            <a:r>
              <a:rPr lang="en-US" sz="1400" dirty="0"/>
              <a:t>It happens to use a HashMap internally to implement the Set functionality</a:t>
            </a:r>
          </a:p>
          <a:p>
            <a:pPr>
              <a:spcBef>
                <a:spcPts val="300"/>
              </a:spcBef>
              <a:spcAft>
                <a:spcPts val="300"/>
              </a:spcAft>
            </a:pPr>
            <a:r>
              <a:rPr lang="en-US" sz="1800" dirty="0" err="1"/>
              <a:t>HashSet</a:t>
            </a:r>
            <a:r>
              <a:rPr lang="en-US" sz="1800" dirty="0"/>
              <a:t> does not allow </a:t>
            </a:r>
            <a:r>
              <a:rPr lang="en-US" sz="1800" dirty="0">
                <a:solidFill>
                  <a:schemeClr val="accent1"/>
                </a:solidFill>
              </a:rPr>
              <a:t>duplicate</a:t>
            </a:r>
            <a:r>
              <a:rPr lang="en-US" sz="1800" dirty="0"/>
              <a:t> values.</a:t>
            </a:r>
          </a:p>
          <a:p>
            <a:pPr lvl="1">
              <a:spcBef>
                <a:spcPts val="300"/>
              </a:spcBef>
              <a:spcAft>
                <a:spcPts val="300"/>
              </a:spcAft>
            </a:pPr>
            <a:r>
              <a:rPr lang="en-US" sz="1400" dirty="0"/>
              <a:t>HashMap allows duplicate values.</a:t>
            </a:r>
          </a:p>
          <a:p>
            <a:pPr lvl="1">
              <a:spcBef>
                <a:spcPts val="300"/>
              </a:spcBef>
              <a:spcAft>
                <a:spcPts val="300"/>
              </a:spcAft>
            </a:pPr>
            <a:r>
              <a:rPr lang="en-US" sz="1400" dirty="0"/>
              <a:t>provides add method rather put method</a:t>
            </a:r>
          </a:p>
        </p:txBody>
      </p:sp>
      <p:sp>
        <p:nvSpPr>
          <p:cNvPr id="7" name="Rectangle 6">
            <a:extLst>
              <a:ext uri="{FF2B5EF4-FFF2-40B4-BE49-F238E27FC236}">
                <a16:creationId xmlns:a16="http://schemas.microsoft.com/office/drawing/2014/main" id="{679032F0-8841-9344-BE55-E8C57F45EA9C}"/>
              </a:ext>
            </a:extLst>
          </p:cNvPr>
          <p:cNvSpPr/>
          <p:nvPr/>
        </p:nvSpPr>
        <p:spPr>
          <a:xfrm>
            <a:off x="5251503" y="4954007"/>
            <a:ext cx="3699550" cy="1477328"/>
          </a:xfrm>
          <a:prstGeom prst="rect">
            <a:avLst/>
          </a:prstGeom>
          <a:solidFill>
            <a:schemeClr val="bg1">
              <a:lumMod val="95000"/>
            </a:schemeClr>
          </a:solidFill>
          <a:ln>
            <a:solidFill>
              <a:schemeClr val="accent1"/>
            </a:solidFill>
          </a:ln>
        </p:spPr>
        <p:txBody>
          <a:bodyPr wrap="square">
            <a:spAutoFit/>
          </a:bodyPr>
          <a:lstStyle/>
          <a:p>
            <a:r>
              <a:rPr lang="en-US" sz="1000" dirty="0" err="1">
                <a:latin typeface="Menlo" panose="020B0609030804020204" pitchFamily="49" charset="0"/>
              </a:rPr>
              <a:t>HashSet</a:t>
            </a:r>
            <a:r>
              <a:rPr lang="en-US" sz="1000" dirty="0">
                <a:latin typeface="Menlo" panose="020B0609030804020204" pitchFamily="49" charset="0"/>
              </a:rPr>
              <a:t>&lt;String&gt; </a:t>
            </a:r>
            <a:r>
              <a:rPr lang="en-US" sz="1000" dirty="0" err="1">
                <a:solidFill>
                  <a:srgbClr val="0326CC"/>
                </a:solidFill>
                <a:latin typeface="Menlo" panose="020B0609030804020204" pitchFamily="49" charset="0"/>
              </a:rPr>
              <a:t>mySet</a:t>
            </a:r>
            <a:r>
              <a:rPr lang="en-US" sz="1000" dirty="0">
                <a:latin typeface="Menlo" panose="020B0609030804020204" pitchFamily="49" charset="0"/>
              </a:rPr>
              <a:t>= </a:t>
            </a:r>
            <a:r>
              <a:rPr lang="en-US" sz="1000" dirty="0">
                <a:solidFill>
                  <a:srgbClr val="931A68"/>
                </a:solidFill>
                <a:latin typeface="Menlo" panose="020B0609030804020204" pitchFamily="49" charset="0"/>
              </a:rPr>
              <a:t>new</a:t>
            </a:r>
            <a:r>
              <a:rPr lang="en-US" sz="1000" dirty="0">
                <a:latin typeface="Menlo" panose="020B0609030804020204" pitchFamily="49" charset="0"/>
              </a:rPr>
              <a:t> </a:t>
            </a:r>
            <a:r>
              <a:rPr lang="en-US" sz="1000" dirty="0" err="1">
                <a:latin typeface="Menlo" panose="020B0609030804020204" pitchFamily="49" charset="0"/>
              </a:rPr>
              <a:t>HashSet</a:t>
            </a:r>
            <a:r>
              <a:rPr lang="en-US" sz="1000" dirty="0">
                <a:latin typeface="Menlo" panose="020B0609030804020204" pitchFamily="49" charset="0"/>
              </a:rPr>
              <a:t>&lt;String&gt;();</a:t>
            </a:r>
          </a:p>
          <a:p>
            <a:r>
              <a:rPr lang="en-US" sz="1000" dirty="0" err="1">
                <a:latin typeface="Menlo" panose="020B0609030804020204" pitchFamily="49" charset="0"/>
              </a:rPr>
              <a:t>mySet.add</a:t>
            </a:r>
            <a:r>
              <a:rPr lang="en-US" sz="1000" dirty="0">
                <a:latin typeface="Menlo" panose="020B0609030804020204" pitchFamily="49" charset="0"/>
              </a:rPr>
              <a:t> (</a:t>
            </a:r>
            <a:r>
              <a:rPr lang="en-US" sz="1000" dirty="0">
                <a:solidFill>
                  <a:srgbClr val="3933FF"/>
                </a:solidFill>
                <a:latin typeface="Menlo" panose="020B0609030804020204" pitchFamily="49" charset="0"/>
              </a:rPr>
              <a:t>"First"</a:t>
            </a:r>
            <a:r>
              <a:rPr lang="en-US" sz="1000" dirty="0">
                <a:latin typeface="Menlo" panose="020B0609030804020204" pitchFamily="49" charset="0"/>
              </a:rPr>
              <a:t>);</a:t>
            </a:r>
          </a:p>
          <a:p>
            <a:r>
              <a:rPr lang="en-US" sz="1000" dirty="0" err="1">
                <a:latin typeface="Menlo" panose="020B0609030804020204" pitchFamily="49" charset="0"/>
              </a:rPr>
              <a:t>mySet.add</a:t>
            </a:r>
            <a:r>
              <a:rPr lang="en-US" sz="1000" dirty="0">
                <a:latin typeface="Menlo" panose="020B0609030804020204" pitchFamily="49" charset="0"/>
              </a:rPr>
              <a:t> (</a:t>
            </a:r>
            <a:r>
              <a:rPr lang="en-US" sz="1000" dirty="0">
                <a:solidFill>
                  <a:srgbClr val="3933FF"/>
                </a:solidFill>
                <a:latin typeface="Menlo" panose="020B0609030804020204" pitchFamily="49" charset="0"/>
              </a:rPr>
              <a:t>"Second"</a:t>
            </a:r>
            <a:r>
              <a:rPr lang="en-US" sz="1000" dirty="0">
                <a:latin typeface="Menlo" panose="020B0609030804020204" pitchFamily="49" charset="0"/>
              </a:rPr>
              <a:t>);</a:t>
            </a:r>
          </a:p>
          <a:p>
            <a:r>
              <a:rPr lang="en-US" sz="1000" dirty="0" err="1">
                <a:latin typeface="Menlo" panose="020B0609030804020204" pitchFamily="49" charset="0"/>
              </a:rPr>
              <a:t>mySet.add</a:t>
            </a:r>
            <a:r>
              <a:rPr lang="en-US" sz="1000" dirty="0">
                <a:latin typeface="Menlo" panose="020B0609030804020204" pitchFamily="49" charset="0"/>
              </a:rPr>
              <a:t> (</a:t>
            </a:r>
            <a:r>
              <a:rPr lang="en-US" sz="1000" dirty="0">
                <a:solidFill>
                  <a:srgbClr val="3933FF"/>
                </a:solidFill>
                <a:latin typeface="Menlo" panose="020B0609030804020204" pitchFamily="49" charset="0"/>
              </a:rPr>
              <a:t>"Third"</a:t>
            </a:r>
            <a:r>
              <a:rPr lang="en-US" sz="1000" dirty="0">
                <a:latin typeface="Menlo" panose="020B0609030804020204" pitchFamily="49" charset="0"/>
              </a:rPr>
              <a:t>);</a:t>
            </a:r>
          </a:p>
          <a:p>
            <a:r>
              <a:rPr lang="en-US" sz="1000" dirty="0">
                <a:latin typeface="Menlo" panose="020B0609030804020204" pitchFamily="49" charset="0"/>
              </a:rPr>
              <a:t> </a:t>
            </a:r>
          </a:p>
          <a:p>
            <a:r>
              <a:rPr lang="en-US" sz="1000" dirty="0">
                <a:solidFill>
                  <a:srgbClr val="931A68"/>
                </a:solidFill>
                <a:latin typeface="Menlo" panose="020B0609030804020204" pitchFamily="49" charset="0"/>
              </a:rPr>
              <a:t>if</a:t>
            </a:r>
            <a:r>
              <a:rPr lang="en-US" sz="1000" dirty="0">
                <a:latin typeface="Menlo" panose="020B0609030804020204" pitchFamily="49" charset="0"/>
              </a:rPr>
              <a:t>(</a:t>
            </a:r>
            <a:r>
              <a:rPr lang="en-US" sz="1000" dirty="0" err="1">
                <a:latin typeface="Menlo" panose="020B0609030804020204" pitchFamily="49" charset="0"/>
              </a:rPr>
              <a:t>mySet.contains</a:t>
            </a:r>
            <a:r>
              <a:rPr lang="en-US" sz="1000" dirty="0">
                <a:latin typeface="Menlo" panose="020B0609030804020204" pitchFamily="49" charset="0"/>
              </a:rPr>
              <a:t>(</a:t>
            </a:r>
            <a:r>
              <a:rPr lang="en-US" sz="1000" dirty="0">
                <a:solidFill>
                  <a:srgbClr val="3933FF"/>
                </a:solidFill>
                <a:latin typeface="Menlo" panose="020B0609030804020204" pitchFamily="49" charset="0"/>
              </a:rPr>
              <a:t>"First"</a:t>
            </a:r>
            <a:r>
              <a:rPr lang="en-US" sz="1000" dirty="0">
                <a:latin typeface="Menlo" panose="020B0609030804020204" pitchFamily="49" charset="0"/>
              </a:rPr>
              <a:t>)){</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System.out.println</a:t>
            </a:r>
            <a:r>
              <a:rPr lang="en-US" sz="1000" dirty="0">
                <a:solidFill>
                  <a:srgbClr val="000000"/>
                </a:solidFill>
                <a:latin typeface="Menlo" panose="020B0609030804020204" pitchFamily="49" charset="0"/>
              </a:rPr>
              <a:t>(</a:t>
            </a:r>
            <a:r>
              <a:rPr lang="en-US" sz="1000" dirty="0">
                <a:solidFill>
                  <a:srgbClr val="3933FF"/>
                </a:solidFill>
                <a:latin typeface="Menlo" panose="020B0609030804020204" pitchFamily="49" charset="0"/>
              </a:rPr>
              <a:t>"The Set already contains First"</a:t>
            </a:r>
            <a:r>
              <a:rPr lang="en-US" sz="1000" dirty="0">
                <a:solidFill>
                  <a:srgbClr val="000000"/>
                </a:solidFill>
                <a:latin typeface="Menlo" panose="020B0609030804020204" pitchFamily="49" charset="0"/>
              </a:rPr>
              <a:t>);</a:t>
            </a:r>
            <a:endParaRPr lang="en-US" sz="1000" dirty="0">
              <a:solidFill>
                <a:srgbClr val="3933FF"/>
              </a:solidFill>
              <a:latin typeface="Menlo" panose="020B0609030804020204" pitchFamily="49" charset="0"/>
            </a:endParaRPr>
          </a:p>
          <a:p>
            <a:r>
              <a:rPr lang="en-US" sz="1000" dirty="0">
                <a:latin typeface="Menlo" panose="020B0609030804020204" pitchFamily="49" charset="0"/>
              </a:rPr>
              <a:t>}</a:t>
            </a:r>
          </a:p>
        </p:txBody>
      </p:sp>
    </p:spTree>
    <p:extLst>
      <p:ext uri="{BB962C8B-B14F-4D97-AF65-F5344CB8AC3E}">
        <p14:creationId xmlns:p14="http://schemas.microsoft.com/office/powerpoint/2010/main" val="271399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ssolv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dissolve">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dissolv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dissolve">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4998-AEBF-1E4B-B113-73FDEF97E0C1}"/>
              </a:ext>
            </a:extLst>
          </p:cNvPr>
          <p:cNvSpPr>
            <a:spLocks noGrp="1"/>
          </p:cNvSpPr>
          <p:nvPr>
            <p:ph type="title"/>
          </p:nvPr>
        </p:nvSpPr>
        <p:spPr/>
        <p:txBody>
          <a:bodyPr>
            <a:normAutofit/>
          </a:bodyPr>
          <a:lstStyle/>
          <a:p>
            <a:r>
              <a:rPr lang="en-US" dirty="0"/>
              <a:t>Additional Resources</a:t>
            </a:r>
          </a:p>
        </p:txBody>
      </p:sp>
      <p:sp>
        <p:nvSpPr>
          <p:cNvPr id="3" name="Content Placeholder 2">
            <a:extLst>
              <a:ext uri="{FF2B5EF4-FFF2-40B4-BE49-F238E27FC236}">
                <a16:creationId xmlns:a16="http://schemas.microsoft.com/office/drawing/2014/main" id="{97713AA6-CCBD-0140-B61B-B1C1A68154D3}"/>
              </a:ext>
            </a:extLst>
          </p:cNvPr>
          <p:cNvSpPr>
            <a:spLocks noGrp="1"/>
          </p:cNvSpPr>
          <p:nvPr>
            <p:ph idx="1"/>
          </p:nvPr>
        </p:nvSpPr>
        <p:spPr/>
        <p:txBody>
          <a:bodyPr>
            <a:normAutofit/>
          </a:bodyPr>
          <a:lstStyle/>
          <a:p>
            <a:pPr>
              <a:spcBef>
                <a:spcPts val="500"/>
              </a:spcBef>
              <a:spcAft>
                <a:spcPts val="500"/>
              </a:spcAft>
            </a:pPr>
            <a:r>
              <a:rPr lang="en-US" dirty="0" err="1">
                <a:latin typeface="Times New Roman" panose="02020603050405020304" pitchFamily="18" charset="0"/>
                <a:cs typeface="Times New Roman" panose="02020603050405020304" pitchFamily="18" charset="0"/>
              </a:rPr>
              <a:t>Hashtables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HashMaps</a:t>
            </a:r>
            <a:endParaRPr lang="en-US" dirty="0">
              <a:latin typeface="Times New Roman" panose="02020603050405020304" pitchFamily="18" charset="0"/>
              <a:cs typeface="Times New Roman" panose="02020603050405020304" pitchFamily="18" charset="0"/>
            </a:endParaRPr>
          </a:p>
          <a:p>
            <a:pPr lvl="1">
              <a:spcBef>
                <a:spcPts val="500"/>
              </a:spcBef>
              <a:spcAft>
                <a:spcPts val="500"/>
              </a:spcAft>
            </a:pPr>
            <a:r>
              <a:rPr lang="en-US" dirty="0">
                <a:latin typeface="Times New Roman" panose="02020603050405020304" pitchFamily="18" charset="0"/>
                <a:cs typeface="Times New Roman" panose="02020603050405020304" pitchFamily="18" charset="0"/>
                <a:hlinkClick r:id="rId2"/>
              </a:rPr>
              <a:t>http://www.tutorialspoint.com/data_structures_algorithms/hash_data_structure.htm</a:t>
            </a:r>
            <a:r>
              <a:rPr lang="en-US" dirty="0">
                <a:latin typeface="Times New Roman" panose="02020603050405020304" pitchFamily="18" charset="0"/>
                <a:cs typeface="Times New Roman" panose="02020603050405020304" pitchFamily="18" charset="0"/>
              </a:rPr>
              <a:t> -- about hashing, linear probing, search, delete, insert</a:t>
            </a: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4"/>
              </a:rPr>
              <a:t>http://stackoverflow.com/questions/40471/differences-between-hashmap-and-hashtable</a:t>
            </a:r>
            <a:r>
              <a:rPr lang="en-US" dirty="0">
                <a:latin typeface="Times New Roman" panose="02020603050405020304" pitchFamily="18" charset="0"/>
                <a:cs typeface="Times New Roman" panose="02020603050405020304" pitchFamily="18" charset="0"/>
              </a:rPr>
              <a:t> -- difference between </a:t>
            </a:r>
            <a:r>
              <a:rPr lang="en-US" dirty="0" err="1">
                <a:latin typeface="Times New Roman" panose="02020603050405020304" pitchFamily="18" charset="0"/>
                <a:cs typeface="Times New Roman" panose="02020603050405020304" pitchFamily="18" charset="0"/>
              </a:rPr>
              <a:t>hashtables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hashmaps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3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414526"/>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414526"/>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1839" y="5326832"/>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5960558" y="6159368"/>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81839" y="6067035"/>
            <a:ext cx="4877086" cy="523220"/>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41345</TotalTime>
  <Words>3697</Words>
  <Application>Microsoft Office PowerPoint</Application>
  <PresentationFormat>On-screen Show (4:3)</PresentationFormat>
  <Paragraphs>722</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Courier</vt:lpstr>
      <vt:lpstr>DejaVu Sans</vt:lpstr>
      <vt:lpstr>DejaVu Sans Mono</vt:lpstr>
      <vt:lpstr>Menlo</vt:lpstr>
      <vt:lpstr>Arial</vt:lpstr>
      <vt:lpstr>Calibri</vt:lpstr>
      <vt:lpstr>Helvetica</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Linear Probing: Primary Clustering</vt:lpstr>
      <vt:lpstr>Linear Probing: Primary Clustering (Contd.)</vt:lpstr>
      <vt:lpstr>Linear Probing: Delete</vt:lpstr>
      <vt:lpstr>Closed Addressing: Separate Chaining</vt:lpstr>
      <vt:lpstr>Separate Chaining vs Linear Probing</vt:lpstr>
      <vt:lpstr>Hashtable vs. HashMap vs. HashSet in Java</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1220</cp:revision>
  <dcterms:created xsi:type="dcterms:W3CDTF">2018-08-13T22:58:39Z</dcterms:created>
  <dcterms:modified xsi:type="dcterms:W3CDTF">2024-09-10T23:06:38Z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