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323" r:id="rId4"/>
    <p:sldId id="324" r:id="rId5"/>
    <p:sldId id="325" r:id="rId6"/>
    <p:sldId id="326" r:id="rId7"/>
    <p:sldId id="327" r:id="rId8"/>
    <p:sldId id="388" r:id="rId9"/>
    <p:sldId id="389" r:id="rId10"/>
    <p:sldId id="330" r:id="rId11"/>
    <p:sldId id="331" r:id="rId12"/>
    <p:sldId id="332" r:id="rId13"/>
    <p:sldId id="384" r:id="rId14"/>
    <p:sldId id="391" r:id="rId15"/>
    <p:sldId id="328" r:id="rId16"/>
    <p:sldId id="340" r:id="rId17"/>
    <p:sldId id="341" r:id="rId18"/>
    <p:sldId id="342" r:id="rId19"/>
    <p:sldId id="329" r:id="rId20"/>
    <p:sldId id="345" r:id="rId21"/>
    <p:sldId id="403" r:id="rId22"/>
    <p:sldId id="405" r:id="rId23"/>
    <p:sldId id="408" r:id="rId24"/>
    <p:sldId id="407" r:id="rId25"/>
    <p:sldId id="406" r:id="rId26"/>
    <p:sldId id="333" r:id="rId27"/>
    <p:sldId id="334" r:id="rId28"/>
    <p:sldId id="401" r:id="rId29"/>
    <p:sldId id="335" r:id="rId30"/>
    <p:sldId id="338" r:id="rId31"/>
    <p:sldId id="336" r:id="rId32"/>
    <p:sldId id="339" r:id="rId33"/>
    <p:sldId id="347" r:id="rId34"/>
    <p:sldId id="349" r:id="rId35"/>
    <p:sldId id="348" r:id="rId36"/>
    <p:sldId id="353" r:id="rId37"/>
    <p:sldId id="390" r:id="rId38"/>
    <p:sldId id="399" r:id="rId39"/>
    <p:sldId id="354" r:id="rId40"/>
    <p:sldId id="355" r:id="rId41"/>
    <p:sldId id="386" r:id="rId42"/>
    <p:sldId id="385" r:id="rId43"/>
    <p:sldId id="357" r:id="rId44"/>
    <p:sldId id="280" r:id="rId45"/>
    <p:sldId id="398" r:id="rId46"/>
    <p:sldId id="392" r:id="rId47"/>
    <p:sldId id="394" r:id="rId48"/>
    <p:sldId id="393" r:id="rId49"/>
    <p:sldId id="395" r:id="rId50"/>
    <p:sldId id="396"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45</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74883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384624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82736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667AA507-8ACF-6D4E-A91A-893ED4793C1B}"/>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ostorder-traversal-of-binary-t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4" Type="http://schemas.openxmlformats.org/officeDocument/2006/relationships/hyperlink" Target="https://www.youtube.com/watch?v=DkOswl0k7s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B-CFC2-DB2A-7474-FA1044B905B0}"/>
              </a:ext>
            </a:extLst>
          </p:cNvPr>
          <p:cNvSpPr>
            <a:spLocks noGrp="1"/>
          </p:cNvSpPr>
          <p:nvPr>
            <p:ph type="title"/>
          </p:nvPr>
        </p:nvSpPr>
        <p:spPr/>
        <p:txBody>
          <a:bodyPr/>
          <a:lstStyle/>
          <a:p>
            <a:r>
              <a:rPr lang="en-GB" dirty="0"/>
              <a:t>Geeks for Geeks Tutorials</a:t>
            </a:r>
            <a:endParaRPr lang="en-SE" dirty="0"/>
          </a:p>
        </p:txBody>
      </p:sp>
      <p:sp>
        <p:nvSpPr>
          <p:cNvPr id="3" name="Content Placeholder 2">
            <a:extLst>
              <a:ext uri="{FF2B5EF4-FFF2-40B4-BE49-F238E27FC236}">
                <a16:creationId xmlns:a16="http://schemas.microsoft.com/office/drawing/2014/main" id="{27BA67A7-AA91-EC0F-1B1A-487BE220C248}"/>
              </a:ext>
            </a:extLst>
          </p:cNvPr>
          <p:cNvSpPr>
            <a:spLocks noGrp="1"/>
          </p:cNvSpPr>
          <p:nvPr>
            <p:ph idx="1"/>
          </p:nvPr>
        </p:nvSpPr>
        <p:spPr>
          <a:xfrm>
            <a:off x="457200" y="1600200"/>
            <a:ext cx="8229600" cy="2659827"/>
          </a:xfrm>
        </p:spPr>
        <p:txBody>
          <a:bodyPr>
            <a:normAutofit lnSpcReduction="10000"/>
          </a:bodyPr>
          <a:lstStyle/>
          <a:p>
            <a:r>
              <a:rPr lang="en-GB" dirty="0">
                <a:hlinkClick r:id="rId2"/>
              </a:rPr>
              <a:t>https://www.geeksforgeeks.org/preorder-traversal-of-binary-tree/</a:t>
            </a:r>
          </a:p>
          <a:p>
            <a:r>
              <a:rPr lang="en-GB" dirty="0">
                <a:hlinkClick r:id="rId2"/>
              </a:rPr>
              <a:t>https://www.geeksforgeeks.org/inorder-traversal-of-binary-tree/</a:t>
            </a:r>
          </a:p>
          <a:p>
            <a:r>
              <a:rPr lang="en-GB" dirty="0">
                <a:hlinkClick r:id="rId2"/>
              </a:rPr>
              <a:t>https://www.geeksforgeeks.org/postorder-traversal-of-binary-tree/</a:t>
            </a:r>
            <a:r>
              <a:rPr lang="en-GB" dirty="0"/>
              <a:t> </a:t>
            </a:r>
          </a:p>
          <a:p>
            <a:r>
              <a:rPr lang="en-GB" dirty="0"/>
              <a:t>Running Example</a:t>
            </a:r>
            <a:endParaRPr lang="en-SE" dirty="0"/>
          </a:p>
        </p:txBody>
      </p:sp>
      <p:pic>
        <p:nvPicPr>
          <p:cNvPr id="2050" name="Picture 2" descr="Example of Binary Tree">
            <a:extLst>
              <a:ext uri="{FF2B5EF4-FFF2-40B4-BE49-F238E27FC236}">
                <a16:creationId xmlns:a16="http://schemas.microsoft.com/office/drawing/2014/main" id="{13EC9468-3CC5-8666-4B95-703A7E12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6" y="3524509"/>
            <a:ext cx="3941164" cy="28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C169-6114-3231-0CA7-8B2BC2215502}"/>
              </a:ext>
            </a:extLst>
          </p:cNvPr>
          <p:cNvSpPr>
            <a:spLocks noGrp="1"/>
          </p:cNvSpPr>
          <p:nvPr>
            <p:ph type="title"/>
          </p:nvPr>
        </p:nvSpPr>
        <p:spPr>
          <a:xfrm>
            <a:off x="457200" y="1693584"/>
            <a:ext cx="8229600" cy="1143000"/>
          </a:xfrm>
        </p:spPr>
        <p:txBody>
          <a:bodyPr/>
          <a:lstStyle/>
          <a:p>
            <a:endParaRPr lang="en-SE"/>
          </a:p>
        </p:txBody>
      </p:sp>
      <p:sp>
        <p:nvSpPr>
          <p:cNvPr id="3" name="Content Placeholder 2">
            <a:extLst>
              <a:ext uri="{FF2B5EF4-FFF2-40B4-BE49-F238E27FC236}">
                <a16:creationId xmlns:a16="http://schemas.microsoft.com/office/drawing/2014/main" id="{9F1B754E-2A96-0BB0-8C9A-313BAAEDCA5B}"/>
              </a:ext>
            </a:extLst>
          </p:cNvPr>
          <p:cNvSpPr>
            <a:spLocks noGrp="1"/>
          </p:cNvSpPr>
          <p:nvPr>
            <p:ph idx="1"/>
          </p:nvPr>
        </p:nvSpPr>
        <p:spPr>
          <a:xfrm>
            <a:off x="457200" y="1417315"/>
            <a:ext cx="8229600" cy="4525963"/>
          </a:xfrm>
        </p:spPr>
        <p:txBody>
          <a:bodyPr/>
          <a:lstStyle/>
          <a:p>
            <a:endParaRPr lang="en-SE" dirty="0"/>
          </a:p>
        </p:txBody>
      </p:sp>
      <p:pic>
        <p:nvPicPr>
          <p:cNvPr id="3076" name="Picture 4" descr="Node 1 is visited">
            <a:extLst>
              <a:ext uri="{FF2B5EF4-FFF2-40B4-BE49-F238E27FC236}">
                <a16:creationId xmlns:a16="http://schemas.microsoft.com/office/drawing/2014/main" id="{D35FA18D-095B-5BF9-17D1-AFBF8A4A7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de 2 is visited">
            <a:extLst>
              <a:ext uri="{FF2B5EF4-FFF2-40B4-BE49-F238E27FC236}">
                <a16:creationId xmlns:a16="http://schemas.microsoft.com/office/drawing/2014/main" id="{63A4EAA7-397E-1078-B1FC-3476B281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4"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ode 4 is visited">
            <a:extLst>
              <a:ext uri="{FF2B5EF4-FFF2-40B4-BE49-F238E27FC236}">
                <a16:creationId xmlns:a16="http://schemas.microsoft.com/office/drawing/2014/main" id="{A0690502-A107-E23A-5ED6-CCCCB424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de 5 is visited">
            <a:extLst>
              <a:ext uri="{FF2B5EF4-FFF2-40B4-BE49-F238E27FC236}">
                <a16:creationId xmlns:a16="http://schemas.microsoft.com/office/drawing/2014/main" id="{990EFEBF-3974-03EB-371B-532D0B3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3"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ode 3 is visited">
            <a:extLst>
              <a:ext uri="{FF2B5EF4-FFF2-40B4-BE49-F238E27FC236}">
                <a16:creationId xmlns:a16="http://schemas.microsoft.com/office/drawing/2014/main" id="{267EDC31-7B15-02F8-471F-190933361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015"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e complete tree is visited">
            <a:extLst>
              <a:ext uri="{FF2B5EF4-FFF2-40B4-BE49-F238E27FC236}">
                <a16:creationId xmlns:a16="http://schemas.microsoft.com/office/drawing/2014/main" id="{C767C934-A547-D381-8223-08C3C8300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74"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A210999-FCDE-2F3C-30E1-59CC92222212}"/>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 Pre-order traversal of nodes is 1 -&gt; 2 -&gt; 4 -&gt; 5 -&gt; 3 -&gt; 6</a:t>
            </a:r>
            <a:endParaRPr lang="en-SE" dirty="0"/>
          </a:p>
        </p:txBody>
      </p:sp>
    </p:spTree>
    <p:extLst>
      <p:ext uri="{BB962C8B-B14F-4D97-AF65-F5344CB8AC3E}">
        <p14:creationId xmlns:p14="http://schemas.microsoft.com/office/powerpoint/2010/main" val="355683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EE8-E84D-E9A3-7588-23365B155B8D}"/>
              </a:ext>
            </a:extLst>
          </p:cNvPr>
          <p:cNvSpPr>
            <a:spLocks noGrp="1"/>
          </p:cNvSpPr>
          <p:nvPr>
            <p:ph type="title"/>
          </p:nvPr>
        </p:nvSpPr>
        <p:spPr/>
        <p:txBody>
          <a:bodyPr>
            <a:normAutofit fontScale="90000"/>
          </a:bodyPr>
          <a:lstStyle/>
          <a:p>
            <a:r>
              <a:rPr lang="en-GB" dirty="0"/>
              <a:t>In-order traversal of nodes is 4 -&gt; 2 -&gt; 5 -&gt; 1 -&gt; 3 -&gt; 6.</a:t>
            </a:r>
            <a:endParaRPr lang="en-SE" dirty="0"/>
          </a:p>
        </p:txBody>
      </p:sp>
      <p:sp>
        <p:nvSpPr>
          <p:cNvPr id="3" name="Content Placeholder 2">
            <a:extLst>
              <a:ext uri="{FF2B5EF4-FFF2-40B4-BE49-F238E27FC236}">
                <a16:creationId xmlns:a16="http://schemas.microsoft.com/office/drawing/2014/main" id="{AA666C02-EB7C-5644-7ABC-920B430595DC}"/>
              </a:ext>
            </a:extLst>
          </p:cNvPr>
          <p:cNvSpPr>
            <a:spLocks noGrp="1"/>
          </p:cNvSpPr>
          <p:nvPr>
            <p:ph idx="1"/>
          </p:nvPr>
        </p:nvSpPr>
        <p:spPr>
          <a:xfrm>
            <a:off x="457200" y="1879902"/>
            <a:ext cx="8229600" cy="4525963"/>
          </a:xfrm>
        </p:spPr>
        <p:txBody>
          <a:bodyPr/>
          <a:lstStyle/>
          <a:p>
            <a:endParaRPr lang="en-SE" dirty="0"/>
          </a:p>
        </p:txBody>
      </p:sp>
      <p:pic>
        <p:nvPicPr>
          <p:cNvPr id="5122" name="Picture 2" descr="Node 4 is visited">
            <a:extLst>
              <a:ext uri="{FF2B5EF4-FFF2-40B4-BE49-F238E27FC236}">
                <a16:creationId xmlns:a16="http://schemas.microsoft.com/office/drawing/2014/main" id="{955481BD-17A0-225B-000A-335ECE4C0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 2 is visited">
            <a:extLst>
              <a:ext uri="{FF2B5EF4-FFF2-40B4-BE49-F238E27FC236}">
                <a16:creationId xmlns:a16="http://schemas.microsoft.com/office/drawing/2014/main" id="{60ABD76F-EBCE-BD9B-B0A0-7F3033B27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de 5 is visited">
            <a:extLst>
              <a:ext uri="{FF2B5EF4-FFF2-40B4-BE49-F238E27FC236}">
                <a16:creationId xmlns:a16="http://schemas.microsoft.com/office/drawing/2014/main" id="{4C56F3CB-B7E3-745F-AD77-F083A69A8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 1 is visited">
            <a:extLst>
              <a:ext uri="{FF2B5EF4-FFF2-40B4-BE49-F238E27FC236}">
                <a16:creationId xmlns:a16="http://schemas.microsoft.com/office/drawing/2014/main" id="{9408121B-7EE0-ACB6-10D2-9D1F2188D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07"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ode 3 is visited">
            <a:extLst>
              <a:ext uri="{FF2B5EF4-FFF2-40B4-BE49-F238E27FC236}">
                <a16:creationId xmlns:a16="http://schemas.microsoft.com/office/drawing/2014/main" id="{2EC8F8EF-14FF-8CAF-76DF-F05F50A8E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435"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he complete tree is traversed">
            <a:extLst>
              <a:ext uri="{FF2B5EF4-FFF2-40B4-BE49-F238E27FC236}">
                <a16:creationId xmlns:a16="http://schemas.microsoft.com/office/drawing/2014/main" id="{3C475362-84C2-55D6-9C9B-6E4417786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884"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5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D31E-659A-E0D9-3460-22677089D3A8}"/>
              </a:ext>
            </a:extLst>
          </p:cNvPr>
          <p:cNvSpPr>
            <a:spLocks noGrp="1"/>
          </p:cNvSpPr>
          <p:nvPr>
            <p:ph type="title"/>
          </p:nvPr>
        </p:nvSpPr>
        <p:spPr/>
        <p:txBody>
          <a:bodyPr>
            <a:normAutofit fontScale="90000"/>
          </a:bodyPr>
          <a:lstStyle/>
          <a:p>
            <a:r>
              <a:rPr lang="en-GB" dirty="0"/>
              <a:t>Post-order traversal of nodes is 4 -&gt; 5 -&gt; 2 -&gt; 6 -&gt; 3 -&gt; 1</a:t>
            </a:r>
            <a:endParaRPr lang="en-SE" dirty="0"/>
          </a:p>
        </p:txBody>
      </p:sp>
      <p:sp>
        <p:nvSpPr>
          <p:cNvPr id="3" name="Content Placeholder 2">
            <a:extLst>
              <a:ext uri="{FF2B5EF4-FFF2-40B4-BE49-F238E27FC236}">
                <a16:creationId xmlns:a16="http://schemas.microsoft.com/office/drawing/2014/main" id="{6EDBB74B-FB8C-FBD0-A361-5B96D34B73C4}"/>
              </a:ext>
            </a:extLst>
          </p:cNvPr>
          <p:cNvSpPr>
            <a:spLocks noGrp="1"/>
          </p:cNvSpPr>
          <p:nvPr>
            <p:ph idx="1"/>
          </p:nvPr>
        </p:nvSpPr>
        <p:spPr>
          <a:xfrm>
            <a:off x="457200" y="1998235"/>
            <a:ext cx="8229600" cy="4525963"/>
          </a:xfrm>
        </p:spPr>
        <p:txBody>
          <a:bodyPr/>
          <a:lstStyle/>
          <a:p>
            <a:endParaRPr lang="en-SE" dirty="0"/>
          </a:p>
        </p:txBody>
      </p:sp>
      <p:pic>
        <p:nvPicPr>
          <p:cNvPr id="4098" name="Picture 2" descr="Node 4 is visited">
            <a:extLst>
              <a:ext uri="{FF2B5EF4-FFF2-40B4-BE49-F238E27FC236}">
                <a16:creationId xmlns:a16="http://schemas.microsoft.com/office/drawing/2014/main" id="{57FE7B05-7522-BC07-68AE-B6F457BE7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713"/>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 5 is visited">
            <a:extLst>
              <a:ext uri="{FF2B5EF4-FFF2-40B4-BE49-F238E27FC236}">
                <a16:creationId xmlns:a16="http://schemas.microsoft.com/office/drawing/2014/main" id="{089A8930-32DF-22E9-6918-DB8730E80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32771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de 2 is visited">
            <a:extLst>
              <a:ext uri="{FF2B5EF4-FFF2-40B4-BE49-F238E27FC236}">
                <a16:creationId xmlns:a16="http://schemas.microsoft.com/office/drawing/2014/main" id="{2FA554B9-47B8-89D3-FDB5-E6298C1FE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73" y="1327711"/>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de 3 is visited">
            <a:extLst>
              <a:ext uri="{FF2B5EF4-FFF2-40B4-BE49-F238E27FC236}">
                <a16:creationId xmlns:a16="http://schemas.microsoft.com/office/drawing/2014/main" id="{E330149E-C7F0-613D-F2E8-CD5860BD74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831"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he complete tree is visited">
            <a:extLst>
              <a:ext uri="{FF2B5EF4-FFF2-40B4-BE49-F238E27FC236}">
                <a16:creationId xmlns:a16="http://schemas.microsoft.com/office/drawing/2014/main" id="{63E962D7-1219-F6B5-9F61-8DB0D07F3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56"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de 6 is visited">
            <a:extLst>
              <a:ext uri="{FF2B5EF4-FFF2-40B4-BE49-F238E27FC236}">
                <a16:creationId xmlns:a16="http://schemas.microsoft.com/office/drawing/2014/main" id="{7D6B8405-98AE-06EA-D524-928C094DB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05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08B4-C497-81CA-362F-3B038C6EDA60}"/>
              </a:ext>
            </a:extLst>
          </p:cNvPr>
          <p:cNvSpPr>
            <a:spLocks noGrp="1"/>
          </p:cNvSpPr>
          <p:nvPr>
            <p:ph type="title"/>
          </p:nvPr>
        </p:nvSpPr>
        <p:spPr/>
        <p:txBody>
          <a:bodyPr>
            <a:normAutofit/>
          </a:bodyPr>
          <a:lstStyle/>
          <a:p>
            <a:r>
              <a:rPr lang="en-GB" dirty="0"/>
              <a:t>Quiz</a:t>
            </a:r>
            <a:endParaRPr lang="en-SE" dirty="0"/>
          </a:p>
        </p:txBody>
      </p:sp>
      <p:sp>
        <p:nvSpPr>
          <p:cNvPr id="3" name="Content Placeholder 2">
            <a:extLst>
              <a:ext uri="{FF2B5EF4-FFF2-40B4-BE49-F238E27FC236}">
                <a16:creationId xmlns:a16="http://schemas.microsoft.com/office/drawing/2014/main" id="{47706054-F1EA-DF63-95D1-BA275195A556}"/>
              </a:ext>
            </a:extLst>
          </p:cNvPr>
          <p:cNvSpPr>
            <a:spLocks noGrp="1"/>
          </p:cNvSpPr>
          <p:nvPr>
            <p:ph idx="1"/>
          </p:nvPr>
        </p:nvSpPr>
        <p:spPr>
          <a:xfrm>
            <a:off x="188259" y="1740050"/>
            <a:ext cx="8229600" cy="2756647"/>
          </a:xfrm>
        </p:spPr>
        <p:txBody>
          <a:bodyPr>
            <a:normAutofit fontScale="92500" lnSpcReduction="10000"/>
          </a:bodyPr>
          <a:lstStyle/>
          <a:p>
            <a:r>
              <a:rPr lang="en-GB" dirty="0"/>
              <a:t>Given: Pre-order traversal of nodes is 1 -&gt; 2 -&gt; 4 -&gt; 5 -&gt; 3 -&gt; 6; In-order traversal of nodes is 4 -&gt; 2 -&gt; 5 -&gt; 1 -&gt; 3 -&gt; 6. What is the post-order traversal of nodes?</a:t>
            </a:r>
          </a:p>
          <a:p>
            <a:r>
              <a:rPr lang="en-GB" dirty="0"/>
              <a:t>ANS: we know 1 is the tree root from pre-order traversal, so we know the left subtree has nodes 4,2,5, and right subtree has nodes 3,6, from in-order traversal 4 -&gt; 2 -&gt; 5 -&gt; </a:t>
            </a:r>
            <a:r>
              <a:rPr lang="en-GB" dirty="0">
                <a:solidFill>
                  <a:srgbClr val="FF0000"/>
                </a:solidFill>
              </a:rPr>
              <a:t>1</a:t>
            </a:r>
            <a:r>
              <a:rPr lang="en-GB" dirty="0"/>
              <a:t> -&gt; 3 -&gt; 6. We can draw the tree now and derive the post order traversal 4 -&gt; 5 -&gt; 2 -&gt; 6 -&gt; 3 -&gt; 1</a:t>
            </a:r>
          </a:p>
          <a:p>
            <a:endParaRPr lang="en-SE" dirty="0"/>
          </a:p>
        </p:txBody>
      </p:sp>
      <p:pic>
        <p:nvPicPr>
          <p:cNvPr id="4" name="Picture 2" descr="Example of Binary Tree">
            <a:extLst>
              <a:ext uri="{FF2B5EF4-FFF2-40B4-BE49-F238E27FC236}">
                <a16:creationId xmlns:a16="http://schemas.microsoft.com/office/drawing/2014/main" id="{102ADFF1-0C75-11C5-65E4-6CBD4569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175" y="3972261"/>
            <a:ext cx="3815167" cy="272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03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a:hlinkClick r:id="rId2"/>
              </a:rPr>
              <a:t>https://www.youtube.com/watch?v=6I3evyt9ApA</a:t>
            </a:r>
            <a:r>
              <a:rPr lang="en-GB"/>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r>
              <a:rPr lang="en-GB" dirty="0"/>
              <a:t> </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In Order Traversal on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in order traversal 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p>
          <a:p>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8416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r>
              <a:rPr lang="en-GB" dirty="0"/>
              <a:t>a) Binary tree</a:t>
            </a:r>
          </a:p>
          <a:p>
            <a:r>
              <a:rPr lang="en-GB" dirty="0"/>
              <a:t>b) Binary search tree</a:t>
            </a:r>
          </a:p>
          <a:p>
            <a:r>
              <a:rPr lang="en-GB" dirty="0"/>
              <a:t>c) Fibonacci tree</a:t>
            </a:r>
          </a:p>
          <a:p>
            <a:r>
              <a:rPr lang="en-GB" dirty="0"/>
              <a:t>d) AVL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2408790" y="4138190"/>
            <a:ext cx="4572000" cy="1477328"/>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138189"/>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53158</TotalTime>
  <Words>6066</Words>
  <Application>Microsoft Office PowerPoint</Application>
  <PresentationFormat>On-screen Show (4:3)</PresentationFormat>
  <Paragraphs>1257</Paragraphs>
  <Slides>50</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50</vt:i4>
      </vt:variant>
    </vt:vector>
  </HeadingPairs>
  <TitlesOfParts>
    <vt:vector size="68" baseType="lpstr">
      <vt:lpstr>-apple-system</vt:lpstr>
      <vt:lpstr>CenturyGothic</vt:lpstr>
      <vt:lpstr>Courier</vt:lpstr>
      <vt:lpstr>CourierNewPS</vt:lpstr>
      <vt:lpstr>inherit</vt:lpstr>
      <vt:lpstr>Menlo</vt:lpstr>
      <vt:lpstr>System Font Regular</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Geeks for Geeks Tutorials</vt:lpstr>
      <vt:lpstr>PowerPoint Presentation</vt:lpstr>
      <vt:lpstr>In-order traversal of nodes is 4 -&gt; 2 -&gt; 5 -&gt; 1 -&gt; 3 -&gt; 6.</vt:lpstr>
      <vt:lpstr>Post-order traversal of nodes is 4 -&gt; 5 -&gt; 2 -&gt; 6 -&gt; 3 -&gt; 1</vt:lpstr>
      <vt:lpstr>Quiz</vt:lpstr>
      <vt:lpstr>Motivation for Binary Search Tree</vt:lpstr>
      <vt:lpstr>Binary Search Trees</vt:lpstr>
      <vt:lpstr>BST Video Tutorials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Video Tutorial</vt:lpstr>
      <vt:lpstr>In Order Traversal on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1348</cp:revision>
  <dcterms:created xsi:type="dcterms:W3CDTF">2018-08-13T22:58:39Z</dcterms:created>
  <dcterms:modified xsi:type="dcterms:W3CDTF">2024-10-14T16:38:05Z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