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7"/>
  </p:notesMasterIdLst>
  <p:sldIdLst>
    <p:sldId id="256" r:id="rId5"/>
    <p:sldId id="1151" r:id="rId6"/>
    <p:sldId id="1111" r:id="rId7"/>
    <p:sldId id="1112" r:id="rId8"/>
    <p:sldId id="1082" r:id="rId9"/>
    <p:sldId id="1083" r:id="rId10"/>
    <p:sldId id="1084" r:id="rId11"/>
    <p:sldId id="1159" r:id="rId12"/>
    <p:sldId id="1113" r:id="rId13"/>
    <p:sldId id="1114" r:id="rId14"/>
    <p:sldId id="1078" r:id="rId15"/>
    <p:sldId id="1163" r:id="rId16"/>
    <p:sldId id="377" r:id="rId17"/>
    <p:sldId id="1093" r:id="rId18"/>
    <p:sldId id="1165" r:id="rId19"/>
    <p:sldId id="1152" r:id="rId20"/>
    <p:sldId id="1094" r:id="rId21"/>
    <p:sldId id="1167" r:id="rId22"/>
    <p:sldId id="1157" r:id="rId23"/>
    <p:sldId id="1155" r:id="rId24"/>
    <p:sldId id="1154" r:id="rId25"/>
    <p:sldId id="1158" r:id="rId26"/>
    <p:sldId id="1156" r:id="rId27"/>
    <p:sldId id="1166" r:id="rId28"/>
    <p:sldId id="1116" r:id="rId29"/>
    <p:sldId id="1169" r:id="rId30"/>
    <p:sldId id="1162" r:id="rId31"/>
    <p:sldId id="1095" r:id="rId32"/>
    <p:sldId id="1164" r:id="rId33"/>
    <p:sldId id="1168" r:id="rId34"/>
    <p:sldId id="1103" r:id="rId35"/>
    <p:sldId id="1101"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C661F5F-AA44-4C57-8554-BA1A4CAA6F69}">
          <p14:sldIdLst>
            <p14:sldId id="256"/>
            <p14:sldId id="1151"/>
            <p14:sldId id="1111"/>
            <p14:sldId id="1112"/>
            <p14:sldId id="1082"/>
            <p14:sldId id="1083"/>
            <p14:sldId id="1084"/>
            <p14:sldId id="1159"/>
            <p14:sldId id="1113"/>
            <p14:sldId id="1114"/>
            <p14:sldId id="1078"/>
            <p14:sldId id="1163"/>
            <p14:sldId id="377"/>
            <p14:sldId id="1093"/>
            <p14:sldId id="1165"/>
            <p14:sldId id="1152"/>
            <p14:sldId id="1094"/>
            <p14:sldId id="1167"/>
            <p14:sldId id="1157"/>
            <p14:sldId id="1155"/>
            <p14:sldId id="1154"/>
            <p14:sldId id="1158"/>
            <p14:sldId id="1156"/>
            <p14:sldId id="1166"/>
            <p14:sldId id="1116"/>
            <p14:sldId id="1169"/>
            <p14:sldId id="1162"/>
            <p14:sldId id="1095"/>
            <p14:sldId id="1164"/>
            <p14:sldId id="1168"/>
            <p14:sldId id="1103"/>
            <p14:sldId id="110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623" autoAdjust="0"/>
    <p:restoredTop sz="89495" autoAdjust="0"/>
  </p:normalViewPr>
  <p:slideViewPr>
    <p:cSldViewPr>
      <p:cViewPr varScale="1">
        <p:scale>
          <a:sx n="116" d="100"/>
          <a:sy n="116" d="100"/>
        </p:scale>
        <p:origin x="1062" y="84"/>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1674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0CEB4B-0D62-444C-A05C-70565453F06B}" type="datetimeFigureOut">
              <a:rPr lang="en-US" smtClean="0"/>
              <a:pPr/>
              <a:t>5/26/2021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59C4A7-EF62-4E76-99C8-FC7A8F37722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759C4A7-EF62-4E76-99C8-FC7A8F377225}"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m:rPr>
                              <m:sty m:val="p"/>
                            </m:rPr>
                            <a:rPr lang="en-US" smtClean="0">
                              <a:latin typeface="Cambria Math" panose="02040503050406030204" pitchFamily="18" charset="0"/>
                            </a:rPr>
                            <m:t>∇</m:t>
                          </m:r>
                        </m:e>
                        <m:sub>
                          <m:r>
                            <a:rPr lang="en-US" b="0" i="1" smtClean="0">
                              <a:latin typeface="Cambria Math" panose="02040503050406030204" pitchFamily="18" charset="0"/>
                            </a:rPr>
                            <m:t>𝑤</m:t>
                          </m:r>
                        </m:sub>
                      </m:sSub>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𝑉𝐸</m:t>
                          </m:r>
                        </m:e>
                      </m:acc>
                      <m:r>
                        <a:rPr lang="en-US" i="1">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b="0" i="1" smtClean="0">
                              <a:latin typeface="Cambria Math" panose="02040503050406030204" pitchFamily="18" charset="0"/>
                            </a:rPr>
                            <m:t>𝑤</m:t>
                          </m:r>
                        </m:sub>
                      </m:sSub>
                      <m:nary>
                        <m:naryPr>
                          <m:chr m:val="∑"/>
                          <m:supHide m:val="on"/>
                          <m:ctrlPr>
                            <a:rPr lang="en-US" i="1">
                              <a:latin typeface="Cambria Math" panose="02040503050406030204" pitchFamily="18" charset="0"/>
                            </a:rPr>
                          </m:ctrlPr>
                        </m:naryPr>
                        <m:sub>
                          <m:r>
                            <a:rPr lang="en-US" i="1">
                              <a:latin typeface="Cambria Math" panose="02040503050406030204" pitchFamily="18" charset="0"/>
                            </a:rPr>
                            <m:t>𝑠</m:t>
                          </m:r>
                        </m:sub>
                        <m:sup/>
                        <m:e>
                          <m:r>
                            <a:rPr lang="en-US" b="0" i="1" smtClean="0">
                              <a:latin typeface="Cambria Math" panose="02040503050406030204" pitchFamily="18" charset="0"/>
                            </a:rPr>
                            <m:t>𝜇</m:t>
                          </m:r>
                          <m:d>
                            <m:dPr>
                              <m:ctrlPr>
                                <a:rPr lang="en-US" i="1">
                                  <a:latin typeface="Cambria Math" panose="02040503050406030204" pitchFamily="18" charset="0"/>
                                </a:rPr>
                              </m:ctrlPr>
                            </m:dPr>
                            <m:e>
                              <m:r>
                                <a:rPr lang="en-US" i="1">
                                  <a:latin typeface="Cambria Math" panose="02040503050406030204" pitchFamily="18" charset="0"/>
                                </a:rPr>
                                <m:t>𝑠</m:t>
                              </m:r>
                            </m:e>
                          </m:d>
                        </m:e>
                      </m:nary>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𝜋</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1" i="0" smtClean="0">
                                      <a:latin typeface="Cambria Math" panose="02040503050406030204" pitchFamily="18" charset="0"/>
                                    </a:rPr>
                                    <m:t>𝐰</m:t>
                                  </m:r>
                                </m:e>
                              </m:d>
                            </m:e>
                          </m:d>
                        </m:e>
                        <m:sup>
                          <m:r>
                            <a:rPr lang="en-US" b="0" i="1" smtClean="0">
                              <a:latin typeface="Cambria Math" panose="02040503050406030204" pitchFamily="18" charset="0"/>
                            </a:rPr>
                            <m:t>2</m:t>
                          </m:r>
                        </m:sup>
                      </m:sSup>
                    </m:oMath>
                  </m:oMathPara>
                </a14:m>
                <a:endParaRPr lang="en-US" b="1" dirty="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1" smtClean="0">
                          <a:latin typeface="Cambria Math" panose="02040503050406030204" pitchFamily="18" charset="0"/>
                        </a:rPr>
                        <m:t>𝛉</m:t>
                      </m:r>
                      <m:r>
                        <a:rPr lang="en-US" b="0" i="1" smtClean="0">
                          <a:latin typeface="Cambria Math" panose="02040503050406030204" pitchFamily="18" charset="0"/>
                        </a:rPr>
                        <m:t>←</m:t>
                      </m:r>
                      <m:r>
                        <a:rPr lang="en-US" b="1">
                          <a:latin typeface="Cambria Math" panose="02040503050406030204" pitchFamily="18" charset="0"/>
                        </a:rPr>
                        <m:t>𝛉</m:t>
                      </m:r>
                      <m:r>
                        <a:rPr lang="en-US" b="0" i="1" smtClean="0">
                          <a:latin typeface="Cambria Math" panose="02040503050406030204" pitchFamily="18" charset="0"/>
                        </a:rPr>
                        <m:t>+</m:t>
                      </m:r>
                      <m:r>
                        <a:rPr lang="en-US" b="0" i="1" smtClean="0">
                          <a:latin typeface="Cambria Math" panose="02040503050406030204" pitchFamily="18" charset="0"/>
                        </a:rPr>
                        <m:t>𝛼</m:t>
                      </m:r>
                      <m:nary>
                        <m:naryPr>
                          <m:chr m:val="∑"/>
                          <m:supHide m:val="on"/>
                          <m:ctrlPr>
                            <a:rPr lang="en-US" i="1">
                              <a:latin typeface="Cambria Math" panose="02040503050406030204" pitchFamily="18" charset="0"/>
                            </a:rPr>
                          </m:ctrlPr>
                        </m:naryPr>
                        <m:sub>
                          <m:r>
                            <a:rPr lang="en-US" i="1">
                              <a:latin typeface="Cambria Math" panose="02040503050406030204" pitchFamily="18" charset="0"/>
                            </a:rPr>
                            <m:t>𝑎</m:t>
                          </m:r>
                        </m:sub>
                        <m:sup/>
                        <m:e>
                          <m:r>
                            <m:rPr>
                              <m:sty m:val="p"/>
                            </m:rPr>
                            <a:rPr lang="en-US">
                              <a:solidFill>
                                <a:srgbClr val="C00000"/>
                              </a:solidFill>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r>
                                <a:rPr lang="en-US" i="1">
                                  <a:latin typeface="Cambria Math" panose="02040503050406030204" pitchFamily="18" charset="0"/>
                                </a:rPr>
                                <m:t>,</m:t>
                              </m:r>
                              <m:r>
                                <a:rPr lang="en-US" b="1">
                                  <a:latin typeface="Cambria Math" panose="02040503050406030204" pitchFamily="18" charset="0"/>
                                </a:rPr>
                                <m:t>𝛉</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e>
                      </m:nary>
                    </m:oMath>
                  </m:oMathPara>
                </a14:m>
                <a:endParaRPr lang="en-US" dirty="0"/>
              </a:p>
              <a:p>
                <a:pPr lvl="1"/>
                <a:r>
                  <a:rPr lang="en-US" dirty="0"/>
                  <a:t>For a given state </a:t>
                </a:r>
                <a14:m>
                  <m:oMath xmlns:m="http://schemas.openxmlformats.org/officeDocument/2006/math">
                    <m:r>
                      <m:rPr>
                        <m:sty m:val="p"/>
                      </m:rPr>
                      <a:rPr lang="en-US">
                        <a:latin typeface="Cambria Math" panose="02040503050406030204" pitchFamily="18" charset="0"/>
                      </a:rPr>
                      <m:t>s</m:t>
                    </m:r>
                  </m:oMath>
                </a14:m>
                <a:r>
                  <a:rPr lang="en-US" dirty="0"/>
                  <a:t>: gradient ascent maximizes average reward </a:t>
                </a:r>
                <a14:m>
                  <m:oMath xmlns:m="http://schemas.openxmlformats.org/officeDocument/2006/math">
                    <m:nary>
                      <m:naryPr>
                        <m:chr m:val="∑"/>
                        <m:supHide m:val="on"/>
                        <m:ctrlPr>
                          <a:rPr lang="en-US" i="1">
                            <a:latin typeface="Cambria Math" panose="02040503050406030204" pitchFamily="18" charset="0"/>
                          </a:rPr>
                        </m:ctrlPr>
                      </m:naryPr>
                      <m:sub>
                        <m:r>
                          <a:rPr lang="en-US" i="1">
                            <a:latin typeface="Cambria Math" panose="02040503050406030204" pitchFamily="18" charset="0"/>
                          </a:rPr>
                          <m:t>𝑎</m:t>
                        </m:r>
                      </m:sub>
                      <m:sup/>
                      <m:e>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r>
                              <a:rPr lang="en-US" i="1">
                                <a:latin typeface="Cambria Math" panose="02040503050406030204" pitchFamily="18" charset="0"/>
                              </a:rPr>
                              <m:t>,</m:t>
                            </m:r>
                            <m:r>
                              <a:rPr lang="en-US" b="1" i="1">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e>
                    </m:nary>
                  </m:oMath>
                </a14:m>
                <a:r>
                  <a:rPr lang="en-US" dirty="0"/>
                  <a:t>.</a:t>
                </a:r>
              </a:p>
              <a:p>
                <a:pPr lvl="1"/>
                <a:r>
                  <a:rPr lang="en-US" dirty="0"/>
                  <a:t>For all states: </a:t>
                </a:r>
              </a:p>
              <a:p>
                <a:endParaRPr lang="en-SE"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a:latin typeface="Cambria Math" panose="02040503050406030204" pitchFamily="18" charset="0"/>
                  </a:rPr>
                  <a:t>𝛉</a:t>
                </a:r>
                <a:r>
                  <a:rPr lang="en-US" b="0" i="0">
                    <a:latin typeface="Cambria Math" panose="02040503050406030204" pitchFamily="18" charset="0"/>
                  </a:rPr>
                  <a:t>←</a:t>
                </a:r>
                <a:r>
                  <a:rPr lang="en-US" b="1" i="0">
                    <a:latin typeface="Cambria Math" panose="02040503050406030204" pitchFamily="18" charset="0"/>
                  </a:rPr>
                  <a:t>𝛉</a:t>
                </a:r>
                <a:r>
                  <a:rPr lang="en-US" b="0" i="0">
                    <a:latin typeface="Cambria Math" panose="02040503050406030204" pitchFamily="18" charset="0"/>
                  </a:rPr>
                  <a:t>+𝛼</a:t>
                </a:r>
                <a:r>
                  <a:rPr lang="en-US" i="0">
                    <a:latin typeface="Cambria Math" panose="02040503050406030204" pitchFamily="18" charset="0"/>
                  </a:rPr>
                  <a:t>∑_𝑎▒〖</a:t>
                </a:r>
                <a:r>
                  <a:rPr lang="en-US" i="0">
                    <a:solidFill>
                      <a:srgbClr val="C00000"/>
                    </a:solidFill>
                    <a:latin typeface="Cambria Math" panose="02040503050406030204" pitchFamily="18" charset="0"/>
                  </a:rPr>
                  <a:t>∇</a:t>
                </a:r>
                <a:r>
                  <a:rPr lang="en-US" i="0">
                    <a:latin typeface="Cambria Math" panose="02040503050406030204" pitchFamily="18" charset="0"/>
                  </a:rPr>
                  <a:t>𝜋(𝑎│𝑠,</a:t>
                </a:r>
                <a:r>
                  <a:rPr lang="en-US" b="1" i="0">
                    <a:latin typeface="Cambria Math" panose="02040503050406030204" pitchFamily="18" charset="0"/>
                  </a:rPr>
                  <a:t>𝛉) </a:t>
                </a:r>
                <a:r>
                  <a:rPr lang="en-US" i="0">
                    <a:latin typeface="Cambria Math" panose="02040503050406030204" pitchFamily="18" charset="0"/>
                  </a:rPr>
                  <a:t>𝑞_𝜋 (𝑠,𝑎)〗</a:t>
                </a:r>
                <a:endParaRPr lang="en-US" dirty="0"/>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14</a:t>
            </a:fld>
            <a:endParaRPr lang="en-US"/>
          </a:p>
        </p:txBody>
      </p:sp>
    </p:spTree>
    <p:extLst>
      <p:ext uri="{BB962C8B-B14F-4D97-AF65-F5344CB8AC3E}">
        <p14:creationId xmlns:p14="http://schemas.microsoft.com/office/powerpoint/2010/main" val="15425906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smtClean="0">
                          <a:latin typeface="Cambria Math" panose="02040503050406030204" pitchFamily="18" charset="0"/>
                        </a:rPr>
                        <m:t>∇</m:t>
                      </m:r>
                      <m:r>
                        <a:rPr lang="en-US" i="1">
                          <a:latin typeface="Cambria Math" panose="02040503050406030204" pitchFamily="18" charset="0"/>
                        </a:rPr>
                        <m:t>𝐽</m:t>
                      </m:r>
                      <m:d>
                        <m:dPr>
                          <m:ctrlPr>
                            <a:rPr lang="en-US" i="1">
                              <a:latin typeface="Cambria Math" panose="02040503050406030204" pitchFamily="18" charset="0"/>
                            </a:rPr>
                          </m:ctrlPr>
                        </m:dPr>
                        <m:e>
                          <m:r>
                            <a:rPr lang="en-US" b="1" i="1">
                              <a:latin typeface="Cambria Math" panose="02040503050406030204" pitchFamily="18" charset="0"/>
                            </a:rPr>
                            <m:t>𝜽</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𝐴</m:t>
                              </m:r>
                            </m:e>
                            <m:sub>
                              <m:r>
                                <a:rPr lang="en-US" b="0" i="1" smtClean="0">
                                  <a:solidFill>
                                    <a:srgbClr val="C00000"/>
                                  </a:solidFill>
                                  <a:latin typeface="Cambria Math" panose="02040503050406030204" pitchFamily="18" charset="0"/>
                                </a:rPr>
                                <m:t>𝜋</m:t>
                              </m:r>
                            </m:sub>
                          </m:sSub>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𝑆</m:t>
                                  </m:r>
                                </m:e>
                                <m:sub>
                                  <m:r>
                                    <a:rPr lang="en-US" i="1">
                                      <a:solidFill>
                                        <a:srgbClr val="C00000"/>
                                      </a:solidFill>
                                      <a:latin typeface="Cambria Math" panose="02040503050406030204" pitchFamily="18" charset="0"/>
                                    </a:rPr>
                                    <m:t>𝑡</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𝐴</m:t>
                                  </m:r>
                                </m:e>
                                <m:sub>
                                  <m:r>
                                    <a:rPr lang="en-US" i="1">
                                      <a:solidFill>
                                        <a:srgbClr val="C00000"/>
                                      </a:solidFill>
                                      <a:latin typeface="Cambria Math" panose="02040503050406030204" pitchFamily="18" charset="0"/>
                                    </a:rPr>
                                    <m:t>𝑡</m:t>
                                  </m:r>
                                </m:sub>
                              </m:sSub>
                            </m:e>
                          </m:d>
                        </m:e>
                      </m:d>
                      <m:r>
                        <a:rPr lang="en-US" b="0" i="1" smtClean="0">
                          <a:solidFill>
                            <a:schemeClr val="tx1"/>
                          </a:solidFill>
                          <a:latin typeface="Cambria Math" panose="02040503050406030204" pitchFamily="18" charset="0"/>
                        </a:rPr>
                        <m:t>,</m:t>
                      </m:r>
                    </m:oMath>
                  </m:oMathPara>
                </a14:m>
                <a:endParaRPr lang="en-US" b="0" dirty="0">
                  <a:solidFill>
                    <a:schemeClr val="tx1"/>
                  </a:solidFill>
                </a:endParaRPr>
              </a:p>
              <a:p>
                <a:endParaRPr lang="en-SE"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a:latin typeface="Cambria Math" panose="02040503050406030204" pitchFamily="18" charset="0"/>
                  </a:rPr>
                  <a:t>∇𝐽(</a:t>
                </a:r>
                <a:r>
                  <a:rPr lang="en-US" b="1" i="0">
                    <a:latin typeface="Cambria Math" panose="02040503050406030204" pitchFamily="18" charset="0"/>
                  </a:rPr>
                  <a:t>𝜽)</a:t>
                </a:r>
                <a:r>
                  <a:rPr lang="en-US" i="0">
                    <a:latin typeface="Cambria Math" panose="02040503050406030204" pitchFamily="18" charset="0"/>
                  </a:rPr>
                  <a:t>=𝔼_𝜋 [log 𝜋(𝐴_𝑡│𝑆_𝑡,</a:t>
                </a:r>
                <a:r>
                  <a:rPr lang="en-US" b="1" i="0">
                    <a:latin typeface="Cambria Math" panose="02040503050406030204" pitchFamily="18" charset="0"/>
                  </a:rPr>
                  <a:t>𝜽)</a:t>
                </a:r>
                <a:r>
                  <a:rPr lang="en-US" b="0" i="0">
                    <a:solidFill>
                      <a:srgbClr val="C00000"/>
                    </a:solidFill>
                    <a:latin typeface="Cambria Math" panose="02040503050406030204" pitchFamily="18" charset="0"/>
                  </a:rPr>
                  <a:t> 𝐴_𝜋 (</a:t>
                </a:r>
                <a:r>
                  <a:rPr lang="en-US" i="0">
                    <a:solidFill>
                      <a:srgbClr val="C00000"/>
                    </a:solidFill>
                    <a:latin typeface="Cambria Math" panose="02040503050406030204" pitchFamily="18" charset="0"/>
                  </a:rPr>
                  <a:t>𝑆_𝑡,𝐴_𝑡 )]</a:t>
                </a:r>
                <a:r>
                  <a:rPr lang="en-US" b="0" i="0">
                    <a:solidFill>
                      <a:schemeClr val="tx1"/>
                    </a:solidFill>
                    <a:latin typeface="Cambria Math" panose="02040503050406030204" pitchFamily="18" charset="0"/>
                  </a:rPr>
                  <a:t>,</a:t>
                </a:r>
                <a:endParaRPr lang="en-US" b="0" dirty="0">
                  <a:solidFill>
                    <a:schemeClr val="tx1"/>
                  </a:solidFill>
                </a:endParaRPr>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15</a:t>
            </a:fld>
            <a:endParaRPr lang="en-US"/>
          </a:p>
        </p:txBody>
      </p:sp>
    </p:spTree>
    <p:extLst>
      <p:ext uri="{BB962C8B-B14F-4D97-AF65-F5344CB8AC3E}">
        <p14:creationId xmlns:p14="http://schemas.microsoft.com/office/powerpoint/2010/main" val="16769134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16</a:t>
            </a:fld>
            <a:endParaRPr lang="en-US"/>
          </a:p>
        </p:txBody>
      </p:sp>
    </p:spTree>
    <p:extLst>
      <p:ext uri="{BB962C8B-B14F-4D97-AF65-F5344CB8AC3E}">
        <p14:creationId xmlns:p14="http://schemas.microsoft.com/office/powerpoint/2010/main" val="41120200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lvl="1"/>
                <a:r>
                  <a:rPr lang="en-US" dirty="0"/>
                  <a:t>One way to approximate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e>
                    </m:d>
                  </m:oMath>
                </a14:m>
                <a:r>
                  <a:rPr lang="en-US" b="0" i="1" dirty="0">
                    <a:solidFill>
                      <a:schemeClr val="tx1"/>
                    </a:solidFill>
                    <a:latin typeface="Cambria Math" panose="02040503050406030204" pitchFamily="18" charset="0"/>
                  </a:rPr>
                  <a:t> </a:t>
                </a:r>
                <a:r>
                  <a:rPr lang="en-US" b="0" dirty="0">
                    <a:solidFill>
                      <a:schemeClr val="tx1"/>
                    </a:solidFill>
                    <a:latin typeface="Cambria Math" panose="02040503050406030204" pitchFamily="18" charset="0"/>
                  </a:rPr>
                  <a:t>is </a:t>
                </a:r>
                <a:r>
                  <a:rPr lang="en-US" dirty="0"/>
                  <a:t>by taking expectation over the return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oMath>
                </a14:m>
                <a:r>
                  <a:rPr lang="en-US" dirty="0"/>
                  <a:t> in every episode for taking action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oMath>
                </a14:m>
                <a:r>
                  <a:rPr lang="en-US" dirty="0"/>
                  <a:t> in 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oMath>
                </a14:m>
                <a:r>
                  <a:rPr lang="en-US" dirty="0"/>
                  <a:t> </a:t>
                </a:r>
              </a:p>
              <a:p>
                <a:pPr lvl="1"/>
                <a:r>
                  <a:rPr lang="en-US" dirty="0"/>
                  <a:t>Taking exp over policy </a:t>
                </a:r>
                <a14:m>
                  <m:oMath xmlns:m="http://schemas.openxmlformats.org/officeDocument/2006/math">
                    <m:r>
                      <a:rPr lang="en-US">
                        <a:latin typeface="Cambria Math" panose="02040503050406030204" pitchFamily="18" charset="0"/>
                      </a:rPr>
                      <m:t>𝜋</m:t>
                    </m:r>
                  </m:oMath>
                </a14:m>
                <a:r>
                  <a:rPr lang="en-US" dirty="0"/>
                  <a:t>: execute policy </a:t>
                </a:r>
                <a14:m>
                  <m:oMath xmlns:m="http://schemas.openxmlformats.org/officeDocument/2006/math">
                    <m:r>
                      <a:rPr lang="en-US">
                        <a:latin typeface="Cambria Math" panose="02040503050406030204" pitchFamily="18" charset="0"/>
                      </a:rPr>
                      <m:t>𝜋</m:t>
                    </m:r>
                  </m:oMath>
                </a14:m>
                <a:r>
                  <a:rPr lang="en-US" dirty="0"/>
                  <a:t> and average over all experienced states </a:t>
                </a:r>
                <a14:m>
                  <m:oMath xmlns:m="http://schemas.openxmlformats.org/officeDocument/2006/math">
                    <m:r>
                      <a:rPr lang="en-US">
                        <a:latin typeface="Cambria Math" panose="02040503050406030204" pitchFamily="18" charset="0"/>
                      </a:rPr>
                      <m:t>𝑠</m:t>
                    </m:r>
                  </m:oMath>
                </a14:m>
                <a:r>
                  <a:rPr lang="en-US" dirty="0"/>
                  <a:t>)</a:t>
                </a:r>
              </a:p>
              <a:p>
                <a:pPr lvl="1"/>
                <a:r>
                  <a:rPr lang="en-US" dirty="0"/>
                  <a:t>(execute policy </a:t>
                </a:r>
                <a14:m>
                  <m:oMath xmlns:m="http://schemas.openxmlformats.org/officeDocument/2006/math">
                    <m:r>
                      <a:rPr lang="en-US">
                        <a:latin typeface="Cambria Math" panose="02040503050406030204" pitchFamily="18" charset="0"/>
                      </a:rPr>
                      <m:t>𝜋</m:t>
                    </m:r>
                  </m:oMath>
                </a14:m>
                <a:r>
                  <a:rPr lang="en-US" dirty="0"/>
                  <a:t> and average over all experienced states </a:t>
                </a:r>
                <a14:m>
                  <m:oMath xmlns:m="http://schemas.openxmlformats.org/officeDocument/2006/math">
                    <m:r>
                      <a:rPr lang="en-US">
                        <a:latin typeface="Cambria Math" panose="02040503050406030204" pitchFamily="18" charset="0"/>
                      </a:rPr>
                      <m:t>𝑠</m:t>
                    </m:r>
                  </m:oMath>
                </a14:m>
                <a:r>
                  <a:rPr lang="en-US" dirty="0"/>
                  <a:t>)</a:t>
                </a:r>
              </a:p>
              <a:p>
                <a:pPr marL="457200" marR="0" lvl="1"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d>
                  </m:oMath>
                </a14:m>
                <a:r>
                  <a:rPr lang="en-US" dirty="0"/>
                  <a:t>: action value function</a:t>
                </a:r>
              </a:p>
              <a:p>
                <a:pPr marL="457200" marR="0" lvl="1"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m:rPr>
                        <m:sty m:val="p"/>
                      </m:rPr>
                      <a:rPr lang="en-US" smtClean="0">
                        <a:latin typeface="Cambria Math" panose="02040503050406030204" pitchFamily="18" charset="0"/>
                      </a:rPr>
                      <m:t>∇log</m:t>
                    </m:r>
                    <m:r>
                      <a:rPr lang="en-US" smtClean="0">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oMath>
                </a14:m>
                <a:r>
                  <a:rPr lang="en-US" dirty="0"/>
                  <a:t>: score function</a:t>
                </a:r>
              </a:p>
              <a:p>
                <a:pPr marL="457200" marR="0" lvl="1"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𝑟</m:t>
                      </m:r>
                      <m:d>
                        <m:dPr>
                          <m:ctrlPr>
                            <a:rPr lang="en-US" i="1">
                              <a:latin typeface="Cambria Math" panose="02040503050406030204" pitchFamily="18" charset="0"/>
                            </a:rPr>
                          </m:ctrlPr>
                        </m:dPr>
                        <m:e>
                          <m:r>
                            <a:rPr lang="en-US" i="1">
                              <a:latin typeface="Cambria Math" panose="02040503050406030204" pitchFamily="18" charset="0"/>
                            </a:rPr>
                            <m:t>𝜋</m:t>
                          </m:r>
                        </m:e>
                      </m:d>
                      <m:r>
                        <a:rPr lang="en-US" i="1">
                          <a:latin typeface="Cambria Math" panose="02040503050406030204" pitchFamily="18" charset="0"/>
                        </a:rPr>
                        <m:t>=</m:t>
                      </m:r>
                      <m:nary>
                        <m:naryPr>
                          <m:chr m:val="∑"/>
                          <m:supHide m:val="on"/>
                          <m:ctrlPr>
                            <a:rPr lang="en-US" i="1">
                              <a:latin typeface="Cambria Math" panose="02040503050406030204" pitchFamily="18" charset="0"/>
                            </a:rPr>
                          </m:ctrlPr>
                        </m:naryPr>
                        <m:sub>
                          <m:r>
                            <a:rPr lang="en-US" i="1">
                              <a:latin typeface="Cambria Math" panose="02040503050406030204" pitchFamily="18" charset="0"/>
                            </a:rPr>
                            <m:t>𝑠</m:t>
                          </m:r>
                        </m:sub>
                        <m:sup/>
                        <m:e>
                          <m:r>
                            <a:rPr lang="en-US" b="0" i="1" smtClean="0">
                              <a:latin typeface="Cambria Math" panose="02040503050406030204" pitchFamily="18" charset="0"/>
                            </a:rPr>
                            <m:t>𝜇</m:t>
                          </m:r>
                          <m:d>
                            <m:dPr>
                              <m:ctrlPr>
                                <a:rPr lang="en-US" i="1">
                                  <a:latin typeface="Cambria Math" panose="02040503050406030204" pitchFamily="18" charset="0"/>
                                </a:rPr>
                              </m:ctrlPr>
                            </m:dPr>
                            <m:e>
                              <m:r>
                                <a:rPr lang="en-US" i="1">
                                  <a:latin typeface="Cambria Math" panose="02040503050406030204" pitchFamily="18" charset="0"/>
                                </a:rPr>
                                <m:t>𝑠</m:t>
                              </m:r>
                            </m:e>
                          </m:d>
                        </m:e>
                      </m:nary>
                      <m:nary>
                        <m:naryPr>
                          <m:chr m:val="∑"/>
                          <m:supHide m:val="on"/>
                          <m:ctrlPr>
                            <a:rPr lang="en-US" i="1">
                              <a:latin typeface="Cambria Math" panose="02040503050406030204" pitchFamily="18" charset="0"/>
                            </a:rPr>
                          </m:ctrlPr>
                        </m:naryPr>
                        <m:sub>
                          <m:r>
                            <a:rPr lang="en-US" i="1">
                              <a:latin typeface="Cambria Math" panose="02040503050406030204" pitchFamily="18" charset="0"/>
                            </a:rPr>
                            <m:t>𝑎</m:t>
                          </m:r>
                        </m:sub>
                        <m:sup/>
                        <m:e>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r>
                                <a:rPr lang="en-US" i="1">
                                  <a:latin typeface="Cambria Math" panose="02040503050406030204" pitchFamily="18" charset="0"/>
                                </a:rPr>
                                <m:t>,</m:t>
                              </m:r>
                              <m:r>
                                <a:rPr lang="en-US" b="1" i="1">
                                  <a:latin typeface="Cambria Math" panose="02040503050406030204" pitchFamily="18" charset="0"/>
                                </a:rPr>
                                <m:t>𝜽</m:t>
                              </m:r>
                            </m:e>
                          </m:d>
                          <m:nary>
                            <m:naryPr>
                              <m:chr m:val="∑"/>
                              <m:supHide m:val="on"/>
                              <m:ctrlPr>
                                <a:rPr lang="en-US" i="1">
                                  <a:latin typeface="Cambria Math" panose="02040503050406030204" pitchFamily="18" charset="0"/>
                                </a:rPr>
                              </m:ctrlPr>
                            </m:naryPr>
                            <m:sub>
                              <m:r>
                                <a:rPr lang="en-US" i="1">
                                  <a:latin typeface="Cambria Math" panose="02040503050406030204" pitchFamily="18" charset="0"/>
                                </a:rPr>
                                <m:t>𝑟</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sub>
                            <m:sup/>
                            <m:e>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e>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r>
                                <a:rPr lang="en-US" i="1">
                                  <a:latin typeface="Cambria Math" panose="02040503050406030204" pitchFamily="18" charset="0"/>
                                </a:rPr>
                                <m:t>𝑟</m:t>
                              </m:r>
                            </m:e>
                          </m:nary>
                        </m:e>
                      </m:nary>
                    </m:oMath>
                  </m:oMathPara>
                </a14:m>
                <a:endParaRPr lang="en-US" dirty="0"/>
              </a:p>
              <a:p>
                <a:pPr lvl="1"/>
                <a:endParaRPr lang="en-US" dirty="0"/>
              </a:p>
              <a:p>
                <a:endParaRPr lang="en-US" dirty="0"/>
              </a:p>
              <a:p>
                <a:endParaRPr lang="en-US" i="1" dirty="0">
                  <a:latin typeface="Cambria Math" panose="02040503050406030204" pitchFamily="18" charset="0"/>
                </a:endParaRPr>
              </a:p>
              <a:p>
                <a14:m>
                  <m:oMath xmlns:m="http://schemas.openxmlformats.org/officeDocument/2006/math">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f>
                          <m:fPr>
                            <m:ctrlPr>
                              <a:rPr lang="en-US" i="1">
                                <a:latin typeface="Cambria Math" panose="02040503050406030204" pitchFamily="18" charset="0"/>
                              </a:rPr>
                            </m:ctrlPr>
                          </m:fPr>
                          <m:num>
                            <m:r>
                              <m:rPr>
                                <m:sty m:val="p"/>
                              </m:rPr>
                              <a:rPr lang="en-US">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a:latin typeface="Cambria Math" panose="02040503050406030204" pitchFamily="18" charset="0"/>
                                  </a:rPr>
                                  <m:t>𝛉</m:t>
                                </m:r>
                              </m:e>
                            </m:d>
                          </m:num>
                          <m:den>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a:latin typeface="Cambria Math" panose="02040503050406030204" pitchFamily="18" charset="0"/>
                                  </a:rPr>
                                  <m:t>𝛉</m:t>
                                </m:r>
                              </m:e>
                            </m:d>
                          </m:den>
                        </m:f>
                      </m:e>
                    </m:d>
                  </m:oMath>
                </a14:m>
                <a:r>
                  <a:rPr lang="en-US" dirty="0"/>
                  <a:t> (since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d>
                  </m:oMath>
                </a14:m>
                <a:r>
                  <a:rPr lang="en-US" dirty="0"/>
                  <a:t>)</a:t>
                </a:r>
              </a:p>
              <a:p>
                <a:endParaRPr lang="en-US"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r>
                        <a:rPr lang="en-US" b="1">
                          <a:latin typeface="Cambria Math" panose="02040503050406030204" pitchFamily="18" charset="0"/>
                        </a:rPr>
                        <m:t>𝛉</m:t>
                      </m:r>
                      <m:r>
                        <a:rPr lang="en-US" i="1">
                          <a:latin typeface="Cambria Math" panose="02040503050406030204" pitchFamily="18" charset="0"/>
                        </a:rPr>
                        <m:t>+</m:t>
                      </m:r>
                      <m:r>
                        <a:rPr lang="en-US" i="1">
                          <a:latin typeface="Cambria Math" panose="02040503050406030204" pitchFamily="18" charset="0"/>
                        </a:rPr>
                        <m:t>𝛼</m:t>
                      </m:r>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r>
                        <m:rPr>
                          <m:sty m:val="p"/>
                        </m:rPr>
                        <a:rPr lang="en-US">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ln</m:t>
                          </m:r>
                        </m:fName>
                        <m:e>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a:latin typeface="Cambria Math" panose="02040503050406030204" pitchFamily="18" charset="0"/>
                                </a:rPr>
                                <m:t>𝛉</m:t>
                              </m:r>
                            </m:e>
                          </m:d>
                        </m:e>
                      </m:func>
                    </m:oMath>
                  </m:oMathPara>
                </a14:m>
                <a:endParaRPr lang="en-SE" dirty="0"/>
              </a:p>
              <a:p>
                <a:endParaRPr lang="en-SE" dirty="0"/>
              </a:p>
            </p:txBody>
          </p:sp>
        </mc:Choice>
        <mc:Fallback xmlns="">
          <p:sp>
            <p:nvSpPr>
              <p:cNvPr id="3" name="Notes Placeholder 2"/>
              <p:cNvSpPr>
                <a:spLocks noGrp="1"/>
              </p:cNvSpPr>
              <p:nvPr>
                <p:ph type="body" idx="1"/>
              </p:nvPr>
            </p:nvSpPr>
            <p:spPr/>
            <p:txBody>
              <a:bodyPr/>
              <a:lstStyle/>
              <a:p>
                <a:endParaRPr lang="en-US" dirty="0"/>
              </a:p>
              <a:p>
                <a:endParaRPr lang="en-US" i="1" dirty="0">
                  <a:latin typeface="Cambria Math" panose="02040503050406030204" pitchFamily="18" charset="0"/>
                </a:endParaRPr>
              </a:p>
              <a:p>
                <a:r>
                  <a:rPr lang="en-US" i="0">
                    <a:latin typeface="Cambria Math" panose="02040503050406030204" pitchFamily="18" charset="0"/>
                  </a:rPr>
                  <a:t>=𝔼_𝜋 [𝐺_𝑡  (∇𝜋(𝐴_𝑡│𝑆_𝑡,</a:t>
                </a:r>
                <a:r>
                  <a:rPr lang="en-US" b="1" i="0">
                    <a:latin typeface="Cambria Math" panose="02040503050406030204" pitchFamily="18" charset="0"/>
                  </a:rPr>
                  <a:t>𝛉))/(</a:t>
                </a:r>
                <a:r>
                  <a:rPr lang="en-US" i="0">
                    <a:latin typeface="Cambria Math" panose="02040503050406030204" pitchFamily="18" charset="0"/>
                  </a:rPr>
                  <a:t>𝜋(𝐴_𝑡│𝑆_𝑡,</a:t>
                </a:r>
                <a:r>
                  <a:rPr lang="en-US" b="1" i="0">
                    <a:latin typeface="Cambria Math" panose="02040503050406030204" pitchFamily="18" charset="0"/>
                  </a:rPr>
                  <a:t>𝛉) )]</a:t>
                </a:r>
                <a:r>
                  <a:rPr lang="en-US" dirty="0"/>
                  <a:t> (since </a:t>
                </a:r>
                <a:r>
                  <a:rPr lang="en-US" i="0">
                    <a:latin typeface="Cambria Math" panose="02040503050406030204" pitchFamily="18" charset="0"/>
                  </a:rPr>
                  <a:t>𝔼_𝜋 [𝐺_𝑡│𝑆_𝑡,𝐴_𝑡 ]=𝑞_𝜋 (𝑆_𝑡,𝐴_𝑡 )</a:t>
                </a:r>
                <a:r>
                  <a:rPr lang="en-US" dirty="0"/>
                  <a:t>)</a:t>
                </a:r>
              </a:p>
              <a:p>
                <a:endParaRPr lang="en-US" i="1" dirty="0">
                  <a:latin typeface="Cambria Math" panose="02040503050406030204" pitchFamily="18" charset="0"/>
                </a:endParaRPr>
              </a:p>
              <a:p>
                <a:r>
                  <a:rPr lang="en-US" i="0">
                    <a:latin typeface="Cambria Math" panose="02040503050406030204" pitchFamily="18" charset="0"/>
                  </a:rPr>
                  <a:t>=</a:t>
                </a:r>
                <a:r>
                  <a:rPr lang="en-US" b="1" i="0">
                    <a:latin typeface="Cambria Math" panose="02040503050406030204" pitchFamily="18" charset="0"/>
                  </a:rPr>
                  <a:t>𝛉</a:t>
                </a:r>
                <a:r>
                  <a:rPr lang="en-US" i="0">
                    <a:latin typeface="Cambria Math" panose="02040503050406030204" pitchFamily="18" charset="0"/>
                  </a:rPr>
                  <a:t>+𝛼𝐺_𝑡 ∇ ln⁡〖𝜋(𝐴_𝑡│𝑆_𝑡,</a:t>
                </a:r>
                <a:r>
                  <a:rPr lang="en-US" b="1" i="0">
                    <a:latin typeface="Cambria Math" panose="02040503050406030204" pitchFamily="18" charset="0"/>
                  </a:rPr>
                  <a:t>𝛉)〗</a:t>
                </a:r>
                <a:endParaRPr lang="en-SE" dirty="0"/>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17</a:t>
            </a:fld>
            <a:endParaRPr lang="en-US"/>
          </a:p>
        </p:txBody>
      </p:sp>
    </p:spTree>
    <p:extLst>
      <p:ext uri="{BB962C8B-B14F-4D97-AF65-F5344CB8AC3E}">
        <p14:creationId xmlns:p14="http://schemas.microsoft.com/office/powerpoint/2010/main" val="24502859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pPr lvl="1"/>
                <a:r>
                  <a:rPr lang="en-US" sz="1100" dirty="0"/>
                  <a:t>Afterwards </a:t>
                </a:r>
                <a14:m>
                  <m:oMath xmlns:m="http://schemas.openxmlformats.org/officeDocument/2006/math">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𝐴</m:t>
                            </m:r>
                          </m:e>
                          <m:sub>
                            <m:r>
                              <a:rPr lang="en-US" b="0" i="1" smtClean="0">
                                <a:solidFill>
                                  <a:srgbClr val="C00000"/>
                                </a:solidFill>
                                <a:latin typeface="Cambria Math" panose="02040503050406030204" pitchFamily="18" charset="0"/>
                              </a:rPr>
                              <m:t>1</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1+1</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m:t>
                            </m:r>
                            <m:r>
                              <a:rPr lang="en-US" b="1" i="1" smtClean="0">
                                <a:latin typeface="Cambria Math" panose="02040503050406030204" pitchFamily="18" charset="0"/>
                              </a:rPr>
                              <m:t>+</m:t>
                            </m:r>
                            <m:r>
                              <a:rPr lang="en-US" b="1" i="1" smtClean="0">
                                <a:latin typeface="Cambria Math" panose="02040503050406030204" pitchFamily="18" charset="0"/>
                              </a:rPr>
                              <m:t>𝟏</m:t>
                            </m:r>
                          </m:sub>
                        </m:sSub>
                      </m:e>
                    </m:d>
                    <m:r>
                      <a:rPr lang="en-US" b="0" i="1" smtClean="0">
                        <a:latin typeface="Cambria Math" panose="02040503050406030204" pitchFamily="18" charset="0"/>
                      </a:rPr>
                      <m:t>=</m:t>
                    </m:r>
                    <m:f>
                      <m:fPr>
                        <m:ctrlPr>
                          <a:rPr lang="en-US" i="1" smtClean="0">
                            <a:solidFill>
                              <a:srgbClr val="C00000"/>
                            </a:solidFill>
                            <a:latin typeface="Cambria Math" panose="02040503050406030204" pitchFamily="18" charset="0"/>
                          </a:rPr>
                        </m:ctrlPr>
                      </m:fPr>
                      <m:num>
                        <m:r>
                          <a:rPr lang="en-US" b="0" i="1" smtClean="0">
                            <a:solidFill>
                              <a:srgbClr val="C00000"/>
                            </a:solidFill>
                            <a:latin typeface="Cambria Math" panose="02040503050406030204" pitchFamily="18" charset="0"/>
                          </a:rPr>
                          <m:t>2</m:t>
                        </m:r>
                      </m:num>
                      <m:den>
                        <m:r>
                          <a:rPr lang="en-US" b="0" i="1" smtClean="0">
                            <a:solidFill>
                              <a:srgbClr val="C00000"/>
                            </a:solidFill>
                            <a:latin typeface="Cambria Math" panose="02040503050406030204" pitchFamily="18" charset="0"/>
                          </a:rPr>
                          <m:t>3</m:t>
                        </m:r>
                      </m:den>
                    </m:f>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𝜖</m:t>
                        </m:r>
                      </m:e>
                      <m:sub>
                        <m:r>
                          <a:rPr lang="en-US" b="0" i="1" smtClean="0">
                            <a:solidFill>
                              <a:srgbClr val="C00000"/>
                            </a:solidFill>
                            <a:latin typeface="Cambria Math" panose="02040503050406030204" pitchFamily="18" charset="0"/>
                          </a:rPr>
                          <m:t>1</m:t>
                        </m:r>
                      </m:sub>
                    </m:sSub>
                  </m:oMath>
                </a14:m>
                <a:endParaRPr lang="en-US" dirty="0"/>
              </a:p>
              <a:p>
                <a:pPr lvl="1"/>
                <a:r>
                  <a:rPr lang="en-US" dirty="0"/>
                  <a:t>100</a:t>
                </a:r>
                <a:r>
                  <a:rPr lang="en-US" baseline="30000" dirty="0"/>
                  <a:t>th</a:t>
                </a:r>
                <a:r>
                  <a:rPr lang="en-US" dirty="0"/>
                  <a:t> update at step </a:t>
                </a:r>
                <a14:m>
                  <m:oMath xmlns:m="http://schemas.openxmlformats.org/officeDocument/2006/math">
                    <m:r>
                      <a:rPr lang="en-US" i="1">
                        <a:latin typeface="Cambria Math" panose="02040503050406030204" pitchFamily="18" charset="0"/>
                      </a:rPr>
                      <m:t>𝑡</m:t>
                    </m:r>
                    <m:r>
                      <a:rPr lang="en-US" b="0" i="1" smtClean="0">
                        <a:latin typeface="Cambria Math" panose="02040503050406030204" pitchFamily="18" charset="0"/>
                      </a:rPr>
                      <m:t>100</m:t>
                    </m:r>
                  </m:oMath>
                </a14:m>
                <a:r>
                  <a:rPr lang="en-US" dirty="0"/>
                  <a:t>: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𝜽</m:t>
                        </m:r>
                      </m:e>
                      <m:sub>
                        <m:r>
                          <a:rPr lang="en-US" b="0" i="1" smtClean="0">
                            <a:latin typeface="Cambria Math" panose="02040503050406030204" pitchFamily="18" charset="0"/>
                          </a:rPr>
                          <m:t>𝑡</m:t>
                        </m:r>
                        <m:r>
                          <a:rPr lang="en-US" b="0" i="1" smtClean="0">
                            <a:latin typeface="Cambria Math" panose="02040503050406030204" pitchFamily="18" charset="0"/>
                          </a:rPr>
                          <m:t>100+1</m:t>
                        </m:r>
                      </m:sub>
                    </m:sSub>
                    <m:r>
                      <a:rPr lang="en-US" b="0" i="0"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b="0" i="1" smtClean="0">
                            <a:latin typeface="Cambria Math" panose="02040503050406030204" pitchFamily="18" charset="0"/>
                          </a:rPr>
                          <m:t>100</m:t>
                        </m:r>
                      </m:sub>
                    </m:sSub>
                    <m:r>
                      <a:rPr lang="en-US" b="0" i="0" smtClean="0">
                        <a:latin typeface="Cambria Math" panose="02040503050406030204" pitchFamily="18" charset="0"/>
                      </a:rPr>
                      <m:t>+</m:t>
                    </m:r>
                    <m:r>
                      <m:rPr>
                        <m:sty m:val="p"/>
                      </m:rPr>
                      <a:rPr lang="en-US">
                        <a:latin typeface="Cambria Math" panose="02040503050406030204" pitchFamily="18" charset="0"/>
                      </a:rPr>
                      <m:t>∇l</m:t>
                    </m:r>
                    <m:r>
                      <m:rPr>
                        <m:sty m:val="p"/>
                      </m:rPr>
                      <a:rPr lang="en-US" b="0" i="0" smtClean="0">
                        <a:latin typeface="Cambria Math" panose="02040503050406030204" pitchFamily="18" charset="0"/>
                      </a:rPr>
                      <m:t>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smtClean="0">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r>
                              <a:rPr lang="en-US" b="0" i="1" smtClean="0">
                                <a:latin typeface="Cambria Math" panose="02040503050406030204" pitchFamily="18" charset="0"/>
                              </a:rPr>
                              <m:t>1+2</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b="0" i="1" smtClean="0">
                                <a:latin typeface="Cambria Math" panose="02040503050406030204" pitchFamily="18" charset="0"/>
                              </a:rPr>
                              <m:t>1+2</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1+2</m:t>
                            </m:r>
                          </m:sub>
                        </m:sSub>
                      </m:e>
                    </m:d>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r>
                          <a:rPr lang="en-US" i="1">
                            <a:latin typeface="Cambria Math" panose="02040503050406030204" pitchFamily="18" charset="0"/>
                          </a:rPr>
                          <m:t>1+2</m:t>
                        </m:r>
                      </m:sub>
                    </m:sSub>
                    <m:r>
                      <a:rPr lang="en-US" b="1" i="1"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1+2</m:t>
                        </m:r>
                      </m:sub>
                    </m:sSub>
                    <m:r>
                      <a:rPr lang="en-US">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solidFill>
                              <a:srgbClr val="C00000"/>
                            </a:solidFill>
                            <a:latin typeface="Cambria Math" panose="02040503050406030204" pitchFamily="18" charset="0"/>
                          </a:rPr>
                          <m:t>1−</m:t>
                        </m:r>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2</m:t>
                            </m:r>
                          </m:num>
                          <m:den>
                            <m:r>
                              <a:rPr lang="en-US" i="1">
                                <a:solidFill>
                                  <a:srgbClr val="C00000"/>
                                </a:solidFill>
                                <a:latin typeface="Cambria Math" panose="02040503050406030204" pitchFamily="18" charset="0"/>
                              </a:rPr>
                              <m:t>3</m:t>
                            </m:r>
                          </m:den>
                        </m:f>
                        <m:r>
                          <a:rPr lang="en-US" b="0" i="1" smtClean="0">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𝜖</m:t>
                            </m:r>
                          </m:e>
                          <m:sub>
                            <m:r>
                              <a:rPr lang="en-US" i="1">
                                <a:solidFill>
                                  <a:srgbClr val="C00000"/>
                                </a:solidFill>
                                <a:latin typeface="Cambria Math" panose="02040503050406030204" pitchFamily="18" charset="0"/>
                              </a:rPr>
                              <m:t>2</m:t>
                            </m:r>
                          </m:sub>
                        </m:sSub>
                      </m:den>
                    </m:f>
                    <m:r>
                      <m:rPr>
                        <m:sty m:val="p"/>
                      </m:rPr>
                      <a:rPr lang="en-US">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𝐴</m:t>
                            </m:r>
                          </m:e>
                          <m:sub>
                            <m:r>
                              <a:rPr lang="en-US" i="1">
                                <a:solidFill>
                                  <a:srgbClr val="C00000"/>
                                </a:solidFill>
                                <a:latin typeface="Cambria Math" panose="02040503050406030204" pitchFamily="18" charset="0"/>
                              </a:rPr>
                              <m:t>2</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1+2</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1+2</m:t>
                            </m:r>
                          </m:sub>
                        </m:sSub>
                      </m:e>
                    </m:d>
                    <m:r>
                      <a:rPr lang="en-US" b="0" i="1" smtClean="0">
                        <a:latin typeface="Cambria Math" panose="02040503050406030204" pitchFamily="18" charset="0"/>
                      </a:rPr>
                      <m:t>⋅</m:t>
                    </m:r>
                    <m:r>
                      <a:rPr lang="en-US" b="0" i="1" smtClean="0">
                        <a:solidFill>
                          <a:srgbClr val="C00000"/>
                        </a:solidFill>
                        <a:latin typeface="Cambria Math" panose="02040503050406030204" pitchFamily="18" charset="0"/>
                      </a:rPr>
                      <m:t>2</m:t>
                    </m:r>
                  </m:oMath>
                </a14:m>
                <a:r>
                  <a:rPr lang="en-US" dirty="0">
                    <a:latin typeface="Cambria Math" panose="02040503050406030204" pitchFamily="18" charset="0"/>
                  </a:rPr>
                  <a:t>. </a:t>
                </a:r>
                <a:r>
                  <a:rPr lang="en-US" sz="2700" dirty="0"/>
                  <a:t>Afterwards </a:t>
                </a:r>
                <a14:m>
                  <m:oMath xmlns:m="http://schemas.openxmlformats.org/officeDocument/2006/math">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𝐴</m:t>
                            </m:r>
                          </m:e>
                          <m:sub>
                            <m:r>
                              <a:rPr lang="en-US" b="0" i="1" smtClean="0">
                                <a:solidFill>
                                  <a:srgbClr val="C00000"/>
                                </a:solidFill>
                                <a:latin typeface="Cambria Math" panose="02040503050406030204" pitchFamily="18" charset="0"/>
                              </a:rPr>
                              <m:t>2</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1+3</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1+3</m:t>
                            </m:r>
                          </m:sub>
                        </m:sSub>
                      </m:e>
                    </m:d>
                    <m:r>
                      <a:rPr lang="en-US" b="0" i="1" smtClean="0">
                        <a:latin typeface="Cambria Math" panose="02040503050406030204" pitchFamily="18" charset="0"/>
                      </a:rPr>
                      <m:t>=</m:t>
                    </m:r>
                    <m:f>
                      <m:fPr>
                        <m:ctrlPr>
                          <a:rPr lang="en-US" i="1" smtClean="0">
                            <a:solidFill>
                              <a:srgbClr val="C00000"/>
                            </a:solidFill>
                            <a:latin typeface="Cambria Math" panose="02040503050406030204" pitchFamily="18" charset="0"/>
                          </a:rPr>
                        </m:ctrlPr>
                      </m:fPr>
                      <m:num>
                        <m:r>
                          <a:rPr lang="en-US" b="0" i="1" smtClean="0">
                            <a:solidFill>
                              <a:srgbClr val="C00000"/>
                            </a:solidFill>
                            <a:latin typeface="Cambria Math" panose="02040503050406030204" pitchFamily="18" charset="0"/>
                          </a:rPr>
                          <m:t>1</m:t>
                        </m:r>
                      </m:num>
                      <m:den>
                        <m:r>
                          <a:rPr lang="en-US" b="0" i="1" smtClean="0">
                            <a:solidFill>
                              <a:srgbClr val="C00000"/>
                            </a:solidFill>
                            <a:latin typeface="Cambria Math" panose="02040503050406030204" pitchFamily="18" charset="0"/>
                          </a:rPr>
                          <m:t>3</m:t>
                        </m:r>
                      </m:den>
                    </m:f>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𝜖</m:t>
                        </m:r>
                      </m:e>
                      <m:sub>
                        <m:r>
                          <a:rPr lang="en-US" b="0" i="1" smtClean="0">
                            <a:solidFill>
                              <a:srgbClr val="C00000"/>
                            </a:solidFill>
                            <a:latin typeface="Cambria Math" panose="02040503050406030204" pitchFamily="18" charset="0"/>
                          </a:rPr>
                          <m:t>3</m:t>
                        </m:r>
                      </m:sub>
                    </m:sSub>
                  </m:oMath>
                </a14:m>
                <a:endParaRPr lang="en-US" dirty="0">
                  <a:latin typeface="Cambria Math" panose="02040503050406030204" pitchFamily="18" charset="0"/>
                </a:endParaRPr>
              </a:p>
              <a:p>
                <a:endParaRPr lang="en-SE" dirty="0"/>
              </a:p>
            </p:txBody>
          </p:sp>
        </mc:Choice>
        <mc:Fallback>
          <p:sp>
            <p:nvSpPr>
              <p:cNvPr id="3" name="Notes Placeholder 2"/>
              <p:cNvSpPr>
                <a:spLocks noGrp="1"/>
              </p:cNvSpPr>
              <p:nvPr>
                <p:ph type="body" idx="1"/>
              </p:nvPr>
            </p:nvSpPr>
            <p:spPr/>
            <p:txBody>
              <a:bodyPr/>
              <a:lstStyle/>
              <a:p>
                <a:pPr lvl="1"/>
                <a:r>
                  <a:rPr lang="en-US" sz="1100" dirty="0"/>
                  <a:t>Afterwards </a:t>
                </a:r>
                <a:r>
                  <a:rPr lang="en-US" i="0">
                    <a:latin typeface="Cambria Math" panose="02040503050406030204" pitchFamily="18" charset="0"/>
                  </a:rPr>
                  <a:t>𝜋(</a:t>
                </a:r>
                <a:r>
                  <a:rPr lang="en-US" i="0">
                    <a:solidFill>
                      <a:srgbClr val="C00000"/>
                    </a:solidFill>
                    <a:latin typeface="Cambria Math" panose="02040503050406030204" pitchFamily="18" charset="0"/>
                  </a:rPr>
                  <a:t>𝐴_</a:t>
                </a:r>
                <a:r>
                  <a:rPr lang="en-US" b="0" i="0">
                    <a:solidFill>
                      <a:srgbClr val="C00000"/>
                    </a:solidFill>
                    <a:latin typeface="Cambria Math" panose="02040503050406030204" pitchFamily="18" charset="0"/>
                  </a:rPr>
                  <a:t>1│</a:t>
                </a:r>
                <a:r>
                  <a:rPr lang="en-US" i="0">
                    <a:latin typeface="Cambria Math" panose="02040503050406030204" pitchFamily="18" charset="0"/>
                  </a:rPr>
                  <a:t>𝑆_(𝑡1+1),</a:t>
                </a:r>
                <a:r>
                  <a:rPr lang="en-US" b="1" i="0">
                    <a:latin typeface="Cambria Math" panose="02040503050406030204" pitchFamily="18" charset="0"/>
                  </a:rPr>
                  <a:t>𝜽_(</a:t>
                </a:r>
                <a:r>
                  <a:rPr lang="en-US" i="0">
                    <a:latin typeface="Cambria Math" panose="02040503050406030204" pitchFamily="18" charset="0"/>
                  </a:rPr>
                  <a:t>𝑡1</a:t>
                </a:r>
                <a:r>
                  <a:rPr lang="en-US" b="1" i="0">
                    <a:latin typeface="Cambria Math" panose="02040503050406030204" pitchFamily="18" charset="0"/>
                  </a:rPr>
                  <a:t>+𝟏) )</a:t>
                </a:r>
                <a:r>
                  <a:rPr lang="en-US" b="0" i="0">
                    <a:latin typeface="Cambria Math" panose="02040503050406030204" pitchFamily="18" charset="0"/>
                  </a:rPr>
                  <a:t>=</a:t>
                </a:r>
                <a:r>
                  <a:rPr lang="en-US" b="0" i="0">
                    <a:solidFill>
                      <a:srgbClr val="C00000"/>
                    </a:solidFill>
                    <a:latin typeface="Cambria Math" panose="02040503050406030204" pitchFamily="18" charset="0"/>
                  </a:rPr>
                  <a:t>2/3+𝜖_1</a:t>
                </a:r>
                <a:endParaRPr lang="en-US" dirty="0"/>
              </a:p>
              <a:p>
                <a:pPr lvl="1"/>
                <a:r>
                  <a:rPr lang="en-US" dirty="0"/>
                  <a:t>100</a:t>
                </a:r>
                <a:r>
                  <a:rPr lang="en-US" baseline="30000" dirty="0"/>
                  <a:t>th</a:t>
                </a:r>
                <a:r>
                  <a:rPr lang="en-US" dirty="0"/>
                  <a:t> update at step </a:t>
                </a:r>
                <a:r>
                  <a:rPr lang="en-US" i="0">
                    <a:latin typeface="Cambria Math" panose="02040503050406030204" pitchFamily="18" charset="0"/>
                  </a:rPr>
                  <a:t>𝑡</a:t>
                </a:r>
                <a:r>
                  <a:rPr lang="en-US" b="0" i="0">
                    <a:latin typeface="Cambria Math" panose="02040503050406030204" pitchFamily="18" charset="0"/>
                  </a:rPr>
                  <a:t>100</a:t>
                </a:r>
                <a:r>
                  <a:rPr lang="en-US" dirty="0"/>
                  <a:t>: </a:t>
                </a:r>
                <a:r>
                  <a:rPr lang="en-US" b="1" i="0">
                    <a:latin typeface="Cambria Math" panose="02040503050406030204" pitchFamily="18" charset="0"/>
                  </a:rPr>
                  <a:t>𝜽_(</a:t>
                </a:r>
                <a:r>
                  <a:rPr lang="en-US" b="0" i="0">
                    <a:latin typeface="Cambria Math" panose="02040503050406030204" pitchFamily="18" charset="0"/>
                  </a:rPr>
                  <a:t>𝑡100+1</a:t>
                </a:r>
                <a:r>
                  <a:rPr lang="en-US" b="1" i="0">
                    <a:latin typeface="Cambria Math" panose="02040503050406030204" pitchFamily="18" charset="0"/>
                  </a:rPr>
                  <a:t>)</a:t>
                </a:r>
                <a:r>
                  <a:rPr lang="en-US" b="0" i="0">
                    <a:latin typeface="Cambria Math" panose="02040503050406030204" pitchFamily="18" charset="0"/>
                  </a:rPr>
                  <a:t>=</a:t>
                </a:r>
                <a:r>
                  <a:rPr lang="en-US" b="1" i="0">
                    <a:latin typeface="Cambria Math" panose="02040503050406030204" pitchFamily="18" charset="0"/>
                  </a:rPr>
                  <a:t>𝜽_</a:t>
                </a:r>
                <a:r>
                  <a:rPr lang="en-US" i="0">
                    <a:latin typeface="Cambria Math" panose="02040503050406030204" pitchFamily="18" charset="0"/>
                  </a:rPr>
                  <a:t>𝑡</a:t>
                </a:r>
                <a:r>
                  <a:rPr lang="en-US" b="0" i="0">
                    <a:latin typeface="Cambria Math" panose="02040503050406030204" pitchFamily="18" charset="0"/>
                  </a:rPr>
                  <a:t>100+</a:t>
                </a:r>
                <a:r>
                  <a:rPr lang="en-US" i="0">
                    <a:latin typeface="Cambria Math" panose="02040503050406030204" pitchFamily="18" charset="0"/>
                  </a:rPr>
                  <a:t>∇l</a:t>
                </a:r>
                <a:r>
                  <a:rPr lang="en-US" b="0" i="0">
                    <a:latin typeface="Cambria Math" panose="02040503050406030204" pitchFamily="18" charset="0"/>
                  </a:rPr>
                  <a:t>og</a:t>
                </a:r>
                <a:r>
                  <a:rPr lang="en-US" i="0">
                    <a:latin typeface="Cambria Math" panose="02040503050406030204" pitchFamily="18" charset="0"/>
                  </a:rPr>
                  <a:t> 𝜋(𝐴_(𝑡</a:t>
                </a:r>
                <a:r>
                  <a:rPr lang="en-US" b="0" i="0">
                    <a:latin typeface="Cambria Math" panose="02040503050406030204" pitchFamily="18" charset="0"/>
                  </a:rPr>
                  <a:t>1+2)│</a:t>
                </a:r>
                <a:r>
                  <a:rPr lang="en-US" i="0">
                    <a:latin typeface="Cambria Math" panose="02040503050406030204" pitchFamily="18" charset="0"/>
                  </a:rPr>
                  <a:t>𝑆_(𝑡</a:t>
                </a:r>
                <a:r>
                  <a:rPr lang="en-US" b="0" i="0">
                    <a:latin typeface="Cambria Math" panose="02040503050406030204" pitchFamily="18" charset="0"/>
                  </a:rPr>
                  <a:t>1+2)</a:t>
                </a:r>
                <a:r>
                  <a:rPr lang="en-US" i="0">
                    <a:latin typeface="Cambria Math" panose="02040503050406030204" pitchFamily="18" charset="0"/>
                  </a:rPr>
                  <a:t>,</a:t>
                </a:r>
                <a:r>
                  <a:rPr lang="en-US" b="1" i="0">
                    <a:latin typeface="Cambria Math" panose="02040503050406030204" pitchFamily="18" charset="0"/>
                  </a:rPr>
                  <a:t>𝜽_(</a:t>
                </a:r>
                <a:r>
                  <a:rPr lang="en-US" i="0">
                    <a:latin typeface="Cambria Math" panose="02040503050406030204" pitchFamily="18" charset="0"/>
                  </a:rPr>
                  <a:t>𝑡1+2</a:t>
                </a:r>
                <a:r>
                  <a:rPr lang="en-US" b="1" i="0">
                    <a:latin typeface="Cambria Math" panose="02040503050406030204" pitchFamily="18" charset="0"/>
                  </a:rPr>
                  <a:t>) ) </a:t>
                </a:r>
                <a:r>
                  <a:rPr lang="en-US" i="0">
                    <a:latin typeface="Cambria Math" panose="02040503050406030204" pitchFamily="18" charset="0"/>
                  </a:rPr>
                  <a:t>𝐺_(𝑡1+2)</a:t>
                </a:r>
                <a:r>
                  <a:rPr lang="en-US" b="1" i="0">
                    <a:latin typeface="Cambria Math" panose="02040503050406030204" pitchFamily="18" charset="0"/>
                  </a:rPr>
                  <a:t>=𝜽_(</a:t>
                </a:r>
                <a:r>
                  <a:rPr lang="en-US" i="0">
                    <a:latin typeface="Cambria Math" panose="02040503050406030204" pitchFamily="18" charset="0"/>
                  </a:rPr>
                  <a:t>𝑡1+2</a:t>
                </a:r>
                <a:r>
                  <a:rPr lang="en-US" b="1" i="0">
                    <a:latin typeface="Cambria Math" panose="02040503050406030204" pitchFamily="18" charset="0"/>
                  </a:rPr>
                  <a:t>)</a:t>
                </a:r>
                <a:r>
                  <a:rPr lang="en-US" i="0">
                    <a:latin typeface="Cambria Math" panose="02040503050406030204" pitchFamily="18" charset="0"/>
                  </a:rPr>
                  <a:t>+</a:t>
                </a:r>
                <a:r>
                  <a:rPr lang="en-US" b="0" i="0">
                    <a:latin typeface="Cambria Math" panose="02040503050406030204" pitchFamily="18" charset="0"/>
                  </a:rPr>
                  <a:t>1/(</a:t>
                </a:r>
                <a:r>
                  <a:rPr lang="en-US" b="0" i="0">
                    <a:solidFill>
                      <a:srgbClr val="C00000"/>
                    </a:solidFill>
                    <a:latin typeface="Cambria Math" panose="02040503050406030204" pitchFamily="18" charset="0"/>
                  </a:rPr>
                  <a:t>1−</a:t>
                </a:r>
                <a:r>
                  <a:rPr lang="en-US" i="0">
                    <a:solidFill>
                      <a:srgbClr val="C00000"/>
                    </a:solidFill>
                    <a:latin typeface="Cambria Math" panose="02040503050406030204" pitchFamily="18" charset="0"/>
                  </a:rPr>
                  <a:t>2/3</a:t>
                </a:r>
                <a:r>
                  <a:rPr lang="en-US" b="0" i="0">
                    <a:solidFill>
                      <a:srgbClr val="C00000"/>
                    </a:solidFill>
                    <a:latin typeface="Cambria Math" panose="02040503050406030204" pitchFamily="18" charset="0"/>
                  </a:rPr>
                  <a:t>−</a:t>
                </a:r>
                <a:r>
                  <a:rPr lang="en-US" i="0">
                    <a:solidFill>
                      <a:srgbClr val="C00000"/>
                    </a:solidFill>
                    <a:latin typeface="Cambria Math" panose="02040503050406030204" pitchFamily="18" charset="0"/>
                  </a:rPr>
                  <a:t>𝜖_2 </a:t>
                </a:r>
                <a:r>
                  <a:rPr lang="en-US" b="0" i="0">
                    <a:solidFill>
                      <a:srgbClr val="C00000"/>
                    </a:solidFill>
                    <a:latin typeface="Cambria Math" panose="02040503050406030204" pitchFamily="18" charset="0"/>
                  </a:rPr>
                  <a:t>) </a:t>
                </a:r>
                <a:r>
                  <a:rPr lang="en-US" i="0">
                    <a:latin typeface="Cambria Math" panose="02040503050406030204" pitchFamily="18" charset="0"/>
                  </a:rPr>
                  <a:t>∇𝜋(</a:t>
                </a:r>
                <a:r>
                  <a:rPr lang="en-US" i="0">
                    <a:solidFill>
                      <a:srgbClr val="C00000"/>
                    </a:solidFill>
                    <a:latin typeface="Cambria Math" panose="02040503050406030204" pitchFamily="18" charset="0"/>
                  </a:rPr>
                  <a:t>𝐴_2│</a:t>
                </a:r>
                <a:r>
                  <a:rPr lang="en-US" i="0">
                    <a:latin typeface="Cambria Math" panose="02040503050406030204" pitchFamily="18" charset="0"/>
                  </a:rPr>
                  <a:t>𝑆_(𝑡1+2),</a:t>
                </a:r>
                <a:r>
                  <a:rPr lang="en-US" b="1" i="0">
                    <a:latin typeface="Cambria Math" panose="02040503050406030204" pitchFamily="18" charset="0"/>
                  </a:rPr>
                  <a:t>𝜽_(</a:t>
                </a:r>
                <a:r>
                  <a:rPr lang="en-US" i="0">
                    <a:latin typeface="Cambria Math" panose="02040503050406030204" pitchFamily="18" charset="0"/>
                  </a:rPr>
                  <a:t>𝑡1+2</a:t>
                </a:r>
                <a:r>
                  <a:rPr lang="en-US" b="1" i="0">
                    <a:latin typeface="Cambria Math" panose="02040503050406030204" pitchFamily="18" charset="0"/>
                  </a:rPr>
                  <a:t>) )</a:t>
                </a:r>
                <a:r>
                  <a:rPr lang="en-US" b="0" i="0">
                    <a:latin typeface="Cambria Math" panose="02040503050406030204" pitchFamily="18" charset="0"/>
                  </a:rPr>
                  <a:t>⋅</a:t>
                </a:r>
                <a:r>
                  <a:rPr lang="en-US" b="0" i="0">
                    <a:solidFill>
                      <a:srgbClr val="C00000"/>
                    </a:solidFill>
                    <a:latin typeface="Cambria Math" panose="02040503050406030204" pitchFamily="18" charset="0"/>
                  </a:rPr>
                  <a:t>2</a:t>
                </a:r>
                <a:r>
                  <a:rPr lang="en-US" dirty="0">
                    <a:latin typeface="Cambria Math" panose="02040503050406030204" pitchFamily="18" charset="0"/>
                  </a:rPr>
                  <a:t>. </a:t>
                </a:r>
                <a:r>
                  <a:rPr lang="en-US" sz="2700" dirty="0"/>
                  <a:t>Afterwards </a:t>
                </a:r>
                <a:r>
                  <a:rPr lang="en-US" i="0">
                    <a:latin typeface="Cambria Math" panose="02040503050406030204" pitchFamily="18" charset="0"/>
                  </a:rPr>
                  <a:t>𝜋(</a:t>
                </a:r>
                <a:r>
                  <a:rPr lang="en-US" i="0">
                    <a:solidFill>
                      <a:srgbClr val="C00000"/>
                    </a:solidFill>
                    <a:latin typeface="Cambria Math" panose="02040503050406030204" pitchFamily="18" charset="0"/>
                  </a:rPr>
                  <a:t>𝐴_</a:t>
                </a:r>
                <a:r>
                  <a:rPr lang="en-US" b="0" i="0">
                    <a:solidFill>
                      <a:srgbClr val="C00000"/>
                    </a:solidFill>
                    <a:latin typeface="Cambria Math" panose="02040503050406030204" pitchFamily="18" charset="0"/>
                  </a:rPr>
                  <a:t>2│</a:t>
                </a:r>
                <a:r>
                  <a:rPr lang="en-US" i="0">
                    <a:latin typeface="Cambria Math" panose="02040503050406030204" pitchFamily="18" charset="0"/>
                  </a:rPr>
                  <a:t>𝑆_(𝑡1+3),</a:t>
                </a:r>
                <a:r>
                  <a:rPr lang="en-US" b="1" i="0">
                    <a:latin typeface="Cambria Math" panose="02040503050406030204" pitchFamily="18" charset="0"/>
                  </a:rPr>
                  <a:t>𝜽_(</a:t>
                </a:r>
                <a:r>
                  <a:rPr lang="en-US" i="0">
                    <a:latin typeface="Cambria Math" panose="02040503050406030204" pitchFamily="18" charset="0"/>
                  </a:rPr>
                  <a:t>𝑡1+3</a:t>
                </a:r>
                <a:r>
                  <a:rPr lang="en-US" b="1" i="0">
                    <a:latin typeface="Cambria Math" panose="02040503050406030204" pitchFamily="18" charset="0"/>
                  </a:rPr>
                  <a:t>) )</a:t>
                </a:r>
                <a:r>
                  <a:rPr lang="en-US" b="0" i="0">
                    <a:latin typeface="Cambria Math" panose="02040503050406030204" pitchFamily="18" charset="0"/>
                  </a:rPr>
                  <a:t>=</a:t>
                </a:r>
                <a:r>
                  <a:rPr lang="en-US" b="0" i="0">
                    <a:solidFill>
                      <a:srgbClr val="C00000"/>
                    </a:solidFill>
                    <a:latin typeface="Cambria Math" panose="02040503050406030204" pitchFamily="18" charset="0"/>
                  </a:rPr>
                  <a:t>1/3</a:t>
                </a:r>
                <a:r>
                  <a:rPr lang="en-US" i="0">
                    <a:solidFill>
                      <a:srgbClr val="C00000"/>
                    </a:solidFill>
                    <a:latin typeface="Cambria Math" panose="02040503050406030204" pitchFamily="18" charset="0"/>
                  </a:rPr>
                  <a:t>+𝜖_</a:t>
                </a:r>
                <a:r>
                  <a:rPr lang="en-US" b="0" i="0">
                    <a:solidFill>
                      <a:srgbClr val="C00000"/>
                    </a:solidFill>
                    <a:latin typeface="Cambria Math" panose="02040503050406030204" pitchFamily="18" charset="0"/>
                  </a:rPr>
                  <a:t>3</a:t>
                </a:r>
                <a:endParaRPr lang="en-US" dirty="0">
                  <a:latin typeface="Cambria Math" panose="02040503050406030204" pitchFamily="18" charset="0"/>
                </a:endParaRPr>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18</a:t>
            </a:fld>
            <a:endParaRPr lang="en-US"/>
          </a:p>
        </p:txBody>
      </p:sp>
    </p:spTree>
    <p:extLst>
      <p:ext uri="{BB962C8B-B14F-4D97-AF65-F5344CB8AC3E}">
        <p14:creationId xmlns:p14="http://schemas.microsoft.com/office/powerpoint/2010/main" val="19270818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This code assumes learning rate </a:t>
                </a:r>
                <a14:m>
                  <m:oMath xmlns:m="http://schemas.openxmlformats.org/officeDocument/2006/math">
                    <m:r>
                      <a:rPr lang="en-US" b="0" i="1" dirty="0" smtClean="0">
                        <a:solidFill>
                          <a:schemeClr val="tx1"/>
                        </a:solidFill>
                        <a:latin typeface="Cambria Math" panose="02040503050406030204" pitchFamily="18" charset="0"/>
                      </a:rPr>
                      <m:t>𝛼</m:t>
                    </m:r>
                    <m:r>
                      <a:rPr lang="en-US" b="0" i="1" dirty="0" smtClean="0">
                        <a:solidFill>
                          <a:schemeClr val="tx1"/>
                        </a:solidFill>
                        <a:latin typeface="Cambria Math" panose="02040503050406030204" pitchFamily="18" charset="0"/>
                      </a:rPr>
                      <m:t>=1</m:t>
                    </m:r>
                  </m:oMath>
                </a14:m>
                <a:r>
                  <a:rPr lang="en-US" dirty="0">
                    <a:solidFill>
                      <a:schemeClr val="tx1"/>
                    </a:solidFill>
                  </a:rPr>
                  <a:t> for MC (every-visit), so </a:t>
                </a:r>
                <a14:m>
                  <m:oMath xmlns:m="http://schemas.openxmlformats.org/officeDocument/2006/math">
                    <m:r>
                      <a:rPr lang="en-US" i="1">
                        <a:solidFill>
                          <a:schemeClr val="tx1"/>
                        </a:solidFill>
                        <a:latin typeface="Cambria Math" panose="02040503050406030204" pitchFamily="18" charset="0"/>
                      </a:rPr>
                      <m:t>𝑉</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𝑉</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𝛼</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𝐺</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𝑉</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e>
                        </m:d>
                      </m:e>
                    </m:d>
                    <m:r>
                      <a:rPr lang="en-US" b="0" i="1" smtClean="0">
                        <a:solidFill>
                          <a:schemeClr val="tx1"/>
                        </a:solidFill>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oMath>
                </a14:m>
                <a:endParaRPr lang="en-SE" dirty="0"/>
              </a:p>
              <a:p>
                <a:endParaRPr lang="en-SE"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This code assumes learning rate </a:t>
                </a:r>
                <a:r>
                  <a:rPr lang="en-US" b="0" i="0" dirty="0">
                    <a:solidFill>
                      <a:schemeClr val="tx1"/>
                    </a:solidFill>
                    <a:latin typeface="Cambria Math" panose="02040503050406030204" pitchFamily="18" charset="0"/>
                  </a:rPr>
                  <a:t>𝛼=1</a:t>
                </a:r>
                <a:r>
                  <a:rPr lang="en-US" dirty="0">
                    <a:solidFill>
                      <a:schemeClr val="tx1"/>
                    </a:solidFill>
                  </a:rPr>
                  <a:t> for MC (every-visit), so </a:t>
                </a:r>
                <a:r>
                  <a:rPr lang="en-US" i="0">
                    <a:solidFill>
                      <a:schemeClr val="tx1"/>
                    </a:solidFill>
                    <a:latin typeface="Cambria Math" panose="02040503050406030204" pitchFamily="18" charset="0"/>
                  </a:rPr>
                  <a:t>𝑉(𝑆_𝑡 )←𝑉(𝑆_𝑡 )+𝛼(𝐺_𝑡−𝑉(𝑆_𝑡 ))</a:t>
                </a:r>
                <a:r>
                  <a:rPr lang="en-US" b="0" i="0">
                    <a:solidFill>
                      <a:schemeClr val="tx1"/>
                    </a:solidFill>
                    <a:latin typeface="Cambria Math" panose="02040503050406030204" pitchFamily="18" charset="0"/>
                  </a:rPr>
                  <a:t>=</a:t>
                </a:r>
                <a:r>
                  <a:rPr lang="en-US" i="0">
                    <a:latin typeface="Cambria Math" panose="02040503050406030204" pitchFamily="18" charset="0"/>
                  </a:rPr>
                  <a:t>𝐺_𝑡</a:t>
                </a:r>
                <a:endParaRPr lang="en-SE" dirty="0"/>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19</a:t>
            </a:fld>
            <a:endParaRPr lang="en-US"/>
          </a:p>
        </p:txBody>
      </p:sp>
    </p:spTree>
    <p:extLst>
      <p:ext uri="{BB962C8B-B14F-4D97-AF65-F5344CB8AC3E}">
        <p14:creationId xmlns:p14="http://schemas.microsoft.com/office/powerpoint/2010/main" val="13190259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After every single choice the game simulator executes the action and gives a reward after some time: Either a +1 reward if the ball went past the opponent, a -1 reward if agent missed the ball, or 0 otherwise.</a:t>
            </a:r>
          </a:p>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20</a:t>
            </a:fld>
            <a:endParaRPr lang="en-US"/>
          </a:p>
        </p:txBody>
      </p:sp>
    </p:spTree>
    <p:extLst>
      <p:ext uri="{BB962C8B-B14F-4D97-AF65-F5344CB8AC3E}">
        <p14:creationId xmlns:p14="http://schemas.microsoft.com/office/powerpoint/2010/main" val="42718873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𝑎</m:t>
                          </m:r>
                        </m:sub>
                      </m:sSub>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𝜃</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d>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oMath>
                  </m:oMathPara>
                </a14:m>
                <a:endParaRPr lang="en-US"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m:t>
                          </m:r>
                        </m:e>
                        <m:sub>
                          <m:r>
                            <a:rPr lang="en-US" b="0" i="1" smtClean="0">
                              <a:latin typeface="Cambria Math" panose="02040503050406030204" pitchFamily="18" charset="0"/>
                            </a:rPr>
                            <m:t>𝜃</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𝑥</m:t>
                          </m:r>
                        </m:sub>
                      </m:sSub>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𝜃</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𝜃</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d>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𝜃</m:t>
                          </m:r>
                        </m:sub>
                      </m:sSub>
                      <m:sSub>
                        <m:sSubPr>
                          <m:ctrlPr>
                            <a:rPr lang="en-US" b="0" i="1" smtClean="0">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d>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𝜃</m:t>
                          </m:r>
                        </m:sub>
                      </m:sSub>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d>
                        </m:e>
                      </m:func>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𝜃</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e>
                      </m:func>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𝑥</m:t>
                          </m:r>
                        </m:sub>
                      </m:sSub>
                      <m:d>
                        <m:dPr>
                          <m:begChr m:val="["/>
                          <m:endChr m:val="]"/>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𝜃</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r>
                                    <a:rPr lang="en-US" b="0" i="1" smtClean="0">
                                      <a:latin typeface="Cambria Math" panose="02040503050406030204" pitchFamily="18" charset="0"/>
                                    </a:rPr>
                                    <m:t>𝑥</m:t>
                                  </m:r>
                                </m:e>
                              </m:d>
                            </m:e>
                          </m:func>
                          <m:r>
                            <a:rPr lang="en-US" i="1">
                              <a:latin typeface="Cambria Math" panose="02040503050406030204" pitchFamily="18" charset="0"/>
                            </a:rPr>
                            <m:t>𝑓</m:t>
                          </m:r>
                          <m:d>
                            <m:dPr>
                              <m:ctrlPr>
                                <a:rPr lang="en-US" i="1">
                                  <a:latin typeface="Cambria Math" panose="02040503050406030204" pitchFamily="18" charset="0"/>
                                </a:rPr>
                              </m:ctrlPr>
                            </m:dPr>
                            <m:e>
                              <m:r>
                                <a:rPr lang="en-US" b="0" i="1" smtClean="0">
                                  <a:latin typeface="Cambria Math" panose="02040503050406030204" pitchFamily="18" charset="0"/>
                                </a:rPr>
                                <m:t>𝑥</m:t>
                              </m:r>
                            </m:e>
                          </m:d>
                        </m:e>
                      </m:d>
                    </m:oMath>
                  </m:oMathPara>
                </a14:m>
                <a:endParaRPr lang="en-US" b="0" dirty="0"/>
              </a:p>
              <a:p>
                <a:r>
                  <a:rPr lang="en-US" dirty="0"/>
                  <a:t>Suppose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d>
                    <m:r>
                      <a:rPr lang="en-US" i="1">
                        <a:latin typeface="Cambria Math" panose="02040503050406030204" pitchFamily="18" charset="0"/>
                      </a:rPr>
                      <m:t>=1,</m:t>
                    </m:r>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r>
                      <a:rPr lang="en-US" i="1">
                        <a:latin typeface="Cambria Math" panose="02040503050406030204" pitchFamily="18" charset="0"/>
                      </a:rPr>
                      <m:t>=</m:t>
                    </m:r>
                    <m:r>
                      <a:rPr lang="en-US" b="0" i="1" smtClean="0">
                        <a:latin typeface="Cambria Math" panose="02040503050406030204" pitchFamily="18" charset="0"/>
                      </a:rPr>
                      <m:t>−</m:t>
                    </m:r>
                    <m:r>
                      <a:rPr lang="en-US" i="1">
                        <a:latin typeface="Cambria Math" panose="02040503050406030204" pitchFamily="18" charset="0"/>
                      </a:rPr>
                      <m:t>1</m:t>
                    </m:r>
                  </m:oMath>
                </a14:m>
                <a:endParaRPr lang="en-US" dirty="0"/>
              </a:p>
              <a:p>
                <a:r>
                  <a:rPr lang="en-US" dirty="0"/>
                  <a:t>GD</a:t>
                </a:r>
                <a:r>
                  <a:rPr lang="en-US" b="1" dirty="0"/>
                  <a:t> </a:t>
                </a:r>
                <a14:m>
                  <m:oMath xmlns:m="http://schemas.openxmlformats.org/officeDocument/2006/math">
                    <m:r>
                      <a:rPr lang="en-US" b="1" i="1" smtClean="0">
                        <a:latin typeface="Cambria Math" panose="02040503050406030204" pitchFamily="18" charset="0"/>
                      </a:rPr>
                      <m:t>𝜽</m:t>
                    </m:r>
                    <m:r>
                      <a:rPr lang="en-US" i="1">
                        <a:latin typeface="Cambria Math" panose="02040503050406030204" pitchFamily="18" charset="0"/>
                      </a:rPr>
                      <m:t>←</m:t>
                    </m:r>
                    <m:r>
                      <a:rPr lang="en-US" b="1" i="1">
                        <a:latin typeface="Cambria Math" panose="02040503050406030204" pitchFamily="18" charset="0"/>
                      </a:rPr>
                      <m:t>𝜽</m:t>
                    </m:r>
                    <m:r>
                      <a:rPr lang="en-US" i="1">
                        <a:latin typeface="Cambria Math" panose="02040503050406030204" pitchFamily="18" charset="0"/>
                      </a:rPr>
                      <m:t>+</m:t>
                    </m:r>
                    <m:r>
                      <a:rPr lang="en-US" i="1">
                        <a:latin typeface="Cambria Math" panose="02040503050406030204" pitchFamily="18" charset="0"/>
                      </a:rPr>
                      <m:t>𝛼</m:t>
                    </m:r>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𝜃</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r>
                              <a:rPr lang="en-US" i="1">
                                <a:latin typeface="Cambria Math" panose="02040503050406030204" pitchFamily="18" charset="0"/>
                              </a:rPr>
                              <m:t>𝑥</m:t>
                            </m:r>
                          </m:e>
                        </m:d>
                      </m:e>
                    </m:func>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oMath>
                </a14:m>
                <a:r>
                  <a:rPr lang="en-US" dirty="0"/>
                  <a:t> will push up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sSub>
                          <m:sSubPr>
                            <m:ctrlPr>
                              <a:rPr lang="en-US" b="0" i="1" smtClean="0">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1</m:t>
                            </m:r>
                          </m:sub>
                        </m:sSub>
                      </m:e>
                    </m:d>
                  </m:oMath>
                </a14:m>
                <a:r>
                  <a:rPr lang="en-US" dirty="0"/>
                  <a:t> and push down push up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sSub>
                          <m:sSubPr>
                            <m:ctrlPr>
                              <a:rPr lang="en-US" b="0" i="1" smtClean="0">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oMath>
                </a14:m>
                <a:r>
                  <a:rPr lang="en-US" dirty="0"/>
                  <a:t>, make prob density higher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oMath>
                </a14:m>
                <a:r>
                  <a:rPr lang="en-US" dirty="0"/>
                  <a:t>, lower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oMath>
                </a14:m>
                <a:endParaRPr lang="en-SE" dirty="0"/>
              </a:p>
              <a:p>
                <a:endParaRPr lang="en-SE" dirty="0"/>
              </a:p>
              <a:p>
                <a:endParaRPr lang="en-SE" dirty="0"/>
              </a:p>
            </p:txBody>
          </p:sp>
        </mc:Choice>
        <mc:Fallback xmlns="">
          <p:sp>
            <p:nvSpPr>
              <p:cNvPr id="3" name="Notes Placeholder 2"/>
              <p:cNvSpPr>
                <a:spLocks noGrp="1"/>
              </p:cNvSpPr>
              <p:nvPr>
                <p:ph type="body" idx="1"/>
              </p:nvPr>
            </p:nvSpPr>
            <p:spPr/>
            <p:txBody>
              <a:bodyPr/>
              <a:lstStyle/>
              <a:p>
                <a:r>
                  <a:rPr lang="en-US" b="0" i="0">
                    <a:latin typeface="Cambria Math" panose="02040503050406030204" pitchFamily="18" charset="0"/>
                  </a:rPr>
                  <a:t>𝐸_𝑎 𝑓(𝑥)=𝑝_𝜃 (𝑥_1 )𝑓(𝑥_1 )+</a:t>
                </a:r>
                <a:r>
                  <a:rPr lang="en-US" i="0">
                    <a:latin typeface="Cambria Math" panose="02040503050406030204" pitchFamily="18" charset="0"/>
                  </a:rPr>
                  <a:t>𝑝</a:t>
                </a:r>
                <a:r>
                  <a:rPr lang="en-US" b="0" i="0">
                    <a:latin typeface="Cambria Math" panose="02040503050406030204" pitchFamily="18" charset="0"/>
                  </a:rPr>
                  <a:t>_</a:t>
                </a:r>
                <a:r>
                  <a:rPr lang="en-US" i="0">
                    <a:latin typeface="Cambria Math" panose="02040503050406030204" pitchFamily="18" charset="0"/>
                  </a:rPr>
                  <a:t>𝜃 (𝑥_</a:t>
                </a:r>
                <a:r>
                  <a:rPr lang="en-US" b="0" i="0">
                    <a:latin typeface="Cambria Math" panose="02040503050406030204" pitchFamily="18" charset="0"/>
                  </a:rPr>
                  <a:t>2 )</a:t>
                </a:r>
                <a:r>
                  <a:rPr lang="en-US" i="0">
                    <a:latin typeface="Cambria Math" panose="02040503050406030204" pitchFamily="18" charset="0"/>
                  </a:rPr>
                  <a:t>𝑓(𝑥_</a:t>
                </a:r>
                <a:r>
                  <a:rPr lang="en-US" b="0" i="0">
                    <a:latin typeface="Cambria Math" panose="02040503050406030204" pitchFamily="18" charset="0"/>
                  </a:rPr>
                  <a:t>2 )</a:t>
                </a:r>
                <a:endParaRPr lang="en-US" dirty="0"/>
              </a:p>
              <a:p>
                <a:r>
                  <a:rPr lang="en-US" b="0" i="0">
                    <a:latin typeface="Cambria Math" panose="02040503050406030204" pitchFamily="18" charset="0"/>
                  </a:rPr>
                  <a:t>∇_𝜃 𝐸_𝑥 𝑓(𝑥)=</a:t>
                </a:r>
                <a:r>
                  <a:rPr lang="en-US" i="0">
                    <a:latin typeface="Cambria Math" panose="02040503050406030204" pitchFamily="18" charset="0"/>
                  </a:rPr>
                  <a:t>∇_𝜃</a:t>
                </a:r>
                <a:r>
                  <a:rPr lang="en-US" b="0" i="0">
                    <a:latin typeface="Cambria Math" panose="02040503050406030204" pitchFamily="18" charset="0"/>
                  </a:rPr>
                  <a:t> 𝑝_𝜃 (𝑥_1 )𝑓(𝑥_1 )+</a:t>
                </a:r>
                <a:r>
                  <a:rPr lang="en-US" i="0">
                    <a:latin typeface="Cambria Math" panose="02040503050406030204" pitchFamily="18" charset="0"/>
                  </a:rPr>
                  <a:t>∇_𝜃</a:t>
                </a:r>
                <a:r>
                  <a:rPr lang="en-US" b="0" i="0">
                    <a:latin typeface="Cambria Math" panose="02040503050406030204" pitchFamily="18" charset="0"/>
                  </a:rPr>
                  <a:t> </a:t>
                </a:r>
                <a:r>
                  <a:rPr lang="en-US" i="0">
                    <a:latin typeface="Cambria Math" panose="02040503050406030204" pitchFamily="18" charset="0"/>
                  </a:rPr>
                  <a:t>𝑝</a:t>
                </a:r>
                <a:r>
                  <a:rPr lang="en-US" b="0" i="0">
                    <a:latin typeface="Cambria Math" panose="02040503050406030204" pitchFamily="18" charset="0"/>
                  </a:rPr>
                  <a:t>_</a:t>
                </a:r>
                <a:r>
                  <a:rPr lang="en-US" i="0">
                    <a:latin typeface="Cambria Math" panose="02040503050406030204" pitchFamily="18" charset="0"/>
                  </a:rPr>
                  <a:t>𝜃 (𝑥_</a:t>
                </a:r>
                <a:r>
                  <a:rPr lang="en-US" b="0" i="0">
                    <a:latin typeface="Cambria Math" panose="02040503050406030204" pitchFamily="18" charset="0"/>
                  </a:rPr>
                  <a:t>2 )</a:t>
                </a:r>
                <a:r>
                  <a:rPr lang="en-US" i="0">
                    <a:latin typeface="Cambria Math" panose="02040503050406030204" pitchFamily="18" charset="0"/>
                  </a:rPr>
                  <a:t>𝑓(𝑥_</a:t>
                </a:r>
                <a:r>
                  <a:rPr lang="en-US" b="0" i="0">
                    <a:latin typeface="Cambria Math" panose="02040503050406030204" pitchFamily="18" charset="0"/>
                  </a:rPr>
                  <a:t>2 )=</a:t>
                </a:r>
                <a:r>
                  <a:rPr lang="en-US" i="0">
                    <a:latin typeface="Cambria Math" panose="02040503050406030204" pitchFamily="18" charset="0"/>
                  </a:rPr>
                  <a:t>𝑝_𝜃 (𝑥_1 ) ∇_𝜃</a:t>
                </a:r>
                <a:r>
                  <a:rPr lang="en-US" b="0" i="0">
                    <a:latin typeface="Cambria Math" panose="02040503050406030204" pitchFamily="18" charset="0"/>
                  </a:rPr>
                  <a:t>  log⁡〖</a:t>
                </a:r>
                <a:r>
                  <a:rPr lang="en-US" i="0">
                    <a:latin typeface="Cambria Math" panose="02040503050406030204" pitchFamily="18" charset="0"/>
                  </a:rPr>
                  <a:t>𝑝_𝜃 (𝑥_1 )</a:t>
                </a:r>
                <a:r>
                  <a:rPr lang="en-US" b="0" i="0">
                    <a:latin typeface="Cambria Math" panose="02040503050406030204" pitchFamily="18" charset="0"/>
                  </a:rPr>
                  <a:t>〗 </a:t>
                </a:r>
                <a:r>
                  <a:rPr lang="en-US" i="0">
                    <a:latin typeface="Cambria Math" panose="02040503050406030204" pitchFamily="18" charset="0"/>
                  </a:rPr>
                  <a:t>𝑓(𝑥_1 )</a:t>
                </a:r>
                <a:r>
                  <a:rPr lang="en-US" b="0" i="0">
                    <a:latin typeface="Cambria Math" panose="02040503050406030204" pitchFamily="18" charset="0"/>
                  </a:rPr>
                  <a:t>+</a:t>
                </a:r>
                <a:r>
                  <a:rPr lang="en-US" i="0">
                    <a:latin typeface="Cambria Math" panose="02040503050406030204" pitchFamily="18" charset="0"/>
                  </a:rPr>
                  <a:t>𝑝_𝜃 (𝑥_</a:t>
                </a:r>
                <a:r>
                  <a:rPr lang="en-US" b="0" i="0">
                    <a:latin typeface="Cambria Math" panose="02040503050406030204" pitchFamily="18" charset="0"/>
                  </a:rPr>
                  <a:t>2 ) </a:t>
                </a:r>
                <a:r>
                  <a:rPr lang="en-US" i="0">
                    <a:latin typeface="Cambria Math" panose="02040503050406030204" pitchFamily="18" charset="0"/>
                  </a:rPr>
                  <a:t>∇_𝜃  log⁡〖𝑝_𝜃 (𝑥_</a:t>
                </a:r>
                <a:r>
                  <a:rPr lang="en-US" b="0" i="0">
                    <a:latin typeface="Cambria Math" panose="02040503050406030204" pitchFamily="18" charset="0"/>
                  </a:rPr>
                  <a:t>2 )〗 </a:t>
                </a:r>
                <a:r>
                  <a:rPr lang="en-US" i="0">
                    <a:latin typeface="Cambria Math" panose="02040503050406030204" pitchFamily="18" charset="0"/>
                  </a:rPr>
                  <a:t>𝑓(𝑥_</a:t>
                </a:r>
                <a:r>
                  <a:rPr lang="en-US" b="0" i="0">
                    <a:latin typeface="Cambria Math" panose="02040503050406030204" pitchFamily="18" charset="0"/>
                  </a:rPr>
                  <a:t>2 )=𝐸_𝑥 [</a:t>
                </a:r>
                <a:r>
                  <a:rPr lang="en-US" i="0">
                    <a:latin typeface="Cambria Math" panose="02040503050406030204" pitchFamily="18" charset="0"/>
                  </a:rPr>
                  <a:t>∇_𝜃  log⁡〖𝑝_𝜃 (</a:t>
                </a:r>
                <a:r>
                  <a:rPr lang="en-US" b="0" i="0">
                    <a:latin typeface="Cambria Math" panose="02040503050406030204" pitchFamily="18" charset="0"/>
                  </a:rPr>
                  <a:t>𝑥)〗 </a:t>
                </a:r>
                <a:r>
                  <a:rPr lang="en-US" i="0">
                    <a:latin typeface="Cambria Math" panose="02040503050406030204" pitchFamily="18" charset="0"/>
                  </a:rPr>
                  <a:t>𝑓(</a:t>
                </a:r>
                <a:r>
                  <a:rPr lang="en-US" b="0" i="0">
                    <a:latin typeface="Cambria Math" panose="02040503050406030204" pitchFamily="18" charset="0"/>
                  </a:rPr>
                  <a:t>𝑥)]</a:t>
                </a:r>
                <a:endParaRPr lang="en-US" b="0" dirty="0"/>
              </a:p>
              <a:p>
                <a:r>
                  <a:rPr lang="en-US" dirty="0"/>
                  <a:t>Suppose </a:t>
                </a:r>
                <a:r>
                  <a:rPr lang="en-US" b="0" i="0">
                    <a:latin typeface="Cambria Math" panose="02040503050406030204" pitchFamily="18" charset="0"/>
                  </a:rPr>
                  <a:t>𝑓(𝑥_1 )</a:t>
                </a:r>
                <a:r>
                  <a:rPr lang="en-US" i="0">
                    <a:latin typeface="Cambria Math" panose="02040503050406030204" pitchFamily="18" charset="0"/>
                  </a:rPr>
                  <a:t>=1,𝑓(𝑥_</a:t>
                </a:r>
                <a:r>
                  <a:rPr lang="en-US" b="0" i="0">
                    <a:latin typeface="Cambria Math" panose="02040503050406030204" pitchFamily="18" charset="0"/>
                  </a:rPr>
                  <a:t>2 )</a:t>
                </a:r>
                <a:r>
                  <a:rPr lang="en-US" i="0">
                    <a:latin typeface="Cambria Math" panose="02040503050406030204" pitchFamily="18" charset="0"/>
                  </a:rPr>
                  <a:t>=</a:t>
                </a:r>
                <a:r>
                  <a:rPr lang="en-US" b="0" i="0">
                    <a:latin typeface="Cambria Math" panose="02040503050406030204" pitchFamily="18" charset="0"/>
                  </a:rPr>
                  <a:t>−</a:t>
                </a:r>
                <a:r>
                  <a:rPr lang="en-US" i="0">
                    <a:latin typeface="Cambria Math" panose="02040503050406030204" pitchFamily="18" charset="0"/>
                  </a:rPr>
                  <a:t>1</a:t>
                </a:r>
                <a:endParaRPr lang="en-US" dirty="0"/>
              </a:p>
              <a:p>
                <a:r>
                  <a:rPr lang="en-US" dirty="0"/>
                  <a:t>GD</a:t>
                </a:r>
                <a:r>
                  <a:rPr lang="en-US" b="1" dirty="0"/>
                  <a:t> </a:t>
                </a:r>
                <a:r>
                  <a:rPr lang="en-US" b="1" i="0">
                    <a:latin typeface="Cambria Math" panose="02040503050406030204" pitchFamily="18" charset="0"/>
                  </a:rPr>
                  <a:t>𝜽</a:t>
                </a:r>
                <a:r>
                  <a:rPr lang="en-US" i="0">
                    <a:latin typeface="Cambria Math" panose="02040503050406030204" pitchFamily="18" charset="0"/>
                  </a:rPr>
                  <a:t>←</a:t>
                </a:r>
                <a:r>
                  <a:rPr lang="en-US" b="1" i="0">
                    <a:latin typeface="Cambria Math" panose="02040503050406030204" pitchFamily="18" charset="0"/>
                  </a:rPr>
                  <a:t>𝜽</a:t>
                </a:r>
                <a:r>
                  <a:rPr lang="en-US" i="0">
                    <a:latin typeface="Cambria Math" panose="02040503050406030204" pitchFamily="18" charset="0"/>
                  </a:rPr>
                  <a:t>+𝛼∇_𝜃  log⁡〖𝑝_𝜃 (𝑥)〗 𝑓(𝑥)</a:t>
                </a:r>
                <a:r>
                  <a:rPr lang="en-US" dirty="0"/>
                  <a:t> will push up </a:t>
                </a:r>
                <a:r>
                  <a:rPr lang="en-US" i="0">
                    <a:latin typeface="Cambria Math" panose="02040503050406030204" pitchFamily="18" charset="0"/>
                  </a:rPr>
                  <a:t>𝑝_𝜃 (𝑥</a:t>
                </a:r>
                <a:r>
                  <a:rPr lang="en-US" b="0" i="0">
                    <a:latin typeface="Cambria Math" panose="02040503050406030204" pitchFamily="18" charset="0"/>
                  </a:rPr>
                  <a:t>_1 )</a:t>
                </a:r>
                <a:r>
                  <a:rPr lang="en-US" dirty="0"/>
                  <a:t> and push down push up </a:t>
                </a:r>
                <a:r>
                  <a:rPr lang="en-US" i="0">
                    <a:latin typeface="Cambria Math" panose="02040503050406030204" pitchFamily="18" charset="0"/>
                  </a:rPr>
                  <a:t>𝑝_𝜃 (𝑥</a:t>
                </a:r>
                <a:r>
                  <a:rPr lang="en-US" b="0" i="0">
                    <a:latin typeface="Cambria Math" panose="02040503050406030204" pitchFamily="18" charset="0"/>
                  </a:rPr>
                  <a:t>_2 )</a:t>
                </a:r>
                <a:r>
                  <a:rPr lang="en-US" dirty="0"/>
                  <a:t>, make prob density higher at </a:t>
                </a:r>
                <a:r>
                  <a:rPr lang="en-US" i="0">
                    <a:latin typeface="Cambria Math" panose="02040503050406030204" pitchFamily="18" charset="0"/>
                  </a:rPr>
                  <a:t>𝑥_1</a:t>
                </a:r>
                <a:r>
                  <a:rPr lang="en-US" dirty="0"/>
                  <a:t>, lower at </a:t>
                </a:r>
                <a:r>
                  <a:rPr lang="en-US" i="0">
                    <a:latin typeface="Cambria Math" panose="02040503050406030204" pitchFamily="18" charset="0"/>
                  </a:rPr>
                  <a:t>𝑥_</a:t>
                </a:r>
                <a:r>
                  <a:rPr lang="en-US" b="0" i="0">
                    <a:latin typeface="Cambria Math" panose="02040503050406030204" pitchFamily="18" charset="0"/>
                  </a:rPr>
                  <a:t>2</a:t>
                </a:r>
                <a:endParaRPr lang="en-SE" dirty="0"/>
              </a:p>
              <a:p>
                <a:endParaRPr lang="en-SE" dirty="0"/>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22</a:t>
            </a:fld>
            <a:endParaRPr lang="en-US"/>
          </a:p>
        </p:txBody>
      </p:sp>
    </p:spTree>
    <p:extLst>
      <p:ext uri="{BB962C8B-B14F-4D97-AF65-F5344CB8AC3E}">
        <p14:creationId xmlns:p14="http://schemas.microsoft.com/office/powerpoint/2010/main" val="33724955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and for each one of these we know the parameter gradient, which tells us how we should change the parameters if we wanted to encourage that decision in that state in the future. All that remains now is to label every decision we’ve made as good or bad.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Fig below: all action we made in that episode. Conversely, we would also take the two games we lost and slightly discourage every single action we made in that episode.</a:t>
            </a:r>
            <a:endParaRPr lang="en-SE" dirty="0"/>
          </a:p>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23</a:t>
            </a:fld>
            <a:endParaRPr lang="en-US"/>
          </a:p>
        </p:txBody>
      </p:sp>
    </p:spTree>
    <p:extLst>
      <p:ext uri="{BB962C8B-B14F-4D97-AF65-F5344CB8AC3E}">
        <p14:creationId xmlns:p14="http://schemas.microsoft.com/office/powerpoint/2010/main" val="18119655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and for each one of these we know the parameter gradient, which tells us how we should change the parameters if we wanted to encourage that decision in that state in the future. All that remains now is to label every decision we’ve made as good or bad.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Fig below: all action we made in that episode. Conversely, we would also take the two games we lost and slightly discourage every single action we made in that episode.</a:t>
            </a:r>
            <a:endParaRPr lang="en-SE" dirty="0"/>
          </a:p>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24</a:t>
            </a:fld>
            <a:endParaRPr lang="en-US"/>
          </a:p>
        </p:txBody>
      </p:sp>
    </p:spTree>
    <p:extLst>
      <p:ext uri="{BB962C8B-B14F-4D97-AF65-F5344CB8AC3E}">
        <p14:creationId xmlns:p14="http://schemas.microsoft.com/office/powerpoint/2010/main" val="108376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OpenSans"/>
              </a:rPr>
              <a:t>We use the Generalized Policy Iteration framework </a:t>
            </a:r>
          </a:p>
          <a:p>
            <a:pPr algn="l"/>
            <a:r>
              <a:rPr lang="en-US" b="0" i="0" dirty="0">
                <a:effectLst/>
                <a:latin typeface="OpenSans"/>
              </a:rPr>
              <a:t>to learn approximate action values. </a:t>
            </a:r>
          </a:p>
          <a:p>
            <a:pPr algn="l"/>
            <a:r>
              <a:rPr lang="en-US" b="0" i="0" dirty="0">
                <a:effectLst/>
                <a:latin typeface="OpenSans"/>
              </a:rPr>
              <a:t>Then we use these approximate values </a:t>
            </a:r>
          </a:p>
          <a:p>
            <a:pPr algn="l"/>
            <a:r>
              <a:rPr lang="en-US" b="0" i="0" dirty="0">
                <a:effectLst/>
                <a:latin typeface="OpenSans"/>
              </a:rPr>
              <a:t>indirectly to infer a good policy. </a:t>
            </a:r>
          </a:p>
          <a:p>
            <a:pPr algn="l"/>
            <a:r>
              <a:rPr lang="en-US" b="0" i="0" dirty="0">
                <a:effectLst/>
                <a:latin typeface="OpenSans"/>
              </a:rPr>
              <a:t>Now, we're interested in learning policies directly</a:t>
            </a:r>
          </a:p>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2</a:t>
            </a:fld>
            <a:endParaRPr lang="en-US"/>
          </a:p>
        </p:txBody>
      </p:sp>
    </p:spTree>
    <p:extLst>
      <p:ext uri="{BB962C8B-B14F-4D97-AF65-F5344CB8AC3E}">
        <p14:creationId xmlns:p14="http://schemas.microsoft.com/office/powerpoint/2010/main" val="36330487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lvl="1" algn="l"/>
                <a:r>
                  <a:rPr lang="en-US" dirty="0"/>
                  <a:t>, since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r>
                      <a:rPr lang="en-US" b="0" i="1" smtClean="0">
                        <a:latin typeface="Cambria Math" panose="02040503050406030204" pitchFamily="18" charset="0"/>
                      </a:rPr>
                      <m:t>=</m:t>
                    </m:r>
                    <m:nary>
                      <m:naryPr>
                        <m:chr m:val="∑"/>
                        <m:supHide m:val="on"/>
                        <m:ctrlPr>
                          <a:rPr lang="en-US" i="1">
                            <a:latin typeface="Cambria Math" panose="02040503050406030204" pitchFamily="18" charset="0"/>
                          </a:rPr>
                        </m:ctrlPr>
                      </m:naryPr>
                      <m:sub>
                        <m:sSup>
                          <m:sSupPr>
                            <m:ctrlPr>
                              <a:rPr lang="en-US" i="1">
                                <a:latin typeface="Cambria Math" panose="02040503050406030204" pitchFamily="18" charset="0"/>
                              </a:rPr>
                            </m:ctrlPr>
                          </m:sSupPr>
                          <m:e>
                            <m:r>
                              <a:rPr lang="en-US" i="1">
                                <a:latin typeface="Cambria Math" panose="02040503050406030204" pitchFamily="18" charset="0"/>
                              </a:rPr>
                              <m:t>𝑟</m:t>
                            </m:r>
                            <m:r>
                              <a:rPr lang="en-US" i="1">
                                <a:latin typeface="Cambria Math" panose="02040503050406030204" pitchFamily="18" charset="0"/>
                              </a:rPr>
                              <m:t>,  </m:t>
                            </m:r>
                            <m:r>
                              <a:rPr lang="en-US" i="1">
                                <a:latin typeface="Cambria Math" panose="02040503050406030204" pitchFamily="18" charset="0"/>
                              </a:rPr>
                              <m:t>𝑠</m:t>
                            </m:r>
                          </m:e>
                          <m:sup>
                            <m:r>
                              <a:rPr lang="en-US" i="1">
                                <a:latin typeface="Cambria Math" panose="02040503050406030204" pitchFamily="18" charset="0"/>
                              </a:rPr>
                              <m:t>′</m:t>
                            </m:r>
                          </m:sup>
                        </m:sSup>
                      </m:sub>
                      <m:sup/>
                      <m:e>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e>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e>
                    </m:nary>
                    <m:d>
                      <m:dPr>
                        <m:begChr m:val="["/>
                        <m:endChr m:val="]"/>
                        <m:ctrlPr>
                          <a:rPr lang="en-US" i="1">
                            <a:latin typeface="Cambria Math" panose="02040503050406030204" pitchFamily="18" charset="0"/>
                          </a:rPr>
                        </m:ctrlPr>
                      </m:dPr>
                      <m:e>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𝛾</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𝜋</m:t>
                            </m:r>
                          </m:sub>
                        </m:sSub>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e>
                        </m:d>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𝔼</m:t>
                        </m:r>
                      </m:e>
                      <m:sub>
                        <m:r>
                          <a:rPr lang="en-US" b="0" i="1" smtClean="0">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sub>
                    </m:sSub>
                    <m:r>
                      <a:rPr lang="en-US" b="0" i="1" smtClean="0">
                        <a:latin typeface="Cambria Math" panose="02040503050406030204" pitchFamily="18" charset="0"/>
                      </a:rPr>
                      <m:t>[</m:t>
                    </m:r>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𝛾</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𝜋</m:t>
                        </m:r>
                      </m:sub>
                    </m:sSub>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e>
                    </m:d>
                  </m:oMath>
                </a14:m>
                <a:endParaRPr lang="en-US" dirty="0"/>
              </a:p>
              <a:p>
                <a:pPr algn="l"/>
                <a:r>
                  <a:rPr lang="en-US" dirty="0"/>
                  <a:t>Q Actor-Critic:</a:t>
                </a:r>
              </a:p>
              <a:p>
                <a:pPr lvl="1" algn="l"/>
                <a14:m>
                  <m:oMath xmlns:m="http://schemas.openxmlformats.org/officeDocument/2006/math">
                    <m:r>
                      <m:rPr>
                        <m:sty m:val="p"/>
                      </m:rPr>
                      <a:rPr lang="en-US" b="0" i="0" smtClean="0">
                        <a:latin typeface="Cambria Math" panose="02040503050406030204" pitchFamily="18" charset="0"/>
                      </a:rPr>
                      <m:t>∇</m:t>
                    </m:r>
                    <m:r>
                      <a:rPr lang="en-US" b="0" i="1" smtClean="0">
                        <a:latin typeface="Cambria Math" panose="02040503050406030204" pitchFamily="18" charset="0"/>
                      </a:rPr>
                      <m:t>𝐽</m:t>
                    </m:r>
                    <m:d>
                      <m:dPr>
                        <m:ctrlPr>
                          <a:rPr lang="en-US" b="0" i="1" smtClean="0">
                            <a:latin typeface="Cambria Math" panose="02040503050406030204" pitchFamily="18" charset="0"/>
                          </a:rPr>
                        </m:ctrlPr>
                      </m:dPr>
                      <m:e>
                        <m:r>
                          <a:rPr lang="en-US" b="1" i="1" smtClean="0">
                            <a:latin typeface="Cambria Math" panose="02040503050406030204" pitchFamily="18" charset="0"/>
                          </a:rPr>
                          <m:t>𝜽</m:t>
                        </m:r>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r>
                      <a:rPr lang="en-US" b="0" i="1" smtClean="0">
                        <a:latin typeface="Cambria Math" panose="02040503050406030204" pitchFamily="18" charset="0"/>
                      </a:rPr>
                      <m:t>[</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sSub>
                      <m:sSubPr>
                        <m:ctrlPr>
                          <a:rPr lang="en-US" i="1">
                            <a:solidFill>
                              <a:srgbClr val="C00000"/>
                            </a:solidFill>
                            <a:latin typeface="Cambria Math" panose="02040503050406030204" pitchFamily="18" charset="0"/>
                          </a:rPr>
                        </m:ctrlPr>
                      </m:sSubPr>
                      <m:e>
                        <m:acc>
                          <m:accPr>
                            <m:chr m:val="̂"/>
                            <m:ctrlPr>
                              <a:rPr lang="en-US" b="0" i="1" smtClean="0">
                                <a:solidFill>
                                  <a:srgbClr val="C00000"/>
                                </a:solidFill>
                                <a:latin typeface="Cambria Math" panose="02040503050406030204" pitchFamily="18" charset="0"/>
                              </a:rPr>
                            </m:ctrlPr>
                          </m:accPr>
                          <m:e>
                            <m:r>
                              <a:rPr lang="en-US" i="1">
                                <a:solidFill>
                                  <a:srgbClr val="C00000"/>
                                </a:solidFill>
                                <a:latin typeface="Cambria Math" panose="02040503050406030204" pitchFamily="18" charset="0"/>
                              </a:rPr>
                              <m:t>𝑞</m:t>
                            </m:r>
                          </m:e>
                        </m:acc>
                      </m:e>
                      <m:sub>
                        <m:r>
                          <a:rPr lang="en-US" i="1">
                            <a:solidFill>
                              <a:srgbClr val="C00000"/>
                            </a:solidFill>
                            <a:latin typeface="Cambria Math" panose="02040503050406030204" pitchFamily="18" charset="0"/>
                          </a:rPr>
                          <m:t>𝜋</m:t>
                        </m:r>
                      </m:sub>
                    </m:sSub>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𝑆</m:t>
                            </m:r>
                          </m:e>
                          <m:sub>
                            <m:r>
                              <a:rPr lang="en-US" i="1">
                                <a:solidFill>
                                  <a:srgbClr val="C00000"/>
                                </a:solidFill>
                                <a:latin typeface="Cambria Math" panose="02040503050406030204" pitchFamily="18" charset="0"/>
                              </a:rPr>
                              <m:t>𝑡</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𝐴</m:t>
                            </m:r>
                          </m:e>
                          <m:sub>
                            <m:r>
                              <a:rPr lang="en-US" i="1">
                                <a:solidFill>
                                  <a:srgbClr val="C00000"/>
                                </a:solidFill>
                                <a:latin typeface="Cambria Math" panose="02040503050406030204" pitchFamily="18" charset="0"/>
                              </a:rPr>
                              <m:t>𝑡</m:t>
                            </m:r>
                          </m:sub>
                        </m:sSub>
                      </m:e>
                    </m:d>
                    <m:r>
                      <a:rPr lang="en-US" b="0" i="1" smtClean="0">
                        <a:latin typeface="Cambria Math" panose="02040503050406030204" pitchFamily="18" charset="0"/>
                      </a:rPr>
                      <m:t>]</m:t>
                    </m:r>
                  </m:oMath>
                </a14:m>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i="1" dirty="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r>
                            <a:rPr lang="en-US" b="1" i="1">
                              <a:latin typeface="Cambria Math" panose="02040503050406030204" pitchFamily="18" charset="0"/>
                            </a:rPr>
                            <m:t>+</m:t>
                          </m:r>
                          <m:r>
                            <a:rPr lang="en-US" b="1" i="1">
                              <a:latin typeface="Cambria Math" panose="02040503050406030204" pitchFamily="18" charset="0"/>
                            </a:rPr>
                            <m:t>𝟏</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𝛼</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sub>
                          </m:sSub>
                        </m:e>
                      </m:d>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𝐴</m:t>
                          </m:r>
                        </m:e>
                        <m:sub>
                          <m:r>
                            <a:rPr lang="en-US" i="1">
                              <a:solidFill>
                                <a:srgbClr val="C00000"/>
                              </a:solidFill>
                              <a:latin typeface="Cambria Math" panose="02040503050406030204" pitchFamily="18" charset="0"/>
                            </a:rPr>
                            <m:t>𝜋</m:t>
                          </m:r>
                        </m:sub>
                      </m:sSub>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𝑆</m:t>
                              </m:r>
                            </m:e>
                            <m:sub>
                              <m:r>
                                <a:rPr lang="en-US" i="1">
                                  <a:solidFill>
                                    <a:srgbClr val="C00000"/>
                                  </a:solidFill>
                                  <a:latin typeface="Cambria Math" panose="02040503050406030204" pitchFamily="18" charset="0"/>
                                </a:rPr>
                                <m:t>𝑡</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𝐴</m:t>
                              </m:r>
                            </m:e>
                            <m:sub>
                              <m:r>
                                <a:rPr lang="en-US" i="1">
                                  <a:solidFill>
                                    <a:srgbClr val="C00000"/>
                                  </a:solidFill>
                                  <a:latin typeface="Cambria Math" panose="02040503050406030204" pitchFamily="18" charset="0"/>
                                </a:rPr>
                                <m:t>𝑡</m:t>
                              </m:r>
                            </m:sub>
                          </m:sSub>
                        </m:e>
                      </m:d>
                    </m:oMath>
                  </m:oMathPara>
                </a14:m>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r>
                            <a:rPr lang="en-US" b="1" i="1">
                              <a:latin typeface="Cambria Math" panose="02040503050406030204" pitchFamily="18" charset="0"/>
                            </a:rPr>
                            <m:t>+</m:t>
                          </m:r>
                          <m:r>
                            <a:rPr lang="en-US" b="1" i="1">
                              <a:latin typeface="Cambria Math" panose="02040503050406030204" pitchFamily="18" charset="0"/>
                            </a:rPr>
                            <m:t>𝟏</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𝛼</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sub>
                          </m:sSub>
                        </m:e>
                      </m:d>
                      <m:sSub>
                        <m:sSubPr>
                          <m:ctrlPr>
                            <a:rPr lang="en-US" b="0" i="1" smtClean="0">
                              <a:solidFill>
                                <a:srgbClr val="C00000"/>
                              </a:solidFill>
                              <a:latin typeface="Cambria Math" panose="02040503050406030204" pitchFamily="18" charset="0"/>
                            </a:rPr>
                          </m:ctrlPr>
                        </m:sSubPr>
                        <m:e>
                          <m:r>
                            <a:rPr lang="en-US" i="1" smtClean="0">
                              <a:solidFill>
                                <a:srgbClr val="C00000"/>
                              </a:solidFill>
                              <a:latin typeface="Cambria Math" panose="02040503050406030204" pitchFamily="18" charset="0"/>
                            </a:rPr>
                            <m:t>𝐺</m:t>
                          </m:r>
                        </m:e>
                        <m:sub>
                          <m:r>
                            <a:rPr lang="en-US" b="0" i="1" smtClean="0">
                              <a:solidFill>
                                <a:srgbClr val="C00000"/>
                              </a:solidFill>
                              <a:latin typeface="Cambria Math" panose="02040503050406030204" pitchFamily="18" charset="0"/>
                            </a:rPr>
                            <m:t>𝑡</m:t>
                          </m:r>
                        </m:sub>
                      </m:sSub>
                    </m:oMath>
                  </m:oMathPara>
                </a14:m>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r>
                            <a:rPr lang="en-US" b="1" i="1">
                              <a:latin typeface="Cambria Math" panose="02040503050406030204" pitchFamily="18" charset="0"/>
                            </a:rPr>
                            <m:t>+</m:t>
                          </m:r>
                          <m:r>
                            <a:rPr lang="en-US" b="1" i="1">
                              <a:latin typeface="Cambria Math" panose="02040503050406030204" pitchFamily="18" charset="0"/>
                            </a:rPr>
                            <m:t>𝟏</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𝛼</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sub>
                          </m:sSub>
                        </m:e>
                      </m:d>
                      <m:d>
                        <m:dPr>
                          <m:ctrlPr>
                            <a:rPr lang="en-US" b="1" i="1">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𝐺</m:t>
                              </m:r>
                            </m:e>
                            <m:sub>
                              <m:r>
                                <a:rPr lang="en-US" i="1">
                                  <a:solidFill>
                                    <a:srgbClr val="C00000"/>
                                  </a:solidFill>
                                  <a:latin typeface="Cambria Math" panose="02040503050406030204" pitchFamily="18" charset="0"/>
                                </a:rPr>
                                <m:t>𝑡</m:t>
                              </m:r>
                            </m:sub>
                          </m:sSub>
                          <m:r>
                            <a:rPr lang="en-US" i="1">
                              <a:solidFill>
                                <a:srgbClr val="C00000"/>
                              </a:solidFill>
                              <a:latin typeface="Cambria Math" panose="02040503050406030204" pitchFamily="18" charset="0"/>
                            </a:rPr>
                            <m:t>−</m:t>
                          </m:r>
                          <m:acc>
                            <m:accPr>
                              <m:chr m:val="̂"/>
                              <m:ctrlPr>
                                <a:rPr lang="en-US" i="1">
                                  <a:solidFill>
                                    <a:srgbClr val="C00000"/>
                                  </a:solidFill>
                                  <a:latin typeface="Cambria Math" panose="02040503050406030204" pitchFamily="18" charset="0"/>
                                </a:rPr>
                              </m:ctrlPr>
                            </m:accPr>
                            <m:e>
                              <m:r>
                                <a:rPr lang="en-US" i="1">
                                  <a:solidFill>
                                    <a:srgbClr val="C00000"/>
                                  </a:solidFill>
                                  <a:latin typeface="Cambria Math" panose="02040503050406030204" pitchFamily="18" charset="0"/>
                                </a:rPr>
                                <m:t>𝑣</m:t>
                              </m:r>
                            </m:e>
                          </m:acc>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𝑆</m:t>
                                  </m:r>
                                </m:e>
                                <m:sub>
                                  <m:r>
                                    <a:rPr lang="en-US" i="1">
                                      <a:solidFill>
                                        <a:srgbClr val="C00000"/>
                                      </a:solidFill>
                                      <a:latin typeface="Cambria Math" panose="02040503050406030204" pitchFamily="18" charset="0"/>
                                    </a:rPr>
                                    <m:t>𝑡</m:t>
                                  </m:r>
                                </m:sub>
                              </m:sSub>
                              <m:r>
                                <a:rPr lang="en-US" i="1">
                                  <a:solidFill>
                                    <a:srgbClr val="C00000"/>
                                  </a:solidFill>
                                  <a:latin typeface="Cambria Math" panose="02040503050406030204" pitchFamily="18" charset="0"/>
                                </a:rPr>
                                <m:t>, </m:t>
                              </m:r>
                              <m:r>
                                <a:rPr lang="en-US" b="1" i="1">
                                  <a:solidFill>
                                    <a:srgbClr val="C00000"/>
                                  </a:solidFill>
                                  <a:latin typeface="Cambria Math" panose="02040503050406030204" pitchFamily="18" charset="0"/>
                                </a:rPr>
                                <m:t>𝒘</m:t>
                              </m:r>
                            </m:e>
                          </m:d>
                        </m:e>
                      </m:d>
                    </m:oMath>
                  </m:oMathPara>
                </a14:m>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r>
                            <a:rPr lang="en-US" b="1" i="1">
                              <a:latin typeface="Cambria Math" panose="02040503050406030204" pitchFamily="18" charset="0"/>
                            </a:rPr>
                            <m:t>+</m:t>
                          </m:r>
                          <m:r>
                            <a:rPr lang="en-US" b="1" i="1">
                              <a:latin typeface="Cambria Math" panose="02040503050406030204" pitchFamily="18" charset="0"/>
                            </a:rPr>
                            <m:t>𝟏</m:t>
                          </m:r>
                        </m:sub>
                      </m:sSub>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1" i="1">
                              <a:latin typeface="Cambria Math" panose="02040503050406030204" pitchFamily="18" charset="0"/>
                            </a:rPr>
                            <m:t>𝜽</m:t>
                          </m:r>
                        </m:e>
                        <m:sub>
                          <m:r>
                            <a:rPr lang="en-US" b="0" i="1" smtClean="0">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𝛼</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sub>
                          </m:sSub>
                        </m:e>
                      </m:d>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𝛿</m:t>
                          </m:r>
                        </m:e>
                        <m:sub>
                          <m:r>
                            <a:rPr lang="en-US" b="0" i="1" smtClean="0">
                              <a:solidFill>
                                <a:srgbClr val="C00000"/>
                              </a:solidFill>
                              <a:latin typeface="Cambria Math" panose="02040503050406030204" pitchFamily="18" charset="0"/>
                            </a:rPr>
                            <m:t>𝑡</m:t>
                          </m:r>
                        </m:sub>
                      </m:sSub>
                    </m:oMath>
                  </m:oMathPara>
                </a14:m>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r>
                            <a:rPr lang="en-US" b="1" i="1">
                              <a:latin typeface="Cambria Math" panose="02040503050406030204" pitchFamily="18" charset="0"/>
                            </a:rPr>
                            <m:t>+</m:t>
                          </m:r>
                          <m:r>
                            <a:rPr lang="en-US" b="1" i="1">
                              <a:latin typeface="Cambria Math" panose="02040503050406030204" pitchFamily="18" charset="0"/>
                            </a:rPr>
                            <m:t>𝟏</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𝛼</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sub>
                          </m:sSub>
                        </m:e>
                      </m:d>
                      <m:sSub>
                        <m:sSubPr>
                          <m:ctrlPr>
                            <a:rPr lang="en-US" i="1" smtClean="0">
                              <a:solidFill>
                                <a:srgbClr val="C00000"/>
                              </a:solidFill>
                              <a:latin typeface="Cambria Math" panose="02040503050406030204" pitchFamily="18" charset="0"/>
                            </a:rPr>
                          </m:ctrlPr>
                        </m:sSubPr>
                        <m:e>
                          <m:acc>
                            <m:accPr>
                              <m:chr m:val="̂"/>
                              <m:ctrlPr>
                                <a:rPr lang="en-US" b="0" i="1" smtClean="0">
                                  <a:solidFill>
                                    <a:srgbClr val="C00000"/>
                                  </a:solidFill>
                                  <a:latin typeface="Cambria Math" panose="02040503050406030204" pitchFamily="18" charset="0"/>
                                </a:rPr>
                              </m:ctrlPr>
                            </m:accPr>
                            <m:e>
                              <m:r>
                                <a:rPr lang="en-US" i="1">
                                  <a:solidFill>
                                    <a:srgbClr val="C00000"/>
                                  </a:solidFill>
                                  <a:latin typeface="Cambria Math" panose="02040503050406030204" pitchFamily="18" charset="0"/>
                                </a:rPr>
                                <m:t>𝑞</m:t>
                              </m:r>
                            </m:e>
                          </m:acc>
                        </m:e>
                        <m:sub>
                          <m:r>
                            <a:rPr lang="en-US" i="1">
                              <a:solidFill>
                                <a:srgbClr val="C00000"/>
                              </a:solidFill>
                              <a:latin typeface="Cambria Math" panose="02040503050406030204" pitchFamily="18" charset="0"/>
                            </a:rPr>
                            <m:t>𝜋</m:t>
                          </m:r>
                        </m:sub>
                      </m:sSub>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𝑆</m:t>
                              </m:r>
                            </m:e>
                            <m:sub>
                              <m:r>
                                <a:rPr lang="en-US" i="1">
                                  <a:solidFill>
                                    <a:srgbClr val="C00000"/>
                                  </a:solidFill>
                                  <a:latin typeface="Cambria Math" panose="02040503050406030204" pitchFamily="18" charset="0"/>
                                </a:rPr>
                                <m:t>𝑡</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𝐴</m:t>
                              </m:r>
                            </m:e>
                            <m:sub>
                              <m:r>
                                <a:rPr lang="en-US" i="1">
                                  <a:solidFill>
                                    <a:srgbClr val="C00000"/>
                                  </a:solidFill>
                                  <a:latin typeface="Cambria Math" panose="02040503050406030204" pitchFamily="18" charset="0"/>
                                </a:rPr>
                                <m:t>𝑡</m:t>
                              </m:r>
                            </m:sub>
                          </m:sSub>
                        </m:e>
                      </m:d>
                    </m:oMath>
                  </m:oMathPara>
                </a14:m>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Critic uses policy evaluation (e.g. MC or TD learning) to estimate </a:t>
                </a:r>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e>
                    </m:d>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e>
                    </m:d>
                  </m:oMath>
                </a14:m>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u="sng"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subtract the baseline reward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𝒘</m:t>
                        </m:r>
                      </m:e>
                    </m:d>
                  </m:oMath>
                </a14:m>
                <a:r>
                  <a:rPr lang="en-US" i="1" dirty="0">
                    <a:latin typeface="Cambria Math" panose="02040503050406030204" pitchFamily="18" charset="0"/>
                  </a:rPr>
                  <a:t> </a:t>
                </a:r>
                <a:r>
                  <a:rPr lang="en-US" dirty="0"/>
                  <a:t>to reduce variance of the TD error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𝑡</m:t>
                        </m:r>
                      </m:sub>
                    </m:sSub>
                  </m:oMath>
                </a14:m>
                <a:r>
                  <a:rPr lang="en-US" dirty="0"/>
                  <a:t>, since we only care about the relative ranking of different actions in state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oMath>
                </a14:m>
                <a:r>
                  <a:rPr lang="en-US" dirty="0"/>
                  <a:t>. The baseline does not affect the expected update since</a:t>
                </a:r>
                <a:r>
                  <a:rPr lang="en-US" i="1" dirty="0">
                    <a:latin typeface="Cambria Math" panose="02040503050406030204" pitchFamily="18" charset="0"/>
                  </a:rPr>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sSub>
                          <m:sSubPr>
                            <m:ctrlPr>
                              <a:rPr lang="en-US" b="0" i="1" smtClean="0">
                                <a:latin typeface="Cambria Math" panose="02040503050406030204" pitchFamily="18" charset="0"/>
                              </a:rPr>
                            </m:ctrlPr>
                          </m:sSubPr>
                          <m:e>
                            <m:r>
                              <m:rPr>
                                <m:sty m:val="p"/>
                              </m:rPr>
                              <a:rPr lang="en-US">
                                <a:latin typeface="Cambria Math" panose="02040503050406030204" pitchFamily="18" charset="0"/>
                              </a:rPr>
                              <m:t>∇</m:t>
                            </m:r>
                          </m:e>
                          <m:sub>
                            <m:r>
                              <a:rPr lang="en-US" b="0" i="1" smtClean="0">
                                <a:latin typeface="Cambria Math" panose="02040503050406030204" pitchFamily="18" charset="0"/>
                              </a:rPr>
                              <m:t>𝜃</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m:t>
                            </m:r>
                            <m:r>
                              <m:rPr>
                                <m:sty m:val="p"/>
                              </m:rPr>
                              <a:rPr lang="en-US" b="0" i="0" smtClean="0">
                                <a:latin typeface="Cambria Math" panose="02040503050406030204" pitchFamily="18" charset="0"/>
                              </a:rPr>
                              <m:t>n</m:t>
                            </m:r>
                          </m:fName>
                          <m:e>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e>
                        </m:func>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𝒘</m:t>
                            </m:r>
                          </m:e>
                        </m:d>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𝑠</m:t>
                        </m:r>
                      </m:e>
                    </m:d>
                    <m:r>
                      <a:rPr lang="en-US" i="1">
                        <a:latin typeface="Cambria Math" panose="02040503050406030204" pitchFamily="18" charset="0"/>
                      </a:rPr>
                      <m:t>=0</m:t>
                    </m:r>
                  </m:oMath>
                </a14:m>
                <a:endParaRPr lang="en-US" i="1" dirty="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Original REINFORCE: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Is it correct TD error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𝛿</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𝑅</m:t>
                        </m:r>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b="1" i="1">
                            <a:latin typeface="Cambria Math" panose="02040503050406030204" pitchFamily="18" charset="0"/>
                          </a:rPr>
                          <m:t>𝒘</m:t>
                        </m:r>
                      </m:e>
                    </m:d>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𝒘</m:t>
                        </m:r>
                      </m:e>
                    </m:d>
                  </m:oMath>
                </a14:m>
                <a:endParaRPr lang="en-US" dirty="0"/>
              </a:p>
              <a:p>
                <a:pPr algn="l"/>
                <a:endParaRPr lang="en-SE"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Original REINFORCE: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Is it correct TD error </a:t>
                </a:r>
                <a:r>
                  <a:rPr lang="en-US" i="0">
                    <a:latin typeface="Cambria Math" panose="02040503050406030204" pitchFamily="18" charset="0"/>
                  </a:rPr>
                  <a:t>𝛿</a:t>
                </a:r>
                <a:r>
                  <a:rPr lang="en-US" b="0" i="0">
                    <a:latin typeface="Cambria Math" panose="02040503050406030204" pitchFamily="18" charset="0"/>
                  </a:rPr>
                  <a:t>_𝑡=</a:t>
                </a:r>
                <a:r>
                  <a:rPr lang="en-US" i="0">
                    <a:latin typeface="Cambria Math" panose="02040503050406030204" pitchFamily="18" charset="0"/>
                  </a:rPr>
                  <a:t>𝑅_(𝑡+1)−𝑅 ̅+𝑣 ̂(𝑆_(𝑡+1),</a:t>
                </a:r>
                <a:r>
                  <a:rPr lang="en-US" b="1" i="0">
                    <a:latin typeface="Cambria Math" panose="02040503050406030204" pitchFamily="18" charset="0"/>
                  </a:rPr>
                  <a:t>𝒘)</a:t>
                </a:r>
                <a:r>
                  <a:rPr lang="en-US" i="0">
                    <a:latin typeface="Cambria Math" panose="02040503050406030204" pitchFamily="18" charset="0"/>
                  </a:rPr>
                  <a:t>−𝑣 ̂(𝑆_𝑡,</a:t>
                </a:r>
                <a:r>
                  <a:rPr lang="en-US" b="1" i="0">
                    <a:latin typeface="Cambria Math" panose="02040503050406030204" pitchFamily="18" charset="0"/>
                  </a:rPr>
                  <a:t>𝒘)</a:t>
                </a:r>
                <a:endParaRPr lang="en-US" dirty="0"/>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25</a:t>
            </a:fld>
            <a:endParaRPr lang="en-US"/>
          </a:p>
        </p:txBody>
      </p:sp>
    </p:spTree>
    <p:extLst>
      <p:ext uri="{BB962C8B-B14F-4D97-AF65-F5344CB8AC3E}">
        <p14:creationId xmlns:p14="http://schemas.microsoft.com/office/powerpoint/2010/main" val="3339317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normAutofit fontScale="92500" lnSpcReduction="10000"/>
              </a:bodyPr>
              <a:lstStyle/>
              <a:p>
                <a:r>
                  <a:rPr lang="en-US" dirty="0"/>
                  <a:t>to decide how good the action was compared to the average for that state </a:t>
                </a:r>
                <a14:m>
                  <m:oMath xmlns:m="http://schemas.openxmlformats.org/officeDocument/2006/math">
                    <m:acc>
                      <m:accPr>
                        <m:chr m:val="̂"/>
                        <m:ctrlPr>
                          <a:rPr lang="en-US" i="1" smtClean="0">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𝑣</m:t>
                        </m:r>
                      </m:e>
                    </m:acc>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𝒘</m:t>
                        </m:r>
                      </m:e>
                    </m:d>
                  </m:oMath>
                </a14:m>
                <a:r>
                  <a:rPr lang="en-US" dirty="0"/>
                  <a:t>.,</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After we execute an action, </a:t>
                </a:r>
              </a:p>
              <a:p>
                <a:r>
                  <a:rPr lang="en-US" sz="1200" b="0" i="0" kern="1200" dirty="0">
                    <a:solidFill>
                      <a:schemeClr val="tx1"/>
                    </a:solidFill>
                    <a:effectLst/>
                    <a:latin typeface="+mn-lt"/>
                    <a:ea typeface="+mn-ea"/>
                    <a:cs typeface="+mn-cs"/>
                  </a:rPr>
                  <a:t>we use the TD error to decide how good the action </a:t>
                </a:r>
              </a:p>
              <a:p>
                <a:r>
                  <a:rPr lang="en-US" sz="1200" b="0" i="0" kern="1200" dirty="0">
                    <a:solidFill>
                      <a:schemeClr val="tx1"/>
                    </a:solidFill>
                    <a:effectLst/>
                    <a:latin typeface="+mn-lt"/>
                    <a:ea typeface="+mn-ea"/>
                    <a:cs typeface="+mn-cs"/>
                  </a:rPr>
                  <a:t>was compared to the average for that state. </a:t>
                </a:r>
              </a:p>
              <a:p>
                <a:r>
                  <a:rPr lang="en-US" sz="1200" b="0" i="0" kern="1200" dirty="0">
                    <a:solidFill>
                      <a:schemeClr val="tx1"/>
                    </a:solidFill>
                    <a:effectLst/>
                    <a:latin typeface="+mn-lt"/>
                    <a:ea typeface="+mn-ea"/>
                    <a:cs typeface="+mn-cs"/>
                  </a:rPr>
                  <a:t>If the TD error is positive, </a:t>
                </a:r>
              </a:p>
              <a:p>
                <a:r>
                  <a:rPr lang="en-US" sz="1200" b="0" i="0" kern="1200" dirty="0">
                    <a:solidFill>
                      <a:schemeClr val="tx1"/>
                    </a:solidFill>
                    <a:effectLst/>
                    <a:latin typeface="+mn-lt"/>
                    <a:ea typeface="+mn-ea"/>
                    <a:cs typeface="+mn-cs"/>
                  </a:rPr>
                  <a:t>then it means the selected action </a:t>
                </a:r>
              </a:p>
              <a:p>
                <a:r>
                  <a:rPr lang="en-US" sz="1200" b="0" i="0" kern="1200" dirty="0">
                    <a:solidFill>
                      <a:schemeClr val="tx1"/>
                    </a:solidFill>
                    <a:effectLst/>
                    <a:latin typeface="+mn-lt"/>
                    <a:ea typeface="+mn-ea"/>
                    <a:cs typeface="+mn-cs"/>
                  </a:rPr>
                  <a:t>resulted in a higher value than expected. </a:t>
                </a:r>
              </a:p>
              <a:p>
                <a:r>
                  <a:rPr lang="en-US" sz="1200" b="0" i="0" kern="1200" dirty="0">
                    <a:solidFill>
                      <a:schemeClr val="tx1"/>
                    </a:solidFill>
                    <a:effectLst/>
                    <a:latin typeface="+mn-lt"/>
                    <a:ea typeface="+mn-ea"/>
                    <a:cs typeface="+mn-cs"/>
                  </a:rPr>
                  <a:t>Taking that action more often should improve our policy. </a:t>
                </a:r>
              </a:p>
              <a:p>
                <a:r>
                  <a:rPr lang="en-US" sz="1200" b="0" i="0" kern="1200" dirty="0">
                    <a:solidFill>
                      <a:schemeClr val="tx1"/>
                    </a:solidFill>
                    <a:effectLst/>
                    <a:latin typeface="+mn-lt"/>
                    <a:ea typeface="+mn-ea"/>
                    <a:cs typeface="+mn-cs"/>
                  </a:rPr>
                  <a:t>That is exactly what this update does. </a:t>
                </a:r>
              </a:p>
              <a:p>
                <a:r>
                  <a:rPr lang="en-US" sz="1200" b="0" i="0" kern="1200" dirty="0">
                    <a:solidFill>
                      <a:schemeClr val="tx1"/>
                    </a:solidFill>
                    <a:effectLst/>
                    <a:latin typeface="+mn-lt"/>
                    <a:ea typeface="+mn-ea"/>
                    <a:cs typeface="+mn-cs"/>
                  </a:rPr>
                  <a:t>It changes the policy parameters </a:t>
                </a:r>
              </a:p>
              <a:p>
                <a:r>
                  <a:rPr lang="en-US" sz="1200" b="0" i="0" kern="1200" dirty="0">
                    <a:solidFill>
                      <a:schemeClr val="tx1"/>
                    </a:solidFill>
                    <a:effectLst/>
                    <a:latin typeface="+mn-lt"/>
                    <a:ea typeface="+mn-ea"/>
                    <a:cs typeface="+mn-cs"/>
                  </a:rPr>
                  <a:t>to increase the probability of </a:t>
                </a:r>
              </a:p>
              <a:p>
                <a:r>
                  <a:rPr lang="en-US" sz="1200" b="0" i="0" kern="1200" dirty="0">
                    <a:solidFill>
                      <a:schemeClr val="tx1"/>
                    </a:solidFill>
                    <a:effectLst/>
                    <a:latin typeface="+mn-lt"/>
                    <a:ea typeface="+mn-ea"/>
                    <a:cs typeface="+mn-cs"/>
                  </a:rPr>
                  <a:t>actions that were better than </a:t>
                </a:r>
              </a:p>
              <a:p>
                <a:r>
                  <a:rPr lang="en-US" sz="1200" b="0" i="0" kern="1200" dirty="0">
                    <a:solidFill>
                      <a:schemeClr val="tx1"/>
                    </a:solidFill>
                    <a:effectLst/>
                    <a:latin typeface="+mn-lt"/>
                    <a:ea typeface="+mn-ea"/>
                    <a:cs typeface="+mn-cs"/>
                  </a:rPr>
                  <a:t>expected according to the critic. </a:t>
                </a:r>
              </a:p>
              <a:p>
                <a:r>
                  <a:rPr lang="en-US" sz="1200" b="0" i="0" kern="1200" dirty="0">
                    <a:solidFill>
                      <a:schemeClr val="tx1"/>
                    </a:solidFill>
                    <a:effectLst/>
                    <a:latin typeface="+mn-lt"/>
                    <a:ea typeface="+mn-ea"/>
                    <a:cs typeface="+mn-cs"/>
                  </a:rPr>
                  <a:t>Correspondingly, if the critic is </a:t>
                </a:r>
              </a:p>
              <a:p>
                <a:r>
                  <a:rPr lang="en-US" sz="1200" b="0" i="0" kern="1200" dirty="0">
                    <a:solidFill>
                      <a:schemeClr val="tx1"/>
                    </a:solidFill>
                    <a:effectLst/>
                    <a:latin typeface="+mn-lt"/>
                    <a:ea typeface="+mn-ea"/>
                    <a:cs typeface="+mn-cs"/>
                  </a:rPr>
                  <a:t>disappointed and the TD error is negative, </a:t>
                </a:r>
              </a:p>
              <a:p>
                <a:r>
                  <a:rPr lang="en-US" sz="1200" b="0" i="0" kern="1200" dirty="0">
                    <a:solidFill>
                      <a:schemeClr val="tx1"/>
                    </a:solidFill>
                    <a:effectLst/>
                    <a:latin typeface="+mn-lt"/>
                    <a:ea typeface="+mn-ea"/>
                    <a:cs typeface="+mn-cs"/>
                  </a:rPr>
                  <a:t>then the probability of the action is decreased. </a:t>
                </a:r>
              </a:p>
              <a:p>
                <a:r>
                  <a:rPr lang="en-US" sz="1200" b="0" i="0" kern="1200" dirty="0">
                    <a:solidFill>
                      <a:schemeClr val="tx1"/>
                    </a:solidFill>
                    <a:effectLst/>
                    <a:latin typeface="+mn-lt"/>
                    <a:ea typeface="+mn-ea"/>
                    <a:cs typeface="+mn-cs"/>
                  </a:rPr>
                  <a:t>The actor and the critic learn at </a:t>
                </a:r>
              </a:p>
              <a:p>
                <a:r>
                  <a:rPr lang="en-US" sz="1200" b="0" i="0" kern="1200" dirty="0">
                    <a:solidFill>
                      <a:schemeClr val="tx1"/>
                    </a:solidFill>
                    <a:effectLst/>
                    <a:latin typeface="+mn-lt"/>
                    <a:ea typeface="+mn-ea"/>
                    <a:cs typeface="+mn-cs"/>
                  </a:rPr>
                  <a:t>the same time, constantly interacting. </a:t>
                </a:r>
              </a:p>
              <a:p>
                <a:r>
                  <a:rPr lang="en-US" sz="1200" b="0" i="0" kern="1200" dirty="0">
                    <a:solidFill>
                      <a:schemeClr val="tx1"/>
                    </a:solidFill>
                    <a:effectLst/>
                    <a:latin typeface="+mn-lt"/>
                    <a:ea typeface="+mn-ea"/>
                    <a:cs typeface="+mn-cs"/>
                  </a:rPr>
                  <a:t>The actor is continually changing </a:t>
                </a:r>
              </a:p>
              <a:p>
                <a:r>
                  <a:rPr lang="en-US" sz="1200" b="0" i="0" kern="1200" dirty="0">
                    <a:solidFill>
                      <a:schemeClr val="tx1"/>
                    </a:solidFill>
                    <a:effectLst/>
                    <a:latin typeface="+mn-lt"/>
                    <a:ea typeface="+mn-ea"/>
                    <a:cs typeface="+mn-cs"/>
                  </a:rPr>
                  <a:t>the policy to exceed the critics expectation, </a:t>
                </a:r>
              </a:p>
              <a:p>
                <a:r>
                  <a:rPr lang="en-US" sz="1200" b="0" i="0" kern="1200" dirty="0">
                    <a:solidFill>
                      <a:schemeClr val="tx1"/>
                    </a:solidFill>
                    <a:effectLst/>
                    <a:latin typeface="+mn-lt"/>
                    <a:ea typeface="+mn-ea"/>
                    <a:cs typeface="+mn-cs"/>
                  </a:rPr>
                  <a:t>and the critic is constantly updating </a:t>
                </a:r>
              </a:p>
              <a:p>
                <a:r>
                  <a:rPr lang="en-US" sz="1200" b="0" i="0" kern="1200" dirty="0">
                    <a:solidFill>
                      <a:schemeClr val="tx1"/>
                    </a:solidFill>
                    <a:effectLst/>
                    <a:latin typeface="+mn-lt"/>
                    <a:ea typeface="+mn-ea"/>
                    <a:cs typeface="+mn-cs"/>
                  </a:rPr>
                  <a:t>its value function to </a:t>
                </a:r>
              </a:p>
              <a:p>
                <a:r>
                  <a:rPr lang="en-US" sz="1200" b="0" i="0" kern="1200" dirty="0">
                    <a:solidFill>
                      <a:schemeClr val="tx1"/>
                    </a:solidFill>
                    <a:effectLst/>
                    <a:latin typeface="+mn-lt"/>
                    <a:ea typeface="+mn-ea"/>
                    <a:cs typeface="+mn-cs"/>
                  </a:rPr>
                  <a:t>evaluate the actors changing policy. </a:t>
                </a:r>
              </a:p>
              <a:p>
                <a:endParaRPr lang="en-US" dirty="0"/>
              </a:p>
              <a:p>
                <a:r>
                  <a:rPr lang="en-US" dirty="0"/>
                  <a:t>Actor estimates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d>
                    <m:sSub>
                      <m:sSubPr>
                        <m:ctrlPr>
                          <a:rPr lang="en-US" i="1" smtClean="0">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r>
                      <a:rPr lang="en-US" i="1">
                        <a:latin typeface="Cambria Math" panose="02040503050406030204" pitchFamily="18" charset="0"/>
                      </a:rPr>
                      <m:t>[</m:t>
                    </m:r>
                    <m:r>
                      <m:rPr>
                        <m:sty m:val="p"/>
                      </m:rPr>
                      <a:rPr lang="en-US">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ln</m:t>
                        </m:r>
                      </m:fName>
                      <m:e>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𝜃</m:t>
                            </m:r>
                          </m:e>
                        </m:d>
                      </m:e>
                    </m:func>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𝑅</m:t>
                            </m:r>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𝑤</m:t>
                            </m:r>
                          </m:e>
                        </m:d>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𝑤</m:t>
                            </m:r>
                          </m:e>
                        </m:d>
                        <m:r>
                          <a:rPr lang="en-US" i="1">
                            <a:latin typeface="Cambria Math" panose="02040503050406030204" pitchFamily="18" charset="0"/>
                          </a:rPr>
                          <m:t>]</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𝑠</m:t>
                        </m:r>
                      </m:e>
                    </m:d>
                  </m:oMath>
                </a14:m>
                <a:endParaRPr lang="en-US"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r>
                        <a:rPr lang="en-US" i="1">
                          <a:latin typeface="Cambria Math" panose="02040503050406030204" pitchFamily="18" charset="0"/>
                        </a:rPr>
                        <m:t>[</m:t>
                      </m:r>
                      <m:r>
                        <m:rPr>
                          <m:sty m:val="p"/>
                        </m:rPr>
                        <a:rPr lang="en-US">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ln</m:t>
                          </m:r>
                        </m:fName>
                        <m:e>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𝜃</m:t>
                              </m:r>
                            </m:e>
                          </m:d>
                        </m:e>
                      </m:func>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𝑅</m:t>
                              </m:r>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𝑤</m:t>
                              </m:r>
                            </m:e>
                          </m:d>
                          <m:r>
                            <a:rPr lang="en-US" i="1">
                              <a:latin typeface="Cambria Math" panose="02040503050406030204" pitchFamily="18" charset="0"/>
                            </a:rPr>
                            <m:t>]</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𝑠</m:t>
                          </m:r>
                        </m:e>
                      </m:d>
                    </m:oMath>
                  </m:oMathPara>
                </a14:m>
                <a:endParaRPr lang="en-US" i="1" dirty="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SE" dirty="0"/>
              </a:p>
            </p:txBody>
          </p:sp>
        </mc:Choice>
        <mc:Fallback xmlns="">
          <p:sp>
            <p:nvSpPr>
              <p:cNvPr id="3" name="Notes Placeholder 2"/>
              <p:cNvSpPr>
                <a:spLocks noGrp="1"/>
              </p:cNvSpPr>
              <p:nvPr>
                <p:ph type="body" idx="1"/>
              </p:nvPr>
            </p:nvSpPr>
            <p:spPr/>
            <p:txBody>
              <a:bodyPr>
                <a:normAutofit fontScale="92500" lnSpcReduction="10000"/>
              </a:bodyPr>
              <a:lstStyle/>
              <a:p>
                <a:r>
                  <a:rPr lang="en-US" sz="1200" b="0" i="0" kern="1200" dirty="0">
                    <a:solidFill>
                      <a:schemeClr val="tx1"/>
                    </a:solidFill>
                    <a:effectLst/>
                    <a:latin typeface="+mn-lt"/>
                    <a:ea typeface="+mn-ea"/>
                    <a:cs typeface="+mn-cs"/>
                  </a:rPr>
                  <a:t>After we execute an action, </a:t>
                </a:r>
              </a:p>
              <a:p>
                <a:r>
                  <a:rPr lang="en-US" sz="1200" b="0" i="0" kern="1200" dirty="0">
                    <a:solidFill>
                      <a:schemeClr val="tx1"/>
                    </a:solidFill>
                    <a:effectLst/>
                    <a:latin typeface="+mn-lt"/>
                    <a:ea typeface="+mn-ea"/>
                    <a:cs typeface="+mn-cs"/>
                  </a:rPr>
                  <a:t>we use the TD error to decide how good the action </a:t>
                </a:r>
              </a:p>
              <a:p>
                <a:r>
                  <a:rPr lang="en-US" sz="1200" b="0" i="0" kern="1200" dirty="0">
                    <a:solidFill>
                      <a:schemeClr val="tx1"/>
                    </a:solidFill>
                    <a:effectLst/>
                    <a:latin typeface="+mn-lt"/>
                    <a:ea typeface="+mn-ea"/>
                    <a:cs typeface="+mn-cs"/>
                  </a:rPr>
                  <a:t>was compared to the average for that state. </a:t>
                </a:r>
              </a:p>
              <a:p>
                <a:r>
                  <a:rPr lang="en-US" sz="1200" b="0" i="0" kern="1200" dirty="0">
                    <a:solidFill>
                      <a:schemeClr val="tx1"/>
                    </a:solidFill>
                    <a:effectLst/>
                    <a:latin typeface="+mn-lt"/>
                    <a:ea typeface="+mn-ea"/>
                    <a:cs typeface="+mn-cs"/>
                  </a:rPr>
                  <a:t>If the TD error is positive, </a:t>
                </a:r>
              </a:p>
              <a:p>
                <a:r>
                  <a:rPr lang="en-US" sz="1200" b="0" i="0" kern="1200" dirty="0">
                    <a:solidFill>
                      <a:schemeClr val="tx1"/>
                    </a:solidFill>
                    <a:effectLst/>
                    <a:latin typeface="+mn-lt"/>
                    <a:ea typeface="+mn-ea"/>
                    <a:cs typeface="+mn-cs"/>
                  </a:rPr>
                  <a:t>then it means the selected action </a:t>
                </a:r>
              </a:p>
              <a:p>
                <a:r>
                  <a:rPr lang="en-US" sz="1200" b="0" i="0" kern="1200" dirty="0">
                    <a:solidFill>
                      <a:schemeClr val="tx1"/>
                    </a:solidFill>
                    <a:effectLst/>
                    <a:latin typeface="+mn-lt"/>
                    <a:ea typeface="+mn-ea"/>
                    <a:cs typeface="+mn-cs"/>
                  </a:rPr>
                  <a:t>resulted in a higher value than expected. </a:t>
                </a:r>
              </a:p>
              <a:p>
                <a:r>
                  <a:rPr lang="en-US" sz="1200" b="0" i="0" kern="1200" dirty="0">
                    <a:solidFill>
                      <a:schemeClr val="tx1"/>
                    </a:solidFill>
                    <a:effectLst/>
                    <a:latin typeface="+mn-lt"/>
                    <a:ea typeface="+mn-ea"/>
                    <a:cs typeface="+mn-cs"/>
                  </a:rPr>
                  <a:t>Taking that action more often should improve our policy. </a:t>
                </a:r>
              </a:p>
              <a:p>
                <a:r>
                  <a:rPr lang="en-US" sz="1200" b="0" i="0" kern="1200" dirty="0">
                    <a:solidFill>
                      <a:schemeClr val="tx1"/>
                    </a:solidFill>
                    <a:effectLst/>
                    <a:latin typeface="+mn-lt"/>
                    <a:ea typeface="+mn-ea"/>
                    <a:cs typeface="+mn-cs"/>
                  </a:rPr>
                  <a:t>That is exactly what this update does. </a:t>
                </a:r>
              </a:p>
              <a:p>
                <a:r>
                  <a:rPr lang="en-US" sz="1200" b="0" i="0" kern="1200" dirty="0">
                    <a:solidFill>
                      <a:schemeClr val="tx1"/>
                    </a:solidFill>
                    <a:effectLst/>
                    <a:latin typeface="+mn-lt"/>
                    <a:ea typeface="+mn-ea"/>
                    <a:cs typeface="+mn-cs"/>
                  </a:rPr>
                  <a:t>It changes the policy parameters </a:t>
                </a:r>
              </a:p>
              <a:p>
                <a:r>
                  <a:rPr lang="en-US" sz="1200" b="0" i="0" kern="1200" dirty="0">
                    <a:solidFill>
                      <a:schemeClr val="tx1"/>
                    </a:solidFill>
                    <a:effectLst/>
                    <a:latin typeface="+mn-lt"/>
                    <a:ea typeface="+mn-ea"/>
                    <a:cs typeface="+mn-cs"/>
                  </a:rPr>
                  <a:t>to increase the probability of </a:t>
                </a:r>
              </a:p>
              <a:p>
                <a:r>
                  <a:rPr lang="en-US" sz="1200" b="0" i="0" kern="1200" dirty="0">
                    <a:solidFill>
                      <a:schemeClr val="tx1"/>
                    </a:solidFill>
                    <a:effectLst/>
                    <a:latin typeface="+mn-lt"/>
                    <a:ea typeface="+mn-ea"/>
                    <a:cs typeface="+mn-cs"/>
                  </a:rPr>
                  <a:t>actions that were better than </a:t>
                </a:r>
              </a:p>
              <a:p>
                <a:r>
                  <a:rPr lang="en-US" sz="1200" b="0" i="0" kern="1200" dirty="0">
                    <a:solidFill>
                      <a:schemeClr val="tx1"/>
                    </a:solidFill>
                    <a:effectLst/>
                    <a:latin typeface="+mn-lt"/>
                    <a:ea typeface="+mn-ea"/>
                    <a:cs typeface="+mn-cs"/>
                  </a:rPr>
                  <a:t>expected according to the critic. </a:t>
                </a:r>
              </a:p>
              <a:p>
                <a:r>
                  <a:rPr lang="en-US" sz="1200" b="0" i="0" kern="1200" dirty="0">
                    <a:solidFill>
                      <a:schemeClr val="tx1"/>
                    </a:solidFill>
                    <a:effectLst/>
                    <a:latin typeface="+mn-lt"/>
                    <a:ea typeface="+mn-ea"/>
                    <a:cs typeface="+mn-cs"/>
                  </a:rPr>
                  <a:t>Correspondingly, if the critic is </a:t>
                </a:r>
              </a:p>
              <a:p>
                <a:r>
                  <a:rPr lang="en-US" sz="1200" b="0" i="0" kern="1200" dirty="0">
                    <a:solidFill>
                      <a:schemeClr val="tx1"/>
                    </a:solidFill>
                    <a:effectLst/>
                    <a:latin typeface="+mn-lt"/>
                    <a:ea typeface="+mn-ea"/>
                    <a:cs typeface="+mn-cs"/>
                  </a:rPr>
                  <a:t>disappointed and the TD error is negative, </a:t>
                </a:r>
              </a:p>
              <a:p>
                <a:r>
                  <a:rPr lang="en-US" sz="1200" b="0" i="0" kern="1200" dirty="0">
                    <a:solidFill>
                      <a:schemeClr val="tx1"/>
                    </a:solidFill>
                    <a:effectLst/>
                    <a:latin typeface="+mn-lt"/>
                    <a:ea typeface="+mn-ea"/>
                    <a:cs typeface="+mn-cs"/>
                  </a:rPr>
                  <a:t>then the probability of the action is decreased. </a:t>
                </a:r>
              </a:p>
              <a:p>
                <a:r>
                  <a:rPr lang="en-US" sz="1200" b="0" i="0" kern="1200" dirty="0">
                    <a:solidFill>
                      <a:schemeClr val="tx1"/>
                    </a:solidFill>
                    <a:effectLst/>
                    <a:latin typeface="+mn-lt"/>
                    <a:ea typeface="+mn-ea"/>
                    <a:cs typeface="+mn-cs"/>
                  </a:rPr>
                  <a:t>The actor and the critic learn at </a:t>
                </a:r>
              </a:p>
              <a:p>
                <a:r>
                  <a:rPr lang="en-US" sz="1200" b="0" i="0" kern="1200" dirty="0">
                    <a:solidFill>
                      <a:schemeClr val="tx1"/>
                    </a:solidFill>
                    <a:effectLst/>
                    <a:latin typeface="+mn-lt"/>
                    <a:ea typeface="+mn-ea"/>
                    <a:cs typeface="+mn-cs"/>
                  </a:rPr>
                  <a:t>the same time, constantly interacting. </a:t>
                </a:r>
              </a:p>
              <a:p>
                <a:r>
                  <a:rPr lang="en-US" sz="1200" b="0" i="0" kern="1200" dirty="0">
                    <a:solidFill>
                      <a:schemeClr val="tx1"/>
                    </a:solidFill>
                    <a:effectLst/>
                    <a:latin typeface="+mn-lt"/>
                    <a:ea typeface="+mn-ea"/>
                    <a:cs typeface="+mn-cs"/>
                  </a:rPr>
                  <a:t>The actor is continually changing </a:t>
                </a:r>
              </a:p>
              <a:p>
                <a:r>
                  <a:rPr lang="en-US" sz="1200" b="0" i="0" kern="1200" dirty="0">
                    <a:solidFill>
                      <a:schemeClr val="tx1"/>
                    </a:solidFill>
                    <a:effectLst/>
                    <a:latin typeface="+mn-lt"/>
                    <a:ea typeface="+mn-ea"/>
                    <a:cs typeface="+mn-cs"/>
                  </a:rPr>
                  <a:t>the policy to exceed the critics expectation, </a:t>
                </a:r>
              </a:p>
              <a:p>
                <a:r>
                  <a:rPr lang="en-US" sz="1200" b="0" i="0" kern="1200" dirty="0">
                    <a:solidFill>
                      <a:schemeClr val="tx1"/>
                    </a:solidFill>
                    <a:effectLst/>
                    <a:latin typeface="+mn-lt"/>
                    <a:ea typeface="+mn-ea"/>
                    <a:cs typeface="+mn-cs"/>
                  </a:rPr>
                  <a:t>and the critic is constantly updating </a:t>
                </a:r>
              </a:p>
              <a:p>
                <a:r>
                  <a:rPr lang="en-US" sz="1200" b="0" i="0" kern="1200" dirty="0">
                    <a:solidFill>
                      <a:schemeClr val="tx1"/>
                    </a:solidFill>
                    <a:effectLst/>
                    <a:latin typeface="+mn-lt"/>
                    <a:ea typeface="+mn-ea"/>
                    <a:cs typeface="+mn-cs"/>
                  </a:rPr>
                  <a:t>its value function to </a:t>
                </a:r>
              </a:p>
              <a:p>
                <a:r>
                  <a:rPr lang="en-US" sz="1200" b="0" i="0" kern="1200" dirty="0">
                    <a:solidFill>
                      <a:schemeClr val="tx1"/>
                    </a:solidFill>
                    <a:effectLst/>
                    <a:latin typeface="+mn-lt"/>
                    <a:ea typeface="+mn-ea"/>
                    <a:cs typeface="+mn-cs"/>
                  </a:rPr>
                  <a:t>evaluate the actors changing policy. </a:t>
                </a:r>
              </a:p>
              <a:p>
                <a:endParaRPr lang="en-US" dirty="0"/>
              </a:p>
              <a:p>
                <a:r>
                  <a:rPr lang="en-US" dirty="0"/>
                  <a:t>Actor estimates </a:t>
                </a:r>
                <a:r>
                  <a:rPr lang="en-US" i="0">
                    <a:latin typeface="Cambria Math" panose="02040503050406030204" pitchFamily="18" charset="0"/>
                  </a:rPr>
                  <a:t>𝑞_𝜋 (𝑆_𝑡,𝐴_𝑡 ) 𝔼_𝜋 [∇ ln⁡〖𝜋(𝐴_𝑡│𝑆_𝑡,𝜃)〗 [𝑅_(𝑡+1)−𝑅 ̅+𝑣 ̂(𝑆_(𝑡+1),𝑤)−𝑣 ̂(𝑆_𝑡,𝑤)]│𝑆_𝑡=𝑠]</a:t>
                </a:r>
                <a:endParaRPr lang="en-US" i="1" dirty="0">
                  <a:latin typeface="Cambria Math" panose="02040503050406030204" pitchFamily="18" charset="0"/>
                </a:endParaRPr>
              </a:p>
              <a:p>
                <a:r>
                  <a:rPr lang="en-US" i="0">
                    <a:latin typeface="Cambria Math" panose="02040503050406030204" pitchFamily="18" charset="0"/>
                  </a:rPr>
                  <a:t>=𝔼_𝜋 [∇ ln⁡〖𝜋(𝐴_𝑡│𝑆_𝑡,𝜃)〗 [𝑅_(𝑡+1)−𝑅 ̅+𝑣 ̂(𝑆_(𝑡+1),𝑤)]│𝑆_𝑡=𝑠]</a:t>
                </a:r>
                <a:endParaRPr lang="en-US" i="1" dirty="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28</a:t>
            </a:fld>
            <a:endParaRPr lang="en-US"/>
          </a:p>
        </p:txBody>
      </p:sp>
    </p:spTree>
    <p:extLst>
      <p:ext uri="{BB962C8B-B14F-4D97-AF65-F5344CB8AC3E}">
        <p14:creationId xmlns:p14="http://schemas.microsoft.com/office/powerpoint/2010/main" val="31315274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—hence “asynchronous.”</a:t>
            </a:r>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30</a:t>
            </a:fld>
            <a:endParaRPr lang="en-US"/>
          </a:p>
        </p:txBody>
      </p:sp>
    </p:spTree>
    <p:extLst>
      <p:ext uri="{BB962C8B-B14F-4D97-AF65-F5344CB8AC3E}">
        <p14:creationId xmlns:p14="http://schemas.microsoft.com/office/powerpoint/2010/main" val="30052463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Natural extension of discrete actions with fine discretization</a:t>
            </a:r>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31</a:t>
            </a:fld>
            <a:endParaRPr lang="en-US"/>
          </a:p>
        </p:txBody>
      </p:sp>
    </p:spTree>
    <p:extLst>
      <p:ext uri="{BB962C8B-B14F-4D97-AF65-F5344CB8AC3E}">
        <p14:creationId xmlns:p14="http://schemas.microsoft.com/office/powerpoint/2010/main" val="20735142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a:t>Action </a:t>
                </a:r>
                <a14:m>
                  <m:oMath xmlns:m="http://schemas.openxmlformats.org/officeDocument/2006/math">
                    <m:r>
                      <a:rPr lang="en-US" i="1">
                        <a:latin typeface="Cambria Math" panose="02040503050406030204" pitchFamily="18" charset="0"/>
                      </a:rPr>
                      <m:t>𝑎</m:t>
                    </m:r>
                    <m:r>
                      <a:rPr lang="en-US" i="1">
                        <a:latin typeface="Cambria Math" panose="02040503050406030204" pitchFamily="18" charset="0"/>
                      </a:rPr>
                      <m:t>∈[−3,3]</m:t>
                    </m:r>
                  </m:oMath>
                </a14:m>
                <a:endParaRPr lang="en-US" dirty="0"/>
              </a:p>
              <a:p>
                <a:pPr lvl="1"/>
                <a:r>
                  <a:rPr lang="en-US" dirty="0"/>
                  <a:t>Mean </a:t>
                </a:r>
                <a14:m>
                  <m:oMath xmlns:m="http://schemas.openxmlformats.org/officeDocument/2006/math">
                    <m:r>
                      <a:rPr lang="en-US" i="1">
                        <a:latin typeface="Cambria Math" panose="02040503050406030204" pitchFamily="18" charset="0"/>
                      </a:rPr>
                      <m:t>𝜇</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b="1" i="0">
                            <a:latin typeface="Cambria Math" panose="02040503050406030204" pitchFamily="18" charset="0"/>
                          </a:rPr>
                          <m:t>𝛉</m:t>
                        </m:r>
                      </m:e>
                    </m:d>
                    <m:r>
                      <a:rPr lang="en-US" i="1">
                        <a:latin typeface="Cambria Math" panose="02040503050406030204" pitchFamily="18" charset="0"/>
                      </a:rPr>
                      <m:t>≐</m:t>
                    </m:r>
                    <m:sSubSup>
                      <m:sSubSupPr>
                        <m:ctrlPr>
                          <a:rPr lang="en-US" i="1">
                            <a:latin typeface="Cambria Math" panose="02040503050406030204" pitchFamily="18" charset="0"/>
                          </a:rPr>
                        </m:ctrlPr>
                      </m:sSubSupPr>
                      <m:e>
                        <m:r>
                          <a:rPr lang="en-US" b="1" i="0">
                            <a:latin typeface="Cambria Math" panose="02040503050406030204" pitchFamily="18" charset="0"/>
                          </a:rPr>
                          <m:t>𝛉</m:t>
                        </m:r>
                      </m:e>
                      <m:sub>
                        <m:r>
                          <a:rPr lang="en-US" i="1">
                            <a:latin typeface="Cambria Math" panose="02040503050406030204" pitchFamily="18" charset="0"/>
                          </a:rPr>
                          <m:t>𝜇</m:t>
                        </m:r>
                      </m:sub>
                      <m:sup>
                        <m:r>
                          <a:rPr lang="en-US" i="1">
                            <a:latin typeface="Cambria Math" panose="02040503050406030204" pitchFamily="18" charset="0"/>
                          </a:rPr>
                          <m:t>𝑇</m:t>
                        </m:r>
                      </m:sup>
                    </m:sSubSup>
                    <m:r>
                      <a:rPr lang="en-US" i="1">
                        <a:latin typeface="Cambria Math" panose="02040503050406030204" pitchFamily="18" charset="0"/>
                      </a:rPr>
                      <m:t>𝑥</m:t>
                    </m:r>
                    <m:d>
                      <m:dPr>
                        <m:ctrlPr>
                          <a:rPr lang="en-US" i="1">
                            <a:latin typeface="Cambria Math" panose="02040503050406030204" pitchFamily="18" charset="0"/>
                          </a:rPr>
                        </m:ctrlPr>
                      </m:dPr>
                      <m:e>
                        <m:r>
                          <a:rPr lang="en-US" i="1">
                            <a:latin typeface="Cambria Math" panose="02040503050406030204" pitchFamily="18" charset="0"/>
                          </a:rPr>
                          <m:t>𝑠</m:t>
                        </m:r>
                      </m:e>
                    </m:d>
                  </m:oMath>
                </a14:m>
                <a:r>
                  <a:rPr lang="en-US" dirty="0"/>
                  <a:t> (assumed to be linear </a:t>
                </a:r>
                <a:r>
                  <a:rPr lang="en-US" dirty="0" err="1"/>
                  <a:t>func</a:t>
                </a:r>
                <a:r>
                  <a:rPr lang="en-US" dirty="0"/>
                  <a:t>)</a:t>
                </a:r>
              </a:p>
              <a:p>
                <a:pPr lvl="1"/>
                <a:r>
                  <a:rPr lang="en-US" dirty="0"/>
                  <a:t>Variance </a:t>
                </a:r>
                <a14:m>
                  <m:oMath xmlns:m="http://schemas.openxmlformats.org/officeDocument/2006/math">
                    <m:r>
                      <a:rPr lang="en-US" i="1">
                        <a:latin typeface="Cambria Math" panose="02040503050406030204" pitchFamily="18" charset="0"/>
                      </a:rPr>
                      <m:t>𝜎</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b="1" i="0">
                            <a:latin typeface="Cambria Math" panose="02040503050406030204" pitchFamily="18" charset="0"/>
                          </a:rPr>
                          <m:t>𝛉</m:t>
                        </m:r>
                      </m:e>
                    </m:d>
                    <m:r>
                      <a:rPr lang="en-US" i="1">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exp</m:t>
                        </m:r>
                      </m:fName>
                      <m:e>
                        <m:sSubSup>
                          <m:sSubSupPr>
                            <m:ctrlPr>
                              <a:rPr lang="en-US" i="1">
                                <a:latin typeface="Cambria Math" panose="02040503050406030204" pitchFamily="18" charset="0"/>
                              </a:rPr>
                            </m:ctrlPr>
                          </m:sSubSupPr>
                          <m:e>
                            <m:r>
                              <a:rPr lang="en-US" b="1" i="0">
                                <a:latin typeface="Cambria Math" panose="02040503050406030204" pitchFamily="18" charset="0"/>
                              </a:rPr>
                              <m:t>𝛉</m:t>
                            </m:r>
                          </m:e>
                          <m:sub>
                            <m:r>
                              <a:rPr lang="en-US" b="0" i="1" smtClean="0">
                                <a:latin typeface="Cambria Math" panose="02040503050406030204" pitchFamily="18" charset="0"/>
                              </a:rPr>
                              <m:t>𝜎</m:t>
                            </m:r>
                          </m:sub>
                          <m:sup>
                            <m:r>
                              <a:rPr lang="en-US" i="1">
                                <a:latin typeface="Cambria Math" panose="02040503050406030204" pitchFamily="18" charset="0"/>
                              </a:rPr>
                              <m:t>𝑇</m:t>
                            </m:r>
                          </m:sup>
                        </m:sSubSup>
                        <m:r>
                          <a:rPr lang="en-US" i="1">
                            <a:latin typeface="Cambria Math" panose="02040503050406030204" pitchFamily="18" charset="0"/>
                          </a:rPr>
                          <m:t>𝑥</m:t>
                        </m:r>
                        <m:d>
                          <m:dPr>
                            <m:ctrlPr>
                              <a:rPr lang="en-US" i="1">
                                <a:latin typeface="Cambria Math" panose="02040503050406030204" pitchFamily="18" charset="0"/>
                              </a:rPr>
                            </m:ctrlPr>
                          </m:dPr>
                          <m:e>
                            <m:r>
                              <a:rPr lang="en-US" i="1">
                                <a:latin typeface="Cambria Math" panose="02040503050406030204" pitchFamily="18" charset="0"/>
                              </a:rPr>
                              <m:t>𝑠</m:t>
                            </m:r>
                          </m:e>
                        </m:d>
                      </m:e>
                    </m:func>
                  </m:oMath>
                </a14:m>
                <a:r>
                  <a:rPr lang="en-US" dirty="0"/>
                  <a:t> (assumed to be exponential of linear </a:t>
                </a:r>
                <a:r>
                  <a:rPr lang="en-US" dirty="0" err="1"/>
                  <a:t>func</a:t>
                </a:r>
                <a:r>
                  <a:rPr lang="en-US" dirty="0"/>
                  <a:t>)</a:t>
                </a:r>
              </a:p>
              <a:p>
                <a:pPr lvl="1"/>
                <a:endParaRPr lang="en-US" dirty="0"/>
              </a:p>
              <a:p>
                <a:endParaRPr lang="en-SE" dirty="0"/>
              </a:p>
            </p:txBody>
          </p:sp>
        </mc:Choice>
        <mc:Fallback xmlns="">
          <p:sp>
            <p:nvSpPr>
              <p:cNvPr id="3" name="Notes Placeholder 2"/>
              <p:cNvSpPr>
                <a:spLocks noGrp="1"/>
              </p:cNvSpPr>
              <p:nvPr>
                <p:ph type="body" idx="1"/>
              </p:nvPr>
            </p:nvSpPr>
            <p:spPr/>
            <p: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a:t>Action </a:t>
                </a:r>
                <a:r>
                  <a:rPr lang="en-US" i="0">
                    <a:latin typeface="Cambria Math" panose="02040503050406030204" pitchFamily="18" charset="0"/>
                  </a:rPr>
                  <a:t>𝑎∈[−3,3]</a:t>
                </a:r>
                <a:endParaRPr lang="en-US" dirty="0"/>
              </a:p>
              <a:p>
                <a:pPr lvl="1"/>
                <a:r>
                  <a:rPr lang="en-US" dirty="0"/>
                  <a:t>Mean </a:t>
                </a:r>
                <a:r>
                  <a:rPr lang="en-US" i="0">
                    <a:latin typeface="Cambria Math" panose="02040503050406030204" pitchFamily="18" charset="0"/>
                  </a:rPr>
                  <a:t>𝜇(𝑠,</a:t>
                </a:r>
                <a:r>
                  <a:rPr lang="en-US" b="1" i="0">
                    <a:latin typeface="Cambria Math" panose="02040503050406030204" pitchFamily="18" charset="0"/>
                  </a:rPr>
                  <a:t>𝛉)</a:t>
                </a:r>
                <a:r>
                  <a:rPr lang="en-US" i="0">
                    <a:latin typeface="Cambria Math" panose="02040503050406030204" pitchFamily="18" charset="0"/>
                  </a:rPr>
                  <a:t>≐</a:t>
                </a:r>
                <a:r>
                  <a:rPr lang="en-US" b="1" i="0">
                    <a:latin typeface="Cambria Math" panose="02040503050406030204" pitchFamily="18" charset="0"/>
                  </a:rPr>
                  <a:t>𝛉_</a:t>
                </a:r>
                <a:r>
                  <a:rPr lang="en-US" i="0">
                    <a:latin typeface="Cambria Math" panose="02040503050406030204" pitchFamily="18" charset="0"/>
                  </a:rPr>
                  <a:t>𝜇^𝑇 𝑥(𝑠)</a:t>
                </a:r>
                <a:r>
                  <a:rPr lang="en-US" dirty="0"/>
                  <a:t> (assumed to be linear </a:t>
                </a:r>
                <a:r>
                  <a:rPr lang="en-US" dirty="0" err="1"/>
                  <a:t>func</a:t>
                </a:r>
                <a:r>
                  <a:rPr lang="en-US" dirty="0"/>
                  <a:t>)</a:t>
                </a:r>
              </a:p>
              <a:p>
                <a:pPr lvl="1"/>
                <a:r>
                  <a:rPr lang="en-US" dirty="0"/>
                  <a:t>Variance </a:t>
                </a:r>
                <a:r>
                  <a:rPr lang="en-US" i="0">
                    <a:latin typeface="Cambria Math" panose="02040503050406030204" pitchFamily="18" charset="0"/>
                  </a:rPr>
                  <a:t>𝜎(𝑠,</a:t>
                </a:r>
                <a:r>
                  <a:rPr lang="en-US" b="1" i="0">
                    <a:latin typeface="Cambria Math" panose="02040503050406030204" pitchFamily="18" charset="0"/>
                  </a:rPr>
                  <a:t>𝛉)</a:t>
                </a:r>
                <a:r>
                  <a:rPr lang="en-US" i="0">
                    <a:latin typeface="Cambria Math" panose="02040503050406030204" pitchFamily="18" charset="0"/>
                  </a:rPr>
                  <a:t>≐</a:t>
                </a:r>
                <a:r>
                  <a:rPr lang="en-US" b="0" i="0">
                    <a:latin typeface="Cambria Math" panose="02040503050406030204" pitchFamily="18" charset="0"/>
                  </a:rPr>
                  <a:t>exp⁡〖</a:t>
                </a:r>
                <a:r>
                  <a:rPr lang="en-US" b="1" i="0">
                    <a:latin typeface="Cambria Math" panose="02040503050406030204" pitchFamily="18" charset="0"/>
                  </a:rPr>
                  <a:t>𝛉_</a:t>
                </a:r>
                <a:r>
                  <a:rPr lang="en-US" b="0" i="0">
                    <a:latin typeface="Cambria Math" panose="02040503050406030204" pitchFamily="18" charset="0"/>
                  </a:rPr>
                  <a:t>𝜎^</a:t>
                </a:r>
                <a:r>
                  <a:rPr lang="en-US" i="0">
                    <a:latin typeface="Cambria Math" panose="02040503050406030204" pitchFamily="18" charset="0"/>
                  </a:rPr>
                  <a:t>𝑇 𝑥(𝑠)</a:t>
                </a:r>
                <a:r>
                  <a:rPr lang="en-US" b="0" i="0">
                    <a:latin typeface="Cambria Math" panose="02040503050406030204" pitchFamily="18" charset="0"/>
                  </a:rPr>
                  <a:t>〗</a:t>
                </a:r>
                <a:r>
                  <a:rPr lang="en-US" dirty="0"/>
                  <a:t> (assumed to be exponential of linear </a:t>
                </a:r>
                <a:r>
                  <a:rPr lang="en-US" dirty="0" err="1"/>
                  <a:t>func</a:t>
                </a:r>
                <a:r>
                  <a:rPr lang="en-US" dirty="0"/>
                  <a:t>)</a:t>
                </a:r>
              </a:p>
              <a:p>
                <a:pPr lvl="1"/>
                <a:endParaRPr lang="en-US" dirty="0"/>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32</a:t>
            </a:fld>
            <a:endParaRPr lang="en-US"/>
          </a:p>
        </p:txBody>
      </p:sp>
    </p:spTree>
    <p:extLst>
      <p:ext uri="{BB962C8B-B14F-4D97-AF65-F5344CB8AC3E}">
        <p14:creationId xmlns:p14="http://schemas.microsoft.com/office/powerpoint/2010/main" val="2291228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the game rock-paper-scissors, deterministic policy does not work well.</a:t>
            </a:r>
          </a:p>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4</a:t>
            </a:fld>
            <a:endParaRPr lang="en-US"/>
          </a:p>
        </p:txBody>
      </p:sp>
    </p:spTree>
    <p:extLst>
      <p:ext uri="{BB962C8B-B14F-4D97-AF65-F5344CB8AC3E}">
        <p14:creationId xmlns:p14="http://schemas.microsoft.com/office/powerpoint/2010/main" val="14490815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 iteration we will sample from this distribution (i.e. toss a biased coin) to get the actual move.</a:t>
            </a:r>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6</a:t>
            </a:fld>
            <a:endParaRPr lang="en-US"/>
          </a:p>
        </p:txBody>
      </p:sp>
    </p:spTree>
    <p:extLst>
      <p:ext uri="{BB962C8B-B14F-4D97-AF65-F5344CB8AC3E}">
        <p14:creationId xmlns:p14="http://schemas.microsoft.com/office/powerpoint/2010/main" val="37283244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Epsilon greedy: Very bad policy is still given certain probability</a:t>
            </a:r>
          </a:p>
          <a:p>
            <a:pPr algn="l"/>
            <a:r>
              <a:rPr lang="en-US" b="0" i="0" dirty="0">
                <a:solidFill>
                  <a:srgbClr val="373A3C"/>
                </a:solidFill>
                <a:effectLst/>
                <a:latin typeface="OpenSans"/>
              </a:rPr>
              <a:t>SoftMax:  the agent can make its policy more greedy over time autonomously.</a:t>
            </a:r>
          </a:p>
          <a:p>
            <a:pPr algn="l"/>
            <a:r>
              <a:rPr lang="en-US" b="0" i="0" dirty="0">
                <a:solidFill>
                  <a:srgbClr val="373A3C"/>
                </a:solidFill>
                <a:effectLst/>
                <a:latin typeface="OpenSans"/>
              </a:rPr>
              <a:t>Well, in the beginning, the agent's estimates are not that accurate. </a:t>
            </a:r>
          </a:p>
          <a:p>
            <a:pPr algn="l"/>
            <a:r>
              <a:rPr lang="en-US" b="0" i="0" dirty="0">
                <a:solidFill>
                  <a:srgbClr val="373A3C"/>
                </a:solidFill>
                <a:effectLst/>
                <a:latin typeface="OpenSans"/>
              </a:rPr>
              <a:t>So you would want the agent to explore a lot. </a:t>
            </a:r>
          </a:p>
          <a:p>
            <a:pPr algn="l"/>
            <a:r>
              <a:rPr lang="en-US" b="0" i="0" dirty="0">
                <a:solidFill>
                  <a:srgbClr val="373A3C"/>
                </a:solidFill>
                <a:effectLst/>
                <a:latin typeface="OpenSans"/>
              </a:rPr>
              <a:t>As the estimates become more accurate, the agent should become more and more greedy.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7</a:t>
            </a:fld>
            <a:endParaRPr lang="en-US"/>
          </a:p>
        </p:txBody>
      </p:sp>
    </p:spTree>
    <p:extLst>
      <p:ext uri="{BB962C8B-B14F-4D97-AF65-F5344CB8AC3E}">
        <p14:creationId xmlns:p14="http://schemas.microsoft.com/office/powerpoint/2010/main" val="9895771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9</a:t>
            </a:fld>
            <a:endParaRPr lang="en-US"/>
          </a:p>
        </p:txBody>
      </p:sp>
    </p:spTree>
    <p:extLst>
      <p:ext uri="{BB962C8B-B14F-4D97-AF65-F5344CB8AC3E}">
        <p14:creationId xmlns:p14="http://schemas.microsoft.com/office/powerpoint/2010/main" val="28145459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Value-based RL learns a near-deterministic policy (greedy or </a:t>
                </a:r>
                <a14:m>
                  <m:oMath xmlns:m="http://schemas.openxmlformats.org/officeDocument/2006/math">
                    <m:r>
                      <a:rPr lang="en-US" b="0" i="1" smtClean="0">
                        <a:latin typeface="Cambria Math" panose="02040503050406030204" pitchFamily="18" charset="0"/>
                      </a:rPr>
                      <m:t>𝜖</m:t>
                    </m:r>
                  </m:oMath>
                </a14:m>
                <a:r>
                  <a:rPr lang="en-US" dirty="0"/>
                  <a:t>-greedy), So it may traverse the corridor for a long time.</a:t>
                </a:r>
              </a:p>
              <a:p>
                <a:endParaRPr lang="en-SE"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Value-based RL learns a near-deterministic policy (greedy or </a:t>
                </a:r>
                <a:r>
                  <a:rPr lang="en-US" b="0" i="0">
                    <a:latin typeface="Cambria Math" panose="02040503050406030204" pitchFamily="18" charset="0"/>
                  </a:rPr>
                  <a:t>𝜖</a:t>
                </a:r>
                <a:r>
                  <a:rPr lang="en-US" dirty="0"/>
                  <a:t>-greedy), So it may traverse the corridor for a long time.</a:t>
                </a:r>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10</a:t>
            </a:fld>
            <a:endParaRPr lang="en-US"/>
          </a:p>
        </p:txBody>
      </p:sp>
    </p:spTree>
    <p:extLst>
      <p:ext uri="{BB962C8B-B14F-4D97-AF65-F5344CB8AC3E}">
        <p14:creationId xmlns:p14="http://schemas.microsoft.com/office/powerpoint/2010/main" val="28074370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our policy always gives at least Epsilon probability to each action, it's impossible to converge to a deterministic optimal policy exploring starts can be used to find the optimal policy. But that's on </a:t>
            </a:r>
            <a:endParaRPr lang="en-SE" dirty="0"/>
          </a:p>
        </p:txBody>
      </p:sp>
      <p:sp>
        <p:nvSpPr>
          <p:cNvPr id="4" name="Slide Number Placeholder 3"/>
          <p:cNvSpPr>
            <a:spLocks noGrp="1"/>
          </p:cNvSpPr>
          <p:nvPr>
            <p:ph type="sldNum" sz="quarter" idx="5"/>
          </p:nvPr>
        </p:nvSpPr>
        <p:spPr/>
        <p:txBody>
          <a:bodyPr/>
          <a:lstStyle/>
          <a:p>
            <a:pPr>
              <a:defRPr/>
            </a:pPr>
            <a:fld id="{6FA21340-DBF0-4FAC-9DE2-FD6DB24B56C8}" type="slidenum">
              <a:rPr lang="en-US" altLang="zh-CN" smtClean="0"/>
              <a:pPr>
                <a:defRPr/>
              </a:pPr>
              <a:t>11</a:t>
            </a:fld>
            <a:endParaRPr lang="en-US" altLang="zh-CN"/>
          </a:p>
        </p:txBody>
      </p:sp>
    </p:spTree>
    <p:extLst>
      <p:ext uri="{BB962C8B-B14F-4D97-AF65-F5344CB8AC3E}">
        <p14:creationId xmlns:p14="http://schemas.microsoft.com/office/powerpoint/2010/main" val="19395058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CMR10"/>
              </a:rPr>
              <a:t>where </a:t>
            </a:r>
            <a:r>
              <a:rPr lang="en-US" sz="1800" b="0" i="0" u="none" strike="noStrike" baseline="0" dirty="0">
                <a:latin typeface="CMMI10"/>
              </a:rPr>
              <a:t>v</a:t>
            </a:r>
            <a:r>
              <a:rPr lang="en-US" sz="1800" b="0" i="0" u="none" strike="noStrike" baseline="0" dirty="0">
                <a:latin typeface="CMMI7"/>
              </a:rPr>
              <a:t>⇡</a:t>
            </a:r>
            <a:r>
              <a:rPr lang="en-US" sz="1800" b="0" i="0" u="none" strike="noStrike" baseline="0" dirty="0">
                <a:latin typeface="CMMIB5"/>
              </a:rPr>
              <a:t>✓ </a:t>
            </a:r>
            <a:r>
              <a:rPr lang="en-US" sz="1800" b="0" i="0" u="none" strike="noStrike" baseline="0" dirty="0">
                <a:latin typeface="CMR10"/>
              </a:rPr>
              <a:t>is the true value function for </a:t>
            </a:r>
            <a:r>
              <a:rPr lang="en-US" sz="1800" b="0" i="0" u="none" strike="noStrike" baseline="0" dirty="0">
                <a:latin typeface="CMMI10"/>
              </a:rPr>
              <a:t>⇡</a:t>
            </a:r>
            <a:r>
              <a:rPr lang="en-US" sz="1800" b="0" i="0" u="none" strike="noStrike" baseline="0" dirty="0">
                <a:latin typeface="CMMIB7"/>
              </a:rPr>
              <a:t>✓</a:t>
            </a:r>
            <a:r>
              <a:rPr lang="en-US" sz="1800" b="0" i="0" u="none" strike="noStrike" baseline="0" dirty="0">
                <a:latin typeface="CMR10"/>
              </a:rPr>
              <a:t>, the policy determined by </a:t>
            </a:r>
            <a:r>
              <a:rPr lang="en-US" sz="1800" b="0" i="0" u="none" strike="noStrike" baseline="0" dirty="0">
                <a:latin typeface="CMMIB10"/>
              </a:rPr>
              <a:t>✓</a:t>
            </a:r>
            <a:r>
              <a:rPr lang="en-US" sz="1800" b="0" i="0" u="none" strike="noStrike" baseline="0" dirty="0">
                <a:latin typeface="CMR10"/>
              </a:rPr>
              <a:t>. From here on in</a:t>
            </a:r>
          </a:p>
          <a:p>
            <a:pPr algn="l"/>
            <a:r>
              <a:rPr lang="en-US" sz="1800" b="0" i="0" u="none" strike="noStrike" baseline="0" dirty="0">
                <a:latin typeface="CMR10"/>
              </a:rPr>
              <a:t>our discussion we will assume no discounting (</a:t>
            </a:r>
            <a:r>
              <a:rPr lang="en-US" sz="1800" b="0" i="0" u="none" strike="noStrike" baseline="0" dirty="0">
                <a:latin typeface="CMMI10"/>
              </a:rPr>
              <a:t># </a:t>
            </a:r>
            <a:r>
              <a:rPr lang="en-US" sz="1800" b="0" i="0" u="none" strike="noStrike" baseline="0" dirty="0">
                <a:latin typeface="CMR10"/>
              </a:rPr>
              <a:t>= 1) for the episodic case, although for</a:t>
            </a:r>
          </a:p>
          <a:p>
            <a:pPr algn="l"/>
            <a:r>
              <a:rPr lang="en-US" sz="1800" b="0" i="0" u="none" strike="noStrike" baseline="0" dirty="0">
                <a:latin typeface="CMR10"/>
              </a:rPr>
              <a:t>completeness we do include the possibility of discounting in the boxed algorithms.</a:t>
            </a:r>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12</a:t>
            </a:fld>
            <a:endParaRPr lang="en-US"/>
          </a:p>
        </p:txBody>
      </p:sp>
    </p:spTree>
    <p:extLst>
      <p:ext uri="{BB962C8B-B14F-4D97-AF65-F5344CB8AC3E}">
        <p14:creationId xmlns:p14="http://schemas.microsoft.com/office/powerpoint/2010/main" val="2607440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a:t>Click to edit Master subtitle style</a:t>
            </a:r>
            <a:endParaRPr lang="en-US"/>
          </a:p>
        </p:txBody>
      </p:sp>
      <p:sp>
        <p:nvSpPr>
          <p:cNvPr id="4" name="Date Placeholder 3"/>
          <p:cNvSpPr>
            <a:spLocks noGrp="1"/>
          </p:cNvSpPr>
          <p:nvPr>
            <p:ph type="dt" sz="half" idx="10"/>
          </p:nvPr>
        </p:nvSpPr>
        <p:spPr/>
        <p:txBody>
          <a:bodyPr/>
          <a:lstStyle/>
          <a:p>
            <a:fld id="{CE1938E7-FCD4-418C-87D0-DD707A52F1FF}" type="datetimeFigureOut">
              <a:rPr lang="en-US" smtClean="0"/>
              <a:pPr/>
              <a:t>5/26/2021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A80A60-093F-4BCA-AE36-E5BEF79E0B3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52400" y="71422"/>
            <a:ext cx="8839200" cy="1143000"/>
          </a:xfrm>
        </p:spPr>
        <p:txBody>
          <a:bodyPr>
            <a:normAutofit/>
          </a:bodyPr>
          <a:lstStyle>
            <a:lvl1pPr>
              <a:defRPr sz="4000" baseline="0"/>
            </a:lvl1pPr>
          </a:lstStyle>
          <a:p>
            <a:r>
              <a:rPr lang="en-US" altLang="zh-CN"/>
              <a:t>Click to edit Master title style</a:t>
            </a:r>
            <a:endParaRPr lang="en-US" dirty="0"/>
          </a:p>
        </p:txBody>
      </p:sp>
      <p:sp>
        <p:nvSpPr>
          <p:cNvPr id="3" name="Content Placeholder 2"/>
          <p:cNvSpPr>
            <a:spLocks noGrp="1"/>
          </p:cNvSpPr>
          <p:nvPr>
            <p:ph idx="1"/>
          </p:nvPr>
        </p:nvSpPr>
        <p:spPr>
          <a:xfrm>
            <a:off x="152400" y="1285860"/>
            <a:ext cx="8839200" cy="5207015"/>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Slide Number Placeholder 5">
            <a:extLst>
              <a:ext uri="{FF2B5EF4-FFF2-40B4-BE49-F238E27FC236}">
                <a16:creationId xmlns:a16="http://schemas.microsoft.com/office/drawing/2014/main" id="{829CB529-40A6-4FD3-993F-E6538A12F49D}"/>
              </a:ext>
            </a:extLst>
          </p:cNvPr>
          <p:cNvSpPr txBox="1">
            <a:spLocks/>
          </p:cNvSpPr>
          <p:nvPr userDrawn="1"/>
        </p:nvSpPr>
        <p:spPr>
          <a:xfrm>
            <a:off x="7010400" y="6492875"/>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7A80A60-093F-4BCA-AE36-E5BEF79E0B3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477000"/>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1938E7-FCD4-418C-87D0-DD707A52F1FF}" type="datetimeFigureOut">
              <a:rPr lang="en-US" smtClean="0"/>
              <a:pPr/>
              <a:t>5/26/2021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A80A60-093F-4BCA-AE36-E5BEF79E0B3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32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340.png"/></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33.png"/><Relationship Id="rId4" Type="http://schemas.openxmlformats.org/officeDocument/2006/relationships/image" Target="../media/image610.png"/></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6.png"/><Relationship Id="rId7" Type="http://schemas.openxmlformats.org/officeDocument/2006/relationships/image" Target="../media/image54.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37.png"/><Relationship Id="rId4" Type="http://schemas.openxmlformats.org/officeDocument/2006/relationships/image" Target="../media/image51.png"/></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0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20.xml.rels><?xml version="1.0" encoding="UTF-8" standalone="yes"?>
<Relationships xmlns="http://schemas.openxmlformats.org/package/2006/relationships"><Relationship Id="rId3" Type="http://schemas.openxmlformats.org/officeDocument/2006/relationships/image" Target="../media/image42.gif"/><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6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56.png"/></Relationships>
</file>

<file path=ppt/slides/_rels/slide2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24.xml.rels><?xml version="1.0" encoding="UTF-8" standalone="yes"?>
<Relationships xmlns="http://schemas.openxmlformats.org/package/2006/relationships"><Relationship Id="rId8" Type="http://schemas.openxmlformats.org/officeDocument/2006/relationships/image" Target="../media/image59.png"/><Relationship Id="rId13" Type="http://schemas.openxmlformats.org/officeDocument/2006/relationships/image" Target="../media/image65.png"/><Relationship Id="rId18" Type="http://schemas.openxmlformats.org/officeDocument/2006/relationships/image" Target="../media/image70.png"/><Relationship Id="rId3" Type="http://schemas.openxmlformats.org/officeDocument/2006/relationships/image" Target="../media/image50.png"/><Relationship Id="rId7" Type="http://schemas.openxmlformats.org/officeDocument/2006/relationships/image" Target="../media/image58.png"/><Relationship Id="rId12" Type="http://schemas.openxmlformats.org/officeDocument/2006/relationships/image" Target="../media/image64.png"/><Relationship Id="rId17" Type="http://schemas.openxmlformats.org/officeDocument/2006/relationships/image" Target="../media/image69.png"/><Relationship Id="rId2" Type="http://schemas.openxmlformats.org/officeDocument/2006/relationships/notesSlide" Target="../notesSlides/notesSlide19.xml"/><Relationship Id="rId16" Type="http://schemas.openxmlformats.org/officeDocument/2006/relationships/image" Target="../media/image68.png"/><Relationship Id="rId20" Type="http://schemas.openxmlformats.org/officeDocument/2006/relationships/image" Target="../media/image72.png"/><Relationship Id="rId1" Type="http://schemas.openxmlformats.org/officeDocument/2006/relationships/slideLayout" Target="../slideLayouts/slideLayout2.xml"/><Relationship Id="rId6" Type="http://schemas.openxmlformats.org/officeDocument/2006/relationships/image" Target="../media/image57.png"/><Relationship Id="rId11" Type="http://schemas.openxmlformats.org/officeDocument/2006/relationships/image" Target="../media/image62.png"/><Relationship Id="rId5" Type="http://schemas.openxmlformats.org/officeDocument/2006/relationships/image" Target="../media/image55.png"/><Relationship Id="rId15" Type="http://schemas.openxmlformats.org/officeDocument/2006/relationships/image" Target="../media/image67.png"/><Relationship Id="rId10" Type="http://schemas.openxmlformats.org/officeDocument/2006/relationships/image" Target="../media/image61.png"/><Relationship Id="rId19" Type="http://schemas.openxmlformats.org/officeDocument/2006/relationships/image" Target="../media/image71.png"/><Relationship Id="rId4" Type="http://schemas.openxmlformats.org/officeDocument/2006/relationships/image" Target="../media/image52.png"/><Relationship Id="rId9" Type="http://schemas.openxmlformats.org/officeDocument/2006/relationships/image" Target="../media/image60.png"/><Relationship Id="rId14" Type="http://schemas.openxmlformats.org/officeDocument/2006/relationships/image" Target="../media/image66.png"/></Relationships>
</file>

<file path=ppt/slides/_rels/slide25.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 Id="rId4" Type="http://schemas.openxmlformats.org/officeDocument/2006/relationships/image" Target="../media/image76.png"/></Relationships>
</file>

<file path=ppt/slides/_rels/slide27.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79.png"/><Relationship Id="rId4" Type="http://schemas.openxmlformats.org/officeDocument/2006/relationships/image" Target="../media/image550.png"/></Relationships>
</file>

<file path=ppt/slides/_rels/slide29.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2.xml"/><Relationship Id="rId4" Type="http://schemas.openxmlformats.org/officeDocument/2006/relationships/image" Target="../media/image82.png"/></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NUL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3.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88.png"/><Relationship Id="rId3" Type="http://schemas.openxmlformats.org/officeDocument/2006/relationships/image" Target="../media/image740.png"/><Relationship Id="rId7" Type="http://schemas.openxmlformats.org/officeDocument/2006/relationships/image" Target="../media/image87.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86.png"/><Relationship Id="rId5" Type="http://schemas.openxmlformats.org/officeDocument/2006/relationships/image" Target="../media/image760.png"/><Relationship Id="rId4" Type="http://schemas.openxmlformats.org/officeDocument/2006/relationships/image" Target="../media/image85.pn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30.png"/><Relationship Id="rId5" Type="http://schemas.openxmlformats.org/officeDocument/2006/relationships/image" Target="../media/image23.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a:t>L7.3 </a:t>
            </a:r>
            <a:r>
              <a:rPr lang="en-US" sz="4400" dirty="0"/>
              <a:t>Policy-based RL</a:t>
            </a:r>
          </a:p>
        </p:txBody>
      </p:sp>
      <p:sp>
        <p:nvSpPr>
          <p:cNvPr id="3" name="Subtitle 2"/>
          <p:cNvSpPr>
            <a:spLocks noGrp="1"/>
          </p:cNvSpPr>
          <p:nvPr>
            <p:ph type="subTitle" idx="1"/>
          </p:nvPr>
        </p:nvSpPr>
        <p:spPr>
          <a:xfrm>
            <a:off x="1371600" y="3789040"/>
            <a:ext cx="6400800" cy="1752600"/>
          </a:xfrm>
        </p:spPr>
        <p:txBody>
          <a:bodyPr/>
          <a:lstStyle/>
          <a:p>
            <a:r>
              <a:rPr lang="en-US" dirty="0">
                <a:solidFill>
                  <a:schemeClr val="tx1"/>
                </a:solidFill>
              </a:rPr>
              <a:t>Zonghua Gu 2021</a:t>
            </a:r>
          </a:p>
        </p:txBody>
      </p:sp>
      <p:sp>
        <p:nvSpPr>
          <p:cNvPr id="5" name="Rectangle 4">
            <a:extLst>
              <a:ext uri="{FF2B5EF4-FFF2-40B4-BE49-F238E27FC236}">
                <a16:creationId xmlns:a16="http://schemas.microsoft.com/office/drawing/2014/main" id="{F333082D-1C81-44B1-A6E9-C05752FF288B}"/>
              </a:ext>
            </a:extLst>
          </p:cNvPr>
          <p:cNvSpPr/>
          <p:nvPr/>
        </p:nvSpPr>
        <p:spPr>
          <a:xfrm>
            <a:off x="1650367" y="6457890"/>
            <a:ext cx="5843266" cy="400110"/>
          </a:xfrm>
          <a:prstGeom prst="rect">
            <a:avLst/>
          </a:prstGeom>
        </p:spPr>
        <p:txBody>
          <a:bodyPr wrap="none">
            <a:spAutoFit/>
          </a:bodyPr>
          <a:lstStyle/>
          <a:p>
            <a:r>
              <a:rPr lang="en-US" sz="1000" dirty="0"/>
              <a:t>Acknowledgement: slides based on https://www.coursera.org/specializations/reinforcement-learning </a:t>
            </a:r>
          </a:p>
          <a:p>
            <a:r>
              <a:rPr lang="en-US" sz="1000" dirty="0"/>
              <a:t>And textbook by Sutton and </a:t>
            </a:r>
            <a:r>
              <a:rPr lang="en-US" sz="1000" dirty="0" err="1"/>
              <a:t>Barto</a:t>
            </a:r>
            <a:r>
              <a:rPr lang="en-US" sz="1000" dirty="0"/>
              <a:t> http://incompleteideas.net/book/the-book-2nd.html</a:t>
            </a:r>
            <a:endParaRPr lang="en-SE" sz="1000" dirty="0"/>
          </a:p>
        </p:txBody>
      </p:sp>
      <p:pic>
        <p:nvPicPr>
          <p:cNvPr id="15" name="Picture 2" descr="deep q-learning">
            <a:extLst>
              <a:ext uri="{FF2B5EF4-FFF2-40B4-BE49-F238E27FC236}">
                <a16:creationId xmlns:a16="http://schemas.microsoft.com/office/drawing/2014/main" id="{43B7D63F-8429-4433-8A8E-8C931F22CF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4174" y="4315918"/>
            <a:ext cx="4735652" cy="214197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9622A-2515-4A3C-A113-DAF785A3B059}"/>
              </a:ext>
            </a:extLst>
          </p:cNvPr>
          <p:cNvSpPr>
            <a:spLocks noGrp="1"/>
          </p:cNvSpPr>
          <p:nvPr>
            <p:ph type="title"/>
          </p:nvPr>
        </p:nvSpPr>
        <p:spPr/>
        <p:txBody>
          <a:bodyPr/>
          <a:lstStyle/>
          <a:p>
            <a:r>
              <a:rPr lang="en-US" dirty="0"/>
              <a:t>Aliased Grid World (POMDP)</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F095FC9-0C40-4E5C-BA79-E2F359C99660}"/>
                  </a:ext>
                </a:extLst>
              </p:cNvPr>
              <p:cNvSpPr>
                <a:spLocks noGrp="1"/>
              </p:cNvSpPr>
              <p:nvPr>
                <p:ph idx="1"/>
              </p:nvPr>
            </p:nvSpPr>
            <p:spPr>
              <a:xfrm>
                <a:off x="152400" y="1285861"/>
                <a:ext cx="8839200" cy="3223259"/>
              </a:xfrm>
            </p:spPr>
            <p:txBody>
              <a:bodyPr>
                <a:normAutofit fontScale="70000" lnSpcReduction="20000"/>
              </a:bodyPr>
              <a:lstStyle/>
              <a:p>
                <a:r>
                  <a:rPr lang="en-US" dirty="0"/>
                  <a:t>Left: an optimal deterministic policy:</a:t>
                </a:r>
              </a:p>
              <a:p>
                <a:pPr lvl="1"/>
                <a:r>
                  <a:rPr lang="en-US" dirty="0"/>
                  <a:t>Either move </a:t>
                </a:r>
                <a14:m>
                  <m:oMath xmlns:m="http://schemas.openxmlformats.org/officeDocument/2006/math">
                    <m:r>
                      <a:rPr lang="en-US" i="1" dirty="0" smtClean="0">
                        <a:latin typeface="Cambria Math" panose="02040503050406030204" pitchFamily="18" charset="0"/>
                      </a:rPr>
                      <m:t>𝑊</m:t>
                    </m:r>
                  </m:oMath>
                </a14:m>
                <a:r>
                  <a:rPr lang="en-US" dirty="0"/>
                  <a:t> in both grey states (red arrows), or move </a:t>
                </a:r>
                <a14:m>
                  <m:oMath xmlns:m="http://schemas.openxmlformats.org/officeDocument/2006/math">
                    <m:r>
                      <a:rPr lang="en-US" i="1" dirty="0" smtClean="0">
                        <a:latin typeface="Cambria Math" panose="02040503050406030204" pitchFamily="18" charset="0"/>
                      </a:rPr>
                      <m:t>𝐸</m:t>
                    </m:r>
                  </m:oMath>
                </a14:m>
                <a:r>
                  <a:rPr lang="en-US" dirty="0"/>
                  <a:t> in both grey states; Either way, agent can get stuck and never reach the money</a:t>
                </a:r>
              </a:p>
              <a:p>
                <a:r>
                  <a:rPr lang="en-US" dirty="0"/>
                  <a:t>Right: the optimal stochastic policy:</a:t>
                </a:r>
              </a:p>
              <a:p>
                <a:pPr lvl="1"/>
                <a:r>
                  <a:rPr lang="en-US" dirty="0"/>
                  <a:t>Randomly move </a:t>
                </a:r>
                <a14:m>
                  <m:oMath xmlns:m="http://schemas.openxmlformats.org/officeDocument/2006/math">
                    <m:r>
                      <a:rPr lang="en-US" i="1" dirty="0">
                        <a:latin typeface="Cambria Math" panose="02040503050406030204" pitchFamily="18" charset="0"/>
                      </a:rPr>
                      <m:t>𝐸</m:t>
                    </m:r>
                  </m:oMath>
                </a14:m>
                <a:r>
                  <a:rPr lang="en-US" dirty="0"/>
                  <a:t> or </a:t>
                </a:r>
                <a14:m>
                  <m:oMath xmlns:m="http://schemas.openxmlformats.org/officeDocument/2006/math">
                    <m:r>
                      <a:rPr lang="en-US" i="1" dirty="0">
                        <a:latin typeface="Cambria Math" panose="02040503050406030204" pitchFamily="18" charset="0"/>
                      </a:rPr>
                      <m:t>𝑊</m:t>
                    </m:r>
                  </m:oMath>
                </a14:m>
                <a:r>
                  <a:rPr lang="en-US" dirty="0"/>
                  <a:t> in grey states: </a:t>
                </a:r>
                <a14:m>
                  <m:oMath xmlns:m="http://schemas.openxmlformats.org/officeDocument/2006/math">
                    <m:r>
                      <a:rPr lang="en-US" i="1">
                        <a:latin typeface="Cambria Math" panose="02040503050406030204" pitchFamily="18" charset="0"/>
                      </a:rPr>
                      <m:t>𝜋</m:t>
                    </m:r>
                    <m:d>
                      <m:dPr>
                        <m:ctrlPr>
                          <a:rPr lang="en-US" i="1" dirty="0">
                            <a:latin typeface="Cambria Math" panose="02040503050406030204" pitchFamily="18" charset="0"/>
                          </a:rPr>
                        </m:ctrlPr>
                      </m:dPr>
                      <m:e>
                        <m:r>
                          <m:rPr>
                            <m:sty m:val="p"/>
                          </m:rPr>
                          <a:rPr lang="en-US" dirty="0">
                            <a:latin typeface="Cambria Math" panose="02040503050406030204" pitchFamily="18" charset="0"/>
                          </a:rPr>
                          <m:t>move</m:t>
                        </m:r>
                        <m:r>
                          <a:rPr lang="en-US" i="1" dirty="0">
                            <a:latin typeface="Cambria Math" panose="02040503050406030204" pitchFamily="18" charset="0"/>
                          </a:rPr>
                          <m:t> </m:t>
                        </m:r>
                        <m:r>
                          <a:rPr lang="en-US" i="1" dirty="0">
                            <a:latin typeface="Cambria Math" panose="02040503050406030204" pitchFamily="18" charset="0"/>
                          </a:rPr>
                          <m:t>𝐸</m:t>
                        </m:r>
                      </m:e>
                      <m:e>
                        <m:r>
                          <m:rPr>
                            <m:nor/>
                          </m:rPr>
                          <a:rPr lang="en-US" dirty="0"/>
                          <m:t>wall</m:t>
                        </m:r>
                        <m:r>
                          <m:rPr>
                            <m:nor/>
                          </m:rPr>
                          <a:rPr lang="en-US" dirty="0"/>
                          <m:t> </m:t>
                        </m:r>
                        <m:r>
                          <m:rPr>
                            <m:nor/>
                          </m:rPr>
                          <a:rPr lang="en-US" dirty="0"/>
                          <m:t>to</m:t>
                        </m:r>
                        <m:r>
                          <m:rPr>
                            <m:nor/>
                          </m:rPr>
                          <a:rPr lang="en-US" dirty="0"/>
                          <m:t> </m:t>
                        </m:r>
                        <m:r>
                          <m:rPr>
                            <m:nor/>
                          </m:rPr>
                          <a:rPr lang="en-US" dirty="0"/>
                          <m:t>N</m:t>
                        </m:r>
                        <m:r>
                          <m:rPr>
                            <m:nor/>
                          </m:rPr>
                          <a:rPr lang="en-US" dirty="0"/>
                          <m:t> </m:t>
                        </m:r>
                        <m:r>
                          <m:rPr>
                            <m:nor/>
                          </m:rPr>
                          <a:rPr lang="en-US" dirty="0"/>
                          <m:t>and</m:t>
                        </m:r>
                        <m:r>
                          <m:rPr>
                            <m:nor/>
                          </m:rPr>
                          <a:rPr lang="en-US" dirty="0"/>
                          <m:t> </m:t>
                        </m:r>
                        <m:r>
                          <m:rPr>
                            <m:nor/>
                          </m:rPr>
                          <a:rPr lang="en-US" dirty="0"/>
                          <m:t>S</m:t>
                        </m:r>
                        <m:r>
                          <a:rPr lang="en-US" i="1" dirty="0">
                            <a:latin typeface="Cambria Math" panose="02040503050406030204" pitchFamily="18" charset="0"/>
                          </a:rPr>
                          <m:t>,</m:t>
                        </m:r>
                        <m:r>
                          <a:rPr lang="en-US" b="1" i="1" dirty="0">
                            <a:latin typeface="Cambria Math" panose="02040503050406030204" pitchFamily="18" charset="0"/>
                          </a:rPr>
                          <m:t>𝜽</m:t>
                        </m:r>
                      </m:e>
                    </m:d>
                    <m:r>
                      <a:rPr lang="en-US" i="1" dirty="0">
                        <a:latin typeface="Cambria Math" panose="02040503050406030204" pitchFamily="18" charset="0"/>
                      </a:rPr>
                      <m:t>=</m:t>
                    </m:r>
                    <m:r>
                      <a:rPr lang="en-US" i="1">
                        <a:latin typeface="Cambria Math" panose="02040503050406030204" pitchFamily="18" charset="0"/>
                      </a:rPr>
                      <m:t>𝜋</m:t>
                    </m:r>
                    <m:d>
                      <m:dPr>
                        <m:ctrlPr>
                          <a:rPr lang="en-US" i="1" dirty="0">
                            <a:latin typeface="Cambria Math" panose="02040503050406030204" pitchFamily="18" charset="0"/>
                          </a:rPr>
                        </m:ctrlPr>
                      </m:dPr>
                      <m:e>
                        <m:r>
                          <m:rPr>
                            <m:sty m:val="p"/>
                          </m:rPr>
                          <a:rPr lang="en-US" dirty="0">
                            <a:latin typeface="Cambria Math" panose="02040503050406030204" pitchFamily="18" charset="0"/>
                          </a:rPr>
                          <m:t>move</m:t>
                        </m:r>
                        <m:r>
                          <a:rPr lang="en-US" i="1" dirty="0">
                            <a:latin typeface="Cambria Math" panose="02040503050406030204" pitchFamily="18" charset="0"/>
                          </a:rPr>
                          <m:t> </m:t>
                        </m:r>
                        <m:r>
                          <a:rPr lang="en-US" i="1" dirty="0">
                            <a:latin typeface="Cambria Math" panose="02040503050406030204" pitchFamily="18" charset="0"/>
                          </a:rPr>
                          <m:t>𝑊</m:t>
                        </m:r>
                      </m:e>
                      <m:e>
                        <m:r>
                          <m:rPr>
                            <m:nor/>
                          </m:rPr>
                          <a:rPr lang="en-US" dirty="0"/>
                          <m:t>wall</m:t>
                        </m:r>
                        <m:r>
                          <m:rPr>
                            <m:nor/>
                          </m:rPr>
                          <a:rPr lang="en-US" dirty="0"/>
                          <m:t> </m:t>
                        </m:r>
                        <m:r>
                          <m:rPr>
                            <m:nor/>
                          </m:rPr>
                          <a:rPr lang="en-US" dirty="0"/>
                          <m:t>to</m:t>
                        </m:r>
                        <m:r>
                          <m:rPr>
                            <m:nor/>
                          </m:rPr>
                          <a:rPr lang="en-US" dirty="0"/>
                          <m:t> </m:t>
                        </m:r>
                        <m:r>
                          <m:rPr>
                            <m:nor/>
                          </m:rPr>
                          <a:rPr lang="en-US" dirty="0"/>
                          <m:t>N</m:t>
                        </m:r>
                        <m:r>
                          <m:rPr>
                            <m:nor/>
                          </m:rPr>
                          <a:rPr lang="en-US" dirty="0"/>
                          <m:t> </m:t>
                        </m:r>
                        <m:r>
                          <m:rPr>
                            <m:nor/>
                          </m:rPr>
                          <a:rPr lang="en-US" dirty="0"/>
                          <m:t>and</m:t>
                        </m:r>
                        <m:r>
                          <m:rPr>
                            <m:nor/>
                          </m:rPr>
                          <a:rPr lang="en-US" dirty="0"/>
                          <m:t> </m:t>
                        </m:r>
                        <m:r>
                          <m:rPr>
                            <m:nor/>
                          </m:rPr>
                          <a:rPr lang="en-US" dirty="0"/>
                          <m:t>S</m:t>
                        </m:r>
                        <m:r>
                          <a:rPr lang="en-US" i="1" dirty="0">
                            <a:latin typeface="Cambria Math" panose="02040503050406030204" pitchFamily="18" charset="0"/>
                          </a:rPr>
                          <m:t>,</m:t>
                        </m:r>
                        <m:r>
                          <a:rPr lang="en-US" b="1" i="1" dirty="0">
                            <a:latin typeface="Cambria Math" panose="02040503050406030204" pitchFamily="18" charset="0"/>
                          </a:rPr>
                          <m:t>𝜽</m:t>
                        </m:r>
                      </m:e>
                    </m:d>
                    <m:r>
                      <a:rPr lang="en-US" i="1" dirty="0">
                        <a:latin typeface="Cambria Math" panose="02040503050406030204" pitchFamily="18" charset="0"/>
                      </a:rPr>
                      <m:t>=0.5</m:t>
                    </m:r>
                  </m:oMath>
                </a14:m>
                <a:endParaRPr lang="en-US" dirty="0"/>
              </a:p>
              <a:p>
                <a:pPr lvl="1"/>
                <a:r>
                  <a:rPr lang="en-US" dirty="0"/>
                  <a:t>Agent will likely reach the goal state quickly</a:t>
                </a:r>
              </a:p>
              <a:p>
                <a:r>
                  <a:rPr lang="en-US" b="0" dirty="0"/>
                  <a:t>How about adding </a:t>
                </a:r>
                <a14:m>
                  <m:oMath xmlns:m="http://schemas.openxmlformats.org/officeDocument/2006/math">
                    <m:r>
                      <a:rPr lang="en-US" b="0" i="1" smtClean="0">
                        <a:latin typeface="Cambria Math" panose="02040503050406030204" pitchFamily="18" charset="0"/>
                      </a:rPr>
                      <m:t>𝜖</m:t>
                    </m:r>
                  </m:oMath>
                </a14:m>
                <a:r>
                  <a:rPr lang="en-US" dirty="0"/>
                  <a:t>-greedy on top of the opt det policy?</a:t>
                </a:r>
              </a:p>
              <a:p>
                <a:pPr lvl="1"/>
                <a:r>
                  <a:rPr lang="en-US" dirty="0"/>
                  <a:t>Agent may get into one of the 2 bad states, since each non-optima action is given equal probability in every state</a:t>
                </a:r>
                <a:endParaRPr lang="en-SE" dirty="0"/>
              </a:p>
            </p:txBody>
          </p:sp>
        </mc:Choice>
        <mc:Fallback xmlns="">
          <p:sp>
            <p:nvSpPr>
              <p:cNvPr id="3" name="Content Placeholder 2">
                <a:extLst>
                  <a:ext uri="{FF2B5EF4-FFF2-40B4-BE49-F238E27FC236}">
                    <a16:creationId xmlns:a16="http://schemas.microsoft.com/office/drawing/2014/main" id="{5F095FC9-0C40-4E5C-BA79-E2F359C99660}"/>
                  </a:ext>
                </a:extLst>
              </p:cNvPr>
              <p:cNvSpPr>
                <a:spLocks noGrp="1" noRot="1" noChangeAspect="1" noMove="1" noResize="1" noEditPoints="1" noAdjustHandles="1" noChangeArrowheads="1" noChangeShapeType="1" noTextEdit="1"/>
              </p:cNvSpPr>
              <p:nvPr>
                <p:ph idx="1"/>
              </p:nvPr>
            </p:nvSpPr>
            <p:spPr>
              <a:xfrm>
                <a:off x="152400" y="1285861"/>
                <a:ext cx="8839200" cy="3223259"/>
              </a:xfrm>
              <a:blipFill>
                <a:blip r:embed="rId3"/>
                <a:stretch>
                  <a:fillRect l="-759" t="-3214"/>
                </a:stretch>
              </a:blipFill>
            </p:spPr>
            <p:txBody>
              <a:bodyPr/>
              <a:lstStyle/>
              <a:p>
                <a:r>
                  <a:rPr lang="en-SE">
                    <a:noFill/>
                  </a:rPr>
                  <a:t> </a:t>
                </a:r>
              </a:p>
            </p:txBody>
          </p:sp>
        </mc:Fallback>
      </mc:AlternateContent>
      <p:pic>
        <p:nvPicPr>
          <p:cNvPr id="4" name="Picture 3">
            <a:extLst>
              <a:ext uri="{FF2B5EF4-FFF2-40B4-BE49-F238E27FC236}">
                <a16:creationId xmlns:a16="http://schemas.microsoft.com/office/drawing/2014/main" id="{6188E9E3-DD77-4CC8-9F51-EF688C5861D4}"/>
              </a:ext>
            </a:extLst>
          </p:cNvPr>
          <p:cNvPicPr>
            <a:picLocks noChangeAspect="1"/>
          </p:cNvPicPr>
          <p:nvPr/>
        </p:nvPicPr>
        <p:blipFill>
          <a:blip r:embed="rId4"/>
          <a:stretch>
            <a:fillRect/>
          </a:stretch>
        </p:blipFill>
        <p:spPr>
          <a:xfrm>
            <a:off x="276732" y="4509120"/>
            <a:ext cx="4115375" cy="1680444"/>
          </a:xfrm>
          <a:prstGeom prst="rect">
            <a:avLst/>
          </a:prstGeom>
        </p:spPr>
      </p:pic>
      <p:pic>
        <p:nvPicPr>
          <p:cNvPr id="5" name="Picture 4">
            <a:extLst>
              <a:ext uri="{FF2B5EF4-FFF2-40B4-BE49-F238E27FC236}">
                <a16:creationId xmlns:a16="http://schemas.microsoft.com/office/drawing/2014/main" id="{F17511AF-3525-4C83-83DA-1ED62650B789}"/>
              </a:ext>
            </a:extLst>
          </p:cNvPr>
          <p:cNvPicPr>
            <a:picLocks noChangeAspect="1"/>
          </p:cNvPicPr>
          <p:nvPr/>
        </p:nvPicPr>
        <p:blipFill>
          <a:blip r:embed="rId5"/>
          <a:stretch>
            <a:fillRect/>
          </a:stretch>
        </p:blipFill>
        <p:spPr>
          <a:xfrm>
            <a:off x="4572000" y="4509120"/>
            <a:ext cx="4092511" cy="1669013"/>
          </a:xfrm>
          <a:prstGeom prst="rect">
            <a:avLst/>
          </a:prstGeom>
        </p:spPr>
      </p:pic>
      <p:sp>
        <p:nvSpPr>
          <p:cNvPr id="6" name="Rectangle 5">
            <a:extLst>
              <a:ext uri="{FF2B5EF4-FFF2-40B4-BE49-F238E27FC236}">
                <a16:creationId xmlns:a16="http://schemas.microsoft.com/office/drawing/2014/main" id="{D54F223E-9DF6-4A86-B140-32490E6E3FF5}"/>
              </a:ext>
            </a:extLst>
          </p:cNvPr>
          <p:cNvSpPr/>
          <p:nvPr/>
        </p:nvSpPr>
        <p:spPr>
          <a:xfrm>
            <a:off x="1329881" y="6189564"/>
            <a:ext cx="2009076" cy="461665"/>
          </a:xfrm>
          <a:prstGeom prst="rect">
            <a:avLst/>
          </a:prstGeom>
        </p:spPr>
        <p:txBody>
          <a:bodyPr wrap="none">
            <a:spAutoFit/>
          </a:bodyPr>
          <a:lstStyle/>
          <a:p>
            <a:r>
              <a:rPr lang="en-US" sz="2400" dirty="0" err="1"/>
              <a:t>Opt</a:t>
            </a:r>
            <a:r>
              <a:rPr lang="en-US" sz="2400" dirty="0"/>
              <a:t> det policy </a:t>
            </a:r>
            <a:endParaRPr lang="en-SE" sz="2400" dirty="0"/>
          </a:p>
        </p:txBody>
      </p:sp>
      <p:sp>
        <p:nvSpPr>
          <p:cNvPr id="7" name="Rectangle 6">
            <a:extLst>
              <a:ext uri="{FF2B5EF4-FFF2-40B4-BE49-F238E27FC236}">
                <a16:creationId xmlns:a16="http://schemas.microsoft.com/office/drawing/2014/main" id="{AC39FCBA-24FE-4833-8CE3-C88F6026CA35}"/>
              </a:ext>
            </a:extLst>
          </p:cNvPr>
          <p:cNvSpPr/>
          <p:nvPr/>
        </p:nvSpPr>
        <p:spPr>
          <a:xfrm>
            <a:off x="5620802" y="6189564"/>
            <a:ext cx="1994905" cy="461665"/>
          </a:xfrm>
          <a:prstGeom prst="rect">
            <a:avLst/>
          </a:prstGeom>
        </p:spPr>
        <p:txBody>
          <a:bodyPr wrap="none">
            <a:spAutoFit/>
          </a:bodyPr>
          <a:lstStyle/>
          <a:p>
            <a:r>
              <a:rPr lang="en-US" sz="2400" dirty="0" err="1"/>
              <a:t>Opt</a:t>
            </a:r>
            <a:r>
              <a:rPr lang="en-US" sz="2400" dirty="0"/>
              <a:t> </a:t>
            </a:r>
            <a:r>
              <a:rPr lang="en-US" sz="2400" dirty="0" err="1"/>
              <a:t>Sto</a:t>
            </a:r>
            <a:r>
              <a:rPr lang="en-US" sz="2400" dirty="0"/>
              <a:t> policy </a:t>
            </a:r>
            <a:endParaRPr lang="en-SE" sz="2400" dirty="0"/>
          </a:p>
        </p:txBody>
      </p:sp>
    </p:spTree>
    <p:extLst>
      <p:ext uri="{BB962C8B-B14F-4D97-AF65-F5344CB8AC3E}">
        <p14:creationId xmlns:p14="http://schemas.microsoft.com/office/powerpoint/2010/main" val="3595386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42172FFB-7957-4345-928F-A5F33C811CBD}"/>
                  </a:ext>
                </a:extLst>
              </p:cNvPr>
              <p:cNvSpPr>
                <a:spLocks noGrp="1"/>
              </p:cNvSpPr>
              <p:nvPr>
                <p:ph type="title"/>
              </p:nvPr>
            </p:nvSpPr>
            <p:spPr/>
            <p:txBody>
              <a:bodyPr/>
              <a:lstStyle/>
              <a:p>
                <a:r>
                  <a:rPr lang="en-US" dirty="0"/>
                  <a:t>Optimal </a:t>
                </a:r>
                <a14:m>
                  <m:oMath xmlns:m="http://schemas.openxmlformats.org/officeDocument/2006/math">
                    <m:r>
                      <a:rPr lang="en-US" i="1">
                        <a:latin typeface="Cambria Math" panose="02040503050406030204" pitchFamily="18" charset="0"/>
                      </a:rPr>
                      <m:t>𝜖</m:t>
                    </m:r>
                  </m:oMath>
                </a14:m>
                <a:r>
                  <a:rPr lang="en-US" dirty="0"/>
                  <a:t>-Soft Policy</a:t>
                </a:r>
                <a:endParaRPr lang="en-SE" dirty="0"/>
              </a:p>
            </p:txBody>
          </p:sp>
        </mc:Choice>
        <mc:Fallback xmlns="">
          <p:sp>
            <p:nvSpPr>
              <p:cNvPr id="2" name="Title 1">
                <a:extLst>
                  <a:ext uri="{FF2B5EF4-FFF2-40B4-BE49-F238E27FC236}">
                    <a16:creationId xmlns:a16="http://schemas.microsoft.com/office/drawing/2014/main" id="{42172FFB-7957-4345-928F-A5F33C811CBD}"/>
                  </a:ext>
                </a:extLst>
              </p:cNvPr>
              <p:cNvSpPr>
                <a:spLocks noGrp="1" noRot="1" noChangeAspect="1" noMove="1" noResize="1" noEditPoints="1" noAdjustHandles="1" noChangeArrowheads="1" noChangeShapeType="1" noTextEdit="1"/>
              </p:cNvSpPr>
              <p:nvPr>
                <p:ph type="title"/>
              </p:nvPr>
            </p:nvSpPr>
            <p:spPr>
              <a:blipFill>
                <a:blip r:embed="rId3"/>
                <a:stretch>
                  <a:fillRect t="-2797" b="-2028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2A2E9D6-20A4-43B7-B3A7-A8EC51A0CF5B}"/>
                  </a:ext>
                </a:extLst>
              </p:cNvPr>
              <p:cNvSpPr>
                <a:spLocks noGrp="1"/>
              </p:cNvSpPr>
              <p:nvPr>
                <p:ph idx="1"/>
              </p:nvPr>
            </p:nvSpPr>
            <p:spPr>
              <a:xfrm>
                <a:off x="457200" y="1295400"/>
                <a:ext cx="8229600" cy="2316782"/>
              </a:xfrm>
            </p:spPr>
            <p:txBody>
              <a:bodyPr>
                <a:normAutofit fontScale="85000" lnSpcReduction="20000"/>
              </a:bodyPr>
              <a:lstStyle/>
              <a:p>
                <a:r>
                  <a:rPr lang="en-US" dirty="0"/>
                  <a:t>The optimal </a:t>
                </a:r>
                <a14:m>
                  <m:oMath xmlns:m="http://schemas.openxmlformats.org/officeDocument/2006/math">
                    <m:r>
                      <a:rPr lang="en-US" i="1">
                        <a:latin typeface="Cambria Math" panose="02040503050406030204" pitchFamily="18" charset="0"/>
                      </a:rPr>
                      <m:t>𝜖</m:t>
                    </m:r>
                  </m:oMath>
                </a14:m>
                <a:r>
                  <a:rPr lang="en-US" dirty="0"/>
                  <a:t>-soft policy is the policy with the highest value in each state among all </a:t>
                </a:r>
                <a14:m>
                  <m:oMath xmlns:m="http://schemas.openxmlformats.org/officeDocument/2006/math">
                    <m:r>
                      <a:rPr lang="en-US" i="1">
                        <a:latin typeface="Cambria Math" panose="02040503050406030204" pitchFamily="18" charset="0"/>
                      </a:rPr>
                      <m:t>𝜖</m:t>
                    </m:r>
                  </m:oMath>
                </a14:m>
                <a:r>
                  <a:rPr lang="en-US" dirty="0"/>
                  <a:t>-soft policies. It performs worse than the optimal greedy deterministic policy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m:t>
                        </m:r>
                      </m:sub>
                    </m:sSub>
                  </m:oMath>
                </a14:m>
                <a:r>
                  <a:rPr lang="en-US" dirty="0"/>
                  <a:t> in general. </a:t>
                </a:r>
              </a:p>
              <a:p>
                <a:r>
                  <a:rPr lang="en-US" dirty="0"/>
                  <a:t>But it often performs reasonably well, and avoids exploring starts.</a:t>
                </a:r>
                <a:endParaRPr lang="en-SE" dirty="0"/>
              </a:p>
            </p:txBody>
          </p:sp>
        </mc:Choice>
        <mc:Fallback xmlns="">
          <p:sp>
            <p:nvSpPr>
              <p:cNvPr id="3" name="Content Placeholder 2">
                <a:extLst>
                  <a:ext uri="{FF2B5EF4-FFF2-40B4-BE49-F238E27FC236}">
                    <a16:creationId xmlns:a16="http://schemas.microsoft.com/office/drawing/2014/main" id="{62A2E9D6-20A4-43B7-B3A7-A8EC51A0CF5B}"/>
                  </a:ext>
                </a:extLst>
              </p:cNvPr>
              <p:cNvSpPr>
                <a:spLocks noGrp="1" noRot="1" noChangeAspect="1" noMove="1" noResize="1" noEditPoints="1" noAdjustHandles="1" noChangeArrowheads="1" noChangeShapeType="1" noTextEdit="1"/>
              </p:cNvSpPr>
              <p:nvPr>
                <p:ph idx="1"/>
              </p:nvPr>
            </p:nvSpPr>
            <p:spPr>
              <a:xfrm>
                <a:off x="457200" y="1295400"/>
                <a:ext cx="8229600" cy="2316782"/>
              </a:xfrm>
              <a:blipFill>
                <a:blip r:embed="rId4"/>
                <a:stretch>
                  <a:fillRect l="-1259" t="-6053" r="-2000"/>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20707AC8-12B8-44AB-B1F1-9616AD9B2A01}"/>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11</a:t>
            </a:fld>
            <a:endParaRPr lang="en-US" altLang="zh-CN"/>
          </a:p>
        </p:txBody>
      </p:sp>
      <p:pic>
        <p:nvPicPr>
          <p:cNvPr id="5" name="Picture 4">
            <a:extLst>
              <a:ext uri="{FF2B5EF4-FFF2-40B4-BE49-F238E27FC236}">
                <a16:creationId xmlns:a16="http://schemas.microsoft.com/office/drawing/2014/main" id="{DFD30D6D-8749-4279-9097-DBEF4657E9C4}"/>
              </a:ext>
            </a:extLst>
          </p:cNvPr>
          <p:cNvPicPr>
            <a:picLocks noChangeAspect="1"/>
          </p:cNvPicPr>
          <p:nvPr/>
        </p:nvPicPr>
        <p:blipFill>
          <a:blip r:embed="rId5"/>
          <a:stretch>
            <a:fillRect/>
          </a:stretch>
        </p:blipFill>
        <p:spPr>
          <a:xfrm>
            <a:off x="1316394" y="3581400"/>
            <a:ext cx="6511212" cy="3162328"/>
          </a:xfrm>
          <a:prstGeom prst="rect">
            <a:avLst/>
          </a:prstGeom>
        </p:spPr>
      </p:pic>
      <p:sp>
        <p:nvSpPr>
          <p:cNvPr id="6" name="Rectangle 5">
            <a:extLst>
              <a:ext uri="{FF2B5EF4-FFF2-40B4-BE49-F238E27FC236}">
                <a16:creationId xmlns:a16="http://schemas.microsoft.com/office/drawing/2014/main" id="{07A8AE9B-99B7-49D8-B3DA-85882BF74CD8}"/>
              </a:ext>
            </a:extLst>
          </p:cNvPr>
          <p:cNvSpPr/>
          <p:nvPr/>
        </p:nvSpPr>
        <p:spPr bwMode="auto">
          <a:xfrm>
            <a:off x="76200" y="121298"/>
            <a:ext cx="1111424" cy="488302"/>
          </a:xfrm>
          <a:prstGeom prst="rect">
            <a:avLst/>
          </a:pr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C00000"/>
                </a:solidFill>
                <a:effectLst/>
                <a:latin typeface="Arial" charset="0"/>
              </a:rPr>
              <a:t>Recall</a:t>
            </a:r>
            <a:endParaRPr kumimoji="0" lang="en-SE" sz="2400" b="0" i="0" u="none" strike="noStrike" cap="none" normalizeH="0" baseline="0" dirty="0">
              <a:ln>
                <a:noFill/>
              </a:ln>
              <a:solidFill>
                <a:srgbClr val="C00000"/>
              </a:solidFill>
              <a:effectLst/>
              <a:latin typeface="Arial" charset="0"/>
            </a:endParaRPr>
          </a:p>
        </p:txBody>
      </p:sp>
      <p:sp>
        <p:nvSpPr>
          <p:cNvPr id="7" name="Rectangle 6">
            <a:extLst>
              <a:ext uri="{FF2B5EF4-FFF2-40B4-BE49-F238E27FC236}">
                <a16:creationId xmlns:a16="http://schemas.microsoft.com/office/drawing/2014/main" id="{BC86568E-05D3-4D4C-9E5E-4E4DE7C58062}"/>
              </a:ext>
            </a:extLst>
          </p:cNvPr>
          <p:cNvSpPr/>
          <p:nvPr/>
        </p:nvSpPr>
        <p:spPr>
          <a:xfrm>
            <a:off x="2681790" y="3892860"/>
            <a:ext cx="3780420" cy="1178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Only applies to MDP, not POMDP</a:t>
            </a:r>
            <a:endParaRPr lang="en-SE" sz="3600" dirty="0"/>
          </a:p>
        </p:txBody>
      </p:sp>
    </p:spTree>
    <p:extLst>
      <p:ext uri="{BB962C8B-B14F-4D97-AF65-F5344CB8AC3E}">
        <p14:creationId xmlns:p14="http://schemas.microsoft.com/office/powerpoint/2010/main" val="2129821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B05D3-9912-457B-A348-21009A04AB13}"/>
              </a:ext>
            </a:extLst>
          </p:cNvPr>
          <p:cNvSpPr>
            <a:spLocks noGrp="1"/>
          </p:cNvSpPr>
          <p:nvPr>
            <p:ph type="title"/>
          </p:nvPr>
        </p:nvSpPr>
        <p:spPr/>
        <p:txBody>
          <a:bodyPr/>
          <a:lstStyle/>
          <a:p>
            <a:r>
              <a:rPr lang="en-US" dirty="0"/>
              <a:t>Optimization Objective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287F61F-DA86-48D8-9911-E2EE87DAD6AB}"/>
                  </a:ext>
                </a:extLst>
              </p:cNvPr>
              <p:cNvSpPr>
                <a:spLocks noGrp="1"/>
              </p:cNvSpPr>
              <p:nvPr>
                <p:ph idx="1"/>
              </p:nvPr>
            </p:nvSpPr>
            <p:spPr/>
            <p:txBody>
              <a:bodyPr/>
              <a:lstStyle/>
              <a:p>
                <a:r>
                  <a:rPr lang="en-US" dirty="0"/>
                  <a:t>We consider the episodic case, and would like to optimize the expected value of the start state of each episode, with start 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0</m:t>
                        </m:r>
                      </m:sub>
                    </m:sSub>
                  </m:oMath>
                </a14:m>
                <a:r>
                  <a:rPr lang="en-US" b="0" dirty="0">
                    <a:latin typeface="Cambria Math" panose="02040503050406030204" pitchFamily="18" charset="0"/>
                  </a:rPr>
                  <a:t>:</a:t>
                </a:r>
              </a:p>
              <a:p>
                <a14:m>
                  <m:oMath xmlns:m="http://schemas.openxmlformats.org/officeDocument/2006/math">
                    <m:r>
                      <a:rPr lang="en-US" i="1">
                        <a:latin typeface="Cambria Math" panose="02040503050406030204" pitchFamily="18" charset="0"/>
                      </a:rPr>
                      <m:t>𝐽</m:t>
                    </m:r>
                    <m:d>
                      <m:dPr>
                        <m:ctrlPr>
                          <a:rPr lang="en-US" i="1">
                            <a:latin typeface="Cambria Math" panose="02040503050406030204" pitchFamily="18" charset="0"/>
                          </a:rPr>
                        </m:ctrlPr>
                      </m:dPr>
                      <m:e>
                        <m:r>
                          <a:rPr lang="en-US" b="1" i="1">
                            <a:latin typeface="Cambria Math" panose="02040503050406030204" pitchFamily="18" charset="0"/>
                          </a:rPr>
                          <m:t>𝜽</m:t>
                        </m:r>
                      </m:e>
                    </m:d>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𝜋</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0</m:t>
                        </m:r>
                      </m:sub>
                    </m:sSub>
                    <m:r>
                      <a:rPr lang="en-US" b="0" i="1" smtClean="0">
                        <a:latin typeface="Cambria Math" panose="02040503050406030204" pitchFamily="18" charset="0"/>
                      </a:rPr>
                      <m:t>)</m:t>
                    </m:r>
                  </m:oMath>
                </a14:m>
                <a:endParaRPr lang="en-US" dirty="0"/>
              </a:p>
              <a:p>
                <a:r>
                  <a:rPr lang="en-US" dirty="0"/>
                  <a:t>where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𝜋</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0</m:t>
                        </m:r>
                      </m:sub>
                    </m:sSub>
                    <m:r>
                      <a:rPr lang="en-US" b="0" i="1" smtClean="0">
                        <a:latin typeface="Cambria Math" panose="02040503050406030204" pitchFamily="18" charset="0"/>
                      </a:rPr>
                      <m:t>)</m:t>
                    </m:r>
                  </m:oMath>
                </a14:m>
                <a:r>
                  <a:rPr lang="en-US" dirty="0"/>
                  <a:t> is the true value function for policy </a:t>
                </a:r>
                <a14:m>
                  <m:oMath xmlns:m="http://schemas.openxmlformats.org/officeDocument/2006/math">
                    <m:r>
                      <a:rPr lang="en-US" b="0" i="1" smtClean="0">
                        <a:latin typeface="Cambria Math" panose="02040503050406030204" pitchFamily="18" charset="0"/>
                      </a:rPr>
                      <m:t>𝜋</m:t>
                    </m:r>
                  </m:oMath>
                </a14:m>
                <a:r>
                  <a:rPr lang="en-US" dirty="0"/>
                  <a:t>, parametrized by </a:t>
                </a:r>
                <a14:m>
                  <m:oMath xmlns:m="http://schemas.openxmlformats.org/officeDocument/2006/math">
                    <m:r>
                      <a:rPr lang="en-US" b="1" i="1">
                        <a:latin typeface="Cambria Math" panose="02040503050406030204" pitchFamily="18" charset="0"/>
                      </a:rPr>
                      <m:t>𝜽</m:t>
                    </m:r>
                  </m:oMath>
                </a14:m>
                <a:r>
                  <a:rPr lang="en-US" dirty="0"/>
                  <a:t>: </a:t>
                </a:r>
                <a14:m>
                  <m:oMath xmlns:m="http://schemas.openxmlformats.org/officeDocument/2006/math">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r>
                          <a:rPr lang="en-US" i="1">
                            <a:latin typeface="Cambria Math" panose="02040503050406030204" pitchFamily="18" charset="0"/>
                          </a:rPr>
                          <m:t>,</m:t>
                        </m:r>
                        <m:r>
                          <a:rPr lang="en-US" b="1" i="1">
                            <a:latin typeface="Cambria Math" panose="02040503050406030204" pitchFamily="18" charset="0"/>
                          </a:rPr>
                          <m:t>𝜽</m:t>
                        </m:r>
                      </m:e>
                    </m:d>
                  </m:oMath>
                </a14:m>
                <a:endParaRPr lang="en-SE" dirty="0"/>
              </a:p>
            </p:txBody>
          </p:sp>
        </mc:Choice>
        <mc:Fallback xmlns="">
          <p:sp>
            <p:nvSpPr>
              <p:cNvPr id="3" name="Content Placeholder 2">
                <a:extLst>
                  <a:ext uri="{FF2B5EF4-FFF2-40B4-BE49-F238E27FC236}">
                    <a16:creationId xmlns:a16="http://schemas.microsoft.com/office/drawing/2014/main" id="{4287F61F-DA86-48D8-9911-E2EE87DAD6AB}"/>
                  </a:ext>
                </a:extLst>
              </p:cNvPr>
              <p:cNvSpPr>
                <a:spLocks noGrp="1" noRot="1" noChangeAspect="1" noMove="1" noResize="1" noEditPoints="1" noAdjustHandles="1" noChangeArrowheads="1" noChangeShapeType="1" noTextEdit="1"/>
              </p:cNvSpPr>
              <p:nvPr>
                <p:ph idx="1"/>
              </p:nvPr>
            </p:nvSpPr>
            <p:spPr>
              <a:blipFill>
                <a:blip r:embed="rId3"/>
                <a:stretch>
                  <a:fillRect l="-1586" t="-1522" r="-345"/>
                </a:stretch>
              </a:blipFill>
            </p:spPr>
            <p:txBody>
              <a:bodyPr/>
              <a:lstStyle/>
              <a:p>
                <a:r>
                  <a:rPr lang="en-SE">
                    <a:noFill/>
                  </a:rPr>
                  <a:t> </a:t>
                </a:r>
              </a:p>
            </p:txBody>
          </p:sp>
        </mc:Fallback>
      </mc:AlternateContent>
    </p:spTree>
    <p:extLst>
      <p:ext uri="{BB962C8B-B14F-4D97-AF65-F5344CB8AC3E}">
        <p14:creationId xmlns:p14="http://schemas.microsoft.com/office/powerpoint/2010/main" val="2764254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A871E-47EE-4A54-8290-535F5406B9DB}"/>
              </a:ext>
            </a:extLst>
          </p:cNvPr>
          <p:cNvSpPr>
            <a:spLocks noGrp="1"/>
          </p:cNvSpPr>
          <p:nvPr>
            <p:ph type="title"/>
          </p:nvPr>
        </p:nvSpPr>
        <p:spPr/>
        <p:txBody>
          <a:bodyPr>
            <a:normAutofit fontScale="90000"/>
          </a:bodyPr>
          <a:lstStyle/>
          <a:p>
            <a:r>
              <a:rPr lang="en-US" sz="3600" b="0" dirty="0"/>
              <a:t>Model </a:t>
            </a:r>
            <a:r>
              <a:rPr lang="en-US" sz="3600" dirty="0"/>
              <a:t>Training in Supervised Learning </a:t>
            </a:r>
            <a:r>
              <a:rPr lang="en-US" sz="3600" b="0" dirty="0"/>
              <a:t>vs. Policy Gradient in RL</a:t>
            </a:r>
            <a:endParaRPr lang="en-SE" sz="36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B4DAE1B-0644-4B4E-B816-0D2F47CB90E2}"/>
                  </a:ext>
                </a:extLst>
              </p:cNvPr>
              <p:cNvSpPr>
                <a:spLocks noGrp="1"/>
              </p:cNvSpPr>
              <p:nvPr>
                <p:ph idx="1"/>
              </p:nvPr>
            </p:nvSpPr>
            <p:spPr>
              <a:xfrm>
                <a:off x="156360" y="1268760"/>
                <a:ext cx="5832644" cy="5400600"/>
              </a:xfrm>
            </p:spPr>
            <p:txBody>
              <a:bodyPr>
                <a:normAutofit fontScale="85000" lnSpcReduction="20000"/>
              </a:bodyPr>
              <a:lstStyle/>
              <a:p>
                <a:r>
                  <a:rPr lang="en-US" dirty="0"/>
                  <a:t>SL: to solve </a:t>
                </a:r>
                <a14:m>
                  <m:oMath xmlns:m="http://schemas.openxmlformats.org/officeDocument/2006/math">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min</m:t>
                            </m:r>
                          </m:e>
                          <m:lim>
                            <m:r>
                              <a:rPr lang="en-US" i="1">
                                <a:latin typeface="Cambria Math" panose="02040503050406030204" pitchFamily="18" charset="0"/>
                              </a:rPr>
                              <m:t>𝜃</m:t>
                            </m:r>
                          </m:lim>
                        </m:limLow>
                      </m:fName>
                      <m:e>
                        <m:sSub>
                          <m:sSubPr>
                            <m:ctrlPr>
                              <a:rPr lang="en-US" i="1">
                                <a:latin typeface="Cambria Math" panose="02040503050406030204" pitchFamily="18" charset="0"/>
                              </a:rPr>
                            </m:ctrlPr>
                          </m:sSubPr>
                          <m:e>
                            <m:r>
                              <a:rPr lang="en-US" i="1">
                                <a:latin typeface="Cambria Math" panose="02040503050406030204" pitchFamily="18" charset="0"/>
                              </a:rPr>
                              <m:t>𝔼</m:t>
                            </m:r>
                          </m:e>
                          <m:sub>
                            <m:d>
                              <m:dPr>
                                <m:ctrlPr>
                                  <a:rPr lang="en-US" i="1">
                                    <a:latin typeface="Cambria Math" panose="02040503050406030204" pitchFamily="18" charset="0"/>
                                  </a:rPr>
                                </m:ctrlPr>
                              </m:dPr>
                              <m:e>
                                <m:r>
                                  <m:rPr>
                                    <m:brk m:alnAt="7"/>
                                  </m:rP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e>
                            </m:d>
                            <m:r>
                              <a:rPr lang="en-US" i="1">
                                <a:latin typeface="Cambria Math" panose="02040503050406030204" pitchFamily="18" charset="0"/>
                              </a:rPr>
                              <m:t>∼</m:t>
                            </m:r>
                            <m:r>
                              <a:rPr lang="en-US" i="1">
                                <a:latin typeface="Cambria Math" panose="02040503050406030204" pitchFamily="18" charset="0"/>
                              </a:rPr>
                              <m:t>𝐷</m:t>
                            </m:r>
                          </m:sub>
                        </m:sSub>
                        <m:r>
                          <m:rPr>
                            <m:sty m:val="p"/>
                          </m:rPr>
                          <a:rPr lang="en-US">
                            <a:latin typeface="Cambria Math" panose="02040503050406030204" pitchFamily="18" charset="0"/>
                          </a:rPr>
                          <m:t>Loss</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𝜃</m:t>
                        </m:r>
                        <m:r>
                          <a:rPr lang="en-US" i="1">
                            <a:latin typeface="Cambria Math" panose="02040503050406030204" pitchFamily="18" charset="0"/>
                          </a:rPr>
                          <m:t>)</m:t>
                        </m:r>
                      </m:e>
                    </m:func>
                  </m:oMath>
                </a14:m>
                <a:r>
                  <a:rPr lang="en-US" dirty="0"/>
                  <a:t> for model training: </a:t>
                </a:r>
                <a:r>
                  <a:rPr lang="en-US" b="0" dirty="0"/>
                  <a:t>gradient </a:t>
                </a:r>
                <a:r>
                  <a:rPr lang="en-US" b="0" dirty="0">
                    <a:solidFill>
                      <a:srgbClr val="FF0000"/>
                    </a:solidFill>
                  </a:rPr>
                  <a:t>descent</a:t>
                </a:r>
                <a:r>
                  <a:rPr lang="en-US" b="0" dirty="0"/>
                  <a:t> </a:t>
                </a:r>
                <a14:m>
                  <m:oMath xmlns:m="http://schemas.openxmlformats.org/officeDocument/2006/math">
                    <m:r>
                      <a:rPr lang="en-US" b="0" i="1" smtClean="0">
                        <a:latin typeface="Cambria Math" panose="02040503050406030204" pitchFamily="18" charset="0"/>
                      </a:rPr>
                      <m:t>𝜃</m:t>
                    </m:r>
                    <m:r>
                      <a:rPr lang="en-US" b="0" i="1" smtClean="0">
                        <a:latin typeface="Cambria Math" panose="02040503050406030204" pitchFamily="18" charset="0"/>
                      </a:rPr>
                      <m:t>←</m:t>
                    </m:r>
                    <m:r>
                      <a:rPr lang="en-US" i="1">
                        <a:latin typeface="Cambria Math" panose="02040503050406030204" pitchFamily="18" charset="0"/>
                      </a:rPr>
                      <m:t>𝜃</m:t>
                    </m:r>
                    <m:r>
                      <a:rPr lang="en-US" b="0" i="1" smtClean="0">
                        <a:solidFill>
                          <a:schemeClr val="tx1"/>
                        </a:solidFill>
                        <a:latin typeface="Cambria Math" panose="02040503050406030204" pitchFamily="18" charset="0"/>
                      </a:rPr>
                      <m:t>−</m:t>
                    </m:r>
                    <m:r>
                      <a:rPr lang="en-US" i="1">
                        <a:latin typeface="Cambria Math" panose="02040503050406030204" pitchFamily="18" charset="0"/>
                      </a:rPr>
                      <m:t>𝛼</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m:t>
                        </m:r>
                      </m:e>
                      <m:sub>
                        <m:r>
                          <a:rPr lang="en-US" b="0" i="1" smtClean="0">
                            <a:latin typeface="Cambria Math" panose="02040503050406030204" pitchFamily="18" charset="0"/>
                          </a:rPr>
                          <m:t>𝜃</m:t>
                        </m:r>
                      </m:sub>
                    </m:sSub>
                    <m:r>
                      <m:rPr>
                        <m:sty m:val="p"/>
                      </m:rPr>
                      <a:rPr lang="en-US" b="0" i="0" smtClean="0">
                        <a:latin typeface="Cambria Math" panose="02040503050406030204" pitchFamily="18" charset="0"/>
                      </a:rPr>
                      <m:t>Loss</m:t>
                    </m:r>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𝜃</m:t>
                        </m:r>
                      </m:e>
                    </m:d>
                  </m:oMath>
                </a14:m>
                <a:endParaRPr lang="en-US" dirty="0"/>
              </a:p>
              <a:p>
                <a:pPr lvl="1"/>
                <a:r>
                  <a:rPr lang="en-US" dirty="0"/>
                  <a:t>Update </a:t>
                </a:r>
                <a:r>
                  <a:rPr lang="en-US" dirty="0">
                    <a:solidFill>
                      <a:srgbClr val="FF0000"/>
                    </a:solidFill>
                  </a:rPr>
                  <a:t>model params </a:t>
                </a:r>
                <a14:m>
                  <m:oMath xmlns:m="http://schemas.openxmlformats.org/officeDocument/2006/math">
                    <m:r>
                      <a:rPr lang="en-US" i="1">
                        <a:solidFill>
                          <a:srgbClr val="FF0000"/>
                        </a:solidFill>
                        <a:latin typeface="Cambria Math" panose="02040503050406030204" pitchFamily="18" charset="0"/>
                      </a:rPr>
                      <m:t>𝜃</m:t>
                    </m:r>
                  </m:oMath>
                </a14:m>
                <a:r>
                  <a:rPr lang="en-US" dirty="0"/>
                  <a:t> by following the gradient </a:t>
                </a:r>
                <a:r>
                  <a:rPr lang="en-US" dirty="0">
                    <a:solidFill>
                      <a:srgbClr val="FF0000"/>
                    </a:solidFill>
                  </a:rPr>
                  <a:t>downhill</a:t>
                </a:r>
                <a:r>
                  <a:rPr lang="en-US" dirty="0"/>
                  <a:t>, in order to </a:t>
                </a:r>
                <a:r>
                  <a:rPr lang="en-US" dirty="0">
                    <a:solidFill>
                      <a:srgbClr val="FF0000"/>
                    </a:solidFill>
                  </a:rPr>
                  <a:t>decrease</a:t>
                </a:r>
                <a:r>
                  <a:rPr lang="en-US" dirty="0"/>
                  <a:t> </a:t>
                </a:r>
                <a14:m>
                  <m:oMath xmlns:m="http://schemas.openxmlformats.org/officeDocument/2006/math">
                    <m:r>
                      <m:rPr>
                        <m:sty m:val="p"/>
                      </m:rPr>
                      <a:rPr lang="en-US">
                        <a:latin typeface="Cambria Math" panose="02040503050406030204" pitchFamily="18" charset="0"/>
                      </a:rPr>
                      <m:t>Loss</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𝜃</m:t>
                        </m:r>
                      </m:e>
                    </m:d>
                  </m:oMath>
                </a14:m>
                <a:r>
                  <a:rPr lang="en-US" dirty="0"/>
                  <a:t>. (</a:t>
                </a:r>
                <a14:m>
                  <m:oMath xmlns:m="http://schemas.openxmlformats.org/officeDocument/2006/math">
                    <m:r>
                      <a:rPr lang="en-US" i="1">
                        <a:latin typeface="Cambria Math" panose="02040503050406030204" pitchFamily="18" charset="0"/>
                      </a:rPr>
                      <m:t>𝛼</m:t>
                    </m:r>
                  </m:oMath>
                </a14:m>
                <a:r>
                  <a:rPr lang="en-US" dirty="0"/>
                  <a:t> is the Learning Rate)</a:t>
                </a:r>
              </a:p>
              <a:p>
                <a:r>
                  <a:rPr lang="en-US" dirty="0"/>
                  <a:t>RL: to solve </a:t>
                </a:r>
                <a14:m>
                  <m:oMath xmlns:m="http://schemas.openxmlformats.org/officeDocument/2006/math">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max</m:t>
                            </m:r>
                          </m:e>
                          <m:lim>
                            <m:r>
                              <a:rPr lang="en-US" b="0" i="1" smtClean="0">
                                <a:latin typeface="Cambria Math" panose="02040503050406030204" pitchFamily="18" charset="0"/>
                              </a:rPr>
                              <m:t>𝜃</m:t>
                            </m:r>
                          </m:lim>
                        </m:limLow>
                      </m:fName>
                      <m:e>
                        <m:r>
                          <a:rPr lang="en-US" i="1">
                            <a:latin typeface="Cambria Math" panose="02040503050406030204" pitchFamily="18" charset="0"/>
                          </a:rPr>
                          <m:t>𝐽</m:t>
                        </m:r>
                        <m:d>
                          <m:dPr>
                            <m:ctrlPr>
                              <a:rPr lang="en-US" i="1">
                                <a:latin typeface="Cambria Math" panose="02040503050406030204" pitchFamily="18" charset="0"/>
                              </a:rPr>
                            </m:ctrlPr>
                          </m:dPr>
                          <m:e>
                            <m:r>
                              <a:rPr lang="en-US" b="1" i="1">
                                <a:latin typeface="Cambria Math" panose="02040503050406030204" pitchFamily="18" charset="0"/>
                              </a:rPr>
                              <m:t>𝜽</m:t>
                            </m:r>
                          </m:e>
                        </m:d>
                      </m:e>
                    </m:func>
                  </m:oMath>
                </a14:m>
                <a:r>
                  <a:rPr lang="en-US" dirty="0"/>
                  <a:t> in Policy Gradient: gradient </a:t>
                </a:r>
                <a:r>
                  <a:rPr lang="en-US" dirty="0">
                    <a:solidFill>
                      <a:srgbClr val="FF0000"/>
                    </a:solidFill>
                  </a:rPr>
                  <a:t>ascent </a:t>
                </a:r>
                <a14:m>
                  <m:oMath xmlns:m="http://schemas.openxmlformats.org/officeDocument/2006/math">
                    <m:r>
                      <a:rPr lang="en-US" b="0" i="1" smtClean="0">
                        <a:latin typeface="Cambria Math" panose="02040503050406030204" pitchFamily="18" charset="0"/>
                      </a:rPr>
                      <m:t>𝜃</m:t>
                    </m:r>
                    <m:r>
                      <a:rPr lang="en-US" b="0" i="1" smtClean="0">
                        <a:latin typeface="Cambria Math" panose="02040503050406030204" pitchFamily="18" charset="0"/>
                      </a:rPr>
                      <m:t>←</m:t>
                    </m:r>
                    <m:r>
                      <a:rPr lang="en-US" i="1">
                        <a:latin typeface="Cambria Math" panose="02040503050406030204" pitchFamily="18" charset="0"/>
                      </a:rPr>
                      <m:t>𝜃</m:t>
                    </m:r>
                    <m:r>
                      <a:rPr lang="en-US" b="0" i="1" smtClean="0">
                        <a:latin typeface="Cambria Math" panose="02040503050406030204" pitchFamily="18" charset="0"/>
                      </a:rPr>
                      <m:t>+</m:t>
                    </m:r>
                    <m:r>
                      <a:rPr lang="en-US" i="1">
                        <a:latin typeface="Cambria Math" panose="02040503050406030204" pitchFamily="18" charset="0"/>
                      </a:rPr>
                      <m:t>𝛼</m:t>
                    </m:r>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b="0" i="1" smtClean="0">
                            <a:latin typeface="Cambria Math" panose="02040503050406030204" pitchFamily="18" charset="0"/>
                          </a:rPr>
                          <m:t>𝜃</m:t>
                        </m:r>
                      </m:sub>
                    </m:sSub>
                    <m:r>
                      <a:rPr lang="en-US" i="1">
                        <a:latin typeface="Cambria Math" panose="02040503050406030204" pitchFamily="18" charset="0"/>
                      </a:rPr>
                      <m:t>𝐽</m:t>
                    </m:r>
                    <m:d>
                      <m:dPr>
                        <m:ctrlPr>
                          <a:rPr lang="en-US" i="1">
                            <a:latin typeface="Cambria Math" panose="02040503050406030204" pitchFamily="18" charset="0"/>
                          </a:rPr>
                        </m:ctrlPr>
                      </m:dPr>
                      <m:e>
                        <m:r>
                          <a:rPr lang="en-US" b="1" i="1">
                            <a:latin typeface="Cambria Math" panose="02040503050406030204" pitchFamily="18" charset="0"/>
                          </a:rPr>
                          <m:t>𝜽</m:t>
                        </m:r>
                      </m:e>
                    </m:d>
                  </m:oMath>
                </a14:m>
                <a:endParaRPr lang="en-US" dirty="0"/>
              </a:p>
              <a:p>
                <a:pPr lvl="1"/>
                <a:r>
                  <a:rPr lang="en-US" dirty="0"/>
                  <a:t>Update </a:t>
                </a:r>
                <a:r>
                  <a:rPr lang="en-US" dirty="0">
                    <a:solidFill>
                      <a:srgbClr val="FF0000"/>
                    </a:solidFill>
                  </a:rPr>
                  <a:t>policy model params </a:t>
                </a:r>
                <a14:m>
                  <m:oMath xmlns:m="http://schemas.openxmlformats.org/officeDocument/2006/math">
                    <m:r>
                      <a:rPr lang="en-US" i="1">
                        <a:solidFill>
                          <a:srgbClr val="FF0000"/>
                        </a:solidFill>
                        <a:latin typeface="Cambria Math" panose="02040503050406030204" pitchFamily="18" charset="0"/>
                      </a:rPr>
                      <m:t>𝜃</m:t>
                    </m:r>
                  </m:oMath>
                </a14:m>
                <a:r>
                  <a:rPr lang="en-US" dirty="0"/>
                  <a:t> by following the gradient </a:t>
                </a:r>
                <a:r>
                  <a:rPr lang="en-US" dirty="0">
                    <a:solidFill>
                      <a:srgbClr val="FF0000"/>
                    </a:solidFill>
                  </a:rPr>
                  <a:t>uphill</a:t>
                </a:r>
                <a:r>
                  <a:rPr lang="en-US" dirty="0"/>
                  <a:t>, in order to </a:t>
                </a:r>
                <a:r>
                  <a:rPr lang="en-US" dirty="0">
                    <a:solidFill>
                      <a:srgbClr val="FF0000"/>
                    </a:solidFill>
                  </a:rPr>
                  <a:t>increase </a:t>
                </a:r>
                <a14:m>
                  <m:oMath xmlns:m="http://schemas.openxmlformats.org/officeDocument/2006/math">
                    <m:r>
                      <a:rPr lang="en-US" i="1">
                        <a:latin typeface="Cambria Math" panose="02040503050406030204" pitchFamily="18" charset="0"/>
                      </a:rPr>
                      <m:t>𝐽</m:t>
                    </m:r>
                    <m:d>
                      <m:dPr>
                        <m:ctrlPr>
                          <a:rPr lang="en-US" i="1">
                            <a:latin typeface="Cambria Math" panose="02040503050406030204" pitchFamily="18" charset="0"/>
                          </a:rPr>
                        </m:ctrlPr>
                      </m:dPr>
                      <m:e>
                        <m:r>
                          <a:rPr lang="en-US" b="1" i="1">
                            <a:latin typeface="Cambria Math" panose="02040503050406030204" pitchFamily="18" charset="0"/>
                          </a:rPr>
                          <m:t>𝜽</m:t>
                        </m:r>
                      </m:e>
                    </m:d>
                  </m:oMath>
                </a14:m>
                <a:endParaRPr lang="en-US" dirty="0"/>
              </a:p>
              <a:p>
                <a:r>
                  <a:rPr lang="en-US" dirty="0"/>
                  <a:t>We use </a:t>
                </a:r>
                <a14:m>
                  <m:oMath xmlns:m="http://schemas.openxmlformats.org/officeDocument/2006/math">
                    <m:r>
                      <m:rPr>
                        <m:sty m:val="p"/>
                      </m:rPr>
                      <a:rPr lang="en-US">
                        <a:solidFill>
                          <a:prstClr val="black"/>
                        </a:solidFill>
                        <a:latin typeface="Cambria Math" panose="02040503050406030204" pitchFamily="18" charset="0"/>
                      </a:rPr>
                      <m:t>∇</m:t>
                    </m:r>
                  </m:oMath>
                </a14:m>
                <a:r>
                  <a:rPr lang="en-US" dirty="0">
                    <a:solidFill>
                      <a:prstClr val="black"/>
                    </a:solidFill>
                    <a:latin typeface="Cambria Math" panose="02040503050406030204" pitchFamily="18" charset="0"/>
                  </a:rPr>
                  <a:t> </a:t>
                </a:r>
                <a:r>
                  <a:rPr lang="en-US" dirty="0">
                    <a:solidFill>
                      <a:prstClr val="black"/>
                    </a:solidFill>
                  </a:rPr>
                  <a:t>as shorthand for </a:t>
                </a:r>
                <a14:m>
                  <m:oMath xmlns:m="http://schemas.openxmlformats.org/officeDocument/2006/math">
                    <m:sSub>
                      <m:sSubPr>
                        <m:ctrlPr>
                          <a:rPr lang="en-US" i="1">
                            <a:solidFill>
                              <a:prstClr val="black"/>
                            </a:solidFill>
                            <a:latin typeface="Cambria Math" panose="02040503050406030204" pitchFamily="18" charset="0"/>
                          </a:rPr>
                        </m:ctrlPr>
                      </m:sSubPr>
                      <m:e>
                        <m:r>
                          <m:rPr>
                            <m:sty m:val="p"/>
                          </m:rPr>
                          <a:rPr lang="en-US">
                            <a:solidFill>
                              <a:prstClr val="black"/>
                            </a:solidFill>
                            <a:latin typeface="Cambria Math" panose="02040503050406030204" pitchFamily="18" charset="0"/>
                          </a:rPr>
                          <m:t>∇</m:t>
                        </m:r>
                      </m:e>
                      <m:sub>
                        <m:r>
                          <a:rPr lang="en-US" i="1">
                            <a:solidFill>
                              <a:prstClr val="black"/>
                            </a:solidFill>
                            <a:latin typeface="Cambria Math" panose="02040503050406030204" pitchFamily="18" charset="0"/>
                          </a:rPr>
                          <m:t>𝜃</m:t>
                        </m:r>
                      </m:sub>
                    </m:sSub>
                  </m:oMath>
                </a14:m>
                <a:endParaRPr lang="en-SE" dirty="0"/>
              </a:p>
            </p:txBody>
          </p:sp>
        </mc:Choice>
        <mc:Fallback xmlns="">
          <p:sp>
            <p:nvSpPr>
              <p:cNvPr id="3" name="Content Placeholder 2">
                <a:extLst>
                  <a:ext uri="{FF2B5EF4-FFF2-40B4-BE49-F238E27FC236}">
                    <a16:creationId xmlns:a16="http://schemas.microsoft.com/office/drawing/2014/main" id="{FB4DAE1B-0644-4B4E-B816-0D2F47CB90E2}"/>
                  </a:ext>
                </a:extLst>
              </p:cNvPr>
              <p:cNvSpPr>
                <a:spLocks noGrp="1" noRot="1" noChangeAspect="1" noMove="1" noResize="1" noEditPoints="1" noAdjustHandles="1" noChangeArrowheads="1" noChangeShapeType="1" noTextEdit="1"/>
              </p:cNvSpPr>
              <p:nvPr>
                <p:ph idx="1"/>
              </p:nvPr>
            </p:nvSpPr>
            <p:spPr>
              <a:xfrm>
                <a:off x="156360" y="1268760"/>
                <a:ext cx="5832644" cy="5400600"/>
              </a:xfrm>
              <a:blipFill>
                <a:blip r:embed="rId2"/>
                <a:stretch>
                  <a:fillRect l="-1778" t="-2483"/>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076E4BF5-D1D9-49E9-93D4-385883C9804D}"/>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13</a:t>
            </a:fld>
            <a:endParaRPr lang="en-US" altLang="zh-CN"/>
          </a:p>
        </p:txBody>
      </p:sp>
      <p:cxnSp>
        <p:nvCxnSpPr>
          <p:cNvPr id="8" name="Straight Arrow Connector 7">
            <a:extLst>
              <a:ext uri="{FF2B5EF4-FFF2-40B4-BE49-F238E27FC236}">
                <a16:creationId xmlns:a16="http://schemas.microsoft.com/office/drawing/2014/main" id="{F0BBFC81-1530-477C-8E0D-AE34100A951F}"/>
              </a:ext>
            </a:extLst>
          </p:cNvPr>
          <p:cNvCxnSpPr/>
          <p:nvPr/>
        </p:nvCxnSpPr>
        <p:spPr bwMode="auto">
          <a:xfrm>
            <a:off x="6660232" y="3460358"/>
            <a:ext cx="1886272" cy="0"/>
          </a:xfrm>
          <a:prstGeom prst="straightConnector1">
            <a:avLst/>
          </a:prstGeom>
          <a:noFill/>
          <a:ln w="12700" cap="flat" cmpd="sng" algn="ctr">
            <a:solidFill>
              <a:schemeClr val="tx1"/>
            </a:solidFill>
            <a:prstDash val="solid"/>
            <a:round/>
            <a:headEnd type="none" w="med" len="med"/>
            <a:tailEnd type="triangle"/>
          </a:ln>
          <a:effectLst/>
        </p:spPr>
      </p:cxnSp>
      <p:cxnSp>
        <p:nvCxnSpPr>
          <p:cNvPr id="9" name="Straight Arrow Connector 8">
            <a:extLst>
              <a:ext uri="{FF2B5EF4-FFF2-40B4-BE49-F238E27FC236}">
                <a16:creationId xmlns:a16="http://schemas.microsoft.com/office/drawing/2014/main" id="{FF51B7E9-06AE-4E68-9CF9-7EAAD776E25D}"/>
              </a:ext>
            </a:extLst>
          </p:cNvPr>
          <p:cNvCxnSpPr>
            <a:cxnSpLocks/>
          </p:cNvCxnSpPr>
          <p:nvPr/>
        </p:nvCxnSpPr>
        <p:spPr bwMode="auto">
          <a:xfrm flipV="1">
            <a:off x="6660232" y="2020198"/>
            <a:ext cx="0" cy="1440160"/>
          </a:xfrm>
          <a:prstGeom prst="straightConnector1">
            <a:avLst/>
          </a:prstGeom>
          <a:noFill/>
          <a:ln w="127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A1603EF-8548-44BC-B693-293C66D8E606}"/>
                  </a:ext>
                </a:extLst>
              </p:cNvPr>
              <p:cNvSpPr txBox="1"/>
              <p:nvPr/>
            </p:nvSpPr>
            <p:spPr>
              <a:xfrm>
                <a:off x="5698615" y="1587471"/>
                <a:ext cx="1853952" cy="4242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𝔼</m:t>
                          </m:r>
                        </m:e>
                        <m:sub>
                          <m:d>
                            <m:dPr>
                              <m:ctrlPr>
                                <a:rPr lang="en-US" sz="2000" i="1">
                                  <a:latin typeface="Cambria Math" panose="02040503050406030204" pitchFamily="18" charset="0"/>
                                </a:rPr>
                              </m:ctrlPr>
                            </m:dPr>
                            <m:e>
                              <m:r>
                                <m:rPr>
                                  <m:brk m:alnAt="7"/>
                                </m:rP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𝑦</m:t>
                              </m:r>
                            </m:e>
                          </m:d>
                          <m:r>
                            <a:rPr lang="en-US" sz="2000" i="1">
                              <a:latin typeface="Cambria Math" panose="02040503050406030204" pitchFamily="18" charset="0"/>
                            </a:rPr>
                            <m:t>∼</m:t>
                          </m:r>
                          <m:r>
                            <a:rPr lang="en-US" sz="2000" i="1">
                              <a:latin typeface="Cambria Math" panose="02040503050406030204" pitchFamily="18" charset="0"/>
                            </a:rPr>
                            <m:t>𝐷</m:t>
                          </m:r>
                        </m:sub>
                      </m:sSub>
                      <m:r>
                        <m:rPr>
                          <m:sty m:val="p"/>
                        </m:rPr>
                        <a:rPr lang="en-US" sz="2000">
                          <a:latin typeface="Cambria Math" panose="02040503050406030204" pitchFamily="18" charset="0"/>
                        </a:rPr>
                        <m:t>Loss</m:t>
                      </m:r>
                      <m:r>
                        <a:rPr lang="en-US" sz="2000" i="1">
                          <a:latin typeface="Cambria Math" panose="02040503050406030204" pitchFamily="18" charset="0"/>
                        </a:rPr>
                        <m:t>(</m:t>
                      </m:r>
                      <m: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𝑦</m:t>
                      </m:r>
                      <m:r>
                        <a:rPr lang="en-US" sz="2000" i="1">
                          <a:latin typeface="Cambria Math" panose="02040503050406030204" pitchFamily="18" charset="0"/>
                        </a:rPr>
                        <m:t>;</m:t>
                      </m:r>
                      <m:r>
                        <a:rPr lang="en-US" sz="2000" i="1">
                          <a:latin typeface="Cambria Math" panose="02040503050406030204" pitchFamily="18" charset="0"/>
                        </a:rPr>
                        <m:t>𝜃</m:t>
                      </m:r>
                      <m:r>
                        <a:rPr lang="en-US" sz="2000" i="1">
                          <a:latin typeface="Cambria Math" panose="02040503050406030204" pitchFamily="18" charset="0"/>
                        </a:rPr>
                        <m:t>)</m:t>
                      </m:r>
                    </m:oMath>
                  </m:oMathPara>
                </a14:m>
                <a:endParaRPr lang="en-SE" sz="2000" dirty="0"/>
              </a:p>
            </p:txBody>
          </p:sp>
        </mc:Choice>
        <mc:Fallback xmlns="">
          <p:sp>
            <p:nvSpPr>
              <p:cNvPr id="13" name="TextBox 12">
                <a:extLst>
                  <a:ext uri="{FF2B5EF4-FFF2-40B4-BE49-F238E27FC236}">
                    <a16:creationId xmlns:a16="http://schemas.microsoft.com/office/drawing/2014/main" id="{BA1603EF-8548-44BC-B693-293C66D8E606}"/>
                  </a:ext>
                </a:extLst>
              </p:cNvPr>
              <p:cNvSpPr txBox="1">
                <a:spLocks noRot="1" noChangeAspect="1" noMove="1" noResize="1" noEditPoints="1" noAdjustHandles="1" noChangeArrowheads="1" noChangeShapeType="1" noTextEdit="1"/>
              </p:cNvSpPr>
              <p:nvPr/>
            </p:nvSpPr>
            <p:spPr>
              <a:xfrm>
                <a:off x="5698615" y="1587471"/>
                <a:ext cx="1853952" cy="424283"/>
              </a:xfrm>
              <a:prstGeom prst="rect">
                <a:avLst/>
              </a:prstGeom>
              <a:blipFill>
                <a:blip r:embed="rId3"/>
                <a:stretch>
                  <a:fillRect r="-30921" b="-1000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54DC5851-1740-4FFC-BF2F-57FB7C296491}"/>
                  </a:ext>
                </a:extLst>
              </p:cNvPr>
              <p:cNvSpPr txBox="1"/>
              <p:nvPr/>
            </p:nvSpPr>
            <p:spPr>
              <a:xfrm>
                <a:off x="8155868" y="3275692"/>
                <a:ext cx="106186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𝜃</m:t>
                      </m:r>
                    </m:oMath>
                  </m:oMathPara>
                </a14:m>
                <a:endParaRPr lang="en-SE" dirty="0"/>
              </a:p>
            </p:txBody>
          </p:sp>
        </mc:Choice>
        <mc:Fallback xmlns="">
          <p:sp>
            <p:nvSpPr>
              <p:cNvPr id="15" name="TextBox 14">
                <a:extLst>
                  <a:ext uri="{FF2B5EF4-FFF2-40B4-BE49-F238E27FC236}">
                    <a16:creationId xmlns:a16="http://schemas.microsoft.com/office/drawing/2014/main" id="{54DC5851-1740-4FFC-BF2F-57FB7C296491}"/>
                  </a:ext>
                </a:extLst>
              </p:cNvPr>
              <p:cNvSpPr txBox="1">
                <a:spLocks noRot="1" noChangeAspect="1" noMove="1" noResize="1" noEditPoints="1" noAdjustHandles="1" noChangeArrowheads="1" noChangeShapeType="1" noTextEdit="1"/>
              </p:cNvSpPr>
              <p:nvPr/>
            </p:nvSpPr>
            <p:spPr>
              <a:xfrm>
                <a:off x="8155868" y="3275692"/>
                <a:ext cx="1061864" cy="369332"/>
              </a:xfrm>
              <a:prstGeom prst="rect">
                <a:avLst/>
              </a:prstGeom>
              <a:blipFill>
                <a:blip r:embed="rId4"/>
                <a:stretch>
                  <a:fillRect/>
                </a:stretch>
              </a:blipFill>
            </p:spPr>
            <p:txBody>
              <a:bodyPr/>
              <a:lstStyle/>
              <a:p>
                <a:r>
                  <a:rPr lang="en-SE">
                    <a:noFill/>
                  </a:rPr>
                  <a:t> </a:t>
                </a:r>
              </a:p>
            </p:txBody>
          </p:sp>
        </mc:Fallback>
      </mc:AlternateContent>
      <p:sp>
        <p:nvSpPr>
          <p:cNvPr id="21" name="Freeform: Shape 20">
            <a:extLst>
              <a:ext uri="{FF2B5EF4-FFF2-40B4-BE49-F238E27FC236}">
                <a16:creationId xmlns:a16="http://schemas.microsoft.com/office/drawing/2014/main" id="{63973AC1-DF8A-4AAA-83E2-52F77DE8A0A6}"/>
              </a:ext>
            </a:extLst>
          </p:cNvPr>
          <p:cNvSpPr/>
          <p:nvPr/>
        </p:nvSpPr>
        <p:spPr bwMode="auto">
          <a:xfrm>
            <a:off x="6844089" y="2236194"/>
            <a:ext cx="1518557" cy="947165"/>
          </a:xfrm>
          <a:custGeom>
            <a:avLst/>
            <a:gdLst>
              <a:gd name="connsiteX0" fmla="*/ 0 w 1518557"/>
              <a:gd name="connsiteY0" fmla="*/ 0 h 947165"/>
              <a:gd name="connsiteX1" fmla="*/ 791936 w 1518557"/>
              <a:gd name="connsiteY1" fmla="*/ 947057 h 947165"/>
              <a:gd name="connsiteX2" fmla="*/ 1518557 w 1518557"/>
              <a:gd name="connsiteY2" fmla="*/ 48986 h 947165"/>
            </a:gdLst>
            <a:ahLst/>
            <a:cxnLst>
              <a:cxn ang="0">
                <a:pos x="connsiteX0" y="connsiteY0"/>
              </a:cxn>
              <a:cxn ang="0">
                <a:pos x="connsiteX1" y="connsiteY1"/>
              </a:cxn>
              <a:cxn ang="0">
                <a:pos x="connsiteX2" y="connsiteY2"/>
              </a:cxn>
            </a:cxnLst>
            <a:rect l="l" t="t" r="r" b="b"/>
            <a:pathLst>
              <a:path w="1518557" h="947165">
                <a:moveTo>
                  <a:pt x="0" y="0"/>
                </a:moveTo>
                <a:cubicBezTo>
                  <a:pt x="269421" y="469446"/>
                  <a:pt x="538843" y="938893"/>
                  <a:pt x="791936" y="947057"/>
                </a:cubicBezTo>
                <a:cubicBezTo>
                  <a:pt x="1045029" y="955221"/>
                  <a:pt x="1281793" y="502103"/>
                  <a:pt x="1518557" y="48986"/>
                </a:cubicBezTo>
              </a:path>
            </a:pathLst>
          </a:cu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E" sz="1800" b="0" i="0" u="none" strike="noStrike" cap="none" normalizeH="0" baseline="0">
              <a:ln w="3175">
                <a:solidFill>
                  <a:schemeClr val="tx1"/>
                </a:solidFill>
              </a:ln>
              <a:solidFill>
                <a:schemeClr val="tx1"/>
              </a:solidFill>
              <a:effectLst/>
              <a:latin typeface="Arial" charset="0"/>
            </a:endParaRPr>
          </a:p>
        </p:txBody>
      </p:sp>
      <p:cxnSp>
        <p:nvCxnSpPr>
          <p:cNvPr id="24" name="Straight Arrow Connector 23">
            <a:extLst>
              <a:ext uri="{FF2B5EF4-FFF2-40B4-BE49-F238E27FC236}">
                <a16:creationId xmlns:a16="http://schemas.microsoft.com/office/drawing/2014/main" id="{CC135D3E-90BE-4AFC-8541-CD1DB04EF318}"/>
              </a:ext>
            </a:extLst>
          </p:cNvPr>
          <p:cNvCxnSpPr/>
          <p:nvPr/>
        </p:nvCxnSpPr>
        <p:spPr bwMode="auto">
          <a:xfrm>
            <a:off x="7092280" y="2452246"/>
            <a:ext cx="360040" cy="576064"/>
          </a:xfrm>
          <a:prstGeom prst="straightConnector1">
            <a:avLst/>
          </a:prstGeom>
          <a:noFill/>
          <a:ln w="3175" cap="flat" cmpd="sng" algn="ctr">
            <a:solidFill>
              <a:schemeClr val="tx1"/>
            </a:solidFill>
            <a:prstDash val="solid"/>
            <a:round/>
            <a:headEnd type="none" w="med" len="med"/>
            <a:tailEnd type="triangle"/>
          </a:ln>
          <a:effectLst/>
        </p:spPr>
      </p:cxnSp>
      <p:cxnSp>
        <p:nvCxnSpPr>
          <p:cNvPr id="25" name="Straight Arrow Connector 24">
            <a:extLst>
              <a:ext uri="{FF2B5EF4-FFF2-40B4-BE49-F238E27FC236}">
                <a16:creationId xmlns:a16="http://schemas.microsoft.com/office/drawing/2014/main" id="{8EEAECD9-1F30-4900-BEDE-54C7E131E33A}"/>
              </a:ext>
            </a:extLst>
          </p:cNvPr>
          <p:cNvCxnSpPr/>
          <p:nvPr/>
        </p:nvCxnSpPr>
        <p:spPr bwMode="auto">
          <a:xfrm>
            <a:off x="6660232" y="5836622"/>
            <a:ext cx="1886272" cy="0"/>
          </a:xfrm>
          <a:prstGeom prst="straightConnector1">
            <a:avLst/>
          </a:prstGeom>
          <a:noFill/>
          <a:ln w="12700" cap="flat" cmpd="sng" algn="ctr">
            <a:solidFill>
              <a:schemeClr val="tx1"/>
            </a:solidFill>
            <a:prstDash val="solid"/>
            <a:round/>
            <a:headEnd type="none" w="med" len="med"/>
            <a:tailEnd type="triangle"/>
          </a:ln>
          <a:effectLst/>
        </p:spPr>
      </p:cxnSp>
      <p:cxnSp>
        <p:nvCxnSpPr>
          <p:cNvPr id="26" name="Straight Arrow Connector 25">
            <a:extLst>
              <a:ext uri="{FF2B5EF4-FFF2-40B4-BE49-F238E27FC236}">
                <a16:creationId xmlns:a16="http://schemas.microsoft.com/office/drawing/2014/main" id="{6C8EEBAE-9A26-4BE1-810B-CCD1B01FFC43}"/>
              </a:ext>
            </a:extLst>
          </p:cNvPr>
          <p:cNvCxnSpPr>
            <a:cxnSpLocks/>
          </p:cNvCxnSpPr>
          <p:nvPr/>
        </p:nvCxnSpPr>
        <p:spPr bwMode="auto">
          <a:xfrm flipV="1">
            <a:off x="6660232" y="4396462"/>
            <a:ext cx="0" cy="1440160"/>
          </a:xfrm>
          <a:prstGeom prst="straightConnector1">
            <a:avLst/>
          </a:prstGeom>
          <a:noFill/>
          <a:ln w="127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3C829D8C-AD1A-4460-90E9-01695FC1AA5B}"/>
                  </a:ext>
                </a:extLst>
              </p:cNvPr>
              <p:cNvSpPr txBox="1"/>
              <p:nvPr/>
            </p:nvSpPr>
            <p:spPr>
              <a:xfrm>
                <a:off x="5698615" y="4003849"/>
                <a:ext cx="1969727"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𝐽</m:t>
                      </m:r>
                      <m:d>
                        <m:dPr>
                          <m:ctrlPr>
                            <a:rPr lang="en-US" sz="2000" i="1">
                              <a:latin typeface="Cambria Math" panose="02040503050406030204" pitchFamily="18" charset="0"/>
                            </a:rPr>
                          </m:ctrlPr>
                        </m:dPr>
                        <m:e>
                          <m:r>
                            <a:rPr lang="en-US" sz="2000" b="1" i="1">
                              <a:latin typeface="Cambria Math" panose="02040503050406030204" pitchFamily="18" charset="0"/>
                            </a:rPr>
                            <m:t>𝜽</m:t>
                          </m:r>
                        </m:e>
                      </m:d>
                    </m:oMath>
                  </m:oMathPara>
                </a14:m>
                <a:endParaRPr lang="en-SE" sz="2000" dirty="0"/>
              </a:p>
            </p:txBody>
          </p:sp>
        </mc:Choice>
        <mc:Fallback xmlns="">
          <p:sp>
            <p:nvSpPr>
              <p:cNvPr id="27" name="TextBox 26">
                <a:extLst>
                  <a:ext uri="{FF2B5EF4-FFF2-40B4-BE49-F238E27FC236}">
                    <a16:creationId xmlns:a16="http://schemas.microsoft.com/office/drawing/2014/main" id="{3C829D8C-AD1A-4460-90E9-01695FC1AA5B}"/>
                  </a:ext>
                </a:extLst>
              </p:cNvPr>
              <p:cNvSpPr txBox="1">
                <a:spLocks noRot="1" noChangeAspect="1" noMove="1" noResize="1" noEditPoints="1" noAdjustHandles="1" noChangeArrowheads="1" noChangeShapeType="1" noTextEdit="1"/>
              </p:cNvSpPr>
              <p:nvPr/>
            </p:nvSpPr>
            <p:spPr>
              <a:xfrm>
                <a:off x="5698615" y="4003849"/>
                <a:ext cx="1969727" cy="400110"/>
              </a:xfrm>
              <a:prstGeom prst="rect">
                <a:avLst/>
              </a:prstGeom>
              <a:blipFill>
                <a:blip r:embed="rId5"/>
                <a:stretch>
                  <a:fillRect b="-12308"/>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7BBA772F-EA75-4B9D-AA52-E3D69F128D99}"/>
                  </a:ext>
                </a:extLst>
              </p:cNvPr>
              <p:cNvSpPr txBox="1"/>
              <p:nvPr/>
            </p:nvSpPr>
            <p:spPr>
              <a:xfrm>
                <a:off x="8155868" y="5651956"/>
                <a:ext cx="1061864" cy="6463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𝜃</m:t>
                      </m:r>
                    </m:oMath>
                  </m:oMathPara>
                </a14:m>
                <a:endParaRPr lang="en-SE" dirty="0"/>
              </a:p>
              <a:p>
                <a:endParaRPr lang="en-SE" dirty="0"/>
              </a:p>
            </p:txBody>
          </p:sp>
        </mc:Choice>
        <mc:Fallback xmlns="">
          <p:sp>
            <p:nvSpPr>
              <p:cNvPr id="28" name="TextBox 27">
                <a:extLst>
                  <a:ext uri="{FF2B5EF4-FFF2-40B4-BE49-F238E27FC236}">
                    <a16:creationId xmlns:a16="http://schemas.microsoft.com/office/drawing/2014/main" id="{7BBA772F-EA75-4B9D-AA52-E3D69F128D99}"/>
                  </a:ext>
                </a:extLst>
              </p:cNvPr>
              <p:cNvSpPr txBox="1">
                <a:spLocks noRot="1" noChangeAspect="1" noMove="1" noResize="1" noEditPoints="1" noAdjustHandles="1" noChangeArrowheads="1" noChangeShapeType="1" noTextEdit="1"/>
              </p:cNvSpPr>
              <p:nvPr/>
            </p:nvSpPr>
            <p:spPr>
              <a:xfrm>
                <a:off x="8155868" y="5651956"/>
                <a:ext cx="1061864" cy="646331"/>
              </a:xfrm>
              <a:prstGeom prst="rect">
                <a:avLst/>
              </a:prstGeom>
              <a:blipFill>
                <a:blip r:embed="rId6"/>
                <a:stretch>
                  <a:fillRect/>
                </a:stretch>
              </a:blipFill>
            </p:spPr>
            <p:txBody>
              <a:bodyPr/>
              <a:lstStyle/>
              <a:p>
                <a:r>
                  <a:rPr lang="en-SE">
                    <a:noFill/>
                  </a:rPr>
                  <a:t> </a:t>
                </a:r>
              </a:p>
            </p:txBody>
          </p:sp>
        </mc:Fallback>
      </mc:AlternateContent>
      <p:sp>
        <p:nvSpPr>
          <p:cNvPr id="29" name="Freeform: Shape 28">
            <a:extLst>
              <a:ext uri="{FF2B5EF4-FFF2-40B4-BE49-F238E27FC236}">
                <a16:creationId xmlns:a16="http://schemas.microsoft.com/office/drawing/2014/main" id="{C0DBD090-199D-4CC0-8A09-1AA422DE413B}"/>
              </a:ext>
            </a:extLst>
          </p:cNvPr>
          <p:cNvSpPr/>
          <p:nvPr/>
        </p:nvSpPr>
        <p:spPr bwMode="auto">
          <a:xfrm>
            <a:off x="6844089" y="4612458"/>
            <a:ext cx="1518557" cy="947165"/>
          </a:xfrm>
          <a:custGeom>
            <a:avLst/>
            <a:gdLst>
              <a:gd name="connsiteX0" fmla="*/ 0 w 1518557"/>
              <a:gd name="connsiteY0" fmla="*/ 0 h 947165"/>
              <a:gd name="connsiteX1" fmla="*/ 791936 w 1518557"/>
              <a:gd name="connsiteY1" fmla="*/ 947057 h 947165"/>
              <a:gd name="connsiteX2" fmla="*/ 1518557 w 1518557"/>
              <a:gd name="connsiteY2" fmla="*/ 48986 h 947165"/>
            </a:gdLst>
            <a:ahLst/>
            <a:cxnLst>
              <a:cxn ang="0">
                <a:pos x="connsiteX0" y="connsiteY0"/>
              </a:cxn>
              <a:cxn ang="0">
                <a:pos x="connsiteX1" y="connsiteY1"/>
              </a:cxn>
              <a:cxn ang="0">
                <a:pos x="connsiteX2" y="connsiteY2"/>
              </a:cxn>
            </a:cxnLst>
            <a:rect l="l" t="t" r="r" b="b"/>
            <a:pathLst>
              <a:path w="1518557" h="947165">
                <a:moveTo>
                  <a:pt x="0" y="0"/>
                </a:moveTo>
                <a:cubicBezTo>
                  <a:pt x="269421" y="469446"/>
                  <a:pt x="538843" y="938893"/>
                  <a:pt x="791936" y="947057"/>
                </a:cubicBezTo>
                <a:cubicBezTo>
                  <a:pt x="1045029" y="955221"/>
                  <a:pt x="1281793" y="502103"/>
                  <a:pt x="1518557" y="48986"/>
                </a:cubicBezTo>
              </a:path>
            </a:pathLst>
          </a:cu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E" sz="1800" b="0" i="0" u="none" strike="noStrike" cap="none" normalizeH="0" baseline="0">
              <a:ln w="3175">
                <a:solidFill>
                  <a:schemeClr val="tx1"/>
                </a:solidFill>
              </a:ln>
              <a:solidFill>
                <a:schemeClr val="tx1"/>
              </a:solidFill>
              <a:effectLst/>
              <a:latin typeface="Arial" charset="0"/>
            </a:endParaRPr>
          </a:p>
        </p:txBody>
      </p:sp>
      <p:cxnSp>
        <p:nvCxnSpPr>
          <p:cNvPr id="30" name="Straight Arrow Connector 29">
            <a:extLst>
              <a:ext uri="{FF2B5EF4-FFF2-40B4-BE49-F238E27FC236}">
                <a16:creationId xmlns:a16="http://schemas.microsoft.com/office/drawing/2014/main" id="{547F0A96-AD78-45AF-BECF-AD0AA4519F41}"/>
              </a:ext>
            </a:extLst>
          </p:cNvPr>
          <p:cNvCxnSpPr/>
          <p:nvPr/>
        </p:nvCxnSpPr>
        <p:spPr bwMode="auto">
          <a:xfrm>
            <a:off x="7092280" y="4828510"/>
            <a:ext cx="360040" cy="576064"/>
          </a:xfrm>
          <a:prstGeom prst="straightConnector1">
            <a:avLst/>
          </a:prstGeom>
          <a:noFill/>
          <a:ln w="3175" cap="flat" cmpd="sng" algn="ctr">
            <a:solidFill>
              <a:schemeClr val="tx1"/>
            </a:solidFill>
            <a:prstDash val="solid"/>
            <a:round/>
            <a:headEnd type="triangle" w="med" len="med"/>
            <a:tailEnd type="none" w="med" len="med"/>
          </a:ln>
          <a:effectLst/>
        </p:spPr>
      </p:cxnSp>
    </p:spTree>
    <p:extLst>
      <p:ext uri="{BB962C8B-B14F-4D97-AF65-F5344CB8AC3E}">
        <p14:creationId xmlns:p14="http://schemas.microsoft.com/office/powerpoint/2010/main" val="24657780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90567-E6B1-43AB-825F-83E99DA90F18}"/>
              </a:ext>
            </a:extLst>
          </p:cNvPr>
          <p:cNvSpPr>
            <a:spLocks noGrp="1"/>
          </p:cNvSpPr>
          <p:nvPr>
            <p:ph type="title"/>
          </p:nvPr>
        </p:nvSpPr>
        <p:spPr/>
        <p:txBody>
          <a:bodyPr>
            <a:normAutofit/>
          </a:bodyPr>
          <a:lstStyle/>
          <a:p>
            <a:r>
              <a:rPr lang="en-US" sz="4400" dirty="0"/>
              <a:t>Policy Gradient Theorem</a:t>
            </a:r>
            <a:endParaRPr lang="en-SE" sz="44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9E950E4-B894-42EB-9193-A79A6193DE7C}"/>
                  </a:ext>
                </a:extLst>
              </p:cNvPr>
              <p:cNvSpPr>
                <a:spLocks noGrp="1"/>
              </p:cNvSpPr>
              <p:nvPr>
                <p:ph idx="1"/>
              </p:nvPr>
            </p:nvSpPr>
            <p:spPr>
              <a:xfrm>
                <a:off x="152400" y="1285860"/>
                <a:ext cx="8839200" cy="5239484"/>
              </a:xfrm>
            </p:spPr>
            <p:txBody>
              <a:bodyPr>
                <a:normAutofit fontScale="77500" lnSpcReduction="20000"/>
              </a:bodyPr>
              <a:lstStyle/>
              <a:p>
                <a:r>
                  <a:rPr lang="en-US" sz="2800" dirty="0"/>
                  <a:t>We consider episodic instead of continuous environments in this lecture</a:t>
                </a:r>
              </a:p>
              <a:p>
                <a14:m>
                  <m:oMath xmlns:m="http://schemas.openxmlformats.org/officeDocument/2006/math">
                    <m:r>
                      <m:rPr>
                        <m:sty m:val="p"/>
                      </m:rPr>
                      <a:rPr lang="en-US" b="0" i="0"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𝐽</m:t>
                    </m:r>
                    <m:d>
                      <m:dPr>
                        <m:ctrlPr>
                          <a:rPr lang="en-US" i="1">
                            <a:solidFill>
                              <a:schemeClr val="tx1"/>
                            </a:solidFill>
                            <a:latin typeface="Cambria Math" panose="02040503050406030204" pitchFamily="18" charset="0"/>
                          </a:rPr>
                        </m:ctrlPr>
                      </m:dPr>
                      <m:e>
                        <m:r>
                          <a:rPr lang="en-US" b="1" i="1">
                            <a:solidFill>
                              <a:schemeClr val="tx1"/>
                            </a:solidFill>
                            <a:latin typeface="Cambria Math" panose="02040503050406030204" pitchFamily="18" charset="0"/>
                          </a:rPr>
                          <m:t>𝜽</m:t>
                        </m:r>
                      </m:e>
                    </m:d>
                    <m:r>
                      <a:rPr lang="en-US" b="0" i="1" smtClean="0">
                        <a:solidFill>
                          <a:schemeClr val="tx1"/>
                        </a:solidFill>
                        <a:latin typeface="Cambria Math" panose="02040503050406030204" pitchFamily="18" charset="0"/>
                      </a:rPr>
                      <m:t>=</m:t>
                    </m:r>
                    <m:r>
                      <m:rPr>
                        <m:sty m:val="p"/>
                      </m:rPr>
                      <a:rPr lang="en-US">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𝑠</m:t>
                            </m:r>
                          </m:e>
                          <m:sub>
                            <m:r>
                              <a:rPr lang="en-US" i="1">
                                <a:solidFill>
                                  <a:schemeClr val="tx1"/>
                                </a:solidFill>
                                <a:latin typeface="Cambria Math" panose="02040503050406030204" pitchFamily="18" charset="0"/>
                              </a:rPr>
                              <m:t>0</m:t>
                            </m:r>
                          </m:sub>
                        </m:sSub>
                      </m:e>
                    </m:d>
                  </m:oMath>
                </a14:m>
                <a:endParaRPr lang="en-US" i="1" dirty="0">
                  <a:solidFill>
                    <a:schemeClr val="tx1"/>
                  </a:solidFill>
                  <a:latin typeface="Cambria Math" panose="02040503050406030204" pitchFamily="18" charset="0"/>
                </a:endParaRPr>
              </a:p>
              <a:p>
                <a14:m>
                  <m:oMath xmlns:m="http://schemas.openxmlformats.org/officeDocument/2006/math">
                    <m:r>
                      <a:rPr lang="en-US" b="0" i="1" smtClean="0">
                        <a:solidFill>
                          <a:schemeClr val="tx1"/>
                        </a:solidFill>
                        <a:latin typeface="Cambria Math" panose="02040503050406030204" pitchFamily="18" charset="0"/>
                      </a:rPr>
                      <m:t>=</m:t>
                    </m:r>
                    <m:r>
                      <m:rPr>
                        <m:sty m:val="p"/>
                      </m:rPr>
                      <a:rPr lang="en-US" smtClean="0">
                        <a:solidFill>
                          <a:schemeClr val="tx1"/>
                        </a:solidFill>
                        <a:latin typeface="Cambria Math" panose="02040503050406030204" pitchFamily="18" charset="0"/>
                      </a:rPr>
                      <m:t>∇</m:t>
                    </m:r>
                    <m:d>
                      <m:dPr>
                        <m:begChr m:val="["/>
                        <m:endChr m:val="]"/>
                        <m:ctrlPr>
                          <a:rPr lang="en-US" b="0" i="1" smtClean="0">
                            <a:solidFill>
                              <a:schemeClr val="tx1"/>
                            </a:solidFill>
                            <a:latin typeface="Cambria Math" panose="02040503050406030204" pitchFamily="18" charset="0"/>
                          </a:rPr>
                        </m:ctrlPr>
                      </m:dPr>
                      <m:e>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𝑎</m:t>
                            </m:r>
                          </m:sub>
                          <m:sup/>
                          <m:e>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e>
                        </m:nary>
                      </m:e>
                    </m:d>
                  </m:oMath>
                </a14:m>
                <a:endParaRPr lang="en-US" b="0" i="1" dirty="0">
                  <a:solidFill>
                    <a:schemeClr val="tx1"/>
                  </a:solidFill>
                  <a:latin typeface="Cambria Math" panose="02040503050406030204" pitchFamily="18" charset="0"/>
                </a:endParaRPr>
              </a:p>
              <a:p>
                <a14:m>
                  <m:oMath xmlns:m="http://schemas.openxmlformats.org/officeDocument/2006/math">
                    <m:r>
                      <a:rPr lang="en-US" b="0" i="1" smtClean="0">
                        <a:solidFill>
                          <a:schemeClr val="tx1"/>
                        </a:solidFill>
                        <a:latin typeface="Cambria Math" panose="02040503050406030204" pitchFamily="18" charset="0"/>
                      </a:rPr>
                      <m:t>=</m:t>
                    </m:r>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𝑎</m:t>
                        </m:r>
                      </m:sub>
                      <m:sup/>
                      <m:e>
                        <m:r>
                          <a:rPr lang="en-US" b="0" i="1" smtClean="0">
                            <a:solidFill>
                              <a:schemeClr val="tx1"/>
                            </a:solidFill>
                            <a:latin typeface="Cambria Math" panose="02040503050406030204" pitchFamily="18" charset="0"/>
                          </a:rPr>
                          <m:t>[</m:t>
                        </m:r>
                        <m:r>
                          <m:rPr>
                            <m:sty m:val="p"/>
                          </m:rP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i="1">
                            <a:solidFill>
                              <a:schemeClr val="tx1"/>
                            </a:solidFill>
                            <a:latin typeface="Cambria Math" panose="02040503050406030204" pitchFamily="18" charset="0"/>
                          </a:rPr>
                          <m:t>)</m:t>
                        </m:r>
                      </m:e>
                    </m:nary>
                    <m:r>
                      <a:rPr lang="en-US" b="0" i="1"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r>
                      <m:rPr>
                        <m:sty m:val="p"/>
                      </m:rPr>
                      <a:rPr lang="en-US">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i="1">
                        <a:solidFill>
                          <a:schemeClr val="tx1"/>
                        </a:solidFill>
                        <a:latin typeface="Cambria Math" panose="02040503050406030204" pitchFamily="18" charset="0"/>
                      </a:rPr>
                      <m:t>)]</m:t>
                    </m:r>
                  </m:oMath>
                </a14:m>
                <a:endParaRPr lang="en-US" dirty="0">
                  <a:solidFill>
                    <a:schemeClr val="tx1"/>
                  </a:solidFill>
                </a:endParaRPr>
              </a:p>
              <a:p>
                <a:r>
                  <a:rPr lang="en-US" dirty="0">
                    <a:solidFill>
                      <a:schemeClr val="tx1"/>
                    </a:solidFill>
                  </a:rPr>
                  <a:t>Policy Gradient Theorem (proof in </a:t>
                </a:r>
                <a:r>
                  <a:rPr lang="en-US" dirty="0" err="1">
                    <a:solidFill>
                      <a:schemeClr val="tx1"/>
                    </a:solidFill>
                  </a:rPr>
                  <a:t>RLBook</a:t>
                </a:r>
                <a:r>
                  <a:rPr lang="en-US" dirty="0">
                    <a:solidFill>
                      <a:schemeClr val="tx1"/>
                    </a:solidFill>
                  </a:rPr>
                  <a:t> p. 325; assuming discount factor </a:t>
                </a:r>
                <a14:m>
                  <m:oMath xmlns:m="http://schemas.openxmlformats.org/officeDocument/2006/math">
                    <m:r>
                      <a:rPr lang="en-US" b="0" i="1" smtClean="0">
                        <a:solidFill>
                          <a:schemeClr val="tx1"/>
                        </a:solidFill>
                        <a:latin typeface="Cambria Math" panose="02040503050406030204" pitchFamily="18" charset="0"/>
                      </a:rPr>
                      <m:t>𝛾</m:t>
                    </m:r>
                    <m:r>
                      <a:rPr lang="en-US" b="0" i="1" smtClean="0">
                        <a:solidFill>
                          <a:schemeClr val="tx1"/>
                        </a:solidFill>
                        <a:latin typeface="Cambria Math" panose="02040503050406030204" pitchFamily="18" charset="0"/>
                      </a:rPr>
                      <m:t>=1</m:t>
                    </m:r>
                  </m:oMath>
                </a14:m>
                <a:r>
                  <a:rPr lang="en-US" dirty="0">
                    <a:solidFill>
                      <a:schemeClr val="tx1"/>
                    </a:solidFill>
                  </a:rPr>
                  <a:t>):</a:t>
                </a:r>
              </a:p>
              <a:p>
                <a14:m>
                  <m:oMath xmlns:m="http://schemas.openxmlformats.org/officeDocument/2006/math">
                    <m:r>
                      <m:rPr>
                        <m:sty m:val="p"/>
                      </m:rPr>
                      <a:rPr lang="en-US"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𝐽</m:t>
                    </m:r>
                    <m:d>
                      <m:dPr>
                        <m:ctrlPr>
                          <a:rPr lang="en-US" i="1">
                            <a:solidFill>
                              <a:schemeClr val="tx1"/>
                            </a:solidFill>
                            <a:latin typeface="Cambria Math" panose="02040503050406030204" pitchFamily="18" charset="0"/>
                          </a:rPr>
                        </m:ctrlPr>
                      </m:dPr>
                      <m:e>
                        <m:r>
                          <a:rPr lang="en-US" b="1" i="1">
                            <a:solidFill>
                              <a:schemeClr val="tx1"/>
                            </a:solidFill>
                            <a:latin typeface="Cambria Math" panose="02040503050406030204" pitchFamily="18" charset="0"/>
                          </a:rPr>
                          <m:t>𝜽</m:t>
                        </m:r>
                      </m:e>
                    </m:d>
                    <m:r>
                      <a:rPr lang="en-US" b="0" i="1" smtClean="0">
                        <a:solidFill>
                          <a:schemeClr val="tx1"/>
                        </a:solidFill>
                        <a:latin typeface="Cambria Math" panose="02040503050406030204" pitchFamily="18" charset="0"/>
                      </a:rPr>
                      <m:t>∝</m:t>
                    </m:r>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𝑠</m:t>
                        </m:r>
                      </m:sub>
                      <m:sup/>
                      <m:e>
                        <m:r>
                          <a:rPr lang="en-US" b="0" i="1" smtClean="0">
                            <a:solidFill>
                              <a:schemeClr val="tx1"/>
                            </a:solidFill>
                            <a:latin typeface="Cambria Math" panose="02040503050406030204" pitchFamily="18" charset="0"/>
                          </a:rPr>
                          <m:t>𝜇</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e>
                        </m:d>
                      </m:e>
                    </m:nary>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𝑎</m:t>
                        </m:r>
                      </m:sub>
                      <m:sup/>
                      <m:e>
                        <m:r>
                          <m:rPr>
                            <m:sty m:val="p"/>
                          </m:rPr>
                          <a:rPr lang="en-US"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i="1">
                            <a:solidFill>
                              <a:schemeClr val="tx1"/>
                            </a:solidFill>
                            <a:latin typeface="Cambria Math" panose="02040503050406030204" pitchFamily="18" charset="0"/>
                          </a:rPr>
                          <m:t>)</m:t>
                        </m:r>
                      </m:e>
                    </m:nary>
                  </m:oMath>
                </a14:m>
                <a:endParaRPr lang="en-US" dirty="0">
                  <a:solidFill>
                    <a:schemeClr val="tx1"/>
                  </a:solidFill>
                </a:endParaRPr>
              </a:p>
              <a:p>
                <a:pPr lvl="1"/>
                <a14:m>
                  <m:oMath xmlns:m="http://schemas.openxmlformats.org/officeDocument/2006/math">
                    <m:r>
                      <a:rPr lang="en-US" b="0" i="1" smtClean="0">
                        <a:latin typeface="Cambria Math" panose="02040503050406030204" pitchFamily="18" charset="0"/>
                      </a:rPr>
                      <m:t>𝜇</m:t>
                    </m:r>
                    <m:d>
                      <m:dPr>
                        <m:ctrlPr>
                          <a:rPr lang="en-US" i="1">
                            <a:latin typeface="Cambria Math" panose="02040503050406030204" pitchFamily="18" charset="0"/>
                          </a:rPr>
                        </m:ctrlPr>
                      </m:dPr>
                      <m:e>
                        <m:r>
                          <a:rPr lang="en-US" i="1">
                            <a:latin typeface="Cambria Math" panose="02040503050406030204" pitchFamily="18" charset="0"/>
                          </a:rPr>
                          <m:t>𝑠</m:t>
                        </m:r>
                      </m:e>
                    </m:d>
                  </m:oMath>
                </a14:m>
                <a:r>
                  <a:rPr lang="en-US" dirty="0"/>
                  <a:t>: on-policy distribution under policy </a:t>
                </a:r>
                <a14:m>
                  <m:oMath xmlns:m="http://schemas.openxmlformats.org/officeDocument/2006/math">
                    <m:r>
                      <a:rPr lang="en-US" i="1">
                        <a:latin typeface="Cambria Math" panose="02040503050406030204" pitchFamily="18" charset="0"/>
                      </a:rPr>
                      <m:t>𝜋</m:t>
                    </m:r>
                  </m:oMath>
                </a14:m>
                <a:r>
                  <a:rPr lang="en-US" dirty="0"/>
                  <a:t>, </a:t>
                </a:r>
                <a14:m>
                  <m:oMath xmlns:m="http://schemas.openxmlformats.org/officeDocument/2006/math">
                    <m:nary>
                      <m:naryPr>
                        <m:chr m:val="∑"/>
                        <m:supHide m:val="on"/>
                        <m:ctrlPr>
                          <a:rPr lang="en-US" i="1">
                            <a:latin typeface="Cambria Math" panose="02040503050406030204" pitchFamily="18" charset="0"/>
                          </a:rPr>
                        </m:ctrlPr>
                      </m:naryPr>
                      <m:sub>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𝒮</m:t>
                        </m:r>
                      </m:sub>
                      <m:sup/>
                      <m:e>
                        <m:r>
                          <a:rPr lang="en-US" i="1">
                            <a:latin typeface="Cambria Math" panose="02040503050406030204" pitchFamily="18" charset="0"/>
                          </a:rPr>
                          <m:t>𝜇</m:t>
                        </m:r>
                        <m:d>
                          <m:dPr>
                            <m:ctrlPr>
                              <a:rPr lang="en-US" i="1">
                                <a:latin typeface="Cambria Math" panose="02040503050406030204" pitchFamily="18" charset="0"/>
                              </a:rPr>
                            </m:ctrlPr>
                          </m:dPr>
                          <m:e>
                            <m:r>
                              <a:rPr lang="en-US" i="1">
                                <a:latin typeface="Cambria Math" panose="02040503050406030204" pitchFamily="18" charset="0"/>
                              </a:rPr>
                              <m:t>𝑠</m:t>
                            </m:r>
                          </m:e>
                        </m:d>
                      </m:e>
                    </m:nary>
                    <m:r>
                      <a:rPr lang="en-US" i="1">
                        <a:latin typeface="Cambria Math" panose="02040503050406030204" pitchFamily="18" charset="0"/>
                      </a:rPr>
                      <m:t>=1</m:t>
                    </m:r>
                  </m:oMath>
                </a14:m>
                <a:r>
                  <a:rPr lang="en-US" dirty="0"/>
                  <a:t>. A larger </a:t>
                </a:r>
                <a14:m>
                  <m:oMath xmlns:m="http://schemas.openxmlformats.org/officeDocument/2006/math">
                    <m:r>
                      <a:rPr lang="en-US" i="1">
                        <a:latin typeface="Cambria Math" panose="02040503050406030204" pitchFamily="18" charset="0"/>
                      </a:rPr>
                      <m:t>𝜇</m:t>
                    </m:r>
                    <m:d>
                      <m:dPr>
                        <m:ctrlPr>
                          <a:rPr lang="en-US" i="1">
                            <a:latin typeface="Cambria Math" panose="02040503050406030204" pitchFamily="18" charset="0"/>
                          </a:rPr>
                        </m:ctrlPr>
                      </m:dPr>
                      <m:e>
                        <m:r>
                          <a:rPr lang="en-US" i="1">
                            <a:latin typeface="Cambria Math" panose="02040503050406030204" pitchFamily="18" charset="0"/>
                          </a:rPr>
                          <m:t>𝑠</m:t>
                        </m:r>
                      </m:e>
                    </m:d>
                    <m:r>
                      <a:rPr lang="en-US" i="1">
                        <a:latin typeface="Cambria Math" panose="02040503050406030204" pitchFamily="18" charset="0"/>
                      </a:rPr>
                      <m:t> </m:t>
                    </m:r>
                  </m:oMath>
                </a14:m>
                <a:r>
                  <a:rPr lang="en-US" dirty="0"/>
                  <a:t>denotes state </a:t>
                </a:r>
                <a14:m>
                  <m:oMath xmlns:m="http://schemas.openxmlformats.org/officeDocument/2006/math">
                    <m:r>
                      <a:rPr lang="en-US" i="1">
                        <a:latin typeface="Cambria Math" panose="02040503050406030204" pitchFamily="18" charset="0"/>
                      </a:rPr>
                      <m:t>𝑠</m:t>
                    </m:r>
                  </m:oMath>
                </a14:m>
                <a:r>
                  <a:rPr lang="en-US" dirty="0"/>
                  <a:t> is visited more frequently, hence the policy gradient term for state </a:t>
                </a:r>
                <a14:m>
                  <m:oMath xmlns:m="http://schemas.openxmlformats.org/officeDocument/2006/math">
                    <m:r>
                      <a:rPr lang="en-US" i="1">
                        <a:latin typeface="Cambria Math" panose="02040503050406030204" pitchFamily="18" charset="0"/>
                      </a:rPr>
                      <m:t>𝑠</m:t>
                    </m:r>
                  </m:oMath>
                </a14:m>
                <a:r>
                  <a:rPr lang="en-US" dirty="0"/>
                  <a:t> is given more weight (i.e., we care more about frequently-visited states than rarely-visited states).</a:t>
                </a:r>
              </a:p>
              <a:p>
                <a:pPr lvl="1"/>
                <a:r>
                  <a:rPr lang="en-US" dirty="0"/>
                  <a:t>In the episodic case, the constant of proportionality is the average length of an episode; in the continuing case it is 1.</a:t>
                </a:r>
              </a:p>
              <a:p>
                <a:pPr lvl="1"/>
                <a:endParaRPr lang="en-US" dirty="0">
                  <a:solidFill>
                    <a:schemeClr val="tx1"/>
                  </a:solidFill>
                </a:endParaRPr>
              </a:p>
            </p:txBody>
          </p:sp>
        </mc:Choice>
        <mc:Fallback xmlns="">
          <p:sp>
            <p:nvSpPr>
              <p:cNvPr id="3" name="Content Placeholder 2">
                <a:extLst>
                  <a:ext uri="{FF2B5EF4-FFF2-40B4-BE49-F238E27FC236}">
                    <a16:creationId xmlns:a16="http://schemas.microsoft.com/office/drawing/2014/main" id="{89E950E4-B894-42EB-9193-A79A6193DE7C}"/>
                  </a:ext>
                </a:extLst>
              </p:cNvPr>
              <p:cNvSpPr>
                <a:spLocks noGrp="1" noRot="1" noChangeAspect="1" noMove="1" noResize="1" noEditPoints="1" noAdjustHandles="1" noChangeArrowheads="1" noChangeShapeType="1" noTextEdit="1"/>
              </p:cNvSpPr>
              <p:nvPr>
                <p:ph idx="1"/>
              </p:nvPr>
            </p:nvSpPr>
            <p:spPr>
              <a:xfrm>
                <a:off x="152400" y="1285860"/>
                <a:ext cx="8839200" cy="5239484"/>
              </a:xfrm>
              <a:blipFill>
                <a:blip r:embed="rId3"/>
                <a:stretch>
                  <a:fillRect l="-966" t="-1979"/>
                </a:stretch>
              </a:blipFill>
            </p:spPr>
            <p:txBody>
              <a:bodyPr/>
              <a:lstStyle/>
              <a:p>
                <a:r>
                  <a:rPr lang="en-SE">
                    <a:noFill/>
                  </a:rPr>
                  <a:t> </a:t>
                </a:r>
              </a:p>
            </p:txBody>
          </p:sp>
        </mc:Fallback>
      </mc:AlternateContent>
    </p:spTree>
    <p:extLst>
      <p:ext uri="{BB962C8B-B14F-4D97-AF65-F5344CB8AC3E}">
        <p14:creationId xmlns:p14="http://schemas.microsoft.com/office/powerpoint/2010/main" val="4034557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DFCE5-9763-4EF2-80DE-0931E9536AF0}"/>
              </a:ext>
            </a:extLst>
          </p:cNvPr>
          <p:cNvSpPr>
            <a:spLocks noGrp="1"/>
          </p:cNvSpPr>
          <p:nvPr>
            <p:ph type="title"/>
          </p:nvPr>
        </p:nvSpPr>
        <p:spPr/>
        <p:txBody>
          <a:bodyPr/>
          <a:lstStyle/>
          <a:p>
            <a:r>
              <a:rPr lang="en-US" dirty="0"/>
              <a:t>Policy Gradient with Baseline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D56964D-6ADC-4308-A1C5-078AD9B63435}"/>
                  </a:ext>
                </a:extLst>
              </p:cNvPr>
              <p:cNvSpPr>
                <a:spLocks noGrp="1"/>
              </p:cNvSpPr>
              <p:nvPr>
                <p:ph idx="1"/>
              </p:nvPr>
            </p:nvSpPr>
            <p:spPr/>
            <p:txBody>
              <a:bodyPr>
                <a:normAutofit fontScale="85000" lnSpcReduction="20000"/>
              </a:bodyPr>
              <a:lstStyle/>
              <a:p>
                <a14:m>
                  <m:oMath xmlns:m="http://schemas.openxmlformats.org/officeDocument/2006/math">
                    <m:r>
                      <m:rPr>
                        <m:sty m:val="p"/>
                      </m:rPr>
                      <a:rPr lang="en-US"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𝐽</m:t>
                    </m:r>
                    <m:d>
                      <m:dPr>
                        <m:ctrlPr>
                          <a:rPr lang="en-US" i="1">
                            <a:solidFill>
                              <a:schemeClr val="tx1"/>
                            </a:solidFill>
                            <a:latin typeface="Cambria Math" panose="02040503050406030204" pitchFamily="18" charset="0"/>
                          </a:rPr>
                        </m:ctrlPr>
                      </m:dPr>
                      <m:e>
                        <m:r>
                          <a:rPr lang="en-US" b="1" i="1">
                            <a:solidFill>
                              <a:schemeClr val="tx1"/>
                            </a:solidFill>
                            <a:latin typeface="Cambria Math" panose="02040503050406030204" pitchFamily="18" charset="0"/>
                          </a:rPr>
                          <m:t>𝜽</m:t>
                        </m:r>
                      </m:e>
                    </m:d>
                    <m:r>
                      <a:rPr lang="en-US" b="0" i="1" smtClean="0">
                        <a:solidFill>
                          <a:schemeClr val="tx1"/>
                        </a:solidFill>
                        <a:latin typeface="Cambria Math" panose="02040503050406030204" pitchFamily="18" charset="0"/>
                      </a:rPr>
                      <m:t>∝</m:t>
                    </m:r>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𝑠</m:t>
                        </m:r>
                      </m:sub>
                      <m:sup/>
                      <m:e>
                        <m:r>
                          <a:rPr lang="en-US" b="0" i="1" smtClean="0">
                            <a:solidFill>
                              <a:schemeClr val="tx1"/>
                            </a:solidFill>
                            <a:latin typeface="Cambria Math" panose="02040503050406030204" pitchFamily="18" charset="0"/>
                          </a:rPr>
                          <m:t>𝜇</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e>
                        </m:d>
                      </m:e>
                    </m:nary>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𝑎</m:t>
                        </m:r>
                      </m:sub>
                      <m:sup/>
                      <m:e>
                        <m:r>
                          <m:rPr>
                            <m:sty m:val="p"/>
                          </m:rPr>
                          <a:rPr lang="en-US"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e>
                    </m:nary>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𝑏</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𝑠</m:t>
                    </m:r>
                    <m:r>
                      <a:rPr lang="en-US" b="0" i="1" smtClean="0">
                        <a:solidFill>
                          <a:schemeClr val="tx1"/>
                        </a:solidFill>
                        <a:latin typeface="Cambria Math" panose="02040503050406030204" pitchFamily="18" charset="0"/>
                      </a:rPr>
                      <m:t>))</m:t>
                    </m:r>
                  </m:oMath>
                </a14:m>
                <a:endParaRPr lang="en-US" dirty="0">
                  <a:solidFill>
                    <a:schemeClr val="tx1"/>
                  </a:solidFill>
                </a:endParaRPr>
              </a:p>
              <a:p>
                <a:pPr lvl="1"/>
                <a:r>
                  <a:rPr lang="en-US" dirty="0"/>
                  <a:t>Baseline </a:t>
                </a:r>
                <a14:m>
                  <m:oMath xmlns:m="http://schemas.openxmlformats.org/officeDocument/2006/math">
                    <m:r>
                      <a:rPr lang="en-US" i="1">
                        <a:latin typeface="Cambria Math" panose="02040503050406030204" pitchFamily="18" charset="0"/>
                      </a:rPr>
                      <m:t>𝑏</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oMath>
                </a14:m>
                <a:r>
                  <a:rPr lang="en-US" dirty="0"/>
                  <a:t> can be any function that is independent of action </a:t>
                </a:r>
                <a14:m>
                  <m:oMath xmlns:m="http://schemas.openxmlformats.org/officeDocument/2006/math">
                    <m:r>
                      <a:rPr lang="en-US" i="1">
                        <a:latin typeface="Cambria Math" panose="02040503050406030204" pitchFamily="18" charset="0"/>
                      </a:rPr>
                      <m:t>𝑎</m:t>
                    </m:r>
                  </m:oMath>
                </a14:m>
                <a:r>
                  <a:rPr lang="en-US" dirty="0"/>
                  <a:t>. Subtracting </a:t>
                </a:r>
                <a14:m>
                  <m:oMath xmlns:m="http://schemas.openxmlformats.org/officeDocument/2006/math">
                    <m:r>
                      <a:rPr lang="en-US" i="1">
                        <a:latin typeface="Cambria Math" panose="02040503050406030204" pitchFamily="18" charset="0"/>
                      </a:rPr>
                      <m:t>𝑏</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oMath>
                </a14:m>
                <a:r>
                  <a:rPr lang="en-US" dirty="0"/>
                  <a:t> does not affect the computed expectation s</a:t>
                </a:r>
                <a:r>
                  <a:rPr lang="en-US" dirty="0">
                    <a:solidFill>
                      <a:schemeClr val="tx1"/>
                    </a:solidFill>
                  </a:rPr>
                  <a:t>ince: </a:t>
                </a:r>
                <a14:m>
                  <m:oMath xmlns:m="http://schemas.openxmlformats.org/officeDocument/2006/math">
                    <m:nary>
                      <m:naryPr>
                        <m:chr m:val="∑"/>
                        <m:supHide m:val="on"/>
                        <m:ctrlPr>
                          <a:rPr lang="en-US" i="1" smtClean="0">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𝑎</m:t>
                        </m:r>
                      </m:sub>
                      <m:sup/>
                      <m:e>
                        <m:r>
                          <m:rPr>
                            <m:sty m:val="p"/>
                          </m:rPr>
                          <a:rPr lang="en-US"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r>
                          <a:rPr lang="en-US" i="1">
                            <a:latin typeface="Cambria Math" panose="02040503050406030204" pitchFamily="18" charset="0"/>
                          </a:rPr>
                          <m:t>𝑏</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e>
                    </m:nary>
                    <m:r>
                      <a:rPr lang="en-US" b="0" i="1" smtClean="0">
                        <a:latin typeface="Cambria Math" panose="02040503050406030204" pitchFamily="18" charset="0"/>
                      </a:rPr>
                      <m:t>=</m:t>
                    </m:r>
                    <m:r>
                      <a:rPr lang="en-US" i="1">
                        <a:latin typeface="Cambria Math" panose="02040503050406030204" pitchFamily="18" charset="0"/>
                      </a:rPr>
                      <m:t>𝑏</m:t>
                    </m:r>
                    <m:d>
                      <m:dPr>
                        <m:ctrlPr>
                          <a:rPr lang="en-US" i="1">
                            <a:latin typeface="Cambria Math" panose="02040503050406030204" pitchFamily="18" charset="0"/>
                          </a:rPr>
                        </m:ctrlPr>
                      </m:dPr>
                      <m:e>
                        <m:r>
                          <a:rPr lang="en-US" i="1">
                            <a:latin typeface="Cambria Math" panose="02040503050406030204" pitchFamily="18" charset="0"/>
                          </a:rPr>
                          <m:t>𝑠</m:t>
                        </m:r>
                      </m:e>
                    </m:d>
                    <m:nary>
                      <m:naryPr>
                        <m:chr m:val="∑"/>
                        <m:supHide m:val="on"/>
                        <m:ctrlPr>
                          <a:rPr lang="en-US" i="1">
                            <a:latin typeface="Cambria Math" panose="02040503050406030204" pitchFamily="18" charset="0"/>
                          </a:rPr>
                        </m:ctrlPr>
                      </m:naryPr>
                      <m:sub>
                        <m:r>
                          <a:rPr lang="en-US" i="1">
                            <a:latin typeface="Cambria Math" panose="02040503050406030204" pitchFamily="18" charset="0"/>
                          </a:rPr>
                          <m:t>𝑎</m:t>
                        </m:r>
                      </m:sub>
                      <m:sup/>
                      <m:e>
                        <m:r>
                          <m:rPr>
                            <m:sty m:val="p"/>
                          </m:rPr>
                          <a:rPr lang="en-US">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r>
                              <a:rPr lang="en-US" i="1">
                                <a:latin typeface="Cambria Math" panose="02040503050406030204" pitchFamily="18" charset="0"/>
                              </a:rPr>
                              <m:t>,</m:t>
                            </m:r>
                            <m:r>
                              <a:rPr lang="en-US" b="1" i="1">
                                <a:latin typeface="Cambria Math" panose="02040503050406030204" pitchFamily="18" charset="0"/>
                              </a:rPr>
                              <m:t>𝜽</m:t>
                            </m:r>
                          </m:e>
                        </m:d>
                      </m:e>
                    </m:nary>
                    <m:r>
                      <a:rPr lang="en-US" b="0" i="1" smtClean="0">
                        <a:latin typeface="Cambria Math" panose="02040503050406030204" pitchFamily="18" charset="0"/>
                      </a:rPr>
                      <m:t>=</m:t>
                    </m:r>
                    <m:r>
                      <a:rPr lang="en-US" i="1">
                        <a:latin typeface="Cambria Math" panose="02040503050406030204" pitchFamily="18" charset="0"/>
                      </a:rPr>
                      <m:t>𝑏</m:t>
                    </m:r>
                    <m:d>
                      <m:dPr>
                        <m:ctrlPr>
                          <a:rPr lang="en-US" i="1">
                            <a:latin typeface="Cambria Math" panose="02040503050406030204" pitchFamily="18" charset="0"/>
                          </a:rPr>
                        </m:ctrlPr>
                      </m:dPr>
                      <m:e>
                        <m:r>
                          <a:rPr lang="en-US" i="1">
                            <a:latin typeface="Cambria Math" panose="02040503050406030204" pitchFamily="18" charset="0"/>
                          </a:rPr>
                          <m:t>𝑠</m:t>
                        </m:r>
                      </m:e>
                    </m:d>
                    <m:nary>
                      <m:naryPr>
                        <m:chr m:val="∑"/>
                        <m:supHide m:val="on"/>
                        <m:ctrlPr>
                          <a:rPr lang="en-US" i="1">
                            <a:latin typeface="Cambria Math" panose="02040503050406030204" pitchFamily="18" charset="0"/>
                          </a:rPr>
                        </m:ctrlPr>
                      </m:naryPr>
                      <m:sub>
                        <m:r>
                          <a:rPr lang="en-US" i="1">
                            <a:latin typeface="Cambria Math" panose="02040503050406030204" pitchFamily="18" charset="0"/>
                          </a:rPr>
                          <m:t>𝑎</m:t>
                        </m:r>
                      </m:sub>
                      <m:sup/>
                      <m:e>
                        <m:r>
                          <a:rPr lang="en-US" i="1" smtClean="0">
                            <a:latin typeface="Cambria Math" panose="02040503050406030204" pitchFamily="18" charset="0"/>
                          </a:rPr>
                          <m:t>1</m:t>
                        </m:r>
                      </m:e>
                    </m:nary>
                    <m:r>
                      <a:rPr lang="en-US" b="0" i="1" smtClean="0">
                        <a:latin typeface="Cambria Math" panose="02040503050406030204" pitchFamily="18" charset="0"/>
                      </a:rPr>
                      <m:t>=0</m:t>
                    </m:r>
                  </m:oMath>
                </a14:m>
                <a:endParaRPr lang="en-US" dirty="0"/>
              </a:p>
              <a:p>
                <a:pPr lvl="1"/>
                <a:r>
                  <a:rPr lang="en-US" dirty="0"/>
                  <a:t>Subtracting </a:t>
                </a:r>
                <a14:m>
                  <m:oMath xmlns:m="http://schemas.openxmlformats.org/officeDocument/2006/math">
                    <m:r>
                      <a:rPr lang="en-US" i="1">
                        <a:latin typeface="Cambria Math" panose="02040503050406030204" pitchFamily="18" charset="0"/>
                      </a:rPr>
                      <m:t>𝑏</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 </m:t>
                    </m:r>
                  </m:oMath>
                </a14:m>
                <a:r>
                  <a:rPr lang="en-US" dirty="0"/>
                  <a:t>helps to reduce variance and speed up convergence.</a:t>
                </a:r>
              </a:p>
              <a:p>
                <a:r>
                  <a:rPr lang="en-US" dirty="0"/>
                  <a:t>Advantage function:</a:t>
                </a:r>
              </a:p>
              <a:p>
                <a:pPr lvl="1"/>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i="1" smtClean="0">
                            <a:solidFill>
                              <a:schemeClr val="tx1"/>
                            </a:solidFill>
                            <a:latin typeface="Cambria Math" panose="02040503050406030204" pitchFamily="18" charset="0"/>
                          </a:rPr>
                          <m:t>𝐴</m:t>
                        </m:r>
                      </m:e>
                      <m:sub>
                        <m:r>
                          <a:rPr lang="en-US" b="0" i="1" smtClean="0">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e>
                    </m:d>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i="1" smtClean="0">
                            <a:solidFill>
                              <a:schemeClr val="tx1"/>
                            </a:solidFill>
                            <a:latin typeface="Cambria Math" panose="02040503050406030204" pitchFamily="18" charset="0"/>
                          </a:rPr>
                          <m:t>𝑞</m:t>
                        </m:r>
                      </m:e>
                      <m:sub>
                        <m:r>
                          <a:rPr lang="en-US" b="0" i="1" smtClean="0">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e>
                    </m:d>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𝑣</m:t>
                        </m:r>
                      </m:e>
                      <m:sub>
                        <m:r>
                          <a:rPr lang="en-US" b="0" i="1" smtClean="0">
                            <a:solidFill>
                              <a:schemeClr val="tx1"/>
                            </a:solidFill>
                            <a:latin typeface="Cambria Math" panose="02040503050406030204" pitchFamily="18" charset="0"/>
                          </a:rPr>
                          <m:t>𝜋</m:t>
                        </m:r>
                      </m:sub>
                    </m:sSub>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𝑠</m:t>
                        </m:r>
                      </m:e>
                    </m:d>
                  </m:oMath>
                </a14:m>
                <a:r>
                  <a:rPr lang="en-US" dirty="0"/>
                  <a:t> (using state value function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e>
                    </m:d>
                  </m:oMath>
                </a14:m>
                <a:r>
                  <a:rPr lang="en-US" dirty="0"/>
                  <a:t> as baseline)</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oMath>
                </a14:m>
                <a:r>
                  <a:rPr lang="en-US" dirty="0">
                    <a:solidFill>
                      <a:schemeClr val="tx1"/>
                    </a:solidFill>
                  </a:rPr>
                  <a:t> captures the advantage of taking action </a:t>
                </a:r>
                <a14:m>
                  <m:oMath xmlns:m="http://schemas.openxmlformats.org/officeDocument/2006/math">
                    <m:r>
                      <a:rPr lang="en-US" b="0" i="1" smtClean="0">
                        <a:solidFill>
                          <a:schemeClr val="tx1"/>
                        </a:solidFill>
                        <a:latin typeface="Cambria Math" panose="02040503050406030204" pitchFamily="18" charset="0"/>
                      </a:rPr>
                      <m:t>𝑎</m:t>
                    </m:r>
                  </m:oMath>
                </a14:m>
                <a:r>
                  <a:rPr lang="en-US" dirty="0">
                    <a:solidFill>
                      <a:schemeClr val="tx1"/>
                    </a:solidFill>
                  </a:rPr>
                  <a:t> in state </a:t>
                </a:r>
                <a14:m>
                  <m:oMath xmlns:m="http://schemas.openxmlformats.org/officeDocument/2006/math">
                    <m:r>
                      <a:rPr lang="en-US" b="0" i="1" smtClean="0">
                        <a:latin typeface="Cambria Math" panose="02040503050406030204" pitchFamily="18" charset="0"/>
                      </a:rPr>
                      <m:t>𝑠</m:t>
                    </m:r>
                  </m:oMath>
                </a14:m>
                <a:r>
                  <a:rPr lang="en-US" dirty="0">
                    <a:solidFill>
                      <a:schemeClr val="tx1"/>
                    </a:solidFill>
                  </a:rPr>
                  <a:t> then follow policy </a:t>
                </a:r>
                <a14:m>
                  <m:oMath xmlns:m="http://schemas.openxmlformats.org/officeDocument/2006/math">
                    <m:r>
                      <a:rPr lang="en-US" b="0" i="1" smtClean="0">
                        <a:solidFill>
                          <a:schemeClr val="tx1"/>
                        </a:solidFill>
                        <a:latin typeface="Cambria Math" panose="02040503050406030204" pitchFamily="18" charset="0"/>
                      </a:rPr>
                      <m:t>𝜋</m:t>
                    </m:r>
                  </m:oMath>
                </a14:m>
                <a:r>
                  <a:rPr lang="en-US" dirty="0">
                    <a:solidFill>
                      <a:schemeClr val="tx1"/>
                    </a:solidFill>
                  </a:rPr>
                  <a:t>, compared to the baseline of following policy </a:t>
                </a:r>
                <a14:m>
                  <m:oMath xmlns:m="http://schemas.openxmlformats.org/officeDocument/2006/math">
                    <m:r>
                      <a:rPr lang="en-US" b="0" i="1" smtClean="0">
                        <a:solidFill>
                          <a:schemeClr val="tx1"/>
                        </a:solidFill>
                        <a:latin typeface="Cambria Math" panose="02040503050406030204" pitchFamily="18" charset="0"/>
                      </a:rPr>
                      <m:t>𝜋</m:t>
                    </m:r>
                  </m:oMath>
                </a14:m>
                <a:r>
                  <a:rPr lang="en-US" dirty="0">
                    <a:solidFill>
                      <a:schemeClr val="tx1"/>
                    </a:solidFill>
                  </a:rPr>
                  <a:t> from state </a:t>
                </a:r>
                <a14:m>
                  <m:oMath xmlns:m="http://schemas.openxmlformats.org/officeDocument/2006/math">
                    <m:r>
                      <a:rPr lang="en-US" b="0" i="1" smtClean="0">
                        <a:latin typeface="Cambria Math" panose="02040503050406030204" pitchFamily="18" charset="0"/>
                      </a:rPr>
                      <m:t>𝑠</m:t>
                    </m:r>
                  </m:oMath>
                </a14:m>
                <a:r>
                  <a:rPr lang="en-US" dirty="0">
                    <a:solidFill>
                      <a:schemeClr val="tx1"/>
                    </a:solidFill>
                  </a:rPr>
                  <a:t>, i.e., </a:t>
                </a:r>
                <a:r>
                  <a:rPr lang="en-US" dirty="0"/>
                  <a:t>we care more about the relative ranking of different actions in state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oMath>
                </a14:m>
                <a:r>
                  <a:rPr lang="en-US" dirty="0"/>
                  <a:t> than absolute values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oMath>
                </a14:m>
                <a:r>
                  <a:rPr lang="en-US" dirty="0"/>
                  <a:t>.</a:t>
                </a:r>
                <a:endParaRPr lang="en-US" dirty="0">
                  <a:solidFill>
                    <a:schemeClr val="tx1"/>
                  </a:solidFill>
                </a:endParaRPr>
              </a:p>
              <a:p>
                <a:endParaRPr lang="en-SE" dirty="0"/>
              </a:p>
            </p:txBody>
          </p:sp>
        </mc:Choice>
        <mc:Fallback xmlns="">
          <p:sp>
            <p:nvSpPr>
              <p:cNvPr id="3" name="Content Placeholder 2">
                <a:extLst>
                  <a:ext uri="{FF2B5EF4-FFF2-40B4-BE49-F238E27FC236}">
                    <a16:creationId xmlns:a16="http://schemas.microsoft.com/office/drawing/2014/main" id="{CD56964D-6ADC-4308-A1C5-078AD9B63435}"/>
                  </a:ext>
                </a:extLst>
              </p:cNvPr>
              <p:cNvSpPr>
                <a:spLocks noGrp="1" noRot="1" noChangeAspect="1" noMove="1" noResize="1" noEditPoints="1" noAdjustHandles="1" noChangeArrowheads="1" noChangeShapeType="1" noTextEdit="1"/>
              </p:cNvSpPr>
              <p:nvPr>
                <p:ph idx="1"/>
              </p:nvPr>
            </p:nvSpPr>
            <p:spPr>
              <a:blipFill>
                <a:blip r:embed="rId3"/>
                <a:stretch>
                  <a:fillRect l="-1172" r="-2483"/>
                </a:stretch>
              </a:blipFill>
            </p:spPr>
            <p:txBody>
              <a:bodyPr/>
              <a:lstStyle/>
              <a:p>
                <a:r>
                  <a:rPr lang="en-SE">
                    <a:noFill/>
                  </a:rPr>
                  <a:t> </a:t>
                </a:r>
              </a:p>
            </p:txBody>
          </p:sp>
        </mc:Fallback>
      </mc:AlternateContent>
    </p:spTree>
    <p:extLst>
      <p:ext uri="{BB962C8B-B14F-4D97-AF65-F5344CB8AC3E}">
        <p14:creationId xmlns:p14="http://schemas.microsoft.com/office/powerpoint/2010/main" val="12246817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C85D2FD1-1F7E-462D-9FDC-4D9F21FF6CE8}"/>
              </a:ext>
            </a:extLst>
          </p:cNvPr>
          <p:cNvPicPr>
            <a:picLocks noChangeAspect="1"/>
          </p:cNvPicPr>
          <p:nvPr/>
        </p:nvPicPr>
        <p:blipFill>
          <a:blip r:embed="rId3"/>
          <a:stretch>
            <a:fillRect/>
          </a:stretch>
        </p:blipFill>
        <p:spPr>
          <a:xfrm>
            <a:off x="4578760" y="2594633"/>
            <a:ext cx="4396401" cy="1832866"/>
          </a:xfrm>
          <a:prstGeom prst="rect">
            <a:avLst/>
          </a:prstGeom>
        </p:spPr>
      </p:pic>
      <p:sp>
        <p:nvSpPr>
          <p:cNvPr id="2" name="Title 1">
            <a:extLst>
              <a:ext uri="{FF2B5EF4-FFF2-40B4-BE49-F238E27FC236}">
                <a16:creationId xmlns:a16="http://schemas.microsoft.com/office/drawing/2014/main" id="{71569960-062A-49DD-8B69-6821872976A8}"/>
              </a:ext>
            </a:extLst>
          </p:cNvPr>
          <p:cNvSpPr>
            <a:spLocks noGrp="1"/>
          </p:cNvSpPr>
          <p:nvPr>
            <p:ph type="title"/>
          </p:nvPr>
        </p:nvSpPr>
        <p:spPr/>
        <p:txBody>
          <a:bodyPr/>
          <a:lstStyle/>
          <a:p>
            <a:r>
              <a:rPr lang="en-US" dirty="0"/>
              <a:t>Policy Gradient Example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3BF5364-EB77-48D1-9E4C-3CF77699DF41}"/>
                  </a:ext>
                </a:extLst>
              </p:cNvPr>
              <p:cNvSpPr>
                <a:spLocks noGrp="1"/>
              </p:cNvSpPr>
              <p:nvPr>
                <p:ph idx="1"/>
              </p:nvPr>
            </p:nvSpPr>
            <p:spPr>
              <a:xfrm>
                <a:off x="152400" y="1088740"/>
                <a:ext cx="8839200" cy="1548173"/>
              </a:xfrm>
            </p:spPr>
            <p:txBody>
              <a:bodyPr>
                <a:normAutofit fontScale="85000" lnSpcReduction="20000"/>
              </a:bodyPr>
              <a:lstStyle/>
              <a:p>
                <a:r>
                  <a:rPr lang="en-US" b="0" i="0" dirty="0">
                    <a:effectLst/>
                    <a:latin typeface="OpenSans"/>
                  </a:rPr>
                  <a:t>The gradient </a:t>
                </a:r>
                <a14:m>
                  <m:oMath xmlns:m="http://schemas.openxmlformats.org/officeDocument/2006/math">
                    <m:r>
                      <m:rPr>
                        <m:sty m:val="p"/>
                      </m:rPr>
                      <a:rPr lang="en-US" smtClean="0">
                        <a:solidFill>
                          <a:schemeClr val="tx1"/>
                        </a:solidFill>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b="0" i="1" smtClean="0">
                            <a:latin typeface="Cambria Math" panose="02040503050406030204" pitchFamily="18" charset="0"/>
                          </a:rPr>
                          <m:t>𝑙𝑒𝑓𝑡</m:t>
                        </m:r>
                      </m:e>
                      <m:e>
                        <m:r>
                          <a:rPr lang="en-US" i="1">
                            <a:latin typeface="Cambria Math" panose="02040503050406030204" pitchFamily="18" charset="0"/>
                          </a:rPr>
                          <m:t>𝑠</m:t>
                        </m:r>
                        <m:r>
                          <a:rPr lang="en-US" i="1">
                            <a:latin typeface="Cambria Math" panose="02040503050406030204" pitchFamily="18" charset="0"/>
                          </a:rPr>
                          <m:t>,</m:t>
                        </m:r>
                        <m:r>
                          <a:rPr lang="en-US" b="1" i="1">
                            <a:latin typeface="Cambria Math" panose="02040503050406030204" pitchFamily="18" charset="0"/>
                          </a:rPr>
                          <m:t>𝜽</m:t>
                        </m:r>
                      </m:e>
                    </m:d>
                    <m:r>
                      <a:rPr lang="en-US" i="1">
                        <a:latin typeface="Cambria Math" panose="02040503050406030204" pitchFamily="18" charset="0"/>
                      </a:rPr>
                      <m:t> </m:t>
                    </m:r>
                  </m:oMath>
                </a14:m>
                <a:r>
                  <a:rPr lang="en-US" b="0" i="0" dirty="0">
                    <a:effectLst/>
                    <a:latin typeface="OpenSans"/>
                  </a:rPr>
                  <a:t>tells us how to  change the policy parameters </a:t>
                </a:r>
                <a14:m>
                  <m:oMath xmlns:m="http://schemas.openxmlformats.org/officeDocument/2006/math">
                    <m:r>
                      <a:rPr lang="en-US" b="1" i="1" smtClean="0">
                        <a:effectLst/>
                        <a:latin typeface="Cambria Math" panose="02040503050406030204" pitchFamily="18" charset="0"/>
                      </a:rPr>
                      <m:t>𝜽</m:t>
                    </m:r>
                  </m:oMath>
                </a14:m>
                <a:r>
                  <a:rPr lang="en-US" b="0" i="0" dirty="0">
                    <a:effectLst/>
                    <a:latin typeface="OpenSans"/>
                  </a:rPr>
                  <a:t> to make action </a:t>
                </a:r>
                <a14:m>
                  <m:oMath xmlns:m="http://schemas.openxmlformats.org/officeDocument/2006/math">
                    <m:r>
                      <a:rPr lang="en-US" b="0" i="1" smtClean="0">
                        <a:latin typeface="Cambria Math" panose="02040503050406030204" pitchFamily="18" charset="0"/>
                      </a:rPr>
                      <m:t>𝑙𝑒𝑓𝑡</m:t>
                    </m:r>
                    <m:r>
                      <a:rPr lang="en-US" i="1">
                        <a:latin typeface="Cambria Math" panose="02040503050406030204" pitchFamily="18" charset="0"/>
                      </a:rPr>
                      <m:t> </m:t>
                    </m:r>
                  </m:oMath>
                </a14:m>
                <a:r>
                  <a:rPr lang="en-US" b="0" i="0" dirty="0">
                    <a:effectLst/>
                    <a:latin typeface="OpenSans"/>
                  </a:rPr>
                  <a:t>more likely to be selected in state </a:t>
                </a:r>
                <a14:m>
                  <m:oMath xmlns:m="http://schemas.openxmlformats.org/officeDocument/2006/math">
                    <m:r>
                      <a:rPr lang="en-US" i="1">
                        <a:latin typeface="Cambria Math" panose="02040503050406030204" pitchFamily="18" charset="0"/>
                      </a:rPr>
                      <m:t>𝑠</m:t>
                    </m:r>
                  </m:oMath>
                </a14:m>
                <a:r>
                  <a:rPr lang="en-US" b="0" i="0" dirty="0">
                    <a:effectLst/>
                    <a:latin typeface="OpenSans"/>
                  </a:rPr>
                  <a:t>. By gradient ascent on </a:t>
                </a:r>
                <a14:m>
                  <m:oMath xmlns:m="http://schemas.openxmlformats.org/officeDocument/2006/math">
                    <m:r>
                      <a:rPr lang="en-US" b="1" i="1">
                        <a:latin typeface="Cambria Math" panose="02040503050406030204" pitchFamily="18" charset="0"/>
                      </a:rPr>
                      <m:t>𝜽</m:t>
                    </m:r>
                  </m:oMath>
                </a14:m>
                <a:r>
                  <a:rPr lang="en-US" b="0" i="0" dirty="0">
                    <a:effectLst/>
                    <a:latin typeface="OpenSans"/>
                  </a:rPr>
                  <a:t>, we increase the probability for taking action </a:t>
                </a:r>
                <a14:m>
                  <m:oMath xmlns:m="http://schemas.openxmlformats.org/officeDocument/2006/math">
                    <m:r>
                      <a:rPr lang="en-US" b="0" i="1" smtClean="0">
                        <a:latin typeface="Cambria Math" panose="02040503050406030204" pitchFamily="18" charset="0"/>
                      </a:rPr>
                      <m:t>𝑙𝑒𝑓𝑡</m:t>
                    </m:r>
                  </m:oMath>
                </a14:m>
                <a:r>
                  <a:rPr lang="en-US" dirty="0">
                    <a:latin typeface="OpenSans"/>
                  </a:rPr>
                  <a:t> in state </a:t>
                </a:r>
                <a14:m>
                  <m:oMath xmlns:m="http://schemas.openxmlformats.org/officeDocument/2006/math">
                    <m:r>
                      <a:rPr lang="en-US" i="1">
                        <a:latin typeface="Cambria Math" panose="02040503050406030204" pitchFamily="18" charset="0"/>
                      </a:rPr>
                      <m:t>𝑠</m:t>
                    </m:r>
                  </m:oMath>
                </a14:m>
                <a:r>
                  <a:rPr lang="en-US" b="0" i="0" dirty="0">
                    <a:effectLst/>
                    <a:latin typeface="OpenSans"/>
                  </a:rPr>
                  <a:t>. </a:t>
                </a:r>
              </a:p>
              <a:p>
                <a:endParaRPr lang="en-SE" dirty="0"/>
              </a:p>
              <a:p>
                <a:endParaRPr lang="en-SE" dirty="0"/>
              </a:p>
            </p:txBody>
          </p:sp>
        </mc:Choice>
        <mc:Fallback xmlns="">
          <p:sp>
            <p:nvSpPr>
              <p:cNvPr id="3" name="Content Placeholder 2">
                <a:extLst>
                  <a:ext uri="{FF2B5EF4-FFF2-40B4-BE49-F238E27FC236}">
                    <a16:creationId xmlns:a16="http://schemas.microsoft.com/office/drawing/2014/main" id="{D3BF5364-EB77-48D1-9E4C-3CF77699DF41}"/>
                  </a:ext>
                </a:extLst>
              </p:cNvPr>
              <p:cNvSpPr>
                <a:spLocks noGrp="1" noRot="1" noChangeAspect="1" noMove="1" noResize="1" noEditPoints="1" noAdjustHandles="1" noChangeArrowheads="1" noChangeShapeType="1" noTextEdit="1"/>
              </p:cNvSpPr>
              <p:nvPr>
                <p:ph idx="1"/>
              </p:nvPr>
            </p:nvSpPr>
            <p:spPr>
              <a:xfrm>
                <a:off x="152400" y="1088740"/>
                <a:ext cx="8839200" cy="1548173"/>
              </a:xfrm>
              <a:blipFill>
                <a:blip r:embed="rId4"/>
                <a:stretch>
                  <a:fillRect l="-1172" t="-8268" r="-1862" b="-1969"/>
                </a:stretch>
              </a:blipFill>
            </p:spPr>
            <p:txBody>
              <a:bodyPr/>
              <a:lstStyle/>
              <a:p>
                <a:r>
                  <a:rPr lang="en-SE">
                    <a:noFill/>
                  </a:rPr>
                  <a:t> </a:t>
                </a:r>
              </a:p>
            </p:txBody>
          </p:sp>
        </mc:Fallback>
      </mc:AlternateContent>
      <p:pic>
        <p:nvPicPr>
          <p:cNvPr id="5" name="Picture 4">
            <a:extLst>
              <a:ext uri="{FF2B5EF4-FFF2-40B4-BE49-F238E27FC236}">
                <a16:creationId xmlns:a16="http://schemas.microsoft.com/office/drawing/2014/main" id="{083A118B-BBA8-42C2-84BA-0AFC2F5F1E60}"/>
              </a:ext>
            </a:extLst>
          </p:cNvPr>
          <p:cNvPicPr>
            <a:picLocks noChangeAspect="1"/>
          </p:cNvPicPr>
          <p:nvPr/>
        </p:nvPicPr>
        <p:blipFill>
          <a:blip r:embed="rId5"/>
          <a:stretch>
            <a:fillRect/>
          </a:stretch>
        </p:blipFill>
        <p:spPr>
          <a:xfrm>
            <a:off x="6160141" y="4836439"/>
            <a:ext cx="1724227" cy="1760913"/>
          </a:xfrm>
          <a:prstGeom prst="rect">
            <a:avLst/>
          </a:prstGeom>
        </p:spPr>
      </p:pic>
      <p:sp>
        <p:nvSpPr>
          <p:cNvPr id="6" name="Arrow: Right 5">
            <a:extLst>
              <a:ext uri="{FF2B5EF4-FFF2-40B4-BE49-F238E27FC236}">
                <a16:creationId xmlns:a16="http://schemas.microsoft.com/office/drawing/2014/main" id="{9F2AC5CB-C6A3-492C-8181-F4F71A7B70F2}"/>
              </a:ext>
            </a:extLst>
          </p:cNvPr>
          <p:cNvSpPr/>
          <p:nvPr/>
        </p:nvSpPr>
        <p:spPr>
          <a:xfrm>
            <a:off x="5082218" y="5716895"/>
            <a:ext cx="846101"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cxnSp>
        <p:nvCxnSpPr>
          <p:cNvPr id="7" name="Straight Arrow Connector 6">
            <a:extLst>
              <a:ext uri="{FF2B5EF4-FFF2-40B4-BE49-F238E27FC236}">
                <a16:creationId xmlns:a16="http://schemas.microsoft.com/office/drawing/2014/main" id="{ACFE79A2-1D3E-494C-A892-8EE9247AA890}"/>
              </a:ext>
            </a:extLst>
          </p:cNvPr>
          <p:cNvCxnSpPr>
            <a:cxnSpLocks/>
          </p:cNvCxnSpPr>
          <p:nvPr/>
        </p:nvCxnSpPr>
        <p:spPr>
          <a:xfrm>
            <a:off x="7274995" y="5755669"/>
            <a:ext cx="360040" cy="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 name="Rectangle 7">
            <a:extLst>
              <a:ext uri="{FF2B5EF4-FFF2-40B4-BE49-F238E27FC236}">
                <a16:creationId xmlns:a16="http://schemas.microsoft.com/office/drawing/2014/main" id="{D44E68EE-2A04-4C97-B53D-471BEAF492F5}"/>
              </a:ext>
            </a:extLst>
          </p:cNvPr>
          <p:cNvSpPr/>
          <p:nvPr/>
        </p:nvSpPr>
        <p:spPr>
          <a:xfrm>
            <a:off x="6266883" y="5589240"/>
            <a:ext cx="432048"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9" name="Rectangle 8">
            <a:extLst>
              <a:ext uri="{FF2B5EF4-FFF2-40B4-BE49-F238E27FC236}">
                <a16:creationId xmlns:a16="http://schemas.microsoft.com/office/drawing/2014/main" id="{7556D6E6-5A5A-418A-984A-EE4F6220532F}"/>
              </a:ext>
            </a:extLst>
          </p:cNvPr>
          <p:cNvSpPr/>
          <p:nvPr/>
        </p:nvSpPr>
        <p:spPr>
          <a:xfrm>
            <a:off x="6750869" y="6044218"/>
            <a:ext cx="432048"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cxnSp>
        <p:nvCxnSpPr>
          <p:cNvPr id="10" name="Straight Arrow Connector 9">
            <a:extLst>
              <a:ext uri="{FF2B5EF4-FFF2-40B4-BE49-F238E27FC236}">
                <a16:creationId xmlns:a16="http://schemas.microsoft.com/office/drawing/2014/main" id="{AC871332-8A70-4A25-A9BF-24BF51B88F52}"/>
              </a:ext>
            </a:extLst>
          </p:cNvPr>
          <p:cNvCxnSpPr>
            <a:cxnSpLocks/>
          </p:cNvCxnSpPr>
          <p:nvPr/>
        </p:nvCxnSpPr>
        <p:spPr>
          <a:xfrm>
            <a:off x="7003571" y="5972210"/>
            <a:ext cx="0" cy="43204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11" name="Straight Arrow Connector 10">
            <a:extLst>
              <a:ext uri="{FF2B5EF4-FFF2-40B4-BE49-F238E27FC236}">
                <a16:creationId xmlns:a16="http://schemas.microsoft.com/office/drawing/2014/main" id="{2A4A675E-6EBA-484D-97BD-D240116CA3A1}"/>
              </a:ext>
            </a:extLst>
          </p:cNvPr>
          <p:cNvCxnSpPr>
            <a:cxnSpLocks/>
          </p:cNvCxnSpPr>
          <p:nvPr/>
        </p:nvCxnSpPr>
        <p:spPr>
          <a:xfrm flipH="1">
            <a:off x="6529826" y="5755669"/>
            <a:ext cx="221043" cy="1359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12" name="Rectangle 11">
            <a:extLst>
              <a:ext uri="{FF2B5EF4-FFF2-40B4-BE49-F238E27FC236}">
                <a16:creationId xmlns:a16="http://schemas.microsoft.com/office/drawing/2014/main" id="{7A9587C8-0042-487C-94B0-3498C14E671C}"/>
              </a:ext>
            </a:extLst>
          </p:cNvPr>
          <p:cNvSpPr/>
          <p:nvPr/>
        </p:nvSpPr>
        <p:spPr>
          <a:xfrm>
            <a:off x="4743450" y="5009009"/>
            <a:ext cx="1523433" cy="707886"/>
          </a:xfrm>
          <a:prstGeom prst="rect">
            <a:avLst/>
          </a:prstGeom>
        </p:spPr>
        <p:txBody>
          <a:bodyPr wrap="square">
            <a:spAutoFit/>
          </a:bodyPr>
          <a:lstStyle/>
          <a:p>
            <a:r>
              <a:rPr lang="en-US" sz="2000" dirty="0"/>
              <a:t>After </a:t>
            </a:r>
          </a:p>
          <a:p>
            <a:r>
              <a:rPr lang="en-US" sz="2000" dirty="0"/>
              <a:t>grad. ascent</a:t>
            </a:r>
            <a:endParaRPr lang="en-SE" sz="2000" dirty="0"/>
          </a:p>
        </p:txBody>
      </p:sp>
      <p:pic>
        <p:nvPicPr>
          <p:cNvPr id="13" name="Picture 12">
            <a:extLst>
              <a:ext uri="{FF2B5EF4-FFF2-40B4-BE49-F238E27FC236}">
                <a16:creationId xmlns:a16="http://schemas.microsoft.com/office/drawing/2014/main" id="{245F2EC9-C59A-4A67-8F17-8B3D206B2EC1}"/>
              </a:ext>
            </a:extLst>
          </p:cNvPr>
          <p:cNvPicPr>
            <a:picLocks noChangeAspect="1"/>
          </p:cNvPicPr>
          <p:nvPr/>
        </p:nvPicPr>
        <p:blipFill>
          <a:blip r:embed="rId5"/>
          <a:stretch>
            <a:fillRect/>
          </a:stretch>
        </p:blipFill>
        <p:spPr>
          <a:xfrm>
            <a:off x="2960253" y="4809257"/>
            <a:ext cx="1724227" cy="1760913"/>
          </a:xfrm>
          <a:prstGeom prst="rect">
            <a:avLst/>
          </a:prstGeom>
        </p:spPr>
      </p:pic>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830E4D2-6AA7-49E9-9CD8-F7FCF47EC3A1}"/>
                  </a:ext>
                </a:extLst>
              </p:cNvPr>
              <p:cNvSpPr txBox="1"/>
              <p:nvPr/>
            </p:nvSpPr>
            <p:spPr>
              <a:xfrm>
                <a:off x="615525" y="4980455"/>
                <a:ext cx="2060821" cy="120032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𝜋</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rPr>
                            <m:t>𝑢𝑝</m:t>
                          </m:r>
                        </m:e>
                      </m:d>
                      <m:r>
                        <a:rPr lang="en-US" b="0" i="1" smtClean="0">
                          <a:latin typeface="Cambria Math" panose="02040503050406030204" pitchFamily="18" charset="0"/>
                        </a:rPr>
                        <m:t>=−1.3</m:t>
                      </m:r>
                    </m:oMath>
                  </m:oMathPara>
                </a14:m>
                <a:endParaRPr lang="en-US"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𝜋</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rPr>
                            <m:t>𝑙𝑒𝑓𝑡</m:t>
                          </m:r>
                        </m:e>
                      </m:d>
                      <m:r>
                        <a:rPr lang="en-US" b="0" i="1" smtClean="0">
                          <a:latin typeface="Cambria Math" panose="02040503050406030204" pitchFamily="18" charset="0"/>
                        </a:rPr>
                        <m:t>=−0.9</m:t>
                      </m:r>
                    </m:oMath>
                  </m:oMathPara>
                </a14:m>
                <a:endParaRPr lang="en-US"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𝜋</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rPr>
                            <m:t>𝑑𝑜𝑤𝑛</m:t>
                          </m:r>
                        </m:e>
                      </m:d>
                      <m:r>
                        <a:rPr lang="en-US" b="0" i="1" smtClean="0">
                          <a:latin typeface="Cambria Math" panose="02040503050406030204" pitchFamily="18" charset="0"/>
                        </a:rPr>
                        <m:t>=0.7</m:t>
                      </m:r>
                    </m:oMath>
                  </m:oMathPara>
                </a14:m>
                <a:endParaRPr lang="en-US"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𝜋</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rPr>
                            <m:t>𝑟𝑖𝑔h𝑡</m:t>
                          </m:r>
                        </m:e>
                      </m:d>
                      <m:r>
                        <a:rPr lang="en-US" b="0" i="1" smtClean="0">
                          <a:latin typeface="Cambria Math" panose="02040503050406030204" pitchFamily="18" charset="0"/>
                        </a:rPr>
                        <m:t>=1.5</m:t>
                      </m:r>
                    </m:oMath>
                  </m:oMathPara>
                </a14:m>
                <a:endParaRPr lang="en-SE" dirty="0"/>
              </a:p>
            </p:txBody>
          </p:sp>
        </mc:Choice>
        <mc:Fallback xmlns="">
          <p:sp>
            <p:nvSpPr>
              <p:cNvPr id="14" name="TextBox 13">
                <a:extLst>
                  <a:ext uri="{FF2B5EF4-FFF2-40B4-BE49-F238E27FC236}">
                    <a16:creationId xmlns:a16="http://schemas.microsoft.com/office/drawing/2014/main" id="{9830E4D2-6AA7-49E9-9CD8-F7FCF47EC3A1}"/>
                  </a:ext>
                </a:extLst>
              </p:cNvPr>
              <p:cNvSpPr txBox="1">
                <a:spLocks noRot="1" noChangeAspect="1" noMove="1" noResize="1" noEditPoints="1" noAdjustHandles="1" noChangeArrowheads="1" noChangeShapeType="1" noTextEdit="1"/>
              </p:cNvSpPr>
              <p:nvPr/>
            </p:nvSpPr>
            <p:spPr>
              <a:xfrm>
                <a:off x="615525" y="4980455"/>
                <a:ext cx="2060821" cy="1200329"/>
              </a:xfrm>
              <a:prstGeom prst="rect">
                <a:avLst/>
              </a:prstGeom>
              <a:blipFill>
                <a:blip r:embed="rId6"/>
                <a:stretch>
                  <a:fillRect b="-3553"/>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2C8A6CCA-3003-440A-B68F-DEC1A635B885}"/>
                  </a:ext>
                </a:extLst>
              </p:cNvPr>
              <p:cNvSpPr/>
              <p:nvPr/>
            </p:nvSpPr>
            <p:spPr>
              <a:xfrm>
                <a:off x="5238384" y="2607006"/>
                <a:ext cx="2200175" cy="707886"/>
              </a:xfrm>
              <a:prstGeom prst="rect">
                <a:avLst/>
              </a:prstGeom>
            </p:spPr>
            <p:txBody>
              <a:bodyPr wrap="square">
                <a:spAutoFit/>
              </a:bodyPr>
              <a:lstStyle/>
              <a:p>
                <a:r>
                  <a:rPr lang="en-US" sz="2000" dirty="0"/>
                  <a:t>Gradient ascent on </a:t>
                </a:r>
                <a14:m>
                  <m:oMath xmlns:m="http://schemas.openxmlformats.org/officeDocument/2006/math">
                    <m:r>
                      <a:rPr lang="en-US" sz="2000" b="0" i="1">
                        <a:latin typeface="Cambria Math" panose="02040503050406030204" pitchFamily="18" charset="0"/>
                      </a:rPr>
                      <m:t>𝜃</m:t>
                    </m:r>
                  </m:oMath>
                </a14:m>
                <a:r>
                  <a:rPr lang="en-US" sz="2000" dirty="0"/>
                  <a:t> for given state </a:t>
                </a:r>
                <a14:m>
                  <m:oMath xmlns:m="http://schemas.openxmlformats.org/officeDocument/2006/math">
                    <m:r>
                      <a:rPr lang="en-US" sz="2000" b="0" i="1" smtClean="0">
                        <a:latin typeface="Cambria Math" panose="02040503050406030204" pitchFamily="18" charset="0"/>
                      </a:rPr>
                      <m:t>𝑠</m:t>
                    </m:r>
                  </m:oMath>
                </a14:m>
                <a:r>
                  <a:rPr lang="en-US" sz="2000" dirty="0"/>
                  <a:t> </a:t>
                </a:r>
                <a:endParaRPr lang="en-SE" sz="2000" dirty="0"/>
              </a:p>
            </p:txBody>
          </p:sp>
        </mc:Choice>
        <mc:Fallback xmlns="">
          <p:sp>
            <p:nvSpPr>
              <p:cNvPr id="24" name="Rectangle 23">
                <a:extLst>
                  <a:ext uri="{FF2B5EF4-FFF2-40B4-BE49-F238E27FC236}">
                    <a16:creationId xmlns:a16="http://schemas.microsoft.com/office/drawing/2014/main" id="{2C8A6CCA-3003-440A-B68F-DEC1A635B885}"/>
                  </a:ext>
                </a:extLst>
              </p:cNvPr>
              <p:cNvSpPr>
                <a:spLocks noRot="1" noChangeAspect="1" noMove="1" noResize="1" noEditPoints="1" noAdjustHandles="1" noChangeArrowheads="1" noChangeShapeType="1" noTextEdit="1"/>
              </p:cNvSpPr>
              <p:nvPr/>
            </p:nvSpPr>
            <p:spPr>
              <a:xfrm>
                <a:off x="5238384" y="2607006"/>
                <a:ext cx="2200175" cy="707886"/>
              </a:xfrm>
              <a:prstGeom prst="rect">
                <a:avLst/>
              </a:prstGeom>
              <a:blipFill>
                <a:blip r:embed="rId7"/>
                <a:stretch>
                  <a:fillRect l="-2770" t="-5172" r="-2770" b="-14655"/>
                </a:stretch>
              </a:blipFill>
            </p:spPr>
            <p:txBody>
              <a:bodyPr/>
              <a:lstStyle/>
              <a:p>
                <a:r>
                  <a:rPr lang="en-SE">
                    <a:noFill/>
                  </a:rPr>
                  <a:t> </a:t>
                </a:r>
              </a:p>
            </p:txBody>
          </p:sp>
        </mc:Fallback>
      </mc:AlternateContent>
      <p:pic>
        <p:nvPicPr>
          <p:cNvPr id="26" name="Picture 25">
            <a:extLst>
              <a:ext uri="{FF2B5EF4-FFF2-40B4-BE49-F238E27FC236}">
                <a16:creationId xmlns:a16="http://schemas.microsoft.com/office/drawing/2014/main" id="{EEAF9AC9-B7CB-4315-96C6-8C37B882079F}"/>
              </a:ext>
            </a:extLst>
          </p:cNvPr>
          <p:cNvPicPr>
            <a:picLocks noChangeAspect="1"/>
          </p:cNvPicPr>
          <p:nvPr/>
        </p:nvPicPr>
        <p:blipFill>
          <a:blip r:embed="rId8"/>
          <a:stretch>
            <a:fillRect/>
          </a:stretch>
        </p:blipFill>
        <p:spPr>
          <a:xfrm>
            <a:off x="107504" y="2594633"/>
            <a:ext cx="4414977" cy="1814290"/>
          </a:xfrm>
          <a:prstGeom prst="rect">
            <a:avLst/>
          </a:prstGeom>
        </p:spPr>
      </p:pic>
      <p:sp>
        <p:nvSpPr>
          <p:cNvPr id="19" name="Arrow: Right 18">
            <a:extLst>
              <a:ext uri="{FF2B5EF4-FFF2-40B4-BE49-F238E27FC236}">
                <a16:creationId xmlns:a16="http://schemas.microsoft.com/office/drawing/2014/main" id="{454C6325-9E8C-4C86-9109-20837952198D}"/>
              </a:ext>
            </a:extLst>
          </p:cNvPr>
          <p:cNvSpPr/>
          <p:nvPr/>
        </p:nvSpPr>
        <p:spPr>
          <a:xfrm>
            <a:off x="4087590" y="3542533"/>
            <a:ext cx="443127"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Tree>
    <p:extLst>
      <p:ext uri="{BB962C8B-B14F-4D97-AF65-F5344CB8AC3E}">
        <p14:creationId xmlns:p14="http://schemas.microsoft.com/office/powerpoint/2010/main" val="399709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0D6FC-F52B-4F7C-A037-E5FDC239294C}"/>
              </a:ext>
            </a:extLst>
          </p:cNvPr>
          <p:cNvSpPr>
            <a:spLocks noGrp="1"/>
          </p:cNvSpPr>
          <p:nvPr>
            <p:ph type="title"/>
          </p:nvPr>
        </p:nvSpPr>
        <p:spPr/>
        <p:txBody>
          <a:bodyPr/>
          <a:lstStyle/>
          <a:p>
            <a:r>
              <a:rPr lang="en-US" dirty="0"/>
              <a:t>MC REINFORCE</a:t>
            </a:r>
            <a:endParaRPr lang="en-SE"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B3A6910-F45D-422E-AF7D-6960403D17C4}"/>
                  </a:ext>
                </a:extLst>
              </p:cNvPr>
              <p:cNvSpPr>
                <a:spLocks noGrp="1"/>
              </p:cNvSpPr>
              <p:nvPr>
                <p:ph idx="1"/>
              </p:nvPr>
            </p:nvSpPr>
            <p:spPr>
              <a:xfrm>
                <a:off x="35496" y="836712"/>
                <a:ext cx="8839200" cy="5949280"/>
              </a:xfrm>
            </p:spPr>
            <p:txBody>
              <a:bodyPr>
                <a:normAutofit fontScale="62500" lnSpcReduction="20000"/>
              </a:bodyPr>
              <a:lstStyle/>
              <a:p>
                <a14:m>
                  <m:oMath xmlns:m="http://schemas.openxmlformats.org/officeDocument/2006/math">
                    <m:r>
                      <m:rPr>
                        <m:sty m:val="p"/>
                      </m:rPr>
                      <a:rPr lang="en-US" smtClean="0">
                        <a:latin typeface="Cambria Math" panose="02040503050406030204" pitchFamily="18" charset="0"/>
                      </a:rPr>
                      <m:t>∇</m:t>
                    </m:r>
                    <m:r>
                      <a:rPr lang="en-US" b="0" i="1" smtClean="0">
                        <a:latin typeface="Cambria Math" panose="02040503050406030204" pitchFamily="18" charset="0"/>
                      </a:rPr>
                      <m:t>𝐽</m:t>
                    </m:r>
                    <m:d>
                      <m:dPr>
                        <m:ctrlPr>
                          <a:rPr lang="en-US" i="1">
                            <a:latin typeface="Cambria Math" panose="02040503050406030204" pitchFamily="18" charset="0"/>
                          </a:rPr>
                        </m:ctrlPr>
                      </m:dPr>
                      <m:e>
                        <m:r>
                          <a:rPr lang="en-US" b="1" i="1">
                            <a:latin typeface="Cambria Math" panose="02040503050406030204" pitchFamily="18" charset="0"/>
                          </a:rPr>
                          <m:t>𝜽</m:t>
                        </m:r>
                      </m:e>
                    </m:d>
                    <m:r>
                      <a:rPr lang="en-US" i="1">
                        <a:latin typeface="Cambria Math" panose="02040503050406030204" pitchFamily="18" charset="0"/>
                      </a:rPr>
                      <m:t>∝</m:t>
                    </m:r>
                    <m:nary>
                      <m:naryPr>
                        <m:chr m:val="∑"/>
                        <m:supHide m:val="on"/>
                        <m:ctrlPr>
                          <a:rPr lang="en-US" i="1">
                            <a:latin typeface="Cambria Math" panose="02040503050406030204" pitchFamily="18" charset="0"/>
                          </a:rPr>
                        </m:ctrlPr>
                      </m:naryPr>
                      <m:sub>
                        <m:r>
                          <a:rPr lang="en-US" i="1">
                            <a:latin typeface="Cambria Math" panose="02040503050406030204" pitchFamily="18" charset="0"/>
                          </a:rPr>
                          <m:t>𝑠</m:t>
                        </m:r>
                      </m:sub>
                      <m:sup/>
                      <m:e>
                        <m:r>
                          <a:rPr lang="en-US" b="0" i="1" smtClean="0">
                            <a:latin typeface="Cambria Math" panose="02040503050406030204" pitchFamily="18" charset="0"/>
                          </a:rPr>
                          <m:t>𝜇</m:t>
                        </m:r>
                        <m:d>
                          <m:dPr>
                            <m:ctrlPr>
                              <a:rPr lang="en-US" i="1">
                                <a:latin typeface="Cambria Math" panose="02040503050406030204" pitchFamily="18" charset="0"/>
                              </a:rPr>
                            </m:ctrlPr>
                          </m:dPr>
                          <m:e>
                            <m:r>
                              <a:rPr lang="en-US" i="1">
                                <a:latin typeface="Cambria Math" panose="02040503050406030204" pitchFamily="18" charset="0"/>
                              </a:rPr>
                              <m:t>𝑠</m:t>
                            </m:r>
                          </m:e>
                        </m:d>
                      </m:e>
                    </m:nary>
                    <m:nary>
                      <m:naryPr>
                        <m:chr m:val="∑"/>
                        <m:supHide m:val="on"/>
                        <m:ctrlPr>
                          <a:rPr lang="en-US" i="1">
                            <a:latin typeface="Cambria Math" panose="02040503050406030204" pitchFamily="18" charset="0"/>
                          </a:rPr>
                        </m:ctrlPr>
                      </m:naryPr>
                      <m:sub>
                        <m:r>
                          <a:rPr lang="en-US" i="1">
                            <a:latin typeface="Cambria Math" panose="02040503050406030204" pitchFamily="18" charset="0"/>
                          </a:rPr>
                          <m:t>𝑎</m:t>
                        </m:r>
                      </m:sub>
                      <m:sup/>
                      <m:e>
                        <m:r>
                          <m:rPr>
                            <m:sty m:val="p"/>
                          </m:rPr>
                          <a:rPr lang="en-US" smtClean="0">
                            <a:solidFill>
                              <a:srgbClr val="C00000"/>
                            </a:solidFill>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r>
                              <a:rPr lang="en-US" i="1">
                                <a:latin typeface="Cambria Math" panose="02040503050406030204" pitchFamily="18" charset="0"/>
                              </a:rPr>
                              <m:t>,</m:t>
                            </m:r>
                            <m:r>
                              <a:rPr lang="en-US" b="1" i="1">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e>
                    </m:nary>
                  </m:oMath>
                </a14:m>
                <a:endParaRPr lang="en-US" i="1"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𝔼</m:t>
                        </m:r>
                      </m:e>
                      <m:sub>
                        <m:r>
                          <a:rPr lang="en-US" b="0" i="1" smtClean="0">
                            <a:latin typeface="Cambria Math" panose="02040503050406030204" pitchFamily="18" charset="0"/>
                          </a:rPr>
                          <m:t>𝜋</m:t>
                        </m:r>
                      </m:sub>
                    </m:sSub>
                    <m:d>
                      <m:dPr>
                        <m:begChr m:val="["/>
                        <m:endChr m:val="]"/>
                        <m:ctrlPr>
                          <a:rPr lang="en-US" b="0" i="1" smtClean="0">
                            <a:latin typeface="Cambria Math" panose="02040503050406030204" pitchFamily="18" charset="0"/>
                          </a:rPr>
                        </m:ctrlPr>
                      </m:dPr>
                      <m:e>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𝑎</m:t>
                            </m:r>
                          </m:sub>
                          <m:sup/>
                          <m:e>
                            <m:r>
                              <m:rPr>
                                <m:sty m:val="p"/>
                              </m:rPr>
                              <a:rPr lang="en-US" smtClean="0">
                                <a:solidFill>
                                  <a:srgbClr val="C00000"/>
                                </a:solidFill>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𝑎</m:t>
                                </m:r>
                              </m:e>
                            </m:d>
                          </m:e>
                        </m:nary>
                      </m:e>
                    </m:d>
                  </m:oMath>
                </a14:m>
                <a:endParaRPr lang="en-US" b="0" i="1" dirty="0">
                  <a:latin typeface="Cambria Math" panose="02040503050406030204" pitchFamily="18" charset="0"/>
                </a:endParaRPr>
              </a:p>
              <a:p>
                <a:pPr lvl="1"/>
                <a:r>
                  <a:rPr lang="en-US" dirty="0"/>
                  <a:t>Outer exp over policy </a:t>
                </a:r>
                <a14:m>
                  <m:oMath xmlns:m="http://schemas.openxmlformats.org/officeDocument/2006/math">
                    <m:r>
                      <a:rPr lang="en-US">
                        <a:latin typeface="Cambria Math" panose="02040503050406030204" pitchFamily="18" charset="0"/>
                      </a:rPr>
                      <m:t>𝜋</m:t>
                    </m:r>
                  </m:oMath>
                </a14:m>
                <a:r>
                  <a:rPr lang="en-US" dirty="0"/>
                  <a:t>: average over all experienced states under policy </a:t>
                </a:r>
                <a14:m>
                  <m:oMath xmlns:m="http://schemas.openxmlformats.org/officeDocument/2006/math">
                    <m:r>
                      <a:rPr lang="en-US">
                        <a:latin typeface="Cambria Math" panose="02040503050406030204" pitchFamily="18" charset="0"/>
                      </a:rPr>
                      <m:t>𝜋</m:t>
                    </m:r>
                  </m:oMath>
                </a14:m>
                <a:r>
                  <a:rPr lang="en-US" dirty="0"/>
                  <a:t>, i.e.,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0" i="1" smtClean="0">
                        <a:latin typeface="Cambria Math" panose="02040503050406030204" pitchFamily="18" charset="0"/>
                      </a:rPr>
                      <m:t>𝑠</m:t>
                    </m:r>
                  </m:oMath>
                </a14:m>
                <a:endParaRPr lang="en-US" dirty="0"/>
              </a:p>
              <a:p>
                <a14:m>
                  <m:oMath xmlns:m="http://schemas.openxmlformats.org/officeDocument/2006/math">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nary>
                          <m:naryPr>
                            <m:chr m:val="∑"/>
                            <m:supHide m:val="on"/>
                            <m:ctrlPr>
                              <a:rPr lang="en-US" i="1">
                                <a:latin typeface="Cambria Math" panose="02040503050406030204" pitchFamily="18" charset="0"/>
                              </a:rPr>
                            </m:ctrlPr>
                          </m:naryPr>
                          <m:sub>
                            <m:r>
                              <a:rPr lang="en-US" i="1">
                                <a:latin typeface="Cambria Math" panose="02040503050406030204" pitchFamily="18" charset="0"/>
                              </a:rPr>
                              <m:t>𝑎</m:t>
                            </m:r>
                          </m:sub>
                          <m:sup/>
                          <m:e>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f>
                              <m:fPr>
                                <m:ctrlPr>
                                  <a:rPr lang="en-US" i="1">
                                    <a:latin typeface="Cambria Math" panose="02040503050406030204" pitchFamily="18" charset="0"/>
                                  </a:rPr>
                                </m:ctrlPr>
                              </m:fPr>
                              <m:num>
                                <m:r>
                                  <m:rPr>
                                    <m:sty m:val="p"/>
                                  </m:rPr>
                                  <a:rPr lang="en-US" smtClean="0">
                                    <a:solidFill>
                                      <a:srgbClr val="C00000"/>
                                    </a:solidFill>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0" i="1">
                                        <a:latin typeface="Cambria Math" panose="02040503050406030204" pitchFamily="18" charset="0"/>
                                      </a:rPr>
                                      <m:t>𝜃</m:t>
                                    </m:r>
                                  </m:e>
                                </m:d>
                              </m:num>
                              <m:den>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0" i="1">
                                        <a:latin typeface="Cambria Math" panose="02040503050406030204" pitchFamily="18" charset="0"/>
                                      </a:rPr>
                                      <m:t>𝜃</m:t>
                                    </m:r>
                                  </m:e>
                                </m:d>
                              </m:den>
                            </m:f>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𝑎</m:t>
                                </m:r>
                              </m:e>
                            </m:d>
                          </m:e>
                        </m:nary>
                      </m:e>
                    </m:d>
                  </m:oMath>
                </a14:m>
                <a:endParaRPr lang="en-US" b="0" dirty="0"/>
              </a:p>
              <a:p>
                <a14:m>
                  <m:oMath xmlns:m="http://schemas.openxmlformats.org/officeDocument/2006/math">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nary>
                          <m:naryPr>
                            <m:chr m:val="∑"/>
                            <m:supHide m:val="on"/>
                            <m:ctrlPr>
                              <a:rPr lang="en-US" i="1">
                                <a:latin typeface="Cambria Math" panose="02040503050406030204" pitchFamily="18" charset="0"/>
                              </a:rPr>
                            </m:ctrlPr>
                          </m:naryPr>
                          <m:sub>
                            <m:r>
                              <a:rPr lang="en-US" i="1">
                                <a:latin typeface="Cambria Math" panose="02040503050406030204" pitchFamily="18" charset="0"/>
                              </a:rPr>
                              <m:t>𝑎</m:t>
                            </m:r>
                          </m:sub>
                          <m:sup/>
                          <m:e>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r>
                              <m:rPr>
                                <m:sty m:val="p"/>
                              </m:rPr>
                              <a:rPr lang="en-US">
                                <a:solidFill>
                                  <a:srgbClr val="C00000"/>
                                </a:solidFill>
                                <a:latin typeface="Cambria Math" panose="02040503050406030204" pitchFamily="18" charset="0"/>
                              </a:rPr>
                              <m:t>∇</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𝑎</m:t>
                                </m:r>
                              </m:e>
                            </m:d>
                          </m:e>
                        </m:nary>
                      </m:e>
                    </m:d>
                  </m:oMath>
                </a14:m>
                <a:r>
                  <a:rPr lang="en-US" dirty="0"/>
                  <a:t> (since </a:t>
                </a:r>
                <a14:m>
                  <m:oMath xmlns:m="http://schemas.openxmlformats.org/officeDocument/2006/math">
                    <m:r>
                      <m:rPr>
                        <m:sty m:val="p"/>
                      </m:rPr>
                      <a:rPr lang="en-US">
                        <a:latin typeface="Cambria Math" panose="02040503050406030204" pitchFamily="18" charset="0"/>
                      </a:rPr>
                      <m:t>∇log</m:t>
                    </m:r>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num>
                      <m:den>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den>
                    </m:f>
                  </m:oMath>
                </a14:m>
                <a:r>
                  <a:rPr lang="en-US" dirty="0"/>
                  <a:t>)</a:t>
                </a:r>
              </a:p>
              <a:p>
                <a14:m>
                  <m:oMath xmlns:m="http://schemas.openxmlformats.org/officeDocument/2006/math">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r>
                          <m:rPr>
                            <m:sty m:val="p"/>
                          </m:rPr>
                          <a:rPr lang="en-US">
                            <a:solidFill>
                              <a:srgbClr val="C00000"/>
                            </a:solidFill>
                            <a:latin typeface="Cambria Math" panose="02040503050406030204" pitchFamily="18" charset="0"/>
                          </a:rPr>
                          <m:t>∇</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d>
                      </m:e>
                    </m:d>
                  </m:oMath>
                </a14:m>
                <a:endParaRPr lang="en-US" i="1" dirty="0">
                  <a:latin typeface="Cambria Math" panose="02040503050406030204" pitchFamily="18" charset="0"/>
                </a:endParaRPr>
              </a:p>
              <a:p>
                <a:pPr lvl="1"/>
                <a:r>
                  <a:rPr lang="en-US" dirty="0"/>
                  <a:t>Inner exp over policy </a:t>
                </a:r>
                <a14:m>
                  <m:oMath xmlns:m="http://schemas.openxmlformats.org/officeDocument/2006/math">
                    <m:r>
                      <a:rPr lang="en-US">
                        <a:latin typeface="Cambria Math" panose="02040503050406030204" pitchFamily="18" charset="0"/>
                      </a:rPr>
                      <m:t>𝜋</m:t>
                    </m:r>
                  </m:oMath>
                </a14:m>
                <a:r>
                  <a:rPr lang="en-US" dirty="0"/>
                  <a:t>: average over all experienced actions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oMath>
                </a14:m>
                <a:r>
                  <a:rPr lang="en-US" dirty="0"/>
                  <a:t> from state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oMath>
                </a14:m>
                <a:r>
                  <a:rPr lang="en-US" sz="2900" dirty="0"/>
                  <a:t> </a:t>
                </a:r>
                <a:r>
                  <a:rPr lang="en-US" sz="3200" dirty="0"/>
                  <a:t>under policy </a:t>
                </a:r>
                <a14:m>
                  <m:oMath xmlns:m="http://schemas.openxmlformats.org/officeDocument/2006/math">
                    <m:r>
                      <a:rPr lang="en-US" sz="3200">
                        <a:latin typeface="Cambria Math" panose="02040503050406030204" pitchFamily="18" charset="0"/>
                      </a:rPr>
                      <m:t>𝜋</m:t>
                    </m:r>
                  </m:oMath>
                </a14:m>
                <a:r>
                  <a:rPr lang="en-US" sz="2900" dirty="0"/>
                  <a:t>, i.e., </a:t>
                </a:r>
                <a14:m>
                  <m:oMath xmlns:m="http://schemas.openxmlformats.org/officeDocument/2006/math">
                    <m:sSub>
                      <m:sSubPr>
                        <m:ctrlPr>
                          <a:rPr lang="en-US" sz="2900" b="0" i="1" smtClean="0">
                            <a:latin typeface="Cambria Math" panose="02040503050406030204" pitchFamily="18" charset="0"/>
                          </a:rPr>
                        </m:ctrlPr>
                      </m:sSubPr>
                      <m:e>
                        <m:r>
                          <a:rPr lang="en-US" sz="2900" i="1">
                            <a:latin typeface="Cambria Math" panose="02040503050406030204" pitchFamily="18" charset="0"/>
                          </a:rPr>
                          <m:t>𝐴</m:t>
                        </m:r>
                      </m:e>
                      <m:sub>
                        <m:r>
                          <a:rPr lang="en-US" sz="2900" b="0" i="1" smtClean="0">
                            <a:latin typeface="Cambria Math" panose="02040503050406030204" pitchFamily="18" charset="0"/>
                          </a:rPr>
                          <m:t>𝑡</m:t>
                        </m:r>
                      </m:sub>
                    </m:sSub>
                    <m:r>
                      <a:rPr lang="en-US" sz="2900">
                        <a:latin typeface="Cambria Math" panose="02040503050406030204" pitchFamily="18" charset="0"/>
                      </a:rPr>
                      <m:t>∼</m:t>
                    </m:r>
                    <m:r>
                      <a:rPr lang="en-US" sz="2900">
                        <a:latin typeface="Cambria Math" panose="02040503050406030204" pitchFamily="18" charset="0"/>
                      </a:rPr>
                      <m:t>𝜋</m:t>
                    </m:r>
                    <m:d>
                      <m:dPr>
                        <m:ctrlPr>
                          <a:rPr lang="en-US" sz="2900" i="1">
                            <a:latin typeface="Cambria Math" panose="02040503050406030204" pitchFamily="18" charset="0"/>
                          </a:rPr>
                        </m:ctrlPr>
                      </m:dPr>
                      <m:e>
                        <m:r>
                          <a:rPr lang="en-US" sz="2900">
                            <a:latin typeface="Cambria Math" panose="02040503050406030204" pitchFamily="18" charset="0"/>
                          </a:rPr>
                          <m:t>𝑎</m:t>
                        </m:r>
                      </m:e>
                      <m:e>
                        <m:sSub>
                          <m:sSubPr>
                            <m:ctrlPr>
                              <a:rPr lang="en-US" sz="3200" i="1">
                                <a:latin typeface="Cambria Math" panose="02040503050406030204" pitchFamily="18" charset="0"/>
                              </a:rPr>
                            </m:ctrlPr>
                          </m:sSubPr>
                          <m:e>
                            <m:r>
                              <a:rPr lang="en-US" sz="3200" i="1">
                                <a:latin typeface="Cambria Math" panose="02040503050406030204" pitchFamily="18" charset="0"/>
                              </a:rPr>
                              <m:t>𝑆</m:t>
                            </m:r>
                          </m:e>
                          <m:sub>
                            <m:r>
                              <a:rPr lang="en-US" sz="3200" i="1">
                                <a:latin typeface="Cambria Math" panose="02040503050406030204" pitchFamily="18" charset="0"/>
                              </a:rPr>
                              <m:t>𝑡</m:t>
                            </m:r>
                          </m:sub>
                        </m:sSub>
                        <m:r>
                          <a:rPr lang="en-US" sz="2900">
                            <a:latin typeface="Cambria Math" panose="02040503050406030204" pitchFamily="18" charset="0"/>
                          </a:rPr>
                          <m:t>,</m:t>
                        </m:r>
                        <m:r>
                          <a:rPr lang="en-US" sz="2900" b="1" i="1">
                            <a:latin typeface="Cambria Math" panose="02040503050406030204" pitchFamily="18" charset="0"/>
                          </a:rPr>
                          <m:t>𝜽</m:t>
                        </m:r>
                      </m:e>
                    </m:d>
                  </m:oMath>
                </a14:m>
                <a:endParaRPr lang="en-US" sz="2900" dirty="0"/>
              </a:p>
              <a:p>
                <a14:m>
                  <m:oMath xmlns:m="http://schemas.openxmlformats.org/officeDocument/2006/math">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smtClean="0">
                            <a:latin typeface="Cambria Math" panose="02040503050406030204" pitchFamily="18" charset="0"/>
                          </a:rPr>
                        </m:ctrlPr>
                      </m:dPr>
                      <m:e>
                        <m:r>
                          <m:rPr>
                            <m:sty m:val="p"/>
                          </m:rPr>
                          <a:rPr lang="en-US">
                            <a:solidFill>
                              <a:srgbClr val="C00000"/>
                            </a:solidFill>
                            <a:latin typeface="Cambria Math" panose="02040503050406030204" pitchFamily="18" charset="0"/>
                          </a:rPr>
                          <m:t>∇</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d>
                      </m:e>
                    </m:d>
                  </m:oMath>
                </a14:m>
                <a:endParaRPr lang="en-US" dirty="0"/>
              </a:p>
              <a:p>
                <a:pPr lvl="1"/>
                <a:r>
                  <a:rPr lang="en-US" dirty="0"/>
                  <a:t>Outer and inner exp over policy </a:t>
                </a:r>
                <a14:m>
                  <m:oMath xmlns:m="http://schemas.openxmlformats.org/officeDocument/2006/math">
                    <m:r>
                      <a:rPr lang="en-US">
                        <a:latin typeface="Cambria Math" panose="02040503050406030204" pitchFamily="18" charset="0"/>
                      </a:rPr>
                      <m:t>𝜋</m:t>
                    </m:r>
                  </m:oMath>
                </a14:m>
                <a:r>
                  <a:rPr lang="en-US" dirty="0"/>
                  <a:t> combined: execute policy </a:t>
                </a:r>
                <a14:m>
                  <m:oMath xmlns:m="http://schemas.openxmlformats.org/officeDocument/2006/math">
                    <m:r>
                      <a:rPr lang="en-US">
                        <a:latin typeface="Cambria Math" panose="02040503050406030204" pitchFamily="18" charset="0"/>
                      </a:rPr>
                      <m:t>𝜋</m:t>
                    </m:r>
                  </m:oMath>
                </a14:m>
                <a:r>
                  <a:rPr lang="en-US" dirty="0"/>
                  <a:t> and average over all experienced states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i="1">
                        <a:latin typeface="Cambria Math" panose="02040503050406030204" pitchFamily="18" charset="0"/>
                      </a:rPr>
                      <m:t> </m:t>
                    </m:r>
                  </m:oMath>
                </a14:m>
                <a:r>
                  <a:rPr lang="en-US" dirty="0"/>
                  <a:t>and actions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oMath>
                </a14:m>
                <a:r>
                  <a:rPr lang="en-US" dirty="0"/>
                  <a:t> from 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oMath>
                </a14:m>
                <a:r>
                  <a:rPr lang="en-US" b="0" dirty="0"/>
                  <a:t>, i.e.,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𝑆</m:t>
                        </m:r>
                      </m:e>
                      <m:sub>
                        <m:r>
                          <a:rPr lang="en-US" b="0" i="1" smtClean="0">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𝑠</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rPr>
                          <m:t>𝐴</m:t>
                        </m:r>
                      </m:e>
                      <m:sub>
                        <m:r>
                          <a:rPr lang="en-US" b="0" i="1" smtClean="0">
                            <a:latin typeface="Cambria Math" panose="02040503050406030204" pitchFamily="18" charset="0"/>
                          </a:rPr>
                          <m:t>𝑡</m:t>
                        </m:r>
                      </m:sub>
                    </m:sSub>
                    <m:r>
                      <a:rPr lang="en-US">
                        <a:latin typeface="Cambria Math" panose="02040503050406030204" pitchFamily="18" charset="0"/>
                      </a:rPr>
                      <m:t>∼</m:t>
                    </m:r>
                    <m:r>
                      <a:rPr lang="en-US">
                        <a:latin typeface="Cambria Math" panose="02040503050406030204" pitchFamily="18" charset="0"/>
                      </a:rPr>
                      <m:t>𝜋</m:t>
                    </m:r>
                    <m:d>
                      <m:dPr>
                        <m:ctrlPr>
                          <a:rPr lang="en-US" i="1">
                            <a:latin typeface="Cambria Math" panose="02040503050406030204" pitchFamily="18" charset="0"/>
                          </a:rPr>
                        </m:ctrlPr>
                      </m:dPr>
                      <m:e>
                        <m:r>
                          <a:rPr lang="en-US">
                            <a:latin typeface="Cambria Math" panose="02040503050406030204" pitchFamily="18" charset="0"/>
                          </a:rPr>
                          <m:t>𝑎</m:t>
                        </m:r>
                      </m:e>
                      <m:e>
                        <m:sSub>
                          <m:sSubPr>
                            <m:ctrlPr>
                              <a:rPr lang="en-US" b="0" i="1" smtClean="0">
                                <a:latin typeface="Cambria Math" panose="02040503050406030204" pitchFamily="18" charset="0"/>
                              </a:rPr>
                            </m:ctrlPr>
                          </m:sSubPr>
                          <m:e>
                            <m:r>
                              <a:rPr lang="en-US" i="1">
                                <a:latin typeface="Cambria Math" panose="02040503050406030204" pitchFamily="18" charset="0"/>
                              </a:rPr>
                              <m:t>𝑆</m:t>
                            </m:r>
                          </m:e>
                          <m:sub>
                            <m:r>
                              <a:rPr lang="en-US" b="0" i="1" smtClean="0">
                                <a:latin typeface="Cambria Math" panose="02040503050406030204" pitchFamily="18" charset="0"/>
                              </a:rPr>
                              <m:t>𝑡</m:t>
                            </m:r>
                          </m:sub>
                        </m:sSub>
                        <m:r>
                          <a:rPr lang="en-US">
                            <a:latin typeface="Cambria Math" panose="02040503050406030204" pitchFamily="18" charset="0"/>
                          </a:rPr>
                          <m:t>,</m:t>
                        </m:r>
                        <m:r>
                          <a:rPr lang="en-US">
                            <a:latin typeface="Cambria Math" panose="02040503050406030204" pitchFamily="18" charset="0"/>
                          </a:rPr>
                          <m:t>𝜃</m:t>
                        </m:r>
                      </m:e>
                    </m:d>
                  </m:oMath>
                </a14:m>
                <a:endParaRPr lang="en-US" b="0" dirty="0"/>
              </a:p>
              <a:p>
                <a14:m>
                  <m:oMath xmlns:m="http://schemas.openxmlformats.org/officeDocument/2006/math">
                    <m:r>
                      <a:rPr lang="en-US"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r>
                          <m:rPr>
                            <m:sty m:val="p"/>
                          </m:rPr>
                          <a:rPr lang="en-US" b="0" i="0" smtClean="0">
                            <a:solidFill>
                              <a:srgbClr val="C00000"/>
                            </a:solidFill>
                            <a:latin typeface="Cambria Math" panose="02040503050406030204" pitchFamily="18" charset="0"/>
                          </a:rPr>
                          <m:t>∇</m:t>
                        </m:r>
                        <m:r>
                          <m:rPr>
                            <m:sty m:val="p"/>
                          </m:rPr>
                          <a:rPr lang="en-US">
                            <a:latin typeface="Cambria Math" panose="02040503050406030204" pitchFamily="18" charset="0"/>
                          </a:rPr>
                          <m:t>l</m:t>
                        </m:r>
                        <m:r>
                          <m:rPr>
                            <m:sty m:val="p"/>
                          </m:rPr>
                          <a:rPr lang="en-US" b="0" i="0" smtClean="0">
                            <a:latin typeface="Cambria Math" panose="02040503050406030204" pitchFamily="18" charset="0"/>
                          </a:rPr>
                          <m:t>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sSub>
                          <m:sSubPr>
                            <m:ctrlPr>
                              <a:rPr lang="en-US" b="0" i="1" smtClean="0">
                                <a:latin typeface="Cambria Math" panose="02040503050406030204" pitchFamily="18" charset="0"/>
                              </a:rPr>
                            </m:ctrlPr>
                          </m:sSubPr>
                          <m:e>
                            <m:r>
                              <a:rPr lang="en-US" i="1" smtClean="0">
                                <a:latin typeface="Cambria Math" panose="02040503050406030204" pitchFamily="18" charset="0"/>
                              </a:rPr>
                              <m:t>𝐺</m:t>
                            </m:r>
                          </m:e>
                          <m:sub>
                            <m:r>
                              <a:rPr lang="en-US" b="0" i="1" smtClean="0">
                                <a:latin typeface="Cambria Math" panose="02040503050406030204" pitchFamily="18" charset="0"/>
                              </a:rPr>
                              <m:t>𝑡</m:t>
                            </m:r>
                          </m:sub>
                        </m:sSub>
                      </m:e>
                    </m:d>
                  </m:oMath>
                </a14:m>
                <a:endParaRPr lang="en-US" dirty="0"/>
              </a:p>
              <a:p>
                <a:pPr lvl="1"/>
                <a:r>
                  <a:rPr lang="en-US" b="0" dirty="0"/>
                  <a:t>Use return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r>
                      <a:rPr lang="en-US" i="1">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𝑘</m:t>
                        </m:r>
                        <m:r>
                          <a:rPr lang="en-US" i="1">
                            <a:latin typeface="Cambria Math" panose="02040503050406030204" pitchFamily="18" charset="0"/>
                          </a:rPr>
                          <m:t>=</m:t>
                        </m:r>
                        <m:r>
                          <a:rPr lang="en-US" i="1">
                            <a:latin typeface="Cambria Math" panose="02040503050406030204" pitchFamily="18" charset="0"/>
                          </a:rPr>
                          <m:t>0</m:t>
                        </m:r>
                      </m:sub>
                      <m:sup>
                        <m:r>
                          <a:rPr lang="en-US" i="1">
                            <a:latin typeface="Cambria Math" panose="02040503050406030204" pitchFamily="18" charset="0"/>
                          </a:rPr>
                          <m:t>𝑇</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−1</m:t>
                        </m:r>
                      </m:sup>
                      <m:e>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𝑘</m:t>
                            </m:r>
                          </m:sup>
                        </m:sSup>
                      </m:e>
                    </m:nary>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+1</m:t>
                        </m:r>
                      </m:sub>
                    </m:sSub>
                  </m:oMath>
                </a14:m>
                <a:r>
                  <a:rPr lang="en-US" dirty="0"/>
                  <a:t> as unbiased estimate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r>
                      <a:rPr lang="en-US" i="1">
                        <a:latin typeface="Cambria Math" panose="02040503050406030204" pitchFamily="18" charset="0"/>
                      </a:rPr>
                      <m:t>)</m:t>
                    </m:r>
                  </m:oMath>
                </a14:m>
                <a:r>
                  <a:rPr lang="en-US" dirty="0"/>
                  <a:t>(</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r>
                      <a:rPr lang="en-US" i="1">
                        <a:latin typeface="Cambria Math" panose="02040503050406030204" pitchFamily="18" charset="0"/>
                      </a:rPr>
                      <m:t>)</m:t>
                    </m:r>
                  </m:oMath>
                </a14:m>
                <a:r>
                  <a:rPr lang="en-US" dirty="0"/>
                  <a:t>)</a:t>
                </a:r>
              </a:p>
              <a:p>
                <a:pPr lvl="1"/>
                <a14:m>
                  <m:oMath xmlns:m="http://schemas.openxmlformats.org/officeDocument/2006/math">
                    <m:r>
                      <m:rPr>
                        <m:sty m:val="p"/>
                      </m:rPr>
                      <a:rPr lang="en-US" b="0" i="0" smtClean="0">
                        <a:solidFill>
                          <a:schemeClr val="tx1"/>
                        </a:solidFill>
                        <a:latin typeface="Cambria Math" panose="02040503050406030204" pitchFamily="18" charset="0"/>
                      </a:rPr>
                      <m:t>∇</m:t>
                    </m:r>
                    <m:r>
                      <m:rPr>
                        <m:sty m:val="p"/>
                      </m:rPr>
                      <a:rPr lang="en-US">
                        <a:latin typeface="Cambria Math" panose="02040503050406030204" pitchFamily="18" charset="0"/>
                      </a:rPr>
                      <m:t>l</m:t>
                    </m:r>
                    <m:r>
                      <m:rPr>
                        <m:sty m:val="p"/>
                      </m:rPr>
                      <a:rPr lang="en-US" b="0" i="0" smtClean="0">
                        <a:latin typeface="Cambria Math" panose="02040503050406030204" pitchFamily="18" charset="0"/>
                      </a:rPr>
                      <m:t>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oMath>
                </a14:m>
                <a:r>
                  <a:rPr lang="en-US" dirty="0"/>
                  <a:t> is called the </a:t>
                </a:r>
                <a:r>
                  <a:rPr lang="en-US" dirty="0">
                    <a:solidFill>
                      <a:srgbClr val="C00000"/>
                    </a:solidFill>
                  </a:rPr>
                  <a:t>score function</a:t>
                </a:r>
              </a:p>
              <a:p>
                <a:r>
                  <a:rPr lang="en-US" dirty="0"/>
                  <a:t>SGD update (</a:t>
                </a:r>
                <a14:m>
                  <m:oMath xmlns:m="http://schemas.openxmlformats.org/officeDocument/2006/math">
                    <m:r>
                      <a:rPr lang="en-US" i="1">
                        <a:latin typeface="Cambria Math" panose="02040503050406030204" pitchFamily="18" charset="0"/>
                      </a:rPr>
                      <m:t>𝛾</m:t>
                    </m:r>
                    <m:r>
                      <a:rPr lang="en-US" b="0" i="1" smtClean="0">
                        <a:latin typeface="Cambria Math" panose="02040503050406030204" pitchFamily="18" charset="0"/>
                      </a:rPr>
                      <m:t>=</m:t>
                    </m:r>
                    <m:r>
                      <a:rPr lang="en-US" i="1">
                        <a:latin typeface="Cambria Math" panose="02040503050406030204" pitchFamily="18" charset="0"/>
                      </a:rPr>
                      <m:t>1</m:t>
                    </m:r>
                  </m:oMath>
                </a14:m>
                <a:r>
                  <a:rPr lang="en-US" dirty="0"/>
                  <a:t>): </a:t>
                </a:r>
                <a14:m>
                  <m:oMath xmlns:m="http://schemas.openxmlformats.org/officeDocument/2006/math">
                    <m:sSub>
                      <m:sSubPr>
                        <m:ctrlPr>
                          <a:rPr lang="en-US" b="0" i="1" smtClean="0">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1">
                            <a:latin typeface="Cambria Math" panose="02040503050406030204" pitchFamily="18" charset="0"/>
                          </a:rPr>
                          <m:t>𝜽</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𝛼</m:t>
                    </m:r>
                    <m:r>
                      <m:rPr>
                        <m:sty m:val="p"/>
                      </m:rPr>
                      <a:rPr lang="en-US">
                        <a:latin typeface="Cambria Math" panose="02040503050406030204" pitchFamily="18" charset="0"/>
                      </a:rPr>
                      <m:t>∇l</m:t>
                    </m:r>
                    <m:r>
                      <m:rPr>
                        <m:sty m:val="p"/>
                      </m:rPr>
                      <a:rPr lang="en-US" b="0" i="0" smtClean="0">
                        <a:latin typeface="Cambria Math" panose="02040503050406030204" pitchFamily="18" charset="0"/>
                      </a:rPr>
                      <m:t>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smtClean="0">
                                <a:latin typeface="Cambria Math" panose="02040503050406030204" pitchFamily="18" charset="0"/>
                              </a:rPr>
                            </m:ctrlPr>
                          </m:sSubPr>
                          <m:e>
                            <m:r>
                              <a:rPr lang="en-US" b="1" i="1">
                                <a:latin typeface="Cambria Math" panose="02040503050406030204" pitchFamily="18" charset="0"/>
                              </a:rPr>
                              <m:t>𝜽</m:t>
                            </m:r>
                          </m:e>
                          <m:sub>
                            <m:r>
                              <a:rPr lang="en-US" b="1" i="1" smtClean="0">
                                <a:latin typeface="Cambria Math" panose="02040503050406030204" pitchFamily="18" charset="0"/>
                              </a:rPr>
                              <m:t>𝒕</m:t>
                            </m:r>
                          </m:sub>
                        </m:sSub>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oMath>
                </a14:m>
                <a:endParaRPr lang="en-US" dirty="0"/>
              </a:p>
              <a:p>
                <a:r>
                  <a:rPr lang="en-US" dirty="0"/>
                  <a:t>SGD update (</a:t>
                </a:r>
                <a14:m>
                  <m:oMath xmlns:m="http://schemas.openxmlformats.org/officeDocument/2006/math">
                    <m:r>
                      <a:rPr lang="en-US" i="1">
                        <a:latin typeface="Cambria Math" panose="02040503050406030204" pitchFamily="18" charset="0"/>
                      </a:rPr>
                      <m:t>𝛾</m:t>
                    </m:r>
                    <m:r>
                      <a:rPr lang="en-US" i="1">
                        <a:latin typeface="Cambria Math" panose="02040503050406030204" pitchFamily="18" charset="0"/>
                      </a:rPr>
                      <m:t>&lt;1</m:t>
                    </m:r>
                  </m:oMath>
                </a14:m>
                <a:r>
                  <a:rPr lang="en-US" dirty="0"/>
                  <a:t>): </a:t>
                </a:r>
                <a14:m>
                  <m:oMath xmlns:m="http://schemas.openxmlformats.org/officeDocument/2006/math">
                    <m:sSub>
                      <m:sSubPr>
                        <m:ctrlPr>
                          <a:rPr lang="en-US" b="0" i="1" smtClean="0">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1">
                            <a:latin typeface="Cambria Math" panose="02040503050406030204" pitchFamily="18" charset="0"/>
                          </a:rPr>
                          <m:t>𝜽</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𝛼</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𝛾</m:t>
                        </m:r>
                      </m:e>
                      <m:sup>
                        <m:r>
                          <a:rPr lang="en-US" b="0" i="1" smtClean="0">
                            <a:latin typeface="Cambria Math" panose="02040503050406030204" pitchFamily="18" charset="0"/>
                          </a:rPr>
                          <m:t>𝑡</m:t>
                        </m:r>
                      </m:sup>
                    </m:sSup>
                    <m:r>
                      <m:rPr>
                        <m:sty m:val="p"/>
                      </m:rPr>
                      <a:rPr lang="en-US">
                        <a:latin typeface="Cambria Math" panose="02040503050406030204" pitchFamily="18" charset="0"/>
                      </a:rPr>
                      <m:t>∇l</m:t>
                    </m:r>
                    <m:r>
                      <m:rPr>
                        <m:sty m:val="p"/>
                      </m:rPr>
                      <a:rPr lang="en-US" b="0" i="0" smtClean="0">
                        <a:latin typeface="Cambria Math" panose="02040503050406030204" pitchFamily="18" charset="0"/>
                      </a:rPr>
                      <m:t>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sub>
                        </m:sSub>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oMath>
                </a14:m>
                <a:endParaRPr lang="en-US" dirty="0"/>
              </a:p>
            </p:txBody>
          </p:sp>
        </mc:Choice>
        <mc:Fallback>
          <p:sp>
            <p:nvSpPr>
              <p:cNvPr id="3" name="Content Placeholder 2">
                <a:extLst>
                  <a:ext uri="{FF2B5EF4-FFF2-40B4-BE49-F238E27FC236}">
                    <a16:creationId xmlns:a16="http://schemas.microsoft.com/office/drawing/2014/main" id="{9B3A6910-F45D-422E-AF7D-6960403D17C4}"/>
                  </a:ext>
                </a:extLst>
              </p:cNvPr>
              <p:cNvSpPr>
                <a:spLocks noGrp="1" noRot="1" noChangeAspect="1" noMove="1" noResize="1" noEditPoints="1" noAdjustHandles="1" noChangeArrowheads="1" noChangeShapeType="1" noTextEdit="1"/>
              </p:cNvSpPr>
              <p:nvPr>
                <p:ph idx="1"/>
              </p:nvPr>
            </p:nvSpPr>
            <p:spPr>
              <a:xfrm>
                <a:off x="35496" y="836712"/>
                <a:ext cx="8839200" cy="5949280"/>
              </a:xfrm>
              <a:blipFill>
                <a:blip r:embed="rId3"/>
                <a:stretch>
                  <a:fillRect l="-621" t="-8094" r="-345" b="-1742"/>
                </a:stretch>
              </a:blipFill>
            </p:spPr>
            <p:txBody>
              <a:bodyPr/>
              <a:lstStyle/>
              <a:p>
                <a:r>
                  <a:rPr lang="en-SE">
                    <a:noFill/>
                  </a:rPr>
                  <a:t> </a:t>
                </a:r>
              </a:p>
            </p:txBody>
          </p:sp>
        </mc:Fallback>
      </mc:AlternateContent>
    </p:spTree>
    <p:extLst>
      <p:ext uri="{BB962C8B-B14F-4D97-AF65-F5344CB8AC3E}">
        <p14:creationId xmlns:p14="http://schemas.microsoft.com/office/powerpoint/2010/main" val="23498075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430A8-64B1-4A93-BC7E-3F98D4F82A7C}"/>
              </a:ext>
            </a:extLst>
          </p:cNvPr>
          <p:cNvSpPr>
            <a:spLocks noGrp="1"/>
          </p:cNvSpPr>
          <p:nvPr>
            <p:ph type="title"/>
          </p:nvPr>
        </p:nvSpPr>
        <p:spPr/>
        <p:txBody>
          <a:bodyPr>
            <a:normAutofit/>
          </a:bodyPr>
          <a:lstStyle/>
          <a:p>
            <a:r>
              <a:rPr lang="en-US" dirty="0"/>
              <a:t>MC REINFORCE Example</a:t>
            </a:r>
            <a:endParaRPr lang="en-SE"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C513EC8-2604-4248-B94F-EAFEF5DD1E9D}"/>
                  </a:ext>
                </a:extLst>
              </p:cNvPr>
              <p:cNvSpPr>
                <a:spLocks noGrp="1"/>
              </p:cNvSpPr>
              <p:nvPr>
                <p:ph idx="1"/>
              </p:nvPr>
            </p:nvSpPr>
            <p:spPr>
              <a:xfrm>
                <a:off x="152400" y="980728"/>
                <a:ext cx="8839200" cy="5877272"/>
              </a:xfrm>
            </p:spPr>
            <p:txBody>
              <a:bodyPr>
                <a:normAutofit fontScale="47500" lnSpcReduction="20000"/>
              </a:bodyPr>
              <a:lstStyle/>
              <a:p>
                <a:r>
                  <a:rPr lang="en-US" dirty="0"/>
                  <a:t>Consider a given state </a:t>
                </a:r>
                <a14:m>
                  <m:oMath xmlns:m="http://schemas.openxmlformats.org/officeDocument/2006/math">
                    <m:r>
                      <a:rPr lang="en-US" b="0" i="1" smtClean="0">
                        <a:latin typeface="Cambria Math" panose="02040503050406030204" pitchFamily="18" charset="0"/>
                      </a:rPr>
                      <m:t>𝑆</m:t>
                    </m:r>
                  </m:oMath>
                </a14:m>
                <a:r>
                  <a:rPr lang="en-US" dirty="0"/>
                  <a:t> with two possible actions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1</m:t>
                        </m:r>
                      </m:sub>
                    </m:sSub>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b="0" i="1" smtClean="0">
                            <a:latin typeface="Cambria Math" panose="02040503050406030204" pitchFamily="18" charset="0"/>
                          </a:rPr>
                          <m:t>2</m:t>
                        </m:r>
                      </m:sub>
                    </m:sSub>
                  </m:oMath>
                </a14:m>
                <a:r>
                  <a:rPr lang="en-US" dirty="0"/>
                  <a:t>. Initially </a:t>
                </a:r>
                <a14:m>
                  <m:oMath xmlns:m="http://schemas.openxmlformats.org/officeDocument/2006/math">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b="0" i="1" smtClean="0">
                                <a:latin typeface="Cambria Math" panose="02040503050406030204" pitchFamily="18" charset="0"/>
                              </a:rPr>
                              <m:t>1</m:t>
                            </m:r>
                          </m:sub>
                        </m:sSub>
                      </m:e>
                      <m:e>
                        <m:r>
                          <a:rPr lang="en-US" b="0" i="1" smtClean="0">
                            <a:latin typeface="Cambria Math" panose="02040503050406030204" pitchFamily="18" charset="0"/>
                          </a:rPr>
                          <m:t>𝑆</m:t>
                        </m:r>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0" i="1">
                                <a:latin typeface="Cambria Math" panose="02040503050406030204" pitchFamily="18" charset="0"/>
                              </a:rPr>
                              <m:t>𝑡</m:t>
                            </m:r>
                          </m:sub>
                        </m:sSub>
                      </m:e>
                    </m:d>
                    <m:r>
                      <a:rPr lang="en-US" b="0" i="1" smtClean="0">
                        <a:latin typeface="Cambria Math" panose="02040503050406030204" pitchFamily="18" charset="0"/>
                      </a:rPr>
                      <m:t>=.9,</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b="0" i="1" smtClean="0">
                                <a:latin typeface="Cambria Math" panose="02040503050406030204" pitchFamily="18" charset="0"/>
                              </a:rPr>
                              <m:t>2</m:t>
                            </m:r>
                          </m:sub>
                        </m:sSub>
                      </m:e>
                      <m:e>
                        <m:r>
                          <a:rPr lang="en-US" b="0" i="1" smtClean="0">
                            <a:latin typeface="Cambria Math" panose="02040503050406030204" pitchFamily="18" charset="0"/>
                          </a:rPr>
                          <m:t>𝑆</m:t>
                        </m:r>
                        <m:r>
                          <a:rPr lang="en-US" b="0" i="1" smtClean="0">
                            <a:latin typeface="Cambria Math" panose="02040503050406030204" pitchFamily="18" charset="0"/>
                          </a:rPr>
                          <m:t>, </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0" i="1">
                                <a:latin typeface="Cambria Math" panose="02040503050406030204" pitchFamily="18" charset="0"/>
                              </a:rPr>
                              <m:t>𝑡</m:t>
                            </m:r>
                          </m:sub>
                        </m:sSub>
                      </m:e>
                    </m:d>
                    <m:r>
                      <a:rPr lang="en-US" i="1">
                        <a:latin typeface="Cambria Math" panose="02040503050406030204" pitchFamily="18" charset="0"/>
                      </a:rPr>
                      <m:t>=</m:t>
                    </m:r>
                    <m:r>
                      <a:rPr lang="en-US" b="0" i="1" smtClean="0">
                        <a:latin typeface="Cambria Math" panose="02040503050406030204" pitchFamily="18" charset="0"/>
                      </a:rPr>
                      <m:t>.1</m:t>
                    </m:r>
                  </m:oMath>
                </a14:m>
                <a:r>
                  <a:rPr lang="en-US" dirty="0"/>
                  <a:t>. Consider one episode with 9 occurrences of </a:t>
                </a:r>
                <a14:m>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a14:m>
                <a:r>
                  <a:rPr lang="en-US" dirty="0"/>
                  <a:t> at steps </a:t>
                </a:r>
                <a14:m>
                  <m:oMath xmlns:m="http://schemas.openxmlformats.org/officeDocument/2006/math">
                    <m:r>
                      <a:rPr lang="en-US" i="1">
                        <a:latin typeface="Cambria Math" panose="02040503050406030204" pitchFamily="18" charset="0"/>
                      </a:rPr>
                      <m:t>𝑡</m:t>
                    </m:r>
                    <m:r>
                      <a:rPr lang="en-US" i="1">
                        <a:latin typeface="Cambria Math" panose="02040503050406030204" pitchFamily="18" charset="0"/>
                      </a:rPr>
                      <m:t>1, </m:t>
                    </m:r>
                    <m:r>
                      <a:rPr lang="en-US" i="1">
                        <a:latin typeface="Cambria Math" panose="02040503050406030204" pitchFamily="18" charset="0"/>
                      </a:rPr>
                      <m:t>𝑡</m:t>
                    </m:r>
                    <m:r>
                      <a:rPr lang="en-US" i="1">
                        <a:latin typeface="Cambria Math" panose="02040503050406030204" pitchFamily="18" charset="0"/>
                      </a:rPr>
                      <m:t>2, …, </m:t>
                    </m:r>
                    <m:r>
                      <a:rPr lang="en-US" b="0" i="1" smtClean="0">
                        <a:latin typeface="Cambria Math" panose="02040503050406030204" pitchFamily="18" charset="0"/>
                      </a:rPr>
                      <m:t>𝑡</m:t>
                    </m:r>
                    <m:r>
                      <a:rPr lang="en-US" b="0" i="1" smtClean="0">
                        <a:latin typeface="Cambria Math" panose="02040503050406030204" pitchFamily="18" charset="0"/>
                      </a:rPr>
                      <m:t>9 </m:t>
                    </m:r>
                  </m:oMath>
                </a14:m>
                <a:r>
                  <a:rPr lang="en-US" dirty="0"/>
                  <a:t>with return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r>
                          <a:rPr lang="en-US" b="0" i="1" smtClean="0">
                            <a:latin typeface="Cambria Math" panose="02040503050406030204" pitchFamily="18" charset="0"/>
                          </a:rPr>
                          <m:t>9</m:t>
                        </m:r>
                      </m:sub>
                    </m:sSub>
                    <m:r>
                      <a:rPr lang="en-US" b="0" i="1" smtClean="0">
                        <a:latin typeface="Cambria Math" panose="02040503050406030204" pitchFamily="18" charset="0"/>
                      </a:rPr>
                      <m:t>=</m:t>
                    </m:r>
                    <m:r>
                      <a:rPr lang="en-US" b="0" i="1" smtClean="0">
                        <a:latin typeface="Cambria Math" panose="02040503050406030204" pitchFamily="18" charset="0"/>
                      </a:rPr>
                      <m:t>1</m:t>
                    </m:r>
                  </m:oMath>
                </a14:m>
                <a:r>
                  <a:rPr lang="en-US" dirty="0"/>
                  <a:t>, and 1 occurrence of </a:t>
                </a:r>
                <a14:m>
                  <m:oMath xmlns:m="http://schemas.openxmlformats.org/officeDocument/2006/math">
                    <m:r>
                      <a:rPr lang="en-US">
                        <a:latin typeface="Cambria Math" panose="02040503050406030204" pitchFamily="18" charset="0"/>
                      </a:rPr>
                      <m:t>(</m:t>
                    </m:r>
                    <m:r>
                      <a:rPr lang="en-US" b="0" i="1" smtClean="0">
                        <a:latin typeface="Cambria Math" panose="02040503050406030204" pitchFamily="18" charset="0"/>
                      </a:rPr>
                      <m:t>𝑆</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b="0" i="1" smtClean="0">
                            <a:latin typeface="Cambria Math" panose="02040503050406030204" pitchFamily="18" charset="0"/>
                          </a:rPr>
                          <m:t>2</m:t>
                        </m:r>
                      </m:sub>
                    </m:sSub>
                    <m:r>
                      <a:rPr lang="en-US" i="1">
                        <a:latin typeface="Cambria Math" panose="02040503050406030204" pitchFamily="18" charset="0"/>
                      </a:rPr>
                      <m:t>)</m:t>
                    </m:r>
                  </m:oMath>
                </a14:m>
                <a:r>
                  <a:rPr lang="en-US" dirty="0"/>
                  <a:t> at step </a:t>
                </a:r>
                <a14:m>
                  <m:oMath xmlns:m="http://schemas.openxmlformats.org/officeDocument/2006/math">
                    <m:r>
                      <a:rPr lang="en-US" i="1">
                        <a:latin typeface="Cambria Math" panose="02040503050406030204" pitchFamily="18" charset="0"/>
                      </a:rPr>
                      <m:t>𝑡</m:t>
                    </m:r>
                    <m:r>
                      <a:rPr lang="en-US" b="0" i="1" smtClean="0">
                        <a:latin typeface="Cambria Math" panose="02040503050406030204" pitchFamily="18" charset="0"/>
                      </a:rPr>
                      <m:t>10</m:t>
                    </m:r>
                  </m:oMath>
                </a14:m>
                <a:r>
                  <a:rPr lang="en-US" dirty="0"/>
                  <a:t> with return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r>
                          <a:rPr lang="en-US" b="0" i="1" smtClean="0">
                            <a:latin typeface="Cambria Math" panose="02040503050406030204" pitchFamily="18" charset="0"/>
                          </a:rPr>
                          <m:t>10</m:t>
                        </m:r>
                      </m:sub>
                    </m:sSub>
                    <m:r>
                      <a:rPr lang="en-US" i="1">
                        <a:latin typeface="Cambria Math" panose="02040503050406030204" pitchFamily="18" charset="0"/>
                      </a:rPr>
                      <m:t>=</m:t>
                    </m:r>
                    <m:r>
                      <a:rPr lang="en-US" b="0" i="1" smtClean="0">
                        <a:latin typeface="Cambria Math" panose="02040503050406030204" pitchFamily="18" charset="0"/>
                      </a:rPr>
                      <m:t>2</m:t>
                    </m:r>
                  </m:oMath>
                </a14:m>
                <a:r>
                  <a:rPr lang="en-US" dirty="0"/>
                  <a:t>.  Assume </a:t>
                </a:r>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m:t>
                    </m:r>
                    <m:r>
                      <a:rPr lang="en-US" b="0" i="1" smtClean="0">
                        <a:latin typeface="Cambria Math" panose="02040503050406030204" pitchFamily="18" charset="0"/>
                      </a:rPr>
                      <m:t>𝛾</m:t>
                    </m:r>
                    <m:r>
                      <a:rPr lang="en-US" b="0" i="1" smtClean="0">
                        <a:latin typeface="Cambria Math" panose="02040503050406030204" pitchFamily="18" charset="0"/>
                      </a:rPr>
                      <m:t>=1</m:t>
                    </m:r>
                  </m:oMath>
                </a14:m>
                <a:r>
                  <a:rPr lang="en-US" dirty="0"/>
                  <a:t>. SGD update: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b="1" i="1">
                            <a:solidFill>
                              <a:schemeClr val="tx1"/>
                            </a:solidFill>
                            <a:latin typeface="Cambria Math" panose="02040503050406030204" pitchFamily="18" charset="0"/>
                          </a:rPr>
                          <m:t>𝜽</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b="1" i="1">
                            <a:solidFill>
                              <a:schemeClr val="tx1"/>
                            </a:solidFill>
                            <a:latin typeface="Cambria Math" panose="02040503050406030204" pitchFamily="18" charset="0"/>
                          </a:rPr>
                          <m:t>𝜽</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m:rPr>
                        <m:sty m:val="p"/>
                      </m:rPr>
                      <a:rPr lang="en-US">
                        <a:solidFill>
                          <a:schemeClr val="tx1"/>
                        </a:solidFill>
                        <a:latin typeface="Cambria Math" panose="02040503050406030204" pitchFamily="18" charset="0"/>
                      </a:rPr>
                      <m:t>∇log</m:t>
                    </m:r>
                    <m:r>
                      <a:rPr lang="en-US">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b="1" i="1">
                                <a:solidFill>
                                  <a:schemeClr val="tx1"/>
                                </a:solidFill>
                                <a:latin typeface="Cambria Math" panose="02040503050406030204" pitchFamily="18" charset="0"/>
                              </a:rPr>
                            </m:ctrlPr>
                          </m:sSubPr>
                          <m:e>
                            <m:r>
                              <a:rPr lang="en-US" b="1" i="1">
                                <a:solidFill>
                                  <a:schemeClr val="tx1"/>
                                </a:solidFill>
                                <a:latin typeface="Cambria Math" panose="02040503050406030204" pitchFamily="18" charset="0"/>
                              </a:rPr>
                              <m:t>𝜽</m:t>
                            </m:r>
                          </m:e>
                          <m:sub>
                            <m:r>
                              <a:rPr lang="en-US" b="1" i="1">
                                <a:solidFill>
                                  <a:schemeClr val="tx1"/>
                                </a:solidFill>
                                <a:latin typeface="Cambria Math" panose="02040503050406030204" pitchFamily="18" charset="0"/>
                              </a:rPr>
                              <m:t>𝒕</m:t>
                            </m:r>
                          </m:sub>
                        </m:sSub>
                      </m:e>
                    </m:d>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𝐺</m:t>
                        </m:r>
                      </m:e>
                      <m:sub>
                        <m:r>
                          <a:rPr lang="en-US" i="1">
                            <a:solidFill>
                              <a:schemeClr val="tx1"/>
                            </a:solidFill>
                            <a:latin typeface="Cambria Math" panose="02040503050406030204" pitchFamily="18" charset="0"/>
                          </a:rPr>
                          <m:t>𝑡</m:t>
                        </m:r>
                      </m:sub>
                    </m:sSub>
                  </m:oMath>
                </a14:m>
                <a:r>
                  <a:rPr lang="en-US" dirty="0"/>
                  <a:t>. Assume we do not use in-place updates, i.e., all updates to </a:t>
                </a:r>
                <a14:m>
                  <m:oMath xmlns:m="http://schemas.openxmlformats.org/officeDocument/2006/math">
                    <m:r>
                      <a:rPr lang="en-US" b="1" i="1" smtClean="0">
                        <a:latin typeface="Cambria Math" panose="02040503050406030204" pitchFamily="18" charset="0"/>
                      </a:rPr>
                      <m:t>𝜽</m:t>
                    </m:r>
                  </m:oMath>
                </a14:m>
                <a:r>
                  <a:rPr lang="en-US" dirty="0"/>
                  <a:t> in one episode does not affect </a:t>
                </a:r>
                <a14:m>
                  <m:oMath xmlns:m="http://schemas.openxmlformats.org/officeDocument/2006/math">
                    <m:r>
                      <a:rPr lang="en-US" i="1">
                        <a:latin typeface="Cambria Math" panose="02040503050406030204" pitchFamily="18" charset="0"/>
                      </a:rPr>
                      <m:t>𝜋</m:t>
                    </m:r>
                    <m:d>
                      <m:dPr>
                        <m:ctrlPr>
                          <a:rPr lang="en-US" i="1">
                            <a:latin typeface="Cambria Math" panose="02040503050406030204" pitchFamily="18" charset="0"/>
                          </a:rPr>
                        </m:ctrlPr>
                      </m:dPr>
                      <m:e>
                        <m:r>
                          <a:rPr lang="en-US" i="1" smtClean="0">
                            <a:latin typeface="Cambria Math" panose="02040503050406030204" pitchFamily="18" charset="0"/>
                          </a:rPr>
                          <m:t>𝑎</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smtClean="0">
                            <a:latin typeface="Cambria Math" panose="02040503050406030204" pitchFamily="18" charset="0"/>
                          </a:rPr>
                          <m:t>𝜽</m:t>
                        </m:r>
                      </m:e>
                    </m:d>
                  </m:oMath>
                </a14:m>
                <a:r>
                  <a:rPr lang="en-US" dirty="0"/>
                  <a:t> in the current episode.</a:t>
                </a:r>
              </a:p>
              <a:p>
                <a:r>
                  <a:rPr lang="en-US" dirty="0"/>
                  <a:t>Correct update sequence with the log:</a:t>
                </a:r>
              </a:p>
              <a:p>
                <a:pPr lvl="1"/>
                <a:r>
                  <a:rPr lang="en-US" dirty="0"/>
                  <a:t>1</a:t>
                </a:r>
                <a:r>
                  <a:rPr lang="en-US" baseline="30000" dirty="0"/>
                  <a:t>st</a:t>
                </a:r>
                <a:r>
                  <a:rPr lang="en-US" dirty="0"/>
                  <a:t> update at step </a:t>
                </a:r>
                <a14:m>
                  <m:oMath xmlns:m="http://schemas.openxmlformats.org/officeDocument/2006/math">
                    <m:r>
                      <a:rPr lang="en-US" i="1">
                        <a:latin typeface="Cambria Math" panose="02040503050406030204" pitchFamily="18" charset="0"/>
                      </a:rPr>
                      <m:t>𝑡</m:t>
                    </m:r>
                    <m:r>
                      <a:rPr lang="en-US" i="1">
                        <a:latin typeface="Cambria Math" panose="02040503050406030204" pitchFamily="18" charset="0"/>
                      </a:rPr>
                      <m:t>1</m:t>
                    </m:r>
                  </m:oMath>
                </a14:m>
                <a:r>
                  <a:rPr lang="en-US" dirty="0"/>
                  <a:t>: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𝜽</m:t>
                        </m:r>
                      </m:e>
                      <m:sub>
                        <m:r>
                          <a:rPr lang="en-US" b="0" i="1" smtClean="0">
                            <a:latin typeface="Cambria Math" panose="02040503050406030204" pitchFamily="18" charset="0"/>
                          </a:rPr>
                          <m:t>𝑡</m:t>
                        </m:r>
                        <m:r>
                          <a:rPr lang="en-US" b="0" i="1" smtClean="0">
                            <a:latin typeface="Cambria Math" panose="02040503050406030204" pitchFamily="18" charset="0"/>
                          </a:rPr>
                          <m:t>1+1</m:t>
                        </m:r>
                      </m:sub>
                    </m:sSub>
                    <m:r>
                      <a:rPr lang="en-US" b="0" i="0"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m:t>
                        </m:r>
                      </m:sub>
                    </m:sSub>
                    <m:r>
                      <a:rPr lang="en-US" b="0" i="0" smtClean="0">
                        <a:latin typeface="Cambria Math" panose="02040503050406030204" pitchFamily="18" charset="0"/>
                      </a:rPr>
                      <m:t>+</m:t>
                    </m:r>
                    <m:r>
                      <m:rPr>
                        <m:sty m:val="p"/>
                      </m:rPr>
                      <a:rPr lang="en-US">
                        <a:latin typeface="Cambria Math" panose="02040503050406030204" pitchFamily="18" charset="0"/>
                      </a:rPr>
                      <m:t>∇l</m:t>
                    </m:r>
                    <m:r>
                      <m:rPr>
                        <m:sty m:val="p"/>
                      </m:rPr>
                      <a:rPr lang="en-US" b="0" i="0" smtClean="0">
                        <a:latin typeface="Cambria Math" panose="02040503050406030204" pitchFamily="18" charset="0"/>
                      </a:rPr>
                      <m:t>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r>
                              <a:rPr lang="en-US" b="0" i="1" smtClean="0">
                                <a:latin typeface="Cambria Math" panose="02040503050406030204" pitchFamily="18" charset="0"/>
                              </a:rPr>
                              <m:t>1</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b="0" i="1" smtClean="0">
                                <a:latin typeface="Cambria Math" panose="02040503050406030204" pitchFamily="18" charset="0"/>
                              </a:rPr>
                              <m:t>1</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0" i="1">
                                <a:latin typeface="Cambria Math" panose="02040503050406030204" pitchFamily="18" charset="0"/>
                              </a:rPr>
                              <m:t>𝑡</m:t>
                            </m:r>
                            <m:r>
                              <a:rPr lang="en-US" b="0" i="1" smtClean="0">
                                <a:latin typeface="Cambria Math" panose="02040503050406030204" pitchFamily="18" charset="0"/>
                              </a:rPr>
                              <m:t>1</m:t>
                            </m:r>
                          </m:sub>
                        </m:sSub>
                      </m:e>
                    </m:d>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r>
                          <a:rPr lang="en-US" b="0" i="1" smtClean="0">
                            <a:latin typeface="Cambria Math" panose="02040503050406030204" pitchFamily="18" charset="0"/>
                          </a:rPr>
                          <m:t>1</m:t>
                        </m:r>
                      </m:sub>
                    </m:sSub>
                    <m:r>
                      <a:rPr lang="en-US" b="1" i="1"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m:t>
                        </m:r>
                      </m:sub>
                    </m:sSub>
                    <m:r>
                      <a:rPr lang="en-US">
                        <a:latin typeface="Cambria Math" panose="02040503050406030204" pitchFamily="18" charset="0"/>
                      </a:rPr>
                      <m:t>+</m:t>
                    </m:r>
                    <m:f>
                      <m:fPr>
                        <m:ctrlPr>
                          <a:rPr lang="en-US" b="0" i="1" smtClean="0">
                            <a:solidFill>
                              <a:srgbClr val="C00000"/>
                            </a:solidFill>
                            <a:latin typeface="Cambria Math" panose="02040503050406030204" pitchFamily="18" charset="0"/>
                          </a:rPr>
                        </m:ctrlPr>
                      </m:fPr>
                      <m:num>
                        <m:r>
                          <a:rPr lang="en-US" b="0" i="1" smtClean="0">
                            <a:solidFill>
                              <a:srgbClr val="C00000"/>
                            </a:solidFill>
                            <a:latin typeface="Cambria Math" panose="02040503050406030204" pitchFamily="18" charset="0"/>
                          </a:rPr>
                          <m:t>1</m:t>
                        </m:r>
                      </m:num>
                      <m:den>
                        <m:r>
                          <a:rPr lang="en-US" b="0" i="1" smtClean="0">
                            <a:solidFill>
                              <a:srgbClr val="C00000"/>
                            </a:solidFill>
                            <a:latin typeface="Cambria Math" panose="02040503050406030204" pitchFamily="18" charset="0"/>
                          </a:rPr>
                          <m:t>.</m:t>
                        </m:r>
                        <m:r>
                          <a:rPr lang="en-US" b="0" i="0" smtClean="0">
                            <a:solidFill>
                              <a:srgbClr val="C00000"/>
                            </a:solidFill>
                            <a:latin typeface="Cambria Math" panose="02040503050406030204" pitchFamily="18" charset="0"/>
                          </a:rPr>
                          <m:t>9</m:t>
                        </m:r>
                      </m:den>
                    </m:f>
                    <m:r>
                      <m:rPr>
                        <m:sty m:val="p"/>
                      </m:rPr>
                      <a:rPr lang="en-US">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b="0" i="1" smtClean="0">
                                <a:solidFill>
                                  <a:srgbClr val="C00000"/>
                                </a:solidFill>
                                <a:latin typeface="Cambria Math" panose="02040503050406030204" pitchFamily="18" charset="0"/>
                              </a:rPr>
                            </m:ctrlPr>
                          </m:sSubPr>
                          <m:e>
                            <m:r>
                              <a:rPr lang="en-US" i="1" smtClean="0">
                                <a:solidFill>
                                  <a:srgbClr val="C00000"/>
                                </a:solidFill>
                                <a:latin typeface="Cambria Math" panose="02040503050406030204" pitchFamily="18" charset="0"/>
                              </a:rPr>
                              <m:t>𝐴</m:t>
                            </m:r>
                          </m:e>
                          <m:sub>
                            <m:r>
                              <a:rPr lang="en-US" b="0" i="1" smtClean="0">
                                <a:solidFill>
                                  <a:srgbClr val="C00000"/>
                                </a:solidFill>
                                <a:latin typeface="Cambria Math" panose="02040503050406030204" pitchFamily="18" charset="0"/>
                              </a:rPr>
                              <m:t>1</m:t>
                            </m:r>
                          </m:sub>
                        </m:sSub>
                      </m:e>
                      <m:e>
                        <m:r>
                          <a:rPr lang="en-US" b="0" i="1" smtClean="0">
                            <a:latin typeface="Cambria Math" panose="02040503050406030204" pitchFamily="18" charset="0"/>
                          </a:rPr>
                          <m:t>𝑆</m:t>
                        </m:r>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m:t>
                            </m:r>
                          </m:sub>
                        </m:sSub>
                      </m:e>
                    </m:d>
                    <m:r>
                      <a:rPr lang="en-US" b="0" i="1" smtClean="0">
                        <a:latin typeface="Cambria Math" panose="02040503050406030204" pitchFamily="18" charset="0"/>
                      </a:rPr>
                      <m:t>⋅</m:t>
                    </m:r>
                    <m:r>
                      <a:rPr lang="en-US" smtClean="0">
                        <a:solidFill>
                          <a:srgbClr val="C00000"/>
                        </a:solidFill>
                        <a:latin typeface="Cambria Math" panose="02040503050406030204" pitchFamily="18" charset="0"/>
                      </a:rPr>
                      <m:t>1</m:t>
                    </m:r>
                  </m:oMath>
                </a14:m>
                <a:r>
                  <a:rPr lang="en-US" dirty="0">
                    <a:latin typeface="Cambria Math" panose="02040503050406030204" pitchFamily="18" charset="0"/>
                  </a:rPr>
                  <a:t> </a:t>
                </a:r>
              </a:p>
              <a:p>
                <a:pPr lvl="1"/>
                <a:r>
                  <a:rPr lang="en-US" dirty="0"/>
                  <a:t>2</a:t>
                </a:r>
                <a:r>
                  <a:rPr lang="en-US" baseline="30000" dirty="0"/>
                  <a:t>nd</a:t>
                </a:r>
                <a:r>
                  <a:rPr lang="en-US" dirty="0"/>
                  <a:t> update at step </a:t>
                </a:r>
                <a14:m>
                  <m:oMath xmlns:m="http://schemas.openxmlformats.org/officeDocument/2006/math">
                    <m:r>
                      <a:rPr lang="en-US" i="1">
                        <a:latin typeface="Cambria Math" panose="02040503050406030204" pitchFamily="18" charset="0"/>
                      </a:rPr>
                      <m:t>𝑡</m:t>
                    </m:r>
                    <m:r>
                      <a:rPr lang="en-US" b="0" i="1" smtClean="0">
                        <a:latin typeface="Cambria Math" panose="02040503050406030204" pitchFamily="18" charset="0"/>
                      </a:rPr>
                      <m:t>2</m:t>
                    </m:r>
                  </m:oMath>
                </a14:m>
                <a:r>
                  <a:rPr lang="en-US" dirty="0"/>
                  <a:t>: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𝜽</m:t>
                        </m:r>
                      </m:e>
                      <m:sub>
                        <m:r>
                          <a:rPr lang="en-US" b="0" i="1" smtClean="0">
                            <a:latin typeface="Cambria Math" panose="02040503050406030204" pitchFamily="18" charset="0"/>
                          </a:rPr>
                          <m:t>𝑡</m:t>
                        </m:r>
                        <m:r>
                          <a:rPr lang="en-US" b="0" i="1" smtClean="0">
                            <a:latin typeface="Cambria Math" panose="02040503050406030204" pitchFamily="18" charset="0"/>
                          </a:rPr>
                          <m:t>2</m:t>
                        </m:r>
                        <m:r>
                          <a:rPr lang="en-US" b="0" i="1" smtClean="0">
                            <a:latin typeface="Cambria Math" panose="02040503050406030204" pitchFamily="18" charset="0"/>
                          </a:rPr>
                          <m:t>+1</m:t>
                        </m:r>
                      </m:sub>
                    </m:sSub>
                    <m:r>
                      <a:rPr lang="en-US" b="0" i="0"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b="0" i="1" smtClean="0">
                            <a:latin typeface="Cambria Math" panose="02040503050406030204" pitchFamily="18" charset="0"/>
                          </a:rPr>
                          <m:t>2</m:t>
                        </m:r>
                      </m:sub>
                    </m:sSub>
                    <m:r>
                      <a:rPr lang="en-US" b="0" i="0" smtClean="0">
                        <a:latin typeface="Cambria Math" panose="02040503050406030204" pitchFamily="18" charset="0"/>
                      </a:rPr>
                      <m:t>+</m:t>
                    </m:r>
                    <m:r>
                      <m:rPr>
                        <m:sty m:val="p"/>
                      </m:rPr>
                      <a:rPr lang="en-US">
                        <a:latin typeface="Cambria Math" panose="02040503050406030204" pitchFamily="18" charset="0"/>
                      </a:rPr>
                      <m:t>∇l</m:t>
                    </m:r>
                    <m:r>
                      <m:rPr>
                        <m:sty m:val="p"/>
                      </m:rPr>
                      <a:rPr lang="en-US" b="0" i="0" smtClean="0">
                        <a:latin typeface="Cambria Math" panose="02040503050406030204" pitchFamily="18" charset="0"/>
                      </a:rPr>
                      <m:t>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r>
                              <a:rPr lang="en-US" b="0" i="1" smtClean="0">
                                <a:latin typeface="Cambria Math" panose="02040503050406030204" pitchFamily="18" charset="0"/>
                              </a:rPr>
                              <m:t>2</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0" i="1">
                                <a:latin typeface="Cambria Math" panose="02040503050406030204" pitchFamily="18" charset="0"/>
                              </a:rPr>
                              <m:t>𝑡</m:t>
                            </m:r>
                            <m:r>
                              <a:rPr lang="en-US" b="0" i="1" smtClean="0">
                                <a:latin typeface="Cambria Math" panose="02040503050406030204" pitchFamily="18" charset="0"/>
                              </a:rPr>
                              <m:t>2</m:t>
                            </m:r>
                          </m:sub>
                        </m:sSub>
                      </m:e>
                    </m:d>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r>
                          <a:rPr lang="en-US" b="0" i="1" smtClean="0">
                            <a:latin typeface="Cambria Math" panose="02040503050406030204" pitchFamily="18" charset="0"/>
                          </a:rPr>
                          <m:t>2</m:t>
                        </m:r>
                      </m:sub>
                    </m:sSub>
                    <m:r>
                      <a:rPr lang="en-US" b="1" i="1"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b="0" i="1" smtClean="0">
                            <a:latin typeface="Cambria Math" panose="02040503050406030204" pitchFamily="18" charset="0"/>
                          </a:rPr>
                          <m:t>2</m:t>
                        </m:r>
                      </m:sub>
                    </m:sSub>
                    <m:r>
                      <a:rPr lang="en-US">
                        <a:latin typeface="Cambria Math" panose="02040503050406030204" pitchFamily="18" charset="0"/>
                      </a:rPr>
                      <m:t>+</m:t>
                    </m:r>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r>
                          <a:rPr lang="en-US" i="1">
                            <a:solidFill>
                              <a:srgbClr val="C00000"/>
                            </a:solidFill>
                            <a:latin typeface="Cambria Math" panose="02040503050406030204" pitchFamily="18" charset="0"/>
                          </a:rPr>
                          <m:t>.</m:t>
                        </m:r>
                        <m:r>
                          <a:rPr lang="en-US">
                            <a:solidFill>
                              <a:srgbClr val="C00000"/>
                            </a:solidFill>
                            <a:latin typeface="Cambria Math" panose="02040503050406030204" pitchFamily="18" charset="0"/>
                          </a:rPr>
                          <m:t>9</m:t>
                        </m:r>
                      </m:den>
                    </m:f>
                    <m:r>
                      <m:rPr>
                        <m:sty m:val="p"/>
                      </m:rPr>
                      <a:rPr lang="en-US">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b="0" i="1" smtClean="0">
                                <a:solidFill>
                                  <a:srgbClr val="C00000"/>
                                </a:solidFill>
                                <a:latin typeface="Cambria Math" panose="02040503050406030204" pitchFamily="18" charset="0"/>
                              </a:rPr>
                            </m:ctrlPr>
                          </m:sSubPr>
                          <m:e>
                            <m:r>
                              <a:rPr lang="en-US" i="1" smtClean="0">
                                <a:solidFill>
                                  <a:srgbClr val="C00000"/>
                                </a:solidFill>
                                <a:latin typeface="Cambria Math" panose="02040503050406030204" pitchFamily="18" charset="0"/>
                              </a:rPr>
                              <m:t>𝐴</m:t>
                            </m:r>
                          </m:e>
                          <m:sub>
                            <m:r>
                              <a:rPr lang="en-US" b="0" i="1" smtClean="0">
                                <a:solidFill>
                                  <a:srgbClr val="C00000"/>
                                </a:solidFill>
                                <a:latin typeface="Cambria Math" panose="02040503050406030204" pitchFamily="18" charset="0"/>
                              </a:rPr>
                              <m:t>1</m:t>
                            </m:r>
                          </m:sub>
                        </m:sSub>
                      </m:e>
                      <m:e>
                        <m:r>
                          <a:rPr lang="en-US" i="1">
                            <a:latin typeface="Cambria Math" panose="02040503050406030204" pitchFamily="18" charset="0"/>
                          </a:rPr>
                          <m:t>𝑆</m:t>
                        </m:r>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b="0" i="1" smtClean="0">
                                <a:latin typeface="Cambria Math" panose="02040503050406030204" pitchFamily="18" charset="0"/>
                              </a:rPr>
                              <m:t>2</m:t>
                            </m:r>
                          </m:sub>
                        </m:sSub>
                      </m:e>
                    </m:d>
                    <m:r>
                      <a:rPr lang="en-US" b="0" i="1" smtClean="0">
                        <a:latin typeface="Cambria Math" panose="02040503050406030204" pitchFamily="18" charset="0"/>
                      </a:rPr>
                      <m:t>⋅</m:t>
                    </m:r>
                    <m:r>
                      <a:rPr lang="en-US" smtClean="0">
                        <a:solidFill>
                          <a:srgbClr val="C00000"/>
                        </a:solidFill>
                        <a:latin typeface="Cambria Math" panose="02040503050406030204" pitchFamily="18" charset="0"/>
                      </a:rPr>
                      <m:t>1</m:t>
                    </m:r>
                  </m:oMath>
                </a14:m>
                <a:endParaRPr lang="en-US" dirty="0">
                  <a:latin typeface="Cambria Math" panose="02040503050406030204" pitchFamily="18" charset="0"/>
                </a:endParaRPr>
              </a:p>
              <a:p>
                <a:pPr lvl="1"/>
                <a:r>
                  <a:rPr lang="en-US" dirty="0"/>
                  <a:t>… </a:t>
                </a:r>
              </a:p>
              <a:p>
                <a:pPr lvl="1"/>
                <a:r>
                  <a:rPr lang="en-US" dirty="0"/>
                  <a:t>10</a:t>
                </a:r>
                <a:r>
                  <a:rPr lang="en-US" baseline="30000" dirty="0"/>
                  <a:t>th</a:t>
                </a:r>
                <a:r>
                  <a:rPr lang="en-US" dirty="0"/>
                  <a:t> update at step </a:t>
                </a:r>
                <a14:m>
                  <m:oMath xmlns:m="http://schemas.openxmlformats.org/officeDocument/2006/math">
                    <m:r>
                      <a:rPr lang="en-US" i="1">
                        <a:latin typeface="Cambria Math" panose="02040503050406030204" pitchFamily="18" charset="0"/>
                      </a:rPr>
                      <m:t>𝑡</m:t>
                    </m:r>
                    <m:r>
                      <a:rPr lang="en-US" b="0" i="1" smtClean="0">
                        <a:latin typeface="Cambria Math" panose="02040503050406030204" pitchFamily="18" charset="0"/>
                      </a:rPr>
                      <m:t>10</m:t>
                    </m:r>
                  </m:oMath>
                </a14:m>
                <a:r>
                  <a:rPr lang="en-US" dirty="0"/>
                  <a:t>: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𝜽</m:t>
                        </m:r>
                      </m:e>
                      <m:sub>
                        <m:r>
                          <a:rPr lang="en-US" b="0" i="1" smtClean="0">
                            <a:latin typeface="Cambria Math" panose="02040503050406030204" pitchFamily="18" charset="0"/>
                          </a:rPr>
                          <m:t>𝑡</m:t>
                        </m:r>
                        <m:r>
                          <a:rPr lang="en-US" b="0" i="1" smtClean="0">
                            <a:latin typeface="Cambria Math" panose="02040503050406030204" pitchFamily="18" charset="0"/>
                          </a:rPr>
                          <m:t>10</m:t>
                        </m:r>
                        <m:r>
                          <a:rPr lang="en-US" b="0" i="1" smtClean="0">
                            <a:latin typeface="Cambria Math" panose="02040503050406030204" pitchFamily="18" charset="0"/>
                          </a:rPr>
                          <m:t>+1</m:t>
                        </m:r>
                      </m:sub>
                    </m:sSub>
                    <m:r>
                      <a:rPr lang="en-US" b="0" i="0"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b="0" i="1" smtClean="0">
                            <a:latin typeface="Cambria Math" panose="02040503050406030204" pitchFamily="18" charset="0"/>
                          </a:rPr>
                          <m:t>10</m:t>
                        </m:r>
                      </m:sub>
                    </m:sSub>
                    <m:r>
                      <a:rPr lang="en-US" b="0" i="0" smtClean="0">
                        <a:latin typeface="Cambria Math" panose="02040503050406030204" pitchFamily="18" charset="0"/>
                      </a:rPr>
                      <m:t>+</m:t>
                    </m:r>
                    <m:r>
                      <m:rPr>
                        <m:sty m:val="p"/>
                      </m:rPr>
                      <a:rPr lang="en-US">
                        <a:latin typeface="Cambria Math" panose="02040503050406030204" pitchFamily="18" charset="0"/>
                      </a:rPr>
                      <m:t>∇l</m:t>
                    </m:r>
                    <m:r>
                      <m:rPr>
                        <m:sty m:val="p"/>
                      </m:rPr>
                      <a:rPr lang="en-US" b="0" i="0" smtClean="0">
                        <a:latin typeface="Cambria Math" panose="02040503050406030204" pitchFamily="18" charset="0"/>
                      </a:rPr>
                      <m:t>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r>
                              <a:rPr lang="en-US" i="1">
                                <a:latin typeface="Cambria Math" panose="02040503050406030204" pitchFamily="18" charset="0"/>
                              </a:rPr>
                              <m:t>10</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10</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0" i="1">
                                <a:latin typeface="Cambria Math" panose="02040503050406030204" pitchFamily="18" charset="0"/>
                              </a:rPr>
                              <m:t>𝑡</m:t>
                            </m:r>
                            <m:r>
                              <a:rPr lang="en-US" i="1">
                                <a:latin typeface="Cambria Math" panose="02040503050406030204" pitchFamily="18" charset="0"/>
                              </a:rPr>
                              <m:t>10</m:t>
                            </m:r>
                          </m:sub>
                        </m:sSub>
                      </m:e>
                    </m:d>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r>
                          <a:rPr lang="en-US" i="1">
                            <a:latin typeface="Cambria Math" panose="02040503050406030204" pitchFamily="18" charset="0"/>
                          </a:rPr>
                          <m:t>10</m:t>
                        </m:r>
                      </m:sub>
                    </m:sSub>
                    <m:r>
                      <a:rPr lang="en-US" b="1" i="1"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b="0" i="1" smtClean="0">
                            <a:latin typeface="Cambria Math" panose="02040503050406030204" pitchFamily="18" charset="0"/>
                          </a:rPr>
                          <m:t>10</m:t>
                        </m:r>
                      </m:sub>
                    </m:sSub>
                    <m:r>
                      <a:rPr lang="en-US">
                        <a:latin typeface="Cambria Math" panose="02040503050406030204" pitchFamily="18" charset="0"/>
                      </a:rPr>
                      <m:t>+</m:t>
                    </m:r>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r>
                          <a:rPr lang="en-US" i="1">
                            <a:solidFill>
                              <a:srgbClr val="C00000"/>
                            </a:solidFill>
                            <a:latin typeface="Cambria Math" panose="02040503050406030204" pitchFamily="18" charset="0"/>
                          </a:rPr>
                          <m:t>.</m:t>
                        </m:r>
                        <m:r>
                          <a:rPr lang="en-US" b="0" i="0" smtClean="0">
                            <a:solidFill>
                              <a:srgbClr val="C00000"/>
                            </a:solidFill>
                            <a:latin typeface="Cambria Math" panose="02040503050406030204" pitchFamily="18" charset="0"/>
                          </a:rPr>
                          <m:t>1</m:t>
                        </m:r>
                      </m:den>
                    </m:f>
                    <m:r>
                      <m:rPr>
                        <m:sty m:val="p"/>
                      </m:rPr>
                      <a:rPr lang="en-US">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b="0" i="1" smtClean="0">
                                <a:solidFill>
                                  <a:srgbClr val="C00000"/>
                                </a:solidFill>
                                <a:latin typeface="Cambria Math" panose="02040503050406030204" pitchFamily="18" charset="0"/>
                              </a:rPr>
                            </m:ctrlPr>
                          </m:sSubPr>
                          <m:e>
                            <m:r>
                              <a:rPr lang="en-US" i="1" smtClean="0">
                                <a:solidFill>
                                  <a:srgbClr val="C00000"/>
                                </a:solidFill>
                                <a:latin typeface="Cambria Math" panose="02040503050406030204" pitchFamily="18" charset="0"/>
                              </a:rPr>
                              <m:t>𝐴</m:t>
                            </m:r>
                          </m:e>
                          <m:sub>
                            <m:r>
                              <a:rPr lang="en-US" b="0" i="1" smtClean="0">
                                <a:solidFill>
                                  <a:srgbClr val="C00000"/>
                                </a:solidFill>
                                <a:latin typeface="Cambria Math" panose="02040503050406030204" pitchFamily="18" charset="0"/>
                              </a:rPr>
                              <m:t>2</m:t>
                            </m:r>
                          </m:sub>
                        </m:sSub>
                      </m:e>
                      <m:e>
                        <m:r>
                          <a:rPr lang="en-US" i="1">
                            <a:latin typeface="Cambria Math" panose="02040503050406030204" pitchFamily="18" charset="0"/>
                          </a:rPr>
                          <m:t>𝑆</m:t>
                        </m:r>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b="0" i="1" smtClean="0">
                                <a:latin typeface="Cambria Math" panose="02040503050406030204" pitchFamily="18" charset="0"/>
                              </a:rPr>
                              <m:t>10</m:t>
                            </m:r>
                          </m:sub>
                        </m:sSub>
                      </m:e>
                    </m:d>
                    <m:r>
                      <a:rPr lang="en-US" b="0" i="1" smtClean="0">
                        <a:latin typeface="Cambria Math" panose="02040503050406030204" pitchFamily="18" charset="0"/>
                      </a:rPr>
                      <m:t>⋅</m:t>
                    </m:r>
                    <m:r>
                      <a:rPr lang="en-US" b="0" i="0" smtClean="0">
                        <a:solidFill>
                          <a:srgbClr val="C00000"/>
                        </a:solidFill>
                        <a:latin typeface="Cambria Math" panose="02040503050406030204" pitchFamily="18" charset="0"/>
                      </a:rPr>
                      <m:t>2</m:t>
                    </m:r>
                  </m:oMath>
                </a14:m>
                <a:r>
                  <a:rPr lang="en-US" dirty="0">
                    <a:latin typeface="Cambria Math" panose="02040503050406030204" pitchFamily="18" charset="0"/>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a:ln>
                      <a:noFill/>
                    </a:ln>
                    <a:solidFill>
                      <a:prstClr val="black"/>
                    </a:solidFill>
                    <a:effectLst/>
                    <a:uLnTx/>
                    <a:uFillTx/>
                    <a:latin typeface="Calibri"/>
                    <a:ea typeface="+mn-ea"/>
                    <a:cs typeface="+mn-cs"/>
                  </a:rPr>
                  <a:t>Incorrect update </a:t>
                </a:r>
                <a:r>
                  <a:rPr lang="en-US" dirty="0"/>
                  <a:t>sequence</a:t>
                </a:r>
                <a:r>
                  <a:rPr kumimoji="0" lang="en-US" sz="3200" b="0" i="0" u="none" strike="noStrike" kern="1200" cap="none" spc="0" normalizeH="0" baseline="0" noProof="0" dirty="0">
                    <a:ln>
                      <a:noFill/>
                    </a:ln>
                    <a:solidFill>
                      <a:prstClr val="black"/>
                    </a:solidFill>
                    <a:effectLst/>
                    <a:uLnTx/>
                    <a:uFillTx/>
                    <a:latin typeface="Calibri"/>
                    <a:ea typeface="+mn-ea"/>
                    <a:cs typeface="+mn-cs"/>
                  </a:rPr>
                  <a:t> without the log:</a:t>
                </a:r>
              </a:p>
              <a:p>
                <a:pPr lvl="1"/>
                <a:r>
                  <a:rPr lang="en-US" dirty="0"/>
                  <a:t>1</a:t>
                </a:r>
                <a:r>
                  <a:rPr lang="en-US" baseline="30000" dirty="0"/>
                  <a:t>st</a:t>
                </a:r>
                <a:r>
                  <a:rPr lang="en-US" dirty="0"/>
                  <a:t> update at step </a:t>
                </a:r>
                <a14:m>
                  <m:oMath xmlns:m="http://schemas.openxmlformats.org/officeDocument/2006/math">
                    <m:r>
                      <a:rPr lang="en-US" i="1">
                        <a:latin typeface="Cambria Math" panose="02040503050406030204" pitchFamily="18" charset="0"/>
                      </a:rPr>
                      <m:t>𝑡</m:t>
                    </m:r>
                    <m:r>
                      <a:rPr lang="en-US" i="1">
                        <a:latin typeface="Cambria Math" panose="02040503050406030204" pitchFamily="18" charset="0"/>
                      </a:rPr>
                      <m:t>1</m:t>
                    </m:r>
                  </m:oMath>
                </a14:m>
                <a:r>
                  <a:rPr lang="en-US"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1+1</m:t>
                        </m:r>
                      </m:sub>
                    </m:sSub>
                    <m:r>
                      <a:rPr lang="en-US">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m:t>
                        </m:r>
                      </m:sub>
                    </m:sSub>
                    <m:r>
                      <a:rPr lang="en-US">
                        <a:latin typeface="Cambria Math" panose="02040503050406030204" pitchFamily="18" charset="0"/>
                      </a:rPr>
                      <m:t>+</m:t>
                    </m:r>
                    <m:r>
                      <m:rPr>
                        <m:sty m:val="p"/>
                      </m:rPr>
                      <a:rPr lang="en-US">
                        <a:latin typeface="Cambria Math" panose="02040503050406030204" pitchFamily="18" charset="0"/>
                      </a:rPr>
                      <m:t>∇l</m:t>
                    </m:r>
                    <m:r>
                      <m:rPr>
                        <m:sty m:val="p"/>
                      </m:rPr>
                      <a:rPr lang="en-US">
                        <a:latin typeface="Cambria Math" panose="02040503050406030204" pitchFamily="18" charset="0"/>
                      </a:rPr>
                      <m:t>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r>
                              <a:rPr lang="en-US" i="1">
                                <a:latin typeface="Cambria Math" panose="02040503050406030204" pitchFamily="18" charset="0"/>
                              </a:rPr>
                              <m:t>1</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m:t>
                            </m:r>
                          </m:sub>
                        </m:sSub>
                      </m:e>
                    </m:d>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r>
                          <a:rPr lang="en-US" i="1">
                            <a:latin typeface="Cambria Math" panose="02040503050406030204" pitchFamily="18" charset="0"/>
                          </a:rPr>
                          <m:t>1</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m:t>
                        </m:r>
                      </m:sub>
                    </m:sSub>
                    <m:r>
                      <a:rPr lang="en-US">
                        <a:latin typeface="Cambria Math" panose="02040503050406030204" pitchFamily="18" charset="0"/>
                      </a:rPr>
                      <m:t>+</m:t>
                    </m:r>
                    <m:r>
                      <m:rPr>
                        <m:sty m:val="p"/>
                      </m:rPr>
                      <a:rPr lang="en-US">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𝐴</m:t>
                            </m:r>
                          </m:e>
                          <m:sub>
                            <m:r>
                              <a:rPr lang="en-US" i="1">
                                <a:solidFill>
                                  <a:srgbClr val="C00000"/>
                                </a:solidFill>
                                <a:latin typeface="Cambria Math" panose="02040503050406030204" pitchFamily="18" charset="0"/>
                              </a:rPr>
                              <m:t>1</m:t>
                            </m:r>
                          </m:sub>
                        </m:sSub>
                      </m:e>
                      <m:e>
                        <m:r>
                          <a:rPr lang="en-US" i="1">
                            <a:latin typeface="Cambria Math" panose="02040503050406030204" pitchFamily="18" charset="0"/>
                          </a:rPr>
                          <m:t>𝑆</m:t>
                        </m:r>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m:t>
                            </m:r>
                          </m:sub>
                        </m:sSub>
                      </m:e>
                    </m:d>
                    <m:r>
                      <a:rPr lang="en-US" i="1">
                        <a:latin typeface="Cambria Math" panose="02040503050406030204" pitchFamily="18" charset="0"/>
                      </a:rPr>
                      <m:t>⋅</m:t>
                    </m:r>
                    <m:r>
                      <a:rPr lang="en-US">
                        <a:solidFill>
                          <a:srgbClr val="C00000"/>
                        </a:solidFill>
                        <a:latin typeface="Cambria Math" panose="02040503050406030204" pitchFamily="18" charset="0"/>
                      </a:rPr>
                      <m:t>1</m:t>
                    </m:r>
                  </m:oMath>
                </a14:m>
                <a:r>
                  <a:rPr lang="en-US" dirty="0">
                    <a:latin typeface="Cambria Math" panose="02040503050406030204" pitchFamily="18" charset="0"/>
                  </a:rPr>
                  <a:t> </a:t>
                </a:r>
              </a:p>
              <a:p>
                <a:pPr lvl="1"/>
                <a:r>
                  <a:rPr lang="en-US" dirty="0"/>
                  <a:t>2</a:t>
                </a:r>
                <a:r>
                  <a:rPr lang="en-US" baseline="30000" dirty="0"/>
                  <a:t>nd</a:t>
                </a:r>
                <a:r>
                  <a:rPr lang="en-US" dirty="0"/>
                  <a:t> update at step </a:t>
                </a:r>
                <a14:m>
                  <m:oMath xmlns:m="http://schemas.openxmlformats.org/officeDocument/2006/math">
                    <m:r>
                      <a:rPr lang="en-US" i="1">
                        <a:latin typeface="Cambria Math" panose="02040503050406030204" pitchFamily="18" charset="0"/>
                      </a:rPr>
                      <m:t>𝑡</m:t>
                    </m:r>
                    <m:r>
                      <a:rPr lang="en-US" i="1">
                        <a:latin typeface="Cambria Math" panose="02040503050406030204" pitchFamily="18" charset="0"/>
                      </a:rPr>
                      <m:t>2</m:t>
                    </m:r>
                  </m:oMath>
                </a14:m>
                <a:r>
                  <a:rPr lang="en-US"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2+1</m:t>
                        </m:r>
                      </m:sub>
                    </m:sSub>
                    <m:r>
                      <a:rPr lang="en-US">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2</m:t>
                        </m:r>
                      </m:sub>
                    </m:sSub>
                    <m:r>
                      <a:rPr lang="en-US">
                        <a:latin typeface="Cambria Math" panose="02040503050406030204" pitchFamily="18" charset="0"/>
                      </a:rPr>
                      <m:t>+</m:t>
                    </m:r>
                    <m:r>
                      <m:rPr>
                        <m:sty m:val="p"/>
                      </m:rPr>
                      <a:rPr lang="en-US">
                        <a:latin typeface="Cambria Math" panose="02040503050406030204" pitchFamily="18" charset="0"/>
                      </a:rPr>
                      <m:t>∇l</m:t>
                    </m:r>
                    <m:r>
                      <m:rPr>
                        <m:sty m:val="p"/>
                      </m:rPr>
                      <a:rPr lang="en-US">
                        <a:latin typeface="Cambria Math" panose="02040503050406030204" pitchFamily="18" charset="0"/>
                      </a:rPr>
                      <m:t>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r>
                              <a:rPr lang="en-US" i="1">
                                <a:latin typeface="Cambria Math" panose="02040503050406030204" pitchFamily="18" charset="0"/>
                              </a:rPr>
                              <m:t>2</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2</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2</m:t>
                            </m:r>
                          </m:sub>
                        </m:sSub>
                      </m:e>
                    </m:d>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r>
                          <a:rPr lang="en-US" i="1">
                            <a:latin typeface="Cambria Math" panose="02040503050406030204" pitchFamily="18" charset="0"/>
                          </a:rPr>
                          <m:t>2</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2</m:t>
                        </m:r>
                      </m:sub>
                    </m:sSub>
                    <m:r>
                      <a:rPr lang="en-US">
                        <a:latin typeface="Cambria Math" panose="02040503050406030204" pitchFamily="18" charset="0"/>
                      </a:rPr>
                      <m:t>+</m:t>
                    </m:r>
                    <m:r>
                      <m:rPr>
                        <m:sty m:val="p"/>
                      </m:rPr>
                      <a:rPr lang="en-US">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𝐴</m:t>
                            </m:r>
                          </m:e>
                          <m:sub>
                            <m:r>
                              <a:rPr lang="en-US" i="1">
                                <a:solidFill>
                                  <a:srgbClr val="C00000"/>
                                </a:solidFill>
                                <a:latin typeface="Cambria Math" panose="02040503050406030204" pitchFamily="18" charset="0"/>
                              </a:rPr>
                              <m:t>1</m:t>
                            </m:r>
                          </m:sub>
                        </m:sSub>
                      </m:e>
                      <m:e>
                        <m:r>
                          <a:rPr lang="en-US" i="1">
                            <a:latin typeface="Cambria Math" panose="02040503050406030204" pitchFamily="18" charset="0"/>
                          </a:rPr>
                          <m:t>𝑆</m:t>
                        </m:r>
                        <m:r>
                          <a:rPr lang="en-US" b="1" i="1" smtClean="0">
                            <a:latin typeface="Cambria Math" panose="02040503050406030204" pitchFamily="18" charset="0"/>
                          </a:rPr>
                          <m:t>, </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2</m:t>
                            </m:r>
                          </m:sub>
                        </m:sSub>
                      </m:e>
                    </m:d>
                    <m:r>
                      <a:rPr lang="en-US" i="1">
                        <a:latin typeface="Cambria Math" panose="02040503050406030204" pitchFamily="18" charset="0"/>
                      </a:rPr>
                      <m:t>⋅</m:t>
                    </m:r>
                    <m:r>
                      <a:rPr lang="en-US">
                        <a:solidFill>
                          <a:srgbClr val="C00000"/>
                        </a:solidFill>
                        <a:latin typeface="Cambria Math" panose="02040503050406030204" pitchFamily="18" charset="0"/>
                      </a:rPr>
                      <m:t>1</m:t>
                    </m:r>
                  </m:oMath>
                </a14:m>
                <a:endParaRPr lang="en-US" dirty="0">
                  <a:latin typeface="Cambria Math" panose="02040503050406030204" pitchFamily="18" charset="0"/>
                </a:endParaRPr>
              </a:p>
              <a:p>
                <a:pPr lvl="1"/>
                <a:r>
                  <a:rPr lang="en-US" dirty="0"/>
                  <a:t>… </a:t>
                </a:r>
              </a:p>
              <a:p>
                <a:pPr lvl="1"/>
                <a:r>
                  <a:rPr lang="en-US" dirty="0"/>
                  <a:t>10</a:t>
                </a:r>
                <a:r>
                  <a:rPr lang="en-US" baseline="30000" dirty="0"/>
                  <a:t>th</a:t>
                </a:r>
                <a:r>
                  <a:rPr lang="en-US" dirty="0"/>
                  <a:t> update at step </a:t>
                </a:r>
                <a14:m>
                  <m:oMath xmlns:m="http://schemas.openxmlformats.org/officeDocument/2006/math">
                    <m:r>
                      <a:rPr lang="en-US" i="1">
                        <a:latin typeface="Cambria Math" panose="02040503050406030204" pitchFamily="18" charset="0"/>
                      </a:rPr>
                      <m:t>𝑡</m:t>
                    </m:r>
                    <m:r>
                      <a:rPr lang="en-US" i="1">
                        <a:latin typeface="Cambria Math" panose="02040503050406030204" pitchFamily="18" charset="0"/>
                      </a:rPr>
                      <m:t>10</m:t>
                    </m:r>
                  </m:oMath>
                </a14:m>
                <a:r>
                  <a:rPr lang="en-US"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10+1</m:t>
                        </m:r>
                      </m:sub>
                    </m:sSub>
                    <m:r>
                      <a:rPr lang="en-US">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10</m:t>
                        </m:r>
                      </m:sub>
                    </m:sSub>
                    <m:r>
                      <a:rPr lang="en-US">
                        <a:latin typeface="Cambria Math" panose="02040503050406030204" pitchFamily="18" charset="0"/>
                      </a:rPr>
                      <m:t>+</m:t>
                    </m:r>
                    <m:r>
                      <m:rPr>
                        <m:sty m:val="p"/>
                      </m:rPr>
                      <a:rPr lang="en-US">
                        <a:latin typeface="Cambria Math" panose="02040503050406030204" pitchFamily="18" charset="0"/>
                      </a:rPr>
                      <m:t>∇l</m:t>
                    </m:r>
                    <m:r>
                      <m:rPr>
                        <m:sty m:val="p"/>
                      </m:rPr>
                      <a:rPr lang="en-US">
                        <a:latin typeface="Cambria Math" panose="02040503050406030204" pitchFamily="18" charset="0"/>
                      </a:rPr>
                      <m:t>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r>
                              <a:rPr lang="en-US" i="1">
                                <a:latin typeface="Cambria Math" panose="02040503050406030204" pitchFamily="18" charset="0"/>
                              </a:rPr>
                              <m:t>10</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10</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10</m:t>
                            </m:r>
                          </m:sub>
                        </m:sSub>
                      </m:e>
                    </m:d>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r>
                          <a:rPr lang="en-US" i="1">
                            <a:latin typeface="Cambria Math" panose="02040503050406030204" pitchFamily="18" charset="0"/>
                          </a:rPr>
                          <m:t>10</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10</m:t>
                        </m:r>
                      </m:sub>
                    </m:sSub>
                    <m:r>
                      <a:rPr lang="en-US">
                        <a:latin typeface="Cambria Math" panose="02040503050406030204" pitchFamily="18" charset="0"/>
                      </a:rPr>
                      <m:t>+</m:t>
                    </m:r>
                    <m:r>
                      <m:rPr>
                        <m:sty m:val="p"/>
                      </m:rPr>
                      <a:rPr lang="en-US">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𝐴</m:t>
                            </m:r>
                          </m:e>
                          <m:sub>
                            <m:r>
                              <a:rPr lang="en-US" b="0" i="1" smtClean="0">
                                <a:solidFill>
                                  <a:srgbClr val="C00000"/>
                                </a:solidFill>
                                <a:latin typeface="Cambria Math" panose="02040503050406030204" pitchFamily="18" charset="0"/>
                              </a:rPr>
                              <m:t>2</m:t>
                            </m:r>
                          </m:sub>
                        </m:sSub>
                      </m:e>
                      <m:e>
                        <m:r>
                          <a:rPr lang="en-US" i="1">
                            <a:latin typeface="Cambria Math" panose="02040503050406030204" pitchFamily="18" charset="0"/>
                          </a:rPr>
                          <m:t>𝑆</m:t>
                        </m:r>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10</m:t>
                            </m:r>
                          </m:sub>
                        </m:sSub>
                      </m:e>
                    </m:d>
                    <m:r>
                      <a:rPr lang="en-US" i="1">
                        <a:latin typeface="Cambria Math" panose="02040503050406030204" pitchFamily="18" charset="0"/>
                      </a:rPr>
                      <m:t>⋅</m:t>
                    </m:r>
                    <m:r>
                      <a:rPr lang="en-US" b="0" i="0" smtClean="0">
                        <a:solidFill>
                          <a:srgbClr val="C00000"/>
                        </a:solidFill>
                        <a:latin typeface="Cambria Math" panose="02040503050406030204" pitchFamily="18" charset="0"/>
                      </a:rPr>
                      <m:t>2</m:t>
                    </m:r>
                  </m:oMath>
                </a14:m>
                <a:r>
                  <a:rPr lang="en-US" dirty="0">
                    <a:latin typeface="Cambria Math" panose="02040503050406030204" pitchFamily="18" charset="0"/>
                  </a:rPr>
                  <a:t>.</a:t>
                </a:r>
              </a:p>
              <a:p>
                <a:pPr lvl="0">
                  <a:defRPr/>
                </a:pPr>
                <a:r>
                  <a:rPr lang="en-US" dirty="0">
                    <a:solidFill>
                      <a:prstClr val="black"/>
                    </a:solidFill>
                    <a:latin typeface="Calibri"/>
                  </a:rPr>
                  <a:t>The correct update sequence gives equal weight to the two action choices with return of </a:t>
                </a:r>
                <a14:m>
                  <m:oMath xmlns:m="http://schemas.openxmlformats.org/officeDocument/2006/math">
                    <m:r>
                      <a:rPr lang="en-US">
                        <a:solidFill>
                          <a:prstClr val="black"/>
                        </a:solidFill>
                        <a:latin typeface="Calibri"/>
                      </a:rPr>
                      <m:t>1</m:t>
                    </m:r>
                  </m:oMath>
                </a14:m>
                <a:r>
                  <a:rPr lang="en-US" dirty="0">
                    <a:solidFill>
                      <a:prstClr val="black"/>
                    </a:solidFill>
                    <a:latin typeface="Calibri"/>
                  </a:rPr>
                  <a:t> (action </a:t>
                </a:r>
                <a14:m>
                  <m:oMath xmlns:m="http://schemas.openxmlformats.org/officeDocument/2006/math">
                    <m:sSub>
                      <m:sSubPr>
                        <m:ctrlPr>
                          <a:rPr lang="en-US">
                            <a:solidFill>
                              <a:prstClr val="black"/>
                            </a:solidFill>
                            <a:latin typeface="Calibri"/>
                          </a:rPr>
                        </m:ctrlPr>
                      </m:sSubPr>
                      <m:e>
                        <m:r>
                          <a:rPr lang="en-US">
                            <a:solidFill>
                              <a:prstClr val="black"/>
                            </a:solidFill>
                            <a:latin typeface="Calibri"/>
                          </a:rPr>
                          <m:t>𝐴</m:t>
                        </m:r>
                      </m:e>
                      <m:sub>
                        <m:r>
                          <a:rPr lang="en-US">
                            <a:solidFill>
                              <a:prstClr val="black"/>
                            </a:solidFill>
                            <a:latin typeface="Calibri"/>
                          </a:rPr>
                          <m:t>1</m:t>
                        </m:r>
                      </m:sub>
                    </m:sSub>
                  </m:oMath>
                </a14:m>
                <a:r>
                  <a:rPr lang="en-US" dirty="0">
                    <a:solidFill>
                      <a:prstClr val="black"/>
                    </a:solidFill>
                    <a:latin typeface="Calibri"/>
                  </a:rPr>
                  <a:t> in state </a:t>
                </a:r>
                <a14:m>
                  <m:oMath xmlns:m="http://schemas.openxmlformats.org/officeDocument/2006/math">
                    <m:r>
                      <a:rPr lang="en-US">
                        <a:solidFill>
                          <a:prstClr val="black"/>
                        </a:solidFill>
                        <a:latin typeface="Calibri"/>
                      </a:rPr>
                      <m:t>𝑆</m:t>
                    </m:r>
                  </m:oMath>
                </a14:m>
                <a:r>
                  <a:rPr lang="en-US" dirty="0">
                    <a:solidFill>
                      <a:prstClr val="black"/>
                    </a:solidFill>
                    <a:latin typeface="Calibri"/>
                  </a:rPr>
                  <a:t>, experienced 9 times) and return of </a:t>
                </a:r>
                <a14:m>
                  <m:oMath xmlns:m="http://schemas.openxmlformats.org/officeDocument/2006/math">
                    <m:r>
                      <a:rPr lang="en-US">
                        <a:solidFill>
                          <a:prstClr val="black"/>
                        </a:solidFill>
                        <a:latin typeface="Calibri"/>
                      </a:rPr>
                      <m:t>2</m:t>
                    </m:r>
                  </m:oMath>
                </a14:m>
                <a:r>
                  <a:rPr lang="en-US" dirty="0">
                    <a:solidFill>
                      <a:prstClr val="black"/>
                    </a:solidFill>
                    <a:latin typeface="Calibri"/>
                  </a:rPr>
                  <a:t> (action </a:t>
                </a:r>
                <a14:m>
                  <m:oMath xmlns:m="http://schemas.openxmlformats.org/officeDocument/2006/math">
                    <m:sSub>
                      <m:sSubPr>
                        <m:ctrlPr>
                          <a:rPr lang="en-US">
                            <a:solidFill>
                              <a:prstClr val="black"/>
                            </a:solidFill>
                            <a:latin typeface="Calibri"/>
                          </a:rPr>
                        </m:ctrlPr>
                      </m:sSubPr>
                      <m:e>
                        <m:r>
                          <a:rPr lang="en-US">
                            <a:solidFill>
                              <a:prstClr val="black"/>
                            </a:solidFill>
                            <a:latin typeface="Calibri"/>
                          </a:rPr>
                          <m:t>𝐴</m:t>
                        </m:r>
                      </m:e>
                      <m:sub>
                        <m:r>
                          <a:rPr lang="en-US">
                            <a:solidFill>
                              <a:prstClr val="black"/>
                            </a:solidFill>
                            <a:latin typeface="Calibri"/>
                          </a:rPr>
                          <m:t>2</m:t>
                        </m:r>
                      </m:sub>
                    </m:sSub>
                  </m:oMath>
                </a14:m>
                <a:r>
                  <a:rPr lang="en-US" dirty="0">
                    <a:solidFill>
                      <a:prstClr val="black"/>
                    </a:solidFill>
                    <a:latin typeface="Calibri"/>
                  </a:rPr>
                  <a:t> in state </a:t>
                </a:r>
                <a14:m>
                  <m:oMath xmlns:m="http://schemas.openxmlformats.org/officeDocument/2006/math">
                    <m:r>
                      <a:rPr lang="en-US">
                        <a:solidFill>
                          <a:prstClr val="black"/>
                        </a:solidFill>
                        <a:latin typeface="Calibri"/>
                      </a:rPr>
                      <m:t>𝑆</m:t>
                    </m:r>
                  </m:oMath>
                </a14:m>
                <a:r>
                  <a:rPr lang="en-US" dirty="0">
                    <a:solidFill>
                      <a:prstClr val="black"/>
                    </a:solidFill>
                    <a:latin typeface="Calibri"/>
                  </a:rPr>
                  <a:t>, experienced once), so </a:t>
                </a:r>
                <a14:m>
                  <m:oMath xmlns:m="http://schemas.openxmlformats.org/officeDocument/2006/math">
                    <m:r>
                      <a:rPr lang="en-US">
                        <a:solidFill>
                          <a:prstClr val="black"/>
                        </a:solidFill>
                        <a:latin typeface="Calibri"/>
                      </a:rPr>
                      <m:t>𝜽</m:t>
                    </m:r>
                  </m:oMath>
                </a14:m>
                <a:r>
                  <a:rPr lang="en-US" dirty="0">
                    <a:solidFill>
                      <a:prstClr val="black"/>
                    </a:solidFill>
                    <a:latin typeface="Calibri"/>
                  </a:rPr>
                  <a:t> will be updated towards preferring action </a:t>
                </a:r>
                <a14:m>
                  <m:oMath xmlns:m="http://schemas.openxmlformats.org/officeDocument/2006/math">
                    <m:sSub>
                      <m:sSubPr>
                        <m:ctrlPr>
                          <a:rPr lang="en-US">
                            <a:solidFill>
                              <a:prstClr val="black"/>
                            </a:solidFill>
                            <a:latin typeface="Calibri"/>
                          </a:rPr>
                        </m:ctrlPr>
                      </m:sSubPr>
                      <m:e>
                        <m:r>
                          <a:rPr lang="en-US">
                            <a:solidFill>
                              <a:prstClr val="black"/>
                            </a:solidFill>
                            <a:latin typeface="Calibri"/>
                          </a:rPr>
                          <m:t>𝐴</m:t>
                        </m:r>
                      </m:e>
                      <m:sub>
                        <m:r>
                          <a:rPr lang="en-US">
                            <a:solidFill>
                              <a:prstClr val="black"/>
                            </a:solidFill>
                            <a:latin typeface="Calibri"/>
                          </a:rPr>
                          <m:t>2</m:t>
                        </m:r>
                      </m:sub>
                    </m:sSub>
                  </m:oMath>
                </a14:m>
                <a:r>
                  <a:rPr lang="en-US" dirty="0">
                    <a:solidFill>
                      <a:prstClr val="black"/>
                    </a:solidFill>
                    <a:latin typeface="Calibri"/>
                  </a:rPr>
                  <a:t> in state </a:t>
                </a:r>
                <a14:m>
                  <m:oMath xmlns:m="http://schemas.openxmlformats.org/officeDocument/2006/math">
                    <m:r>
                      <a:rPr lang="en-US">
                        <a:solidFill>
                          <a:prstClr val="black"/>
                        </a:solidFill>
                        <a:latin typeface="Calibri"/>
                      </a:rPr>
                      <m:t>𝑆</m:t>
                    </m:r>
                  </m:oMath>
                </a14:m>
                <a:endParaRPr lang="en-US" dirty="0">
                  <a:solidFill>
                    <a:prstClr val="black"/>
                  </a:solidFill>
                  <a:latin typeface="Calibri"/>
                </a:endParaRPr>
              </a:p>
              <a:p>
                <a:pPr>
                  <a:defRPr/>
                </a:pPr>
                <a:r>
                  <a:rPr lang="en-US" dirty="0">
                    <a:solidFill>
                      <a:prstClr val="black"/>
                    </a:solidFill>
                    <a:latin typeface="Calibri"/>
                  </a:rPr>
                  <a:t>The incorrect update sequence gives 9 times the weight to the action choice with return of </a:t>
                </a:r>
                <a14:m>
                  <m:oMath xmlns:m="http://schemas.openxmlformats.org/officeDocument/2006/math">
                    <m:r>
                      <a:rPr lang="en-US">
                        <a:solidFill>
                          <a:prstClr val="black"/>
                        </a:solidFill>
                        <a:latin typeface="Calibri"/>
                      </a:rPr>
                      <m:t>1</m:t>
                    </m:r>
                  </m:oMath>
                </a14:m>
                <a:r>
                  <a:rPr lang="en-US" dirty="0">
                    <a:solidFill>
                      <a:prstClr val="black"/>
                    </a:solidFill>
                    <a:latin typeface="Calibri"/>
                  </a:rPr>
                  <a:t> (action </a:t>
                </a:r>
                <a14:m>
                  <m:oMath xmlns:m="http://schemas.openxmlformats.org/officeDocument/2006/math">
                    <m:sSub>
                      <m:sSubPr>
                        <m:ctrlPr>
                          <a:rPr lang="en-US">
                            <a:solidFill>
                              <a:prstClr val="black"/>
                            </a:solidFill>
                            <a:latin typeface="Calibri"/>
                          </a:rPr>
                        </m:ctrlPr>
                      </m:sSubPr>
                      <m:e>
                        <m:r>
                          <a:rPr lang="en-US">
                            <a:solidFill>
                              <a:prstClr val="black"/>
                            </a:solidFill>
                            <a:latin typeface="Calibri"/>
                          </a:rPr>
                          <m:t>𝐴</m:t>
                        </m:r>
                      </m:e>
                      <m:sub>
                        <m:r>
                          <a:rPr lang="en-US">
                            <a:solidFill>
                              <a:prstClr val="black"/>
                            </a:solidFill>
                            <a:latin typeface="Calibri"/>
                          </a:rPr>
                          <m:t>1</m:t>
                        </m:r>
                      </m:sub>
                    </m:sSub>
                  </m:oMath>
                </a14:m>
                <a:r>
                  <a:rPr lang="en-US" dirty="0">
                    <a:solidFill>
                      <a:prstClr val="black"/>
                    </a:solidFill>
                    <a:latin typeface="Calibri"/>
                  </a:rPr>
                  <a:t> in state </a:t>
                </a:r>
                <a14:m>
                  <m:oMath xmlns:m="http://schemas.openxmlformats.org/officeDocument/2006/math">
                    <m:r>
                      <a:rPr lang="en-US">
                        <a:solidFill>
                          <a:prstClr val="black"/>
                        </a:solidFill>
                        <a:latin typeface="Calibri"/>
                      </a:rPr>
                      <m:t>𝑆</m:t>
                    </m:r>
                  </m:oMath>
                </a14:m>
                <a:r>
                  <a:rPr lang="en-US" dirty="0">
                    <a:solidFill>
                      <a:prstClr val="black"/>
                    </a:solidFill>
                    <a:latin typeface="Calibri"/>
                  </a:rPr>
                  <a:t>, experienced 9 times) than the action choice with return of </a:t>
                </a:r>
                <a14:m>
                  <m:oMath xmlns:m="http://schemas.openxmlformats.org/officeDocument/2006/math">
                    <m:r>
                      <a:rPr lang="en-US">
                        <a:solidFill>
                          <a:prstClr val="black"/>
                        </a:solidFill>
                        <a:latin typeface="Calibri"/>
                      </a:rPr>
                      <m:t>2</m:t>
                    </m:r>
                  </m:oMath>
                </a14:m>
                <a:r>
                  <a:rPr lang="en-US" dirty="0">
                    <a:solidFill>
                      <a:prstClr val="black"/>
                    </a:solidFill>
                    <a:latin typeface="Calibri"/>
                  </a:rPr>
                  <a:t> (action </a:t>
                </a:r>
                <a14:m>
                  <m:oMath xmlns:m="http://schemas.openxmlformats.org/officeDocument/2006/math">
                    <m:sSub>
                      <m:sSubPr>
                        <m:ctrlPr>
                          <a:rPr lang="en-US">
                            <a:solidFill>
                              <a:prstClr val="black"/>
                            </a:solidFill>
                            <a:latin typeface="Calibri"/>
                          </a:rPr>
                        </m:ctrlPr>
                      </m:sSubPr>
                      <m:e>
                        <m:r>
                          <a:rPr lang="en-US">
                            <a:solidFill>
                              <a:prstClr val="black"/>
                            </a:solidFill>
                            <a:latin typeface="Calibri"/>
                          </a:rPr>
                          <m:t>𝐴</m:t>
                        </m:r>
                      </m:e>
                      <m:sub>
                        <m:r>
                          <a:rPr lang="en-US">
                            <a:solidFill>
                              <a:prstClr val="black"/>
                            </a:solidFill>
                            <a:latin typeface="Calibri"/>
                          </a:rPr>
                          <m:t>2</m:t>
                        </m:r>
                      </m:sub>
                    </m:sSub>
                  </m:oMath>
                </a14:m>
                <a:r>
                  <a:rPr lang="en-US" dirty="0">
                    <a:solidFill>
                      <a:prstClr val="black"/>
                    </a:solidFill>
                    <a:latin typeface="Calibri"/>
                  </a:rPr>
                  <a:t> in state </a:t>
                </a:r>
                <a14:m>
                  <m:oMath xmlns:m="http://schemas.openxmlformats.org/officeDocument/2006/math">
                    <m:r>
                      <a:rPr lang="en-US">
                        <a:solidFill>
                          <a:prstClr val="black"/>
                        </a:solidFill>
                        <a:latin typeface="Calibri"/>
                      </a:rPr>
                      <m:t>𝑆</m:t>
                    </m:r>
                  </m:oMath>
                </a14:m>
                <a:r>
                  <a:rPr lang="en-US" dirty="0">
                    <a:solidFill>
                      <a:prstClr val="black"/>
                    </a:solidFill>
                    <a:latin typeface="Calibri"/>
                  </a:rPr>
                  <a:t>, experienced once), so </a:t>
                </a:r>
                <a14:m>
                  <m:oMath xmlns:m="http://schemas.openxmlformats.org/officeDocument/2006/math">
                    <m:r>
                      <a:rPr lang="en-US">
                        <a:solidFill>
                          <a:prstClr val="black"/>
                        </a:solidFill>
                        <a:latin typeface="Calibri"/>
                      </a:rPr>
                      <m:t>𝜽</m:t>
                    </m:r>
                  </m:oMath>
                </a14:m>
                <a:r>
                  <a:rPr lang="en-US" dirty="0">
                    <a:solidFill>
                      <a:prstClr val="black"/>
                    </a:solidFill>
                    <a:latin typeface="Calibri"/>
                  </a:rPr>
                  <a:t> will be incorrectly updated towards preferring action </a:t>
                </a:r>
                <a14:m>
                  <m:oMath xmlns:m="http://schemas.openxmlformats.org/officeDocument/2006/math">
                    <m:sSub>
                      <m:sSubPr>
                        <m:ctrlPr>
                          <a:rPr lang="en-US">
                            <a:solidFill>
                              <a:prstClr val="black"/>
                            </a:solidFill>
                            <a:latin typeface="Calibri"/>
                          </a:rPr>
                        </m:ctrlPr>
                      </m:sSubPr>
                      <m:e>
                        <m:r>
                          <a:rPr lang="en-US">
                            <a:solidFill>
                              <a:prstClr val="black"/>
                            </a:solidFill>
                            <a:latin typeface="Calibri"/>
                          </a:rPr>
                          <m:t>𝐴</m:t>
                        </m:r>
                      </m:e>
                      <m:sub>
                        <m:r>
                          <a:rPr lang="en-US">
                            <a:solidFill>
                              <a:prstClr val="black"/>
                            </a:solidFill>
                            <a:latin typeface="Calibri"/>
                          </a:rPr>
                          <m:t>1</m:t>
                        </m:r>
                      </m:sub>
                    </m:sSub>
                  </m:oMath>
                </a14:m>
                <a:r>
                  <a:rPr lang="en-US" dirty="0">
                    <a:solidFill>
                      <a:prstClr val="black"/>
                    </a:solidFill>
                    <a:latin typeface="Calibri"/>
                  </a:rPr>
                  <a:t> in state </a:t>
                </a:r>
                <a14:m>
                  <m:oMath xmlns:m="http://schemas.openxmlformats.org/officeDocument/2006/math">
                    <m:r>
                      <a:rPr lang="en-US">
                        <a:solidFill>
                          <a:prstClr val="black"/>
                        </a:solidFill>
                        <a:latin typeface="Calibri"/>
                      </a:rPr>
                      <m:t>𝑆</m:t>
                    </m:r>
                  </m:oMath>
                </a14:m>
                <a:endParaRPr lang="en-US" dirty="0">
                  <a:solidFill>
                    <a:prstClr val="black"/>
                  </a:solidFill>
                  <a:latin typeface="Calibri"/>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solidFill>
                      <a:prstClr val="black"/>
                    </a:solidFill>
                    <a:latin typeface="Calibri"/>
                  </a:rPr>
                  <a:t>“The update increases the parameter vector in this direction proportional to the return, and inversely proportional to the action probability. The former makes sense because it causes the parameter to move most in the directions that favor actions that yield the highest return. The latter makes sense because otherwise actions that are selected frequently are at an advantage (the updates will be more often in their direction) and might win out even if they do not yield the highest return.” – </a:t>
                </a:r>
                <a:r>
                  <a:rPr lang="en-US" dirty="0" err="1">
                    <a:solidFill>
                      <a:prstClr val="black"/>
                    </a:solidFill>
                    <a:latin typeface="Calibri"/>
                  </a:rPr>
                  <a:t>RLBook</a:t>
                </a:r>
                <a:r>
                  <a:rPr lang="en-US" dirty="0">
                    <a:solidFill>
                      <a:prstClr val="black"/>
                    </a:solidFill>
                    <a:latin typeface="Calibri"/>
                  </a:rPr>
                  <a:t> p. 327</a:t>
                </a:r>
              </a:p>
              <a:p>
                <a:pPr lvl="1" indent="-342900">
                  <a:buFont typeface="Arial" pitchFamily="34" charset="0"/>
                  <a:buChar char="•"/>
                  <a:defRPr/>
                </a:pPr>
                <a:endParaRPr kumimoji="0" lang="en-US" b="0" i="0" u="none" strike="noStrike" kern="1200" cap="none" spc="0" normalizeH="0" baseline="0" noProof="0" dirty="0">
                  <a:ln>
                    <a:noFill/>
                  </a:ln>
                  <a:solidFill>
                    <a:prstClr val="black"/>
                  </a:solidFill>
                  <a:effectLst/>
                  <a:uLnTx/>
                  <a:uFillTx/>
                  <a:latin typeface="Calibri"/>
                  <a:ea typeface="+mn-ea"/>
                  <a:cs typeface="+mn-cs"/>
                </a:endParaRPr>
              </a:p>
              <a:p>
                <a:endParaRPr lang="en-US" sz="2000" dirty="0"/>
              </a:p>
              <a:p>
                <a:endParaRPr lang="en-SE" dirty="0"/>
              </a:p>
            </p:txBody>
          </p:sp>
        </mc:Choice>
        <mc:Fallback>
          <p:sp>
            <p:nvSpPr>
              <p:cNvPr id="3" name="Content Placeholder 2">
                <a:extLst>
                  <a:ext uri="{FF2B5EF4-FFF2-40B4-BE49-F238E27FC236}">
                    <a16:creationId xmlns:a16="http://schemas.microsoft.com/office/drawing/2014/main" id="{6C513EC8-2604-4248-B94F-EAFEF5DD1E9D}"/>
                  </a:ext>
                </a:extLst>
              </p:cNvPr>
              <p:cNvSpPr>
                <a:spLocks noGrp="1" noRot="1" noChangeAspect="1" noMove="1" noResize="1" noEditPoints="1" noAdjustHandles="1" noChangeArrowheads="1" noChangeShapeType="1" noTextEdit="1"/>
              </p:cNvSpPr>
              <p:nvPr>
                <p:ph idx="1"/>
              </p:nvPr>
            </p:nvSpPr>
            <p:spPr>
              <a:xfrm>
                <a:off x="152400" y="980728"/>
                <a:ext cx="8839200" cy="5877272"/>
              </a:xfrm>
              <a:blipFill>
                <a:blip r:embed="rId3"/>
                <a:stretch>
                  <a:fillRect l="-207" t="-830"/>
                </a:stretch>
              </a:blipFill>
            </p:spPr>
            <p:txBody>
              <a:bodyPr/>
              <a:lstStyle/>
              <a:p>
                <a:r>
                  <a:rPr lang="en-SE">
                    <a:noFill/>
                  </a:rPr>
                  <a:t> </a:t>
                </a:r>
              </a:p>
            </p:txBody>
          </p:sp>
        </mc:Fallback>
      </mc:AlternateContent>
    </p:spTree>
    <p:extLst>
      <p:ext uri="{BB962C8B-B14F-4D97-AF65-F5344CB8AC3E}">
        <p14:creationId xmlns:p14="http://schemas.microsoft.com/office/powerpoint/2010/main" val="6428980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9E7BE-89E9-4C9C-9126-4FB22FB75F24}"/>
              </a:ext>
            </a:extLst>
          </p:cNvPr>
          <p:cNvSpPr>
            <a:spLocks noGrp="1"/>
          </p:cNvSpPr>
          <p:nvPr>
            <p:ph type="title"/>
          </p:nvPr>
        </p:nvSpPr>
        <p:spPr/>
        <p:txBody>
          <a:bodyPr/>
          <a:lstStyle/>
          <a:p>
            <a:r>
              <a:rPr lang="en-US" dirty="0"/>
              <a:t>MC REINFORCE Pseudo-Code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A2D456C-DF2C-4C9E-9934-545676FCF647}"/>
                  </a:ext>
                </a:extLst>
              </p:cNvPr>
              <p:cNvSpPr>
                <a:spLocks noGrp="1"/>
              </p:cNvSpPr>
              <p:nvPr>
                <p:ph idx="1"/>
              </p:nvPr>
            </p:nvSpPr>
            <p:spPr/>
            <p:txBody>
              <a:bodyPr/>
              <a:lstStyle/>
              <a:p>
                <a:r>
                  <a:rPr lang="en-US" dirty="0"/>
                  <a:t>At the end of each episode, for each timestep </a:t>
                </a:r>
                <a14:m>
                  <m:oMath xmlns:m="http://schemas.openxmlformats.org/officeDocument/2006/math">
                    <m:r>
                      <a:rPr lang="en-US" b="0" i="0"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&lt;</m:t>
                    </m:r>
                    <m:r>
                      <a:rPr lang="en-US" b="0" i="1" smtClean="0">
                        <a:latin typeface="Cambria Math" panose="02040503050406030204" pitchFamily="18" charset="0"/>
                      </a:rPr>
                      <m:t>𝑇</m:t>
                    </m:r>
                  </m:oMath>
                </a14:m>
                <a:r>
                  <a:rPr lang="en-US" dirty="0"/>
                  <a:t>:</a:t>
                </a:r>
              </a:p>
              <a:p>
                <a:pPr lvl="1"/>
                <a:r>
                  <a:rPr lang="en-US" dirty="0"/>
                  <a:t>Calculate the return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oMath>
                </a14:m>
                <a:r>
                  <a:rPr lang="en-US" dirty="0"/>
                  <a:t> from each timestep </a:t>
                </a:r>
                <a14:m>
                  <m:oMath xmlns:m="http://schemas.openxmlformats.org/officeDocument/2006/math">
                    <m:r>
                      <a:rPr lang="en-US" b="0" i="1" smtClean="0">
                        <a:latin typeface="Cambria Math" panose="02040503050406030204" pitchFamily="18" charset="0"/>
                      </a:rPr>
                      <m:t>𝑡</m:t>
                    </m:r>
                  </m:oMath>
                </a14:m>
                <a:endParaRPr lang="en-US" dirty="0"/>
              </a:p>
              <a:p>
                <a:pPr lvl="1"/>
                <a:r>
                  <a:rPr lang="en-US" dirty="0"/>
                  <a:t>Update policy params </a:t>
                </a:r>
                <a14:m>
                  <m:oMath xmlns:m="http://schemas.openxmlformats.org/officeDocument/2006/math">
                    <m:r>
                      <a:rPr lang="en-US" b="1" i="1" smtClean="0">
                        <a:latin typeface="Cambria Math" panose="02040503050406030204" pitchFamily="18" charset="0"/>
                      </a:rPr>
                      <m:t>𝜽</m:t>
                    </m:r>
                  </m:oMath>
                </a14:m>
                <a:r>
                  <a:rPr lang="en-US" dirty="0"/>
                  <a:t> with SGD</a:t>
                </a:r>
                <a:endParaRPr lang="en-SE" dirty="0"/>
              </a:p>
            </p:txBody>
          </p:sp>
        </mc:Choice>
        <mc:Fallback xmlns="">
          <p:sp>
            <p:nvSpPr>
              <p:cNvPr id="3" name="Content Placeholder 2">
                <a:extLst>
                  <a:ext uri="{FF2B5EF4-FFF2-40B4-BE49-F238E27FC236}">
                    <a16:creationId xmlns:a16="http://schemas.microsoft.com/office/drawing/2014/main" id="{BA2D456C-DF2C-4C9E-9934-545676FCF647}"/>
                  </a:ext>
                </a:extLst>
              </p:cNvPr>
              <p:cNvSpPr>
                <a:spLocks noGrp="1" noRot="1" noChangeAspect="1" noMove="1" noResize="1" noEditPoints="1" noAdjustHandles="1" noChangeArrowheads="1" noChangeShapeType="1" noTextEdit="1"/>
              </p:cNvSpPr>
              <p:nvPr>
                <p:ph idx="1"/>
              </p:nvPr>
            </p:nvSpPr>
            <p:spPr>
              <a:blipFill>
                <a:blip r:embed="rId3"/>
                <a:stretch>
                  <a:fillRect l="-1586" t="-1405"/>
                </a:stretch>
              </a:blipFill>
            </p:spPr>
            <p:txBody>
              <a:bodyPr/>
              <a:lstStyle/>
              <a:p>
                <a:r>
                  <a:rPr lang="en-SE">
                    <a:noFill/>
                  </a:rPr>
                  <a:t> </a:t>
                </a:r>
              </a:p>
            </p:txBody>
          </p:sp>
        </mc:Fallback>
      </mc:AlternateContent>
      <p:pic>
        <p:nvPicPr>
          <p:cNvPr id="6" name="Picture 5">
            <a:extLst>
              <a:ext uri="{FF2B5EF4-FFF2-40B4-BE49-F238E27FC236}">
                <a16:creationId xmlns:a16="http://schemas.microsoft.com/office/drawing/2014/main" id="{0906B0DA-8AC4-4BB7-ACA9-0670E86C5790}"/>
              </a:ext>
            </a:extLst>
          </p:cNvPr>
          <p:cNvPicPr>
            <a:picLocks noChangeAspect="1"/>
          </p:cNvPicPr>
          <p:nvPr/>
        </p:nvPicPr>
        <p:blipFill>
          <a:blip r:embed="rId4"/>
          <a:stretch>
            <a:fillRect/>
          </a:stretch>
        </p:blipFill>
        <p:spPr>
          <a:xfrm>
            <a:off x="142412" y="3562524"/>
            <a:ext cx="8849188" cy="3168352"/>
          </a:xfrm>
          <a:prstGeom prst="rect">
            <a:avLst/>
          </a:prstGeom>
        </p:spPr>
      </p:pic>
    </p:spTree>
    <p:extLst>
      <p:ext uri="{BB962C8B-B14F-4D97-AF65-F5344CB8AC3E}">
        <p14:creationId xmlns:p14="http://schemas.microsoft.com/office/powerpoint/2010/main" val="199470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1CD7D-C080-4E94-B949-CEFDE84FC3CA}"/>
              </a:ext>
            </a:extLst>
          </p:cNvPr>
          <p:cNvSpPr>
            <a:spLocks noGrp="1"/>
          </p:cNvSpPr>
          <p:nvPr>
            <p:ph type="title"/>
          </p:nvPr>
        </p:nvSpPr>
        <p:spPr/>
        <p:txBody>
          <a:bodyPr/>
          <a:lstStyle/>
          <a:p>
            <a:r>
              <a:rPr lang="en-US" dirty="0"/>
              <a:t>Policy-based RL</a:t>
            </a:r>
            <a:endParaRPr lang="en-SE" dirty="0"/>
          </a:p>
        </p:txBody>
      </p:sp>
      <p:sp>
        <p:nvSpPr>
          <p:cNvPr id="3" name="Content Placeholder 2">
            <a:extLst>
              <a:ext uri="{FF2B5EF4-FFF2-40B4-BE49-F238E27FC236}">
                <a16:creationId xmlns:a16="http://schemas.microsoft.com/office/drawing/2014/main" id="{E6A13D25-280F-44AC-9C34-63D7C1AC0298}"/>
              </a:ext>
            </a:extLst>
          </p:cNvPr>
          <p:cNvSpPr>
            <a:spLocks noGrp="1"/>
          </p:cNvSpPr>
          <p:nvPr>
            <p:ph idx="1"/>
          </p:nvPr>
        </p:nvSpPr>
        <p:spPr>
          <a:xfrm>
            <a:off x="457200" y="1295400"/>
            <a:ext cx="8229600" cy="152400"/>
          </a:xfrm>
        </p:spPr>
        <p:txBody>
          <a:bodyPr>
            <a:normAutofit fontScale="25000" lnSpcReduction="20000"/>
          </a:bodyPr>
          <a:lstStyle/>
          <a:p>
            <a:endParaRPr lang="en-SE" dirty="0"/>
          </a:p>
        </p:txBody>
      </p:sp>
      <p:sp>
        <p:nvSpPr>
          <p:cNvPr id="4" name="Slide Number Placeholder 3">
            <a:extLst>
              <a:ext uri="{FF2B5EF4-FFF2-40B4-BE49-F238E27FC236}">
                <a16:creationId xmlns:a16="http://schemas.microsoft.com/office/drawing/2014/main" id="{EBAFB0CD-3AF4-4A95-868C-B9D18DD0F447}"/>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2</a:t>
            </a:fld>
            <a:endParaRPr lang="en-US" altLang="zh-CN"/>
          </a:p>
        </p:txBody>
      </p:sp>
      <p:grpSp>
        <p:nvGrpSpPr>
          <p:cNvPr id="31" name="Group 30">
            <a:extLst>
              <a:ext uri="{FF2B5EF4-FFF2-40B4-BE49-F238E27FC236}">
                <a16:creationId xmlns:a16="http://schemas.microsoft.com/office/drawing/2014/main" id="{469B368A-03BE-4C9F-95D5-82079C7125CA}"/>
              </a:ext>
            </a:extLst>
          </p:cNvPr>
          <p:cNvGrpSpPr/>
          <p:nvPr/>
        </p:nvGrpSpPr>
        <p:grpSpPr>
          <a:xfrm>
            <a:off x="1433846" y="2311464"/>
            <a:ext cx="1794102" cy="2586800"/>
            <a:chOff x="669059" y="1766861"/>
            <a:chExt cx="1794102" cy="2586800"/>
          </a:xfrm>
        </p:grpSpPr>
        <p:sp>
          <p:nvSpPr>
            <p:cNvPr id="32" name="Rectangle: Rounded Corners 31">
              <a:extLst>
                <a:ext uri="{FF2B5EF4-FFF2-40B4-BE49-F238E27FC236}">
                  <a16:creationId xmlns:a16="http://schemas.microsoft.com/office/drawing/2014/main" id="{97A248C7-F2AB-43D9-A4EA-F16EF175340E}"/>
                </a:ext>
              </a:extLst>
            </p:cNvPr>
            <p:cNvSpPr/>
            <p:nvPr/>
          </p:nvSpPr>
          <p:spPr bwMode="auto">
            <a:xfrm>
              <a:off x="709260" y="2652466"/>
              <a:ext cx="1524000" cy="609600"/>
            </a:xfrm>
            <a:prstGeom prst="roundRect">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MDP</a:t>
              </a:r>
              <a:endParaRPr kumimoji="0" lang="en-SE" sz="1800" b="0" i="0" u="none" strike="noStrike" cap="none" normalizeH="0" baseline="0" dirty="0">
                <a:ln>
                  <a:noFill/>
                </a:ln>
                <a:solidFill>
                  <a:schemeClr val="tx1"/>
                </a:solidFill>
                <a:effectLst/>
                <a:latin typeface="Arial" charset="0"/>
              </a:endParaRPr>
            </a:p>
          </p:txBody>
        </p:sp>
        <p:cxnSp>
          <p:nvCxnSpPr>
            <p:cNvPr id="33" name="Straight Arrow Connector 32">
              <a:extLst>
                <a:ext uri="{FF2B5EF4-FFF2-40B4-BE49-F238E27FC236}">
                  <a16:creationId xmlns:a16="http://schemas.microsoft.com/office/drawing/2014/main" id="{12618B95-E929-4A56-AE7A-0D58E3233998}"/>
                </a:ext>
              </a:extLst>
            </p:cNvPr>
            <p:cNvCxnSpPr>
              <a:cxnSpLocks/>
            </p:cNvCxnSpPr>
            <p:nvPr/>
          </p:nvCxnSpPr>
          <p:spPr bwMode="auto">
            <a:xfrm>
              <a:off x="1099594" y="2119066"/>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DC13532B-7768-441F-86E4-F37F10237A1C}"/>
                    </a:ext>
                  </a:extLst>
                </p:cNvPr>
                <p:cNvSpPr txBox="1"/>
                <p:nvPr/>
              </p:nvSpPr>
              <p:spPr>
                <a:xfrm>
                  <a:off x="669059" y="1766861"/>
                  <a:ext cx="861070" cy="369332"/>
                </a:xfrm>
                <a:prstGeom prst="rect">
                  <a:avLst/>
                </a:prstGeom>
                <a:noFill/>
              </p:spPr>
              <p:txBody>
                <a:bodyPr wrap="none" rtlCol="0">
                  <a:spAutoFit/>
                </a:bodyPr>
                <a:lstStyle/>
                <a:p>
                  <a:r>
                    <a:rPr lang="en-US" dirty="0"/>
                    <a:t>state </a:t>
                  </a:r>
                  <a14:m>
                    <m:oMath xmlns:m="http://schemas.openxmlformats.org/officeDocument/2006/math">
                      <m:r>
                        <a:rPr lang="en-US" b="0" i="1" smtClean="0">
                          <a:latin typeface="Cambria Math" panose="02040503050406030204" pitchFamily="18" charset="0"/>
                        </a:rPr>
                        <m:t>𝑠</m:t>
                      </m:r>
                    </m:oMath>
                  </a14:m>
                  <a:endParaRPr lang="en-SE" dirty="0"/>
                </a:p>
              </p:txBody>
            </p:sp>
          </mc:Choice>
          <mc:Fallback xmlns="">
            <p:sp>
              <p:nvSpPr>
                <p:cNvPr id="34" name="TextBox 33">
                  <a:extLst>
                    <a:ext uri="{FF2B5EF4-FFF2-40B4-BE49-F238E27FC236}">
                      <a16:creationId xmlns:a16="http://schemas.microsoft.com/office/drawing/2014/main" id="{DC13532B-7768-441F-86E4-F37F10237A1C}"/>
                    </a:ext>
                  </a:extLst>
                </p:cNvPr>
                <p:cNvSpPr txBox="1">
                  <a:spLocks noRot="1" noChangeAspect="1" noMove="1" noResize="1" noEditPoints="1" noAdjustHandles="1" noChangeArrowheads="1" noChangeShapeType="1" noTextEdit="1"/>
                </p:cNvSpPr>
                <p:nvPr/>
              </p:nvSpPr>
              <p:spPr>
                <a:xfrm>
                  <a:off x="669059" y="1766861"/>
                  <a:ext cx="861070" cy="369332"/>
                </a:xfrm>
                <a:prstGeom prst="rect">
                  <a:avLst/>
                </a:prstGeom>
                <a:blipFill>
                  <a:blip r:embed="rId3"/>
                  <a:stretch>
                    <a:fillRect l="-5674" t="-8197" b="-2459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DCA62A8C-DFB1-441E-8E3B-8EB0518B51D1}"/>
                    </a:ext>
                  </a:extLst>
                </p:cNvPr>
                <p:cNvSpPr txBox="1"/>
                <p:nvPr/>
              </p:nvSpPr>
              <p:spPr>
                <a:xfrm>
                  <a:off x="1426224" y="1773831"/>
                  <a:ext cx="998222" cy="369332"/>
                </a:xfrm>
                <a:prstGeom prst="rect">
                  <a:avLst/>
                </a:prstGeom>
                <a:noFill/>
              </p:spPr>
              <p:txBody>
                <a:bodyPr wrap="none" rtlCol="0">
                  <a:spAutoFit/>
                </a:bodyPr>
                <a:lstStyle/>
                <a:p>
                  <a:r>
                    <a:rPr lang="en-US" dirty="0"/>
                    <a:t>action </a:t>
                  </a:r>
                  <a14:m>
                    <m:oMath xmlns:m="http://schemas.openxmlformats.org/officeDocument/2006/math">
                      <m:r>
                        <a:rPr lang="en-US" b="0" i="1" smtClean="0">
                          <a:latin typeface="Cambria Math" panose="02040503050406030204" pitchFamily="18" charset="0"/>
                        </a:rPr>
                        <m:t>𝑎</m:t>
                      </m:r>
                    </m:oMath>
                  </a14:m>
                  <a:endParaRPr lang="en-SE" dirty="0"/>
                </a:p>
              </p:txBody>
            </p:sp>
          </mc:Choice>
          <mc:Fallback xmlns="">
            <p:sp>
              <p:nvSpPr>
                <p:cNvPr id="35" name="TextBox 34">
                  <a:extLst>
                    <a:ext uri="{FF2B5EF4-FFF2-40B4-BE49-F238E27FC236}">
                      <a16:creationId xmlns:a16="http://schemas.microsoft.com/office/drawing/2014/main" id="{DCA62A8C-DFB1-441E-8E3B-8EB0518B51D1}"/>
                    </a:ext>
                  </a:extLst>
                </p:cNvPr>
                <p:cNvSpPr txBox="1">
                  <a:spLocks noRot="1" noChangeAspect="1" noMove="1" noResize="1" noEditPoints="1" noAdjustHandles="1" noChangeArrowheads="1" noChangeShapeType="1" noTextEdit="1"/>
                </p:cNvSpPr>
                <p:nvPr/>
              </p:nvSpPr>
              <p:spPr>
                <a:xfrm>
                  <a:off x="1426224" y="1773831"/>
                  <a:ext cx="998222" cy="369332"/>
                </a:xfrm>
                <a:prstGeom prst="rect">
                  <a:avLst/>
                </a:prstGeom>
                <a:blipFill>
                  <a:blip r:embed="rId4"/>
                  <a:stretch>
                    <a:fillRect l="-4878" t="-8197" b="-24590"/>
                  </a:stretch>
                </a:blipFill>
              </p:spPr>
              <p:txBody>
                <a:bodyPr/>
                <a:lstStyle/>
                <a:p>
                  <a:r>
                    <a:rPr lang="en-SE">
                      <a:noFill/>
                    </a:rPr>
                    <a:t> </a:t>
                  </a:r>
                </a:p>
              </p:txBody>
            </p:sp>
          </mc:Fallback>
        </mc:AlternateContent>
        <p:cxnSp>
          <p:nvCxnSpPr>
            <p:cNvPr id="36" name="Straight Arrow Connector 35">
              <a:extLst>
                <a:ext uri="{FF2B5EF4-FFF2-40B4-BE49-F238E27FC236}">
                  <a16:creationId xmlns:a16="http://schemas.microsoft.com/office/drawing/2014/main" id="{E0F35B79-1FD5-4E51-82BE-09D8B3F1581C}"/>
                </a:ext>
              </a:extLst>
            </p:cNvPr>
            <p:cNvCxnSpPr>
              <a:cxnSpLocks/>
            </p:cNvCxnSpPr>
            <p:nvPr/>
          </p:nvCxnSpPr>
          <p:spPr bwMode="auto">
            <a:xfrm>
              <a:off x="1860597" y="2119066"/>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8A3839EB-CF4F-464C-AF1C-05CC8D165D2C}"/>
                    </a:ext>
                  </a:extLst>
                </p:cNvPr>
                <p:cNvSpPr txBox="1"/>
                <p:nvPr/>
              </p:nvSpPr>
              <p:spPr>
                <a:xfrm>
                  <a:off x="776520" y="3707330"/>
                  <a:ext cx="915635" cy="646331"/>
                </a:xfrm>
                <a:prstGeom prst="rect">
                  <a:avLst/>
                </a:prstGeom>
                <a:noFill/>
              </p:spPr>
              <p:txBody>
                <a:bodyPr wrap="none" rtlCol="0">
                  <a:spAutoFit/>
                </a:bodyPr>
                <a:lstStyle/>
                <a:p>
                  <a:r>
                    <a:rPr lang="en-US" dirty="0"/>
                    <a:t>next</a:t>
                  </a:r>
                </a:p>
                <a:p>
                  <a:r>
                    <a:rPr lang="en-US" dirty="0"/>
                    <a:t>state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oMath>
                  </a14:m>
                  <a:endParaRPr lang="en-SE" dirty="0"/>
                </a:p>
              </p:txBody>
            </p:sp>
          </mc:Choice>
          <mc:Fallback xmlns="">
            <p:sp>
              <p:nvSpPr>
                <p:cNvPr id="37" name="TextBox 36">
                  <a:extLst>
                    <a:ext uri="{FF2B5EF4-FFF2-40B4-BE49-F238E27FC236}">
                      <a16:creationId xmlns:a16="http://schemas.microsoft.com/office/drawing/2014/main" id="{8A3839EB-CF4F-464C-AF1C-05CC8D165D2C}"/>
                    </a:ext>
                  </a:extLst>
                </p:cNvPr>
                <p:cNvSpPr txBox="1">
                  <a:spLocks noRot="1" noChangeAspect="1" noMove="1" noResize="1" noEditPoints="1" noAdjustHandles="1" noChangeArrowheads="1" noChangeShapeType="1" noTextEdit="1"/>
                </p:cNvSpPr>
                <p:nvPr/>
              </p:nvSpPr>
              <p:spPr>
                <a:xfrm>
                  <a:off x="776520" y="3707330"/>
                  <a:ext cx="915635" cy="646331"/>
                </a:xfrm>
                <a:prstGeom prst="rect">
                  <a:avLst/>
                </a:prstGeom>
                <a:blipFill>
                  <a:blip r:embed="rId5"/>
                  <a:stretch>
                    <a:fillRect l="-6000" t="-4673" b="-13084"/>
                  </a:stretch>
                </a:blipFill>
              </p:spPr>
              <p:txBody>
                <a:bodyPr/>
                <a:lstStyle/>
                <a:p>
                  <a:r>
                    <a:rPr lang="en-SE">
                      <a:noFill/>
                    </a:rPr>
                    <a:t> </a:t>
                  </a:r>
                </a:p>
              </p:txBody>
            </p:sp>
          </mc:Fallback>
        </mc:AlternateContent>
        <p:cxnSp>
          <p:nvCxnSpPr>
            <p:cNvPr id="38" name="Straight Arrow Connector 37">
              <a:extLst>
                <a:ext uri="{FF2B5EF4-FFF2-40B4-BE49-F238E27FC236}">
                  <a16:creationId xmlns:a16="http://schemas.microsoft.com/office/drawing/2014/main" id="{30C90B34-83F5-40B6-B677-C642D4FF1BB9}"/>
                </a:ext>
              </a:extLst>
            </p:cNvPr>
            <p:cNvCxnSpPr>
              <a:cxnSpLocks/>
            </p:cNvCxnSpPr>
            <p:nvPr/>
          </p:nvCxnSpPr>
          <p:spPr bwMode="auto">
            <a:xfrm>
              <a:off x="1099594" y="3265713"/>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2A80B5C2-AB3D-4FB4-AF4F-4186DBE3E570}"/>
                    </a:ext>
                  </a:extLst>
                </p:cNvPr>
                <p:cNvSpPr txBox="1"/>
                <p:nvPr/>
              </p:nvSpPr>
              <p:spPr>
                <a:xfrm>
                  <a:off x="1394983" y="3703683"/>
                  <a:ext cx="1068178" cy="369332"/>
                </a:xfrm>
                <a:prstGeom prst="rect">
                  <a:avLst/>
                </a:prstGeom>
                <a:noFill/>
              </p:spPr>
              <p:txBody>
                <a:bodyPr wrap="none" rtlCol="0">
                  <a:spAutoFit/>
                </a:bodyPr>
                <a:lstStyle/>
                <a:p>
                  <a:r>
                    <a:rPr lang="en-US" dirty="0"/>
                    <a:t>reward </a:t>
                  </a:r>
                  <a14:m>
                    <m:oMath xmlns:m="http://schemas.openxmlformats.org/officeDocument/2006/math">
                      <m:r>
                        <a:rPr lang="en-US" b="0" i="1" smtClean="0">
                          <a:latin typeface="Cambria Math" panose="02040503050406030204" pitchFamily="18" charset="0"/>
                        </a:rPr>
                        <m:t>𝑟</m:t>
                      </m:r>
                    </m:oMath>
                  </a14:m>
                  <a:endParaRPr lang="en-SE" dirty="0"/>
                </a:p>
              </p:txBody>
            </p:sp>
          </mc:Choice>
          <mc:Fallback xmlns="">
            <p:sp>
              <p:nvSpPr>
                <p:cNvPr id="39" name="TextBox 38">
                  <a:extLst>
                    <a:ext uri="{FF2B5EF4-FFF2-40B4-BE49-F238E27FC236}">
                      <a16:creationId xmlns:a16="http://schemas.microsoft.com/office/drawing/2014/main" id="{2A80B5C2-AB3D-4FB4-AF4F-4186DBE3E570}"/>
                    </a:ext>
                  </a:extLst>
                </p:cNvPr>
                <p:cNvSpPr txBox="1">
                  <a:spLocks noRot="1" noChangeAspect="1" noMove="1" noResize="1" noEditPoints="1" noAdjustHandles="1" noChangeArrowheads="1" noChangeShapeType="1" noTextEdit="1"/>
                </p:cNvSpPr>
                <p:nvPr/>
              </p:nvSpPr>
              <p:spPr>
                <a:xfrm>
                  <a:off x="1394983" y="3703683"/>
                  <a:ext cx="1068178" cy="369332"/>
                </a:xfrm>
                <a:prstGeom prst="rect">
                  <a:avLst/>
                </a:prstGeom>
                <a:blipFill>
                  <a:blip r:embed="rId6"/>
                  <a:stretch>
                    <a:fillRect l="-4545" t="-10000" b="-26667"/>
                  </a:stretch>
                </a:blipFill>
              </p:spPr>
              <p:txBody>
                <a:bodyPr/>
                <a:lstStyle/>
                <a:p>
                  <a:r>
                    <a:rPr lang="en-SE">
                      <a:noFill/>
                    </a:rPr>
                    <a:t> </a:t>
                  </a:r>
                </a:p>
              </p:txBody>
            </p:sp>
          </mc:Fallback>
        </mc:AlternateContent>
        <p:cxnSp>
          <p:nvCxnSpPr>
            <p:cNvPr id="40" name="Straight Arrow Connector 39">
              <a:extLst>
                <a:ext uri="{FF2B5EF4-FFF2-40B4-BE49-F238E27FC236}">
                  <a16:creationId xmlns:a16="http://schemas.microsoft.com/office/drawing/2014/main" id="{52A3F0F0-2A5B-460E-84C7-1EC4E4F4CD9A}"/>
                </a:ext>
              </a:extLst>
            </p:cNvPr>
            <p:cNvCxnSpPr>
              <a:cxnSpLocks/>
            </p:cNvCxnSpPr>
            <p:nvPr/>
          </p:nvCxnSpPr>
          <p:spPr bwMode="auto">
            <a:xfrm>
              <a:off x="1860597" y="3262066"/>
              <a:ext cx="0" cy="533400"/>
            </a:xfrm>
            <a:prstGeom prst="straightConnector1">
              <a:avLst/>
            </a:prstGeom>
            <a:noFill/>
            <a:ln w="25400" cap="flat" cmpd="sng" algn="ctr">
              <a:solidFill>
                <a:schemeClr val="tx1"/>
              </a:solidFill>
              <a:prstDash val="solid"/>
              <a:round/>
              <a:headEnd type="none" w="med" len="med"/>
              <a:tailEnd type="triangle"/>
            </a:ln>
            <a:effectLst/>
          </p:spPr>
        </p:cxnSp>
      </p:grpSp>
      <p:grpSp>
        <p:nvGrpSpPr>
          <p:cNvPr id="41" name="Group 40">
            <a:extLst>
              <a:ext uri="{FF2B5EF4-FFF2-40B4-BE49-F238E27FC236}">
                <a16:creationId xmlns:a16="http://schemas.microsoft.com/office/drawing/2014/main" id="{AB90AEE2-9C34-487A-A508-E00F4E7581E5}"/>
              </a:ext>
            </a:extLst>
          </p:cNvPr>
          <p:cNvGrpSpPr/>
          <p:nvPr/>
        </p:nvGrpSpPr>
        <p:grpSpPr>
          <a:xfrm>
            <a:off x="3784281" y="2311464"/>
            <a:ext cx="1755387" cy="2028605"/>
            <a:chOff x="2971800" y="1766861"/>
            <a:chExt cx="1755387" cy="2028605"/>
          </a:xfrm>
        </p:grpSpPr>
        <mc:AlternateContent xmlns:mc="http://schemas.openxmlformats.org/markup-compatibility/2006" xmlns:a14="http://schemas.microsoft.com/office/drawing/2010/main">
          <mc:Choice Requires="a14">
            <p:sp>
              <p:nvSpPr>
                <p:cNvPr id="42" name="Rectangle: Rounded Corners 41">
                  <a:extLst>
                    <a:ext uri="{FF2B5EF4-FFF2-40B4-BE49-F238E27FC236}">
                      <a16:creationId xmlns:a16="http://schemas.microsoft.com/office/drawing/2014/main" id="{0E58C94F-61DD-4787-86C7-FE02C7B4C679}"/>
                    </a:ext>
                  </a:extLst>
                </p:cNvPr>
                <p:cNvSpPr/>
                <p:nvPr/>
              </p:nvSpPr>
              <p:spPr bwMode="auto">
                <a:xfrm>
                  <a:off x="2997259" y="2652466"/>
                  <a:ext cx="1623684" cy="609600"/>
                </a:xfrm>
                <a:prstGeom prst="roundRect">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14:m>
                    <m:oMath xmlns:m="http://schemas.openxmlformats.org/officeDocument/2006/math">
                      <m:r>
                        <a:rPr lang="en-US" i="1">
                          <a:latin typeface="Cambria Math" panose="02040503050406030204" pitchFamily="18" charset="0"/>
                        </a:rPr>
                        <m:t>𝑉</m:t>
                      </m:r>
                      <m:d>
                        <m:dPr>
                          <m:ctrlPr>
                            <a:rPr lang="en-US" i="1">
                              <a:latin typeface="Cambria Math" panose="02040503050406030204" pitchFamily="18" charset="0"/>
                            </a:rPr>
                          </m:ctrlPr>
                        </m:dPr>
                        <m:e>
                          <m:r>
                            <a:rPr lang="en-US" i="1">
                              <a:latin typeface="Cambria Math" panose="02040503050406030204" pitchFamily="18" charset="0"/>
                            </a:rPr>
                            <m:t>𝑠</m:t>
                          </m:r>
                        </m:e>
                      </m:d>
                    </m:oMath>
                  </a14:m>
                  <a:r>
                    <a:rPr lang="en-US" dirty="0"/>
                    <a:t>,</a:t>
                  </a:r>
                  <a14:m>
                    <m:oMath xmlns:m="http://schemas.openxmlformats.org/officeDocument/2006/math">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oMath>
                  </a14:m>
                  <a:endParaRPr lang="en-SE" dirty="0"/>
                </a:p>
              </p:txBody>
            </p:sp>
          </mc:Choice>
          <mc:Fallback xmlns="">
            <p:sp>
              <p:nvSpPr>
                <p:cNvPr id="42" name="Rectangle: Rounded Corners 41">
                  <a:extLst>
                    <a:ext uri="{FF2B5EF4-FFF2-40B4-BE49-F238E27FC236}">
                      <a16:creationId xmlns:a16="http://schemas.microsoft.com/office/drawing/2014/main" id="{0E58C94F-61DD-4787-86C7-FE02C7B4C679}"/>
                    </a:ext>
                  </a:extLst>
                </p:cNvPr>
                <p:cNvSpPr>
                  <a:spLocks noRot="1" noChangeAspect="1" noMove="1" noResize="1" noEditPoints="1" noAdjustHandles="1" noChangeArrowheads="1" noChangeShapeType="1" noTextEdit="1"/>
                </p:cNvSpPr>
                <p:nvPr/>
              </p:nvSpPr>
              <p:spPr bwMode="auto">
                <a:xfrm>
                  <a:off x="2997259" y="2652466"/>
                  <a:ext cx="1623684" cy="609600"/>
                </a:xfrm>
                <a:prstGeom prst="roundRect">
                  <a:avLst/>
                </a:prstGeom>
                <a:blipFill>
                  <a:blip r:embed="rId7"/>
                  <a:stretch>
                    <a:fillRect/>
                  </a:stretch>
                </a:blipFill>
                <a:ln w="25400" cap="flat" cmpd="sng" algn="ctr">
                  <a:solidFill>
                    <a:schemeClr val="tx1"/>
                  </a:solidFill>
                  <a:prstDash val="solid"/>
                  <a:round/>
                  <a:headEnd type="none" w="med" len="med"/>
                  <a:tailEnd type="none" w="med" len="med"/>
                </a:ln>
                <a:effectLst/>
              </p:spPr>
              <p:txBody>
                <a:bodyPr/>
                <a:lstStyle/>
                <a:p>
                  <a:r>
                    <a:rPr lang="en-SE">
                      <a:noFill/>
                    </a:rPr>
                    <a:t> </a:t>
                  </a:r>
                </a:p>
              </p:txBody>
            </p:sp>
          </mc:Fallback>
        </mc:AlternateContent>
        <p:cxnSp>
          <p:nvCxnSpPr>
            <p:cNvPr id="43" name="Straight Arrow Connector 42">
              <a:extLst>
                <a:ext uri="{FF2B5EF4-FFF2-40B4-BE49-F238E27FC236}">
                  <a16:creationId xmlns:a16="http://schemas.microsoft.com/office/drawing/2014/main" id="{5F6F60D0-01C0-4CD0-9BA4-43445F6A92B2}"/>
                </a:ext>
              </a:extLst>
            </p:cNvPr>
            <p:cNvCxnSpPr>
              <a:cxnSpLocks/>
            </p:cNvCxnSpPr>
            <p:nvPr/>
          </p:nvCxnSpPr>
          <p:spPr bwMode="auto">
            <a:xfrm>
              <a:off x="3402335" y="2119066"/>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4AFB8B38-DAFA-4964-90FE-902039883A20}"/>
                    </a:ext>
                  </a:extLst>
                </p:cNvPr>
                <p:cNvSpPr txBox="1"/>
                <p:nvPr/>
              </p:nvSpPr>
              <p:spPr>
                <a:xfrm>
                  <a:off x="2971800" y="1766861"/>
                  <a:ext cx="861070" cy="369332"/>
                </a:xfrm>
                <a:prstGeom prst="rect">
                  <a:avLst/>
                </a:prstGeom>
                <a:noFill/>
              </p:spPr>
              <p:txBody>
                <a:bodyPr wrap="none" rtlCol="0">
                  <a:spAutoFit/>
                </a:bodyPr>
                <a:lstStyle/>
                <a:p>
                  <a:r>
                    <a:rPr lang="en-US" dirty="0"/>
                    <a:t>state </a:t>
                  </a:r>
                  <a14:m>
                    <m:oMath xmlns:m="http://schemas.openxmlformats.org/officeDocument/2006/math">
                      <m:r>
                        <a:rPr lang="en-US" b="0" i="1" smtClean="0">
                          <a:latin typeface="Cambria Math" panose="02040503050406030204" pitchFamily="18" charset="0"/>
                        </a:rPr>
                        <m:t>𝑠</m:t>
                      </m:r>
                    </m:oMath>
                  </a14:m>
                  <a:endParaRPr lang="en-SE" dirty="0"/>
                </a:p>
              </p:txBody>
            </p:sp>
          </mc:Choice>
          <mc:Fallback xmlns="">
            <p:sp>
              <p:nvSpPr>
                <p:cNvPr id="44" name="TextBox 43">
                  <a:extLst>
                    <a:ext uri="{FF2B5EF4-FFF2-40B4-BE49-F238E27FC236}">
                      <a16:creationId xmlns:a16="http://schemas.microsoft.com/office/drawing/2014/main" id="{4AFB8B38-DAFA-4964-90FE-902039883A20}"/>
                    </a:ext>
                  </a:extLst>
                </p:cNvPr>
                <p:cNvSpPr txBox="1">
                  <a:spLocks noRot="1" noChangeAspect="1" noMove="1" noResize="1" noEditPoints="1" noAdjustHandles="1" noChangeArrowheads="1" noChangeShapeType="1" noTextEdit="1"/>
                </p:cNvSpPr>
                <p:nvPr/>
              </p:nvSpPr>
              <p:spPr>
                <a:xfrm>
                  <a:off x="2971800" y="1766861"/>
                  <a:ext cx="861070" cy="369332"/>
                </a:xfrm>
                <a:prstGeom prst="rect">
                  <a:avLst/>
                </a:prstGeom>
                <a:blipFill>
                  <a:blip r:embed="rId8"/>
                  <a:stretch>
                    <a:fillRect l="-6383" t="-8197" b="-2459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FB7C178F-5196-4B37-9291-22484A98FCCF}"/>
                    </a:ext>
                  </a:extLst>
                </p:cNvPr>
                <p:cNvSpPr txBox="1"/>
                <p:nvPr/>
              </p:nvSpPr>
              <p:spPr>
                <a:xfrm>
                  <a:off x="3728965" y="1773831"/>
                  <a:ext cx="998222" cy="369332"/>
                </a:xfrm>
                <a:prstGeom prst="rect">
                  <a:avLst/>
                </a:prstGeom>
                <a:noFill/>
              </p:spPr>
              <p:txBody>
                <a:bodyPr wrap="none" rtlCol="0">
                  <a:spAutoFit/>
                </a:bodyPr>
                <a:lstStyle/>
                <a:p>
                  <a:r>
                    <a:rPr lang="en-US" dirty="0"/>
                    <a:t>action </a:t>
                  </a:r>
                  <a14:m>
                    <m:oMath xmlns:m="http://schemas.openxmlformats.org/officeDocument/2006/math">
                      <m:r>
                        <a:rPr lang="en-US" b="0" i="1" smtClean="0">
                          <a:latin typeface="Cambria Math" panose="02040503050406030204" pitchFamily="18" charset="0"/>
                        </a:rPr>
                        <m:t>𝑎</m:t>
                      </m:r>
                    </m:oMath>
                  </a14:m>
                  <a:endParaRPr lang="en-SE" dirty="0"/>
                </a:p>
              </p:txBody>
            </p:sp>
          </mc:Choice>
          <mc:Fallback xmlns="">
            <p:sp>
              <p:nvSpPr>
                <p:cNvPr id="45" name="TextBox 44">
                  <a:extLst>
                    <a:ext uri="{FF2B5EF4-FFF2-40B4-BE49-F238E27FC236}">
                      <a16:creationId xmlns:a16="http://schemas.microsoft.com/office/drawing/2014/main" id="{FB7C178F-5196-4B37-9291-22484A98FCCF}"/>
                    </a:ext>
                  </a:extLst>
                </p:cNvPr>
                <p:cNvSpPr txBox="1">
                  <a:spLocks noRot="1" noChangeAspect="1" noMove="1" noResize="1" noEditPoints="1" noAdjustHandles="1" noChangeArrowheads="1" noChangeShapeType="1" noTextEdit="1"/>
                </p:cNvSpPr>
                <p:nvPr/>
              </p:nvSpPr>
              <p:spPr>
                <a:xfrm>
                  <a:off x="3728965" y="1773831"/>
                  <a:ext cx="998222" cy="369332"/>
                </a:xfrm>
                <a:prstGeom prst="rect">
                  <a:avLst/>
                </a:prstGeom>
                <a:blipFill>
                  <a:blip r:embed="rId9"/>
                  <a:stretch>
                    <a:fillRect l="-5488" t="-8197" b="-24590"/>
                  </a:stretch>
                </a:blipFill>
              </p:spPr>
              <p:txBody>
                <a:bodyPr/>
                <a:lstStyle/>
                <a:p>
                  <a:r>
                    <a:rPr lang="en-SE">
                      <a:noFill/>
                    </a:rPr>
                    <a:t> </a:t>
                  </a:r>
                </a:p>
              </p:txBody>
            </p:sp>
          </mc:Fallback>
        </mc:AlternateContent>
        <p:cxnSp>
          <p:nvCxnSpPr>
            <p:cNvPr id="46" name="Straight Arrow Connector 45">
              <a:extLst>
                <a:ext uri="{FF2B5EF4-FFF2-40B4-BE49-F238E27FC236}">
                  <a16:creationId xmlns:a16="http://schemas.microsoft.com/office/drawing/2014/main" id="{AB2007EA-4A71-4B45-81AC-95F37D837A6A}"/>
                </a:ext>
              </a:extLst>
            </p:cNvPr>
            <p:cNvCxnSpPr>
              <a:cxnSpLocks/>
            </p:cNvCxnSpPr>
            <p:nvPr/>
          </p:nvCxnSpPr>
          <p:spPr bwMode="auto">
            <a:xfrm>
              <a:off x="4163338" y="2119066"/>
              <a:ext cx="0" cy="533400"/>
            </a:xfrm>
            <a:prstGeom prst="straightConnector1">
              <a:avLst/>
            </a:prstGeom>
            <a:noFill/>
            <a:ln w="25400" cap="flat" cmpd="sng" algn="ctr">
              <a:solidFill>
                <a:schemeClr val="tx1"/>
              </a:solidFill>
              <a:prstDash val="solid"/>
              <a:round/>
              <a:headEnd type="none" w="med" len="med"/>
              <a:tailEnd type="triangle"/>
            </a:ln>
            <a:effectLst/>
          </p:spPr>
        </p:cxnSp>
        <p:cxnSp>
          <p:nvCxnSpPr>
            <p:cNvPr id="47" name="Straight Arrow Connector 46">
              <a:extLst>
                <a:ext uri="{FF2B5EF4-FFF2-40B4-BE49-F238E27FC236}">
                  <a16:creationId xmlns:a16="http://schemas.microsoft.com/office/drawing/2014/main" id="{5B8BEE9D-8BAF-4CD4-B1B0-BD49D668253B}"/>
                </a:ext>
              </a:extLst>
            </p:cNvPr>
            <p:cNvCxnSpPr>
              <a:cxnSpLocks/>
            </p:cNvCxnSpPr>
            <p:nvPr/>
          </p:nvCxnSpPr>
          <p:spPr bwMode="auto">
            <a:xfrm>
              <a:off x="3821154" y="3262066"/>
              <a:ext cx="0" cy="533400"/>
            </a:xfrm>
            <a:prstGeom prst="straightConnector1">
              <a:avLst/>
            </a:prstGeom>
            <a:noFill/>
            <a:ln w="25400" cap="flat" cmpd="sng" algn="ctr">
              <a:solidFill>
                <a:schemeClr val="tx1"/>
              </a:solidFill>
              <a:prstDash val="solid"/>
              <a:round/>
              <a:headEnd type="none" w="med" len="med"/>
              <a:tailEnd type="triangle"/>
            </a:ln>
            <a:effectLst/>
          </p:spPr>
        </p:cxnSp>
      </p:grpSp>
      <p:grpSp>
        <p:nvGrpSpPr>
          <p:cNvPr id="48" name="Group 47">
            <a:extLst>
              <a:ext uri="{FF2B5EF4-FFF2-40B4-BE49-F238E27FC236}">
                <a16:creationId xmlns:a16="http://schemas.microsoft.com/office/drawing/2014/main" id="{7CEFCE6A-1819-4F2E-A4CC-73058D917DC6}"/>
              </a:ext>
            </a:extLst>
          </p:cNvPr>
          <p:cNvGrpSpPr/>
          <p:nvPr/>
        </p:nvGrpSpPr>
        <p:grpSpPr>
          <a:xfrm>
            <a:off x="6096000" y="2311464"/>
            <a:ext cx="1794809" cy="2306154"/>
            <a:chOff x="5331213" y="1774882"/>
            <a:chExt cx="1794809" cy="2306154"/>
          </a:xfrm>
        </p:grpSpPr>
        <mc:AlternateContent xmlns:mc="http://schemas.openxmlformats.org/markup-compatibility/2006" xmlns:a14="http://schemas.microsoft.com/office/drawing/2010/main">
          <mc:Choice Requires="a14">
            <p:sp>
              <p:nvSpPr>
                <p:cNvPr id="49" name="Rectangle: Rounded Corners 48">
                  <a:extLst>
                    <a:ext uri="{FF2B5EF4-FFF2-40B4-BE49-F238E27FC236}">
                      <a16:creationId xmlns:a16="http://schemas.microsoft.com/office/drawing/2014/main" id="{E30D1A05-9234-413D-B2D4-75322440D7C2}"/>
                    </a:ext>
                  </a:extLst>
                </p:cNvPr>
                <p:cNvSpPr/>
                <p:nvPr/>
              </p:nvSpPr>
              <p:spPr bwMode="auto">
                <a:xfrm>
                  <a:off x="5356673" y="2660487"/>
                  <a:ext cx="1623684" cy="609600"/>
                </a:xfrm>
                <a:prstGeom prst="roundRect">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Policy </a:t>
                  </a:r>
                  <a14:m>
                    <m:oMath xmlns:m="http://schemas.openxmlformats.org/officeDocument/2006/math">
                      <m:r>
                        <a:rPr lang="en-US" i="1" smtClean="0">
                          <a:latin typeface="Cambria Math" panose="02040503050406030204" pitchFamily="18" charset="0"/>
                        </a:rPr>
                        <m:t>𝜋</m:t>
                      </m:r>
                      <m:r>
                        <a:rPr lang="en-US" i="1" smtClean="0">
                          <a:latin typeface="Cambria Math" panose="02040503050406030204" pitchFamily="18" charset="0"/>
                        </a:rPr>
                        <m:t>(</m:t>
                      </m:r>
                      <m:r>
                        <a:rPr lang="en-US" b="0" i="1" smtClean="0">
                          <a:latin typeface="Cambria Math" panose="02040503050406030204" pitchFamily="18" charset="0"/>
                        </a:rPr>
                        <m:t>𝑠</m:t>
                      </m:r>
                      <m:r>
                        <a:rPr lang="en-US" i="1">
                          <a:latin typeface="Cambria Math" panose="02040503050406030204" pitchFamily="18" charset="0"/>
                        </a:rPr>
                        <m:t>)</m:t>
                      </m:r>
                    </m:oMath>
                  </a14:m>
                  <a:endParaRPr kumimoji="0" lang="en-SE" sz="1800" b="0" i="0" u="none" strike="noStrike" cap="none" normalizeH="0" baseline="0" dirty="0">
                    <a:ln>
                      <a:noFill/>
                    </a:ln>
                    <a:solidFill>
                      <a:schemeClr val="tx1"/>
                    </a:solidFill>
                    <a:effectLst/>
                    <a:latin typeface="Arial" charset="0"/>
                  </a:endParaRPr>
                </a:p>
              </p:txBody>
            </p:sp>
          </mc:Choice>
          <mc:Fallback xmlns="">
            <p:sp>
              <p:nvSpPr>
                <p:cNvPr id="49" name="Rectangle: Rounded Corners 48">
                  <a:extLst>
                    <a:ext uri="{FF2B5EF4-FFF2-40B4-BE49-F238E27FC236}">
                      <a16:creationId xmlns:a16="http://schemas.microsoft.com/office/drawing/2014/main" id="{E30D1A05-9234-413D-B2D4-75322440D7C2}"/>
                    </a:ext>
                  </a:extLst>
                </p:cNvPr>
                <p:cNvSpPr>
                  <a:spLocks noRot="1" noChangeAspect="1" noMove="1" noResize="1" noEditPoints="1" noAdjustHandles="1" noChangeArrowheads="1" noChangeShapeType="1" noTextEdit="1"/>
                </p:cNvSpPr>
                <p:nvPr/>
              </p:nvSpPr>
              <p:spPr bwMode="auto">
                <a:xfrm>
                  <a:off x="5356673" y="2660487"/>
                  <a:ext cx="1623684" cy="609600"/>
                </a:xfrm>
                <a:prstGeom prst="roundRect">
                  <a:avLst/>
                </a:prstGeom>
                <a:blipFill>
                  <a:blip r:embed="rId10"/>
                  <a:stretch>
                    <a:fillRect/>
                  </a:stretch>
                </a:blipFill>
                <a:ln w="25400" cap="flat" cmpd="sng" algn="ctr">
                  <a:solidFill>
                    <a:schemeClr val="tx1"/>
                  </a:solidFill>
                  <a:prstDash val="solid"/>
                  <a:round/>
                  <a:headEnd type="none" w="med" len="med"/>
                  <a:tailEnd type="none" w="med" len="med"/>
                </a:ln>
                <a:effectLst/>
              </p:spPr>
              <p:txBody>
                <a:bodyPr/>
                <a:lstStyle/>
                <a:p>
                  <a:r>
                    <a:rPr lang="en-SE">
                      <a:noFill/>
                    </a:rPr>
                    <a:t> </a:t>
                  </a:r>
                </a:p>
              </p:txBody>
            </p:sp>
          </mc:Fallback>
        </mc:AlternateContent>
        <p:cxnSp>
          <p:nvCxnSpPr>
            <p:cNvPr id="50" name="Straight Arrow Connector 49">
              <a:extLst>
                <a:ext uri="{FF2B5EF4-FFF2-40B4-BE49-F238E27FC236}">
                  <a16:creationId xmlns:a16="http://schemas.microsoft.com/office/drawing/2014/main" id="{1963840F-503C-4897-8B2C-2FD41BFB7813}"/>
                </a:ext>
              </a:extLst>
            </p:cNvPr>
            <p:cNvCxnSpPr>
              <a:cxnSpLocks/>
            </p:cNvCxnSpPr>
            <p:nvPr/>
          </p:nvCxnSpPr>
          <p:spPr bwMode="auto">
            <a:xfrm>
              <a:off x="5761748" y="2127087"/>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F142115D-9CB3-43B2-BD3E-17F53AE7F89A}"/>
                    </a:ext>
                  </a:extLst>
                </p:cNvPr>
                <p:cNvSpPr txBox="1"/>
                <p:nvPr/>
              </p:nvSpPr>
              <p:spPr>
                <a:xfrm>
                  <a:off x="5331213" y="1774882"/>
                  <a:ext cx="861070" cy="369332"/>
                </a:xfrm>
                <a:prstGeom prst="rect">
                  <a:avLst/>
                </a:prstGeom>
                <a:noFill/>
              </p:spPr>
              <p:txBody>
                <a:bodyPr wrap="none" rtlCol="0">
                  <a:spAutoFit/>
                </a:bodyPr>
                <a:lstStyle/>
                <a:p>
                  <a:r>
                    <a:rPr lang="en-US" dirty="0"/>
                    <a:t>state </a:t>
                  </a:r>
                  <a14:m>
                    <m:oMath xmlns:m="http://schemas.openxmlformats.org/officeDocument/2006/math">
                      <m:r>
                        <a:rPr lang="en-US" b="0" i="1" smtClean="0">
                          <a:latin typeface="Cambria Math" panose="02040503050406030204" pitchFamily="18" charset="0"/>
                        </a:rPr>
                        <m:t>𝑠</m:t>
                      </m:r>
                    </m:oMath>
                  </a14:m>
                  <a:endParaRPr lang="en-SE" dirty="0"/>
                </a:p>
              </p:txBody>
            </p:sp>
          </mc:Choice>
          <mc:Fallback xmlns="">
            <p:sp>
              <p:nvSpPr>
                <p:cNvPr id="51" name="TextBox 50">
                  <a:extLst>
                    <a:ext uri="{FF2B5EF4-FFF2-40B4-BE49-F238E27FC236}">
                      <a16:creationId xmlns:a16="http://schemas.microsoft.com/office/drawing/2014/main" id="{F142115D-9CB3-43B2-BD3E-17F53AE7F89A}"/>
                    </a:ext>
                  </a:extLst>
                </p:cNvPr>
                <p:cNvSpPr txBox="1">
                  <a:spLocks noRot="1" noChangeAspect="1" noMove="1" noResize="1" noEditPoints="1" noAdjustHandles="1" noChangeArrowheads="1" noChangeShapeType="1" noTextEdit="1"/>
                </p:cNvSpPr>
                <p:nvPr/>
              </p:nvSpPr>
              <p:spPr>
                <a:xfrm>
                  <a:off x="5331213" y="1774882"/>
                  <a:ext cx="861070" cy="369332"/>
                </a:xfrm>
                <a:prstGeom prst="rect">
                  <a:avLst/>
                </a:prstGeom>
                <a:blipFill>
                  <a:blip r:embed="rId11"/>
                  <a:stretch>
                    <a:fillRect l="-5674" t="-8197" b="-2459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015A6DE1-7EC1-4FA5-ADCC-27A2EB1D071C}"/>
                    </a:ext>
                  </a:extLst>
                </p:cNvPr>
                <p:cNvSpPr txBox="1"/>
                <p:nvPr/>
              </p:nvSpPr>
              <p:spPr>
                <a:xfrm>
                  <a:off x="6088378" y="1781852"/>
                  <a:ext cx="998222" cy="369332"/>
                </a:xfrm>
                <a:prstGeom prst="rect">
                  <a:avLst/>
                </a:prstGeom>
                <a:noFill/>
              </p:spPr>
              <p:txBody>
                <a:bodyPr wrap="none" rtlCol="0">
                  <a:spAutoFit/>
                </a:bodyPr>
                <a:lstStyle/>
                <a:p>
                  <a:r>
                    <a:rPr lang="en-US" dirty="0"/>
                    <a:t>action </a:t>
                  </a:r>
                  <a14:m>
                    <m:oMath xmlns:m="http://schemas.openxmlformats.org/officeDocument/2006/math">
                      <m:r>
                        <a:rPr lang="en-US" b="0" i="1" smtClean="0">
                          <a:latin typeface="Cambria Math" panose="02040503050406030204" pitchFamily="18" charset="0"/>
                        </a:rPr>
                        <m:t>𝑎</m:t>
                      </m:r>
                    </m:oMath>
                  </a14:m>
                  <a:endParaRPr lang="en-SE" dirty="0"/>
                </a:p>
              </p:txBody>
            </p:sp>
          </mc:Choice>
          <mc:Fallback xmlns="">
            <p:sp>
              <p:nvSpPr>
                <p:cNvPr id="52" name="TextBox 51">
                  <a:extLst>
                    <a:ext uri="{FF2B5EF4-FFF2-40B4-BE49-F238E27FC236}">
                      <a16:creationId xmlns:a16="http://schemas.microsoft.com/office/drawing/2014/main" id="{015A6DE1-7EC1-4FA5-ADCC-27A2EB1D071C}"/>
                    </a:ext>
                  </a:extLst>
                </p:cNvPr>
                <p:cNvSpPr txBox="1">
                  <a:spLocks noRot="1" noChangeAspect="1" noMove="1" noResize="1" noEditPoints="1" noAdjustHandles="1" noChangeArrowheads="1" noChangeShapeType="1" noTextEdit="1"/>
                </p:cNvSpPr>
                <p:nvPr/>
              </p:nvSpPr>
              <p:spPr>
                <a:xfrm>
                  <a:off x="6088378" y="1781852"/>
                  <a:ext cx="998222" cy="369332"/>
                </a:xfrm>
                <a:prstGeom prst="rect">
                  <a:avLst/>
                </a:prstGeom>
                <a:blipFill>
                  <a:blip r:embed="rId12"/>
                  <a:stretch>
                    <a:fillRect l="-4878" t="-8197" b="-24590"/>
                  </a:stretch>
                </a:blipFill>
              </p:spPr>
              <p:txBody>
                <a:bodyPr/>
                <a:lstStyle/>
                <a:p>
                  <a:r>
                    <a:rPr lang="en-SE">
                      <a:noFill/>
                    </a:rPr>
                    <a:t> </a:t>
                  </a:r>
                </a:p>
              </p:txBody>
            </p:sp>
          </mc:Fallback>
        </mc:AlternateContent>
        <p:cxnSp>
          <p:nvCxnSpPr>
            <p:cNvPr id="53" name="Straight Arrow Connector 52">
              <a:extLst>
                <a:ext uri="{FF2B5EF4-FFF2-40B4-BE49-F238E27FC236}">
                  <a16:creationId xmlns:a16="http://schemas.microsoft.com/office/drawing/2014/main" id="{0ECD256F-3629-43F0-807B-61FD2FB4AE7F}"/>
                </a:ext>
              </a:extLst>
            </p:cNvPr>
            <p:cNvCxnSpPr>
              <a:cxnSpLocks/>
            </p:cNvCxnSpPr>
            <p:nvPr/>
          </p:nvCxnSpPr>
          <p:spPr bwMode="auto">
            <a:xfrm>
              <a:off x="6522751" y="2127087"/>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E4DF32D5-95CA-4E49-BB87-381345F76B5E}"/>
                    </a:ext>
                  </a:extLst>
                </p:cNvPr>
                <p:cNvSpPr txBox="1"/>
                <p:nvPr/>
              </p:nvSpPr>
              <p:spPr>
                <a:xfrm>
                  <a:off x="5380736" y="3711704"/>
                  <a:ext cx="1745286" cy="369332"/>
                </a:xfrm>
                <a:prstGeom prst="rect">
                  <a:avLst/>
                </a:prstGeom>
                <a:noFill/>
              </p:spPr>
              <p:txBody>
                <a:bodyPr wrap="none" rtlCol="0">
                  <a:spAutoFit/>
                </a:bodyPr>
                <a:lstStyle/>
                <a:p>
                  <a:r>
                    <a:rPr lang="en-US" dirty="0"/>
                    <a:t>action</a:t>
                  </a:r>
                  <a:r>
                    <a:rPr lang="en-US" i="1" dirty="0"/>
                    <a:t>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i="1">
                          <a:latin typeface="Cambria Math" panose="02040503050406030204" pitchFamily="18" charset="0"/>
                        </a:rPr>
                        <m:t>𝜋</m:t>
                      </m:r>
                      <m:r>
                        <a:rPr lang="en-US" i="1">
                          <a:latin typeface="Cambria Math" panose="02040503050406030204" pitchFamily="18" charset="0"/>
                        </a:rPr>
                        <m:t>(</m:t>
                      </m:r>
                      <m:r>
                        <a:rPr lang="en-US" b="0" i="1" smtClean="0">
                          <a:latin typeface="Cambria Math" panose="02040503050406030204" pitchFamily="18" charset="0"/>
                        </a:rPr>
                        <m:t>𝑠</m:t>
                      </m:r>
                      <m:r>
                        <a:rPr lang="en-US" i="1">
                          <a:latin typeface="Cambria Math" panose="02040503050406030204" pitchFamily="18" charset="0"/>
                        </a:rPr>
                        <m:t>)</m:t>
                      </m:r>
                    </m:oMath>
                  </a14:m>
                  <a:endParaRPr lang="en-SE" dirty="0"/>
                </a:p>
              </p:txBody>
            </p:sp>
          </mc:Choice>
          <mc:Fallback xmlns="">
            <p:sp>
              <p:nvSpPr>
                <p:cNvPr id="54" name="TextBox 53">
                  <a:extLst>
                    <a:ext uri="{FF2B5EF4-FFF2-40B4-BE49-F238E27FC236}">
                      <a16:creationId xmlns:a16="http://schemas.microsoft.com/office/drawing/2014/main" id="{E4DF32D5-95CA-4E49-BB87-381345F76B5E}"/>
                    </a:ext>
                  </a:extLst>
                </p:cNvPr>
                <p:cNvSpPr txBox="1">
                  <a:spLocks noRot="1" noChangeAspect="1" noMove="1" noResize="1" noEditPoints="1" noAdjustHandles="1" noChangeArrowheads="1" noChangeShapeType="1" noTextEdit="1"/>
                </p:cNvSpPr>
                <p:nvPr/>
              </p:nvSpPr>
              <p:spPr>
                <a:xfrm>
                  <a:off x="5380736" y="3711704"/>
                  <a:ext cx="1745286" cy="369332"/>
                </a:xfrm>
                <a:prstGeom prst="rect">
                  <a:avLst/>
                </a:prstGeom>
                <a:blipFill>
                  <a:blip r:embed="rId13"/>
                  <a:stretch>
                    <a:fillRect l="-2797" t="-10000" b="-26667"/>
                  </a:stretch>
                </a:blipFill>
              </p:spPr>
              <p:txBody>
                <a:bodyPr/>
                <a:lstStyle/>
                <a:p>
                  <a:r>
                    <a:rPr lang="en-SE">
                      <a:noFill/>
                    </a:rPr>
                    <a:t> </a:t>
                  </a:r>
                </a:p>
              </p:txBody>
            </p:sp>
          </mc:Fallback>
        </mc:AlternateContent>
        <p:cxnSp>
          <p:nvCxnSpPr>
            <p:cNvPr id="55" name="Straight Arrow Connector 54">
              <a:extLst>
                <a:ext uri="{FF2B5EF4-FFF2-40B4-BE49-F238E27FC236}">
                  <a16:creationId xmlns:a16="http://schemas.microsoft.com/office/drawing/2014/main" id="{DCBD18F9-FA35-4DDB-99A2-13F34905E700}"/>
                </a:ext>
              </a:extLst>
            </p:cNvPr>
            <p:cNvCxnSpPr>
              <a:cxnSpLocks/>
            </p:cNvCxnSpPr>
            <p:nvPr/>
          </p:nvCxnSpPr>
          <p:spPr bwMode="auto">
            <a:xfrm>
              <a:off x="6180567" y="3270087"/>
              <a:ext cx="0" cy="533400"/>
            </a:xfrm>
            <a:prstGeom prst="straightConnector1">
              <a:avLst/>
            </a:prstGeom>
            <a:noFill/>
            <a:ln w="25400" cap="flat" cmpd="sng" algn="ctr">
              <a:solidFill>
                <a:schemeClr val="tx1"/>
              </a:solidFill>
              <a:prstDash val="solid"/>
              <a:round/>
              <a:headEnd type="none" w="med" len="med"/>
              <a:tailEnd type="triangle"/>
            </a:ln>
            <a:effectLst/>
          </p:spPr>
        </p:cxnSp>
      </p:grpSp>
      <p:graphicFrame>
        <p:nvGraphicFramePr>
          <p:cNvPr id="56" name="Table 63">
            <a:extLst>
              <a:ext uri="{FF2B5EF4-FFF2-40B4-BE49-F238E27FC236}">
                <a16:creationId xmlns:a16="http://schemas.microsoft.com/office/drawing/2014/main" id="{AE5A0D84-1373-4AB2-AD15-7D1C73B46938}"/>
              </a:ext>
            </a:extLst>
          </p:cNvPr>
          <p:cNvGraphicFramePr>
            <a:graphicFrameLocks/>
          </p:cNvGraphicFramePr>
          <p:nvPr/>
        </p:nvGraphicFramePr>
        <p:xfrm>
          <a:off x="1541307" y="4990732"/>
          <a:ext cx="6995880" cy="370840"/>
        </p:xfrm>
        <a:graphic>
          <a:graphicData uri="http://schemas.openxmlformats.org/drawingml/2006/table">
            <a:tbl>
              <a:tblPr firstRow="1" bandRow="1">
                <a:tableStyleId>{2D5ABB26-0587-4C30-8999-92F81FD0307C}</a:tableStyleId>
              </a:tblPr>
              <a:tblGrid>
                <a:gridCol w="2331960">
                  <a:extLst>
                    <a:ext uri="{9D8B030D-6E8A-4147-A177-3AD203B41FA5}">
                      <a16:colId xmlns:a16="http://schemas.microsoft.com/office/drawing/2014/main" val="1487118975"/>
                    </a:ext>
                  </a:extLst>
                </a:gridCol>
                <a:gridCol w="2331960">
                  <a:extLst>
                    <a:ext uri="{9D8B030D-6E8A-4147-A177-3AD203B41FA5}">
                      <a16:colId xmlns:a16="http://schemas.microsoft.com/office/drawing/2014/main" val="875602381"/>
                    </a:ext>
                  </a:extLst>
                </a:gridCol>
                <a:gridCol w="2331960">
                  <a:extLst>
                    <a:ext uri="{9D8B030D-6E8A-4147-A177-3AD203B41FA5}">
                      <a16:colId xmlns:a16="http://schemas.microsoft.com/office/drawing/2014/main" val="3256823831"/>
                    </a:ext>
                  </a:extLst>
                </a:gridCol>
              </a:tblGrid>
              <a:tr h="370840">
                <a:tc>
                  <a:txBody>
                    <a:bodyPr/>
                    <a:lstStyle/>
                    <a:p>
                      <a:r>
                        <a:rPr lang="en-US" dirty="0"/>
                        <a:t>MDP Planning</a:t>
                      </a:r>
                      <a:endParaRPr lang="en-SE" dirty="0"/>
                    </a:p>
                  </a:txBody>
                  <a:tcPr/>
                </a:tc>
                <a:tc>
                  <a:txBody>
                    <a:bodyPr/>
                    <a:lstStyle/>
                    <a:p>
                      <a:r>
                        <a:rPr lang="en-US" dirty="0"/>
                        <a:t>Value-based RL</a:t>
                      </a:r>
                      <a:endParaRPr lang="en-SE" dirty="0"/>
                    </a:p>
                  </a:txBody>
                  <a:tcPr/>
                </a:tc>
                <a:tc>
                  <a:txBody>
                    <a:bodyPr/>
                    <a:lstStyle/>
                    <a:p>
                      <a:r>
                        <a:rPr lang="en-US" dirty="0"/>
                        <a:t>Policy-based RL</a:t>
                      </a:r>
                      <a:endParaRPr lang="en-SE" dirty="0"/>
                    </a:p>
                  </a:txBody>
                  <a:tcPr/>
                </a:tc>
                <a:extLst>
                  <a:ext uri="{0D108BD9-81ED-4DB2-BD59-A6C34878D82A}">
                    <a16:rowId xmlns:a16="http://schemas.microsoft.com/office/drawing/2014/main" val="473992227"/>
                  </a:ext>
                </a:extLst>
              </a:tr>
            </a:tbl>
          </a:graphicData>
        </a:graphic>
      </p:graphicFrame>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D16DCF83-579B-4902-903D-C4D033E3C067}"/>
                  </a:ext>
                </a:extLst>
              </p:cNvPr>
              <p:cNvSpPr txBox="1"/>
              <p:nvPr/>
            </p:nvSpPr>
            <p:spPr>
              <a:xfrm>
                <a:off x="3503806" y="4334241"/>
                <a:ext cx="2259658" cy="646331"/>
              </a:xfrm>
              <a:prstGeom prst="rect">
                <a:avLst/>
              </a:prstGeom>
              <a:noFill/>
            </p:spPr>
            <p:txBody>
              <a:bodyPr wrap="square" rtlCol="0" anchor="t">
                <a:spAutoFit/>
              </a:bodyPr>
              <a:lstStyle/>
              <a:p>
                <a:pPr algn="ctr"/>
                <a:r>
                  <a:rPr lang="en-US" dirty="0"/>
                  <a:t>action</a:t>
                </a:r>
              </a:p>
              <a:p>
                <a:pPr algn="ct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a</m:t>
                      </m:r>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argmax</m:t>
                          </m:r>
                        </m:e>
                        <m:sub>
                          <m:r>
                            <m:rPr>
                              <m:sty m:val="p"/>
                            </m:rPr>
                            <a:rPr lang="en-US" b="0" i="0" smtClean="0">
                              <a:latin typeface="Cambria Math" panose="02040503050406030204" pitchFamily="18" charset="0"/>
                            </a:rPr>
                            <m:t>a</m:t>
                          </m:r>
                        </m:sub>
                      </m:sSub>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oMath>
                  </m:oMathPara>
                </a14:m>
                <a:endParaRPr lang="en-SE" dirty="0"/>
              </a:p>
            </p:txBody>
          </p:sp>
        </mc:Choice>
        <mc:Fallback xmlns="">
          <p:sp>
            <p:nvSpPr>
              <p:cNvPr id="57" name="TextBox 56">
                <a:extLst>
                  <a:ext uri="{FF2B5EF4-FFF2-40B4-BE49-F238E27FC236}">
                    <a16:creationId xmlns:a16="http://schemas.microsoft.com/office/drawing/2014/main" id="{D16DCF83-579B-4902-903D-C4D033E3C067}"/>
                  </a:ext>
                </a:extLst>
              </p:cNvPr>
              <p:cNvSpPr txBox="1">
                <a:spLocks noRot="1" noChangeAspect="1" noMove="1" noResize="1" noEditPoints="1" noAdjustHandles="1" noChangeArrowheads="1" noChangeShapeType="1" noTextEdit="1"/>
              </p:cNvSpPr>
              <p:nvPr/>
            </p:nvSpPr>
            <p:spPr>
              <a:xfrm>
                <a:off x="3503806" y="4334241"/>
                <a:ext cx="2259658" cy="646331"/>
              </a:xfrm>
              <a:prstGeom prst="rect">
                <a:avLst/>
              </a:prstGeom>
              <a:blipFill>
                <a:blip r:embed="rId14"/>
                <a:stretch>
                  <a:fillRect t="-5660" b="-6604"/>
                </a:stretch>
              </a:blipFill>
            </p:spPr>
            <p:txBody>
              <a:bodyPr/>
              <a:lstStyle/>
              <a:p>
                <a:r>
                  <a:rPr lang="en-SE">
                    <a:noFill/>
                  </a:rPr>
                  <a:t> </a:t>
                </a:r>
              </a:p>
            </p:txBody>
          </p:sp>
        </mc:Fallback>
      </mc:AlternateContent>
      <p:sp>
        <p:nvSpPr>
          <p:cNvPr id="58" name="Rectangle 57">
            <a:extLst>
              <a:ext uri="{FF2B5EF4-FFF2-40B4-BE49-F238E27FC236}">
                <a16:creationId xmlns:a16="http://schemas.microsoft.com/office/drawing/2014/main" id="{CE1FA8D7-D4C6-42BF-95B8-4E600DB9F94D}"/>
              </a:ext>
            </a:extLst>
          </p:cNvPr>
          <p:cNvSpPr/>
          <p:nvPr/>
        </p:nvSpPr>
        <p:spPr bwMode="auto">
          <a:xfrm>
            <a:off x="5868144" y="2209800"/>
            <a:ext cx="2286000" cy="3276600"/>
          </a:xfrm>
          <a:prstGeom prst="rect">
            <a:avLst/>
          </a:pr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E"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3569872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7A151-F12B-449D-831C-52FEDD6066B9}"/>
              </a:ext>
            </a:extLst>
          </p:cNvPr>
          <p:cNvSpPr>
            <a:spLocks noGrp="1"/>
          </p:cNvSpPr>
          <p:nvPr>
            <p:ph type="title"/>
          </p:nvPr>
        </p:nvSpPr>
        <p:spPr/>
        <p:txBody>
          <a:bodyPr/>
          <a:lstStyle/>
          <a:p>
            <a:r>
              <a:rPr lang="en-US" dirty="0"/>
              <a:t>Example:  Game of Pong</a:t>
            </a:r>
            <a:endParaRPr lang="en-SE" dirty="0"/>
          </a:p>
        </p:txBody>
      </p:sp>
      <p:sp>
        <p:nvSpPr>
          <p:cNvPr id="3" name="Content Placeholder 2">
            <a:extLst>
              <a:ext uri="{FF2B5EF4-FFF2-40B4-BE49-F238E27FC236}">
                <a16:creationId xmlns:a16="http://schemas.microsoft.com/office/drawing/2014/main" id="{2B1121DF-1674-4A4A-8F90-C67EBDA5D028}"/>
              </a:ext>
            </a:extLst>
          </p:cNvPr>
          <p:cNvSpPr>
            <a:spLocks noGrp="1"/>
          </p:cNvSpPr>
          <p:nvPr>
            <p:ph idx="1"/>
          </p:nvPr>
        </p:nvSpPr>
        <p:spPr>
          <a:xfrm>
            <a:off x="152400" y="1285860"/>
            <a:ext cx="8839200" cy="3349373"/>
          </a:xfrm>
        </p:spPr>
        <p:txBody>
          <a:bodyPr>
            <a:normAutofit fontScale="70000" lnSpcReduction="20000"/>
          </a:bodyPr>
          <a:lstStyle/>
          <a:p>
            <a:r>
              <a:rPr lang="en-US" dirty="0"/>
              <a:t>The agent plays one of the paddles (the other is controlled by a decent AI) and it has to bounce the ball past the other player. For each input image, agent decides if it wants to move the paddle UP or DOWN (2 discrete actions). At the end of the game the agent either wins (+1 reward) or loses (-1 reward)(sparse rewards).</a:t>
            </a:r>
          </a:p>
          <a:p>
            <a:pPr lvl="1"/>
            <a:r>
              <a:rPr lang="en-US" dirty="0"/>
              <a:t>(In practice we may stack multiple input images as input to the agent.)</a:t>
            </a:r>
          </a:p>
          <a:p>
            <a:r>
              <a:rPr lang="en-US" dirty="0"/>
              <a:t>The agent implements a policy network, which maps from input image to two possible actions (UP or DOWN) with a stochastic SoftMax policy. </a:t>
            </a:r>
            <a:endParaRPr lang="en-SE" dirty="0"/>
          </a:p>
        </p:txBody>
      </p:sp>
      <p:pic>
        <p:nvPicPr>
          <p:cNvPr id="2050" name="Picture 2">
            <a:extLst>
              <a:ext uri="{FF2B5EF4-FFF2-40B4-BE49-F238E27FC236}">
                <a16:creationId xmlns:a16="http://schemas.microsoft.com/office/drawing/2014/main" id="{825C9631-23BD-4D19-B5C9-1CD4A5A4DC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635" y="4453282"/>
            <a:ext cx="3638550" cy="19621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a:extLst>
              <a:ext uri="{FF2B5EF4-FFF2-40B4-BE49-F238E27FC236}">
                <a16:creationId xmlns:a16="http://schemas.microsoft.com/office/drawing/2014/main" id="{0F87F19C-268C-48C0-A9D9-D3972B279D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7626" y="4437112"/>
            <a:ext cx="4387587" cy="19621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4DDD413-D22A-4105-A4CE-5754F1EF24A5}"/>
              </a:ext>
            </a:extLst>
          </p:cNvPr>
          <p:cNvSpPr txBox="1"/>
          <p:nvPr/>
        </p:nvSpPr>
        <p:spPr>
          <a:xfrm>
            <a:off x="3347864" y="6586452"/>
            <a:ext cx="2448272" cy="253916"/>
          </a:xfrm>
          <a:prstGeom prst="rect">
            <a:avLst/>
          </a:prstGeom>
          <a:noFill/>
        </p:spPr>
        <p:txBody>
          <a:bodyPr wrap="square">
            <a:spAutoFit/>
          </a:bodyPr>
          <a:lstStyle/>
          <a:p>
            <a:r>
              <a:rPr lang="en-SE" sz="1050" dirty="0"/>
              <a:t>http://karpathy.github.io/2016/05/31/rl/</a:t>
            </a:r>
          </a:p>
        </p:txBody>
      </p:sp>
    </p:spTree>
    <p:extLst>
      <p:ext uri="{BB962C8B-B14F-4D97-AF65-F5344CB8AC3E}">
        <p14:creationId xmlns:p14="http://schemas.microsoft.com/office/powerpoint/2010/main" val="27851360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6BA97-8F25-466C-957D-B5DF71E7A480}"/>
              </a:ext>
            </a:extLst>
          </p:cNvPr>
          <p:cNvSpPr>
            <a:spLocks noGrp="1"/>
          </p:cNvSpPr>
          <p:nvPr>
            <p:ph type="title"/>
          </p:nvPr>
        </p:nvSpPr>
        <p:spPr/>
        <p:txBody>
          <a:bodyPr/>
          <a:lstStyle/>
          <a:p>
            <a:r>
              <a:rPr lang="en-US" dirty="0"/>
              <a:t>SL vs. RL</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E722ABE-AD92-4222-834C-25D35EC9B153}"/>
                  </a:ext>
                </a:extLst>
              </p:cNvPr>
              <p:cNvSpPr>
                <a:spLocks noGrp="1"/>
              </p:cNvSpPr>
              <p:nvPr>
                <p:ph idx="1"/>
              </p:nvPr>
            </p:nvSpPr>
            <p:spPr>
              <a:xfrm>
                <a:off x="152400" y="1285860"/>
                <a:ext cx="8839200" cy="2215148"/>
              </a:xfrm>
            </p:spPr>
            <p:txBody>
              <a:bodyPr>
                <a:normAutofit fontScale="55000" lnSpcReduction="20000"/>
              </a:bodyPr>
              <a:lstStyle/>
              <a:p>
                <a:r>
                  <a:rPr lang="en-US" dirty="0"/>
                  <a:t>With SL: if the NN predicts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𝑈𝑃</m:t>
                    </m:r>
                  </m:oMath>
                </a14:m>
                <a:r>
                  <a:rPr lang="en-US" dirty="0"/>
                  <a:t> for input </a:t>
                </a:r>
                <a14:m>
                  <m:oMath xmlns:m="http://schemas.openxmlformats.org/officeDocument/2006/math">
                    <m:r>
                      <a:rPr lang="en-US" b="0" i="1" smtClean="0">
                        <a:latin typeface="Cambria Math" panose="02040503050406030204" pitchFamily="18" charset="0"/>
                      </a:rPr>
                      <m:t>𝑥</m:t>
                    </m:r>
                  </m:oMath>
                </a14:m>
                <a:r>
                  <a:rPr lang="en-US" dirty="0"/>
                  <a:t>, and it is the correct ground truth label (e.g., the expert action in Imitation Learning), then gradient descent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m:t>
                        </m:r>
                      </m:e>
                      <m:sub>
                        <m:r>
                          <a:rPr lang="en-US" b="0" i="1" smtClean="0">
                            <a:latin typeface="Cambria Math" panose="02040503050406030204" pitchFamily="18" charset="0"/>
                          </a:rPr>
                          <m:t>𝜃</m:t>
                        </m:r>
                      </m:sub>
                    </m:sSub>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𝑈𝑃</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func>
                  </m:oMath>
                </a14:m>
                <a:r>
                  <a:rPr lang="en-US" dirty="0"/>
                  <a:t>) will make the NN more likely to predict </a:t>
                </a:r>
                <a14:m>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𝑈𝑃</m:t>
                    </m:r>
                  </m:oMath>
                </a14:m>
                <a:r>
                  <a:rPr lang="en-US" dirty="0"/>
                  <a:t> for input </a:t>
                </a:r>
                <a14:m>
                  <m:oMath xmlns:m="http://schemas.openxmlformats.org/officeDocument/2006/math">
                    <m:r>
                      <a:rPr lang="en-US" b="0" i="1" smtClean="0">
                        <a:latin typeface="Cambria Math" panose="02040503050406030204" pitchFamily="18" charset="0"/>
                      </a:rPr>
                      <m:t>𝑥</m:t>
                    </m:r>
                  </m:oMath>
                </a14:m>
                <a:endParaRPr lang="en-US" b="0" dirty="0"/>
              </a:p>
              <a:p>
                <a:r>
                  <a:rPr lang="en-US" dirty="0"/>
                  <a:t>With RL: if the NN predicts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𝐷𝑂𝑊𝑁</m:t>
                    </m:r>
                  </m:oMath>
                </a14:m>
                <a:r>
                  <a:rPr lang="en-US" dirty="0"/>
                  <a:t> for input </a:t>
                </a:r>
                <a14:m>
                  <m:oMath xmlns:m="http://schemas.openxmlformats.org/officeDocument/2006/math">
                    <m:r>
                      <a:rPr lang="en-US" b="0" i="1" smtClean="0">
                        <a:latin typeface="Cambria Math" panose="02040503050406030204" pitchFamily="18" charset="0"/>
                      </a:rPr>
                      <m:t>𝑥</m:t>
                    </m:r>
                  </m:oMath>
                </a14:m>
                <a:r>
                  <a:rPr lang="en-US" dirty="0"/>
                  <a:t>, but we don’t have the ground truth label in the middle of the game, so we must wait until the end of the game. If agent loses, then gradient descent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m:t>
                        </m:r>
                      </m:e>
                      <m:sub>
                        <m:r>
                          <a:rPr lang="en-US" b="0" i="1" smtClean="0">
                            <a:latin typeface="Cambria Math" panose="02040503050406030204" pitchFamily="18" charset="0"/>
                          </a:rPr>
                          <m:t>𝜃</m:t>
                        </m:r>
                      </m:sub>
                    </m:sSub>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𝐷𝑂𝑊𝑁</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func>
                  </m:oMath>
                </a14:m>
                <a:r>
                  <a:rPr lang="en-US" dirty="0"/>
                  <a:t>) will make the NN less likely to predict </a:t>
                </a:r>
                <a14:m>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r>
                      <a:rPr lang="en-US" b="0" i="1" smtClean="0">
                        <a:latin typeface="Cambria Math" panose="02040503050406030204" pitchFamily="18" charset="0"/>
                      </a:rPr>
                      <m:t>𝐷𝑂𝑊𝑁</m:t>
                    </m:r>
                  </m:oMath>
                </a14:m>
                <a:r>
                  <a:rPr lang="en-US" dirty="0"/>
                  <a:t> for input </a:t>
                </a:r>
                <a14:m>
                  <m:oMath xmlns:m="http://schemas.openxmlformats.org/officeDocument/2006/math">
                    <m:r>
                      <a:rPr lang="en-US" b="0" i="1" smtClean="0">
                        <a:latin typeface="Cambria Math" panose="02040503050406030204" pitchFamily="18" charset="0"/>
                      </a:rPr>
                      <m:t>𝑥</m:t>
                    </m:r>
                  </m:oMath>
                </a14:m>
                <a:endParaRPr lang="en-US" dirty="0"/>
              </a:p>
              <a:p>
                <a:pPr lvl="1"/>
                <a:r>
                  <a:rPr lang="en-US" sz="2900" dirty="0"/>
                  <a:t>Credit assignment problem: in an episode of many steps, which step contributed the most to the final outcome?</a:t>
                </a:r>
                <a:endParaRPr lang="en-SE" sz="2900" dirty="0"/>
              </a:p>
              <a:p>
                <a:endParaRPr lang="en-SE" dirty="0"/>
              </a:p>
            </p:txBody>
          </p:sp>
        </mc:Choice>
        <mc:Fallback xmlns="">
          <p:sp>
            <p:nvSpPr>
              <p:cNvPr id="3" name="Content Placeholder 2">
                <a:extLst>
                  <a:ext uri="{FF2B5EF4-FFF2-40B4-BE49-F238E27FC236}">
                    <a16:creationId xmlns:a16="http://schemas.microsoft.com/office/drawing/2014/main" id="{0E722ABE-AD92-4222-834C-25D35EC9B153}"/>
                  </a:ext>
                </a:extLst>
              </p:cNvPr>
              <p:cNvSpPr>
                <a:spLocks noGrp="1" noRot="1" noChangeAspect="1" noMove="1" noResize="1" noEditPoints="1" noAdjustHandles="1" noChangeArrowheads="1" noChangeShapeType="1" noTextEdit="1"/>
              </p:cNvSpPr>
              <p:nvPr>
                <p:ph idx="1"/>
              </p:nvPr>
            </p:nvSpPr>
            <p:spPr>
              <a:xfrm>
                <a:off x="152400" y="1285860"/>
                <a:ext cx="8839200" cy="2215148"/>
              </a:xfrm>
              <a:blipFill>
                <a:blip r:embed="rId2"/>
                <a:stretch>
                  <a:fillRect l="-414" t="-3857"/>
                </a:stretch>
              </a:blipFill>
            </p:spPr>
            <p:txBody>
              <a:bodyPr/>
              <a:lstStyle/>
              <a:p>
                <a:r>
                  <a:rPr lang="en-SE">
                    <a:noFill/>
                  </a:rPr>
                  <a:t> </a:t>
                </a:r>
              </a:p>
            </p:txBody>
          </p:sp>
        </mc:Fallback>
      </mc:AlternateContent>
      <p:pic>
        <p:nvPicPr>
          <p:cNvPr id="1026" name="Picture 2">
            <a:extLst>
              <a:ext uri="{FF2B5EF4-FFF2-40B4-BE49-F238E27FC236}">
                <a16:creationId xmlns:a16="http://schemas.microsoft.com/office/drawing/2014/main" id="{719B3481-DB77-45DF-8BB9-F00CD1E2862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9916" y="3504702"/>
            <a:ext cx="6084168" cy="149357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AA4A822-864A-4001-A25E-52F66998F14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9916" y="5248963"/>
            <a:ext cx="6084168" cy="140485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56E0C72-22C3-4EC1-8F47-C5308A10DCBD}"/>
              </a:ext>
            </a:extLst>
          </p:cNvPr>
          <p:cNvSpPr txBox="1"/>
          <p:nvPr/>
        </p:nvSpPr>
        <p:spPr>
          <a:xfrm>
            <a:off x="3320988" y="6633702"/>
            <a:ext cx="2502024" cy="253916"/>
          </a:xfrm>
          <a:prstGeom prst="rect">
            <a:avLst/>
          </a:prstGeom>
          <a:noFill/>
        </p:spPr>
        <p:txBody>
          <a:bodyPr wrap="square">
            <a:spAutoFit/>
          </a:bodyPr>
          <a:lstStyle/>
          <a:p>
            <a:r>
              <a:rPr lang="en-SE" sz="1050" dirty="0"/>
              <a:t>http://karpathy.github.io/2016/05/31/rl/</a:t>
            </a:r>
          </a:p>
        </p:txBody>
      </p:sp>
      <p:sp>
        <p:nvSpPr>
          <p:cNvPr id="8" name="TextBox 7">
            <a:extLst>
              <a:ext uri="{FF2B5EF4-FFF2-40B4-BE49-F238E27FC236}">
                <a16:creationId xmlns:a16="http://schemas.microsoft.com/office/drawing/2014/main" id="{53F24F90-1FA1-450D-A4AB-F7FD47BB0A88}"/>
              </a:ext>
            </a:extLst>
          </p:cNvPr>
          <p:cNvSpPr txBox="1"/>
          <p:nvPr/>
        </p:nvSpPr>
        <p:spPr>
          <a:xfrm>
            <a:off x="4716016" y="3501008"/>
            <a:ext cx="936104" cy="307777"/>
          </a:xfrm>
          <a:prstGeom prst="rect">
            <a:avLst/>
          </a:prstGeom>
          <a:solidFill>
            <a:schemeClr val="bg1"/>
          </a:solidFill>
        </p:spPr>
        <p:txBody>
          <a:bodyPr wrap="square" rtlCol="0">
            <a:spAutoFit/>
          </a:bodyPr>
          <a:lstStyle/>
          <a:p>
            <a:pPr algn="ctr"/>
            <a:r>
              <a:rPr lang="en-US" sz="1400" dirty="0"/>
              <a:t>logit</a:t>
            </a:r>
            <a:endParaRPr lang="en-SE" sz="1400" dirty="0"/>
          </a:p>
        </p:txBody>
      </p:sp>
      <p:sp>
        <p:nvSpPr>
          <p:cNvPr id="12" name="TextBox 11">
            <a:extLst>
              <a:ext uri="{FF2B5EF4-FFF2-40B4-BE49-F238E27FC236}">
                <a16:creationId xmlns:a16="http://schemas.microsoft.com/office/drawing/2014/main" id="{365C7CBF-9B29-47E9-87FD-EF1193A8E07C}"/>
              </a:ext>
            </a:extLst>
          </p:cNvPr>
          <p:cNvSpPr txBox="1"/>
          <p:nvPr/>
        </p:nvSpPr>
        <p:spPr>
          <a:xfrm>
            <a:off x="4694691" y="5264920"/>
            <a:ext cx="936104" cy="307777"/>
          </a:xfrm>
          <a:prstGeom prst="rect">
            <a:avLst/>
          </a:prstGeom>
          <a:solidFill>
            <a:schemeClr val="bg1"/>
          </a:solidFill>
        </p:spPr>
        <p:txBody>
          <a:bodyPr wrap="square" rtlCol="0">
            <a:spAutoFit/>
          </a:bodyPr>
          <a:lstStyle/>
          <a:p>
            <a:pPr algn="ctr"/>
            <a:r>
              <a:rPr lang="en-US" sz="1400" dirty="0"/>
              <a:t>logit</a:t>
            </a:r>
            <a:endParaRPr lang="en-SE" sz="1400" dirty="0"/>
          </a:p>
        </p:txBody>
      </p:sp>
    </p:spTree>
    <p:extLst>
      <p:ext uri="{BB962C8B-B14F-4D97-AF65-F5344CB8AC3E}">
        <p14:creationId xmlns:p14="http://schemas.microsoft.com/office/powerpoint/2010/main" val="41778799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D90A4-7846-4F98-A03D-3EEED7516B68}"/>
              </a:ext>
            </a:extLst>
          </p:cNvPr>
          <p:cNvSpPr>
            <a:spLocks noGrp="1"/>
          </p:cNvSpPr>
          <p:nvPr>
            <p:ph type="title"/>
          </p:nvPr>
        </p:nvSpPr>
        <p:spPr>
          <a:xfrm>
            <a:off x="152400" y="71422"/>
            <a:ext cx="4635624" cy="1143000"/>
          </a:xfrm>
        </p:spPr>
        <p:txBody>
          <a:bodyPr>
            <a:normAutofit fontScale="90000"/>
          </a:bodyPr>
          <a:lstStyle/>
          <a:p>
            <a:r>
              <a:rPr lang="en-US" dirty="0"/>
              <a:t>MC REINFORCE for Pong I</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F9A91D4-B06C-4BB9-980A-677B9335445D}"/>
                  </a:ext>
                </a:extLst>
              </p:cNvPr>
              <p:cNvSpPr>
                <a:spLocks noGrp="1"/>
              </p:cNvSpPr>
              <p:nvPr>
                <p:ph idx="1"/>
              </p:nvPr>
            </p:nvSpPr>
            <p:spPr>
              <a:xfrm>
                <a:off x="-36512" y="1223550"/>
                <a:ext cx="8839200" cy="5733842"/>
              </a:xfrm>
            </p:spPr>
            <p:txBody>
              <a:bodyPr>
                <a:normAutofit fontScale="55000" lnSpcReduction="20000"/>
              </a:bodyPr>
              <a:lstStyle/>
              <a:p>
                <a14:m>
                  <m:oMath xmlns:m="http://schemas.openxmlformats.org/officeDocument/2006/math">
                    <m:r>
                      <a:rPr lang="en-US" b="0" i="1" smtClean="0">
                        <a:solidFill>
                          <a:schemeClr val="tx1"/>
                        </a:solidFill>
                        <a:latin typeface="Cambria Math" panose="02040503050406030204" pitchFamily="18" charset="0"/>
                      </a:rPr>
                      <m:t>𝐽</m:t>
                    </m:r>
                    <m:d>
                      <m:dPr>
                        <m:ctrlPr>
                          <a:rPr lang="en-US" i="1">
                            <a:solidFill>
                              <a:schemeClr val="tx1"/>
                            </a:solidFill>
                            <a:latin typeface="Cambria Math" panose="02040503050406030204" pitchFamily="18" charset="0"/>
                          </a:rPr>
                        </m:ctrlPr>
                      </m:dPr>
                      <m:e>
                        <m:r>
                          <a:rPr lang="en-US" b="1" i="1">
                            <a:solidFill>
                              <a:schemeClr val="tx1"/>
                            </a:solidFill>
                            <a:latin typeface="Cambria Math" panose="02040503050406030204" pitchFamily="18" charset="0"/>
                          </a:rPr>
                          <m:t>𝜽</m:t>
                        </m:r>
                      </m:e>
                    </m:d>
                    <m:r>
                      <a:rPr lang="en-US" i="1">
                        <a:solidFill>
                          <a:schemeClr val="tx1"/>
                        </a:solidFill>
                        <a:latin typeface="Cambria Math" panose="02040503050406030204" pitchFamily="18" charset="0"/>
                      </a:rPr>
                      <m:t>=</m:t>
                    </m:r>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𝑠</m:t>
                        </m:r>
                      </m:sub>
                      <m:sup/>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𝜇</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e>
                        </m:d>
                      </m:e>
                    </m:nary>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𝑎</m:t>
                        </m:r>
                      </m:sub>
                      <m:sup/>
                      <m:e>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b="0" i="1">
                                <a:solidFill>
                                  <a:schemeClr val="tx1"/>
                                </a:solidFill>
                                <a:latin typeface="Cambria Math" panose="02040503050406030204" pitchFamily="18" charset="0"/>
                              </a:rPr>
                              <m:t>𝜃</m:t>
                            </m:r>
                          </m:e>
                        </m:d>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𝑞</m:t>
                            </m:r>
                          </m:e>
                          <m:sub>
                            <m:r>
                              <a:rPr lang="en-US" b="0" i="1" smtClean="0">
                                <a:solidFill>
                                  <a:schemeClr val="tx1"/>
                                </a:solidFill>
                                <a:latin typeface="Cambria Math" panose="02040503050406030204" pitchFamily="18" charset="0"/>
                              </a:rPr>
                              <m:t>𝜋</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𝑠</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r>
                          <a:rPr lang="en-US" b="0" i="1" smtClean="0">
                            <a:solidFill>
                              <a:schemeClr val="tx1"/>
                            </a:solidFill>
                            <a:latin typeface="Cambria Math" panose="02040503050406030204" pitchFamily="18" charset="0"/>
                          </a:rPr>
                          <m:t>)</m:t>
                        </m:r>
                      </m:e>
                    </m:nary>
                  </m:oMath>
                </a14:m>
                <a:endParaRPr lang="en-US" i="1" dirty="0">
                  <a:solidFill>
                    <a:schemeClr val="tx1"/>
                  </a:solidFill>
                  <a:latin typeface="Cambria Math" panose="02040503050406030204" pitchFamily="18" charset="0"/>
                </a:endParaRPr>
              </a:p>
              <a:p>
                <a:r>
                  <a:rPr lang="en-US" dirty="0"/>
                  <a:t>Consider agent in a given state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𝑆</m:t>
                        </m:r>
                      </m:e>
                      <m:sub>
                        <m:r>
                          <a:rPr lang="en-US">
                            <a:latin typeface="Cambria Math" panose="02040503050406030204" pitchFamily="18" charset="0"/>
                          </a:rPr>
                          <m:t>𝑡</m:t>
                        </m:r>
                      </m:sub>
                    </m:sSub>
                  </m:oMath>
                </a14:m>
                <a:r>
                  <a:rPr lang="en-US" dirty="0"/>
                  <a:t> at time </a:t>
                </a:r>
              </a:p>
              <a:p>
                <a:pPr marL="0" indent="0">
                  <a:buNone/>
                </a:pPr>
                <a:r>
                  <a:rPr lang="en-US" dirty="0"/>
                  <a:t>       step </a:t>
                </a:r>
                <a14:m>
                  <m:oMath xmlns:m="http://schemas.openxmlformats.org/officeDocument/2006/math">
                    <m:r>
                      <a:rPr lang="en-US">
                        <a:latin typeface="Cambria Math" panose="02040503050406030204" pitchFamily="18" charset="0"/>
                      </a:rPr>
                      <m:t>𝑡</m:t>
                    </m:r>
                  </m:oMath>
                </a14:m>
                <a:r>
                  <a:rPr lang="en-US" dirty="0"/>
                  <a:t>, and we want to select policy params</a:t>
                </a:r>
              </a:p>
              <a:p>
                <a:pPr marL="0" indent="0">
                  <a:buNone/>
                </a:pPr>
                <a:r>
                  <a:rPr lang="en-US" b="1" dirty="0"/>
                  <a:t>       </a:t>
                </a:r>
                <a14:m>
                  <m:oMath xmlns:m="http://schemas.openxmlformats.org/officeDocument/2006/math">
                    <m:r>
                      <a:rPr lang="en-US" b="1" i="1">
                        <a:latin typeface="Cambria Math" panose="02040503050406030204" pitchFamily="18" charset="0"/>
                      </a:rPr>
                      <m:t>𝜽</m:t>
                    </m:r>
                  </m:oMath>
                </a14:m>
                <a:r>
                  <a:rPr lang="en-US" dirty="0"/>
                  <a:t> to maximize</a:t>
                </a:r>
              </a:p>
              <a:p>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𝑣</m:t>
                        </m:r>
                      </m:e>
                      <m:sub>
                        <m:r>
                          <a:rPr lang="en-US" b="0" i="1" smtClean="0">
                            <a:solidFill>
                              <a:schemeClr val="tx1"/>
                            </a:solidFill>
                            <a:latin typeface="Cambria Math" panose="02040503050406030204" pitchFamily="18" charset="0"/>
                          </a:rPr>
                          <m:t>𝜋</m:t>
                        </m:r>
                      </m:sub>
                    </m:sSub>
                    <m:d>
                      <m:dPr>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e>
                    </m:d>
                    <m:r>
                      <a:rPr lang="en-US" b="0" i="1" smtClean="0">
                        <a:solidFill>
                          <a:schemeClr val="tx1"/>
                        </a:solidFill>
                        <a:latin typeface="Cambria Math" panose="02040503050406030204" pitchFamily="18" charset="0"/>
                      </a:rPr>
                      <m:t>=</m:t>
                    </m:r>
                    <m:nary>
                      <m:naryPr>
                        <m:chr m:val="∑"/>
                        <m:supHide m:val="on"/>
                        <m:ctrlPr>
                          <a:rPr lang="en-US" i="1">
                            <a:solidFill>
                              <a:schemeClr val="tx1"/>
                            </a:solidFill>
                            <a:latin typeface="Cambria Math" panose="02040503050406030204" pitchFamily="18" charset="0"/>
                          </a:rPr>
                        </m:ctrlPr>
                      </m:naryPr>
                      <m:sub>
                        <m:r>
                          <a:rPr lang="en-US" b="0" i="1" smtClean="0">
                            <a:solidFill>
                              <a:schemeClr val="tx1"/>
                            </a:solidFill>
                            <a:latin typeface="Cambria Math" panose="02040503050406030204" pitchFamily="18" charset="0"/>
                          </a:rPr>
                          <m:t>𝑎</m:t>
                        </m:r>
                      </m:sub>
                      <m:sup/>
                      <m:e>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r>
                          <a:rPr lang="en-US" b="0" i="1" smtClean="0">
                            <a:solidFill>
                              <a:schemeClr val="tx1"/>
                            </a:solidFill>
                            <a:latin typeface="Cambria Math" panose="02040503050406030204" pitchFamily="18" charset="0"/>
                          </a:rPr>
                          <m:t>)</m:t>
                        </m:r>
                      </m:e>
                    </m:nary>
                  </m:oMath>
                </a14:m>
                <a:endParaRPr lang="en-US" b="0" i="1" dirty="0">
                  <a:solidFill>
                    <a:schemeClr val="tx1"/>
                  </a:solidFill>
                  <a:latin typeface="Cambria Math" panose="02040503050406030204" pitchFamily="18" charset="0"/>
                </a:endParaRPr>
              </a:p>
              <a:p>
                <a14:m>
                  <m:oMath xmlns:m="http://schemas.openxmlformats.org/officeDocument/2006/math">
                    <m:r>
                      <a:rPr lang="en-US" b="0" i="1" smtClean="0">
                        <a:solidFill>
                          <a:schemeClr val="tx1"/>
                        </a:solidFill>
                        <a:latin typeface="Cambria Math" panose="02040503050406030204" pitchFamily="18" charset="0"/>
                      </a:rPr>
                      <m:t>=</m:t>
                    </m:r>
                    <m:r>
                      <a:rPr lang="en-US">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a:solidFill>
                              <a:schemeClr val="tx1"/>
                            </a:solidFill>
                            <a:latin typeface="Cambria Math" panose="02040503050406030204" pitchFamily="18" charset="0"/>
                          </a:rPr>
                          <m:t>𝑈</m:t>
                        </m:r>
                      </m:e>
                      <m:e>
                        <m:sSub>
                          <m:sSubPr>
                            <m:ctrlPr>
                              <a:rPr lang="en-US" b="0" i="1" smtClean="0">
                                <a:solidFill>
                                  <a:schemeClr val="tx1"/>
                                </a:solidFill>
                                <a:latin typeface="Cambria Math" panose="02040503050406030204" pitchFamily="18" charset="0"/>
                              </a:rPr>
                            </m:ctrlPr>
                          </m:sSubPr>
                          <m:e>
                            <m:r>
                              <a:rPr lang="en-US">
                                <a:solidFill>
                                  <a:schemeClr val="tx1"/>
                                </a:solidFill>
                                <a:latin typeface="Cambria Math" panose="02040503050406030204" pitchFamily="18" charset="0"/>
                              </a:rPr>
                              <m:t>𝑆</m:t>
                            </m:r>
                          </m:e>
                          <m:sub>
                            <m:r>
                              <m:rPr>
                                <m:sty m:val="p"/>
                              </m:rPr>
                              <a:rPr lang="en-US" b="0" i="0" smtClean="0">
                                <a:solidFill>
                                  <a:schemeClr val="tx1"/>
                                </a:solidFill>
                                <a:latin typeface="Cambria Math" panose="02040503050406030204" pitchFamily="18" charset="0"/>
                              </a:rPr>
                              <m:t>t</m:t>
                            </m:r>
                          </m:sub>
                        </m:sSub>
                        <m:r>
                          <a:rPr lang="en-US">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𝑈</m:t>
                    </m:r>
                    <m:r>
                      <a:rPr lang="en-US" i="1">
                        <a:solidFill>
                          <a:schemeClr val="tx1"/>
                        </a:solidFill>
                        <a:latin typeface="Cambria Math" panose="02040503050406030204" pitchFamily="18" charset="0"/>
                      </a:rPr>
                      <m:t>)</m:t>
                    </m:r>
                    <m:r>
                      <a:rPr lang="en-US">
                        <a:solidFill>
                          <a:schemeClr val="tx1"/>
                        </a:solidFill>
                        <a:latin typeface="Cambria Math" panose="02040503050406030204" pitchFamily="18" charset="0"/>
                      </a:rPr>
                      <m:t>+</m:t>
                    </m:r>
                    <m:r>
                      <a:rPr lang="en-US">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a:solidFill>
                              <a:schemeClr val="tx1"/>
                            </a:solidFill>
                            <a:latin typeface="Cambria Math" panose="02040503050406030204" pitchFamily="18" charset="0"/>
                          </a:rPr>
                          <m:t>𝐷</m:t>
                        </m:r>
                      </m:e>
                      <m:e>
                        <m:sSub>
                          <m:sSubPr>
                            <m:ctrlPr>
                              <a:rPr lang="en-US" b="0"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𝐷</m:t>
                    </m:r>
                    <m:r>
                      <a:rPr lang="en-US" i="1">
                        <a:solidFill>
                          <a:schemeClr val="tx1"/>
                        </a:solidFill>
                        <a:latin typeface="Cambria Math" panose="02040503050406030204" pitchFamily="18" charset="0"/>
                      </a:rPr>
                      <m:t>)</m:t>
                    </m:r>
                  </m:oMath>
                </a14:m>
                <a:endParaRPr lang="en-US" i="1" dirty="0">
                  <a:solidFill>
                    <a:schemeClr val="tx1"/>
                  </a:solidFill>
                  <a:latin typeface="Cambria Math" panose="02040503050406030204" pitchFamily="18" charset="0"/>
                </a:endParaRPr>
              </a:p>
              <a:p>
                <a:r>
                  <a:rPr lang="en-US" dirty="0"/>
                  <a:t>Taking derivative w.r.t policy params </a:t>
                </a:r>
                <a14:m>
                  <m:oMath xmlns:m="http://schemas.openxmlformats.org/officeDocument/2006/math">
                    <m:r>
                      <a:rPr lang="en-US" b="1" i="1" smtClean="0">
                        <a:solidFill>
                          <a:schemeClr val="tx1"/>
                        </a:solidFill>
                        <a:latin typeface="Cambria Math" panose="02040503050406030204" pitchFamily="18" charset="0"/>
                      </a:rPr>
                      <m:t>𝜽</m:t>
                    </m:r>
                  </m:oMath>
                </a14:m>
                <a:r>
                  <a:rPr lang="en-US" dirty="0"/>
                  <a:t> </a:t>
                </a:r>
              </a:p>
              <a:p>
                <a14:m>
                  <m:oMath xmlns:m="http://schemas.openxmlformats.org/officeDocument/2006/math">
                    <m:sSub>
                      <m:sSubPr>
                        <m:ctrlPr>
                          <a:rPr lang="en-US" b="0" i="1" smtClean="0">
                            <a:solidFill>
                              <a:schemeClr val="tx1"/>
                            </a:solidFill>
                            <a:latin typeface="Cambria Math" panose="02040503050406030204" pitchFamily="18" charset="0"/>
                          </a:rPr>
                        </m:ctrlPr>
                      </m:sSubPr>
                      <m:e>
                        <m:r>
                          <m:rPr>
                            <m:sty m:val="p"/>
                          </m:rPr>
                          <a:rPr lang="en-US" smtClean="0">
                            <a:solidFill>
                              <a:schemeClr val="tx1"/>
                            </a:solidFill>
                            <a:latin typeface="Cambria Math" panose="02040503050406030204" pitchFamily="18" charset="0"/>
                          </a:rPr>
                          <m:t>∇</m:t>
                        </m:r>
                      </m:e>
                      <m:sub>
                        <m:r>
                          <a:rPr lang="en-US" b="0" i="1" smtClean="0">
                            <a:solidFill>
                              <a:schemeClr val="tx1"/>
                            </a:solidFill>
                            <a:latin typeface="Cambria Math" panose="02040503050406030204" pitchFamily="18" charset="0"/>
                          </a:rPr>
                          <m:t>𝜃</m:t>
                        </m:r>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𝑣</m:t>
                        </m:r>
                      </m:e>
                      <m:sub>
                        <m:r>
                          <a:rPr lang="en-US" b="0" i="1" smtClean="0">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e>
                    </m:d>
                    <m:r>
                      <a:rPr lang="en-US" i="1">
                        <a:solidFill>
                          <a:schemeClr val="tx1"/>
                        </a:solidFill>
                        <a:latin typeface="Cambria Math" panose="02040503050406030204" pitchFamily="18" charset="0"/>
                      </a:rPr>
                      <m:t>=</m:t>
                    </m:r>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𝑎</m:t>
                        </m:r>
                      </m:sub>
                      <m:sup/>
                      <m:e>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m:t>
                            </m:r>
                          </m:e>
                          <m:sub>
                            <m:r>
                              <a:rPr lang="en-US" i="1">
                                <a:solidFill>
                                  <a:schemeClr val="tx1"/>
                                </a:solidFill>
                                <a:latin typeface="Cambria Math" panose="02040503050406030204" pitchFamily="18" charset="0"/>
                              </a:rPr>
                              <m:t>𝜃</m:t>
                            </m:r>
                          </m:sub>
                        </m:sSub>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sSub>
                              <m:sSubPr>
                                <m:ctrlPr>
                                  <a:rPr lang="en-US" b="0"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i="1">
                            <a:solidFill>
                              <a:schemeClr val="tx1"/>
                            </a:solidFill>
                            <a:latin typeface="Cambria Math" panose="02040503050406030204" pitchFamily="18" charset="0"/>
                          </a:rPr>
                          <m:t>)</m:t>
                        </m:r>
                      </m:e>
                    </m:nary>
                  </m:oMath>
                </a14:m>
                <a:endParaRPr lang="en-US" i="1" dirty="0">
                  <a:solidFill>
                    <a:schemeClr val="tx1"/>
                  </a:solidFill>
                  <a:latin typeface="Cambria Math" panose="02040503050406030204" pitchFamily="18" charset="0"/>
                </a:endParaRPr>
              </a:p>
              <a:p>
                <a14:m>
                  <m:oMath xmlns:m="http://schemas.openxmlformats.org/officeDocument/2006/math">
                    <m:r>
                      <a:rPr lang="en-US" b="0" i="0"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m:t>
                        </m:r>
                      </m:e>
                      <m:sub>
                        <m:r>
                          <a:rPr lang="en-US" i="1">
                            <a:solidFill>
                              <a:schemeClr val="tx1"/>
                            </a:solidFill>
                            <a:latin typeface="Cambria Math" panose="02040503050406030204" pitchFamily="18" charset="0"/>
                          </a:rPr>
                          <m:t>𝜃</m:t>
                        </m:r>
                      </m:sub>
                    </m:sSub>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𝑈</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𝑆</m:t>
                        </m:r>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𝑈</m:t>
                        </m:r>
                      </m:e>
                    </m:d>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m:t>
                        </m:r>
                      </m:e>
                      <m:sub>
                        <m:r>
                          <a:rPr lang="en-US" i="1">
                            <a:solidFill>
                              <a:schemeClr val="tx1"/>
                            </a:solidFill>
                            <a:latin typeface="Cambria Math" panose="02040503050406030204" pitchFamily="18" charset="0"/>
                          </a:rPr>
                          <m:t>𝜃</m:t>
                        </m:r>
                      </m:sub>
                    </m:sSub>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𝐷</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𝐷</m:t>
                        </m:r>
                      </m:e>
                    </m:d>
                  </m:oMath>
                </a14:m>
                <a:endParaRPr lang="en-US" i="1" dirty="0">
                  <a:solidFill>
                    <a:schemeClr val="tx1"/>
                  </a:solidFill>
                  <a:latin typeface="Cambria Math" panose="02040503050406030204" pitchFamily="18" charset="0"/>
                </a:endParaRPr>
              </a:p>
              <a:p>
                <a14:m>
                  <m:oMath xmlns:m="http://schemas.openxmlformats.org/officeDocument/2006/math">
                    <m:r>
                      <a:rPr lang="en-US" b="0" i="1"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𝑈</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m:t>
                        </m:r>
                      </m:e>
                      <m:sub>
                        <m:r>
                          <a:rPr lang="en-US" i="1">
                            <a:solidFill>
                              <a:schemeClr val="tx1"/>
                            </a:solidFill>
                            <a:latin typeface="Cambria Math" panose="02040503050406030204" pitchFamily="18" charset="0"/>
                          </a:rPr>
                          <m:t>𝜃</m:t>
                        </m:r>
                      </m:sub>
                    </m:sSub>
                    <m:func>
                      <m:funcPr>
                        <m:ctrlPr>
                          <a:rPr lang="en-US" b="0" i="1" smtClean="0">
                            <a:solidFill>
                              <a:schemeClr val="tx1"/>
                            </a:solidFill>
                            <a:latin typeface="Cambria Math" panose="02040503050406030204" pitchFamily="18" charset="0"/>
                          </a:rPr>
                        </m:ctrlPr>
                      </m:funcPr>
                      <m:fName>
                        <m:r>
                          <m:rPr>
                            <m:sty m:val="p"/>
                          </m:rPr>
                          <a:rPr lang="en-US" b="0" i="0" smtClean="0">
                            <a:solidFill>
                              <a:schemeClr val="tx1"/>
                            </a:solidFill>
                            <a:latin typeface="Cambria Math" panose="02040503050406030204" pitchFamily="18" charset="0"/>
                          </a:rPr>
                          <m:t>log</m:t>
                        </m:r>
                      </m:fName>
                      <m:e>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𝑈</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e>
                    </m:func>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𝑆</m:t>
                        </m:r>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𝑈</m:t>
                        </m:r>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𝐷</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m:t>
                        </m:r>
                      </m:e>
                      <m:sub>
                        <m:r>
                          <a:rPr lang="en-US" i="1">
                            <a:solidFill>
                              <a:schemeClr val="tx1"/>
                            </a:solidFill>
                            <a:latin typeface="Cambria Math" panose="02040503050406030204" pitchFamily="18" charset="0"/>
                          </a:rPr>
                          <m:t>𝜃</m:t>
                        </m:r>
                      </m:sub>
                    </m:sSub>
                    <m:func>
                      <m:funcPr>
                        <m:ctrlPr>
                          <a:rPr lang="en-US" i="1">
                            <a:solidFill>
                              <a:schemeClr val="tx1"/>
                            </a:solidFill>
                            <a:latin typeface="Cambria Math" panose="02040503050406030204" pitchFamily="18" charset="0"/>
                          </a:rPr>
                        </m:ctrlPr>
                      </m:funcPr>
                      <m:fName>
                        <m:r>
                          <m:rPr>
                            <m:sty m:val="p"/>
                          </m:rPr>
                          <a:rPr lang="en-US">
                            <a:solidFill>
                              <a:schemeClr val="tx1"/>
                            </a:solidFill>
                            <a:latin typeface="Cambria Math" panose="02040503050406030204" pitchFamily="18" charset="0"/>
                          </a:rPr>
                          <m:t>log</m:t>
                        </m:r>
                      </m:fName>
                      <m:e>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𝐷</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e>
                    </m:func>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𝐷</m:t>
                        </m:r>
                      </m:e>
                    </m:d>
                  </m:oMath>
                </a14:m>
                <a:endParaRPr lang="en-US" b="0" i="1" dirty="0">
                  <a:solidFill>
                    <a:schemeClr val="tx1"/>
                  </a:solidFill>
                  <a:latin typeface="Cambria Math" panose="02040503050406030204" pitchFamily="18" charset="0"/>
                </a:endParaRPr>
              </a:p>
              <a:p>
                <a14:m>
                  <m:oMath xmlns:m="http://schemas.openxmlformats.org/officeDocument/2006/math">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𝔼</m:t>
                        </m:r>
                      </m:e>
                      <m:sub>
                        <m:r>
                          <a:rPr lang="en-US" b="0" i="1" smtClean="0">
                            <a:solidFill>
                              <a:schemeClr val="tx1"/>
                            </a:solidFill>
                            <a:latin typeface="Cambria Math" panose="02040503050406030204" pitchFamily="18" charset="0"/>
                          </a:rPr>
                          <m:t>𝜋</m:t>
                        </m:r>
                      </m:sub>
                    </m:sSub>
                    <m:r>
                      <a:rPr lang="en-US" b="0" i="1" smtClean="0">
                        <a:solidFill>
                          <a:schemeClr val="tx1"/>
                        </a:solidFill>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𝜃</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r>
                          <a:rPr lang="en-US" i="1">
                            <a:latin typeface="Cambria Math" panose="02040503050406030204" pitchFamily="18" charset="0"/>
                          </a:rPr>
                          <m:t>𝜋</m:t>
                        </m:r>
                        <m:d>
                          <m:dPr>
                            <m:ctrlPr>
                              <a:rPr lang="en-US" i="1">
                                <a:latin typeface="Cambria Math" panose="02040503050406030204" pitchFamily="18" charset="0"/>
                              </a:rPr>
                            </m:ctrlPr>
                          </m:dPr>
                          <m:e>
                            <m:r>
                              <a:rPr lang="en-US" b="0" i="1" smtClean="0">
                                <a:latin typeface="Cambria Math" panose="02040503050406030204" pitchFamily="18" charset="0"/>
                              </a:rPr>
                              <m:t>𝑎</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e>
                    </m:func>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 </m:t>
                        </m:r>
                        <m:r>
                          <a:rPr lang="en-US" b="0" i="1" smtClean="0">
                            <a:latin typeface="Cambria Math" panose="02040503050406030204" pitchFamily="18" charset="0"/>
                          </a:rPr>
                          <m:t>𝑎</m:t>
                        </m:r>
                      </m:e>
                    </m:d>
                    <m:r>
                      <a:rPr lang="en-US" b="0" i="1" smtClean="0">
                        <a:latin typeface="Cambria Math" panose="02040503050406030204" pitchFamily="18" charset="0"/>
                      </a:rPr>
                      <m:t>]</m:t>
                    </m:r>
                  </m:oMath>
                </a14:m>
                <a:endParaRPr lang="en-US" b="0" i="1" dirty="0">
                  <a:solidFill>
                    <a:schemeClr val="tx1"/>
                  </a:solidFill>
                  <a:latin typeface="Cambria Math" panose="02040503050406030204" pitchFamily="18" charset="0"/>
                </a:endParaRPr>
              </a:p>
              <a:p>
                <a14:m>
                  <m:oMath xmlns:m="http://schemas.openxmlformats.org/officeDocument/2006/math">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𝔼</m:t>
                        </m:r>
                      </m:e>
                      <m:sub>
                        <m:r>
                          <a:rPr lang="en-US" b="0" i="1" smtClean="0">
                            <a:solidFill>
                              <a:schemeClr val="tx1"/>
                            </a:solidFill>
                            <a:latin typeface="Cambria Math" panose="02040503050406030204" pitchFamily="18" charset="0"/>
                          </a:rPr>
                          <m:t>𝜋</m:t>
                        </m:r>
                      </m:sub>
                    </m:sSub>
                    <m:r>
                      <a:rPr lang="en-US" b="0" i="1" smtClean="0">
                        <a:solidFill>
                          <a:schemeClr val="tx1"/>
                        </a:solidFill>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𝜃</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r>
                          <a:rPr lang="en-US" i="1">
                            <a:latin typeface="Cambria Math" panose="02040503050406030204" pitchFamily="18" charset="0"/>
                          </a:rPr>
                          <m:t>𝜋</m:t>
                        </m:r>
                        <m:d>
                          <m:dPr>
                            <m:ctrlPr>
                              <a:rPr lang="en-US" i="1">
                                <a:latin typeface="Cambria Math" panose="02040503050406030204" pitchFamily="18" charset="0"/>
                              </a:rPr>
                            </m:ctrlPr>
                          </m:dPr>
                          <m:e>
                            <m:r>
                              <a:rPr lang="en-US" b="0" i="1" smtClean="0">
                                <a:latin typeface="Cambria Math" panose="02040503050406030204" pitchFamily="18" charset="0"/>
                              </a:rPr>
                              <m:t>𝑎</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e>
                    </m:func>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r>
                      <a:rPr lang="en-US" b="0" i="1" smtClean="0">
                        <a:latin typeface="Cambria Math" panose="02040503050406030204" pitchFamily="18" charset="0"/>
                      </a:rPr>
                      <m:t>]</m:t>
                    </m:r>
                  </m:oMath>
                </a14:m>
                <a:endParaRPr lang="en-US" b="0" i="1" dirty="0">
                  <a:solidFill>
                    <a:schemeClr val="tx1"/>
                  </a:solidFill>
                  <a:latin typeface="Cambria Math" panose="02040503050406030204" pitchFamily="18" charset="0"/>
                </a:endParaRPr>
              </a:p>
              <a:p>
                <a:r>
                  <a:rPr lang="en-US" b="0" dirty="0">
                    <a:solidFill>
                      <a:schemeClr val="tx1"/>
                    </a:solidFill>
                  </a:rPr>
                  <a:t>Suppose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𝑈</m:t>
                        </m:r>
                      </m:e>
                    </m:d>
                    <m:r>
                      <a:rPr lang="en-US" b="0" i="1" smtClean="0">
                        <a:solidFill>
                          <a:schemeClr val="tx1"/>
                        </a:solidFill>
                        <a:latin typeface="Cambria Math" panose="02040503050406030204" pitchFamily="18" charset="0"/>
                      </a:rPr>
                      <m:t>&gt;0,</m:t>
                    </m:r>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𝐷</m:t>
                        </m:r>
                      </m:e>
                    </m:d>
                    <m:r>
                      <a:rPr lang="en-US" b="0" i="1" smtClean="0">
                        <a:solidFill>
                          <a:schemeClr val="tx1"/>
                        </a:solidFill>
                        <a:latin typeface="Cambria Math" panose="02040503050406030204" pitchFamily="18" charset="0"/>
                      </a:rPr>
                      <m:t>&lt;0</m:t>
                    </m:r>
                  </m:oMath>
                </a14:m>
                <a:r>
                  <a:rPr lang="en-US" i="1" dirty="0">
                    <a:solidFill>
                      <a:schemeClr val="tx1"/>
                    </a:solidFill>
                  </a:rPr>
                  <a:t>. </a:t>
                </a:r>
                <a:r>
                  <a:rPr lang="en-US" dirty="0"/>
                  <a:t>We know </a:t>
                </a:r>
                <a14:m>
                  <m:oMath xmlns:m="http://schemas.openxmlformats.org/officeDocument/2006/math">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e>
                    </m:func>
                    <m:r>
                      <a:rPr lang="en-US" b="1" i="1" smtClean="0">
                        <a:latin typeface="Cambria Math" panose="02040503050406030204" pitchFamily="18" charset="0"/>
                      </a:rPr>
                      <m:t>≥</m:t>
                    </m:r>
                    <m:r>
                      <a:rPr lang="en-US" b="1" i="1" smtClean="0">
                        <a:latin typeface="Cambria Math" panose="02040503050406030204" pitchFamily="18" charset="0"/>
                      </a:rPr>
                      <m:t>𝟎</m:t>
                    </m:r>
                  </m:oMath>
                </a14:m>
                <a:r>
                  <a:rPr lang="en-US" i="1" dirty="0">
                    <a:solidFill>
                      <a:schemeClr val="tx1"/>
                    </a:solidFill>
                  </a:rPr>
                  <a:t>.</a:t>
                </a:r>
              </a:p>
              <a:p>
                <a:pPr lvl="1"/>
                <a:r>
                  <a:rPr lang="en-US" sz="2900" dirty="0">
                    <a:solidFill>
                      <a:schemeClr val="tx1"/>
                    </a:solidFill>
                  </a:rPr>
                  <a:t>For the UP action in state</a:t>
                </a:r>
                <a:r>
                  <a:rPr lang="en-US" sz="2900" i="1" dirty="0">
                    <a:solidFill>
                      <a:schemeClr val="tx1"/>
                    </a:solidFill>
                  </a:rPr>
                  <a:t> </a:t>
                </a:r>
                <a14:m>
                  <m:oMath xmlns:m="http://schemas.openxmlformats.org/officeDocument/2006/math">
                    <m:sSub>
                      <m:sSubPr>
                        <m:ctrlPr>
                          <a:rPr lang="en-US" sz="2900" b="0" i="1" smtClean="0">
                            <a:solidFill>
                              <a:schemeClr val="tx1"/>
                            </a:solidFill>
                            <a:latin typeface="Cambria Math" panose="02040503050406030204" pitchFamily="18" charset="0"/>
                          </a:rPr>
                        </m:ctrlPr>
                      </m:sSubPr>
                      <m:e>
                        <m:r>
                          <a:rPr lang="en-US" sz="2900" b="0" i="1" smtClean="0">
                            <a:solidFill>
                              <a:schemeClr val="tx1"/>
                            </a:solidFill>
                            <a:latin typeface="Cambria Math" panose="02040503050406030204" pitchFamily="18" charset="0"/>
                          </a:rPr>
                          <m:t>𝑆</m:t>
                        </m:r>
                      </m:e>
                      <m:sub>
                        <m:r>
                          <a:rPr lang="en-US" sz="2900" b="0" i="1" smtClean="0">
                            <a:solidFill>
                              <a:schemeClr val="tx1"/>
                            </a:solidFill>
                            <a:latin typeface="Cambria Math" panose="02040503050406030204" pitchFamily="18" charset="0"/>
                          </a:rPr>
                          <m:t>𝑡</m:t>
                        </m:r>
                      </m:sub>
                    </m:sSub>
                  </m:oMath>
                </a14:m>
                <a:r>
                  <a:rPr lang="en-US" sz="2900" b="0" i="1" dirty="0">
                    <a:solidFill>
                      <a:schemeClr val="tx1"/>
                    </a:solidFill>
                  </a:rPr>
                  <a:t>, </a:t>
                </a:r>
                <a:r>
                  <a:rPr lang="en-US" sz="2900" b="0" dirty="0">
                    <a:solidFill>
                      <a:schemeClr val="tx1"/>
                    </a:solidFill>
                  </a:rPr>
                  <a:t>the policy update </a:t>
                </a:r>
                <a14:m>
                  <m:oMath xmlns:m="http://schemas.openxmlformats.org/officeDocument/2006/math">
                    <m:r>
                      <a:rPr lang="en-US" sz="2900" b="1" i="1" smtClean="0">
                        <a:solidFill>
                          <a:schemeClr val="tx1"/>
                        </a:solidFill>
                        <a:latin typeface="Cambria Math" panose="02040503050406030204" pitchFamily="18" charset="0"/>
                      </a:rPr>
                      <m:t>𝜽</m:t>
                    </m:r>
                    <m:r>
                      <a:rPr lang="en-US" sz="2900" i="1">
                        <a:solidFill>
                          <a:schemeClr val="tx1"/>
                        </a:solidFill>
                        <a:latin typeface="Cambria Math" panose="02040503050406030204" pitchFamily="18" charset="0"/>
                      </a:rPr>
                      <m:t>←</m:t>
                    </m:r>
                    <m:r>
                      <a:rPr lang="en-US" sz="2900" b="1" i="1">
                        <a:solidFill>
                          <a:schemeClr val="tx1"/>
                        </a:solidFill>
                        <a:latin typeface="Cambria Math" panose="02040503050406030204" pitchFamily="18" charset="0"/>
                      </a:rPr>
                      <m:t>𝜽</m:t>
                    </m:r>
                    <m:r>
                      <a:rPr lang="en-US" sz="2900" i="1">
                        <a:solidFill>
                          <a:schemeClr val="tx1"/>
                        </a:solidFill>
                        <a:latin typeface="Cambria Math" panose="02040503050406030204" pitchFamily="18" charset="0"/>
                      </a:rPr>
                      <m:t>+</m:t>
                    </m:r>
                    <m:r>
                      <a:rPr lang="en-US" sz="2900" i="1">
                        <a:solidFill>
                          <a:schemeClr val="tx1"/>
                        </a:solidFill>
                        <a:latin typeface="Cambria Math" panose="02040503050406030204" pitchFamily="18" charset="0"/>
                      </a:rPr>
                      <m:t>𝛼</m:t>
                    </m:r>
                    <m:sSub>
                      <m:sSubPr>
                        <m:ctrlPr>
                          <a:rPr lang="en-US" sz="2900" i="1">
                            <a:latin typeface="Cambria Math" panose="02040503050406030204" pitchFamily="18" charset="0"/>
                          </a:rPr>
                        </m:ctrlPr>
                      </m:sSubPr>
                      <m:e>
                        <m:r>
                          <m:rPr>
                            <m:sty m:val="p"/>
                          </m:rPr>
                          <a:rPr lang="en-US" sz="2900">
                            <a:latin typeface="Cambria Math" panose="02040503050406030204" pitchFamily="18" charset="0"/>
                          </a:rPr>
                          <m:t>∇</m:t>
                        </m:r>
                      </m:e>
                      <m:sub>
                        <m:r>
                          <a:rPr lang="en-US" sz="2900" i="1">
                            <a:latin typeface="Cambria Math" panose="02040503050406030204" pitchFamily="18" charset="0"/>
                          </a:rPr>
                          <m:t>𝜃</m:t>
                        </m:r>
                      </m:sub>
                    </m:sSub>
                    <m:func>
                      <m:funcPr>
                        <m:ctrlPr>
                          <a:rPr lang="en-US" sz="2900" b="0" i="1" smtClean="0">
                            <a:solidFill>
                              <a:schemeClr val="tx1"/>
                            </a:solidFill>
                            <a:latin typeface="Cambria Math" panose="02040503050406030204" pitchFamily="18" charset="0"/>
                          </a:rPr>
                        </m:ctrlPr>
                      </m:funcPr>
                      <m:fName>
                        <m:r>
                          <m:rPr>
                            <m:sty m:val="p"/>
                          </m:rPr>
                          <a:rPr lang="en-US" sz="2900" b="0" i="0" smtClean="0">
                            <a:solidFill>
                              <a:schemeClr val="tx1"/>
                            </a:solidFill>
                            <a:latin typeface="Cambria Math" panose="02040503050406030204" pitchFamily="18" charset="0"/>
                          </a:rPr>
                          <m:t>log</m:t>
                        </m:r>
                      </m:fName>
                      <m:e>
                        <m:r>
                          <a:rPr lang="en-US" sz="2900" i="1">
                            <a:latin typeface="Cambria Math" panose="02040503050406030204" pitchFamily="18" charset="0"/>
                          </a:rPr>
                          <m:t>𝜋</m:t>
                        </m:r>
                        <m:d>
                          <m:dPr>
                            <m:ctrlPr>
                              <a:rPr lang="en-US" sz="2900" i="1">
                                <a:latin typeface="Cambria Math" panose="02040503050406030204" pitchFamily="18" charset="0"/>
                              </a:rPr>
                            </m:ctrlPr>
                          </m:dPr>
                          <m:e>
                            <m:r>
                              <a:rPr lang="en-US" sz="2900" i="1">
                                <a:latin typeface="Cambria Math" panose="02040503050406030204" pitchFamily="18" charset="0"/>
                              </a:rPr>
                              <m:t>𝑈</m:t>
                            </m:r>
                          </m:e>
                          <m:e>
                            <m:sSub>
                              <m:sSubPr>
                                <m:ctrlPr>
                                  <a:rPr lang="en-US" sz="2900" i="1">
                                    <a:latin typeface="Cambria Math" panose="02040503050406030204" pitchFamily="18" charset="0"/>
                                  </a:rPr>
                                </m:ctrlPr>
                              </m:sSubPr>
                              <m:e>
                                <m:r>
                                  <a:rPr lang="en-US" sz="2900" i="1">
                                    <a:latin typeface="Cambria Math" panose="02040503050406030204" pitchFamily="18" charset="0"/>
                                  </a:rPr>
                                  <m:t>𝑆</m:t>
                                </m:r>
                              </m:e>
                              <m:sub>
                                <m:r>
                                  <a:rPr lang="en-US" sz="2900" i="1">
                                    <a:latin typeface="Cambria Math" panose="02040503050406030204" pitchFamily="18" charset="0"/>
                                  </a:rPr>
                                  <m:t>𝑡</m:t>
                                </m:r>
                              </m:sub>
                            </m:sSub>
                            <m:r>
                              <a:rPr lang="en-US" sz="2900" i="1">
                                <a:latin typeface="Cambria Math" panose="02040503050406030204" pitchFamily="18" charset="0"/>
                              </a:rPr>
                              <m:t>,</m:t>
                            </m:r>
                            <m:r>
                              <a:rPr lang="en-US" sz="2900" i="1">
                                <a:latin typeface="Cambria Math" panose="02040503050406030204" pitchFamily="18" charset="0"/>
                              </a:rPr>
                              <m:t>𝜃</m:t>
                            </m:r>
                          </m:e>
                        </m:d>
                      </m:e>
                    </m:func>
                    <m:sSub>
                      <m:sSubPr>
                        <m:ctrlPr>
                          <a:rPr lang="en-US" sz="2900" i="1">
                            <a:latin typeface="Cambria Math" panose="02040503050406030204" pitchFamily="18" charset="0"/>
                          </a:rPr>
                        </m:ctrlPr>
                      </m:sSubPr>
                      <m:e>
                        <m:r>
                          <a:rPr lang="en-US" sz="2900" i="1">
                            <a:latin typeface="Cambria Math" panose="02040503050406030204" pitchFamily="18" charset="0"/>
                          </a:rPr>
                          <m:t>𝑞</m:t>
                        </m:r>
                      </m:e>
                      <m:sub>
                        <m:r>
                          <a:rPr lang="en-US" sz="2900" i="1">
                            <a:latin typeface="Cambria Math" panose="02040503050406030204" pitchFamily="18" charset="0"/>
                          </a:rPr>
                          <m:t>𝜋</m:t>
                        </m:r>
                      </m:sub>
                    </m:sSub>
                    <m:d>
                      <m:dPr>
                        <m:ctrlPr>
                          <a:rPr lang="en-US" sz="2900" i="1">
                            <a:solidFill>
                              <a:schemeClr val="tx1"/>
                            </a:solidFill>
                            <a:latin typeface="Cambria Math" panose="02040503050406030204" pitchFamily="18" charset="0"/>
                          </a:rPr>
                        </m:ctrlPr>
                      </m:dPr>
                      <m:e>
                        <m:sSub>
                          <m:sSubPr>
                            <m:ctrlPr>
                              <a:rPr lang="en-US" sz="2900" b="0" i="1" smtClean="0">
                                <a:solidFill>
                                  <a:schemeClr val="tx1"/>
                                </a:solidFill>
                                <a:latin typeface="Cambria Math" panose="02040503050406030204" pitchFamily="18" charset="0"/>
                              </a:rPr>
                            </m:ctrlPr>
                          </m:sSubPr>
                          <m:e>
                            <m:r>
                              <a:rPr lang="en-US" sz="2900" i="1">
                                <a:solidFill>
                                  <a:schemeClr val="tx1"/>
                                </a:solidFill>
                                <a:latin typeface="Cambria Math" panose="02040503050406030204" pitchFamily="18" charset="0"/>
                              </a:rPr>
                              <m:t>𝑆</m:t>
                            </m:r>
                          </m:e>
                          <m:sub>
                            <m:r>
                              <a:rPr lang="en-US" sz="2900" b="0" i="1" smtClean="0">
                                <a:solidFill>
                                  <a:schemeClr val="tx1"/>
                                </a:solidFill>
                                <a:latin typeface="Cambria Math" panose="02040503050406030204" pitchFamily="18" charset="0"/>
                              </a:rPr>
                              <m:t>𝑡</m:t>
                            </m:r>
                          </m:sub>
                        </m:sSub>
                        <m:r>
                          <a:rPr lang="en-US" sz="2900" i="1">
                            <a:solidFill>
                              <a:schemeClr val="tx1"/>
                            </a:solidFill>
                            <a:latin typeface="Cambria Math" panose="02040503050406030204" pitchFamily="18" charset="0"/>
                          </a:rPr>
                          <m:t>, </m:t>
                        </m:r>
                        <m:r>
                          <a:rPr lang="en-US" sz="2900" i="1">
                            <a:solidFill>
                              <a:schemeClr val="tx1"/>
                            </a:solidFill>
                            <a:latin typeface="Cambria Math" panose="02040503050406030204" pitchFamily="18" charset="0"/>
                          </a:rPr>
                          <m:t>𝑈</m:t>
                        </m:r>
                      </m:e>
                    </m:d>
                  </m:oMath>
                </a14:m>
                <a:r>
                  <a:rPr lang="en-US" sz="2900" b="1" i="1" dirty="0">
                    <a:solidFill>
                      <a:schemeClr val="tx1"/>
                    </a:solidFill>
                  </a:rPr>
                  <a:t> </a:t>
                </a:r>
                <a:r>
                  <a:rPr lang="en-US" sz="2900" dirty="0"/>
                  <a:t>will push up </a:t>
                </a:r>
                <a14:m>
                  <m:oMath xmlns:m="http://schemas.openxmlformats.org/officeDocument/2006/math">
                    <m:r>
                      <a:rPr lang="en-US" sz="2900" i="1">
                        <a:solidFill>
                          <a:schemeClr val="tx1"/>
                        </a:solidFill>
                        <a:latin typeface="Cambria Math" panose="02040503050406030204" pitchFamily="18" charset="0"/>
                      </a:rPr>
                      <m:t>𝜋</m:t>
                    </m:r>
                    <m:d>
                      <m:dPr>
                        <m:ctrlPr>
                          <a:rPr lang="en-US" sz="2900" i="1">
                            <a:solidFill>
                              <a:schemeClr val="tx1"/>
                            </a:solidFill>
                            <a:latin typeface="Cambria Math" panose="02040503050406030204" pitchFamily="18" charset="0"/>
                          </a:rPr>
                        </m:ctrlPr>
                      </m:dPr>
                      <m:e>
                        <m:r>
                          <a:rPr lang="en-US" sz="2900" i="1">
                            <a:solidFill>
                              <a:schemeClr val="tx1"/>
                            </a:solidFill>
                            <a:latin typeface="Cambria Math" panose="02040503050406030204" pitchFamily="18" charset="0"/>
                          </a:rPr>
                          <m:t>𝑈</m:t>
                        </m:r>
                      </m:e>
                      <m:e>
                        <m:sSub>
                          <m:sSubPr>
                            <m:ctrlPr>
                              <a:rPr lang="en-US" sz="2900" i="1">
                                <a:latin typeface="Cambria Math" panose="02040503050406030204" pitchFamily="18" charset="0"/>
                              </a:rPr>
                            </m:ctrlPr>
                          </m:sSubPr>
                          <m:e>
                            <m:r>
                              <a:rPr lang="en-US" sz="2900" i="1">
                                <a:latin typeface="Cambria Math" panose="02040503050406030204" pitchFamily="18" charset="0"/>
                              </a:rPr>
                              <m:t>𝑆</m:t>
                            </m:r>
                          </m:e>
                          <m:sub>
                            <m:r>
                              <a:rPr lang="en-US" sz="2900" i="1">
                                <a:latin typeface="Cambria Math" panose="02040503050406030204" pitchFamily="18" charset="0"/>
                              </a:rPr>
                              <m:t>𝑡</m:t>
                            </m:r>
                          </m:sub>
                        </m:sSub>
                        <m:r>
                          <a:rPr lang="en-US" sz="2900" i="1">
                            <a:solidFill>
                              <a:schemeClr val="tx1"/>
                            </a:solidFill>
                            <a:latin typeface="Cambria Math" panose="02040503050406030204" pitchFamily="18" charset="0"/>
                          </a:rPr>
                          <m:t>,</m:t>
                        </m:r>
                        <m:r>
                          <a:rPr lang="en-US" sz="2900" i="1">
                            <a:solidFill>
                              <a:schemeClr val="tx1"/>
                            </a:solidFill>
                            <a:latin typeface="Cambria Math" panose="02040503050406030204" pitchFamily="18" charset="0"/>
                          </a:rPr>
                          <m:t>𝜃</m:t>
                        </m:r>
                      </m:e>
                    </m:d>
                  </m:oMath>
                </a14:m>
                <a:r>
                  <a:rPr lang="en-US" sz="2900" dirty="0">
                    <a:solidFill>
                      <a:schemeClr val="tx1"/>
                    </a:solidFill>
                  </a:rPr>
                  <a:t>, </a:t>
                </a:r>
                <a:r>
                  <a:rPr lang="en-US" sz="2900" dirty="0" err="1">
                    <a:solidFill>
                      <a:schemeClr val="tx1"/>
                    </a:solidFill>
                  </a:rPr>
                  <a:t>i.e</a:t>
                </a:r>
                <a:r>
                  <a:rPr lang="en-US" sz="2900" dirty="0">
                    <a:solidFill>
                      <a:schemeClr val="tx1"/>
                    </a:solidFill>
                  </a:rPr>
                  <a:t>, make it more likely to move UP in state </a:t>
                </a:r>
                <a14:m>
                  <m:oMath xmlns:m="http://schemas.openxmlformats.org/officeDocument/2006/math">
                    <m:sSub>
                      <m:sSubPr>
                        <m:ctrlPr>
                          <a:rPr lang="en-US" sz="2900" i="1">
                            <a:solidFill>
                              <a:schemeClr val="tx1"/>
                            </a:solidFill>
                            <a:latin typeface="Cambria Math" panose="02040503050406030204" pitchFamily="18" charset="0"/>
                          </a:rPr>
                        </m:ctrlPr>
                      </m:sSubPr>
                      <m:e>
                        <m:r>
                          <a:rPr lang="en-US" sz="2900" i="1">
                            <a:solidFill>
                              <a:schemeClr val="tx1"/>
                            </a:solidFill>
                            <a:latin typeface="Cambria Math" panose="02040503050406030204" pitchFamily="18" charset="0"/>
                          </a:rPr>
                          <m:t>𝑆</m:t>
                        </m:r>
                      </m:e>
                      <m:sub>
                        <m:r>
                          <a:rPr lang="en-US" sz="2900" i="1">
                            <a:solidFill>
                              <a:schemeClr val="tx1"/>
                            </a:solidFill>
                            <a:latin typeface="Cambria Math" panose="02040503050406030204" pitchFamily="18" charset="0"/>
                          </a:rPr>
                          <m:t>𝑡</m:t>
                        </m:r>
                      </m:sub>
                    </m:sSub>
                  </m:oMath>
                </a14:m>
                <a:endParaRPr lang="en-US" sz="2900" b="1" i="1" dirty="0">
                  <a:solidFill>
                    <a:schemeClr val="tx1"/>
                  </a:solidFill>
                </a:endParaRPr>
              </a:p>
              <a:p>
                <a:pPr lvl="1"/>
                <a:r>
                  <a:rPr lang="en-US" sz="2900" dirty="0"/>
                  <a:t>For the DOWN action in state</a:t>
                </a:r>
                <a:r>
                  <a:rPr lang="en-US" sz="2900" i="1" dirty="0"/>
                  <a:t> </a:t>
                </a:r>
                <a14:m>
                  <m:oMath xmlns:m="http://schemas.openxmlformats.org/officeDocument/2006/math">
                    <m:sSub>
                      <m:sSubPr>
                        <m:ctrlPr>
                          <a:rPr lang="en-US" sz="2900" i="1">
                            <a:latin typeface="Cambria Math" panose="02040503050406030204" pitchFamily="18" charset="0"/>
                          </a:rPr>
                        </m:ctrlPr>
                      </m:sSubPr>
                      <m:e>
                        <m:r>
                          <a:rPr lang="en-US" sz="2900" i="1">
                            <a:latin typeface="Cambria Math" panose="02040503050406030204" pitchFamily="18" charset="0"/>
                          </a:rPr>
                          <m:t>𝑆</m:t>
                        </m:r>
                      </m:e>
                      <m:sub>
                        <m:r>
                          <a:rPr lang="en-US" sz="2900" i="1">
                            <a:latin typeface="Cambria Math" panose="02040503050406030204" pitchFamily="18" charset="0"/>
                          </a:rPr>
                          <m:t>𝑡</m:t>
                        </m:r>
                      </m:sub>
                    </m:sSub>
                  </m:oMath>
                </a14:m>
                <a:r>
                  <a:rPr lang="en-US" sz="2900" i="1" dirty="0"/>
                  <a:t>, </a:t>
                </a:r>
                <a:r>
                  <a:rPr lang="en-US" sz="2900" dirty="0"/>
                  <a:t>the policy update </a:t>
                </a:r>
                <a14:m>
                  <m:oMath xmlns:m="http://schemas.openxmlformats.org/officeDocument/2006/math">
                    <m:r>
                      <a:rPr lang="en-US" sz="2900" b="1" i="1">
                        <a:latin typeface="Cambria Math" panose="02040503050406030204" pitchFamily="18" charset="0"/>
                      </a:rPr>
                      <m:t>𝜽</m:t>
                    </m:r>
                    <m:r>
                      <a:rPr lang="en-US" sz="2900" i="1">
                        <a:latin typeface="Cambria Math" panose="02040503050406030204" pitchFamily="18" charset="0"/>
                      </a:rPr>
                      <m:t>←</m:t>
                    </m:r>
                    <m:r>
                      <a:rPr lang="en-US" sz="2900" b="1" i="1">
                        <a:latin typeface="Cambria Math" panose="02040503050406030204" pitchFamily="18" charset="0"/>
                      </a:rPr>
                      <m:t>𝜽</m:t>
                    </m:r>
                    <m:r>
                      <a:rPr lang="en-US" sz="2900" i="1">
                        <a:latin typeface="Cambria Math" panose="02040503050406030204" pitchFamily="18" charset="0"/>
                      </a:rPr>
                      <m:t>+</m:t>
                    </m:r>
                    <m:r>
                      <a:rPr lang="en-US" sz="2900" i="1">
                        <a:latin typeface="Cambria Math" panose="02040503050406030204" pitchFamily="18" charset="0"/>
                      </a:rPr>
                      <m:t>𝛼</m:t>
                    </m:r>
                    <m:sSub>
                      <m:sSubPr>
                        <m:ctrlPr>
                          <a:rPr lang="en-US" sz="2900" i="1">
                            <a:latin typeface="Cambria Math" panose="02040503050406030204" pitchFamily="18" charset="0"/>
                          </a:rPr>
                        </m:ctrlPr>
                      </m:sSubPr>
                      <m:e>
                        <m:r>
                          <m:rPr>
                            <m:sty m:val="p"/>
                          </m:rPr>
                          <a:rPr lang="en-US" sz="2900">
                            <a:latin typeface="Cambria Math" panose="02040503050406030204" pitchFamily="18" charset="0"/>
                          </a:rPr>
                          <m:t>∇</m:t>
                        </m:r>
                      </m:e>
                      <m:sub>
                        <m:r>
                          <a:rPr lang="en-US" sz="2900" i="1">
                            <a:latin typeface="Cambria Math" panose="02040503050406030204" pitchFamily="18" charset="0"/>
                          </a:rPr>
                          <m:t>𝜃</m:t>
                        </m:r>
                      </m:sub>
                    </m:sSub>
                    <m:func>
                      <m:funcPr>
                        <m:ctrlPr>
                          <a:rPr lang="en-US" sz="2900" i="1">
                            <a:latin typeface="Cambria Math" panose="02040503050406030204" pitchFamily="18" charset="0"/>
                          </a:rPr>
                        </m:ctrlPr>
                      </m:funcPr>
                      <m:fName>
                        <m:r>
                          <m:rPr>
                            <m:sty m:val="p"/>
                          </m:rPr>
                          <a:rPr lang="en-US" sz="2900">
                            <a:latin typeface="Cambria Math" panose="02040503050406030204" pitchFamily="18" charset="0"/>
                          </a:rPr>
                          <m:t>log</m:t>
                        </m:r>
                      </m:fName>
                      <m:e>
                        <m:r>
                          <a:rPr lang="en-US" sz="2900" i="1">
                            <a:latin typeface="Cambria Math" panose="02040503050406030204" pitchFamily="18" charset="0"/>
                          </a:rPr>
                          <m:t>𝜋</m:t>
                        </m:r>
                        <m:d>
                          <m:dPr>
                            <m:ctrlPr>
                              <a:rPr lang="en-US" sz="2900" i="1">
                                <a:latin typeface="Cambria Math" panose="02040503050406030204" pitchFamily="18" charset="0"/>
                              </a:rPr>
                            </m:ctrlPr>
                          </m:dPr>
                          <m:e>
                            <m:r>
                              <a:rPr lang="en-US" sz="2900" i="1">
                                <a:latin typeface="Cambria Math" panose="02040503050406030204" pitchFamily="18" charset="0"/>
                              </a:rPr>
                              <m:t>𝑈</m:t>
                            </m:r>
                          </m:e>
                          <m:e>
                            <m:sSub>
                              <m:sSubPr>
                                <m:ctrlPr>
                                  <a:rPr lang="en-US" sz="2900" i="1">
                                    <a:latin typeface="Cambria Math" panose="02040503050406030204" pitchFamily="18" charset="0"/>
                                  </a:rPr>
                                </m:ctrlPr>
                              </m:sSubPr>
                              <m:e>
                                <m:r>
                                  <a:rPr lang="en-US" sz="2900" i="1">
                                    <a:latin typeface="Cambria Math" panose="02040503050406030204" pitchFamily="18" charset="0"/>
                                  </a:rPr>
                                  <m:t>𝑆</m:t>
                                </m:r>
                              </m:e>
                              <m:sub>
                                <m:r>
                                  <a:rPr lang="en-US" sz="2900" i="1">
                                    <a:latin typeface="Cambria Math" panose="02040503050406030204" pitchFamily="18" charset="0"/>
                                  </a:rPr>
                                  <m:t>𝑡</m:t>
                                </m:r>
                              </m:sub>
                            </m:sSub>
                            <m:r>
                              <a:rPr lang="en-US" sz="2900" i="1">
                                <a:latin typeface="Cambria Math" panose="02040503050406030204" pitchFamily="18" charset="0"/>
                              </a:rPr>
                              <m:t>,</m:t>
                            </m:r>
                            <m:r>
                              <a:rPr lang="en-US" sz="2900" i="1">
                                <a:latin typeface="Cambria Math" panose="02040503050406030204" pitchFamily="18" charset="0"/>
                              </a:rPr>
                              <m:t>𝜃</m:t>
                            </m:r>
                          </m:e>
                        </m:d>
                      </m:e>
                    </m:func>
                    <m:sSub>
                      <m:sSubPr>
                        <m:ctrlPr>
                          <a:rPr lang="en-US" sz="2900" i="1">
                            <a:latin typeface="Cambria Math" panose="02040503050406030204" pitchFamily="18" charset="0"/>
                          </a:rPr>
                        </m:ctrlPr>
                      </m:sSubPr>
                      <m:e>
                        <m:r>
                          <a:rPr lang="en-US" sz="2900" i="1">
                            <a:latin typeface="Cambria Math" panose="02040503050406030204" pitchFamily="18" charset="0"/>
                          </a:rPr>
                          <m:t>𝑞</m:t>
                        </m:r>
                      </m:e>
                      <m:sub>
                        <m:r>
                          <a:rPr lang="en-US" sz="2900" i="1">
                            <a:latin typeface="Cambria Math" panose="02040503050406030204" pitchFamily="18" charset="0"/>
                          </a:rPr>
                          <m:t>𝜋</m:t>
                        </m:r>
                      </m:sub>
                    </m:sSub>
                    <m:d>
                      <m:dPr>
                        <m:ctrlPr>
                          <a:rPr lang="en-US" sz="2900" i="1">
                            <a:latin typeface="Cambria Math" panose="02040503050406030204" pitchFamily="18" charset="0"/>
                          </a:rPr>
                        </m:ctrlPr>
                      </m:dPr>
                      <m:e>
                        <m:sSub>
                          <m:sSubPr>
                            <m:ctrlPr>
                              <a:rPr lang="en-US" sz="2900" i="1">
                                <a:latin typeface="Cambria Math" panose="02040503050406030204" pitchFamily="18" charset="0"/>
                              </a:rPr>
                            </m:ctrlPr>
                          </m:sSubPr>
                          <m:e>
                            <m:r>
                              <a:rPr lang="en-US" sz="2900" i="1">
                                <a:latin typeface="Cambria Math" panose="02040503050406030204" pitchFamily="18" charset="0"/>
                              </a:rPr>
                              <m:t>𝑆</m:t>
                            </m:r>
                          </m:e>
                          <m:sub>
                            <m:r>
                              <a:rPr lang="en-US" sz="2900" i="1">
                                <a:latin typeface="Cambria Math" panose="02040503050406030204" pitchFamily="18" charset="0"/>
                              </a:rPr>
                              <m:t>𝑡</m:t>
                            </m:r>
                          </m:sub>
                        </m:sSub>
                        <m:r>
                          <a:rPr lang="en-US" sz="2900" i="1">
                            <a:latin typeface="Cambria Math" panose="02040503050406030204" pitchFamily="18" charset="0"/>
                          </a:rPr>
                          <m:t>, </m:t>
                        </m:r>
                        <m:r>
                          <a:rPr lang="en-US" sz="2900" i="1">
                            <a:latin typeface="Cambria Math" panose="02040503050406030204" pitchFamily="18" charset="0"/>
                          </a:rPr>
                          <m:t>𝐷</m:t>
                        </m:r>
                      </m:e>
                    </m:d>
                  </m:oMath>
                </a14:m>
                <a:r>
                  <a:rPr lang="en-US" sz="2900" dirty="0"/>
                  <a:t> will push down </a:t>
                </a:r>
                <a14:m>
                  <m:oMath xmlns:m="http://schemas.openxmlformats.org/officeDocument/2006/math">
                    <m:r>
                      <a:rPr lang="en-US" sz="2900" i="1">
                        <a:latin typeface="Cambria Math" panose="02040503050406030204" pitchFamily="18" charset="0"/>
                      </a:rPr>
                      <m:t>𝜋</m:t>
                    </m:r>
                    <m:d>
                      <m:dPr>
                        <m:ctrlPr>
                          <a:rPr lang="en-US" sz="2900" i="1">
                            <a:latin typeface="Cambria Math" panose="02040503050406030204" pitchFamily="18" charset="0"/>
                          </a:rPr>
                        </m:ctrlPr>
                      </m:dPr>
                      <m:e>
                        <m:r>
                          <a:rPr lang="en-US" sz="2900" i="1">
                            <a:latin typeface="Cambria Math" panose="02040503050406030204" pitchFamily="18" charset="0"/>
                          </a:rPr>
                          <m:t>𝑈</m:t>
                        </m:r>
                      </m:e>
                      <m:e>
                        <m:sSub>
                          <m:sSubPr>
                            <m:ctrlPr>
                              <a:rPr lang="en-US" sz="2900" i="1">
                                <a:latin typeface="Cambria Math" panose="02040503050406030204" pitchFamily="18" charset="0"/>
                              </a:rPr>
                            </m:ctrlPr>
                          </m:sSubPr>
                          <m:e>
                            <m:r>
                              <a:rPr lang="en-US" sz="2900" i="1">
                                <a:latin typeface="Cambria Math" panose="02040503050406030204" pitchFamily="18" charset="0"/>
                              </a:rPr>
                              <m:t>𝑆</m:t>
                            </m:r>
                          </m:e>
                          <m:sub>
                            <m:r>
                              <a:rPr lang="en-US" sz="2900" i="1">
                                <a:latin typeface="Cambria Math" panose="02040503050406030204" pitchFamily="18" charset="0"/>
                              </a:rPr>
                              <m:t>𝑡</m:t>
                            </m:r>
                          </m:sub>
                        </m:sSub>
                        <m:r>
                          <a:rPr lang="en-US" sz="2900" i="1">
                            <a:latin typeface="Cambria Math" panose="02040503050406030204" pitchFamily="18" charset="0"/>
                          </a:rPr>
                          <m:t>,</m:t>
                        </m:r>
                        <m:r>
                          <a:rPr lang="en-US" sz="2900" i="1">
                            <a:latin typeface="Cambria Math" panose="02040503050406030204" pitchFamily="18" charset="0"/>
                          </a:rPr>
                          <m:t>𝜃</m:t>
                        </m:r>
                      </m:e>
                    </m:d>
                  </m:oMath>
                </a14:m>
                <a:r>
                  <a:rPr lang="en-US" sz="2900" dirty="0"/>
                  <a:t>, </a:t>
                </a:r>
                <a:r>
                  <a:rPr lang="en-US" sz="2900" dirty="0" err="1"/>
                  <a:t>i.e</a:t>
                </a:r>
                <a:r>
                  <a:rPr lang="en-US" sz="2900" dirty="0"/>
                  <a:t>, make it less likely to move DOWN in state </a:t>
                </a:r>
                <a14:m>
                  <m:oMath xmlns:m="http://schemas.openxmlformats.org/officeDocument/2006/math">
                    <m:sSub>
                      <m:sSubPr>
                        <m:ctrlPr>
                          <a:rPr lang="en-US" sz="2900" i="1">
                            <a:latin typeface="Cambria Math" panose="02040503050406030204" pitchFamily="18" charset="0"/>
                          </a:rPr>
                        </m:ctrlPr>
                      </m:sSubPr>
                      <m:e>
                        <m:r>
                          <a:rPr lang="en-US" sz="2900" i="1">
                            <a:latin typeface="Cambria Math" panose="02040503050406030204" pitchFamily="18" charset="0"/>
                          </a:rPr>
                          <m:t>𝑆</m:t>
                        </m:r>
                      </m:e>
                      <m:sub>
                        <m:r>
                          <a:rPr lang="en-US" sz="2900" i="1">
                            <a:latin typeface="Cambria Math" panose="02040503050406030204" pitchFamily="18" charset="0"/>
                          </a:rPr>
                          <m:t>𝑡</m:t>
                        </m:r>
                      </m:sub>
                    </m:sSub>
                  </m:oMath>
                </a14:m>
                <a:endParaRPr lang="en-US" sz="2900" dirty="0"/>
              </a:p>
            </p:txBody>
          </p:sp>
        </mc:Choice>
        <mc:Fallback xmlns="">
          <p:sp>
            <p:nvSpPr>
              <p:cNvPr id="3" name="Content Placeholder 2">
                <a:extLst>
                  <a:ext uri="{FF2B5EF4-FFF2-40B4-BE49-F238E27FC236}">
                    <a16:creationId xmlns:a16="http://schemas.microsoft.com/office/drawing/2014/main" id="{FF9A91D4-B06C-4BB9-980A-677B9335445D}"/>
                  </a:ext>
                </a:extLst>
              </p:cNvPr>
              <p:cNvSpPr>
                <a:spLocks noGrp="1" noRot="1" noChangeAspect="1" noMove="1" noResize="1" noEditPoints="1" noAdjustHandles="1" noChangeArrowheads="1" noChangeShapeType="1" noTextEdit="1"/>
              </p:cNvSpPr>
              <p:nvPr>
                <p:ph idx="1"/>
              </p:nvPr>
            </p:nvSpPr>
            <p:spPr>
              <a:xfrm>
                <a:off x="-36512" y="1223550"/>
                <a:ext cx="8839200" cy="5733842"/>
              </a:xfrm>
              <a:blipFill>
                <a:blip r:embed="rId4"/>
                <a:stretch>
                  <a:fillRect l="-414" t="-7660"/>
                </a:stretch>
              </a:blipFill>
            </p:spPr>
            <p:txBody>
              <a:bodyPr/>
              <a:lstStyle/>
              <a:p>
                <a:r>
                  <a:rPr lang="en-SE">
                    <a:noFill/>
                  </a:rPr>
                  <a:t> </a:t>
                </a:r>
              </a:p>
            </p:txBody>
          </p:sp>
        </mc:Fallback>
      </mc:AlternateContent>
      <p:pic>
        <p:nvPicPr>
          <p:cNvPr id="5" name="Picture 4">
            <a:extLst>
              <a:ext uri="{FF2B5EF4-FFF2-40B4-BE49-F238E27FC236}">
                <a16:creationId xmlns:a16="http://schemas.microsoft.com/office/drawing/2014/main" id="{87B0ACCD-685A-49FB-BFD1-D9DCFB64FD91}"/>
              </a:ext>
            </a:extLst>
          </p:cNvPr>
          <p:cNvPicPr>
            <a:picLocks noChangeAspect="1"/>
          </p:cNvPicPr>
          <p:nvPr/>
        </p:nvPicPr>
        <p:blipFill>
          <a:blip r:embed="rId5"/>
          <a:stretch>
            <a:fillRect/>
          </a:stretch>
        </p:blipFill>
        <p:spPr>
          <a:xfrm>
            <a:off x="4621501" y="0"/>
            <a:ext cx="4522500" cy="3429000"/>
          </a:xfrm>
          <a:prstGeom prst="rect">
            <a:avLst/>
          </a:prstGeom>
        </p:spPr>
      </p:pic>
    </p:spTree>
    <p:extLst>
      <p:ext uri="{BB962C8B-B14F-4D97-AF65-F5344CB8AC3E}">
        <p14:creationId xmlns:p14="http://schemas.microsoft.com/office/powerpoint/2010/main" val="7006633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8455B-1097-4743-866D-0CF3AB95F88A}"/>
              </a:ext>
            </a:extLst>
          </p:cNvPr>
          <p:cNvSpPr>
            <a:spLocks noGrp="1"/>
          </p:cNvSpPr>
          <p:nvPr>
            <p:ph type="title"/>
          </p:nvPr>
        </p:nvSpPr>
        <p:spPr>
          <a:xfrm>
            <a:off x="152400" y="-171400"/>
            <a:ext cx="8839200" cy="1143000"/>
          </a:xfrm>
        </p:spPr>
        <p:txBody>
          <a:bodyPr/>
          <a:lstStyle/>
          <a:p>
            <a:r>
              <a:rPr lang="en-US" dirty="0"/>
              <a:t>MC REINFORCE for Pong II</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A154449-9FCD-46B8-91AD-BD2B245A850A}"/>
                  </a:ext>
                </a:extLst>
              </p:cNvPr>
              <p:cNvSpPr>
                <a:spLocks noGrp="1"/>
              </p:cNvSpPr>
              <p:nvPr>
                <p:ph idx="1"/>
              </p:nvPr>
            </p:nvSpPr>
            <p:spPr>
              <a:xfrm>
                <a:off x="152400" y="665898"/>
                <a:ext cx="8839200" cy="3627198"/>
              </a:xfrm>
            </p:spPr>
            <p:txBody>
              <a:bodyPr>
                <a:normAutofit fontScale="55000" lnSpcReduction="20000"/>
              </a:bodyPr>
              <a:lstStyle/>
              <a:p>
                <a:r>
                  <a:rPr lang="en-US" dirty="0"/>
                  <a:t>Agent plays 4 rollouts (episodes), and won 2 episodes and lost 2. Assume that each episode lasts 200 steps, so agent made 200 decisions of UP or DOWN in each episode. Each step has reward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sub>
                    </m:sSub>
                    <m:r>
                      <a:rPr lang="en-US" b="0" i="1" smtClean="0">
                        <a:latin typeface="Cambria Math" panose="02040503050406030204" pitchFamily="18" charset="0"/>
                      </a:rPr>
                      <m:t>=0</m:t>
                    </m:r>
                  </m:oMath>
                </a14:m>
                <a:r>
                  <a:rPr lang="en-US" dirty="0"/>
                  <a:t>, i.e., we don’t care how long each episode lasts. Assuming discount factor </a:t>
                </a:r>
                <a14:m>
                  <m:oMath xmlns:m="http://schemas.openxmlformats.org/officeDocument/2006/math">
                    <m:r>
                      <a:rPr lang="en-US" i="1">
                        <a:latin typeface="Cambria Math" panose="02040503050406030204" pitchFamily="18" charset="0"/>
                      </a:rPr>
                      <m:t>𝛾</m:t>
                    </m:r>
                    <m:r>
                      <a:rPr lang="en-US" i="1">
                        <a:latin typeface="Cambria Math" panose="02040503050406030204" pitchFamily="18" charset="0"/>
                      </a:rPr>
                      <m:t>=1</m:t>
                    </m:r>
                  </m:oMath>
                </a14:m>
                <a:r>
                  <a:rPr lang="en-US" dirty="0"/>
                  <a:t>, then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𝑡</m:t>
                    </m:r>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𝑇</m:t>
                        </m:r>
                      </m:sub>
                    </m:sSub>
                  </m:oMath>
                </a14:m>
                <a:r>
                  <a:rPr lang="en-US" dirty="0"/>
                  <a:t>, i.e., return at any timestep </a:t>
                </a:r>
                <a14:m>
                  <m:oMath xmlns:m="http://schemas.openxmlformats.org/officeDocument/2006/math">
                    <m:r>
                      <a:rPr lang="en-US" b="0" i="1" smtClean="0">
                        <a:latin typeface="Cambria Math" panose="02040503050406030204" pitchFamily="18" charset="0"/>
                      </a:rPr>
                      <m:t>𝑡</m:t>
                    </m:r>
                  </m:oMath>
                </a14:m>
                <a:r>
                  <a:rPr lang="en-US" dirty="0"/>
                  <a:t> is equal to the reward at the end of each episode (recall MC Policy Evaluation in L7.2 Value-based RL)</a:t>
                </a:r>
              </a:p>
              <a:p>
                <a:r>
                  <a:rPr lang="en-US" dirty="0"/>
                  <a:t>For each of the 2 </a:t>
                </a:r>
                <a:r>
                  <a:rPr lang="en-US" dirty="0">
                    <a:solidFill>
                      <a:srgbClr val="C00000"/>
                    </a:solidFill>
                  </a:rPr>
                  <a:t>winning</a:t>
                </a:r>
                <a:r>
                  <a:rPr lang="en-US" dirty="0"/>
                  <a:t> episodes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r>
                          <a:rPr lang="en-US" i="1">
                            <a:latin typeface="Cambria Math" panose="02040503050406030204" pitchFamily="18" charset="0"/>
                          </a:rPr>
                          <m:t>𝐺</m:t>
                        </m:r>
                      </m:e>
                      <m:sub>
                        <m:r>
                          <a:rPr lang="en-US" i="1">
                            <a:latin typeface="Cambria Math" panose="02040503050406030204" pitchFamily="18" charset="0"/>
                          </a:rPr>
                          <m:t>𝑡</m:t>
                        </m:r>
                      </m:sub>
                    </m:sSub>
                    <m:r>
                      <a:rPr lang="en-US" b="0" i="1" smtClean="0">
                        <a:latin typeface="Cambria Math" panose="02040503050406030204" pitchFamily="18" charset="0"/>
                      </a:rPr>
                      <m:t>&gt;0</m:t>
                    </m:r>
                  </m:oMath>
                </a14:m>
                <a:r>
                  <a:rPr lang="en-US" dirty="0"/>
                  <a:t>), NN params </a:t>
                </a:r>
                <a14:m>
                  <m:oMath xmlns:m="http://schemas.openxmlformats.org/officeDocument/2006/math">
                    <m:r>
                      <a:rPr lang="en-US" b="1" i="1" smtClean="0">
                        <a:latin typeface="Cambria Math" panose="02040503050406030204" pitchFamily="18" charset="0"/>
                      </a:rPr>
                      <m:t>𝜽</m:t>
                    </m:r>
                    <m:r>
                      <a:rPr lang="en-US" i="1">
                        <a:latin typeface="Cambria Math" panose="02040503050406030204" pitchFamily="18" charset="0"/>
                      </a:rPr>
                      <m:t>←</m:t>
                    </m:r>
                    <m:r>
                      <a:rPr lang="en-US" b="1" i="1">
                        <a:latin typeface="Cambria Math" panose="02040503050406030204" pitchFamily="18" charset="0"/>
                      </a:rPr>
                      <m:t>𝜽</m:t>
                    </m:r>
                    <m:r>
                      <a:rPr lang="en-US" i="1">
                        <a:latin typeface="Cambria Math" panose="02040503050406030204" pitchFamily="18" charset="0"/>
                      </a:rPr>
                      <m:t>+</m:t>
                    </m:r>
                    <m:r>
                      <a:rPr lang="en-US" i="1">
                        <a:latin typeface="Cambria Math" panose="02040503050406030204" pitchFamily="18" charset="0"/>
                      </a:rPr>
                      <m:t>𝛼</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smtClean="0">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b="0" i="1" smtClean="0">
                            <a:latin typeface="Cambria Math" panose="02040503050406030204" pitchFamily="18" charset="0"/>
                          </a:rPr>
                        </m:ctrlPr>
                      </m:sSubPr>
                      <m:e>
                        <m:r>
                          <a:rPr lang="en-US" i="1" smtClean="0">
                            <a:latin typeface="Cambria Math" panose="02040503050406030204" pitchFamily="18" charset="0"/>
                          </a:rPr>
                          <m:t>𝐺</m:t>
                        </m:r>
                      </m:e>
                      <m:sub>
                        <m:r>
                          <a:rPr lang="en-US" b="0" i="1" smtClean="0">
                            <a:latin typeface="Cambria Math" panose="02040503050406030204" pitchFamily="18" charset="0"/>
                          </a:rPr>
                          <m:t>𝑡</m:t>
                        </m:r>
                      </m:sub>
                    </m:sSub>
                  </m:oMath>
                </a14:m>
                <a:r>
                  <a:rPr lang="en-US" dirty="0"/>
                  <a:t> are updated to </a:t>
                </a:r>
                <a:r>
                  <a:rPr lang="en-US" dirty="0">
                    <a:solidFill>
                      <a:srgbClr val="C00000"/>
                    </a:solidFill>
                  </a:rPr>
                  <a:t>encourage</a:t>
                </a:r>
                <a:r>
                  <a:rPr lang="en-US" dirty="0"/>
                  <a:t> all taken actions in the 200 steps (</a:t>
                </a:r>
                <a:r>
                  <a:rPr lang="en-US" dirty="0">
                    <a:solidFill>
                      <a:srgbClr val="C00000"/>
                    </a:solidFill>
                  </a:rPr>
                  <a:t>push up </a:t>
                </a:r>
                <a14:m>
                  <m:oMath xmlns:m="http://schemas.openxmlformats.org/officeDocument/2006/math">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oMath>
                </a14:m>
                <a:r>
                  <a:rPr lang="en-US" dirty="0"/>
                  <a:t>). </a:t>
                </a:r>
              </a:p>
              <a:p>
                <a:r>
                  <a:rPr lang="en-US" dirty="0"/>
                  <a:t>For each of the 2 </a:t>
                </a:r>
                <a:r>
                  <a:rPr lang="en-US" dirty="0">
                    <a:solidFill>
                      <a:srgbClr val="C00000"/>
                    </a:solidFill>
                  </a:rPr>
                  <a:t>losing</a:t>
                </a:r>
                <a:r>
                  <a:rPr lang="en-US" dirty="0"/>
                  <a:t> episodes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𝐺</m:t>
                        </m:r>
                      </m:e>
                      <m:sub>
                        <m:r>
                          <a:rPr lang="en-US" i="1">
                            <a:latin typeface="Cambria Math" panose="02040503050406030204" pitchFamily="18" charset="0"/>
                          </a:rPr>
                          <m:t>𝑡</m:t>
                        </m:r>
                      </m:sub>
                    </m:sSub>
                    <m:r>
                      <a:rPr lang="en-US" b="0" i="1" smtClean="0">
                        <a:latin typeface="Cambria Math" panose="02040503050406030204" pitchFamily="18" charset="0"/>
                      </a:rPr>
                      <m:t>&lt;</m:t>
                    </m:r>
                    <m:r>
                      <a:rPr lang="en-US" i="1">
                        <a:latin typeface="Cambria Math" panose="02040503050406030204" pitchFamily="18" charset="0"/>
                      </a:rPr>
                      <m:t>0</m:t>
                    </m:r>
                  </m:oMath>
                </a14:m>
                <a:r>
                  <a:rPr lang="en-US" dirty="0"/>
                  <a:t>),  NN params </a:t>
                </a:r>
                <a14:m>
                  <m:oMath xmlns:m="http://schemas.openxmlformats.org/officeDocument/2006/math">
                    <m:r>
                      <a:rPr lang="en-US" b="1" i="1" smtClean="0">
                        <a:latin typeface="Cambria Math" panose="02040503050406030204" pitchFamily="18" charset="0"/>
                      </a:rPr>
                      <m:t>𝜽</m:t>
                    </m:r>
                    <m:r>
                      <a:rPr lang="en-US" i="1">
                        <a:latin typeface="Cambria Math" panose="02040503050406030204" pitchFamily="18" charset="0"/>
                      </a:rPr>
                      <m:t>←</m:t>
                    </m:r>
                    <m:r>
                      <a:rPr lang="en-US" b="1" i="1">
                        <a:latin typeface="Cambria Math" panose="02040503050406030204" pitchFamily="18" charset="0"/>
                      </a:rPr>
                      <m:t>𝜽</m:t>
                    </m:r>
                    <m:r>
                      <a:rPr lang="en-US" i="1">
                        <a:latin typeface="Cambria Math" panose="02040503050406030204" pitchFamily="18" charset="0"/>
                      </a:rPr>
                      <m:t>+</m:t>
                    </m:r>
                    <m:r>
                      <a:rPr lang="en-US" i="1">
                        <a:latin typeface="Cambria Math" panose="02040503050406030204" pitchFamily="18" charset="0"/>
                      </a:rPr>
                      <m:t>𝛼</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smtClean="0">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oMath>
                </a14:m>
                <a:r>
                  <a:rPr lang="en-US" dirty="0"/>
                  <a:t> are updated to </a:t>
                </a:r>
                <a:r>
                  <a:rPr lang="en-US" dirty="0">
                    <a:solidFill>
                      <a:srgbClr val="C00000"/>
                    </a:solidFill>
                  </a:rPr>
                  <a:t>discourage</a:t>
                </a:r>
                <a:r>
                  <a:rPr lang="en-US" dirty="0"/>
                  <a:t> all taken actions in the 200 steps (</a:t>
                </a:r>
                <a:r>
                  <a:rPr lang="en-US" dirty="0">
                    <a:solidFill>
                      <a:srgbClr val="C00000"/>
                    </a:solidFill>
                  </a:rPr>
                  <a:t>push down </a:t>
                </a:r>
                <a14:m>
                  <m:oMath xmlns:m="http://schemas.openxmlformats.org/officeDocument/2006/math">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oMath>
                </a14:m>
                <a:r>
                  <a:rPr lang="en-US" dirty="0"/>
                  <a:t>). </a:t>
                </a:r>
              </a:p>
              <a:p>
                <a:r>
                  <a:rPr lang="en-US" dirty="0"/>
                  <a:t>The NN will now become slightly more likely to repeat actions that worked, and slightly less likely to repeat actions that didn’t work.</a:t>
                </a:r>
              </a:p>
            </p:txBody>
          </p:sp>
        </mc:Choice>
        <mc:Fallback xmlns="">
          <p:sp>
            <p:nvSpPr>
              <p:cNvPr id="3" name="Content Placeholder 2">
                <a:extLst>
                  <a:ext uri="{FF2B5EF4-FFF2-40B4-BE49-F238E27FC236}">
                    <a16:creationId xmlns:a16="http://schemas.microsoft.com/office/drawing/2014/main" id="{FA154449-9FCD-46B8-91AD-BD2B245A850A}"/>
                  </a:ext>
                </a:extLst>
              </p:cNvPr>
              <p:cNvSpPr>
                <a:spLocks noGrp="1" noRot="1" noChangeAspect="1" noMove="1" noResize="1" noEditPoints="1" noAdjustHandles="1" noChangeArrowheads="1" noChangeShapeType="1" noTextEdit="1"/>
              </p:cNvSpPr>
              <p:nvPr>
                <p:ph idx="1"/>
              </p:nvPr>
            </p:nvSpPr>
            <p:spPr>
              <a:xfrm>
                <a:off x="152400" y="665898"/>
                <a:ext cx="8839200" cy="3627198"/>
              </a:xfrm>
              <a:blipFill>
                <a:blip r:embed="rId3"/>
                <a:stretch>
                  <a:fillRect l="-414" t="-2185" r="-1034"/>
                </a:stretch>
              </a:blipFill>
            </p:spPr>
            <p:txBody>
              <a:bodyPr/>
              <a:lstStyle/>
              <a:p>
                <a:r>
                  <a:rPr lang="en-SE">
                    <a:noFill/>
                  </a:rPr>
                  <a:t> </a:t>
                </a:r>
              </a:p>
            </p:txBody>
          </p:sp>
        </mc:Fallback>
      </mc:AlternateContent>
      <p:pic>
        <p:nvPicPr>
          <p:cNvPr id="3074" name="Picture 2">
            <a:extLst>
              <a:ext uri="{FF2B5EF4-FFF2-40B4-BE49-F238E27FC236}">
                <a16:creationId xmlns:a16="http://schemas.microsoft.com/office/drawing/2014/main" id="{2D886A21-8406-49CF-96CC-3DD6AFBD17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9177" y="3952551"/>
            <a:ext cx="7385645" cy="28340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341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8455B-1097-4743-866D-0CF3AB95F88A}"/>
              </a:ext>
            </a:extLst>
          </p:cNvPr>
          <p:cNvSpPr>
            <a:spLocks noGrp="1"/>
          </p:cNvSpPr>
          <p:nvPr>
            <p:ph type="title"/>
          </p:nvPr>
        </p:nvSpPr>
        <p:spPr>
          <a:xfrm>
            <a:off x="152400" y="-171400"/>
            <a:ext cx="8839200" cy="1143000"/>
          </a:xfrm>
        </p:spPr>
        <p:txBody>
          <a:bodyPr/>
          <a:lstStyle/>
          <a:p>
            <a:r>
              <a:rPr lang="en-US" dirty="0"/>
              <a:t>MC REINFORCE for Pong III</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A154449-9FCD-46B8-91AD-BD2B245A850A}"/>
                  </a:ext>
                </a:extLst>
              </p:cNvPr>
              <p:cNvSpPr>
                <a:spLocks noGrp="1"/>
              </p:cNvSpPr>
              <p:nvPr>
                <p:ph idx="1"/>
              </p:nvPr>
            </p:nvSpPr>
            <p:spPr>
              <a:xfrm>
                <a:off x="152400" y="1079534"/>
                <a:ext cx="8839200" cy="3141554"/>
              </a:xfrm>
            </p:spPr>
            <p:txBody>
              <a:bodyPr>
                <a:normAutofit fontScale="47500" lnSpcReduction="20000"/>
              </a:bodyPr>
              <a:lstStyle/>
              <a:p>
                <a:r>
                  <a:rPr lang="en-US" dirty="0"/>
                  <a:t>Consider the case when each step has reward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sub>
                    </m:sSub>
                    <m:r>
                      <a:rPr lang="en-US" b="0" i="1" smtClean="0">
                        <a:latin typeface="Cambria Math" panose="02040503050406030204" pitchFamily="18" charset="0"/>
                      </a:rPr>
                      <m:t>=−1</m:t>
                    </m:r>
                  </m:oMath>
                </a14:m>
                <a:r>
                  <a:rPr lang="en-US" dirty="0"/>
                  <a:t>, to minimize the length of each episode, e.g., we may prefer a short losing episode to a long winning episode. Assuming discount factor </a:t>
                </a:r>
                <a14:m>
                  <m:oMath xmlns:m="http://schemas.openxmlformats.org/officeDocument/2006/math">
                    <m:r>
                      <a:rPr lang="en-US" b="0" i="1" smtClean="0">
                        <a:latin typeface="Cambria Math" panose="02040503050406030204" pitchFamily="18" charset="0"/>
                      </a:rPr>
                      <m:t>𝛾</m:t>
                    </m:r>
                    <m:r>
                      <a:rPr lang="en-US" b="0" i="1" smtClean="0">
                        <a:latin typeface="Cambria Math" panose="02040503050406030204" pitchFamily="18" charset="0"/>
                      </a:rPr>
                      <m:t>=1</m:t>
                    </m:r>
                  </m:oMath>
                </a14:m>
                <a:r>
                  <a:rPr lang="en-US" dirty="0"/>
                  <a:t>. Suppose reward at the end of each winning episode is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b="0" i="1" smtClean="0">
                            <a:latin typeface="Cambria Math" panose="02040503050406030204" pitchFamily="18" charset="0"/>
                          </a:rPr>
                          <m:t>𝑇</m:t>
                        </m:r>
                      </m:sub>
                    </m:sSub>
                    <m:r>
                      <a:rPr lang="en-US" i="1">
                        <a:latin typeface="Cambria Math" panose="02040503050406030204" pitchFamily="18" charset="0"/>
                      </a:rPr>
                      <m:t>=</m:t>
                    </m:r>
                    <m:r>
                      <a:rPr lang="en-US" b="0" i="1" smtClean="0">
                        <a:latin typeface="Cambria Math" panose="02040503050406030204" pitchFamily="18" charset="0"/>
                      </a:rPr>
                      <m:t>2</m:t>
                    </m:r>
                  </m:oMath>
                </a14:m>
                <a:r>
                  <a:rPr lang="en-US" dirty="0"/>
                  <a:t>; reward at the end of each losing episode is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𝑇</m:t>
                        </m:r>
                      </m:sub>
                    </m:sSub>
                    <m:r>
                      <a:rPr lang="en-US" i="1">
                        <a:latin typeface="Cambria Math" panose="02040503050406030204" pitchFamily="18" charset="0"/>
                      </a:rPr>
                      <m:t>=−2</m:t>
                    </m:r>
                  </m:oMath>
                </a14:m>
                <a:r>
                  <a:rPr lang="en-US" dirty="0"/>
                  <a:t>.  The return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oMath>
                </a14:m>
                <a:r>
                  <a:rPr lang="en-US" dirty="0"/>
                  <a:t> at each step is shown below. Consider 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oMath>
                </a14:m>
                <a:r>
                  <a:rPr lang="en-US" dirty="0"/>
                  <a:t>.</a:t>
                </a:r>
              </a:p>
              <a:p>
                <a:r>
                  <a:rPr lang="en-US" dirty="0"/>
                  <a:t>After the </a:t>
                </a:r>
                <a:r>
                  <a:rPr lang="en-US" dirty="0">
                    <a:solidFill>
                      <a:srgbClr val="C00000"/>
                    </a:solidFill>
                  </a:rPr>
                  <a:t>winning</a:t>
                </a:r>
                <a:r>
                  <a:rPr lang="en-US" dirty="0"/>
                  <a:t> episode, NN params </a:t>
                </a:r>
                <a14:m>
                  <m:oMath xmlns:m="http://schemas.openxmlformats.org/officeDocument/2006/math">
                    <m:r>
                      <a:rPr lang="en-US" b="1" i="1" smtClean="0">
                        <a:latin typeface="Cambria Math" panose="02040503050406030204" pitchFamily="18" charset="0"/>
                      </a:rPr>
                      <m:t>𝜽</m:t>
                    </m:r>
                    <m:r>
                      <a:rPr lang="en-US" i="1">
                        <a:latin typeface="Cambria Math" panose="02040503050406030204" pitchFamily="18" charset="0"/>
                      </a:rPr>
                      <m:t>←</m:t>
                    </m:r>
                    <m:r>
                      <a:rPr lang="en-US" b="1" i="1">
                        <a:latin typeface="Cambria Math" panose="02040503050406030204" pitchFamily="18" charset="0"/>
                      </a:rPr>
                      <m:t>𝜽</m:t>
                    </m:r>
                    <m:r>
                      <a:rPr lang="en-US" i="1">
                        <a:latin typeface="Cambria Math" panose="02040503050406030204" pitchFamily="18" charset="0"/>
                      </a:rPr>
                      <m:t>+</m:t>
                    </m:r>
                    <m:r>
                      <a:rPr lang="en-US" i="1">
                        <a:latin typeface="Cambria Math" panose="02040503050406030204" pitchFamily="18" charset="0"/>
                      </a:rPr>
                      <m:t>𝛼</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𝑈𝑃</m:t>
                        </m:r>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r>
                      <a:rPr lang="en-US" b="0" i="1" smtClean="0">
                        <a:latin typeface="Cambria Math" panose="02040503050406030204" pitchFamily="18" charset="0"/>
                      </a:rPr>
                      <m:t>(−6)</m:t>
                    </m:r>
                  </m:oMath>
                </a14:m>
                <a:r>
                  <a:rPr lang="en-US" dirty="0"/>
                  <a:t> are updated to </a:t>
                </a:r>
                <a:r>
                  <a:rPr lang="en-US" dirty="0">
                    <a:solidFill>
                      <a:srgbClr val="C00000"/>
                    </a:solidFill>
                  </a:rPr>
                  <a:t>discourage</a:t>
                </a:r>
                <a:r>
                  <a:rPr lang="en-US" dirty="0"/>
                  <a:t> the UP action in 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oMath>
                </a14:m>
                <a:r>
                  <a:rPr lang="en-US" dirty="0"/>
                  <a:t> (</a:t>
                </a:r>
                <a:r>
                  <a:rPr lang="en-US" dirty="0">
                    <a:solidFill>
                      <a:srgbClr val="C00000"/>
                    </a:solidFill>
                  </a:rPr>
                  <a:t>push down </a:t>
                </a:r>
                <a14:m>
                  <m:oMath xmlns:m="http://schemas.openxmlformats.org/officeDocument/2006/math">
                    <m:r>
                      <a:rPr lang="en-US" i="1">
                        <a:latin typeface="Cambria Math" panose="02040503050406030204" pitchFamily="18" charset="0"/>
                      </a:rPr>
                      <m:t>𝜋</m:t>
                    </m:r>
                    <m:d>
                      <m:dPr>
                        <m:ctrlPr>
                          <a:rPr lang="en-US" i="1">
                            <a:latin typeface="Cambria Math" panose="02040503050406030204" pitchFamily="18" charset="0"/>
                          </a:rPr>
                        </m:ctrlPr>
                      </m:dPr>
                      <m:e>
                        <m:r>
                          <a:rPr lang="en-US" b="0" i="1" smtClean="0">
                            <a:latin typeface="Cambria Math" panose="02040503050406030204" pitchFamily="18" charset="0"/>
                          </a:rPr>
                          <m:t>𝑈𝑃</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oMath>
                </a14:m>
                <a:r>
                  <a:rPr lang="en-US" dirty="0"/>
                  <a:t>).</a:t>
                </a:r>
              </a:p>
              <a:p>
                <a:r>
                  <a:rPr lang="en-US" dirty="0"/>
                  <a:t>After the </a:t>
                </a:r>
                <a:r>
                  <a:rPr lang="en-US" dirty="0">
                    <a:solidFill>
                      <a:srgbClr val="C00000"/>
                    </a:solidFill>
                  </a:rPr>
                  <a:t>losing</a:t>
                </a:r>
                <a:r>
                  <a:rPr lang="en-US" dirty="0"/>
                  <a:t> episode, NN params </a:t>
                </a:r>
                <a14:m>
                  <m:oMath xmlns:m="http://schemas.openxmlformats.org/officeDocument/2006/math">
                    <m:r>
                      <a:rPr lang="en-US" b="1" i="1" smtClean="0">
                        <a:latin typeface="Cambria Math" panose="02040503050406030204" pitchFamily="18" charset="0"/>
                      </a:rPr>
                      <m:t>𝜽</m:t>
                    </m:r>
                    <m:r>
                      <a:rPr lang="en-US" i="1">
                        <a:latin typeface="Cambria Math" panose="02040503050406030204" pitchFamily="18" charset="0"/>
                      </a:rPr>
                      <m:t>←</m:t>
                    </m:r>
                    <m:r>
                      <a:rPr lang="en-US" b="1" i="1">
                        <a:latin typeface="Cambria Math" panose="02040503050406030204" pitchFamily="18" charset="0"/>
                      </a:rPr>
                      <m:t>𝜽</m:t>
                    </m:r>
                    <m:r>
                      <a:rPr lang="en-US" i="1">
                        <a:latin typeface="Cambria Math" panose="02040503050406030204" pitchFamily="18" charset="0"/>
                      </a:rPr>
                      <m:t>+</m:t>
                    </m:r>
                    <m:r>
                      <a:rPr lang="en-US" i="1">
                        <a:latin typeface="Cambria Math" panose="02040503050406030204" pitchFamily="18" charset="0"/>
                      </a:rPr>
                      <m:t>𝛼</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𝐷𝑂𝑊𝑁</m:t>
                        </m:r>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r>
                      <a:rPr lang="en-US" b="0" i="1" smtClean="0">
                        <a:latin typeface="Cambria Math" panose="02040503050406030204" pitchFamily="18" charset="0"/>
                      </a:rPr>
                      <m:t>(−5)</m:t>
                    </m:r>
                  </m:oMath>
                </a14:m>
                <a:r>
                  <a:rPr lang="en-US" dirty="0"/>
                  <a:t> are updated to </a:t>
                </a:r>
                <a:r>
                  <a:rPr lang="en-US" dirty="0">
                    <a:solidFill>
                      <a:srgbClr val="C00000"/>
                    </a:solidFill>
                  </a:rPr>
                  <a:t>discourage</a:t>
                </a:r>
                <a:r>
                  <a:rPr lang="en-US" dirty="0"/>
                  <a:t> the DOWN action in 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oMath>
                </a14:m>
                <a:r>
                  <a:rPr lang="en-US" dirty="0"/>
                  <a:t> (</a:t>
                </a:r>
                <a:r>
                  <a:rPr lang="en-US" dirty="0">
                    <a:solidFill>
                      <a:srgbClr val="C00000"/>
                    </a:solidFill>
                  </a:rPr>
                  <a:t>push down </a:t>
                </a:r>
                <a14:m>
                  <m:oMath xmlns:m="http://schemas.openxmlformats.org/officeDocument/2006/math">
                    <m:r>
                      <a:rPr lang="en-US" i="1">
                        <a:latin typeface="Cambria Math" panose="02040503050406030204" pitchFamily="18" charset="0"/>
                      </a:rPr>
                      <m:t>𝜋</m:t>
                    </m:r>
                    <m:d>
                      <m:dPr>
                        <m:ctrlPr>
                          <a:rPr lang="en-US" i="1">
                            <a:latin typeface="Cambria Math" panose="02040503050406030204" pitchFamily="18" charset="0"/>
                          </a:rPr>
                        </m:ctrlPr>
                      </m:dPr>
                      <m:e>
                        <m:r>
                          <a:rPr lang="en-US" b="0" i="1" smtClean="0">
                            <a:latin typeface="Cambria Math" panose="02040503050406030204" pitchFamily="18" charset="0"/>
                          </a:rPr>
                          <m:t>𝐷𝑂𝑊𝑁</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oMath>
                </a14:m>
                <a:r>
                  <a:rPr lang="en-US" dirty="0"/>
                  <a:t>).</a:t>
                </a:r>
              </a:p>
              <a:p>
                <a:r>
                  <a:rPr lang="en-US" dirty="0"/>
                  <a:t>Both will pushdown </a:t>
                </a:r>
                <a14:m>
                  <m:oMath xmlns:m="http://schemas.openxmlformats.org/officeDocument/2006/math">
                    <m:r>
                      <a:rPr lang="en-US" i="1" smtClean="0">
                        <a:latin typeface="Cambria Math" panose="02040503050406030204" pitchFamily="18" charset="0"/>
                      </a:rPr>
                      <m:t>𝜋</m:t>
                    </m:r>
                    <m:d>
                      <m:dPr>
                        <m:ctrlPr>
                          <a:rPr lang="en-US" i="1">
                            <a:latin typeface="Cambria Math" panose="02040503050406030204" pitchFamily="18" charset="0"/>
                          </a:rPr>
                        </m:ctrlPr>
                      </m:dPr>
                      <m:e>
                        <m:r>
                          <a:rPr lang="en-US" b="0" i="1" smtClean="0">
                            <a:latin typeface="Cambria Math" panose="02040503050406030204" pitchFamily="18" charset="0"/>
                          </a:rPr>
                          <m:t>𝐷𝑂𝑊𝑁</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oMath>
                </a14:m>
                <a:r>
                  <a:rPr lang="en-US" dirty="0"/>
                  <a:t>, but since the return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r>
                      <a:rPr lang="en-US" b="0" i="1" smtClean="0">
                        <a:latin typeface="Cambria Math" panose="02040503050406030204" pitchFamily="18" charset="0"/>
                      </a:rPr>
                      <m:t>=−6</m:t>
                    </m:r>
                  </m:oMath>
                </a14:m>
                <a:r>
                  <a:rPr lang="en-US" dirty="0"/>
                  <a:t> in the winning episode causes a larger update magnitude than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r>
                      <a:rPr lang="en-US" i="1">
                        <a:latin typeface="Cambria Math" panose="02040503050406030204" pitchFamily="18" charset="0"/>
                      </a:rPr>
                      <m:t>=−</m:t>
                    </m:r>
                    <m:r>
                      <a:rPr lang="en-US" b="0" i="1" smtClean="0">
                        <a:latin typeface="Cambria Math" panose="02040503050406030204" pitchFamily="18" charset="0"/>
                      </a:rPr>
                      <m:t>5</m:t>
                    </m:r>
                  </m:oMath>
                </a14:m>
                <a:r>
                  <a:rPr lang="en-US" dirty="0"/>
                  <a:t> in the losing episode, agent is slightly more likely to select the DOWN action in 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oMath>
                </a14:m>
                <a:r>
                  <a:rPr lang="en-US" dirty="0"/>
                  <a:t>. </a:t>
                </a:r>
              </a:p>
              <a:p>
                <a:r>
                  <a:rPr lang="en-US" dirty="0">
                    <a:solidFill>
                      <a:schemeClr val="tx1"/>
                    </a:solidFill>
                  </a:rPr>
                  <a:t>Subtracting a baseline, e.g.,  use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𝐺</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𝑣</m:t>
                            </m:r>
                          </m:e>
                        </m:acc>
                      </m:e>
                      <m:sub>
                        <m:r>
                          <a:rPr lang="en-US" b="0" i="1" smtClean="0">
                            <a:solidFill>
                              <a:schemeClr val="tx1"/>
                            </a:solidFill>
                            <a:latin typeface="Cambria Math" panose="02040503050406030204" pitchFamily="18" charset="0"/>
                          </a:rPr>
                          <m:t>𝜋</m:t>
                        </m:r>
                      </m:sub>
                    </m:sSub>
                    <m:d>
                      <m:dPr>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 </m:t>
                        </m:r>
                        <m:r>
                          <a:rPr lang="en-US" b="1" i="1" smtClean="0">
                            <a:solidFill>
                              <a:schemeClr val="tx1"/>
                            </a:solidFill>
                            <a:latin typeface="Cambria Math" panose="02040503050406030204" pitchFamily="18" charset="0"/>
                          </a:rPr>
                          <m:t>𝒘</m:t>
                        </m:r>
                      </m:e>
                    </m:d>
                  </m:oMath>
                </a14:m>
                <a:r>
                  <a:rPr lang="en-US" dirty="0">
                    <a:solidFill>
                      <a:schemeClr val="tx1"/>
                    </a:solidFill>
                  </a:rPr>
                  <a:t> to replace </a:t>
                </a:r>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𝐺</m:t>
                        </m:r>
                      </m:e>
                      <m:sub>
                        <m:r>
                          <a:rPr lang="en-US" i="1">
                            <a:solidFill>
                              <a:schemeClr val="tx1"/>
                            </a:solidFill>
                            <a:latin typeface="Cambria Math" panose="02040503050406030204" pitchFamily="18" charset="0"/>
                          </a:rPr>
                          <m:t>𝑡</m:t>
                        </m:r>
                      </m:sub>
                    </m:sSub>
                  </m:oMath>
                </a14:m>
                <a:r>
                  <a:rPr lang="en-US" dirty="0">
                    <a:solidFill>
                      <a:schemeClr val="tx1"/>
                    </a:solidFill>
                  </a:rPr>
                  <a:t> helps to reduce variance and </a:t>
                </a:r>
                <a:r>
                  <a:rPr lang="en-US" dirty="0"/>
                  <a:t>speed up</a:t>
                </a:r>
                <a:r>
                  <a:rPr lang="en-US" dirty="0">
                    <a:solidFill>
                      <a:schemeClr val="tx1"/>
                    </a:solidFill>
                  </a:rPr>
                  <a:t> convergence, e.g., suppose </a:t>
                </a:r>
                <a14:m>
                  <m:oMath xmlns:m="http://schemas.openxmlformats.org/officeDocument/2006/math">
                    <m:sSub>
                      <m:sSubPr>
                        <m:ctrlPr>
                          <a:rPr lang="en-US" i="1">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𝑣</m:t>
                            </m:r>
                          </m:e>
                        </m:acc>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 </m:t>
                        </m:r>
                        <m:r>
                          <a:rPr lang="en-US" b="1" i="1">
                            <a:solidFill>
                              <a:schemeClr val="tx1"/>
                            </a:solidFill>
                            <a:latin typeface="Cambria Math" panose="02040503050406030204" pitchFamily="18" charset="0"/>
                          </a:rPr>
                          <m:t>𝒘</m:t>
                        </m:r>
                      </m:e>
                    </m:d>
                    <m:r>
                      <a:rPr lang="en-US" b="0" i="1" smtClean="0">
                        <a:solidFill>
                          <a:schemeClr val="tx1"/>
                        </a:solidFill>
                        <a:latin typeface="Cambria Math" panose="02040503050406030204" pitchFamily="18" charset="0"/>
                      </a:rPr>
                      <m:t>=−5.5</m:t>
                    </m:r>
                  </m:oMath>
                </a14:m>
                <a:r>
                  <a:rPr lang="en-US" dirty="0">
                    <a:solidFill>
                      <a:schemeClr val="tx1"/>
                    </a:solidFill>
                  </a:rPr>
                  <a:t>, then updates to</a:t>
                </a:r>
                <a:r>
                  <a:rPr lang="en-US" b="1" dirty="0">
                    <a:solidFill>
                      <a:schemeClr val="tx1"/>
                    </a:solidFill>
                  </a:rPr>
                  <a:t> </a:t>
                </a:r>
                <a14:m>
                  <m:oMath xmlns:m="http://schemas.openxmlformats.org/officeDocument/2006/math">
                    <m:r>
                      <a:rPr lang="en-US" b="1" i="1">
                        <a:solidFill>
                          <a:schemeClr val="tx1"/>
                        </a:solidFill>
                        <a:latin typeface="Cambria Math" panose="02040503050406030204" pitchFamily="18" charset="0"/>
                      </a:rPr>
                      <m:t>𝜽</m:t>
                    </m:r>
                  </m:oMath>
                </a14:m>
                <a:r>
                  <a:rPr lang="en-US" dirty="0">
                    <a:solidFill>
                      <a:schemeClr val="tx1"/>
                    </a:solidFill>
                  </a:rPr>
                  <a:t> will be in different directions for the two episodes</a:t>
                </a:r>
                <a:r>
                  <a:rPr lang="en-US" dirty="0"/>
                  <a:t>. </a:t>
                </a:r>
              </a:p>
            </p:txBody>
          </p:sp>
        </mc:Choice>
        <mc:Fallback xmlns="">
          <p:sp>
            <p:nvSpPr>
              <p:cNvPr id="3" name="Content Placeholder 2">
                <a:extLst>
                  <a:ext uri="{FF2B5EF4-FFF2-40B4-BE49-F238E27FC236}">
                    <a16:creationId xmlns:a16="http://schemas.microsoft.com/office/drawing/2014/main" id="{FA154449-9FCD-46B8-91AD-BD2B245A850A}"/>
                  </a:ext>
                </a:extLst>
              </p:cNvPr>
              <p:cNvSpPr>
                <a:spLocks noGrp="1" noRot="1" noChangeAspect="1" noMove="1" noResize="1" noEditPoints="1" noAdjustHandles="1" noChangeArrowheads="1" noChangeShapeType="1" noTextEdit="1"/>
              </p:cNvSpPr>
              <p:nvPr>
                <p:ph idx="1"/>
              </p:nvPr>
            </p:nvSpPr>
            <p:spPr>
              <a:xfrm>
                <a:off x="152400" y="1079534"/>
                <a:ext cx="8839200" cy="3141554"/>
              </a:xfrm>
              <a:blipFill>
                <a:blip r:embed="rId3"/>
                <a:stretch>
                  <a:fillRect l="-207" t="-1553" r="-966"/>
                </a:stretch>
              </a:blipFill>
            </p:spPr>
            <p:txBody>
              <a:bodyPr/>
              <a:lstStyle/>
              <a:p>
                <a:r>
                  <a:rPr lang="en-SE">
                    <a:noFill/>
                  </a:rPr>
                  <a:t> </a:t>
                </a:r>
              </a:p>
            </p:txBody>
          </p:sp>
        </mc:Fallback>
      </mc:AlternateContent>
      <p:pic>
        <p:nvPicPr>
          <p:cNvPr id="13" name="Picture 12">
            <a:extLst>
              <a:ext uri="{FF2B5EF4-FFF2-40B4-BE49-F238E27FC236}">
                <a16:creationId xmlns:a16="http://schemas.microsoft.com/office/drawing/2014/main" id="{BEF7CE0E-5E68-47D3-BC7F-76079829265D}"/>
              </a:ext>
            </a:extLst>
          </p:cNvPr>
          <p:cNvPicPr>
            <a:picLocks noChangeAspect="1"/>
          </p:cNvPicPr>
          <p:nvPr/>
        </p:nvPicPr>
        <p:blipFill>
          <a:blip r:embed="rId4"/>
          <a:stretch>
            <a:fillRect/>
          </a:stretch>
        </p:blipFill>
        <p:spPr>
          <a:xfrm>
            <a:off x="360040" y="4905114"/>
            <a:ext cx="3132829" cy="324086"/>
          </a:xfrm>
          <a:prstGeom prst="rect">
            <a:avLst/>
          </a:prstGeom>
        </p:spPr>
      </p:pic>
      <p:pic>
        <p:nvPicPr>
          <p:cNvPr id="15" name="Picture 14">
            <a:extLst>
              <a:ext uri="{FF2B5EF4-FFF2-40B4-BE49-F238E27FC236}">
                <a16:creationId xmlns:a16="http://schemas.microsoft.com/office/drawing/2014/main" id="{9410B160-E957-4B3B-B5FD-A01CCF575095}"/>
              </a:ext>
            </a:extLst>
          </p:cNvPr>
          <p:cNvPicPr>
            <a:picLocks noChangeAspect="1"/>
          </p:cNvPicPr>
          <p:nvPr/>
        </p:nvPicPr>
        <p:blipFill>
          <a:blip r:embed="rId5"/>
          <a:stretch>
            <a:fillRect/>
          </a:stretch>
        </p:blipFill>
        <p:spPr>
          <a:xfrm>
            <a:off x="6359" y="5247227"/>
            <a:ext cx="1003079" cy="1278117"/>
          </a:xfrm>
          <a:prstGeom prst="rect">
            <a:avLst/>
          </a:prstGeom>
        </p:spPr>
      </p:pic>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DFBDF6F6-1D0B-43DB-ABFF-7B9FF57CE302}"/>
                  </a:ext>
                </a:extLst>
              </p:cNvPr>
              <p:cNvSpPr txBox="1"/>
              <p:nvPr/>
            </p:nvSpPr>
            <p:spPr>
              <a:xfrm>
                <a:off x="-32675" y="6488668"/>
                <a:ext cx="915315" cy="369332"/>
              </a:xfrm>
              <a:prstGeom prst="rect">
                <a:avLst/>
              </a:prstGeom>
              <a:noFill/>
            </p:spPr>
            <p:txBody>
              <a:bodyPr wrap="none" rtlCol="0">
                <a:spAutoFit/>
              </a:bodyPr>
              <a:lstStyle/>
              <a:p>
                <a:r>
                  <a:rPr lang="en-US" dirty="0"/>
                  <a:t>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oMath>
                </a14:m>
                <a:endParaRPr lang="en-SE" dirty="0"/>
              </a:p>
            </p:txBody>
          </p:sp>
        </mc:Choice>
        <mc:Fallback xmlns="">
          <p:sp>
            <p:nvSpPr>
              <p:cNvPr id="16" name="TextBox 15">
                <a:extLst>
                  <a:ext uri="{FF2B5EF4-FFF2-40B4-BE49-F238E27FC236}">
                    <a16:creationId xmlns:a16="http://schemas.microsoft.com/office/drawing/2014/main" id="{DFBDF6F6-1D0B-43DB-ABFF-7B9FF57CE302}"/>
                  </a:ext>
                </a:extLst>
              </p:cNvPr>
              <p:cNvSpPr txBox="1">
                <a:spLocks noRot="1" noChangeAspect="1" noMove="1" noResize="1" noEditPoints="1" noAdjustHandles="1" noChangeArrowheads="1" noChangeShapeType="1" noTextEdit="1"/>
              </p:cNvSpPr>
              <p:nvPr/>
            </p:nvSpPr>
            <p:spPr>
              <a:xfrm>
                <a:off x="-32675" y="6488668"/>
                <a:ext cx="915315" cy="369332"/>
              </a:xfrm>
              <a:prstGeom prst="rect">
                <a:avLst/>
              </a:prstGeom>
              <a:blipFill>
                <a:blip r:embed="rId6"/>
                <a:stretch>
                  <a:fillRect l="-6000" t="-8197" b="-24590"/>
                </a:stretch>
              </a:blipFill>
            </p:spPr>
            <p:txBody>
              <a:bodyPr/>
              <a:lstStyle/>
              <a:p>
                <a:r>
                  <a:rPr lang="en-SE">
                    <a:noFill/>
                  </a:rPr>
                  <a:t> </a:t>
                </a:r>
              </a:p>
            </p:txBody>
          </p:sp>
        </mc:Fallback>
      </mc:AlternateContent>
      <p:sp>
        <p:nvSpPr>
          <p:cNvPr id="17" name="TextBox 16">
            <a:extLst>
              <a:ext uri="{FF2B5EF4-FFF2-40B4-BE49-F238E27FC236}">
                <a16:creationId xmlns:a16="http://schemas.microsoft.com/office/drawing/2014/main" id="{C16DA0CB-34FD-4D62-A87F-586EAF1373E9}"/>
              </a:ext>
            </a:extLst>
          </p:cNvPr>
          <p:cNvSpPr txBox="1"/>
          <p:nvPr/>
        </p:nvSpPr>
        <p:spPr>
          <a:xfrm>
            <a:off x="3492869" y="4890716"/>
            <a:ext cx="700000" cy="400110"/>
          </a:xfrm>
          <a:prstGeom prst="rect">
            <a:avLst/>
          </a:prstGeom>
          <a:noFill/>
        </p:spPr>
        <p:txBody>
          <a:bodyPr wrap="none" rtlCol="0">
            <a:spAutoFit/>
          </a:bodyPr>
          <a:lstStyle/>
          <a:p>
            <a:r>
              <a:rPr lang="en-US" sz="2000" dirty="0">
                <a:solidFill>
                  <a:srgbClr val="C00000"/>
                </a:solidFill>
              </a:rPr>
              <a:t>LOSE</a:t>
            </a:r>
            <a:endParaRPr lang="en-SE" sz="2000" dirty="0">
              <a:solidFill>
                <a:srgbClr val="C00000"/>
              </a:solidFill>
            </a:endParaRP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BD0AE04F-E505-4F64-B4E2-3F58C49A407F}"/>
                  </a:ext>
                </a:extLst>
              </p:cNvPr>
              <p:cNvSpPr txBox="1"/>
              <p:nvPr/>
            </p:nvSpPr>
            <p:spPr>
              <a:xfrm>
                <a:off x="8028384" y="4082446"/>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2</m:t>
                      </m:r>
                    </m:oMath>
                  </m:oMathPara>
                </a14:m>
                <a:endParaRPr lang="en-SE" dirty="0"/>
              </a:p>
            </p:txBody>
          </p:sp>
        </mc:Choice>
        <mc:Fallback xmlns="">
          <p:sp>
            <p:nvSpPr>
              <p:cNvPr id="18" name="TextBox 17">
                <a:extLst>
                  <a:ext uri="{FF2B5EF4-FFF2-40B4-BE49-F238E27FC236}">
                    <a16:creationId xmlns:a16="http://schemas.microsoft.com/office/drawing/2014/main" id="{BD0AE04F-E505-4F64-B4E2-3F58C49A407F}"/>
                  </a:ext>
                </a:extLst>
              </p:cNvPr>
              <p:cNvSpPr txBox="1">
                <a:spLocks noRot="1" noChangeAspect="1" noMove="1" noResize="1" noEditPoints="1" noAdjustHandles="1" noChangeArrowheads="1" noChangeShapeType="1" noTextEdit="1"/>
              </p:cNvSpPr>
              <p:nvPr/>
            </p:nvSpPr>
            <p:spPr>
              <a:xfrm>
                <a:off x="8028384" y="4082446"/>
                <a:ext cx="365806" cy="369332"/>
              </a:xfrm>
              <a:prstGeom prst="rect">
                <a:avLst/>
              </a:prstGeom>
              <a:blipFill>
                <a:blip r:embed="rId7"/>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5DB4E20-4777-4AC0-8120-7D6DABEE55F1}"/>
                  </a:ext>
                </a:extLst>
              </p:cNvPr>
              <p:cNvSpPr txBox="1"/>
              <p:nvPr/>
            </p:nvSpPr>
            <p:spPr>
              <a:xfrm>
                <a:off x="7092280" y="4082446"/>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1</m:t>
                      </m:r>
                    </m:oMath>
                  </m:oMathPara>
                </a14:m>
                <a:endParaRPr lang="en-SE" dirty="0"/>
              </a:p>
            </p:txBody>
          </p:sp>
        </mc:Choice>
        <mc:Fallback xmlns="">
          <p:sp>
            <p:nvSpPr>
              <p:cNvPr id="20" name="TextBox 19">
                <a:extLst>
                  <a:ext uri="{FF2B5EF4-FFF2-40B4-BE49-F238E27FC236}">
                    <a16:creationId xmlns:a16="http://schemas.microsoft.com/office/drawing/2014/main" id="{55DB4E20-4777-4AC0-8120-7D6DABEE55F1}"/>
                  </a:ext>
                </a:extLst>
              </p:cNvPr>
              <p:cNvSpPr txBox="1">
                <a:spLocks noRot="1" noChangeAspect="1" noMove="1" noResize="1" noEditPoints="1" noAdjustHandles="1" noChangeArrowheads="1" noChangeShapeType="1" noTextEdit="1"/>
              </p:cNvSpPr>
              <p:nvPr/>
            </p:nvSpPr>
            <p:spPr>
              <a:xfrm>
                <a:off x="7092280" y="4082446"/>
                <a:ext cx="365806" cy="369332"/>
              </a:xfrm>
              <a:prstGeom prst="rect">
                <a:avLst/>
              </a:prstGeom>
              <a:blipFill>
                <a:blip r:embed="rId8"/>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E359111B-9CFD-4AF6-8B75-17E689BF5636}"/>
                  </a:ext>
                </a:extLst>
              </p:cNvPr>
              <p:cNvSpPr txBox="1"/>
              <p:nvPr/>
            </p:nvSpPr>
            <p:spPr>
              <a:xfrm>
                <a:off x="6113857" y="4082446"/>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0</m:t>
                      </m:r>
                    </m:oMath>
                  </m:oMathPara>
                </a14:m>
                <a:endParaRPr lang="en-SE" dirty="0"/>
              </a:p>
            </p:txBody>
          </p:sp>
        </mc:Choice>
        <mc:Fallback xmlns="">
          <p:sp>
            <p:nvSpPr>
              <p:cNvPr id="21" name="TextBox 20">
                <a:extLst>
                  <a:ext uri="{FF2B5EF4-FFF2-40B4-BE49-F238E27FC236}">
                    <a16:creationId xmlns:a16="http://schemas.microsoft.com/office/drawing/2014/main" id="{E359111B-9CFD-4AF6-8B75-17E689BF5636}"/>
                  </a:ext>
                </a:extLst>
              </p:cNvPr>
              <p:cNvSpPr txBox="1">
                <a:spLocks noRot="1" noChangeAspect="1" noMove="1" noResize="1" noEditPoints="1" noAdjustHandles="1" noChangeArrowheads="1" noChangeShapeType="1" noTextEdit="1"/>
              </p:cNvSpPr>
              <p:nvPr/>
            </p:nvSpPr>
            <p:spPr>
              <a:xfrm>
                <a:off x="6113857" y="4082446"/>
                <a:ext cx="365806" cy="369332"/>
              </a:xfrm>
              <a:prstGeom prst="rect">
                <a:avLst/>
              </a:prstGeom>
              <a:blipFill>
                <a:blip r:embed="rId9"/>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A72B6731-D2B2-495C-A8BA-07AFAA8F2B8B}"/>
                  </a:ext>
                </a:extLst>
              </p:cNvPr>
              <p:cNvSpPr txBox="1"/>
              <p:nvPr/>
            </p:nvSpPr>
            <p:spPr>
              <a:xfrm>
                <a:off x="5120838" y="4082446"/>
                <a:ext cx="5389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−1</m:t>
                      </m:r>
                    </m:oMath>
                  </m:oMathPara>
                </a14:m>
                <a:endParaRPr lang="en-SE" dirty="0"/>
              </a:p>
            </p:txBody>
          </p:sp>
        </mc:Choice>
        <mc:Fallback xmlns="">
          <p:sp>
            <p:nvSpPr>
              <p:cNvPr id="22" name="TextBox 21">
                <a:extLst>
                  <a:ext uri="{FF2B5EF4-FFF2-40B4-BE49-F238E27FC236}">
                    <a16:creationId xmlns:a16="http://schemas.microsoft.com/office/drawing/2014/main" id="{A72B6731-D2B2-495C-A8BA-07AFAA8F2B8B}"/>
                  </a:ext>
                </a:extLst>
              </p:cNvPr>
              <p:cNvSpPr txBox="1">
                <a:spLocks noRot="1" noChangeAspect="1" noMove="1" noResize="1" noEditPoints="1" noAdjustHandles="1" noChangeArrowheads="1" noChangeShapeType="1" noTextEdit="1"/>
              </p:cNvSpPr>
              <p:nvPr/>
            </p:nvSpPr>
            <p:spPr>
              <a:xfrm>
                <a:off x="5120838" y="4082446"/>
                <a:ext cx="538930" cy="369332"/>
              </a:xfrm>
              <a:prstGeom prst="rect">
                <a:avLst/>
              </a:prstGeom>
              <a:blipFill>
                <a:blip r:embed="rId10"/>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5DF49CCB-B0EB-4E38-8F88-64A4C0E4394E}"/>
                  </a:ext>
                </a:extLst>
              </p:cNvPr>
              <p:cNvSpPr txBox="1"/>
              <p:nvPr/>
            </p:nvSpPr>
            <p:spPr>
              <a:xfrm>
                <a:off x="4023163" y="4079811"/>
                <a:ext cx="5389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−2</m:t>
                      </m:r>
                    </m:oMath>
                  </m:oMathPara>
                </a14:m>
                <a:endParaRPr lang="en-SE" dirty="0"/>
              </a:p>
            </p:txBody>
          </p:sp>
        </mc:Choice>
        <mc:Fallback xmlns="">
          <p:sp>
            <p:nvSpPr>
              <p:cNvPr id="23" name="TextBox 22">
                <a:extLst>
                  <a:ext uri="{FF2B5EF4-FFF2-40B4-BE49-F238E27FC236}">
                    <a16:creationId xmlns:a16="http://schemas.microsoft.com/office/drawing/2014/main" id="{5DF49CCB-B0EB-4E38-8F88-64A4C0E4394E}"/>
                  </a:ext>
                </a:extLst>
              </p:cNvPr>
              <p:cNvSpPr txBox="1">
                <a:spLocks noRot="1" noChangeAspect="1" noMove="1" noResize="1" noEditPoints="1" noAdjustHandles="1" noChangeArrowheads="1" noChangeShapeType="1" noTextEdit="1"/>
              </p:cNvSpPr>
              <p:nvPr/>
            </p:nvSpPr>
            <p:spPr>
              <a:xfrm>
                <a:off x="4023163" y="4079811"/>
                <a:ext cx="538930" cy="369332"/>
              </a:xfrm>
              <a:prstGeom prst="rect">
                <a:avLst/>
              </a:prstGeom>
              <a:blipFill>
                <a:blip r:embed="rId11"/>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0E079569-F73A-4A42-99FE-2859681B3446}"/>
                  </a:ext>
                </a:extLst>
              </p:cNvPr>
              <p:cNvSpPr txBox="1"/>
              <p:nvPr/>
            </p:nvSpPr>
            <p:spPr>
              <a:xfrm>
                <a:off x="3039384" y="4079811"/>
                <a:ext cx="5389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−3</m:t>
                      </m:r>
                    </m:oMath>
                  </m:oMathPara>
                </a14:m>
                <a:endParaRPr lang="en-SE" dirty="0"/>
              </a:p>
            </p:txBody>
          </p:sp>
        </mc:Choice>
        <mc:Fallback xmlns="">
          <p:sp>
            <p:nvSpPr>
              <p:cNvPr id="24" name="TextBox 23">
                <a:extLst>
                  <a:ext uri="{FF2B5EF4-FFF2-40B4-BE49-F238E27FC236}">
                    <a16:creationId xmlns:a16="http://schemas.microsoft.com/office/drawing/2014/main" id="{0E079569-F73A-4A42-99FE-2859681B3446}"/>
                  </a:ext>
                </a:extLst>
              </p:cNvPr>
              <p:cNvSpPr txBox="1">
                <a:spLocks noRot="1" noChangeAspect="1" noMove="1" noResize="1" noEditPoints="1" noAdjustHandles="1" noChangeArrowheads="1" noChangeShapeType="1" noTextEdit="1"/>
              </p:cNvSpPr>
              <p:nvPr/>
            </p:nvSpPr>
            <p:spPr>
              <a:xfrm>
                <a:off x="3039384" y="4079811"/>
                <a:ext cx="538930" cy="369332"/>
              </a:xfrm>
              <a:prstGeom prst="rect">
                <a:avLst/>
              </a:prstGeom>
              <a:blipFill>
                <a:blip r:embed="rId12"/>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6BF9E98F-DEEC-4ABC-92CE-50AB3FA663FC}"/>
                  </a:ext>
                </a:extLst>
              </p:cNvPr>
              <p:cNvSpPr txBox="1"/>
              <p:nvPr/>
            </p:nvSpPr>
            <p:spPr>
              <a:xfrm>
                <a:off x="2063869" y="4076879"/>
                <a:ext cx="5389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−4</m:t>
                      </m:r>
                    </m:oMath>
                  </m:oMathPara>
                </a14:m>
                <a:endParaRPr lang="en-SE" dirty="0"/>
              </a:p>
            </p:txBody>
          </p:sp>
        </mc:Choice>
        <mc:Fallback xmlns="">
          <p:sp>
            <p:nvSpPr>
              <p:cNvPr id="25" name="TextBox 24">
                <a:extLst>
                  <a:ext uri="{FF2B5EF4-FFF2-40B4-BE49-F238E27FC236}">
                    <a16:creationId xmlns:a16="http://schemas.microsoft.com/office/drawing/2014/main" id="{6BF9E98F-DEEC-4ABC-92CE-50AB3FA663FC}"/>
                  </a:ext>
                </a:extLst>
              </p:cNvPr>
              <p:cNvSpPr txBox="1">
                <a:spLocks noRot="1" noChangeAspect="1" noMove="1" noResize="1" noEditPoints="1" noAdjustHandles="1" noChangeArrowheads="1" noChangeShapeType="1" noTextEdit="1"/>
              </p:cNvSpPr>
              <p:nvPr/>
            </p:nvSpPr>
            <p:spPr>
              <a:xfrm>
                <a:off x="2063869" y="4076879"/>
                <a:ext cx="538930" cy="369332"/>
              </a:xfrm>
              <a:prstGeom prst="rect">
                <a:avLst/>
              </a:prstGeom>
              <a:blipFill>
                <a:blip r:embed="rId13"/>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A936C896-F5F3-4492-8EC1-FE89F38D6A32}"/>
                  </a:ext>
                </a:extLst>
              </p:cNvPr>
              <p:cNvSpPr txBox="1"/>
              <p:nvPr/>
            </p:nvSpPr>
            <p:spPr>
              <a:xfrm>
                <a:off x="1135351" y="4076879"/>
                <a:ext cx="5389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−5</m:t>
                      </m:r>
                    </m:oMath>
                  </m:oMathPara>
                </a14:m>
                <a:endParaRPr lang="en-SE" dirty="0"/>
              </a:p>
            </p:txBody>
          </p:sp>
        </mc:Choice>
        <mc:Fallback xmlns="">
          <p:sp>
            <p:nvSpPr>
              <p:cNvPr id="26" name="TextBox 25">
                <a:extLst>
                  <a:ext uri="{FF2B5EF4-FFF2-40B4-BE49-F238E27FC236}">
                    <a16:creationId xmlns:a16="http://schemas.microsoft.com/office/drawing/2014/main" id="{A936C896-F5F3-4492-8EC1-FE89F38D6A32}"/>
                  </a:ext>
                </a:extLst>
              </p:cNvPr>
              <p:cNvSpPr txBox="1">
                <a:spLocks noRot="1" noChangeAspect="1" noMove="1" noResize="1" noEditPoints="1" noAdjustHandles="1" noChangeArrowheads="1" noChangeShapeType="1" noTextEdit="1"/>
              </p:cNvSpPr>
              <p:nvPr/>
            </p:nvSpPr>
            <p:spPr>
              <a:xfrm>
                <a:off x="1135351" y="4076879"/>
                <a:ext cx="538930" cy="369332"/>
              </a:xfrm>
              <a:prstGeom prst="rect">
                <a:avLst/>
              </a:prstGeom>
              <a:blipFill>
                <a:blip r:embed="rId14"/>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5F735D4E-75C3-4B22-B347-64A8EA302142}"/>
                  </a:ext>
                </a:extLst>
              </p:cNvPr>
              <p:cNvSpPr txBox="1"/>
              <p:nvPr/>
            </p:nvSpPr>
            <p:spPr>
              <a:xfrm>
                <a:off x="138000" y="4076879"/>
                <a:ext cx="5389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−6</m:t>
                      </m:r>
                    </m:oMath>
                  </m:oMathPara>
                </a14:m>
                <a:endParaRPr lang="en-SE" dirty="0"/>
              </a:p>
            </p:txBody>
          </p:sp>
        </mc:Choice>
        <mc:Fallback xmlns="">
          <p:sp>
            <p:nvSpPr>
              <p:cNvPr id="27" name="TextBox 26">
                <a:extLst>
                  <a:ext uri="{FF2B5EF4-FFF2-40B4-BE49-F238E27FC236}">
                    <a16:creationId xmlns:a16="http://schemas.microsoft.com/office/drawing/2014/main" id="{5F735D4E-75C3-4B22-B347-64A8EA302142}"/>
                  </a:ext>
                </a:extLst>
              </p:cNvPr>
              <p:cNvSpPr txBox="1">
                <a:spLocks noRot="1" noChangeAspect="1" noMove="1" noResize="1" noEditPoints="1" noAdjustHandles="1" noChangeArrowheads="1" noChangeShapeType="1" noTextEdit="1"/>
              </p:cNvSpPr>
              <p:nvPr/>
            </p:nvSpPr>
            <p:spPr>
              <a:xfrm>
                <a:off x="138000" y="4076879"/>
                <a:ext cx="538930" cy="369332"/>
              </a:xfrm>
              <a:prstGeom prst="rect">
                <a:avLst/>
              </a:prstGeom>
              <a:blipFill>
                <a:blip r:embed="rId15"/>
                <a:stretch>
                  <a:fillRect/>
                </a:stretch>
              </a:blipFill>
            </p:spPr>
            <p:txBody>
              <a:bodyPr/>
              <a:lstStyle/>
              <a:p>
                <a:r>
                  <a:rPr lang="en-SE">
                    <a:noFill/>
                  </a:rPr>
                  <a:t> </a:t>
                </a:r>
              </a:p>
            </p:txBody>
          </p:sp>
        </mc:Fallback>
      </mc:AlternateContent>
      <p:pic>
        <p:nvPicPr>
          <p:cNvPr id="28" name="Picture 27">
            <a:extLst>
              <a:ext uri="{FF2B5EF4-FFF2-40B4-BE49-F238E27FC236}">
                <a16:creationId xmlns:a16="http://schemas.microsoft.com/office/drawing/2014/main" id="{51E4C192-6300-4B61-A099-521B17987FA4}"/>
              </a:ext>
            </a:extLst>
          </p:cNvPr>
          <p:cNvPicPr>
            <a:picLocks noChangeAspect="1"/>
          </p:cNvPicPr>
          <p:nvPr/>
        </p:nvPicPr>
        <p:blipFill>
          <a:blip r:embed="rId16"/>
          <a:stretch>
            <a:fillRect/>
          </a:stretch>
        </p:blipFill>
        <p:spPr>
          <a:xfrm>
            <a:off x="360040" y="4377909"/>
            <a:ext cx="7986398" cy="347235"/>
          </a:xfrm>
          <a:prstGeom prst="rect">
            <a:avLst/>
          </a:prstGeom>
        </p:spPr>
      </p:pic>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86FEDE8E-ADB2-4C0C-B8EF-AB47D2BC4311}"/>
                  </a:ext>
                </a:extLst>
              </p:cNvPr>
              <p:cNvSpPr txBox="1"/>
              <p:nvPr/>
            </p:nvSpPr>
            <p:spPr>
              <a:xfrm>
                <a:off x="3039384" y="4723380"/>
                <a:ext cx="5389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−2</m:t>
                      </m:r>
                    </m:oMath>
                  </m:oMathPara>
                </a14:m>
                <a:endParaRPr lang="en-SE" dirty="0"/>
              </a:p>
            </p:txBody>
          </p:sp>
        </mc:Choice>
        <mc:Fallback xmlns="">
          <p:sp>
            <p:nvSpPr>
              <p:cNvPr id="30" name="TextBox 29">
                <a:extLst>
                  <a:ext uri="{FF2B5EF4-FFF2-40B4-BE49-F238E27FC236}">
                    <a16:creationId xmlns:a16="http://schemas.microsoft.com/office/drawing/2014/main" id="{86FEDE8E-ADB2-4C0C-B8EF-AB47D2BC4311}"/>
                  </a:ext>
                </a:extLst>
              </p:cNvPr>
              <p:cNvSpPr txBox="1">
                <a:spLocks noRot="1" noChangeAspect="1" noMove="1" noResize="1" noEditPoints="1" noAdjustHandles="1" noChangeArrowheads="1" noChangeShapeType="1" noTextEdit="1"/>
              </p:cNvSpPr>
              <p:nvPr/>
            </p:nvSpPr>
            <p:spPr>
              <a:xfrm>
                <a:off x="3039384" y="4723380"/>
                <a:ext cx="538930" cy="369332"/>
              </a:xfrm>
              <a:prstGeom prst="rect">
                <a:avLst/>
              </a:prstGeom>
              <a:blipFill>
                <a:blip r:embed="rId17"/>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FBDA48CE-089A-441B-A2E6-368D352A496D}"/>
                  </a:ext>
                </a:extLst>
              </p:cNvPr>
              <p:cNvSpPr txBox="1"/>
              <p:nvPr/>
            </p:nvSpPr>
            <p:spPr>
              <a:xfrm>
                <a:off x="2063869" y="4720448"/>
                <a:ext cx="5389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−3</m:t>
                      </m:r>
                    </m:oMath>
                  </m:oMathPara>
                </a14:m>
                <a:endParaRPr lang="en-SE" dirty="0"/>
              </a:p>
            </p:txBody>
          </p:sp>
        </mc:Choice>
        <mc:Fallback xmlns="">
          <p:sp>
            <p:nvSpPr>
              <p:cNvPr id="31" name="TextBox 30">
                <a:extLst>
                  <a:ext uri="{FF2B5EF4-FFF2-40B4-BE49-F238E27FC236}">
                    <a16:creationId xmlns:a16="http://schemas.microsoft.com/office/drawing/2014/main" id="{FBDA48CE-089A-441B-A2E6-368D352A496D}"/>
                  </a:ext>
                </a:extLst>
              </p:cNvPr>
              <p:cNvSpPr txBox="1">
                <a:spLocks noRot="1" noChangeAspect="1" noMove="1" noResize="1" noEditPoints="1" noAdjustHandles="1" noChangeArrowheads="1" noChangeShapeType="1" noTextEdit="1"/>
              </p:cNvSpPr>
              <p:nvPr/>
            </p:nvSpPr>
            <p:spPr>
              <a:xfrm>
                <a:off x="2063869" y="4720448"/>
                <a:ext cx="538930" cy="369332"/>
              </a:xfrm>
              <a:prstGeom prst="rect">
                <a:avLst/>
              </a:prstGeom>
              <a:blipFill>
                <a:blip r:embed="rId18"/>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12D4DD90-98A2-439B-9A65-3F8F22C4B77F}"/>
                  </a:ext>
                </a:extLst>
              </p:cNvPr>
              <p:cNvSpPr txBox="1"/>
              <p:nvPr/>
            </p:nvSpPr>
            <p:spPr>
              <a:xfrm>
                <a:off x="1135351" y="4720448"/>
                <a:ext cx="5389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−4</m:t>
                      </m:r>
                    </m:oMath>
                  </m:oMathPara>
                </a14:m>
                <a:endParaRPr lang="en-SE" dirty="0"/>
              </a:p>
            </p:txBody>
          </p:sp>
        </mc:Choice>
        <mc:Fallback xmlns="">
          <p:sp>
            <p:nvSpPr>
              <p:cNvPr id="32" name="TextBox 31">
                <a:extLst>
                  <a:ext uri="{FF2B5EF4-FFF2-40B4-BE49-F238E27FC236}">
                    <a16:creationId xmlns:a16="http://schemas.microsoft.com/office/drawing/2014/main" id="{12D4DD90-98A2-439B-9A65-3F8F22C4B77F}"/>
                  </a:ext>
                </a:extLst>
              </p:cNvPr>
              <p:cNvSpPr txBox="1">
                <a:spLocks noRot="1" noChangeAspect="1" noMove="1" noResize="1" noEditPoints="1" noAdjustHandles="1" noChangeArrowheads="1" noChangeShapeType="1" noTextEdit="1"/>
              </p:cNvSpPr>
              <p:nvPr/>
            </p:nvSpPr>
            <p:spPr>
              <a:xfrm>
                <a:off x="1135351" y="4720448"/>
                <a:ext cx="538930" cy="369332"/>
              </a:xfrm>
              <a:prstGeom prst="rect">
                <a:avLst/>
              </a:prstGeom>
              <a:blipFill>
                <a:blip r:embed="rId19"/>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13913366-2AF6-41AE-B02C-E70F76FAE10D}"/>
                  </a:ext>
                </a:extLst>
              </p:cNvPr>
              <p:cNvSpPr txBox="1"/>
              <p:nvPr/>
            </p:nvSpPr>
            <p:spPr>
              <a:xfrm>
                <a:off x="138000" y="4720448"/>
                <a:ext cx="5389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−5</m:t>
                      </m:r>
                    </m:oMath>
                  </m:oMathPara>
                </a14:m>
                <a:endParaRPr lang="en-SE" dirty="0"/>
              </a:p>
            </p:txBody>
          </p:sp>
        </mc:Choice>
        <mc:Fallback xmlns="">
          <p:sp>
            <p:nvSpPr>
              <p:cNvPr id="33" name="TextBox 32">
                <a:extLst>
                  <a:ext uri="{FF2B5EF4-FFF2-40B4-BE49-F238E27FC236}">
                    <a16:creationId xmlns:a16="http://schemas.microsoft.com/office/drawing/2014/main" id="{13913366-2AF6-41AE-B02C-E70F76FAE10D}"/>
                  </a:ext>
                </a:extLst>
              </p:cNvPr>
              <p:cNvSpPr txBox="1">
                <a:spLocks noRot="1" noChangeAspect="1" noMove="1" noResize="1" noEditPoints="1" noAdjustHandles="1" noChangeArrowheads="1" noChangeShapeType="1" noTextEdit="1"/>
              </p:cNvSpPr>
              <p:nvPr/>
            </p:nvSpPr>
            <p:spPr>
              <a:xfrm>
                <a:off x="138000" y="4720448"/>
                <a:ext cx="538930" cy="369332"/>
              </a:xfrm>
              <a:prstGeom prst="rect">
                <a:avLst/>
              </a:prstGeom>
              <a:blipFill>
                <a:blip r:embed="rId20"/>
                <a:stretch>
                  <a:fillRect/>
                </a:stretch>
              </a:blipFill>
            </p:spPr>
            <p:txBody>
              <a:bodyPr/>
              <a:lstStyle/>
              <a:p>
                <a:r>
                  <a:rPr lang="en-SE">
                    <a:noFill/>
                  </a:rPr>
                  <a:t> </a:t>
                </a:r>
              </a:p>
            </p:txBody>
          </p:sp>
        </mc:Fallback>
      </mc:AlternateContent>
      <p:sp>
        <p:nvSpPr>
          <p:cNvPr id="34" name="TextBox 33">
            <a:extLst>
              <a:ext uri="{FF2B5EF4-FFF2-40B4-BE49-F238E27FC236}">
                <a16:creationId xmlns:a16="http://schemas.microsoft.com/office/drawing/2014/main" id="{BBFD3468-A9DC-4B46-B9D4-2F31D6B4CE17}"/>
              </a:ext>
            </a:extLst>
          </p:cNvPr>
          <p:cNvSpPr txBox="1"/>
          <p:nvPr/>
        </p:nvSpPr>
        <p:spPr>
          <a:xfrm>
            <a:off x="8284008" y="4363307"/>
            <a:ext cx="641522" cy="400110"/>
          </a:xfrm>
          <a:prstGeom prst="rect">
            <a:avLst/>
          </a:prstGeom>
          <a:noFill/>
        </p:spPr>
        <p:txBody>
          <a:bodyPr wrap="none" rtlCol="0">
            <a:spAutoFit/>
          </a:bodyPr>
          <a:lstStyle/>
          <a:p>
            <a:r>
              <a:rPr lang="en-US" sz="2000" dirty="0">
                <a:solidFill>
                  <a:srgbClr val="00B050"/>
                </a:solidFill>
              </a:rPr>
              <a:t>WIN</a:t>
            </a:r>
            <a:endParaRPr lang="en-SE" sz="2000" dirty="0">
              <a:solidFill>
                <a:srgbClr val="00B050"/>
              </a:solidFill>
            </a:endParaRPr>
          </a:p>
        </p:txBody>
      </p:sp>
    </p:spTree>
    <p:extLst>
      <p:ext uri="{BB962C8B-B14F-4D97-AF65-F5344CB8AC3E}">
        <p14:creationId xmlns:p14="http://schemas.microsoft.com/office/powerpoint/2010/main" val="40049296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14F01-3D45-4553-AAD6-A47E025A2C60}"/>
              </a:ext>
            </a:extLst>
          </p:cNvPr>
          <p:cNvSpPr>
            <a:spLocks noGrp="1"/>
          </p:cNvSpPr>
          <p:nvPr>
            <p:ph type="title"/>
          </p:nvPr>
        </p:nvSpPr>
        <p:spPr/>
        <p:txBody>
          <a:bodyPr/>
          <a:lstStyle/>
          <a:p>
            <a:r>
              <a:rPr lang="en-US" dirty="0"/>
              <a:t>PG Variants</a:t>
            </a:r>
            <a:endParaRPr lang="en-SE"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B5F7CE5-A88A-47EC-B2EF-255A62BDEF39}"/>
                  </a:ext>
                </a:extLst>
              </p:cNvPr>
              <p:cNvSpPr>
                <a:spLocks noGrp="1"/>
              </p:cNvSpPr>
              <p:nvPr>
                <p:ph idx="1"/>
              </p:nvPr>
            </p:nvSpPr>
            <p:spPr>
              <a:xfrm>
                <a:off x="152400" y="1285860"/>
                <a:ext cx="8884096" cy="5311492"/>
              </a:xfrm>
            </p:spPr>
            <p:txBody>
              <a:bodyPr>
                <a:normAutofit fontScale="70000" lnSpcReduction="20000"/>
              </a:bodyPr>
              <a:lstStyle/>
              <a:p>
                <a:r>
                  <a:rPr lang="en-US" dirty="0"/>
                  <a:t>MC REINFORCE (no bias, high variance): </a:t>
                </a:r>
              </a:p>
              <a:p>
                <a:pPr lvl="1"/>
                <a14:m>
                  <m:oMath xmlns:m="http://schemas.openxmlformats.org/officeDocument/2006/math">
                    <m:r>
                      <m:rPr>
                        <m:sty m:val="p"/>
                      </m:rPr>
                      <a:rPr lang="en-US" b="0" i="0" smtClean="0">
                        <a:latin typeface="Cambria Math" panose="02040503050406030204" pitchFamily="18" charset="0"/>
                      </a:rPr>
                      <m:t>∇</m:t>
                    </m:r>
                    <m:r>
                      <a:rPr lang="en-US" b="0" i="1" smtClean="0">
                        <a:latin typeface="Cambria Math" panose="02040503050406030204" pitchFamily="18" charset="0"/>
                      </a:rPr>
                      <m:t>𝐽</m:t>
                    </m:r>
                    <m:d>
                      <m:dPr>
                        <m:ctrlPr>
                          <a:rPr lang="en-US" b="0" i="1" smtClean="0">
                            <a:latin typeface="Cambria Math" panose="02040503050406030204" pitchFamily="18" charset="0"/>
                          </a:rPr>
                        </m:ctrlPr>
                      </m:dPr>
                      <m:e>
                        <m:r>
                          <a:rPr lang="en-US" b="1" i="1" smtClean="0">
                            <a:latin typeface="Cambria Math" panose="02040503050406030204" pitchFamily="18" charset="0"/>
                          </a:rPr>
                          <m:t>𝜽</m:t>
                        </m:r>
                      </m:e>
                    </m:d>
                    <m:r>
                      <a:rPr lang="en-US" i="1">
                        <a:latin typeface="Cambria Math" panose="02040503050406030204" pitchFamily="18" charset="0"/>
                      </a:rPr>
                      <m:t>=</m:t>
                    </m:r>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𝔼</m:t>
                        </m:r>
                      </m:e>
                      <m:sub>
                        <m:r>
                          <a:rPr lang="en-US" i="1">
                            <a:solidFill>
                              <a:schemeClr val="tx1"/>
                            </a:solidFill>
                            <a:latin typeface="Cambria Math" panose="02040503050406030204" pitchFamily="18" charset="0"/>
                          </a:rPr>
                          <m:t>𝜋</m:t>
                        </m:r>
                      </m:sub>
                    </m:sSub>
                    <m:d>
                      <m:dPr>
                        <m:begChr m:val="["/>
                        <m:endChr m:val="]"/>
                        <m:ctrlPr>
                          <a:rPr lang="en-US" i="1">
                            <a:solidFill>
                              <a:schemeClr val="tx1"/>
                            </a:solidFill>
                            <a:latin typeface="Cambria Math" panose="02040503050406030204" pitchFamily="18" charset="0"/>
                          </a:rPr>
                        </m:ctrlPr>
                      </m:dPr>
                      <m:e>
                        <m:r>
                          <m:rPr>
                            <m:sty m:val="p"/>
                          </m:rPr>
                          <a:rPr lang="en-US">
                            <a:solidFill>
                              <a:schemeClr val="tx1"/>
                            </a:solidFill>
                            <a:latin typeface="Cambria Math" panose="02040503050406030204" pitchFamily="18" charset="0"/>
                          </a:rPr>
                          <m:t>∇log</m:t>
                        </m:r>
                        <m:r>
                          <a:rPr lang="en-US">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e>
                        </m:d>
                      </m:e>
                    </m:d>
                    <m:r>
                      <a:rPr lang="en-US" b="0" i="1" smtClean="0">
                        <a:solidFill>
                          <a:schemeClr val="tx1"/>
                        </a:solidFill>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r>
                      <a:rPr lang="en-US" b="0" i="1" smtClean="0">
                        <a:latin typeface="Cambria Math" panose="02040503050406030204" pitchFamily="18" charset="0"/>
                      </a:rPr>
                      <m:t>[</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𝐺</m:t>
                        </m:r>
                      </m:e>
                      <m:sub>
                        <m:r>
                          <a:rPr lang="en-US" b="0" i="1" smtClean="0">
                            <a:solidFill>
                              <a:srgbClr val="C00000"/>
                            </a:solidFill>
                            <a:latin typeface="Cambria Math" panose="02040503050406030204" pitchFamily="18" charset="0"/>
                          </a:rPr>
                          <m:t>𝑡</m:t>
                        </m:r>
                      </m:sub>
                    </m:sSub>
                    <m:r>
                      <a:rPr lang="en-US" b="0" i="1" smtClean="0">
                        <a:latin typeface="Cambria Math" panose="02040503050406030204" pitchFamily="18" charset="0"/>
                      </a:rPr>
                      <m:t>]</m:t>
                    </m:r>
                  </m:oMath>
                </a14:m>
                <a:endParaRPr lang="en-US" dirty="0"/>
              </a:p>
              <a:p>
                <a:r>
                  <a:rPr lang="en-US" dirty="0"/>
                  <a:t>MC REINFORCE with a baseline of estimated state value function: </a:t>
                </a:r>
              </a:p>
              <a:p>
                <a:pPr lvl="1"/>
                <a14:m>
                  <m:oMath xmlns:m="http://schemas.openxmlformats.org/officeDocument/2006/math">
                    <m:r>
                      <m:rPr>
                        <m:sty m:val="p"/>
                      </m:rPr>
                      <a:rPr lang="en-US" b="0" i="0" smtClean="0">
                        <a:latin typeface="Cambria Math" panose="02040503050406030204" pitchFamily="18" charset="0"/>
                      </a:rPr>
                      <m:t>∇</m:t>
                    </m:r>
                    <m:r>
                      <a:rPr lang="en-US" b="0" i="1" smtClean="0">
                        <a:latin typeface="Cambria Math" panose="02040503050406030204" pitchFamily="18" charset="0"/>
                      </a:rPr>
                      <m:t>𝐽</m:t>
                    </m:r>
                    <m:d>
                      <m:dPr>
                        <m:ctrlPr>
                          <a:rPr lang="en-US" b="0" i="1" smtClean="0">
                            <a:latin typeface="Cambria Math" panose="02040503050406030204" pitchFamily="18" charset="0"/>
                          </a:rPr>
                        </m:ctrlPr>
                      </m:dPr>
                      <m:e>
                        <m:r>
                          <a:rPr lang="en-US" b="1" i="1" smtClean="0">
                            <a:latin typeface="Cambria Math" panose="02040503050406030204" pitchFamily="18" charset="0"/>
                          </a:rPr>
                          <m:t>𝜽</m:t>
                        </m:r>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r>
                      <a:rPr lang="en-US" b="0" i="1" smtClean="0">
                        <a:latin typeface="Cambria Math" panose="02040503050406030204" pitchFamily="18" charset="0"/>
                      </a:rPr>
                      <m:t>[</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r>
                      <a:rPr lang="en-US" b="0" i="1" smtClean="0">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𝐺</m:t>
                        </m:r>
                      </m:e>
                      <m:sub>
                        <m:r>
                          <a:rPr lang="en-US" b="0" i="1" smtClean="0">
                            <a:solidFill>
                              <a:srgbClr val="C00000"/>
                            </a:solidFill>
                            <a:latin typeface="Cambria Math" panose="02040503050406030204" pitchFamily="18" charset="0"/>
                          </a:rPr>
                          <m:t>𝑡</m:t>
                        </m:r>
                      </m:sub>
                    </m:sSub>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acc>
                          <m:accPr>
                            <m:chr m:val="̂"/>
                            <m:ctrlPr>
                              <a:rPr lang="en-US" b="0" i="1" smtClean="0">
                                <a:solidFill>
                                  <a:srgbClr val="C00000"/>
                                </a:solidFill>
                                <a:latin typeface="Cambria Math" panose="02040503050406030204" pitchFamily="18" charset="0"/>
                              </a:rPr>
                            </m:ctrlPr>
                          </m:accPr>
                          <m:e>
                            <m:r>
                              <a:rPr lang="en-US" b="0" i="1" smtClean="0">
                                <a:solidFill>
                                  <a:srgbClr val="C00000"/>
                                </a:solidFill>
                                <a:latin typeface="Cambria Math" panose="02040503050406030204" pitchFamily="18" charset="0"/>
                              </a:rPr>
                              <m:t>𝑣</m:t>
                            </m:r>
                          </m:e>
                        </m:acc>
                      </m:e>
                      <m:sub>
                        <m:r>
                          <a:rPr lang="en-US" b="0" i="1" smtClean="0">
                            <a:solidFill>
                              <a:srgbClr val="C00000"/>
                            </a:solidFill>
                            <a:latin typeface="Cambria Math" panose="02040503050406030204" pitchFamily="18" charset="0"/>
                          </a:rPr>
                          <m:t>𝜋</m:t>
                        </m:r>
                      </m:sub>
                    </m:sSub>
                    <m:d>
                      <m:dPr>
                        <m:ctrlPr>
                          <a:rPr lang="en-US" b="0" i="1" smtClean="0">
                            <a:solidFill>
                              <a:srgbClr val="C00000"/>
                            </a:solidFill>
                            <a:latin typeface="Cambria Math" panose="02040503050406030204" pitchFamily="18" charset="0"/>
                          </a:rPr>
                        </m:ctrlPr>
                      </m:dPr>
                      <m:e>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𝑆</m:t>
                            </m:r>
                          </m:e>
                          <m:sub>
                            <m:r>
                              <a:rPr lang="en-US" b="0" i="1" smtClean="0">
                                <a:solidFill>
                                  <a:srgbClr val="C00000"/>
                                </a:solidFill>
                                <a:latin typeface="Cambria Math" panose="02040503050406030204" pitchFamily="18" charset="0"/>
                              </a:rPr>
                              <m:t>𝑡</m:t>
                            </m:r>
                          </m:sub>
                        </m:sSub>
                        <m:r>
                          <a:rPr lang="en-US" b="0" i="1" smtClean="0">
                            <a:solidFill>
                              <a:srgbClr val="C00000"/>
                            </a:solidFill>
                            <a:latin typeface="Cambria Math" panose="02040503050406030204" pitchFamily="18" charset="0"/>
                          </a:rPr>
                          <m:t>, </m:t>
                        </m:r>
                        <m:r>
                          <a:rPr lang="en-US" b="1" i="1" smtClean="0">
                            <a:solidFill>
                              <a:srgbClr val="C00000"/>
                            </a:solidFill>
                            <a:latin typeface="Cambria Math" panose="02040503050406030204" pitchFamily="18" charset="0"/>
                          </a:rPr>
                          <m:t>𝒘</m:t>
                        </m:r>
                      </m:e>
                    </m:d>
                    <m:r>
                      <a:rPr lang="en-US" b="0" i="1" smtClean="0">
                        <a:solidFill>
                          <a:schemeClr val="tx1"/>
                        </a:solidFill>
                        <a:latin typeface="Cambria Math" panose="02040503050406030204" pitchFamily="18" charset="0"/>
                      </a:rPr>
                      <m:t>)</m:t>
                    </m:r>
                    <m:r>
                      <a:rPr lang="en-US" b="0" i="1" smtClean="0">
                        <a:latin typeface="Cambria Math" panose="02040503050406030204" pitchFamily="18" charset="0"/>
                      </a:rPr>
                      <m:t>]</m:t>
                    </m:r>
                  </m:oMath>
                </a14:m>
                <a:endParaRPr lang="en-US" dirty="0"/>
              </a:p>
              <a:p>
                <a:pPr lvl="1"/>
                <a14:m>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𝑣</m:t>
                            </m:r>
                          </m:e>
                        </m:acc>
                      </m:e>
                      <m:sub>
                        <m:r>
                          <a:rPr lang="en-US" b="0" i="1" smtClean="0">
                            <a:solidFill>
                              <a:schemeClr val="tx1"/>
                            </a:solidFill>
                            <a:latin typeface="Cambria Math" panose="02040503050406030204" pitchFamily="18" charset="0"/>
                          </a:rPr>
                          <m:t>𝜋</m:t>
                        </m:r>
                      </m:sub>
                    </m:sSub>
                    <m:d>
                      <m:dPr>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 </m:t>
                        </m:r>
                        <m:r>
                          <a:rPr lang="en-US" b="1" i="1" smtClean="0">
                            <a:solidFill>
                              <a:schemeClr val="tx1"/>
                            </a:solidFill>
                            <a:latin typeface="Cambria Math" panose="02040503050406030204" pitchFamily="18" charset="0"/>
                          </a:rPr>
                          <m:t>𝒘</m:t>
                        </m:r>
                      </m:e>
                    </m:d>
                  </m:oMath>
                </a14:m>
                <a:r>
                  <a:rPr lang="en-US" dirty="0">
                    <a:solidFill>
                      <a:schemeClr val="tx1"/>
                    </a:solidFill>
                  </a:rPr>
                  <a:t> is a function approximation of the true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 </m:t>
                        </m:r>
                        <m:r>
                          <a:rPr lang="en-US" b="1" i="1">
                            <a:latin typeface="Cambria Math" panose="02040503050406030204" pitchFamily="18" charset="0"/>
                          </a:rPr>
                          <m:t>𝒘</m:t>
                        </m:r>
                      </m:e>
                    </m:d>
                  </m:oMath>
                </a14:m>
                <a:r>
                  <a:rPr lang="en-US" dirty="0">
                    <a:solidFill>
                      <a:schemeClr val="tx1"/>
                    </a:solidFill>
                  </a:rPr>
                  <a:t>, e.g., a value network</a:t>
                </a:r>
              </a:p>
              <a:p>
                <a:r>
                  <a:rPr lang="en-US" dirty="0"/>
                  <a:t>Actor-Critic (high bias, low variance)</a:t>
                </a:r>
              </a:p>
              <a:p>
                <a:pPr lvl="1"/>
                <a14:m>
                  <m:oMath xmlns:m="http://schemas.openxmlformats.org/officeDocument/2006/math">
                    <m:r>
                      <m:rPr>
                        <m:sty m:val="p"/>
                      </m:rPr>
                      <a:rPr lang="en-US" b="0" i="0" smtClean="0">
                        <a:latin typeface="Cambria Math" panose="02040503050406030204" pitchFamily="18" charset="0"/>
                      </a:rPr>
                      <m:t>∇</m:t>
                    </m:r>
                    <m:r>
                      <a:rPr lang="en-US" b="0" i="1" smtClean="0">
                        <a:latin typeface="Cambria Math" panose="02040503050406030204" pitchFamily="18" charset="0"/>
                      </a:rPr>
                      <m:t>𝐽</m:t>
                    </m:r>
                    <m:d>
                      <m:dPr>
                        <m:ctrlPr>
                          <a:rPr lang="en-US" b="0" i="1" smtClean="0">
                            <a:latin typeface="Cambria Math" panose="02040503050406030204" pitchFamily="18" charset="0"/>
                          </a:rPr>
                        </m:ctrlPr>
                      </m:dPr>
                      <m:e>
                        <m:r>
                          <a:rPr lang="en-US" b="1" i="1" smtClean="0">
                            <a:latin typeface="Cambria Math" panose="02040503050406030204" pitchFamily="18" charset="0"/>
                          </a:rPr>
                          <m:t>𝜽</m:t>
                        </m:r>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b="0" i="1" smtClean="0">
                            <a:latin typeface="Cambria Math" panose="02040503050406030204" pitchFamily="18" charset="0"/>
                          </a:rPr>
                        </m:ctrlPr>
                      </m:dPr>
                      <m:e>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𝛿</m:t>
                            </m:r>
                          </m:e>
                          <m:sub>
                            <m:r>
                              <a:rPr lang="en-US" i="1">
                                <a:solidFill>
                                  <a:srgbClr val="C00000"/>
                                </a:solidFill>
                                <a:latin typeface="Cambria Math" panose="02040503050406030204" pitchFamily="18" charset="0"/>
                              </a:rPr>
                              <m:t>𝑡</m:t>
                            </m:r>
                          </m:sub>
                        </m:sSub>
                      </m:e>
                    </m:d>
                  </m:oMath>
                </a14:m>
                <a:endParaRPr lang="en-US" dirty="0"/>
              </a:p>
              <a:p>
                <a:pPr lvl="1"/>
                <a:r>
                  <a:rPr lang="en-US" dirty="0"/>
                  <a:t>Q Actor-Critic: TD error for action value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𝛿</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b="0" i="1" smtClean="0">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𝑞</m:t>
                            </m:r>
                          </m:e>
                        </m:acc>
                      </m:e>
                      <m:sub>
                        <m:r>
                          <a:rPr lang="en-US" b="0" i="1" smtClean="0">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𝐴</m:t>
                        </m:r>
                      </m:e>
                      <m:sub>
                        <m:r>
                          <a:rPr lang="en-US" i="1">
                            <a:latin typeface="Cambria Math" panose="02040503050406030204" pitchFamily="18" charset="0"/>
                          </a:rPr>
                          <m:t>𝑡</m:t>
                        </m:r>
                        <m:r>
                          <a:rPr lang="en-US" i="1">
                            <a:latin typeface="Cambria Math" panose="02040503050406030204" pitchFamily="18" charset="0"/>
                          </a:rPr>
                          <m:t>+1</m:t>
                        </m:r>
                      </m:sub>
                    </m:sSub>
                    <m:r>
                      <a:rPr lang="en-US" b="0" i="1" smtClean="0">
                        <a:latin typeface="Cambria Math" panose="02040503050406030204" pitchFamily="18" charset="0"/>
                      </a:rPr>
                      <m:t>, </m:t>
                    </m:r>
                    <m:r>
                      <a:rPr lang="en-US" b="1" i="1" smtClean="0">
                        <a:solidFill>
                          <a:schemeClr val="tx1"/>
                        </a:solidFill>
                        <a:latin typeface="Cambria Math" panose="02040503050406030204" pitchFamily="18" charset="0"/>
                      </a:rPr>
                      <m:t>𝒘</m:t>
                    </m:r>
                    <m:r>
                      <a:rPr lang="en-US" i="1">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𝑞</m:t>
                            </m:r>
                          </m:e>
                        </m:acc>
                      </m:e>
                      <m:sub>
                        <m:r>
                          <a:rPr lang="en-US" b="0" i="1" smtClean="0">
                            <a:solidFill>
                              <a:schemeClr val="tx1"/>
                            </a:solidFill>
                            <a:latin typeface="Cambria Math" panose="02040503050406030204" pitchFamily="18" charset="0"/>
                          </a:rPr>
                          <m:t>𝜋</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r>
                      <a:rPr lang="en-US" i="1">
                        <a:latin typeface="Cambria Math" panose="02040503050406030204" pitchFamily="18" charset="0"/>
                      </a:rPr>
                      <m:t>, </m:t>
                    </m:r>
                    <m:r>
                      <a:rPr lang="en-US" b="1" i="1">
                        <a:latin typeface="Cambria Math" panose="02040503050406030204" pitchFamily="18" charset="0"/>
                      </a:rPr>
                      <m:t>𝒘</m:t>
                    </m:r>
                    <m:r>
                      <a:rPr lang="en-US" i="1">
                        <a:latin typeface="Cambria Math" panose="02040503050406030204" pitchFamily="18" charset="0"/>
                      </a:rPr>
                      <m:t>)</m:t>
                    </m:r>
                  </m:oMath>
                </a14:m>
                <a:r>
                  <a:rPr lang="en-US" dirty="0"/>
                  <a:t> (sample-based estimate of the action value function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oMath>
                </a14:m>
                <a:r>
                  <a:rPr lang="en-US" dirty="0"/>
                  <a:t>)</a:t>
                </a:r>
              </a:p>
              <a:p>
                <a:pPr lvl="1"/>
                <a:r>
                  <a:rPr lang="en-US" dirty="0"/>
                  <a:t>Advantage Actor-Critic (A2C): TD error for state value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𝛿</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b="0" i="1" smtClean="0">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𝑣</m:t>
                            </m:r>
                          </m:e>
                        </m:acc>
                      </m:e>
                      <m:sub>
                        <m:r>
                          <a:rPr lang="en-US" b="0" i="1" smtClean="0">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 </m:t>
                    </m:r>
                    <m:r>
                      <a:rPr lang="en-US" b="1" i="1" smtClean="0">
                        <a:solidFill>
                          <a:schemeClr val="tx1"/>
                        </a:solidFill>
                        <a:latin typeface="Cambria Math" panose="02040503050406030204" pitchFamily="18" charset="0"/>
                      </a:rPr>
                      <m:t>𝒘</m:t>
                    </m:r>
                    <m:r>
                      <a:rPr lang="en-US" i="1">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𝑣</m:t>
                            </m:r>
                          </m:e>
                        </m:acc>
                      </m:e>
                      <m:sub>
                        <m:r>
                          <a:rPr lang="en-US" b="0" i="1" smtClean="0">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 </m:t>
                    </m:r>
                    <m:r>
                      <a:rPr lang="en-US" b="1" i="1" smtClean="0">
                        <a:solidFill>
                          <a:schemeClr val="tx1"/>
                        </a:solidFill>
                        <a:latin typeface="Cambria Math" panose="02040503050406030204" pitchFamily="18" charset="0"/>
                      </a:rPr>
                      <m:t>𝒘</m:t>
                    </m:r>
                    <m:r>
                      <a:rPr lang="en-US" i="1">
                        <a:solidFill>
                          <a:schemeClr val="tx1"/>
                        </a:solidFill>
                        <a:latin typeface="Cambria Math" panose="02040503050406030204" pitchFamily="18" charset="0"/>
                      </a:rPr>
                      <m:t>)</m:t>
                    </m:r>
                  </m:oMath>
                </a14:m>
                <a:r>
                  <a:rPr lang="en-US" dirty="0">
                    <a:solidFill>
                      <a:schemeClr val="tx1"/>
                    </a:solidFill>
                  </a:rPr>
                  <a:t> (sample-based estimate of the advantage function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e>
                    </m:d>
                  </m:oMath>
                </a14:m>
                <a:r>
                  <a:rPr lang="en-US" dirty="0">
                    <a:solidFill>
                      <a:schemeClr val="tx1"/>
                    </a:solidFill>
                  </a:rPr>
                  <a:t>)</a:t>
                </a:r>
              </a:p>
              <a:p>
                <a:r>
                  <a:rPr lang="en-US" dirty="0"/>
                  <a:t>MC REINFORCE is a special case of A2C:</a:t>
                </a:r>
              </a:p>
              <a:p>
                <a:pPr lvl="1"/>
                <a:r>
                  <a:rPr lang="en-US" dirty="0"/>
                  <a:t>1-step TD target (A2C):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b="0" i="1" smtClean="0">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𝑣</m:t>
                            </m:r>
                          </m:e>
                        </m:acc>
                      </m:e>
                      <m:sub>
                        <m:r>
                          <a:rPr lang="en-US" b="0" i="1" smtClean="0">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 </m:t>
                    </m:r>
                    <m:r>
                      <a:rPr lang="en-US" b="1" i="1" smtClean="0">
                        <a:solidFill>
                          <a:schemeClr val="tx1"/>
                        </a:solidFill>
                        <a:latin typeface="Cambria Math" panose="02040503050406030204" pitchFamily="18" charset="0"/>
                      </a:rPr>
                      <m:t>𝒘</m:t>
                    </m:r>
                    <m:r>
                      <a:rPr lang="en-US" i="1">
                        <a:solidFill>
                          <a:schemeClr val="tx1"/>
                        </a:solidFill>
                        <a:latin typeface="Cambria Math" panose="02040503050406030204" pitchFamily="18" charset="0"/>
                      </a:rPr>
                      <m:t>)</m:t>
                    </m:r>
                  </m:oMath>
                </a14:m>
                <a:endParaRPr lang="en-US" dirty="0"/>
              </a:p>
              <a:p>
                <a:pPr lvl="1"/>
                <a14:m>
                  <m:oMath xmlns:m="http://schemas.openxmlformats.org/officeDocument/2006/math">
                    <m:r>
                      <a:rPr lang="en-US" b="0" i="1" smtClean="0">
                        <a:latin typeface="Cambria Math" panose="02040503050406030204" pitchFamily="18" charset="0"/>
                      </a:rPr>
                      <m:t>𝑚</m:t>
                    </m:r>
                  </m:oMath>
                </a14:m>
                <a:r>
                  <a:rPr lang="en-US" b="0" dirty="0"/>
                  <a:t>-step TD target: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𝐺</m:t>
                        </m:r>
                      </m:e>
                      <m:sub>
                        <m:r>
                          <a:rPr lang="en-US" b="0" i="1" smtClean="0">
                            <a:latin typeface="Cambria Math" panose="02040503050406030204" pitchFamily="18" charset="0"/>
                          </a:rPr>
                          <m:t>𝑡</m:t>
                        </m:r>
                      </m:sub>
                      <m:sup>
                        <m:r>
                          <a:rPr lang="en-US" b="0" i="1" smtClean="0">
                            <a:latin typeface="Cambria Math" panose="02040503050406030204" pitchFamily="18" charset="0"/>
                          </a:rPr>
                          <m:t>𝜆</m:t>
                        </m:r>
                      </m:sup>
                    </m:sSubSup>
                    <m:r>
                      <a:rPr lang="en-US" i="1">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𝑘</m:t>
                        </m:r>
                        <m:r>
                          <a:rPr lang="en-US" i="1">
                            <a:latin typeface="Cambria Math" panose="02040503050406030204" pitchFamily="18" charset="0"/>
                          </a:rPr>
                          <m:t>=0</m:t>
                        </m:r>
                      </m:sub>
                      <m:sup>
                        <m:r>
                          <a:rPr lang="en-US" b="0" i="1" smtClean="0">
                            <a:latin typeface="Cambria Math" panose="02040503050406030204" pitchFamily="18" charset="0"/>
                          </a:rPr>
                          <m:t>𝑚</m:t>
                        </m:r>
                        <m:r>
                          <a:rPr lang="en-US" i="1">
                            <a:latin typeface="Cambria Math" panose="02040503050406030204" pitchFamily="18" charset="0"/>
                          </a:rPr>
                          <m:t>−1</m:t>
                        </m:r>
                      </m:sup>
                      <m:e>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𝑘</m:t>
                            </m:r>
                          </m:sup>
                        </m:sSup>
                      </m:e>
                    </m:nary>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+1</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𝛾</m:t>
                        </m:r>
                      </m:e>
                      <m:sup>
                        <m:r>
                          <a:rPr lang="en-US" b="0" i="1" smtClean="0">
                            <a:latin typeface="Cambria Math" panose="02040503050406030204" pitchFamily="18" charset="0"/>
                          </a:rPr>
                          <m:t>𝑚</m:t>
                        </m:r>
                      </m:sup>
                    </m:sSup>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e>
                      <m:sub>
                        <m:r>
                          <a:rPr lang="en-US" b="0" i="1" smtClean="0">
                            <a:latin typeface="Cambria Math" panose="02040503050406030204" pitchFamily="18" charset="0"/>
                          </a:rPr>
                          <m:t>𝜋</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𝑚</m:t>
                        </m:r>
                      </m:sub>
                    </m:sSub>
                    <m:r>
                      <a:rPr lang="en-US" b="0" i="1" smtClean="0">
                        <a:latin typeface="Cambria Math" panose="02040503050406030204" pitchFamily="18" charset="0"/>
                      </a:rPr>
                      <m:t>)</m:t>
                    </m:r>
                  </m:oMath>
                </a14:m>
                <a:endParaRPr lang="en-US" b="0" dirty="0"/>
              </a:p>
              <a:p>
                <a:pPr lvl="1"/>
                <a:r>
                  <a:rPr lang="en-US" dirty="0"/>
                  <a:t>MC target (MC REINFORCE):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r>
                      <a:rPr lang="en-US" i="1">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𝑘</m:t>
                        </m:r>
                        <m:r>
                          <a:rPr lang="en-US" i="1">
                            <a:latin typeface="Cambria Math" panose="02040503050406030204" pitchFamily="18" charset="0"/>
                          </a:rPr>
                          <m:t>=0</m:t>
                        </m:r>
                      </m:sub>
                      <m:sup>
                        <m:r>
                          <a:rPr lang="en-US" i="1">
                            <a:latin typeface="Cambria Math" panose="02040503050406030204" pitchFamily="18" charset="0"/>
                          </a:rPr>
                          <m:t>𝑇</m:t>
                        </m:r>
                        <m:r>
                          <a:rPr lang="en-US" i="1">
                            <a:latin typeface="Cambria Math" panose="02040503050406030204" pitchFamily="18" charset="0"/>
                          </a:rPr>
                          <m:t>−1</m:t>
                        </m:r>
                      </m:sup>
                      <m:e>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𝑘</m:t>
                            </m:r>
                          </m:sup>
                        </m:sSup>
                      </m:e>
                    </m:nary>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+1</m:t>
                        </m:r>
                      </m:sub>
                    </m:sSub>
                  </m:oMath>
                </a14:m>
                <a:endParaRPr lang="en-SE" dirty="0"/>
              </a:p>
              <a:p>
                <a:endParaRPr lang="en-US" dirty="0">
                  <a:solidFill>
                    <a:schemeClr val="tx1"/>
                  </a:solidFill>
                </a:endParaRPr>
              </a:p>
            </p:txBody>
          </p:sp>
        </mc:Choice>
        <mc:Fallback>
          <p:sp>
            <p:nvSpPr>
              <p:cNvPr id="3" name="Content Placeholder 2">
                <a:extLst>
                  <a:ext uri="{FF2B5EF4-FFF2-40B4-BE49-F238E27FC236}">
                    <a16:creationId xmlns:a16="http://schemas.microsoft.com/office/drawing/2014/main" id="{DB5F7CE5-A88A-47EC-B2EF-255A62BDEF39}"/>
                  </a:ext>
                </a:extLst>
              </p:cNvPr>
              <p:cNvSpPr>
                <a:spLocks noGrp="1" noRot="1" noChangeAspect="1" noMove="1" noResize="1" noEditPoints="1" noAdjustHandles="1" noChangeArrowheads="1" noChangeShapeType="1" noTextEdit="1"/>
              </p:cNvSpPr>
              <p:nvPr>
                <p:ph idx="1"/>
              </p:nvPr>
            </p:nvSpPr>
            <p:spPr>
              <a:xfrm>
                <a:off x="152400" y="1285860"/>
                <a:ext cx="8884096" cy="5311492"/>
              </a:xfrm>
              <a:blipFill>
                <a:blip r:embed="rId3"/>
                <a:stretch>
                  <a:fillRect l="-755" t="-1952" r="-824" b="-13892"/>
                </a:stretch>
              </a:blipFill>
            </p:spPr>
            <p:txBody>
              <a:bodyPr/>
              <a:lstStyle/>
              <a:p>
                <a:r>
                  <a:rPr lang="en-SE">
                    <a:noFill/>
                  </a:rPr>
                  <a:t> </a:t>
                </a:r>
              </a:p>
            </p:txBody>
          </p:sp>
        </mc:Fallback>
      </mc:AlternateContent>
      <p:sp>
        <p:nvSpPr>
          <p:cNvPr id="5" name="TextBox 4">
            <a:extLst>
              <a:ext uri="{FF2B5EF4-FFF2-40B4-BE49-F238E27FC236}">
                <a16:creationId xmlns:a16="http://schemas.microsoft.com/office/drawing/2014/main" id="{BF66FC54-9B7E-4160-906D-FB83B04EEC5A}"/>
              </a:ext>
            </a:extLst>
          </p:cNvPr>
          <p:cNvSpPr txBox="1"/>
          <p:nvPr/>
        </p:nvSpPr>
        <p:spPr>
          <a:xfrm>
            <a:off x="2168860" y="6597352"/>
            <a:ext cx="4806280" cy="253916"/>
          </a:xfrm>
          <a:prstGeom prst="rect">
            <a:avLst/>
          </a:prstGeom>
          <a:noFill/>
        </p:spPr>
        <p:txBody>
          <a:bodyPr wrap="square">
            <a:spAutoFit/>
          </a:bodyPr>
          <a:lstStyle/>
          <a:p>
            <a:r>
              <a:rPr lang="en-SE" sz="1050" dirty="0"/>
              <a:t>https://towardsdatascience.com/understanding-actor-critic-methods-931b97b6df3f</a:t>
            </a:r>
          </a:p>
        </p:txBody>
      </p:sp>
    </p:spTree>
    <p:extLst>
      <p:ext uri="{BB962C8B-B14F-4D97-AF65-F5344CB8AC3E}">
        <p14:creationId xmlns:p14="http://schemas.microsoft.com/office/powerpoint/2010/main" val="7379946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8E583-6764-4226-A592-5146F25C97F4}"/>
              </a:ext>
            </a:extLst>
          </p:cNvPr>
          <p:cNvSpPr>
            <a:spLocks noGrp="1"/>
          </p:cNvSpPr>
          <p:nvPr>
            <p:ph type="title"/>
          </p:nvPr>
        </p:nvSpPr>
        <p:spPr/>
        <p:txBody>
          <a:bodyPr/>
          <a:lstStyle/>
          <a:p>
            <a:r>
              <a:rPr lang="en-US" dirty="0"/>
              <a:t>Explanations </a:t>
            </a:r>
            <a:endParaRPr lang="en-SE"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91B6A31-11B8-4EE6-9E92-9C99A27B2595}"/>
                  </a:ext>
                </a:extLst>
              </p:cNvPr>
              <p:cNvSpPr>
                <a:spLocks noGrp="1"/>
              </p:cNvSpPr>
              <p:nvPr>
                <p:ph idx="1"/>
              </p:nvPr>
            </p:nvSpPr>
            <p:spPr/>
            <p:txBody>
              <a:bodyPr>
                <a:normAutofit fontScale="85000" lnSpcReduction="10000"/>
              </a:bodyPr>
              <a:lstStyle/>
              <a:p>
                <a:r>
                  <a:rPr lang="en-US" b="0" dirty="0"/>
                  <a:t>Trajectory from time </a:t>
                </a:r>
                <a14:m>
                  <m:oMath xmlns:m="http://schemas.openxmlformats.org/officeDocument/2006/math">
                    <m:r>
                      <a:rPr lang="en-US" b="0" i="1" smtClean="0">
                        <a:latin typeface="Cambria Math" panose="02040503050406030204" pitchFamily="18" charset="0"/>
                      </a:rPr>
                      <m:t>𝑡</m:t>
                    </m:r>
                    <m:r>
                      <m:rPr>
                        <m:nor/>
                      </m:rPr>
                      <a:rPr lang="en-US" dirty="0"/>
                      <m:t>:</m:t>
                    </m:r>
                  </m:oMath>
                </a14:m>
                <a:endParaRPr lang="en-US" b="0" i="1" dirty="0">
                  <a:latin typeface="Cambria Math" panose="02040503050406030204" pitchFamily="18" charset="0"/>
                </a:endParaRP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𝐴</m:t>
                        </m:r>
                      </m:e>
                      <m:sub>
                        <m:r>
                          <a:rPr lang="en-US" i="1">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b="0" i="1" smtClean="0">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r>
                          <a:rPr lang="en-US" b="0" i="1" smtClean="0">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m:t>
                        </m:r>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m:t>
                        </m:r>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b="0" i="1" smtClean="0">
                            <a:latin typeface="Cambria Math" panose="02040503050406030204" pitchFamily="18" charset="0"/>
                          </a:rPr>
                          <m:t>𝑇</m:t>
                        </m:r>
                        <m:r>
                          <a:rPr lang="en-US" b="0" i="1" smtClean="0">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𝑇</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𝑇</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b="0" i="1" smtClean="0">
                            <a:latin typeface="Cambria Math" panose="02040503050406030204" pitchFamily="18" charset="0"/>
                          </a:rPr>
                          <m:t>𝑇</m:t>
                        </m:r>
                      </m:sub>
                    </m:sSub>
                  </m:oMath>
                </a14:m>
                <a:endParaRPr lang="en-US" dirty="0"/>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𝛾</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+2</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2</m:t>
                        </m:r>
                      </m:sup>
                    </m:sSup>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+3</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𝑇</m:t>
                        </m:r>
                        <m:r>
                          <a:rPr lang="en-US" i="1">
                            <a:latin typeface="Cambria Math" panose="02040503050406030204" pitchFamily="18" charset="0"/>
                          </a:rPr>
                          <m:t>−1</m:t>
                        </m:r>
                      </m:sup>
                    </m:sSup>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𝑇</m:t>
                        </m:r>
                      </m:sub>
                    </m:sSub>
                    <m:r>
                      <a:rPr lang="en-US" i="1">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𝑘</m:t>
                        </m:r>
                        <m:r>
                          <a:rPr lang="en-US" i="1">
                            <a:latin typeface="Cambria Math" panose="02040503050406030204" pitchFamily="18" charset="0"/>
                          </a:rPr>
                          <m:t>=</m:t>
                        </m:r>
                        <m:r>
                          <a:rPr lang="en-US" i="1">
                            <a:latin typeface="Cambria Math" panose="02040503050406030204" pitchFamily="18" charset="0"/>
                          </a:rPr>
                          <m:t>0</m:t>
                        </m:r>
                      </m:sub>
                      <m:sup>
                        <m:r>
                          <a:rPr lang="en-US" i="1">
                            <a:latin typeface="Cambria Math" panose="02040503050406030204" pitchFamily="18" charset="0"/>
                          </a:rPr>
                          <m:t>𝑇</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−1</m:t>
                        </m:r>
                      </m:sup>
                      <m:e>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𝑘</m:t>
                            </m:r>
                          </m:sup>
                        </m:sSup>
                      </m:e>
                    </m:nary>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+1</m:t>
                        </m:r>
                      </m:sub>
                    </m:sSub>
                  </m:oMath>
                </a14:m>
                <a:endParaRPr lang="en-US" dirty="0"/>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r>
                      <a:rPr lang="en-US" i="1">
                        <a:latin typeface="Cambria Math" panose="02040503050406030204" pitchFamily="18" charset="0"/>
                      </a:rPr>
                      <m:t>)</m:t>
                    </m:r>
                  </m:oMath>
                </a14:m>
                <a:endParaRPr lang="en-US" dirty="0"/>
              </a:p>
              <a:p>
                <a:endParaRPr lang="en-SE" dirty="0"/>
              </a:p>
            </p:txBody>
          </p:sp>
        </mc:Choice>
        <mc:Fallback>
          <p:sp>
            <p:nvSpPr>
              <p:cNvPr id="3" name="Content Placeholder 2">
                <a:extLst>
                  <a:ext uri="{FF2B5EF4-FFF2-40B4-BE49-F238E27FC236}">
                    <a16:creationId xmlns:a16="http://schemas.microsoft.com/office/drawing/2014/main" id="{591B6A31-11B8-4EE6-9E92-9C99A27B2595}"/>
                  </a:ext>
                </a:extLst>
              </p:cNvPr>
              <p:cNvSpPr>
                <a:spLocks noGrp="1" noRot="1" noChangeAspect="1" noMove="1" noResize="1" noEditPoints="1" noAdjustHandles="1" noChangeArrowheads="1" noChangeShapeType="1" noTextEdit="1"/>
              </p:cNvSpPr>
              <p:nvPr>
                <p:ph idx="1"/>
              </p:nvPr>
            </p:nvSpPr>
            <p:spPr>
              <a:blipFill>
                <a:blip r:embed="rId2"/>
                <a:stretch>
                  <a:fillRect l="-1172" t="-1874" r="-1310"/>
                </a:stretch>
              </a:blipFill>
            </p:spPr>
            <p:txBody>
              <a:bodyPr/>
              <a:lstStyle/>
              <a:p>
                <a:r>
                  <a:rPr lang="en-SE">
                    <a:noFill/>
                  </a:rPr>
                  <a:t> </a:t>
                </a:r>
              </a:p>
            </p:txBody>
          </p:sp>
        </mc:Fallback>
      </mc:AlternateContent>
      <p:pic>
        <p:nvPicPr>
          <p:cNvPr id="5" name="Picture 4">
            <a:extLst>
              <a:ext uri="{FF2B5EF4-FFF2-40B4-BE49-F238E27FC236}">
                <a16:creationId xmlns:a16="http://schemas.microsoft.com/office/drawing/2014/main" id="{8FE3A050-D69F-41FB-BD3B-B987486990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4221088"/>
            <a:ext cx="4657725" cy="3619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BC78131-65C3-4316-86DE-0E6D0CB4D9A5}"/>
              </a:ext>
            </a:extLst>
          </p:cNvPr>
          <p:cNvSpPr txBox="1"/>
          <p:nvPr/>
        </p:nvSpPr>
        <p:spPr>
          <a:xfrm>
            <a:off x="1799788" y="8319939"/>
            <a:ext cx="4032727" cy="253916"/>
          </a:xfrm>
          <a:prstGeom prst="rect">
            <a:avLst/>
          </a:prstGeom>
          <a:noFill/>
        </p:spPr>
        <p:txBody>
          <a:bodyPr wrap="square">
            <a:spAutoFit/>
          </a:bodyPr>
          <a:lstStyle/>
          <a:p>
            <a:r>
              <a:rPr lang="en-SE" sz="1050" dirty="0"/>
              <a:t>https://www.cellstrat.com/2020/03/19/rl-with-actor-critic-methods/</a:t>
            </a:r>
          </a:p>
        </p:txBody>
      </p:sp>
      <p:pic>
        <p:nvPicPr>
          <p:cNvPr id="3076" name="Picture 4">
            <a:extLst>
              <a:ext uri="{FF2B5EF4-FFF2-40B4-BE49-F238E27FC236}">
                <a16:creationId xmlns:a16="http://schemas.microsoft.com/office/drawing/2014/main" id="{76F58765-3176-41FF-9F19-F8C4856669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552" y="5013176"/>
            <a:ext cx="6553200" cy="342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17066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7E874-B9DC-472A-B6A0-F475CBCF9BE8}"/>
              </a:ext>
            </a:extLst>
          </p:cNvPr>
          <p:cNvSpPr>
            <a:spLocks noGrp="1"/>
          </p:cNvSpPr>
          <p:nvPr>
            <p:ph type="title"/>
          </p:nvPr>
        </p:nvSpPr>
        <p:spPr/>
        <p:txBody>
          <a:bodyPr/>
          <a:lstStyle/>
          <a:p>
            <a:r>
              <a:rPr lang="en-US" dirty="0"/>
              <a:t>One-Step A2C Pseudo-Code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8CE972C-D619-44EC-971D-D896FD1C2505}"/>
                  </a:ext>
                </a:extLst>
              </p:cNvPr>
              <p:cNvSpPr>
                <a:spLocks noGrp="1"/>
              </p:cNvSpPr>
              <p:nvPr>
                <p:ph idx="1"/>
              </p:nvPr>
            </p:nvSpPr>
            <p:spPr>
              <a:xfrm>
                <a:off x="152400" y="1052736"/>
                <a:ext cx="8839200" cy="986063"/>
              </a:xfrm>
            </p:spPr>
            <p:txBody>
              <a:bodyPr>
                <a:normAutofit fontScale="85000" lnSpcReduction="10000"/>
              </a:bodyPr>
              <a:lstStyle/>
              <a:p>
                <a:r>
                  <a:rPr lang="en-US" dirty="0"/>
                  <a:t>For update to critic params </a:t>
                </a:r>
                <a14:m>
                  <m:oMath xmlns:m="http://schemas.openxmlformats.org/officeDocument/2006/math">
                    <m:r>
                      <a:rPr lang="en-US" b="1" i="1" smtClean="0">
                        <a:latin typeface="Cambria Math" panose="02040503050406030204" pitchFamily="18" charset="0"/>
                      </a:rPr>
                      <m:t>𝒘</m:t>
                    </m:r>
                  </m:oMath>
                </a14:m>
                <a:r>
                  <a:rPr lang="en-US" dirty="0"/>
                  <a:t>, refer to L7.2 Value-based RL, p 75 “Semi-Gradient TD(0) for Estimating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𝑣</m:t>
                        </m:r>
                      </m:e>
                      <m:sub>
                        <m:r>
                          <a:rPr lang="en-US" b="0" i="1" dirty="0" smtClean="0">
                            <a:latin typeface="Cambria Math" panose="02040503050406030204" pitchFamily="18" charset="0"/>
                          </a:rPr>
                          <m:t>𝜋</m:t>
                        </m:r>
                      </m:sub>
                    </m:sSub>
                  </m:oMath>
                </a14:m>
                <a:r>
                  <a:rPr lang="en-US" dirty="0"/>
                  <a:t>”</a:t>
                </a:r>
                <a:endParaRPr lang="en-SE" dirty="0"/>
              </a:p>
            </p:txBody>
          </p:sp>
        </mc:Choice>
        <mc:Fallback xmlns="">
          <p:sp>
            <p:nvSpPr>
              <p:cNvPr id="3" name="Content Placeholder 2">
                <a:extLst>
                  <a:ext uri="{FF2B5EF4-FFF2-40B4-BE49-F238E27FC236}">
                    <a16:creationId xmlns:a16="http://schemas.microsoft.com/office/drawing/2014/main" id="{78CE972C-D619-44EC-971D-D896FD1C2505}"/>
                  </a:ext>
                </a:extLst>
              </p:cNvPr>
              <p:cNvSpPr>
                <a:spLocks noGrp="1" noRot="1" noChangeAspect="1" noMove="1" noResize="1" noEditPoints="1" noAdjustHandles="1" noChangeArrowheads="1" noChangeShapeType="1" noTextEdit="1"/>
              </p:cNvSpPr>
              <p:nvPr>
                <p:ph idx="1"/>
              </p:nvPr>
            </p:nvSpPr>
            <p:spPr>
              <a:xfrm>
                <a:off x="152400" y="1052736"/>
                <a:ext cx="8839200" cy="986063"/>
              </a:xfrm>
              <a:blipFill>
                <a:blip r:embed="rId2"/>
                <a:stretch>
                  <a:fillRect l="-1172" t="-9938" r="-1103" b="-1242"/>
                </a:stretch>
              </a:blipFill>
            </p:spPr>
            <p:txBody>
              <a:bodyPr/>
              <a:lstStyle/>
              <a:p>
                <a:r>
                  <a:rPr lang="en-SE">
                    <a:noFill/>
                  </a:rPr>
                  <a:t> </a:t>
                </a:r>
              </a:p>
            </p:txBody>
          </p:sp>
        </mc:Fallback>
      </mc:AlternateContent>
      <p:pic>
        <p:nvPicPr>
          <p:cNvPr id="5" name="Picture 4">
            <a:extLst>
              <a:ext uri="{FF2B5EF4-FFF2-40B4-BE49-F238E27FC236}">
                <a16:creationId xmlns:a16="http://schemas.microsoft.com/office/drawing/2014/main" id="{CDD08536-C5D9-4767-B0C1-05292896E443}"/>
              </a:ext>
            </a:extLst>
          </p:cNvPr>
          <p:cNvPicPr>
            <a:picLocks noChangeAspect="1"/>
          </p:cNvPicPr>
          <p:nvPr/>
        </p:nvPicPr>
        <p:blipFill>
          <a:blip r:embed="rId3"/>
          <a:stretch>
            <a:fillRect/>
          </a:stretch>
        </p:blipFill>
        <p:spPr>
          <a:xfrm>
            <a:off x="317371" y="2038799"/>
            <a:ext cx="8509258" cy="4747779"/>
          </a:xfrm>
          <a:prstGeom prst="rect">
            <a:avLst/>
          </a:prstGeom>
        </p:spPr>
      </p:pic>
    </p:spTree>
    <p:extLst>
      <p:ext uri="{BB962C8B-B14F-4D97-AF65-F5344CB8AC3E}">
        <p14:creationId xmlns:p14="http://schemas.microsoft.com/office/powerpoint/2010/main" val="8667431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067D8D6-06B6-4A16-B273-99326987AB58}"/>
              </a:ext>
            </a:extLst>
          </p:cNvPr>
          <p:cNvPicPr>
            <a:picLocks noChangeAspect="1"/>
          </p:cNvPicPr>
          <p:nvPr/>
        </p:nvPicPr>
        <p:blipFill>
          <a:blip r:embed="rId3"/>
          <a:stretch>
            <a:fillRect/>
          </a:stretch>
        </p:blipFill>
        <p:spPr>
          <a:xfrm>
            <a:off x="5981259" y="1017274"/>
            <a:ext cx="3162741" cy="3077004"/>
          </a:xfrm>
          <a:prstGeom prst="rect">
            <a:avLst/>
          </a:prstGeom>
        </p:spPr>
      </p:pic>
      <p:sp>
        <p:nvSpPr>
          <p:cNvPr id="2" name="Title 1">
            <a:extLst>
              <a:ext uri="{FF2B5EF4-FFF2-40B4-BE49-F238E27FC236}">
                <a16:creationId xmlns:a16="http://schemas.microsoft.com/office/drawing/2014/main" id="{C14CCEC1-0BE2-481A-AD20-63A239D726B4}"/>
              </a:ext>
            </a:extLst>
          </p:cNvPr>
          <p:cNvSpPr>
            <a:spLocks noGrp="1"/>
          </p:cNvSpPr>
          <p:nvPr>
            <p:ph type="title"/>
          </p:nvPr>
        </p:nvSpPr>
        <p:spPr/>
        <p:txBody>
          <a:bodyPr/>
          <a:lstStyle/>
          <a:p>
            <a:r>
              <a:rPr lang="en-US" dirty="0"/>
              <a:t>A2C Explanations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0973F71-6FE5-4194-85C8-3B34C260E154}"/>
                  </a:ext>
                </a:extLst>
              </p:cNvPr>
              <p:cNvSpPr>
                <a:spLocks noGrp="1"/>
              </p:cNvSpPr>
              <p:nvPr>
                <p:ph idx="1"/>
              </p:nvPr>
            </p:nvSpPr>
            <p:spPr>
              <a:xfrm>
                <a:off x="0" y="1052736"/>
                <a:ext cx="6156176" cy="5805264"/>
              </a:xfrm>
            </p:spPr>
            <p:txBody>
              <a:bodyPr>
                <a:normAutofit fontScale="70000" lnSpcReduction="20000"/>
              </a:bodyPr>
              <a:lstStyle/>
              <a:p>
                <a:r>
                  <a:rPr lang="en-US" dirty="0"/>
                  <a:t>After each step of taking action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oMath>
                </a14:m>
                <a:r>
                  <a:rPr lang="en-US" dirty="0"/>
                  <a:t> in state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oMath>
                </a14:m>
                <a:r>
                  <a:rPr lang="en-US" dirty="0"/>
                  <a:t>: </a:t>
                </a:r>
              </a:p>
              <a:p>
                <a:r>
                  <a:rPr lang="en-US" dirty="0"/>
                  <a:t>Critic computes TD error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b="0" i="1" smtClean="0">
                        <a:latin typeface="Cambria Math" panose="02040503050406030204" pitchFamily="18" charset="0"/>
                      </a:rPr>
                      <m:t>𝛾</m:t>
                    </m:r>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b="1" i="1" smtClean="0">
                            <a:latin typeface="Cambria Math" panose="02040503050406030204" pitchFamily="18" charset="0"/>
                          </a:rPr>
                          <m:t>𝒘</m:t>
                        </m:r>
                      </m:e>
                    </m:d>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smtClean="0">
                            <a:latin typeface="Cambria Math" panose="02040503050406030204" pitchFamily="18" charset="0"/>
                          </a:rPr>
                          <m:t>𝒘</m:t>
                        </m:r>
                      </m:e>
                    </m:d>
                  </m:oMath>
                </a14:m>
                <a:r>
                  <a:rPr lang="en-US" dirty="0"/>
                  <a:t>, and updates its params with semi-gradient TD(0) </a:t>
                </a:r>
                <a14:m>
                  <m:oMath xmlns:m="http://schemas.openxmlformats.org/officeDocument/2006/math">
                    <m:r>
                      <a:rPr lang="en-US" b="1" i="1" smtClean="0">
                        <a:latin typeface="Cambria Math" panose="02040503050406030204" pitchFamily="18" charset="0"/>
                      </a:rPr>
                      <m:t>𝒘</m:t>
                    </m:r>
                    <m:r>
                      <a:rPr lang="en-US" b="0" i="1" smtClean="0">
                        <a:latin typeface="Cambria Math" panose="02040503050406030204" pitchFamily="18" charset="0"/>
                      </a:rPr>
                      <m:t>←</m:t>
                    </m:r>
                    <m:r>
                      <a:rPr lang="en-US" b="1" i="1" smtClean="0">
                        <a:latin typeface="Cambria Math" panose="02040503050406030204" pitchFamily="18" charset="0"/>
                      </a:rPr>
                      <m:t>𝒘</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𝛼</m:t>
                        </m:r>
                      </m:e>
                      <m:sup>
                        <m:r>
                          <a:rPr lang="en-US" i="1">
                            <a:latin typeface="Cambria Math" panose="02040503050406030204" pitchFamily="18" charset="0"/>
                          </a:rPr>
                          <m:t>𝑤</m:t>
                        </m:r>
                      </m:sup>
                    </m:sSup>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𝑡</m:t>
                        </m:r>
                      </m:sub>
                    </m:sSub>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𝑤</m:t>
                        </m:r>
                      </m:sub>
                    </m:sSub>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smtClean="0">
                            <a:latin typeface="Cambria Math" panose="02040503050406030204" pitchFamily="18" charset="0"/>
                          </a:rPr>
                          <m:t>𝒘</m:t>
                        </m:r>
                      </m:e>
                    </m:d>
                  </m:oMath>
                </a14:m>
                <a:r>
                  <a:rPr lang="en-US" dirty="0"/>
                  <a:t> (learning rate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𝛼</m:t>
                        </m:r>
                      </m:e>
                      <m:sup>
                        <m:r>
                          <a:rPr lang="en-US" i="1">
                            <a:latin typeface="Cambria Math" panose="02040503050406030204" pitchFamily="18" charset="0"/>
                          </a:rPr>
                          <m:t>𝑤</m:t>
                        </m:r>
                      </m:sup>
                    </m:sSup>
                  </m:oMath>
                </a14:m>
                <a:r>
                  <a:rPr lang="en-US" dirty="0"/>
                  <a:t>)</a:t>
                </a:r>
              </a:p>
              <a:p>
                <a:r>
                  <a:rPr lang="en-US" dirty="0"/>
                  <a:t>Actor updates its params with Policy Gradient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𝛼</m:t>
                        </m:r>
                      </m:e>
                      <m:sup>
                        <m:r>
                          <a:rPr lang="en-US" i="1">
                            <a:latin typeface="Cambria Math" panose="02040503050406030204" pitchFamily="18" charset="0"/>
                          </a:rPr>
                          <m:t>𝜃</m:t>
                        </m:r>
                      </m:sup>
                    </m:sSup>
                    <m:sSup>
                      <m:sSupPr>
                        <m:ctrlPr>
                          <a:rPr lang="en-US" b="0" i="1" smtClean="0">
                            <a:latin typeface="Cambria Math" panose="02040503050406030204" pitchFamily="18" charset="0"/>
                          </a:rPr>
                        </m:ctrlPr>
                      </m:sSupPr>
                      <m:e>
                        <m:r>
                          <a:rPr lang="en-US" i="1">
                            <a:latin typeface="Cambria Math" panose="02040503050406030204" pitchFamily="18" charset="0"/>
                          </a:rPr>
                          <m:t>𝛾</m:t>
                        </m:r>
                      </m:e>
                      <m:sup>
                        <m:r>
                          <a:rPr lang="en-US" b="0" i="1" smtClean="0">
                            <a:latin typeface="Cambria Math" panose="02040503050406030204" pitchFamily="18" charset="0"/>
                          </a:rPr>
                          <m:t>𝑡</m:t>
                        </m:r>
                      </m:sup>
                    </m:sSup>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𝑡</m:t>
                        </m:r>
                      </m:sub>
                    </m:sSub>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𝜃</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m:t>
                        </m:r>
                        <m:r>
                          <m:rPr>
                            <m:sty m:val="p"/>
                          </m:rPr>
                          <a:rPr lang="en-US" b="0" i="0" smtClean="0">
                            <a:latin typeface="Cambria Math" panose="02040503050406030204" pitchFamily="18" charset="0"/>
                          </a:rPr>
                          <m:t>og</m:t>
                        </m:r>
                      </m:fName>
                      <m:e>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smtClean="0">
                                    <a:latin typeface="Cambria Math" panose="02040503050406030204" pitchFamily="18" charset="0"/>
                                  </a:rPr>
                                </m:ctrlPr>
                              </m:sSubPr>
                              <m:e>
                                <m:r>
                                  <a:rPr lang="en-US" b="1" i="1">
                                    <a:latin typeface="Cambria Math" panose="02040503050406030204" pitchFamily="18" charset="0"/>
                                  </a:rPr>
                                  <m:t>𝜽</m:t>
                                </m:r>
                              </m:e>
                              <m:sub>
                                <m:r>
                                  <a:rPr lang="en-US" b="1" i="1" smtClean="0">
                                    <a:latin typeface="Cambria Math" panose="02040503050406030204" pitchFamily="18" charset="0"/>
                                  </a:rPr>
                                  <m:t>𝒕</m:t>
                                </m:r>
                              </m:sub>
                            </m:sSub>
                          </m:e>
                        </m:d>
                      </m:e>
                    </m:func>
                  </m:oMath>
                </a14:m>
                <a:r>
                  <a:rPr lang="en-US" dirty="0"/>
                  <a:t>. If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𝑡</m:t>
                        </m:r>
                      </m:sub>
                    </m:sSub>
                    <m:r>
                      <a:rPr lang="en-US" i="1">
                        <a:latin typeface="Cambria Math" panose="02040503050406030204" pitchFamily="18" charset="0"/>
                      </a:rPr>
                      <m:t>&gt;0</m:t>
                    </m:r>
                  </m:oMath>
                </a14:m>
                <a:r>
                  <a:rPr lang="en-US" dirty="0"/>
                  <a:t>, then it means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r>
                      <a:rPr lang="en-US" i="1">
                        <a:latin typeface="Cambria Math" panose="02040503050406030204" pitchFamily="18" charset="0"/>
                      </a:rPr>
                      <m:t> </m:t>
                    </m:r>
                  </m:oMath>
                </a14:m>
                <a:r>
                  <a:rPr lang="en-US" dirty="0"/>
                  <a:t>resulted in a higher (one-step estimate) value than the expected </a:t>
                </a:r>
                <a14:m>
                  <m:oMath xmlns:m="http://schemas.openxmlformats.org/officeDocument/2006/math">
                    <m:acc>
                      <m:accPr>
                        <m:chr m:val="̂"/>
                        <m:ctrlPr>
                          <a:rPr lang="en-US" b="0" i="1" smtClean="0">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smtClean="0">
                            <a:latin typeface="Cambria Math" panose="02040503050406030204" pitchFamily="18" charset="0"/>
                          </a:rPr>
                          <m:t>𝒘</m:t>
                        </m:r>
                      </m:e>
                    </m:d>
                  </m:oMath>
                </a14:m>
                <a:r>
                  <a:rPr lang="en-US" dirty="0"/>
                  <a:t>, so probability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oMath>
                </a14:m>
                <a:r>
                  <a:rPr lang="en-US" dirty="0"/>
                  <a:t> in state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oMath>
                </a14:m>
                <a:r>
                  <a:rPr lang="en-US" dirty="0"/>
                  <a:t> is increased; if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𝑡</m:t>
                        </m:r>
                      </m:sub>
                    </m:sSub>
                    <m:r>
                      <a:rPr lang="en-US" i="1">
                        <a:latin typeface="Cambria Math" panose="02040503050406030204" pitchFamily="18" charset="0"/>
                      </a:rPr>
                      <m:t>&lt;0</m:t>
                    </m:r>
                  </m:oMath>
                </a14:m>
                <a:r>
                  <a:rPr lang="en-US" dirty="0"/>
                  <a:t>, it is decreased (learning rate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𝛼</m:t>
                        </m:r>
                      </m:e>
                      <m:sup>
                        <m:r>
                          <a:rPr lang="en-US" b="0" i="1" smtClean="0">
                            <a:latin typeface="Cambria Math" panose="02040503050406030204" pitchFamily="18" charset="0"/>
                          </a:rPr>
                          <m:t>𝜃</m:t>
                        </m:r>
                      </m:sup>
                    </m:sSup>
                  </m:oMath>
                </a14:m>
                <a:r>
                  <a:rPr lang="en-US" dirty="0"/>
                  <a:t>)</a:t>
                </a:r>
              </a:p>
              <a:p>
                <a:r>
                  <a:rPr lang="en-US" dirty="0"/>
                  <a:t>Actor and Critic learn at the same time, constantly interacting. The actor is continually changing the policy params </a:t>
                </a:r>
                <a14:m>
                  <m:oMath xmlns:m="http://schemas.openxmlformats.org/officeDocument/2006/math">
                    <m:r>
                      <a:rPr lang="en-US" b="1" i="1">
                        <a:latin typeface="Cambria Math" panose="02040503050406030204" pitchFamily="18" charset="0"/>
                      </a:rPr>
                      <m:t>𝜽</m:t>
                    </m:r>
                  </m:oMath>
                </a14:m>
                <a:r>
                  <a:rPr lang="en-US" dirty="0"/>
                  <a:t> to exceed the critic’s expectation, and the critic is constantly updating its value function params </a:t>
                </a:r>
                <a14:m>
                  <m:oMath xmlns:m="http://schemas.openxmlformats.org/officeDocument/2006/math">
                    <m:r>
                      <a:rPr lang="en-US" b="1" i="1">
                        <a:latin typeface="Cambria Math" panose="02040503050406030204" pitchFamily="18" charset="0"/>
                      </a:rPr>
                      <m:t>𝒘</m:t>
                    </m:r>
                  </m:oMath>
                </a14:m>
                <a:r>
                  <a:rPr lang="en-US" dirty="0"/>
                  <a:t> to evaluate the actor’s changing policy. </a:t>
                </a:r>
              </a:p>
            </p:txBody>
          </p:sp>
        </mc:Choice>
        <mc:Fallback xmlns="">
          <p:sp>
            <p:nvSpPr>
              <p:cNvPr id="3" name="Content Placeholder 2">
                <a:extLst>
                  <a:ext uri="{FF2B5EF4-FFF2-40B4-BE49-F238E27FC236}">
                    <a16:creationId xmlns:a16="http://schemas.microsoft.com/office/drawing/2014/main" id="{00973F71-6FE5-4194-85C8-3B34C260E154}"/>
                  </a:ext>
                </a:extLst>
              </p:cNvPr>
              <p:cNvSpPr>
                <a:spLocks noGrp="1" noRot="1" noChangeAspect="1" noMove="1" noResize="1" noEditPoints="1" noAdjustHandles="1" noChangeArrowheads="1" noChangeShapeType="1" noTextEdit="1"/>
              </p:cNvSpPr>
              <p:nvPr>
                <p:ph idx="1"/>
              </p:nvPr>
            </p:nvSpPr>
            <p:spPr>
              <a:xfrm>
                <a:off x="0" y="1052736"/>
                <a:ext cx="6156176" cy="5805264"/>
              </a:xfrm>
              <a:blipFill>
                <a:blip r:embed="rId4"/>
                <a:stretch>
                  <a:fillRect l="-1089" t="-1786" r="-594"/>
                </a:stretch>
              </a:blipFill>
            </p:spPr>
            <p:txBody>
              <a:bodyPr/>
              <a:lstStyle/>
              <a:p>
                <a:r>
                  <a:rPr lang="en-SE">
                    <a:noFill/>
                  </a:rPr>
                  <a:t> </a:t>
                </a:r>
              </a:p>
            </p:txBody>
          </p:sp>
        </mc:Fallback>
      </mc:AlternateContent>
      <p:pic>
        <p:nvPicPr>
          <p:cNvPr id="5" name="Picture 4">
            <a:extLst>
              <a:ext uri="{FF2B5EF4-FFF2-40B4-BE49-F238E27FC236}">
                <a16:creationId xmlns:a16="http://schemas.microsoft.com/office/drawing/2014/main" id="{84C1CCFE-6AB2-4F71-B133-2C7D14F079E2}"/>
              </a:ext>
            </a:extLst>
          </p:cNvPr>
          <p:cNvPicPr>
            <a:picLocks noChangeAspect="1"/>
          </p:cNvPicPr>
          <p:nvPr/>
        </p:nvPicPr>
        <p:blipFill>
          <a:blip r:embed="rId5"/>
          <a:stretch>
            <a:fillRect/>
          </a:stretch>
        </p:blipFill>
        <p:spPr>
          <a:xfrm>
            <a:off x="6033936" y="4262661"/>
            <a:ext cx="3079904" cy="1902643"/>
          </a:xfrm>
          <a:prstGeom prst="rect">
            <a:avLst/>
          </a:prstGeom>
        </p:spPr>
      </p:pic>
    </p:spTree>
    <p:extLst>
      <p:ext uri="{BB962C8B-B14F-4D97-AF65-F5344CB8AC3E}">
        <p14:creationId xmlns:p14="http://schemas.microsoft.com/office/powerpoint/2010/main" val="32346319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BE6F5-537D-45BD-87FD-C582B2C26BCD}"/>
              </a:ext>
            </a:extLst>
          </p:cNvPr>
          <p:cNvSpPr>
            <a:spLocks noGrp="1"/>
          </p:cNvSpPr>
          <p:nvPr>
            <p:ph type="title"/>
          </p:nvPr>
        </p:nvSpPr>
        <p:spPr>
          <a:xfrm>
            <a:off x="152400" y="-171400"/>
            <a:ext cx="8839200" cy="1143000"/>
          </a:xfrm>
        </p:spPr>
        <p:txBody>
          <a:bodyPr>
            <a:normAutofit fontScale="90000"/>
          </a:bodyPr>
          <a:lstStyle/>
          <a:p>
            <a:r>
              <a:rPr lang="en-US" dirty="0"/>
              <a:t>Function Approximations for Critic and Actor</a:t>
            </a:r>
            <a:endParaRPr lang="en-SE" dirty="0"/>
          </a:p>
        </p:txBody>
      </p:sp>
      <p:sp>
        <p:nvSpPr>
          <p:cNvPr id="3" name="Content Placeholder 2">
            <a:extLst>
              <a:ext uri="{FF2B5EF4-FFF2-40B4-BE49-F238E27FC236}">
                <a16:creationId xmlns:a16="http://schemas.microsoft.com/office/drawing/2014/main" id="{88FBF7AF-8498-48EC-B3BC-C9EB4AF8F6E7}"/>
              </a:ext>
            </a:extLst>
          </p:cNvPr>
          <p:cNvSpPr>
            <a:spLocks noGrp="1"/>
          </p:cNvSpPr>
          <p:nvPr>
            <p:ph idx="1"/>
          </p:nvPr>
        </p:nvSpPr>
        <p:spPr/>
        <p:txBody>
          <a:bodyPr/>
          <a:lstStyle/>
          <a:p>
            <a:endParaRPr lang="en-SE"/>
          </a:p>
        </p:txBody>
      </p:sp>
      <p:pic>
        <p:nvPicPr>
          <p:cNvPr id="5" name="Picture 4">
            <a:extLst>
              <a:ext uri="{FF2B5EF4-FFF2-40B4-BE49-F238E27FC236}">
                <a16:creationId xmlns:a16="http://schemas.microsoft.com/office/drawing/2014/main" id="{AD3AE18B-BBC6-480C-9A6B-D7865AF8AA01}"/>
              </a:ext>
            </a:extLst>
          </p:cNvPr>
          <p:cNvPicPr>
            <a:picLocks noChangeAspect="1"/>
          </p:cNvPicPr>
          <p:nvPr/>
        </p:nvPicPr>
        <p:blipFill>
          <a:blip r:embed="rId2"/>
          <a:stretch>
            <a:fillRect/>
          </a:stretch>
        </p:blipFill>
        <p:spPr>
          <a:xfrm>
            <a:off x="1259632" y="2370138"/>
            <a:ext cx="7054247" cy="1314634"/>
          </a:xfrm>
          <a:prstGeom prst="rect">
            <a:avLst/>
          </a:prstGeom>
        </p:spPr>
      </p:pic>
      <p:pic>
        <p:nvPicPr>
          <p:cNvPr id="7" name="Picture 6">
            <a:extLst>
              <a:ext uri="{FF2B5EF4-FFF2-40B4-BE49-F238E27FC236}">
                <a16:creationId xmlns:a16="http://schemas.microsoft.com/office/drawing/2014/main" id="{4548CE8A-FCC7-4029-89C2-DC1293EFCAB6}"/>
              </a:ext>
            </a:extLst>
          </p:cNvPr>
          <p:cNvPicPr>
            <a:picLocks noChangeAspect="1"/>
          </p:cNvPicPr>
          <p:nvPr/>
        </p:nvPicPr>
        <p:blipFill>
          <a:blip r:embed="rId3"/>
          <a:stretch>
            <a:fillRect/>
          </a:stretch>
        </p:blipFill>
        <p:spPr>
          <a:xfrm>
            <a:off x="2142785" y="764704"/>
            <a:ext cx="4858428" cy="1247949"/>
          </a:xfrm>
          <a:prstGeom prst="rect">
            <a:avLst/>
          </a:prstGeom>
        </p:spPr>
      </p:pic>
      <p:pic>
        <p:nvPicPr>
          <p:cNvPr id="9" name="Picture 8">
            <a:extLst>
              <a:ext uri="{FF2B5EF4-FFF2-40B4-BE49-F238E27FC236}">
                <a16:creationId xmlns:a16="http://schemas.microsoft.com/office/drawing/2014/main" id="{9808EC8A-5BBD-4B11-9483-821B266502D8}"/>
              </a:ext>
            </a:extLst>
          </p:cNvPr>
          <p:cNvPicPr>
            <a:picLocks noChangeAspect="1"/>
          </p:cNvPicPr>
          <p:nvPr/>
        </p:nvPicPr>
        <p:blipFill>
          <a:blip r:embed="rId4"/>
          <a:stretch>
            <a:fillRect/>
          </a:stretch>
        </p:blipFill>
        <p:spPr>
          <a:xfrm>
            <a:off x="1375916" y="3756210"/>
            <a:ext cx="6392167" cy="2600688"/>
          </a:xfrm>
          <a:prstGeom prst="rect">
            <a:avLst/>
          </a:prstGeom>
        </p:spPr>
      </p:pic>
      <p:sp>
        <p:nvSpPr>
          <p:cNvPr id="10" name="TextBox 9">
            <a:extLst>
              <a:ext uri="{FF2B5EF4-FFF2-40B4-BE49-F238E27FC236}">
                <a16:creationId xmlns:a16="http://schemas.microsoft.com/office/drawing/2014/main" id="{7B672DB4-A53F-4EA9-ACA2-0862EF4DDBEA}"/>
              </a:ext>
            </a:extLst>
          </p:cNvPr>
          <p:cNvSpPr txBox="1"/>
          <p:nvPr/>
        </p:nvSpPr>
        <p:spPr>
          <a:xfrm>
            <a:off x="3393695" y="2018521"/>
            <a:ext cx="2356607" cy="369332"/>
          </a:xfrm>
          <a:prstGeom prst="rect">
            <a:avLst/>
          </a:prstGeom>
          <a:noFill/>
        </p:spPr>
        <p:txBody>
          <a:bodyPr wrap="none" rtlCol="0">
            <a:spAutoFit/>
          </a:bodyPr>
          <a:lstStyle/>
          <a:p>
            <a:r>
              <a:rPr lang="en-US" dirty="0"/>
              <a:t>Value Network as Critic</a:t>
            </a:r>
            <a:endParaRPr lang="en-SE" dirty="0"/>
          </a:p>
        </p:txBody>
      </p:sp>
      <p:sp>
        <p:nvSpPr>
          <p:cNvPr id="11" name="TextBox 10">
            <a:extLst>
              <a:ext uri="{FF2B5EF4-FFF2-40B4-BE49-F238E27FC236}">
                <a16:creationId xmlns:a16="http://schemas.microsoft.com/office/drawing/2014/main" id="{A96FECE4-9F6D-402B-A993-4F5FE559015B}"/>
              </a:ext>
            </a:extLst>
          </p:cNvPr>
          <p:cNvSpPr txBox="1"/>
          <p:nvPr/>
        </p:nvSpPr>
        <p:spPr>
          <a:xfrm>
            <a:off x="3393694" y="3646326"/>
            <a:ext cx="2404248" cy="369332"/>
          </a:xfrm>
          <a:prstGeom prst="rect">
            <a:avLst/>
          </a:prstGeom>
          <a:noFill/>
        </p:spPr>
        <p:txBody>
          <a:bodyPr wrap="none" rtlCol="0">
            <a:spAutoFit/>
          </a:bodyPr>
          <a:lstStyle/>
          <a:p>
            <a:r>
              <a:rPr lang="en-US" dirty="0"/>
              <a:t>Policy Network as Actor</a:t>
            </a:r>
            <a:endParaRPr lang="en-SE" dirty="0"/>
          </a:p>
        </p:txBody>
      </p:sp>
      <p:sp>
        <p:nvSpPr>
          <p:cNvPr id="12" name="TextBox 11">
            <a:extLst>
              <a:ext uri="{FF2B5EF4-FFF2-40B4-BE49-F238E27FC236}">
                <a16:creationId xmlns:a16="http://schemas.microsoft.com/office/drawing/2014/main" id="{3F525BBF-11B7-4F79-A03A-35D271A27053}"/>
              </a:ext>
            </a:extLst>
          </p:cNvPr>
          <p:cNvSpPr txBox="1"/>
          <p:nvPr/>
        </p:nvSpPr>
        <p:spPr>
          <a:xfrm>
            <a:off x="1908993" y="6308209"/>
            <a:ext cx="5326010" cy="369332"/>
          </a:xfrm>
          <a:prstGeom prst="rect">
            <a:avLst/>
          </a:prstGeom>
          <a:noFill/>
        </p:spPr>
        <p:txBody>
          <a:bodyPr wrap="none" rtlCol="0">
            <a:spAutoFit/>
          </a:bodyPr>
          <a:lstStyle/>
          <a:p>
            <a:r>
              <a:rPr lang="en-US" dirty="0"/>
              <a:t>Parameter Sharing between Value and Policy Networks</a:t>
            </a:r>
            <a:endParaRPr lang="en-SE" dirty="0"/>
          </a:p>
        </p:txBody>
      </p:sp>
      <p:sp>
        <p:nvSpPr>
          <p:cNvPr id="14" name="TextBox 13">
            <a:extLst>
              <a:ext uri="{FF2B5EF4-FFF2-40B4-BE49-F238E27FC236}">
                <a16:creationId xmlns:a16="http://schemas.microsoft.com/office/drawing/2014/main" id="{DD107BE0-451A-4AAB-ABBB-0E59940E5860}"/>
              </a:ext>
            </a:extLst>
          </p:cNvPr>
          <p:cNvSpPr txBox="1"/>
          <p:nvPr/>
        </p:nvSpPr>
        <p:spPr>
          <a:xfrm>
            <a:off x="3499739" y="6604084"/>
            <a:ext cx="2574032" cy="253916"/>
          </a:xfrm>
          <a:prstGeom prst="rect">
            <a:avLst/>
          </a:prstGeom>
          <a:noFill/>
        </p:spPr>
        <p:txBody>
          <a:bodyPr wrap="square">
            <a:spAutoFit/>
          </a:bodyPr>
          <a:lstStyle/>
          <a:p>
            <a:r>
              <a:rPr lang="en-US" sz="1050" dirty="0"/>
              <a:t>https://github.com/wangshusen/DRL</a:t>
            </a:r>
            <a:endParaRPr lang="en-SE" sz="1050" dirty="0"/>
          </a:p>
        </p:txBody>
      </p:sp>
    </p:spTree>
    <p:extLst>
      <p:ext uri="{BB962C8B-B14F-4D97-AF65-F5344CB8AC3E}">
        <p14:creationId xmlns:p14="http://schemas.microsoft.com/office/powerpoint/2010/main" val="4007316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BC681-C74A-4A83-930F-6C4F3128F255}"/>
              </a:ext>
            </a:extLst>
          </p:cNvPr>
          <p:cNvSpPr>
            <a:spLocks noGrp="1"/>
          </p:cNvSpPr>
          <p:nvPr>
            <p:ph type="title"/>
          </p:nvPr>
        </p:nvSpPr>
        <p:spPr/>
        <p:txBody>
          <a:bodyPr>
            <a:normAutofit/>
          </a:bodyPr>
          <a:lstStyle/>
          <a:p>
            <a:r>
              <a:rPr lang="en-US" dirty="0"/>
              <a:t>CH13 Policy Gradient Methods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560904A-8D97-4FDE-888A-6054FDE0D071}"/>
                  </a:ext>
                </a:extLst>
              </p:cNvPr>
              <p:cNvSpPr>
                <a:spLocks noGrp="1"/>
              </p:cNvSpPr>
              <p:nvPr>
                <p:ph idx="1"/>
              </p:nvPr>
            </p:nvSpPr>
            <p:spPr>
              <a:xfrm>
                <a:off x="152400" y="1285860"/>
                <a:ext cx="8839200" cy="5572140"/>
              </a:xfrm>
            </p:spPr>
            <p:txBody>
              <a:bodyPr>
                <a:normAutofit/>
              </a:bodyPr>
              <a:lstStyle/>
              <a:p>
                <a:r>
                  <a:rPr lang="en-US" dirty="0"/>
                  <a:t>Value Based</a:t>
                </a:r>
              </a:p>
              <a:p>
                <a:pPr lvl="1"/>
                <a:r>
                  <a:rPr lang="en-US" dirty="0"/>
                  <a:t>Learnt Value Function</a:t>
                </a:r>
              </a:p>
              <a:p>
                <a:pPr lvl="1"/>
                <a:r>
                  <a:rPr lang="en-US" dirty="0"/>
                  <a:t>Implicit policy (e.g. </a:t>
                </a:r>
                <a14:m>
                  <m:oMath xmlns:m="http://schemas.openxmlformats.org/officeDocument/2006/math">
                    <m:r>
                      <a:rPr lang="en-US" b="0" i="1" smtClean="0">
                        <a:latin typeface="Cambria Math" panose="02040503050406030204" pitchFamily="18" charset="0"/>
                      </a:rPr>
                      <m:t>𝜖</m:t>
                    </m:r>
                  </m:oMath>
                </a14:m>
                <a:r>
                  <a:rPr lang="en-US" dirty="0"/>
                  <a:t>-greedy)</a:t>
                </a:r>
              </a:p>
              <a:p>
                <a:r>
                  <a:rPr lang="en-US" dirty="0"/>
                  <a:t>Policy Based</a:t>
                </a:r>
              </a:p>
              <a:p>
                <a:pPr lvl="1"/>
                <a:r>
                  <a:rPr lang="en-US" dirty="0"/>
                  <a:t>No Value Function</a:t>
                </a:r>
              </a:p>
              <a:p>
                <a:pPr lvl="1"/>
                <a:r>
                  <a:rPr lang="en-US" dirty="0"/>
                  <a:t>Learnt Policy</a:t>
                </a:r>
              </a:p>
              <a:p>
                <a:r>
                  <a:rPr lang="en-US" dirty="0"/>
                  <a:t>Actor-Critic</a:t>
                </a:r>
              </a:p>
              <a:p>
                <a:pPr lvl="1"/>
                <a:r>
                  <a:rPr lang="en-US" dirty="0"/>
                  <a:t>Learnt Value Function</a:t>
                </a:r>
              </a:p>
              <a:p>
                <a:pPr lvl="1"/>
                <a:r>
                  <a:rPr lang="en-US" dirty="0"/>
                  <a:t>Learnt Policy</a:t>
                </a:r>
                <a:endParaRPr lang="en-SE" dirty="0"/>
              </a:p>
            </p:txBody>
          </p:sp>
        </mc:Choice>
        <mc:Fallback xmlns="">
          <p:sp>
            <p:nvSpPr>
              <p:cNvPr id="3" name="Content Placeholder 2">
                <a:extLst>
                  <a:ext uri="{FF2B5EF4-FFF2-40B4-BE49-F238E27FC236}">
                    <a16:creationId xmlns:a16="http://schemas.microsoft.com/office/drawing/2014/main" id="{0560904A-8D97-4FDE-888A-6054FDE0D071}"/>
                  </a:ext>
                </a:extLst>
              </p:cNvPr>
              <p:cNvSpPr>
                <a:spLocks noGrp="1" noRot="1" noChangeAspect="1" noMove="1" noResize="1" noEditPoints="1" noAdjustHandles="1" noChangeArrowheads="1" noChangeShapeType="1" noTextEdit="1"/>
              </p:cNvSpPr>
              <p:nvPr>
                <p:ph idx="1"/>
              </p:nvPr>
            </p:nvSpPr>
            <p:spPr>
              <a:xfrm>
                <a:off x="152400" y="1285860"/>
                <a:ext cx="8839200" cy="5572140"/>
              </a:xfrm>
              <a:blipFill>
                <a:blip r:embed="rId2"/>
                <a:stretch>
                  <a:fillRect l="-1586" t="-1422"/>
                </a:stretch>
              </a:blipFill>
            </p:spPr>
            <p:txBody>
              <a:bodyPr/>
              <a:lstStyle/>
              <a:p>
                <a:r>
                  <a:rPr lang="en-SE">
                    <a:noFill/>
                  </a:rPr>
                  <a:t> </a:t>
                </a:r>
              </a:p>
            </p:txBody>
          </p:sp>
        </mc:Fallback>
      </mc:AlternateContent>
      <p:pic>
        <p:nvPicPr>
          <p:cNvPr id="4" name="Picture 3">
            <a:extLst>
              <a:ext uri="{FF2B5EF4-FFF2-40B4-BE49-F238E27FC236}">
                <a16:creationId xmlns:a16="http://schemas.microsoft.com/office/drawing/2014/main" id="{8122E070-0808-42DE-A951-6431D497012C}"/>
              </a:ext>
            </a:extLst>
          </p:cNvPr>
          <p:cNvPicPr>
            <a:picLocks noChangeAspect="1"/>
          </p:cNvPicPr>
          <p:nvPr/>
        </p:nvPicPr>
        <p:blipFill>
          <a:blip r:embed="rId3"/>
          <a:stretch>
            <a:fillRect/>
          </a:stretch>
        </p:blipFill>
        <p:spPr>
          <a:xfrm>
            <a:off x="4883299" y="2996952"/>
            <a:ext cx="4108301" cy="2646025"/>
          </a:xfrm>
          <a:prstGeom prst="rect">
            <a:avLst/>
          </a:prstGeom>
        </p:spPr>
      </p:pic>
    </p:spTree>
    <p:extLst>
      <p:ext uri="{BB962C8B-B14F-4D97-AF65-F5344CB8AC3E}">
        <p14:creationId xmlns:p14="http://schemas.microsoft.com/office/powerpoint/2010/main" val="18632201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F1EA9-638E-4B3B-B6E2-87909407209A}"/>
              </a:ext>
            </a:extLst>
          </p:cNvPr>
          <p:cNvSpPr>
            <a:spLocks noGrp="1"/>
          </p:cNvSpPr>
          <p:nvPr>
            <p:ph type="title"/>
          </p:nvPr>
        </p:nvSpPr>
        <p:spPr/>
        <p:txBody>
          <a:bodyPr>
            <a:normAutofit fontScale="90000"/>
          </a:bodyPr>
          <a:lstStyle/>
          <a:p>
            <a:r>
              <a:rPr lang="en-US" dirty="0"/>
              <a:t>Asynchronous Advantage Actor Critic (A3C) </a:t>
            </a:r>
            <a:endParaRPr lang="en-SE" dirty="0"/>
          </a:p>
        </p:txBody>
      </p:sp>
      <p:sp>
        <p:nvSpPr>
          <p:cNvPr id="3" name="Content Placeholder 2">
            <a:extLst>
              <a:ext uri="{FF2B5EF4-FFF2-40B4-BE49-F238E27FC236}">
                <a16:creationId xmlns:a16="http://schemas.microsoft.com/office/drawing/2014/main" id="{67905D8A-CAD2-4842-8620-5148DFB3E967}"/>
              </a:ext>
            </a:extLst>
          </p:cNvPr>
          <p:cNvSpPr>
            <a:spLocks noGrp="1"/>
          </p:cNvSpPr>
          <p:nvPr>
            <p:ph idx="1"/>
          </p:nvPr>
        </p:nvSpPr>
        <p:spPr>
          <a:xfrm>
            <a:off x="152400" y="1285861"/>
            <a:ext cx="8839200" cy="1354655"/>
          </a:xfrm>
        </p:spPr>
        <p:txBody>
          <a:bodyPr>
            <a:normAutofit fontScale="77500" lnSpcReduction="20000"/>
          </a:bodyPr>
          <a:lstStyle/>
          <a:p>
            <a:r>
              <a:rPr lang="en-US" dirty="0"/>
              <a:t>A3C implements parallel training where multiple workers in parallel environments independently update the global value and policy networks, for effective and efficient exploration of the state space.</a:t>
            </a:r>
            <a:endParaRPr lang="en-SE" dirty="0"/>
          </a:p>
        </p:txBody>
      </p:sp>
      <p:pic>
        <p:nvPicPr>
          <p:cNvPr id="2050" name="Picture 2">
            <a:extLst>
              <a:ext uri="{FF2B5EF4-FFF2-40B4-BE49-F238E27FC236}">
                <a16:creationId xmlns:a16="http://schemas.microsoft.com/office/drawing/2014/main" id="{3ADB9D60-F416-4C95-8071-A673284607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7300" y="2640516"/>
            <a:ext cx="6629400" cy="4210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68102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04DFB-12C2-4C91-BC96-42AB44FCEE27}"/>
              </a:ext>
            </a:extLst>
          </p:cNvPr>
          <p:cNvSpPr>
            <a:spLocks noGrp="1"/>
          </p:cNvSpPr>
          <p:nvPr>
            <p:ph type="title"/>
          </p:nvPr>
        </p:nvSpPr>
        <p:spPr/>
        <p:txBody>
          <a:bodyPr/>
          <a:lstStyle/>
          <a:p>
            <a:r>
              <a:rPr lang="en-US" dirty="0"/>
              <a:t>Advantages of Continuous Actions</a:t>
            </a:r>
            <a:endParaRPr lang="en-SE" dirty="0"/>
          </a:p>
        </p:txBody>
      </p:sp>
      <p:sp>
        <p:nvSpPr>
          <p:cNvPr id="3" name="Content Placeholder 2">
            <a:extLst>
              <a:ext uri="{FF2B5EF4-FFF2-40B4-BE49-F238E27FC236}">
                <a16:creationId xmlns:a16="http://schemas.microsoft.com/office/drawing/2014/main" id="{1A1E4173-00F3-4346-A4CF-BC4CA8295FC6}"/>
              </a:ext>
            </a:extLst>
          </p:cNvPr>
          <p:cNvSpPr>
            <a:spLocks noGrp="1"/>
          </p:cNvSpPr>
          <p:nvPr>
            <p:ph idx="1"/>
          </p:nvPr>
        </p:nvSpPr>
        <p:spPr>
          <a:xfrm>
            <a:off x="152400" y="1285861"/>
            <a:ext cx="8839200" cy="3079244"/>
          </a:xfrm>
        </p:spPr>
        <p:txBody>
          <a:bodyPr>
            <a:normAutofit fontScale="85000" lnSpcReduction="10000"/>
          </a:bodyPr>
          <a:lstStyle/>
          <a:p>
            <a:r>
              <a:rPr lang="en-US" dirty="0"/>
              <a:t>It might not be straightforward to choose a proper discrete set of actions</a:t>
            </a:r>
          </a:p>
          <a:p>
            <a:r>
              <a:rPr lang="en-US" dirty="0"/>
              <a:t>Continuous actions allow us to generalize over actions</a:t>
            </a:r>
          </a:p>
          <a:p>
            <a:pPr lvl="1"/>
            <a:r>
              <a:rPr lang="en-US" dirty="0"/>
              <a:t>If an action is good, its neighboring actions are also likely to be good</a:t>
            </a:r>
          </a:p>
          <a:p>
            <a:pPr lvl="1"/>
            <a:r>
              <a:rPr lang="en-US" dirty="0"/>
              <a:t>Discrete actions lack generalization: each action is independent of others, including its neighbors (similar to value functions for discrete states)</a:t>
            </a:r>
            <a:endParaRPr lang="en-SE" dirty="0"/>
          </a:p>
        </p:txBody>
      </p:sp>
      <p:pic>
        <p:nvPicPr>
          <p:cNvPr id="5" name="Picture 4">
            <a:extLst>
              <a:ext uri="{FF2B5EF4-FFF2-40B4-BE49-F238E27FC236}">
                <a16:creationId xmlns:a16="http://schemas.microsoft.com/office/drawing/2014/main" id="{E304DF3F-4A3D-4347-BAC3-185E1B1201F5}"/>
              </a:ext>
            </a:extLst>
          </p:cNvPr>
          <p:cNvPicPr>
            <a:picLocks noChangeAspect="1"/>
          </p:cNvPicPr>
          <p:nvPr/>
        </p:nvPicPr>
        <p:blipFill>
          <a:blip r:embed="rId3"/>
          <a:stretch>
            <a:fillRect/>
          </a:stretch>
        </p:blipFill>
        <p:spPr>
          <a:xfrm>
            <a:off x="2320478" y="4531149"/>
            <a:ext cx="4503043" cy="2326851"/>
          </a:xfrm>
          <a:prstGeom prst="rect">
            <a:avLst/>
          </a:prstGeom>
        </p:spPr>
      </p:pic>
    </p:spTree>
    <p:extLst>
      <p:ext uri="{BB962C8B-B14F-4D97-AF65-F5344CB8AC3E}">
        <p14:creationId xmlns:p14="http://schemas.microsoft.com/office/powerpoint/2010/main" val="25308358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4C767-2E24-428E-929D-510D386C312B}"/>
              </a:ext>
            </a:extLst>
          </p:cNvPr>
          <p:cNvSpPr>
            <a:spLocks noGrp="1"/>
          </p:cNvSpPr>
          <p:nvPr>
            <p:ph type="title"/>
          </p:nvPr>
        </p:nvSpPr>
        <p:spPr/>
        <p:txBody>
          <a:bodyPr/>
          <a:lstStyle/>
          <a:p>
            <a:r>
              <a:rPr lang="en-US" dirty="0"/>
              <a:t>Gaussian Policy for Continuous Actions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C79E278-D8A5-4D84-A7C7-965A3FAFEAE2}"/>
                  </a:ext>
                </a:extLst>
              </p:cNvPr>
              <p:cNvSpPr>
                <a:spLocks noGrp="1"/>
              </p:cNvSpPr>
              <p:nvPr>
                <p:ph idx="1"/>
              </p:nvPr>
            </p:nvSpPr>
            <p:spPr>
              <a:xfrm>
                <a:off x="0" y="1238785"/>
                <a:ext cx="5220072" cy="3235044"/>
              </a:xfrm>
            </p:spPr>
            <p:txBody>
              <a:bodyPr>
                <a:normAutofit lnSpcReduction="10000"/>
              </a:bodyPr>
              <a:lstStyle/>
              <a:p>
                <a:r>
                  <a:rPr lang="en-US" dirty="0"/>
                  <a:t>Gaussian Policy </a:t>
                </a:r>
                <a14:m>
                  <m:oMath xmlns:m="http://schemas.openxmlformats.org/officeDocument/2006/math">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r>
                          <a:rPr lang="en-US" i="1">
                            <a:latin typeface="Cambria Math" panose="02040503050406030204" pitchFamily="18" charset="0"/>
                          </a:rPr>
                          <m:t>,</m:t>
                        </m:r>
                        <m:r>
                          <a:rPr lang="en-US" b="1" i="1" dirty="0">
                            <a:latin typeface="Cambria Math" panose="02040503050406030204" pitchFamily="18" charset="0"/>
                          </a:rPr>
                          <m:t>𝜽</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𝜎</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b="1" i="1" dirty="0">
                                <a:latin typeface="Cambria Math" panose="02040503050406030204" pitchFamily="18" charset="0"/>
                              </a:rPr>
                              <m:t>𝜽</m:t>
                            </m:r>
                          </m:e>
                        </m:d>
                        <m:rad>
                          <m:radPr>
                            <m:degHide m:val="on"/>
                            <m:ctrlPr>
                              <a:rPr lang="en-US" i="1">
                                <a:latin typeface="Cambria Math" panose="02040503050406030204" pitchFamily="18" charset="0"/>
                              </a:rPr>
                            </m:ctrlPr>
                          </m:radPr>
                          <m:deg/>
                          <m:e>
                            <m:r>
                              <a:rPr lang="en-US" i="1">
                                <a:latin typeface="Cambria Math" panose="02040503050406030204" pitchFamily="18" charset="0"/>
                              </a:rPr>
                              <m:t>2</m:t>
                            </m:r>
                            <m:r>
                              <a:rPr lang="en-US" i="1">
                                <a:latin typeface="Cambria Math" panose="02040503050406030204" pitchFamily="18" charset="0"/>
                              </a:rPr>
                              <m:t>𝜋</m:t>
                            </m:r>
                          </m:e>
                        </m:rad>
                      </m:den>
                    </m:f>
                    <m:func>
                      <m:funcPr>
                        <m:ctrlPr>
                          <a:rPr lang="en-US" i="1">
                            <a:latin typeface="Cambria Math" panose="02040503050406030204" pitchFamily="18" charset="0"/>
                          </a:rPr>
                        </m:ctrlPr>
                      </m:funcPr>
                      <m:fName>
                        <m:r>
                          <m:rPr>
                            <m:sty m:val="p"/>
                          </m:rPr>
                          <a:rPr lang="en-US">
                            <a:latin typeface="Cambria Math" panose="02040503050406030204" pitchFamily="18" charset="0"/>
                          </a:rPr>
                          <m:t>exp</m:t>
                        </m:r>
                      </m:fName>
                      <m:e>
                        <m:r>
                          <a:rPr lang="en-US" i="1">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𝜇</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b="1" i="1" dirty="0">
                                            <a:latin typeface="Cambria Math" panose="02040503050406030204" pitchFamily="18" charset="0"/>
                                          </a:rPr>
                                          <m:t>𝜽</m:t>
                                        </m:r>
                                      </m:e>
                                    </m:d>
                                  </m:e>
                                </m:d>
                              </m:e>
                              <m:sup>
                                <m:r>
                                  <a:rPr lang="en-US" i="1">
                                    <a:latin typeface="Cambria Math" panose="02040503050406030204" pitchFamily="18" charset="0"/>
                                  </a:rPr>
                                  <m:t>2</m:t>
                                </m:r>
                              </m:sup>
                            </m:sSup>
                          </m:num>
                          <m:den>
                            <m:r>
                              <a:rPr lang="en-US" i="1">
                                <a:latin typeface="Cambria Math" panose="02040503050406030204" pitchFamily="18" charset="0"/>
                              </a:rPr>
                              <m:t>2</m:t>
                            </m:r>
                            <m:r>
                              <a:rPr lang="en-US" i="1">
                                <a:latin typeface="Cambria Math" panose="02040503050406030204" pitchFamily="18" charset="0"/>
                              </a:rPr>
                              <m:t>𝜎</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b="1" i="1" dirty="0">
                                        <a:latin typeface="Cambria Math" panose="02040503050406030204" pitchFamily="18" charset="0"/>
                                      </a:rPr>
                                      <m:t>𝜽</m:t>
                                    </m:r>
                                  </m:e>
                                </m:d>
                              </m:e>
                              <m:sup>
                                <m:r>
                                  <a:rPr lang="en-US" i="1">
                                    <a:latin typeface="Cambria Math" panose="02040503050406030204" pitchFamily="18" charset="0"/>
                                  </a:rPr>
                                  <m:t>2</m:t>
                                </m:r>
                              </m:sup>
                            </m:sSup>
                          </m:den>
                        </m:f>
                      </m:e>
                    </m:func>
                    <m:r>
                      <a:rPr lang="en-US" i="1">
                        <a:latin typeface="Cambria Math" panose="02040503050406030204" pitchFamily="18" charset="0"/>
                      </a:rPr>
                      <m:t>)</m:t>
                    </m:r>
                  </m:oMath>
                </a14:m>
                <a:endParaRPr lang="en-US" dirty="0"/>
              </a:p>
              <a:p>
                <a:pPr lvl="1"/>
                <a:r>
                  <a:rPr lang="en-US" dirty="0"/>
                  <a:t>Mean </a:t>
                </a:r>
                <a14:m>
                  <m:oMath xmlns:m="http://schemas.openxmlformats.org/officeDocument/2006/math">
                    <m:r>
                      <a:rPr lang="en-US" b="0" i="1" smtClean="0">
                        <a:latin typeface="Cambria Math" panose="02040503050406030204" pitchFamily="18" charset="0"/>
                      </a:rPr>
                      <m:t>𝜇</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𝜃</m:t>
                        </m:r>
                      </m:e>
                    </m:d>
                  </m:oMath>
                </a14:m>
                <a:r>
                  <a:rPr lang="en-US" dirty="0"/>
                  <a:t> is the most likely action</a:t>
                </a:r>
              </a:p>
              <a:p>
                <a:pPr lvl="1"/>
                <a:r>
                  <a:rPr lang="en-US" dirty="0"/>
                  <a:t>Variance </a:t>
                </a:r>
                <a14:m>
                  <m:oMath xmlns:m="http://schemas.openxmlformats.org/officeDocument/2006/math">
                    <m:r>
                      <a:rPr lang="en-US" b="0" i="1" smtClean="0">
                        <a:latin typeface="Cambria Math" panose="02040503050406030204" pitchFamily="18" charset="0"/>
                      </a:rPr>
                      <m:t>𝜎</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b="0" i="1">
                                <a:latin typeface="Cambria Math" panose="02040503050406030204" pitchFamily="18" charset="0"/>
                              </a:rPr>
                              <m:t>𝜃</m:t>
                            </m:r>
                          </m:e>
                        </m:d>
                      </m:e>
                      <m:sup>
                        <m:r>
                          <a:rPr lang="en-US" i="1">
                            <a:latin typeface="Cambria Math" panose="02040503050406030204" pitchFamily="18" charset="0"/>
                          </a:rPr>
                          <m:t>2</m:t>
                        </m:r>
                      </m:sup>
                    </m:sSup>
                  </m:oMath>
                </a14:m>
                <a:r>
                  <a:rPr lang="en-US" dirty="0"/>
                  <a:t> controls the degree of exploration. </a:t>
                </a:r>
              </a:p>
            </p:txBody>
          </p:sp>
        </mc:Choice>
        <mc:Fallback xmlns="">
          <p:sp>
            <p:nvSpPr>
              <p:cNvPr id="3" name="Content Placeholder 2">
                <a:extLst>
                  <a:ext uri="{FF2B5EF4-FFF2-40B4-BE49-F238E27FC236}">
                    <a16:creationId xmlns:a16="http://schemas.microsoft.com/office/drawing/2014/main" id="{6C79E278-D8A5-4D84-A7C7-965A3FAFEAE2}"/>
                  </a:ext>
                </a:extLst>
              </p:cNvPr>
              <p:cNvSpPr>
                <a:spLocks noGrp="1" noRot="1" noChangeAspect="1" noMove="1" noResize="1" noEditPoints="1" noAdjustHandles="1" noChangeArrowheads="1" noChangeShapeType="1" noTextEdit="1"/>
              </p:cNvSpPr>
              <p:nvPr>
                <p:ph idx="1"/>
              </p:nvPr>
            </p:nvSpPr>
            <p:spPr>
              <a:xfrm>
                <a:off x="0" y="1238785"/>
                <a:ext cx="5220072" cy="3235044"/>
              </a:xfrm>
              <a:blipFill>
                <a:blip r:embed="rId3"/>
                <a:stretch>
                  <a:fillRect l="-2687" t="-3766"/>
                </a:stretch>
              </a:blipFill>
            </p:spPr>
            <p:txBody>
              <a:bodyPr/>
              <a:lstStyle/>
              <a:p>
                <a:r>
                  <a:rPr lang="en-SE">
                    <a:noFill/>
                  </a:rPr>
                  <a:t> </a:t>
                </a:r>
              </a:p>
            </p:txBody>
          </p:sp>
        </mc:Fallback>
      </mc:AlternateContent>
      <p:pic>
        <p:nvPicPr>
          <p:cNvPr id="9" name="Picture 8">
            <a:extLst>
              <a:ext uri="{FF2B5EF4-FFF2-40B4-BE49-F238E27FC236}">
                <a16:creationId xmlns:a16="http://schemas.microsoft.com/office/drawing/2014/main" id="{ABCC6BDD-E18C-4EB4-A59D-9B5CE0E30995}"/>
              </a:ext>
            </a:extLst>
          </p:cNvPr>
          <p:cNvPicPr>
            <a:picLocks noChangeAspect="1"/>
          </p:cNvPicPr>
          <p:nvPr/>
        </p:nvPicPr>
        <p:blipFill>
          <a:blip r:embed="rId4"/>
          <a:stretch>
            <a:fillRect/>
          </a:stretch>
        </p:blipFill>
        <p:spPr>
          <a:xfrm>
            <a:off x="82982" y="4293096"/>
            <a:ext cx="2934109" cy="1724266"/>
          </a:xfrm>
          <a:prstGeom prst="rect">
            <a:avLst/>
          </a:prstGeom>
        </p:spPr>
      </p:pic>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FA29A9A3-7E80-4DDA-9C47-05EC78A2074D}"/>
                  </a:ext>
                </a:extLst>
              </p:cNvPr>
              <p:cNvSpPr/>
              <p:nvPr/>
            </p:nvSpPr>
            <p:spPr>
              <a:xfrm>
                <a:off x="3734771" y="6041725"/>
                <a:ext cx="5055679" cy="646331"/>
              </a:xfrm>
              <a:prstGeom prst="rect">
                <a:avLst/>
              </a:prstGeom>
            </p:spPr>
            <p:txBody>
              <a:bodyPr wrap="none">
                <a:spAutoFit/>
              </a:bodyPr>
              <a:lstStyle/>
              <a:p>
                <a:r>
                  <a:rPr lang="en-US" dirty="0"/>
                  <a:t>Variance gradually reduced during learning w. PG, </a:t>
                </a:r>
              </a:p>
              <a:p>
                <a:r>
                  <a:rPr lang="en-US" dirty="0"/>
                  <a:t>converging towards deterministic policy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𝜇</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𝜃</m:t>
                        </m:r>
                      </m:e>
                    </m:d>
                  </m:oMath>
                </a14:m>
                <a:endParaRPr lang="en-SE" dirty="0"/>
              </a:p>
            </p:txBody>
          </p:sp>
        </mc:Choice>
        <mc:Fallback xmlns="">
          <p:sp>
            <p:nvSpPr>
              <p:cNvPr id="10" name="Rectangle 9">
                <a:extLst>
                  <a:ext uri="{FF2B5EF4-FFF2-40B4-BE49-F238E27FC236}">
                    <a16:creationId xmlns:a16="http://schemas.microsoft.com/office/drawing/2014/main" id="{FA29A9A3-7E80-4DDA-9C47-05EC78A2074D}"/>
                  </a:ext>
                </a:extLst>
              </p:cNvPr>
              <p:cNvSpPr>
                <a:spLocks noRot="1" noChangeAspect="1" noMove="1" noResize="1" noEditPoints="1" noAdjustHandles="1" noChangeArrowheads="1" noChangeShapeType="1" noTextEdit="1"/>
              </p:cNvSpPr>
              <p:nvPr/>
            </p:nvSpPr>
            <p:spPr>
              <a:xfrm>
                <a:off x="3734771" y="6041725"/>
                <a:ext cx="5055679" cy="646331"/>
              </a:xfrm>
              <a:prstGeom prst="rect">
                <a:avLst/>
              </a:prstGeom>
              <a:blipFill>
                <a:blip r:embed="rId5"/>
                <a:stretch>
                  <a:fillRect l="-1086" t="-4717" b="-14151"/>
                </a:stretch>
              </a:blipFill>
            </p:spPr>
            <p:txBody>
              <a:bodyPr/>
              <a:lstStyle/>
              <a:p>
                <a:r>
                  <a:rPr lang="en-SE">
                    <a:noFill/>
                  </a:rPr>
                  <a:t> </a:t>
                </a:r>
              </a:p>
            </p:txBody>
          </p:sp>
        </mc:Fallback>
      </mc:AlternateContent>
      <p:sp>
        <p:nvSpPr>
          <p:cNvPr id="13" name="Rectangle 12">
            <a:extLst>
              <a:ext uri="{FF2B5EF4-FFF2-40B4-BE49-F238E27FC236}">
                <a16:creationId xmlns:a16="http://schemas.microsoft.com/office/drawing/2014/main" id="{24F483CA-3816-4657-8D24-EB497329EC4C}"/>
              </a:ext>
            </a:extLst>
          </p:cNvPr>
          <p:cNvSpPr/>
          <p:nvPr/>
        </p:nvSpPr>
        <p:spPr>
          <a:xfrm>
            <a:off x="395536" y="6041725"/>
            <a:ext cx="2934108" cy="646331"/>
          </a:xfrm>
          <a:prstGeom prst="rect">
            <a:avLst/>
          </a:prstGeom>
        </p:spPr>
        <p:txBody>
          <a:bodyPr wrap="square">
            <a:spAutoFit/>
          </a:bodyPr>
          <a:lstStyle/>
          <a:p>
            <a:r>
              <a:rPr lang="en-US" dirty="0"/>
              <a:t>Policy variance initially large, </a:t>
            </a:r>
          </a:p>
          <a:p>
            <a:r>
              <a:rPr lang="en-US" dirty="0"/>
              <a:t>more exploration</a:t>
            </a:r>
            <a:endParaRPr lang="en-SE" dirty="0"/>
          </a:p>
        </p:txBody>
      </p:sp>
      <p:sp>
        <p:nvSpPr>
          <p:cNvPr id="14" name="Arrow: Right 13">
            <a:extLst>
              <a:ext uri="{FF2B5EF4-FFF2-40B4-BE49-F238E27FC236}">
                <a16:creationId xmlns:a16="http://schemas.microsoft.com/office/drawing/2014/main" id="{68998416-E6D2-4539-B0F7-A5190C166D49}"/>
              </a:ext>
            </a:extLst>
          </p:cNvPr>
          <p:cNvSpPr/>
          <p:nvPr/>
        </p:nvSpPr>
        <p:spPr>
          <a:xfrm>
            <a:off x="2936905" y="4947916"/>
            <a:ext cx="637527"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16" name="TextBox 15">
            <a:extLst>
              <a:ext uri="{FF2B5EF4-FFF2-40B4-BE49-F238E27FC236}">
                <a16:creationId xmlns:a16="http://schemas.microsoft.com/office/drawing/2014/main" id="{C77713C3-87D9-4BD2-93B5-8F0BBD74DACF}"/>
              </a:ext>
            </a:extLst>
          </p:cNvPr>
          <p:cNvSpPr txBox="1"/>
          <p:nvPr/>
        </p:nvSpPr>
        <p:spPr>
          <a:xfrm>
            <a:off x="2699791" y="4604620"/>
            <a:ext cx="1009217" cy="369332"/>
          </a:xfrm>
          <a:prstGeom prst="rect">
            <a:avLst/>
          </a:prstGeom>
          <a:noFill/>
        </p:spPr>
        <p:txBody>
          <a:bodyPr wrap="square" rtlCol="0">
            <a:spAutoFit/>
          </a:bodyPr>
          <a:lstStyle/>
          <a:p>
            <a:r>
              <a:rPr lang="en-US" dirty="0"/>
              <a:t>learning</a:t>
            </a:r>
            <a:endParaRPr lang="en-SE" dirty="0"/>
          </a:p>
        </p:txBody>
      </p:sp>
      <p:pic>
        <p:nvPicPr>
          <p:cNvPr id="18" name="Picture 17">
            <a:extLst>
              <a:ext uri="{FF2B5EF4-FFF2-40B4-BE49-F238E27FC236}">
                <a16:creationId xmlns:a16="http://schemas.microsoft.com/office/drawing/2014/main" id="{A8D53B89-6759-442B-87D8-C44E01A312C3}"/>
              </a:ext>
            </a:extLst>
          </p:cNvPr>
          <p:cNvPicPr>
            <a:picLocks noChangeAspect="1"/>
          </p:cNvPicPr>
          <p:nvPr/>
        </p:nvPicPr>
        <p:blipFill>
          <a:blip r:embed="rId6"/>
          <a:stretch>
            <a:fillRect/>
          </a:stretch>
        </p:blipFill>
        <p:spPr>
          <a:xfrm>
            <a:off x="6683193" y="4473829"/>
            <a:ext cx="2219820" cy="1362801"/>
          </a:xfrm>
          <a:prstGeom prst="rect">
            <a:avLst/>
          </a:prstGeom>
        </p:spPr>
      </p:pic>
      <p:pic>
        <p:nvPicPr>
          <p:cNvPr id="21" name="Picture 20">
            <a:extLst>
              <a:ext uri="{FF2B5EF4-FFF2-40B4-BE49-F238E27FC236}">
                <a16:creationId xmlns:a16="http://schemas.microsoft.com/office/drawing/2014/main" id="{4D245A5C-F469-427A-B97C-16B36959A36C}"/>
              </a:ext>
            </a:extLst>
          </p:cNvPr>
          <p:cNvPicPr>
            <a:picLocks noChangeAspect="1"/>
          </p:cNvPicPr>
          <p:nvPr/>
        </p:nvPicPr>
        <p:blipFill>
          <a:blip r:embed="rId7"/>
          <a:stretch>
            <a:fillRect/>
          </a:stretch>
        </p:blipFill>
        <p:spPr>
          <a:xfrm>
            <a:off x="3709009" y="4322522"/>
            <a:ext cx="2258575" cy="1665414"/>
          </a:xfrm>
          <a:prstGeom prst="rect">
            <a:avLst/>
          </a:prstGeom>
        </p:spPr>
      </p:pic>
      <p:sp>
        <p:nvSpPr>
          <p:cNvPr id="22" name="Arrow: Right 21">
            <a:extLst>
              <a:ext uri="{FF2B5EF4-FFF2-40B4-BE49-F238E27FC236}">
                <a16:creationId xmlns:a16="http://schemas.microsoft.com/office/drawing/2014/main" id="{1CC0B61C-702E-4B09-BCE2-3512A65BBA1E}"/>
              </a:ext>
            </a:extLst>
          </p:cNvPr>
          <p:cNvSpPr/>
          <p:nvPr/>
        </p:nvSpPr>
        <p:spPr>
          <a:xfrm>
            <a:off x="5928829" y="4947409"/>
            <a:ext cx="637527"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15" name="TextBox 14">
            <a:extLst>
              <a:ext uri="{FF2B5EF4-FFF2-40B4-BE49-F238E27FC236}">
                <a16:creationId xmlns:a16="http://schemas.microsoft.com/office/drawing/2014/main" id="{3B08BEE6-7CA1-4611-A8A4-1E8A3866DC8A}"/>
              </a:ext>
            </a:extLst>
          </p:cNvPr>
          <p:cNvSpPr txBox="1"/>
          <p:nvPr/>
        </p:nvSpPr>
        <p:spPr>
          <a:xfrm>
            <a:off x="5587006" y="4604620"/>
            <a:ext cx="1096187" cy="369332"/>
          </a:xfrm>
          <a:prstGeom prst="rect">
            <a:avLst/>
          </a:prstGeom>
          <a:noFill/>
        </p:spPr>
        <p:txBody>
          <a:bodyPr wrap="square" rtlCol="0">
            <a:spAutoFit/>
          </a:bodyPr>
          <a:lstStyle/>
          <a:p>
            <a:r>
              <a:rPr lang="en-US" dirty="0"/>
              <a:t>learning</a:t>
            </a:r>
            <a:endParaRPr lang="en-SE" dirty="0"/>
          </a:p>
        </p:txBody>
      </p:sp>
      <p:pic>
        <p:nvPicPr>
          <p:cNvPr id="17" name="Picture 16">
            <a:extLst>
              <a:ext uri="{FF2B5EF4-FFF2-40B4-BE49-F238E27FC236}">
                <a16:creationId xmlns:a16="http://schemas.microsoft.com/office/drawing/2014/main" id="{A12BC73D-031E-4FC6-B95F-EC7C97CDBEEC}"/>
              </a:ext>
            </a:extLst>
          </p:cNvPr>
          <p:cNvPicPr>
            <a:picLocks noChangeAspect="1"/>
          </p:cNvPicPr>
          <p:nvPr/>
        </p:nvPicPr>
        <p:blipFill>
          <a:blip r:embed="rId8"/>
          <a:stretch>
            <a:fillRect/>
          </a:stretch>
        </p:blipFill>
        <p:spPr>
          <a:xfrm>
            <a:off x="5098021" y="1516517"/>
            <a:ext cx="4045979" cy="2716866"/>
          </a:xfrm>
          <a:prstGeom prst="rect">
            <a:avLst/>
          </a:prstGeom>
        </p:spPr>
      </p:pic>
    </p:spTree>
    <p:extLst>
      <p:ext uri="{BB962C8B-B14F-4D97-AF65-F5344CB8AC3E}">
        <p14:creationId xmlns:p14="http://schemas.microsoft.com/office/powerpoint/2010/main" val="2387644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77291-AE6D-4A16-BE34-CD23DB0891A2}"/>
              </a:ext>
            </a:extLst>
          </p:cNvPr>
          <p:cNvSpPr>
            <a:spLocks noGrp="1"/>
          </p:cNvSpPr>
          <p:nvPr>
            <p:ph type="title"/>
          </p:nvPr>
        </p:nvSpPr>
        <p:spPr/>
        <p:txBody>
          <a:bodyPr/>
          <a:lstStyle/>
          <a:p>
            <a:r>
              <a:rPr lang="en-US" dirty="0"/>
              <a:t>Policy-based RL Pros and Cons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2510063-56C1-45FB-8B6D-86084E22C3C9}"/>
                  </a:ext>
                </a:extLst>
              </p:cNvPr>
              <p:cNvSpPr>
                <a:spLocks noGrp="1"/>
              </p:cNvSpPr>
              <p:nvPr>
                <p:ph idx="1"/>
              </p:nvPr>
            </p:nvSpPr>
            <p:spPr>
              <a:xfrm>
                <a:off x="152400" y="1214422"/>
                <a:ext cx="8839200" cy="5643578"/>
              </a:xfrm>
            </p:spPr>
            <p:txBody>
              <a:bodyPr>
                <a:normAutofit fontScale="92500"/>
              </a:bodyPr>
              <a:lstStyle/>
              <a:p>
                <a:r>
                  <a:rPr lang="en-US" dirty="0"/>
                  <a:t>Pros:</a:t>
                </a:r>
              </a:p>
              <a:p>
                <a:pPr lvl="1"/>
                <a:r>
                  <a:rPr lang="en-US" dirty="0"/>
                  <a:t>Effective in high-dimensional or continuous action space.</a:t>
                </a:r>
              </a:p>
              <a:p>
                <a:pPr lvl="2"/>
                <a:r>
                  <a:rPr lang="en-US" dirty="0"/>
                  <a:t>Value-based RL is only applicable to discrete action space; inefficient to discretize continuous actions for high-dim action space, as taking </a:t>
                </a:r>
                <a14:m>
                  <m:oMath xmlns:m="http://schemas.openxmlformats.org/officeDocument/2006/math">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argmax</m:t>
                            </m:r>
                          </m:e>
                          <m:sub>
                            <m:r>
                              <m:rPr>
                                <m:sty m:val="p"/>
                              </m:rPr>
                              <a:rPr lang="en-US">
                                <a:latin typeface="Cambria Math" panose="02040503050406030204" pitchFamily="18" charset="0"/>
                              </a:rPr>
                              <m:t>a</m:t>
                            </m:r>
                          </m:sub>
                        </m:sSub>
                      </m:fName>
                      <m:e>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e>
                    </m:func>
                  </m:oMath>
                </a14:m>
                <a:r>
                  <a:rPr lang="en-US" dirty="0"/>
                  <a:t> may be expensive.</a:t>
                </a:r>
              </a:p>
              <a:p>
                <a:pPr lvl="1"/>
                <a:r>
                  <a:rPr lang="en-US" dirty="0"/>
                  <a:t>Can learn stochastic policies</a:t>
                </a:r>
              </a:p>
              <a:p>
                <a:pPr lvl="2"/>
                <a:r>
                  <a:rPr lang="en-US" dirty="0"/>
                  <a:t>Value-based RL learns a near-deterministic policy (greedy or </a:t>
                </a:r>
                <a14:m>
                  <m:oMath xmlns:m="http://schemas.openxmlformats.org/officeDocument/2006/math">
                    <m:r>
                      <a:rPr lang="en-US" b="0" i="1" smtClean="0">
                        <a:latin typeface="Cambria Math" panose="02040503050406030204" pitchFamily="18" charset="0"/>
                      </a:rPr>
                      <m:t>𝜖</m:t>
                    </m:r>
                  </m:oMath>
                </a14:m>
                <a:r>
                  <a:rPr lang="en-US" dirty="0"/>
                  <a:t>-greedy).</a:t>
                </a:r>
              </a:p>
              <a:p>
                <a:pPr lvl="1"/>
                <a:r>
                  <a:rPr lang="en-US" dirty="0"/>
                  <a:t>Policy typically converges faster than value functions.</a:t>
                </a:r>
              </a:p>
              <a:p>
                <a:r>
                  <a:rPr lang="en-US" dirty="0"/>
                  <a:t>Disadvantages:</a:t>
                </a:r>
              </a:p>
              <a:p>
                <a:pPr lvl="1"/>
                <a:r>
                  <a:rPr lang="en-US" dirty="0"/>
                  <a:t>Typically converges to a local rather than global optimum.</a:t>
                </a:r>
              </a:p>
              <a:p>
                <a:pPr lvl="1"/>
                <a:r>
                  <a:rPr lang="en-US" dirty="0"/>
                  <a:t>Evaluating a policy is typically inefficient and high variance.</a:t>
                </a:r>
                <a:endParaRPr lang="en-SE" dirty="0"/>
              </a:p>
            </p:txBody>
          </p:sp>
        </mc:Choice>
        <mc:Fallback xmlns="">
          <p:sp>
            <p:nvSpPr>
              <p:cNvPr id="3" name="Content Placeholder 2">
                <a:extLst>
                  <a:ext uri="{FF2B5EF4-FFF2-40B4-BE49-F238E27FC236}">
                    <a16:creationId xmlns:a16="http://schemas.microsoft.com/office/drawing/2014/main" id="{72510063-56C1-45FB-8B6D-86084E22C3C9}"/>
                  </a:ext>
                </a:extLst>
              </p:cNvPr>
              <p:cNvSpPr>
                <a:spLocks noGrp="1" noRot="1" noChangeAspect="1" noMove="1" noResize="1" noEditPoints="1" noAdjustHandles="1" noChangeArrowheads="1" noChangeShapeType="1" noTextEdit="1"/>
              </p:cNvSpPr>
              <p:nvPr>
                <p:ph idx="1"/>
              </p:nvPr>
            </p:nvSpPr>
            <p:spPr>
              <a:xfrm>
                <a:off x="152400" y="1214422"/>
                <a:ext cx="8839200" cy="5643578"/>
              </a:xfrm>
              <a:blipFill>
                <a:blip r:embed="rId3"/>
                <a:stretch>
                  <a:fillRect l="-1379" t="-1296" r="-759"/>
                </a:stretch>
              </a:blipFill>
            </p:spPr>
            <p:txBody>
              <a:bodyPr/>
              <a:lstStyle/>
              <a:p>
                <a:r>
                  <a:rPr lang="en-SE">
                    <a:noFill/>
                  </a:rPr>
                  <a:t> </a:t>
                </a:r>
              </a:p>
            </p:txBody>
          </p:sp>
        </mc:Fallback>
      </mc:AlternateContent>
    </p:spTree>
    <p:extLst>
      <p:ext uri="{BB962C8B-B14F-4D97-AF65-F5344CB8AC3E}">
        <p14:creationId xmlns:p14="http://schemas.microsoft.com/office/powerpoint/2010/main" val="2552097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61200-3613-4B7A-B38B-349A23EC676F}"/>
              </a:ext>
            </a:extLst>
          </p:cNvPr>
          <p:cNvSpPr>
            <a:spLocks noGrp="1"/>
          </p:cNvSpPr>
          <p:nvPr>
            <p:ph type="title"/>
          </p:nvPr>
        </p:nvSpPr>
        <p:spPr/>
        <p:txBody>
          <a:bodyPr/>
          <a:lstStyle/>
          <a:p>
            <a:r>
              <a:rPr lang="en-US" dirty="0"/>
              <a:t>Mountain Car Example</a:t>
            </a:r>
          </a:p>
        </p:txBody>
      </p:sp>
      <p:sp>
        <p:nvSpPr>
          <p:cNvPr id="3" name="Content Placeholder 2">
            <a:extLst>
              <a:ext uri="{FF2B5EF4-FFF2-40B4-BE49-F238E27FC236}">
                <a16:creationId xmlns:a16="http://schemas.microsoft.com/office/drawing/2014/main" id="{6A08AEBD-5418-49B6-97EA-BFC2132F6E37}"/>
              </a:ext>
            </a:extLst>
          </p:cNvPr>
          <p:cNvSpPr>
            <a:spLocks noGrp="1"/>
          </p:cNvSpPr>
          <p:nvPr>
            <p:ph idx="1"/>
          </p:nvPr>
        </p:nvSpPr>
        <p:spPr/>
        <p:txBody>
          <a:bodyPr/>
          <a:lstStyle/>
          <a:p>
            <a:r>
              <a:rPr lang="en-US" dirty="0"/>
              <a:t>Middle: a complex value function</a:t>
            </a:r>
          </a:p>
          <a:p>
            <a:r>
              <a:rPr lang="en-US" dirty="0"/>
              <a:t>Right: a simple policy that works well: accelerate in the direction of current velocity.</a:t>
            </a:r>
          </a:p>
        </p:txBody>
      </p:sp>
      <p:pic>
        <p:nvPicPr>
          <p:cNvPr id="5" name="Picture 4">
            <a:extLst>
              <a:ext uri="{FF2B5EF4-FFF2-40B4-BE49-F238E27FC236}">
                <a16:creationId xmlns:a16="http://schemas.microsoft.com/office/drawing/2014/main" id="{91BA2BEF-91C1-4FA5-B205-07BEDBB6444E}"/>
              </a:ext>
            </a:extLst>
          </p:cNvPr>
          <p:cNvPicPr>
            <a:picLocks noChangeAspect="1"/>
          </p:cNvPicPr>
          <p:nvPr/>
        </p:nvPicPr>
        <p:blipFill>
          <a:blip r:embed="rId2"/>
          <a:stretch>
            <a:fillRect/>
          </a:stretch>
        </p:blipFill>
        <p:spPr>
          <a:xfrm>
            <a:off x="152400" y="4197178"/>
            <a:ext cx="2837754" cy="2143139"/>
          </a:xfrm>
          <a:prstGeom prst="rect">
            <a:avLst/>
          </a:prstGeom>
        </p:spPr>
      </p:pic>
      <p:pic>
        <p:nvPicPr>
          <p:cNvPr id="4" name="Picture 3">
            <a:extLst>
              <a:ext uri="{FF2B5EF4-FFF2-40B4-BE49-F238E27FC236}">
                <a16:creationId xmlns:a16="http://schemas.microsoft.com/office/drawing/2014/main" id="{B4331B96-82B1-4FC7-AA96-13150CACF890}"/>
              </a:ext>
            </a:extLst>
          </p:cNvPr>
          <p:cNvPicPr>
            <a:picLocks noChangeAspect="1"/>
          </p:cNvPicPr>
          <p:nvPr/>
        </p:nvPicPr>
        <p:blipFill>
          <a:blip r:embed="rId3"/>
          <a:stretch>
            <a:fillRect/>
          </a:stretch>
        </p:blipFill>
        <p:spPr>
          <a:xfrm>
            <a:off x="5940152" y="4197178"/>
            <a:ext cx="3112010" cy="2185028"/>
          </a:xfrm>
          <a:prstGeom prst="rect">
            <a:avLst/>
          </a:prstGeom>
        </p:spPr>
      </p:pic>
      <p:pic>
        <p:nvPicPr>
          <p:cNvPr id="6" name="Picture 5">
            <a:extLst>
              <a:ext uri="{FF2B5EF4-FFF2-40B4-BE49-F238E27FC236}">
                <a16:creationId xmlns:a16="http://schemas.microsoft.com/office/drawing/2014/main" id="{6A956B39-FAE8-4735-80A7-994681B029D4}"/>
              </a:ext>
            </a:extLst>
          </p:cNvPr>
          <p:cNvPicPr>
            <a:picLocks noChangeAspect="1"/>
          </p:cNvPicPr>
          <p:nvPr/>
        </p:nvPicPr>
        <p:blipFill>
          <a:blip r:embed="rId4"/>
          <a:stretch>
            <a:fillRect/>
          </a:stretch>
        </p:blipFill>
        <p:spPr>
          <a:xfrm>
            <a:off x="3132783" y="4005064"/>
            <a:ext cx="2664740" cy="2370935"/>
          </a:xfrm>
          <a:prstGeom prst="rect">
            <a:avLst/>
          </a:prstGeom>
        </p:spPr>
      </p:pic>
      <p:sp>
        <p:nvSpPr>
          <p:cNvPr id="7" name="TextBox 6">
            <a:extLst>
              <a:ext uri="{FF2B5EF4-FFF2-40B4-BE49-F238E27FC236}">
                <a16:creationId xmlns:a16="http://schemas.microsoft.com/office/drawing/2014/main" id="{C2E91EF7-D042-47D7-B63C-84532B2D1C76}"/>
              </a:ext>
            </a:extLst>
          </p:cNvPr>
          <p:cNvSpPr txBox="1"/>
          <p:nvPr/>
        </p:nvSpPr>
        <p:spPr>
          <a:xfrm>
            <a:off x="5890995" y="4365104"/>
            <a:ext cx="967381" cy="707886"/>
          </a:xfrm>
          <a:prstGeom prst="rect">
            <a:avLst/>
          </a:prstGeom>
          <a:noFill/>
        </p:spPr>
        <p:txBody>
          <a:bodyPr wrap="none" rtlCol="0">
            <a:spAutoFit/>
          </a:bodyPr>
          <a:lstStyle/>
          <a:p>
            <a:r>
              <a:rPr lang="en-US" sz="2000" dirty="0"/>
              <a:t>moving</a:t>
            </a:r>
          </a:p>
          <a:p>
            <a:r>
              <a:rPr lang="en-US" sz="2000" dirty="0"/>
              <a:t>right</a:t>
            </a:r>
            <a:endParaRPr lang="en-SE" sz="2000" dirty="0"/>
          </a:p>
        </p:txBody>
      </p:sp>
      <p:sp>
        <p:nvSpPr>
          <p:cNvPr id="9" name="TextBox 8">
            <a:extLst>
              <a:ext uri="{FF2B5EF4-FFF2-40B4-BE49-F238E27FC236}">
                <a16:creationId xmlns:a16="http://schemas.microsoft.com/office/drawing/2014/main" id="{2C58DCBA-F735-4C20-B515-475789C13221}"/>
              </a:ext>
            </a:extLst>
          </p:cNvPr>
          <p:cNvSpPr txBox="1"/>
          <p:nvPr/>
        </p:nvSpPr>
        <p:spPr>
          <a:xfrm>
            <a:off x="5890995" y="5268747"/>
            <a:ext cx="967381" cy="707886"/>
          </a:xfrm>
          <a:prstGeom prst="rect">
            <a:avLst/>
          </a:prstGeom>
          <a:noFill/>
        </p:spPr>
        <p:txBody>
          <a:bodyPr wrap="none" rtlCol="0">
            <a:spAutoFit/>
          </a:bodyPr>
          <a:lstStyle/>
          <a:p>
            <a:r>
              <a:rPr lang="en-US" sz="2000" dirty="0"/>
              <a:t>moving</a:t>
            </a:r>
          </a:p>
          <a:p>
            <a:r>
              <a:rPr lang="en-US" sz="2000" dirty="0"/>
              <a:t>left</a:t>
            </a:r>
            <a:endParaRPr lang="en-SE" sz="2000" dirty="0"/>
          </a:p>
        </p:txBody>
      </p:sp>
    </p:spTree>
    <p:extLst>
      <p:ext uri="{BB962C8B-B14F-4D97-AF65-F5344CB8AC3E}">
        <p14:creationId xmlns:p14="http://schemas.microsoft.com/office/powerpoint/2010/main" val="3951180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DA1E7-E6BE-4B46-A446-AF34BCCCBB84}"/>
              </a:ext>
            </a:extLst>
          </p:cNvPr>
          <p:cNvSpPr>
            <a:spLocks noGrp="1"/>
          </p:cNvSpPr>
          <p:nvPr>
            <p:ph type="title"/>
          </p:nvPr>
        </p:nvSpPr>
        <p:spPr/>
        <p:txBody>
          <a:bodyPr>
            <a:normAutofit fontScale="90000"/>
          </a:bodyPr>
          <a:lstStyle/>
          <a:p>
            <a:r>
              <a:rPr lang="en-US" dirty="0"/>
              <a:t>Function Approximation for Action Value Function vs. Policy</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70CA1F4-433D-4DB3-84B4-F6B31AD7FDB9}"/>
                  </a:ext>
                </a:extLst>
              </p:cNvPr>
              <p:cNvSpPr>
                <a:spLocks noGrp="1"/>
              </p:cNvSpPr>
              <p:nvPr>
                <p:ph idx="1"/>
              </p:nvPr>
            </p:nvSpPr>
            <p:spPr>
              <a:xfrm>
                <a:off x="152400" y="1285861"/>
                <a:ext cx="8839200" cy="2814830"/>
              </a:xfrm>
            </p:spPr>
            <p:txBody>
              <a:bodyPr>
                <a:normAutofit fontScale="62500" lnSpcReduction="20000"/>
              </a:bodyPr>
              <a:lstStyle/>
              <a:p>
                <a:r>
                  <a:rPr lang="en-US" dirty="0"/>
                  <a:t>Value-based RL learns a function approximation for action value function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𝑞</m:t>
                        </m:r>
                      </m:e>
                    </m:acc>
                    <m:r>
                      <a:rPr lang="en-US" b="0" i="1" dirty="0" smtClean="0">
                        <a:latin typeface="Cambria Math" panose="02040503050406030204" pitchFamily="18" charset="0"/>
                      </a:rPr>
                      <m:t>(</m:t>
                    </m:r>
                    <m:r>
                      <a:rPr lang="en-US" b="0" i="1" dirty="0" smtClean="0">
                        <a:latin typeface="Cambria Math" panose="02040503050406030204" pitchFamily="18" charset="0"/>
                      </a:rPr>
                      <m:t>𝑠</m:t>
                    </m:r>
                    <m:r>
                      <a:rPr lang="en-US" b="0" i="1" dirty="0" smtClean="0">
                        <a:latin typeface="Cambria Math" panose="02040503050406030204" pitchFamily="18" charset="0"/>
                      </a:rPr>
                      <m:t>,</m:t>
                    </m:r>
                    <m:r>
                      <a:rPr lang="en-US" b="0" i="1" dirty="0" smtClean="0">
                        <a:latin typeface="Cambria Math" panose="02040503050406030204" pitchFamily="18" charset="0"/>
                      </a:rPr>
                      <m:t>𝑎</m:t>
                    </m:r>
                    <m:r>
                      <a:rPr lang="en-US" b="0" i="1" dirty="0" smtClean="0">
                        <a:latin typeface="Cambria Math" panose="02040503050406030204" pitchFamily="18" charset="0"/>
                      </a:rPr>
                      <m:t>,</m:t>
                    </m:r>
                    <m:r>
                      <a:rPr lang="en-US" b="1" i="1" dirty="0" smtClean="0">
                        <a:latin typeface="Cambria Math" panose="02040503050406030204" pitchFamily="18" charset="0"/>
                      </a:rPr>
                      <m:t>𝒘</m:t>
                    </m:r>
                    <m:r>
                      <a:rPr lang="en-US" b="0" i="1" dirty="0" smtClean="0">
                        <a:latin typeface="Cambria Math" panose="02040503050406030204" pitchFamily="18" charset="0"/>
                      </a:rPr>
                      <m:t>)</m:t>
                    </m:r>
                  </m:oMath>
                </a14:m>
                <a:r>
                  <a:rPr lang="en-US" dirty="0"/>
                  <a:t>.</a:t>
                </a:r>
              </a:p>
              <a:p>
                <a:pPr lvl="1"/>
                <a:r>
                  <a:rPr lang="en-US" dirty="0"/>
                  <a:t>Deterministic policy </a:t>
                </a:r>
                <a14:m>
                  <m:oMath xmlns:m="http://schemas.openxmlformats.org/officeDocument/2006/math">
                    <m:r>
                      <a:rPr lang="en-US" i="1">
                        <a:latin typeface="Cambria Math" panose="02040503050406030204" pitchFamily="18" charset="0"/>
                      </a:rPr>
                      <m:t>𝑎</m:t>
                    </m:r>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argmax</m:t>
                        </m:r>
                      </m:fName>
                      <m:e>
                        <m:acc>
                          <m:accPr>
                            <m:chr m:val="̂"/>
                            <m:ctrlPr>
                              <a:rPr lang="en-US" i="1">
                                <a:latin typeface="Cambria Math" panose="02040503050406030204" pitchFamily="18" charset="0"/>
                              </a:rPr>
                            </m:ctrlPr>
                          </m:accPr>
                          <m:e>
                            <m:r>
                              <a:rPr lang="en-US" i="1">
                                <a:latin typeface="Cambria Math" panose="02040503050406030204" pitchFamily="18" charset="0"/>
                              </a:rPr>
                              <m:t>𝑞</m:t>
                            </m:r>
                          </m:e>
                        </m:acc>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r>
                              <a:rPr lang="en-US" b="1" i="1">
                                <a:latin typeface="Cambria Math" panose="02040503050406030204" pitchFamily="18" charset="0"/>
                              </a:rPr>
                              <m:t>𝒘</m:t>
                            </m:r>
                          </m:e>
                        </m:d>
                      </m:e>
                    </m:func>
                  </m:oMath>
                </a14:m>
                <a:r>
                  <a:rPr lang="en-US" dirty="0"/>
                  <a:t> (may be </a:t>
                </a:r>
                <a14:m>
                  <m:oMath xmlns:m="http://schemas.openxmlformats.org/officeDocument/2006/math">
                    <m:r>
                      <a:rPr lang="en-US" b="0" i="1" dirty="0" smtClean="0">
                        <a:latin typeface="Cambria Math" panose="02040503050406030204" pitchFamily="18" charset="0"/>
                      </a:rPr>
                      <m:t>𝜖</m:t>
                    </m:r>
                  </m:oMath>
                </a14:m>
                <a:r>
                  <a:rPr lang="en-US" dirty="0"/>
                  <a:t>-greedy during training)</a:t>
                </a:r>
              </a:p>
              <a:p>
                <a:r>
                  <a:rPr lang="en-US" dirty="0"/>
                  <a:t>Policy-based RL learns a function approximation for stochastic policy </a:t>
                </a:r>
                <a14:m>
                  <m:oMath xmlns:m="http://schemas.openxmlformats.org/officeDocument/2006/math">
                    <m:r>
                      <a:rPr lang="en-US" b="0" i="1" smtClean="0">
                        <a:latin typeface="Cambria Math" panose="02040503050406030204" pitchFamily="18" charset="0"/>
                      </a:rPr>
                      <m:t>𝜋</m:t>
                    </m:r>
                    <m:d>
                      <m:dPr>
                        <m:ctrlPr>
                          <a:rPr lang="en-US" b="0" i="1" dirty="0" smtClean="0">
                            <a:latin typeface="Cambria Math" panose="02040503050406030204" pitchFamily="18" charset="0"/>
                          </a:rPr>
                        </m:ctrlPr>
                      </m:dPr>
                      <m:e>
                        <m:r>
                          <a:rPr lang="en-US" i="1" dirty="0">
                            <a:latin typeface="Cambria Math" panose="02040503050406030204" pitchFamily="18" charset="0"/>
                          </a:rPr>
                          <m:t>𝑎</m:t>
                        </m:r>
                      </m:e>
                      <m:e>
                        <m:r>
                          <a:rPr lang="en-US" b="0" i="1" dirty="0" smtClean="0">
                            <a:latin typeface="Cambria Math" panose="02040503050406030204" pitchFamily="18" charset="0"/>
                          </a:rPr>
                          <m:t>𝑠</m:t>
                        </m:r>
                        <m:r>
                          <a:rPr lang="en-US" b="0" i="1" dirty="0" smtClean="0">
                            <a:latin typeface="Cambria Math" panose="02040503050406030204" pitchFamily="18" charset="0"/>
                          </a:rPr>
                          <m:t>,</m:t>
                        </m:r>
                        <m:r>
                          <a:rPr lang="en-US" b="1" i="1" dirty="0" smtClean="0">
                            <a:latin typeface="Cambria Math" panose="02040503050406030204" pitchFamily="18" charset="0"/>
                          </a:rPr>
                          <m:t>𝜽</m:t>
                        </m:r>
                      </m:e>
                    </m:d>
                  </m:oMath>
                </a14:m>
                <a:r>
                  <a:rPr lang="en-US" dirty="0"/>
                  <a:t>:</a:t>
                </a:r>
              </a:p>
              <a:p>
                <a:pPr lvl="1"/>
                <a:r>
                  <a:rPr lang="en-US" dirty="0"/>
                  <a:t>Probability that action </a:t>
                </a:r>
                <a14:m>
                  <m:oMath xmlns:m="http://schemas.openxmlformats.org/officeDocument/2006/math">
                    <m:r>
                      <a:rPr lang="en-US" i="1" dirty="0" smtClean="0">
                        <a:latin typeface="Cambria Math" panose="02040503050406030204" pitchFamily="18" charset="0"/>
                      </a:rPr>
                      <m:t>𝑎</m:t>
                    </m:r>
                  </m:oMath>
                </a14:m>
                <a:r>
                  <a:rPr lang="en-US" dirty="0"/>
                  <a:t> is taken in state </a:t>
                </a:r>
                <a14:m>
                  <m:oMath xmlns:m="http://schemas.openxmlformats.org/officeDocument/2006/math">
                    <m:r>
                      <a:rPr lang="en-US" i="1" dirty="0" smtClean="0">
                        <a:latin typeface="Cambria Math" panose="02040503050406030204" pitchFamily="18" charset="0"/>
                      </a:rPr>
                      <m:t>𝑠</m:t>
                    </m:r>
                  </m:oMath>
                </a14:m>
                <a:r>
                  <a:rPr lang="en-US" dirty="0"/>
                  <a:t>, with parameter </a:t>
                </a:r>
                <a14:m>
                  <m:oMath xmlns:m="http://schemas.openxmlformats.org/officeDocument/2006/math">
                    <m:r>
                      <a:rPr lang="en-US" b="1" i="1" dirty="0">
                        <a:latin typeface="Cambria Math" panose="02040503050406030204" pitchFamily="18" charset="0"/>
                      </a:rPr>
                      <m:t>𝜽</m:t>
                    </m:r>
                  </m:oMath>
                </a14:m>
                <a:r>
                  <a:rPr lang="en-US" dirty="0"/>
                  <a:t>. The actual action taken is sampled from the probability distribution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r>
                      <a:rPr lang="en-US" i="1">
                        <a:latin typeface="Cambria Math" panose="02040503050406030204" pitchFamily="18" charset="0"/>
                      </a:rPr>
                      <m:t>𝜋</m:t>
                    </m:r>
                    <m:d>
                      <m:dPr>
                        <m:ctrlPr>
                          <a:rPr lang="en-US" i="1" dirty="0">
                            <a:latin typeface="Cambria Math" panose="02040503050406030204" pitchFamily="18" charset="0"/>
                          </a:rPr>
                        </m:ctrlPr>
                      </m:dPr>
                      <m:e>
                        <m:r>
                          <a:rPr lang="en-US" i="1" dirty="0">
                            <a:latin typeface="Cambria Math" panose="02040503050406030204" pitchFamily="18" charset="0"/>
                          </a:rPr>
                          <m:t>𝑎</m:t>
                        </m:r>
                      </m:e>
                      <m:e>
                        <m:r>
                          <a:rPr lang="en-US" i="1" dirty="0">
                            <a:latin typeface="Cambria Math" panose="02040503050406030204" pitchFamily="18" charset="0"/>
                          </a:rPr>
                          <m:t>𝑠</m:t>
                        </m:r>
                        <m:r>
                          <a:rPr lang="en-US" i="1" dirty="0">
                            <a:latin typeface="Cambria Math" panose="02040503050406030204" pitchFamily="18" charset="0"/>
                          </a:rPr>
                          <m:t>,</m:t>
                        </m:r>
                        <m:r>
                          <a:rPr lang="en-US" b="1" i="1" dirty="0">
                            <a:latin typeface="Cambria Math" panose="02040503050406030204" pitchFamily="18" charset="0"/>
                          </a:rPr>
                          <m:t>𝜽</m:t>
                        </m:r>
                      </m:e>
                    </m:d>
                  </m:oMath>
                </a14:m>
                <a:endParaRPr lang="en-US" dirty="0"/>
              </a:p>
              <a:p>
                <a:pPr lvl="1"/>
                <a:r>
                  <a:rPr lang="en-US" dirty="0"/>
                  <a:t>Probability must be non-negative: </a:t>
                </a:r>
                <a14:m>
                  <m:oMath xmlns:m="http://schemas.openxmlformats.org/officeDocument/2006/math">
                    <m:r>
                      <a:rPr lang="en-US" i="1">
                        <a:latin typeface="Cambria Math" panose="02040503050406030204" pitchFamily="18" charset="0"/>
                      </a:rPr>
                      <m:t>𝜋</m:t>
                    </m:r>
                    <m:d>
                      <m:dPr>
                        <m:ctrlPr>
                          <a:rPr lang="en-US" i="1" dirty="0">
                            <a:latin typeface="Cambria Math" panose="02040503050406030204" pitchFamily="18" charset="0"/>
                          </a:rPr>
                        </m:ctrlPr>
                      </m:dPr>
                      <m:e>
                        <m:r>
                          <a:rPr lang="en-US" i="1" dirty="0">
                            <a:latin typeface="Cambria Math" panose="02040503050406030204" pitchFamily="18" charset="0"/>
                          </a:rPr>
                          <m:t>𝑎</m:t>
                        </m:r>
                      </m:e>
                      <m:e>
                        <m:r>
                          <a:rPr lang="en-US" i="1" dirty="0">
                            <a:latin typeface="Cambria Math" panose="02040503050406030204" pitchFamily="18" charset="0"/>
                          </a:rPr>
                          <m:t>𝑠</m:t>
                        </m:r>
                        <m:r>
                          <a:rPr lang="en-US" i="1" dirty="0">
                            <a:latin typeface="Cambria Math" panose="02040503050406030204" pitchFamily="18" charset="0"/>
                          </a:rPr>
                          <m:t>,</m:t>
                        </m:r>
                        <m:r>
                          <a:rPr lang="en-US" b="1" dirty="0">
                            <a:latin typeface="Cambria Math" panose="02040503050406030204" pitchFamily="18" charset="0"/>
                          </a:rPr>
                          <m:t>𝛉</m:t>
                        </m:r>
                      </m:e>
                    </m:d>
                    <m:r>
                      <a:rPr lang="en-US" b="0" i="1" dirty="0" smtClean="0">
                        <a:latin typeface="Cambria Math" panose="02040503050406030204" pitchFamily="18" charset="0"/>
                      </a:rPr>
                      <m:t>≥0,</m:t>
                    </m:r>
                    <m:r>
                      <a:rPr lang="en-US" i="1" dirty="0">
                        <a:latin typeface="Cambria Math" panose="02040503050406030204" pitchFamily="18" charset="0"/>
                      </a:rPr>
                      <m:t> ∀</m:t>
                    </m:r>
                    <m:r>
                      <a:rPr lang="en-US" i="1" dirty="0">
                        <a:latin typeface="Cambria Math" panose="02040503050406030204" pitchFamily="18" charset="0"/>
                      </a:rPr>
                      <m:t>𝑎</m:t>
                    </m:r>
                    <m:r>
                      <a:rPr lang="en-US" i="1" dirty="0">
                        <a:latin typeface="Cambria Math" panose="02040503050406030204" pitchFamily="18" charset="0"/>
                      </a:rPr>
                      <m:t>∈</m:t>
                    </m:r>
                    <m:r>
                      <a:rPr lang="en-US" i="1" dirty="0">
                        <a:latin typeface="Cambria Math" panose="02040503050406030204" pitchFamily="18" charset="0"/>
                      </a:rPr>
                      <m:t>𝒜</m:t>
                    </m:r>
                    <m:r>
                      <a:rPr lang="en-US" b="0" i="1" dirty="0" smtClean="0">
                        <a:latin typeface="Cambria Math" panose="02040503050406030204" pitchFamily="18" charset="0"/>
                      </a:rPr>
                      <m:t>∧</m:t>
                    </m:r>
                    <m:r>
                      <a:rPr lang="en-US" i="1" dirty="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𝒮</m:t>
                    </m:r>
                  </m:oMath>
                </a14:m>
                <a:endParaRPr lang="en-US" b="0" i="1" dirty="0">
                  <a:latin typeface="Cambria Math" panose="02040503050406030204" pitchFamily="18" charset="0"/>
                </a:endParaRPr>
              </a:p>
              <a:p>
                <a:pPr lvl="1"/>
                <a:r>
                  <a:rPr lang="en-US" dirty="0"/>
                  <a:t>Probabilities must sum to 1: </a:t>
                </a:r>
                <a14:m>
                  <m:oMath xmlns:m="http://schemas.openxmlformats.org/officeDocument/2006/math">
                    <m:nary>
                      <m:naryPr>
                        <m:chr m:val="∑"/>
                        <m:supHide m:val="on"/>
                        <m:ctrlPr>
                          <a:rPr lang="en-US" b="0" i="1" dirty="0" smtClean="0">
                            <a:latin typeface="Cambria Math" panose="02040503050406030204" pitchFamily="18" charset="0"/>
                          </a:rPr>
                        </m:ctrlPr>
                      </m:naryPr>
                      <m:sub>
                        <m:r>
                          <a:rPr lang="en-US" b="0" i="1" dirty="0" smtClean="0">
                            <a:latin typeface="Cambria Math" panose="02040503050406030204" pitchFamily="18" charset="0"/>
                          </a:rPr>
                          <m:t>𝑎</m:t>
                        </m:r>
                        <m:r>
                          <a:rPr lang="en-US" i="1" dirty="0">
                            <a:latin typeface="Cambria Math" panose="02040503050406030204" pitchFamily="18" charset="0"/>
                          </a:rPr>
                          <m:t>∈</m:t>
                        </m:r>
                        <m:r>
                          <a:rPr lang="en-US" i="1" dirty="0">
                            <a:latin typeface="Cambria Math" panose="02040503050406030204" pitchFamily="18" charset="0"/>
                          </a:rPr>
                          <m:t>𝒜</m:t>
                        </m:r>
                      </m:sub>
                      <m:sup/>
                      <m:e>
                        <m:r>
                          <a:rPr lang="en-US" i="1">
                            <a:latin typeface="Cambria Math" panose="02040503050406030204" pitchFamily="18" charset="0"/>
                          </a:rPr>
                          <m:t>𝜋</m:t>
                        </m:r>
                        <m:d>
                          <m:dPr>
                            <m:ctrlPr>
                              <a:rPr lang="en-US" i="1" dirty="0">
                                <a:latin typeface="Cambria Math" panose="02040503050406030204" pitchFamily="18" charset="0"/>
                              </a:rPr>
                            </m:ctrlPr>
                          </m:dPr>
                          <m:e>
                            <m:r>
                              <a:rPr lang="en-US" i="1" dirty="0">
                                <a:latin typeface="Cambria Math" panose="02040503050406030204" pitchFamily="18" charset="0"/>
                              </a:rPr>
                              <m:t>𝑎</m:t>
                            </m:r>
                          </m:e>
                          <m:e>
                            <m:r>
                              <a:rPr lang="en-US" i="1" dirty="0">
                                <a:latin typeface="Cambria Math" panose="02040503050406030204" pitchFamily="18" charset="0"/>
                              </a:rPr>
                              <m:t>𝑠</m:t>
                            </m:r>
                            <m:r>
                              <a:rPr lang="en-US" i="1" dirty="0">
                                <a:latin typeface="Cambria Math" panose="02040503050406030204" pitchFamily="18" charset="0"/>
                              </a:rPr>
                              <m:t>,</m:t>
                            </m:r>
                            <m:r>
                              <a:rPr lang="en-US" b="1" dirty="0">
                                <a:latin typeface="Cambria Math" panose="02040503050406030204" pitchFamily="18" charset="0"/>
                              </a:rPr>
                              <m:t>𝛉</m:t>
                            </m:r>
                          </m:e>
                        </m:d>
                      </m:e>
                    </m:nary>
                    <m:r>
                      <a:rPr lang="en-US" b="0" i="1" dirty="0" smtClean="0">
                        <a:latin typeface="Cambria Math" panose="02040503050406030204" pitchFamily="18" charset="0"/>
                      </a:rPr>
                      <m:t>=1,∀</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𝒮</m:t>
                    </m:r>
                  </m:oMath>
                </a14:m>
                <a:endParaRPr lang="en-SE" dirty="0"/>
              </a:p>
              <a:p>
                <a:endParaRPr lang="en-SE" dirty="0"/>
              </a:p>
            </p:txBody>
          </p:sp>
        </mc:Choice>
        <mc:Fallback xmlns="">
          <p:sp>
            <p:nvSpPr>
              <p:cNvPr id="3" name="Content Placeholder 2">
                <a:extLst>
                  <a:ext uri="{FF2B5EF4-FFF2-40B4-BE49-F238E27FC236}">
                    <a16:creationId xmlns:a16="http://schemas.microsoft.com/office/drawing/2014/main" id="{D70CA1F4-433D-4DB3-84B4-F6B31AD7FDB9}"/>
                  </a:ext>
                </a:extLst>
              </p:cNvPr>
              <p:cNvSpPr>
                <a:spLocks noGrp="1" noRot="1" noChangeAspect="1" noMove="1" noResize="1" noEditPoints="1" noAdjustHandles="1" noChangeArrowheads="1" noChangeShapeType="1" noTextEdit="1"/>
              </p:cNvSpPr>
              <p:nvPr>
                <p:ph idx="1"/>
              </p:nvPr>
            </p:nvSpPr>
            <p:spPr>
              <a:xfrm>
                <a:off x="152400" y="1285861"/>
                <a:ext cx="8839200" cy="2814830"/>
              </a:xfrm>
              <a:blipFill>
                <a:blip r:embed="rId3"/>
                <a:stretch>
                  <a:fillRect l="-621" t="-3247" b="-2814"/>
                </a:stretch>
              </a:blipFill>
            </p:spPr>
            <p:txBody>
              <a:bodyPr/>
              <a:lstStyle/>
              <a:p>
                <a:r>
                  <a:rPr lang="en-SE">
                    <a:noFill/>
                  </a:rPr>
                  <a:t> </a:t>
                </a:r>
              </a:p>
            </p:txBody>
          </p:sp>
        </mc:Fallback>
      </mc:AlternateContent>
      <p:pic>
        <p:nvPicPr>
          <p:cNvPr id="4" name="Picture 3">
            <a:extLst>
              <a:ext uri="{FF2B5EF4-FFF2-40B4-BE49-F238E27FC236}">
                <a16:creationId xmlns:a16="http://schemas.microsoft.com/office/drawing/2014/main" id="{42D30641-B167-479A-AF14-9545C2822068}"/>
              </a:ext>
            </a:extLst>
          </p:cNvPr>
          <p:cNvPicPr>
            <a:picLocks noChangeAspect="1"/>
          </p:cNvPicPr>
          <p:nvPr/>
        </p:nvPicPr>
        <p:blipFill>
          <a:blip r:embed="rId4"/>
          <a:stretch>
            <a:fillRect/>
          </a:stretch>
        </p:blipFill>
        <p:spPr>
          <a:xfrm>
            <a:off x="1423131" y="3933056"/>
            <a:ext cx="6297738" cy="2814830"/>
          </a:xfrm>
          <a:prstGeom prst="rect">
            <a:avLst/>
          </a:prstGeom>
        </p:spPr>
      </p:pic>
    </p:spTree>
    <p:extLst>
      <p:ext uri="{BB962C8B-B14F-4D97-AF65-F5344CB8AC3E}">
        <p14:creationId xmlns:p14="http://schemas.microsoft.com/office/powerpoint/2010/main" val="1160219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B6758FC1-63D1-4C6F-A131-8833198716C2}"/>
                  </a:ext>
                </a:extLst>
              </p:cNvPr>
              <p:cNvSpPr>
                <a:spLocks noGrp="1"/>
              </p:cNvSpPr>
              <p:nvPr>
                <p:ph type="title"/>
              </p:nvPr>
            </p:nvSpPr>
            <p:spPr>
              <a:xfrm>
                <a:off x="152400" y="-72594"/>
                <a:ext cx="8839200" cy="1143000"/>
              </a:xfrm>
            </p:spPr>
            <p:txBody>
              <a:bodyPr/>
              <a:lstStyle/>
              <a:p>
                <a:r>
                  <a:rPr lang="en-US" dirty="0"/>
                  <a:t>SoftMax vs. </a:t>
                </a:r>
                <a14:m>
                  <m:oMath xmlns:m="http://schemas.openxmlformats.org/officeDocument/2006/math">
                    <m:r>
                      <a:rPr lang="en-US" b="0" i="1" smtClean="0">
                        <a:latin typeface="Cambria Math" panose="02040503050406030204" pitchFamily="18" charset="0"/>
                      </a:rPr>
                      <m:t>𝜖</m:t>
                    </m:r>
                  </m:oMath>
                </a14:m>
                <a:r>
                  <a:rPr lang="en-US" dirty="0"/>
                  <a:t>-greedy for Discrete Actions</a:t>
                </a:r>
                <a:endParaRPr lang="en-SE" dirty="0"/>
              </a:p>
            </p:txBody>
          </p:sp>
        </mc:Choice>
        <mc:Fallback xmlns="">
          <p:sp>
            <p:nvSpPr>
              <p:cNvPr id="2" name="Title 1">
                <a:extLst>
                  <a:ext uri="{FF2B5EF4-FFF2-40B4-BE49-F238E27FC236}">
                    <a16:creationId xmlns:a16="http://schemas.microsoft.com/office/drawing/2014/main" id="{B6758FC1-63D1-4C6F-A131-8833198716C2}"/>
                  </a:ext>
                </a:extLst>
              </p:cNvPr>
              <p:cNvSpPr>
                <a:spLocks noGrp="1" noRot="1" noChangeAspect="1" noMove="1" noResize="1" noEditPoints="1" noAdjustHandles="1" noChangeArrowheads="1" noChangeShapeType="1" noTextEdit="1"/>
              </p:cNvSpPr>
              <p:nvPr>
                <p:ph type="title"/>
              </p:nvPr>
            </p:nvSpPr>
            <p:spPr>
              <a:xfrm>
                <a:off x="152400" y="-72594"/>
                <a:ext cx="8839200" cy="1143000"/>
              </a:xfrm>
              <a:blipFill>
                <a:blip r:embed="rId3"/>
                <a:stretch>
                  <a:fillRect l="-1310" r="-1379" b="-3191"/>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B26E1B1-1C41-4A84-8B7C-095F1F7BC353}"/>
                  </a:ext>
                </a:extLst>
              </p:cNvPr>
              <p:cNvSpPr>
                <a:spLocks noGrp="1"/>
              </p:cNvSpPr>
              <p:nvPr>
                <p:ph idx="1"/>
              </p:nvPr>
            </p:nvSpPr>
            <p:spPr>
              <a:xfrm>
                <a:off x="152400" y="836712"/>
                <a:ext cx="8839200" cy="2592288"/>
              </a:xfrm>
            </p:spPr>
            <p:txBody>
              <a:bodyPr>
                <a:normAutofit fontScale="55000" lnSpcReduction="20000"/>
              </a:bodyPr>
              <a:lstStyle/>
              <a:p>
                <a:r>
                  <a:rPr lang="en-US" dirty="0"/>
                  <a:t>SoftMax policy: </a:t>
                </a:r>
                <a14:m>
                  <m:oMath xmlns:m="http://schemas.openxmlformats.org/officeDocument/2006/math">
                    <m:r>
                      <a:rPr lang="en-US" i="1" smtClean="0">
                        <a:latin typeface="Cambria Math" panose="02040503050406030204" pitchFamily="18" charset="0"/>
                      </a:rPr>
                      <m:t>𝜋</m:t>
                    </m:r>
                    <m:d>
                      <m:dPr>
                        <m:ctrlPr>
                          <a:rPr lang="en-US" i="1" dirty="0">
                            <a:latin typeface="Cambria Math" panose="02040503050406030204" pitchFamily="18" charset="0"/>
                          </a:rPr>
                        </m:ctrlPr>
                      </m:dPr>
                      <m:e>
                        <m:r>
                          <a:rPr lang="en-US" i="1" dirty="0">
                            <a:latin typeface="Cambria Math" panose="02040503050406030204" pitchFamily="18" charset="0"/>
                          </a:rPr>
                          <m:t>𝑎</m:t>
                        </m:r>
                      </m:e>
                      <m:e>
                        <m:r>
                          <a:rPr lang="en-US" i="1" dirty="0">
                            <a:latin typeface="Cambria Math" panose="02040503050406030204" pitchFamily="18" charset="0"/>
                          </a:rPr>
                          <m:t>𝑠</m:t>
                        </m:r>
                        <m:r>
                          <a:rPr lang="en-US" i="1" dirty="0">
                            <a:latin typeface="Cambria Math" panose="02040503050406030204" pitchFamily="18" charset="0"/>
                          </a:rPr>
                          <m:t>,</m:t>
                        </m:r>
                        <m:r>
                          <a:rPr lang="en-US" b="1" i="1" dirty="0">
                            <a:latin typeface="Cambria Math" panose="02040503050406030204" pitchFamily="18" charset="0"/>
                          </a:rPr>
                          <m:t>𝜽</m:t>
                        </m:r>
                      </m:e>
                    </m:d>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𝑒</m:t>
                            </m:r>
                          </m:e>
                          <m:sup>
                            <m:r>
                              <a:rPr lang="en-US" b="0" i="1" dirty="0" smtClean="0">
                                <a:latin typeface="Cambria Math" panose="02040503050406030204" pitchFamily="18" charset="0"/>
                              </a:rPr>
                              <m:t>h</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𝑠</m:t>
                                </m:r>
                                <m:r>
                                  <a:rPr lang="en-US" b="0" i="1" dirty="0" smtClean="0">
                                    <a:latin typeface="Cambria Math" panose="02040503050406030204" pitchFamily="18" charset="0"/>
                                  </a:rPr>
                                  <m:t>,</m:t>
                                </m:r>
                                <m:r>
                                  <a:rPr lang="en-US" b="0" i="1" dirty="0" smtClean="0">
                                    <a:latin typeface="Cambria Math" panose="02040503050406030204" pitchFamily="18" charset="0"/>
                                  </a:rPr>
                                  <m:t>𝑎</m:t>
                                </m:r>
                                <m:r>
                                  <a:rPr lang="en-US" b="0" i="1" dirty="0" smtClean="0">
                                    <a:latin typeface="Cambria Math" panose="02040503050406030204" pitchFamily="18" charset="0"/>
                                  </a:rPr>
                                  <m:t>,</m:t>
                                </m:r>
                                <m:r>
                                  <a:rPr lang="en-US" b="1" i="1" dirty="0">
                                    <a:latin typeface="Cambria Math" panose="02040503050406030204" pitchFamily="18" charset="0"/>
                                  </a:rPr>
                                  <m:t>𝜽</m:t>
                                </m:r>
                              </m:e>
                            </m:d>
                          </m:sup>
                        </m:sSup>
                      </m:num>
                      <m:den>
                        <m:nary>
                          <m:naryPr>
                            <m:chr m:val="∑"/>
                            <m:supHide m:val="on"/>
                            <m:ctrlPr>
                              <a:rPr lang="en-US" b="0" i="1" dirty="0" smtClean="0">
                                <a:latin typeface="Cambria Math" panose="02040503050406030204" pitchFamily="18" charset="0"/>
                              </a:rPr>
                            </m:ctrlPr>
                          </m:naryPr>
                          <m:sub>
                            <m:r>
                              <a:rPr lang="en-US" b="0" i="1" dirty="0" smtClean="0">
                                <a:latin typeface="Cambria Math" panose="02040503050406030204" pitchFamily="18" charset="0"/>
                              </a:rPr>
                              <m:t>𝑎</m:t>
                            </m:r>
                            <m:r>
                              <a:rPr lang="en-US" b="0" i="1" dirty="0" smtClean="0">
                                <a:latin typeface="Cambria Math" panose="02040503050406030204" pitchFamily="18" charset="0"/>
                              </a:rPr>
                              <m:t>′∈</m:t>
                            </m:r>
                            <m:r>
                              <a:rPr lang="en-US" b="0" i="1" dirty="0" smtClean="0">
                                <a:latin typeface="Cambria Math" panose="02040503050406030204" pitchFamily="18" charset="0"/>
                              </a:rPr>
                              <m:t>𝒜</m:t>
                            </m:r>
                          </m:sub>
                          <m:sup/>
                          <m:e>
                            <m:sSup>
                              <m:sSupPr>
                                <m:ctrlPr>
                                  <a:rPr lang="en-US" i="1" dirty="0">
                                    <a:latin typeface="Cambria Math" panose="02040503050406030204" pitchFamily="18" charset="0"/>
                                  </a:rPr>
                                </m:ctrlPr>
                              </m:sSupPr>
                              <m:e>
                                <m:r>
                                  <a:rPr lang="en-US" i="1" dirty="0">
                                    <a:latin typeface="Cambria Math" panose="02040503050406030204" pitchFamily="18" charset="0"/>
                                  </a:rPr>
                                  <m:t>𝑒</m:t>
                                </m:r>
                              </m:e>
                              <m:sup>
                                <m:r>
                                  <a:rPr lang="en-US" i="1" dirty="0">
                                    <a:latin typeface="Cambria Math" panose="02040503050406030204" pitchFamily="18" charset="0"/>
                                  </a:rPr>
                                  <m:t>h</m:t>
                                </m:r>
                                <m:d>
                                  <m:dPr>
                                    <m:ctrlPr>
                                      <a:rPr lang="en-US" i="1" dirty="0">
                                        <a:latin typeface="Cambria Math" panose="02040503050406030204" pitchFamily="18" charset="0"/>
                                      </a:rPr>
                                    </m:ctrlPr>
                                  </m:dPr>
                                  <m:e>
                                    <m:r>
                                      <a:rPr lang="en-US" i="1" dirty="0">
                                        <a:latin typeface="Cambria Math" panose="02040503050406030204" pitchFamily="18" charset="0"/>
                                      </a:rPr>
                                      <m:t>𝑠</m:t>
                                    </m:r>
                                    <m:r>
                                      <a:rPr lang="en-US" i="1" dirty="0">
                                        <a:latin typeface="Cambria Math" panose="02040503050406030204" pitchFamily="18" charset="0"/>
                                      </a:rPr>
                                      <m:t>,</m:t>
                                    </m:r>
                                    <m:r>
                                      <a:rPr lang="en-US" i="1" dirty="0">
                                        <a:latin typeface="Cambria Math" panose="02040503050406030204" pitchFamily="18" charset="0"/>
                                      </a:rPr>
                                      <m:t>𝑎</m:t>
                                    </m:r>
                                    <m:r>
                                      <a:rPr lang="en-US" b="0" i="1" dirty="0" smtClean="0">
                                        <a:latin typeface="Cambria Math" panose="02040503050406030204" pitchFamily="18" charset="0"/>
                                      </a:rPr>
                                      <m:t>′</m:t>
                                    </m:r>
                                    <m:r>
                                      <a:rPr lang="en-US" i="1" dirty="0">
                                        <a:latin typeface="Cambria Math" panose="02040503050406030204" pitchFamily="18" charset="0"/>
                                      </a:rPr>
                                      <m:t>,</m:t>
                                    </m:r>
                                    <m:r>
                                      <a:rPr lang="en-US" b="1" i="1" dirty="0">
                                        <a:latin typeface="Cambria Math" panose="02040503050406030204" pitchFamily="18" charset="0"/>
                                      </a:rPr>
                                      <m:t>𝜽</m:t>
                                    </m:r>
                                  </m:e>
                                </m:d>
                              </m:sup>
                            </m:sSup>
                          </m:e>
                        </m:nary>
                      </m:den>
                    </m:f>
                  </m:oMath>
                </a14:m>
                <a:endParaRPr lang="en-US" dirty="0"/>
              </a:p>
              <a:p>
                <a:pPr lvl="1"/>
                <a14:m>
                  <m:oMath xmlns:m="http://schemas.openxmlformats.org/officeDocument/2006/math">
                    <m:r>
                      <a:rPr lang="en-US" i="1" dirty="0">
                        <a:latin typeface="Cambria Math" panose="02040503050406030204" pitchFamily="18" charset="0"/>
                      </a:rPr>
                      <m:t>h</m:t>
                    </m:r>
                    <m:d>
                      <m:dPr>
                        <m:ctrlPr>
                          <a:rPr lang="en-US" i="1" dirty="0">
                            <a:latin typeface="Cambria Math" panose="02040503050406030204" pitchFamily="18" charset="0"/>
                          </a:rPr>
                        </m:ctrlPr>
                      </m:dPr>
                      <m:e>
                        <m:r>
                          <a:rPr lang="en-US" i="1" dirty="0">
                            <a:latin typeface="Cambria Math" panose="02040503050406030204" pitchFamily="18" charset="0"/>
                          </a:rPr>
                          <m:t>𝑠</m:t>
                        </m:r>
                        <m:r>
                          <a:rPr lang="en-US" i="1" dirty="0">
                            <a:latin typeface="Cambria Math" panose="02040503050406030204" pitchFamily="18" charset="0"/>
                          </a:rPr>
                          <m:t>,</m:t>
                        </m:r>
                        <m:r>
                          <a:rPr lang="en-US" i="1" dirty="0">
                            <a:latin typeface="Cambria Math" panose="02040503050406030204" pitchFamily="18" charset="0"/>
                          </a:rPr>
                          <m:t>𝑎</m:t>
                        </m:r>
                        <m:r>
                          <a:rPr lang="en-US" i="1" dirty="0">
                            <a:latin typeface="Cambria Math" panose="02040503050406030204" pitchFamily="18" charset="0"/>
                          </a:rPr>
                          <m:t>,</m:t>
                        </m:r>
                        <m:r>
                          <a:rPr lang="en-US" b="1" i="1" dirty="0">
                            <a:latin typeface="Cambria Math" panose="02040503050406030204" pitchFamily="18" charset="0"/>
                          </a:rPr>
                          <m:t>𝜽</m:t>
                        </m:r>
                      </m:e>
                    </m:d>
                  </m:oMath>
                </a14:m>
                <a:r>
                  <a:rPr lang="en-US" dirty="0"/>
                  <a:t> is action preference, which may be a linear function </a:t>
                </a:r>
                <a14:m>
                  <m:oMath xmlns:m="http://schemas.openxmlformats.org/officeDocument/2006/math">
                    <m:sSup>
                      <m:sSupPr>
                        <m:ctrlPr>
                          <a:rPr lang="en-US" b="0" i="1" smtClean="0">
                            <a:latin typeface="Cambria Math" panose="02040503050406030204" pitchFamily="18" charset="0"/>
                          </a:rPr>
                        </m:ctrlPr>
                      </m:sSupPr>
                      <m:e>
                        <m:r>
                          <a:rPr lang="en-US" b="1" i="1" dirty="0">
                            <a:latin typeface="Cambria Math" panose="02040503050406030204" pitchFamily="18" charset="0"/>
                          </a:rPr>
                          <m:t>𝜽</m:t>
                        </m:r>
                      </m:e>
                      <m:sup>
                        <m:r>
                          <a:rPr lang="en-US" b="0" i="1" smtClean="0">
                            <a:latin typeface="Cambria Math" panose="02040503050406030204" pitchFamily="18" charset="0"/>
                          </a:rPr>
                          <m:t>𝑇</m:t>
                        </m:r>
                      </m:sup>
                    </m:sSup>
                    <m:r>
                      <a:rPr lang="en-US" b="1" i="0" smtClean="0">
                        <a:latin typeface="Cambria Math" panose="02040503050406030204" pitchFamily="18" charset="0"/>
                      </a:rPr>
                      <m:t>𝐱</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e>
                    </m:d>
                  </m:oMath>
                </a14:m>
                <a:r>
                  <a:rPr lang="en-US" dirty="0"/>
                  <a:t>, or  the logit from the SoftMax layer of a DNN</a:t>
                </a:r>
              </a:p>
              <a:p>
                <a:pPr lvl="1"/>
                <a:r>
                  <a:rPr lang="en-US" dirty="0"/>
                  <a:t>A bad action with very negative </a:t>
                </a:r>
                <a14:m>
                  <m:oMath xmlns:m="http://schemas.openxmlformats.org/officeDocument/2006/math">
                    <m:r>
                      <a:rPr lang="en-US" b="0" i="1" dirty="0" smtClean="0">
                        <a:latin typeface="Cambria Math" panose="02040503050406030204" pitchFamily="18" charset="0"/>
                      </a:rPr>
                      <m:t>h</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𝑠</m:t>
                        </m:r>
                        <m:r>
                          <a:rPr lang="en-US" b="0" i="1" dirty="0" smtClean="0">
                            <a:latin typeface="Cambria Math" panose="02040503050406030204" pitchFamily="18" charset="0"/>
                          </a:rPr>
                          <m:t>,</m:t>
                        </m:r>
                        <m:r>
                          <a:rPr lang="en-US" b="0" i="1" dirty="0" smtClean="0">
                            <a:latin typeface="Cambria Math" panose="02040503050406030204" pitchFamily="18" charset="0"/>
                          </a:rPr>
                          <m:t>𝑎</m:t>
                        </m:r>
                        <m:r>
                          <a:rPr lang="en-US" b="0" i="1" dirty="0" smtClean="0">
                            <a:latin typeface="Cambria Math" panose="02040503050406030204" pitchFamily="18" charset="0"/>
                          </a:rPr>
                          <m:t>,</m:t>
                        </m:r>
                        <m:r>
                          <a:rPr lang="en-US" b="1" i="1" dirty="0">
                            <a:latin typeface="Cambria Math" panose="02040503050406030204" pitchFamily="18" charset="0"/>
                          </a:rPr>
                          <m:t>𝜽</m:t>
                        </m:r>
                      </m:e>
                    </m:d>
                  </m:oMath>
                </a14:m>
                <a:r>
                  <a:rPr lang="en-US" dirty="0"/>
                  <a:t> will be very unlikely to be selected</a:t>
                </a:r>
              </a:p>
              <a:p>
                <a:pPr lvl="1"/>
                <a:r>
                  <a:rPr lang="en-US" dirty="0"/>
                  <a:t>Action probabilities change smoothly as a function of </a:t>
                </a:r>
                <a14:m>
                  <m:oMath xmlns:m="http://schemas.openxmlformats.org/officeDocument/2006/math">
                    <m:r>
                      <a:rPr lang="en-US" i="1" dirty="0" smtClean="0">
                        <a:latin typeface="Cambria Math" panose="02040503050406030204" pitchFamily="18" charset="0"/>
                      </a:rPr>
                      <m:t>h</m:t>
                    </m:r>
                    <m:d>
                      <m:dPr>
                        <m:ctrlPr>
                          <a:rPr lang="en-US" i="1" dirty="0">
                            <a:latin typeface="Cambria Math" panose="02040503050406030204" pitchFamily="18" charset="0"/>
                          </a:rPr>
                        </m:ctrlPr>
                      </m:dPr>
                      <m:e>
                        <m:r>
                          <a:rPr lang="en-US" i="1" dirty="0">
                            <a:latin typeface="Cambria Math" panose="02040503050406030204" pitchFamily="18" charset="0"/>
                          </a:rPr>
                          <m:t>𝑠</m:t>
                        </m:r>
                        <m:r>
                          <a:rPr lang="en-US" i="1" dirty="0">
                            <a:latin typeface="Cambria Math" panose="02040503050406030204" pitchFamily="18" charset="0"/>
                          </a:rPr>
                          <m:t>,</m:t>
                        </m:r>
                        <m:r>
                          <a:rPr lang="en-US" i="1" dirty="0">
                            <a:latin typeface="Cambria Math" panose="02040503050406030204" pitchFamily="18" charset="0"/>
                          </a:rPr>
                          <m:t>𝑎</m:t>
                        </m:r>
                        <m:r>
                          <a:rPr lang="en-US" i="1" dirty="0">
                            <a:latin typeface="Cambria Math" panose="02040503050406030204" pitchFamily="18" charset="0"/>
                          </a:rPr>
                          <m:t>,</m:t>
                        </m:r>
                        <m:r>
                          <a:rPr lang="en-US" b="1" i="1" dirty="0">
                            <a:latin typeface="Cambria Math" panose="02040503050406030204" pitchFamily="18" charset="0"/>
                          </a:rPr>
                          <m:t>𝜽</m:t>
                        </m:r>
                      </m:e>
                    </m:d>
                  </m:oMath>
                </a14:m>
                <a:endParaRPr lang="en-US" dirty="0"/>
              </a:p>
              <a:p>
                <a14:m>
                  <m:oMath xmlns:m="http://schemas.openxmlformats.org/officeDocument/2006/math">
                    <m:r>
                      <a:rPr lang="en-US" b="0" i="1" smtClean="0">
                        <a:latin typeface="Cambria Math" panose="02040503050406030204" pitchFamily="18" charset="0"/>
                      </a:rPr>
                      <m:t>𝜖</m:t>
                    </m:r>
                  </m:oMath>
                </a14:m>
                <a:r>
                  <a:rPr lang="en-US" dirty="0"/>
                  <a:t>-greedy: select the greedy action </a:t>
                </a:r>
                <a14:m>
                  <m:oMath xmlns:m="http://schemas.openxmlformats.org/officeDocument/2006/math">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argmax</m:t>
                            </m:r>
                          </m:e>
                          <m:lim>
                            <m:r>
                              <a:rPr lang="en-US" i="1">
                                <a:latin typeface="Cambria Math" panose="02040503050406030204" pitchFamily="18" charset="0"/>
                              </a:rPr>
                              <m:t>𝑎</m:t>
                            </m:r>
                          </m:lim>
                        </m:limLow>
                      </m:fName>
                      <m:e>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e>
                    </m:func>
                  </m:oMath>
                </a14:m>
                <a:r>
                  <a:rPr lang="en-US" dirty="0"/>
                  <a:t> with prob </a:t>
                </a:r>
                <a14:m>
                  <m:oMath xmlns:m="http://schemas.openxmlformats.org/officeDocument/2006/math">
                    <m:r>
                      <a:rPr lang="en-US">
                        <a:latin typeface="Cambria Math" panose="02040503050406030204" pitchFamily="18" charset="0"/>
                      </a:rPr>
                      <m:t>1−</m:t>
                    </m:r>
                    <m:r>
                      <a:rPr lang="en-US" i="1">
                        <a:latin typeface="Cambria Math" panose="02040503050406030204" pitchFamily="18" charset="0"/>
                      </a:rPr>
                      <m:t>𝜖</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𝜖</m:t>
                        </m:r>
                      </m:num>
                      <m:den>
                        <m:d>
                          <m:dPr>
                            <m:begChr m:val="|"/>
                            <m:endChr m:val="|"/>
                            <m:ctrlPr>
                              <a:rPr lang="en-US" i="1">
                                <a:latin typeface="Cambria Math" panose="02040503050406030204" pitchFamily="18" charset="0"/>
                              </a:rPr>
                            </m:ctrlPr>
                          </m:dPr>
                          <m:e>
                            <m:r>
                              <a:rPr lang="en-US" i="1">
                                <a:latin typeface="Cambria Math" panose="02040503050406030204" pitchFamily="18" charset="0"/>
                              </a:rPr>
                              <m:t>𝒜</m:t>
                            </m:r>
                            <m:d>
                              <m:dPr>
                                <m:ctrlPr>
                                  <a:rPr lang="en-US" i="1">
                                    <a:latin typeface="Cambria Math" panose="02040503050406030204" pitchFamily="18" charset="0"/>
                                  </a:rPr>
                                </m:ctrlPr>
                              </m:dPr>
                              <m:e>
                                <m:r>
                                  <a:rPr lang="en-US" i="1">
                                    <a:latin typeface="Cambria Math" panose="02040503050406030204" pitchFamily="18" charset="0"/>
                                  </a:rPr>
                                  <m:t>𝑠</m:t>
                                </m:r>
                              </m:e>
                            </m:d>
                          </m:e>
                        </m:d>
                      </m:den>
                    </m:f>
                  </m:oMath>
                </a14:m>
                <a:endParaRPr lang="en-US" dirty="0"/>
              </a:p>
              <a:p>
                <a:pPr lvl="1"/>
                <a:r>
                  <a:rPr lang="en-US" dirty="0"/>
                  <a:t>No distinction between policies that are not the optimal one; A bad action with very low </a:t>
                </a:r>
                <a14:m>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oMath>
                </a14:m>
                <a:r>
                  <a:rPr lang="en-US" dirty="0"/>
                  <a:t> will be selected with equal prob as all other non-optimal policies</a:t>
                </a:r>
              </a:p>
              <a:p>
                <a:pPr lvl="1"/>
                <a:r>
                  <a:rPr lang="en-US" dirty="0"/>
                  <a:t>Action probabilities may change dramatically for an arbitrarily small change in </a:t>
                </a:r>
                <a14:m>
                  <m:oMath xmlns:m="http://schemas.openxmlformats.org/officeDocument/2006/math">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oMath>
                </a14:m>
                <a:r>
                  <a:rPr lang="en-US" dirty="0"/>
                  <a:t>, if that change results in a different optimal action</a:t>
                </a:r>
                <a:endParaRPr lang="en-SE" dirty="0"/>
              </a:p>
              <a:p>
                <a:pPr marL="457200" lvl="1" indent="0">
                  <a:buNone/>
                </a:pPr>
                <a:endParaRPr lang="en-US" dirty="0"/>
              </a:p>
            </p:txBody>
          </p:sp>
        </mc:Choice>
        <mc:Fallback xmlns="">
          <p:sp>
            <p:nvSpPr>
              <p:cNvPr id="3" name="Content Placeholder 2">
                <a:extLst>
                  <a:ext uri="{FF2B5EF4-FFF2-40B4-BE49-F238E27FC236}">
                    <a16:creationId xmlns:a16="http://schemas.microsoft.com/office/drawing/2014/main" id="{9B26E1B1-1C41-4A84-8B7C-095F1F7BC353}"/>
                  </a:ext>
                </a:extLst>
              </p:cNvPr>
              <p:cNvSpPr>
                <a:spLocks noGrp="1" noRot="1" noChangeAspect="1" noMove="1" noResize="1" noEditPoints="1" noAdjustHandles="1" noChangeArrowheads="1" noChangeShapeType="1" noTextEdit="1"/>
              </p:cNvSpPr>
              <p:nvPr>
                <p:ph idx="1"/>
              </p:nvPr>
            </p:nvSpPr>
            <p:spPr>
              <a:xfrm>
                <a:off x="152400" y="836712"/>
                <a:ext cx="8839200" cy="2592288"/>
              </a:xfrm>
              <a:blipFill>
                <a:blip r:embed="rId4"/>
                <a:stretch>
                  <a:fillRect l="-414" b="-2582"/>
                </a:stretch>
              </a:blipFill>
            </p:spPr>
            <p:txBody>
              <a:bodyPr/>
              <a:lstStyle/>
              <a:p>
                <a:r>
                  <a:rPr lang="en-SE">
                    <a:noFill/>
                  </a:rPr>
                  <a:t> </a:t>
                </a:r>
              </a:p>
            </p:txBody>
          </p:sp>
        </mc:Fallback>
      </mc:AlternateContent>
      <p:pic>
        <p:nvPicPr>
          <p:cNvPr id="8" name="Picture 7">
            <a:extLst>
              <a:ext uri="{FF2B5EF4-FFF2-40B4-BE49-F238E27FC236}">
                <a16:creationId xmlns:a16="http://schemas.microsoft.com/office/drawing/2014/main" id="{1577607C-C7EB-4394-ACE3-0ABFA1E38812}"/>
              </a:ext>
            </a:extLst>
          </p:cNvPr>
          <p:cNvPicPr>
            <a:picLocks noChangeAspect="1"/>
          </p:cNvPicPr>
          <p:nvPr/>
        </p:nvPicPr>
        <p:blipFill>
          <a:blip r:embed="rId5"/>
          <a:stretch>
            <a:fillRect/>
          </a:stretch>
        </p:blipFill>
        <p:spPr>
          <a:xfrm>
            <a:off x="1525112" y="3450631"/>
            <a:ext cx="6093775" cy="3216159"/>
          </a:xfrm>
          <a:prstGeom prst="rect">
            <a:avLst/>
          </a:prstGeom>
        </p:spPr>
      </p:pic>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70BA22C4-D0B6-4D65-B4B3-B4B9BDBAC4B5}"/>
                  </a:ext>
                </a:extLst>
              </p:cNvPr>
              <p:cNvSpPr txBox="1"/>
              <p:nvPr/>
            </p:nvSpPr>
            <p:spPr>
              <a:xfrm>
                <a:off x="3203848" y="5034674"/>
                <a:ext cx="1008112"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𝑄</m:t>
                      </m:r>
                      <m:r>
                        <a:rPr lang="en-US" sz="1600" b="0" i="1" smtClean="0">
                          <a:latin typeface="Cambria Math" panose="02040503050406030204" pitchFamily="18" charset="0"/>
                        </a:rPr>
                        <m:t>(</m:t>
                      </m:r>
                      <m:r>
                        <a:rPr lang="en-US" sz="1600" b="0" i="1" smtClean="0">
                          <a:latin typeface="Cambria Math" panose="02040503050406030204" pitchFamily="18" charset="0"/>
                        </a:rPr>
                        <m:t>𝑠</m:t>
                      </m:r>
                      <m:r>
                        <a:rPr lang="en-US" sz="1600" b="0" i="1" smtClean="0">
                          <a:latin typeface="Cambria Math" panose="02040503050406030204" pitchFamily="18" charset="0"/>
                        </a:rPr>
                        <m:t>,</m:t>
                      </m:r>
                      <m:r>
                        <a:rPr lang="en-US" sz="1600" b="0" i="1" smtClean="0">
                          <a:latin typeface="Cambria Math" panose="02040503050406030204" pitchFamily="18" charset="0"/>
                        </a:rPr>
                        <m:t>𝑎</m:t>
                      </m:r>
                      <m:r>
                        <a:rPr lang="en-US" sz="1600" b="0" i="1" smtClean="0">
                          <a:latin typeface="Cambria Math" panose="02040503050406030204" pitchFamily="18" charset="0"/>
                        </a:rPr>
                        <m:t>)</m:t>
                      </m:r>
                    </m:oMath>
                  </m:oMathPara>
                </a14:m>
                <a:endParaRPr lang="en-SE" sz="1600" dirty="0"/>
              </a:p>
            </p:txBody>
          </p:sp>
        </mc:Choice>
        <mc:Fallback xmlns="">
          <p:sp>
            <p:nvSpPr>
              <p:cNvPr id="14" name="TextBox 13">
                <a:extLst>
                  <a:ext uri="{FF2B5EF4-FFF2-40B4-BE49-F238E27FC236}">
                    <a16:creationId xmlns:a16="http://schemas.microsoft.com/office/drawing/2014/main" id="{70BA22C4-D0B6-4D65-B4B3-B4B9BDBAC4B5}"/>
                  </a:ext>
                </a:extLst>
              </p:cNvPr>
              <p:cNvSpPr txBox="1">
                <a:spLocks noRot="1" noChangeAspect="1" noMove="1" noResize="1" noEditPoints="1" noAdjustHandles="1" noChangeArrowheads="1" noChangeShapeType="1" noTextEdit="1"/>
              </p:cNvSpPr>
              <p:nvPr/>
            </p:nvSpPr>
            <p:spPr>
              <a:xfrm>
                <a:off x="3203848" y="5034674"/>
                <a:ext cx="1008112" cy="338554"/>
              </a:xfrm>
              <a:prstGeom prst="rect">
                <a:avLst/>
              </a:prstGeom>
              <a:blipFill>
                <a:blip r:embed="rId6"/>
                <a:stretch>
                  <a:fillRect b="-10909"/>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CC556F34-2AE9-44B3-A432-58673417F896}"/>
                  </a:ext>
                </a:extLst>
              </p:cNvPr>
              <p:cNvSpPr txBox="1"/>
              <p:nvPr/>
            </p:nvSpPr>
            <p:spPr>
              <a:xfrm>
                <a:off x="3384376" y="3347700"/>
                <a:ext cx="133164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h</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𝑠</m:t>
                          </m:r>
                          <m:r>
                            <a:rPr lang="en-US" b="0" i="1" dirty="0" smtClean="0">
                              <a:latin typeface="Cambria Math" panose="02040503050406030204" pitchFamily="18" charset="0"/>
                            </a:rPr>
                            <m:t>,</m:t>
                          </m:r>
                          <m:r>
                            <a:rPr lang="en-US" b="0" i="1" dirty="0" smtClean="0">
                              <a:latin typeface="Cambria Math" panose="02040503050406030204" pitchFamily="18" charset="0"/>
                            </a:rPr>
                            <m:t>𝑎</m:t>
                          </m:r>
                          <m:r>
                            <a:rPr lang="en-US" b="0" i="1" dirty="0" smtClean="0">
                              <a:latin typeface="Cambria Math" panose="02040503050406030204" pitchFamily="18" charset="0"/>
                            </a:rPr>
                            <m:t>,</m:t>
                          </m:r>
                          <m:r>
                            <a:rPr lang="en-US" b="1" dirty="0">
                              <a:latin typeface="Cambria Math" panose="02040503050406030204" pitchFamily="18" charset="0"/>
                            </a:rPr>
                            <m:t>𝛉</m:t>
                          </m:r>
                        </m:e>
                      </m:d>
                    </m:oMath>
                  </m:oMathPara>
                </a14:m>
                <a:endParaRPr lang="en-SE" dirty="0"/>
              </a:p>
            </p:txBody>
          </p:sp>
        </mc:Choice>
        <mc:Fallback xmlns="">
          <p:sp>
            <p:nvSpPr>
              <p:cNvPr id="16" name="TextBox 15">
                <a:extLst>
                  <a:ext uri="{FF2B5EF4-FFF2-40B4-BE49-F238E27FC236}">
                    <a16:creationId xmlns:a16="http://schemas.microsoft.com/office/drawing/2014/main" id="{CC556F34-2AE9-44B3-A432-58673417F896}"/>
                  </a:ext>
                </a:extLst>
              </p:cNvPr>
              <p:cNvSpPr txBox="1">
                <a:spLocks noRot="1" noChangeAspect="1" noMove="1" noResize="1" noEditPoints="1" noAdjustHandles="1" noChangeArrowheads="1" noChangeShapeType="1" noTextEdit="1"/>
              </p:cNvSpPr>
              <p:nvPr/>
            </p:nvSpPr>
            <p:spPr>
              <a:xfrm>
                <a:off x="3384376" y="3347700"/>
                <a:ext cx="1331640" cy="369332"/>
              </a:xfrm>
              <a:prstGeom prst="rect">
                <a:avLst/>
              </a:prstGeom>
              <a:blipFill>
                <a:blip r:embed="rId7"/>
                <a:stretch>
                  <a:fillRect/>
                </a:stretch>
              </a:blipFill>
            </p:spPr>
            <p:txBody>
              <a:bodyPr/>
              <a:lstStyle/>
              <a:p>
                <a:r>
                  <a:rPr lang="en-SE">
                    <a:noFill/>
                  </a:rPr>
                  <a:t> </a:t>
                </a:r>
              </a:p>
            </p:txBody>
          </p:sp>
        </mc:Fallback>
      </mc:AlternateContent>
    </p:spTree>
    <p:extLst>
      <p:ext uri="{BB962C8B-B14F-4D97-AF65-F5344CB8AC3E}">
        <p14:creationId xmlns:p14="http://schemas.microsoft.com/office/powerpoint/2010/main" val="935851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3752D-6D19-44E7-948F-5A90DE8D345D}"/>
              </a:ext>
            </a:extLst>
          </p:cNvPr>
          <p:cNvSpPr>
            <a:spLocks noGrp="1"/>
          </p:cNvSpPr>
          <p:nvPr>
            <p:ph type="title"/>
          </p:nvPr>
        </p:nvSpPr>
        <p:spPr/>
        <p:txBody>
          <a:bodyPr/>
          <a:lstStyle/>
          <a:p>
            <a:r>
              <a:rPr lang="en-US" dirty="0"/>
              <a:t>Stochastic Policy vs. Deterministic Policy</a:t>
            </a:r>
            <a:endParaRPr lang="en-SE" dirty="0"/>
          </a:p>
        </p:txBody>
      </p:sp>
      <p:sp>
        <p:nvSpPr>
          <p:cNvPr id="3" name="Content Placeholder 2">
            <a:extLst>
              <a:ext uri="{FF2B5EF4-FFF2-40B4-BE49-F238E27FC236}">
                <a16:creationId xmlns:a16="http://schemas.microsoft.com/office/drawing/2014/main" id="{62974A8C-A26E-4F13-AA81-1F35BF0E762F}"/>
              </a:ext>
            </a:extLst>
          </p:cNvPr>
          <p:cNvSpPr>
            <a:spLocks noGrp="1"/>
          </p:cNvSpPr>
          <p:nvPr>
            <p:ph idx="1"/>
          </p:nvPr>
        </p:nvSpPr>
        <p:spPr/>
        <p:txBody>
          <a:bodyPr/>
          <a:lstStyle/>
          <a:p>
            <a:r>
              <a:rPr lang="en-US" dirty="0"/>
              <a:t>Example 1: two-player game of rock-paper-scissors</a:t>
            </a:r>
          </a:p>
          <a:p>
            <a:pPr lvl="1"/>
            <a:r>
              <a:rPr lang="en-US" dirty="0"/>
              <a:t>Scissors beat paper; paper beats rock; rock beats scissors</a:t>
            </a:r>
          </a:p>
          <a:p>
            <a:pPr lvl="1"/>
            <a:r>
              <a:rPr lang="en-US" dirty="0"/>
              <a:t>For iterated game, a deterministic policy is easily exploited by the opponent; a uniform random policy is optimal, and achieves Nash equilibrium</a:t>
            </a:r>
          </a:p>
          <a:p>
            <a:r>
              <a:rPr lang="en-US" dirty="0"/>
              <a:t>Example 2: Aliased Grid World (POMDP)</a:t>
            </a:r>
            <a:endParaRPr lang="en-SE" dirty="0"/>
          </a:p>
        </p:txBody>
      </p:sp>
    </p:spTree>
    <p:extLst>
      <p:ext uri="{BB962C8B-B14F-4D97-AF65-F5344CB8AC3E}">
        <p14:creationId xmlns:p14="http://schemas.microsoft.com/office/powerpoint/2010/main" val="1654125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848A0-9B2D-4068-9B95-C10D61B7AE16}"/>
              </a:ext>
            </a:extLst>
          </p:cNvPr>
          <p:cNvSpPr>
            <a:spLocks noGrp="1"/>
          </p:cNvSpPr>
          <p:nvPr>
            <p:ph type="title"/>
          </p:nvPr>
        </p:nvSpPr>
        <p:spPr/>
        <p:txBody>
          <a:bodyPr/>
          <a:lstStyle/>
          <a:p>
            <a:r>
              <a:rPr lang="en-US" dirty="0"/>
              <a:t>Aliased Grid World (POMDP)</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3F9E0FD-E5D6-44EE-ABDE-E9D70F62423A}"/>
                  </a:ext>
                </a:extLst>
              </p:cNvPr>
              <p:cNvSpPr>
                <a:spLocks noGrp="1"/>
              </p:cNvSpPr>
              <p:nvPr>
                <p:ph idx="1"/>
              </p:nvPr>
            </p:nvSpPr>
            <p:spPr>
              <a:xfrm>
                <a:off x="152400" y="1052736"/>
                <a:ext cx="8839200" cy="3600400"/>
              </a:xfrm>
            </p:spPr>
            <p:txBody>
              <a:bodyPr>
                <a:normAutofit fontScale="70000" lnSpcReduction="20000"/>
              </a:bodyPr>
              <a:lstStyle/>
              <a:p>
                <a:r>
                  <a:rPr lang="en-US" dirty="0"/>
                  <a:t>Env has 3 terminal states: 2 with high positive reward and 1 with high negative reward. It is a Partially Observable MDP (POMDP): Agent cannot observe its position directly; it can only observe features of the following form (for all directions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𝑊</m:t>
                    </m:r>
                    <m:r>
                      <a:rPr lang="en-US" b="0" i="1" smtClean="0">
                        <a:latin typeface="Cambria Math" panose="02040503050406030204" pitchFamily="18" charset="0"/>
                      </a:rPr>
                      <m:t>)</m:t>
                    </m:r>
                  </m:oMath>
                </a14:m>
                <a:r>
                  <a:rPr lang="en-US" dirty="0"/>
                  <a:t>):</a:t>
                </a:r>
              </a:p>
              <a:p>
                <a:pPr lvl="1"/>
                <a14:m>
                  <m:oMath xmlns:m="http://schemas.openxmlformats.org/officeDocument/2006/math">
                    <m:r>
                      <a:rPr lang="en-US" b="0" i="1" smtClean="0">
                        <a:latin typeface="Cambria Math" panose="02040503050406030204" pitchFamily="18" charset="0"/>
                      </a:rPr>
                      <m:t>𝜙</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r>
                      <a:rPr lang="en-US" b="1" i="1" smtClean="0">
                        <a:latin typeface="Cambria Math" panose="02040503050406030204" pitchFamily="18" charset="0"/>
                      </a:rPr>
                      <m:t>𝟏</m:t>
                    </m:r>
                    <m:r>
                      <a:rPr lang="en-US" b="0" i="1" smtClean="0">
                        <a:latin typeface="Cambria Math" panose="02040503050406030204" pitchFamily="18" charset="0"/>
                      </a:rPr>
                      <m:t>(</m:t>
                    </m:r>
                    <m:r>
                      <m:rPr>
                        <m:sty m:val="p"/>
                      </m:rPr>
                      <a:rPr lang="en-US" b="0" i="0" smtClean="0">
                        <a:latin typeface="Cambria Math" panose="02040503050406030204" pitchFamily="18" charset="0"/>
                      </a:rPr>
                      <m:t>wall</m:t>
                    </m:r>
                    <m:r>
                      <a:rPr lang="en-US" b="0" i="0" smtClean="0">
                        <a:latin typeface="Cambria Math" panose="02040503050406030204" pitchFamily="18" charset="0"/>
                      </a:rPr>
                      <m:t> </m:t>
                    </m:r>
                    <m:r>
                      <m:rPr>
                        <m:sty m:val="p"/>
                      </m:rPr>
                      <a:rPr lang="en-US" b="0" i="0" smtClean="0">
                        <a:latin typeface="Cambria Math" panose="02040503050406030204" pitchFamily="18" charset="0"/>
                      </a:rPr>
                      <m:t>to</m:t>
                    </m:r>
                    <m:r>
                      <a:rPr lang="en-US" b="0" i="0"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1</m:t>
                        </m:r>
                      </m:sub>
                    </m:sSub>
                    <m:r>
                      <a:rPr lang="en-US" b="0" i="0"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a14:m>
                <a:r>
                  <a:rPr lang="en-US" b="0" i="0" dirty="0">
                    <a:latin typeface="Cambria Math" panose="02040503050406030204" pitchFamily="18" charset="0"/>
                  </a:rPr>
                  <a:t>) </a:t>
                </a:r>
                <a:r>
                  <a:rPr lang="en-US" dirty="0"/>
                  <a:t>(it can detect walls, e.g., w. Radar or Lidar)</a:t>
                </a:r>
              </a:p>
              <a:p>
                <a:pPr lvl="2"/>
                <a14:m>
                  <m:oMath xmlns:m="http://schemas.openxmlformats.org/officeDocument/2006/math">
                    <m:r>
                      <a:rPr lang="en-US" b="1" i="1">
                        <a:latin typeface="Cambria Math" panose="02040503050406030204" pitchFamily="18" charset="0"/>
                      </a:rPr>
                      <m:t>𝟏</m:t>
                    </m:r>
                    <m:r>
                      <a:rPr lang="en-US" b="1" i="1" smtClean="0">
                        <a:latin typeface="Cambria Math" panose="02040503050406030204" pitchFamily="18" charset="0"/>
                      </a:rPr>
                      <m:t>(</m:t>
                    </m:r>
                    <m:r>
                      <a:rPr lang="en-US" b="1" i="1" smtClean="0">
                        <a:latin typeface="Cambria Math" panose="02040503050406030204" pitchFamily="18" charset="0"/>
                      </a:rPr>
                      <m:t>𝒙</m:t>
                    </m:r>
                    <m:r>
                      <a:rPr lang="en-US" b="1" i="1" smtClean="0">
                        <a:latin typeface="Cambria Math" panose="02040503050406030204" pitchFamily="18" charset="0"/>
                      </a:rPr>
                      <m:t>)</m:t>
                    </m:r>
                  </m:oMath>
                </a14:m>
                <a:r>
                  <a:rPr lang="en-US" dirty="0"/>
                  <a:t> is indicator function: </a:t>
                </a:r>
                <a14:m>
                  <m:oMath xmlns:m="http://schemas.openxmlformats.org/officeDocument/2006/math">
                    <m:r>
                      <a:rPr lang="en-US" b="1" i="1">
                        <a:latin typeface="Cambria Math" panose="02040503050406030204" pitchFamily="18" charset="0"/>
                      </a:rPr>
                      <m:t>𝟏</m:t>
                    </m:r>
                    <m:d>
                      <m:dPr>
                        <m:ctrlPr>
                          <a:rPr lang="en-US" b="1" i="1">
                            <a:latin typeface="Cambria Math" panose="02040503050406030204" pitchFamily="18" charset="0"/>
                          </a:rPr>
                        </m:ctrlPr>
                      </m:dPr>
                      <m:e>
                        <m:r>
                          <a:rPr lang="en-US" b="1" i="1">
                            <a:latin typeface="Cambria Math" panose="02040503050406030204" pitchFamily="18" charset="0"/>
                          </a:rPr>
                          <m:t>𝒙</m:t>
                        </m:r>
                      </m:e>
                    </m:d>
                    <m:r>
                      <a:rPr lang="en-US" b="1" i="1" smtClean="0">
                        <a:latin typeface="Cambria Math" panose="02040503050406030204" pitchFamily="18" charset="0"/>
                      </a:rPr>
                      <m:t>=</m:t>
                    </m:r>
                    <m:r>
                      <a:rPr lang="en-US" b="1" i="1" smtClean="0">
                        <a:latin typeface="Cambria Math" panose="02040503050406030204" pitchFamily="18" charset="0"/>
                      </a:rPr>
                      <m:t>𝟏</m:t>
                    </m:r>
                  </m:oMath>
                </a14:m>
                <a:r>
                  <a:rPr lang="en-US" dirty="0"/>
                  <a:t> if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m:rPr>
                        <m:sty m:val="p"/>
                      </m:rPr>
                      <a:rPr lang="en-US" b="0" i="0" smtClean="0">
                        <a:latin typeface="Cambria Math" panose="02040503050406030204" pitchFamily="18" charset="0"/>
                      </a:rPr>
                      <m:t>true</m:t>
                    </m:r>
                  </m:oMath>
                </a14:m>
                <a:endParaRPr lang="en-US" dirty="0"/>
              </a:p>
              <a:p>
                <a:pPr lvl="1"/>
                <a:r>
                  <a:rPr lang="en-US" dirty="0"/>
                  <a:t>Agent cannot differentiate between the 2 grey states</a:t>
                </a:r>
              </a:p>
              <a:p>
                <a:r>
                  <a:rPr lang="en-US" dirty="0"/>
                  <a:t>Value-based RL learns a deterministic policy: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argmax</m:t>
                        </m:r>
                      </m:fName>
                      <m:e>
                        <m:acc>
                          <m:accPr>
                            <m:chr m:val="̂"/>
                            <m:ctrlPr>
                              <a:rPr lang="en-US" i="1">
                                <a:latin typeface="Cambria Math" panose="02040503050406030204" pitchFamily="18" charset="0"/>
                              </a:rPr>
                            </m:ctrlPr>
                          </m:accPr>
                          <m:e>
                            <m:r>
                              <a:rPr lang="en-US" i="1">
                                <a:latin typeface="Cambria Math" panose="02040503050406030204" pitchFamily="18" charset="0"/>
                              </a:rPr>
                              <m:t>𝑞</m:t>
                            </m:r>
                          </m:e>
                        </m:acc>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r>
                              <a:rPr lang="en-US" b="1" i="1">
                                <a:latin typeface="Cambria Math" panose="02040503050406030204" pitchFamily="18" charset="0"/>
                              </a:rPr>
                              <m:t>𝒘</m:t>
                            </m:r>
                          </m:e>
                        </m:d>
                      </m:e>
                    </m:func>
                    <m:r>
                      <a:rPr lang="en-US" b="0" i="1" smtClean="0">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argmax</m:t>
                        </m:r>
                      </m:fName>
                      <m:e>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𝜙</m:t>
                            </m:r>
                            <m:d>
                              <m:dPr>
                                <m:ctrlPr>
                                  <a:rPr lang="en-US" i="1">
                                    <a:latin typeface="Cambria Math" panose="02040503050406030204" pitchFamily="18" charset="0"/>
                                  </a:rPr>
                                </m:ctrlPr>
                              </m:dPr>
                              <m:e>
                                <m:r>
                                  <a:rPr lang="en-US" i="1">
                                    <a:latin typeface="Cambria Math" panose="02040503050406030204" pitchFamily="18" charset="0"/>
                                  </a:rPr>
                                  <m:t>𝑠</m:t>
                                </m:r>
                              </m:e>
                            </m:d>
                            <m:r>
                              <a:rPr lang="en-US" i="1">
                                <a:latin typeface="Cambria Math" panose="02040503050406030204" pitchFamily="18" charset="0"/>
                              </a:rPr>
                              <m:t>,</m:t>
                            </m:r>
                            <m:r>
                              <a:rPr lang="en-US" b="1" i="1">
                                <a:latin typeface="Cambria Math" panose="02040503050406030204" pitchFamily="18" charset="0"/>
                              </a:rPr>
                              <m:t>𝒘</m:t>
                            </m:r>
                          </m:e>
                        </m:d>
                      </m:e>
                    </m:func>
                  </m:oMath>
                </a14:m>
                <a:endParaRPr lang="en-US" dirty="0"/>
              </a:p>
              <a:p>
                <a:r>
                  <a:rPr lang="en-US" dirty="0"/>
                  <a:t>Policy-based RL learns a stochastic policy: </a:t>
                </a:r>
                <a14:m>
                  <m:oMath xmlns:m="http://schemas.openxmlformats.org/officeDocument/2006/math">
                    <m:r>
                      <a:rPr lang="en-US" i="1">
                        <a:latin typeface="Cambria Math" panose="02040503050406030204" pitchFamily="18" charset="0"/>
                      </a:rPr>
                      <m:t>𝜋</m:t>
                    </m:r>
                    <m:d>
                      <m:dPr>
                        <m:ctrlPr>
                          <a:rPr lang="en-US" i="1" dirty="0">
                            <a:latin typeface="Cambria Math" panose="02040503050406030204" pitchFamily="18" charset="0"/>
                          </a:rPr>
                        </m:ctrlPr>
                      </m:dPr>
                      <m:e>
                        <m:r>
                          <a:rPr lang="en-US" i="1" dirty="0">
                            <a:latin typeface="Cambria Math" panose="02040503050406030204" pitchFamily="18" charset="0"/>
                          </a:rPr>
                          <m:t>𝑎</m:t>
                        </m:r>
                      </m:e>
                      <m:e>
                        <m:r>
                          <a:rPr lang="en-US" i="1" dirty="0">
                            <a:latin typeface="Cambria Math" panose="02040503050406030204" pitchFamily="18" charset="0"/>
                          </a:rPr>
                          <m:t>𝑠</m:t>
                        </m:r>
                        <m:r>
                          <a:rPr lang="en-US" i="1" dirty="0">
                            <a:latin typeface="Cambria Math" panose="02040503050406030204" pitchFamily="18" charset="0"/>
                          </a:rPr>
                          <m:t>,</m:t>
                        </m:r>
                        <m:r>
                          <a:rPr lang="en-US" b="1" i="1" dirty="0" smtClean="0">
                            <a:latin typeface="Cambria Math" panose="02040503050406030204" pitchFamily="18" charset="0"/>
                          </a:rPr>
                          <m:t>𝜽</m:t>
                        </m:r>
                      </m:e>
                    </m:d>
                    <m:r>
                      <a:rPr lang="en-US" b="0" i="1" dirty="0" smtClean="0">
                        <a:latin typeface="Cambria Math" panose="02040503050406030204" pitchFamily="18" charset="0"/>
                      </a:rPr>
                      <m:t>=</m:t>
                    </m:r>
                    <m:r>
                      <a:rPr lang="en-US" b="0" i="1" dirty="0" smtClean="0">
                        <a:latin typeface="Cambria Math" panose="02040503050406030204" pitchFamily="18" charset="0"/>
                      </a:rPr>
                      <m:t>𝑔</m:t>
                    </m:r>
                    <m:r>
                      <a:rPr lang="en-US" b="0" i="1" dirty="0" smtClean="0">
                        <a:latin typeface="Cambria Math" panose="02040503050406030204" pitchFamily="18" charset="0"/>
                      </a:rPr>
                      <m:t>(</m:t>
                    </m:r>
                    <m:r>
                      <a:rPr lang="en-US" i="1">
                        <a:latin typeface="Cambria Math" panose="02040503050406030204" pitchFamily="18" charset="0"/>
                      </a:rPr>
                      <m:t>𝜙</m:t>
                    </m:r>
                    <m:d>
                      <m:dPr>
                        <m:ctrlPr>
                          <a:rPr lang="en-US" i="1">
                            <a:latin typeface="Cambria Math" panose="02040503050406030204" pitchFamily="18" charset="0"/>
                          </a:rPr>
                        </m:ctrlPr>
                      </m:dPr>
                      <m:e>
                        <m:r>
                          <a:rPr lang="en-US" i="1">
                            <a:latin typeface="Cambria Math" panose="02040503050406030204" pitchFamily="18" charset="0"/>
                          </a:rPr>
                          <m:t>𝑠</m:t>
                        </m:r>
                      </m:e>
                    </m:d>
                    <m:r>
                      <a:rPr lang="en-US" b="0" i="1" smtClean="0">
                        <a:latin typeface="Cambria Math" panose="02040503050406030204" pitchFamily="18" charset="0"/>
                      </a:rPr>
                      <m:t>,</m:t>
                    </m:r>
                    <m:r>
                      <a:rPr lang="en-US" b="1" i="1" dirty="0">
                        <a:latin typeface="Cambria Math" panose="02040503050406030204" pitchFamily="18" charset="0"/>
                      </a:rPr>
                      <m:t>𝜽</m:t>
                    </m:r>
                    <m:r>
                      <a:rPr lang="en-US" b="0" i="1" dirty="0" smtClean="0">
                        <a:latin typeface="Cambria Math" panose="02040503050406030204" pitchFamily="18" charset="0"/>
                      </a:rPr>
                      <m:t>)</m:t>
                    </m:r>
                  </m:oMath>
                </a14:m>
                <a:endParaRPr lang="en-SE" dirty="0"/>
              </a:p>
              <a:p>
                <a:endParaRPr lang="en-SE" dirty="0"/>
              </a:p>
            </p:txBody>
          </p:sp>
        </mc:Choice>
        <mc:Fallback xmlns="">
          <p:sp>
            <p:nvSpPr>
              <p:cNvPr id="3" name="Content Placeholder 2">
                <a:extLst>
                  <a:ext uri="{FF2B5EF4-FFF2-40B4-BE49-F238E27FC236}">
                    <a16:creationId xmlns:a16="http://schemas.microsoft.com/office/drawing/2014/main" id="{B3F9E0FD-E5D6-44EE-ABDE-E9D70F62423A}"/>
                  </a:ext>
                </a:extLst>
              </p:cNvPr>
              <p:cNvSpPr>
                <a:spLocks noGrp="1" noRot="1" noChangeAspect="1" noMove="1" noResize="1" noEditPoints="1" noAdjustHandles="1" noChangeArrowheads="1" noChangeShapeType="1" noTextEdit="1"/>
              </p:cNvSpPr>
              <p:nvPr>
                <p:ph idx="1"/>
              </p:nvPr>
            </p:nvSpPr>
            <p:spPr>
              <a:xfrm>
                <a:off x="152400" y="1052736"/>
                <a:ext cx="8839200" cy="3600400"/>
              </a:xfrm>
              <a:blipFill>
                <a:blip r:embed="rId3"/>
                <a:stretch>
                  <a:fillRect l="-759" t="-2881" r="-1034"/>
                </a:stretch>
              </a:blipFill>
            </p:spPr>
            <p:txBody>
              <a:bodyPr/>
              <a:lstStyle/>
              <a:p>
                <a:r>
                  <a:rPr lang="en-SE">
                    <a:noFill/>
                  </a:rPr>
                  <a:t> </a:t>
                </a:r>
              </a:p>
            </p:txBody>
          </p:sp>
        </mc:Fallback>
      </mc:AlternateContent>
      <p:pic>
        <p:nvPicPr>
          <p:cNvPr id="4" name="Picture 3">
            <a:extLst>
              <a:ext uri="{FF2B5EF4-FFF2-40B4-BE49-F238E27FC236}">
                <a16:creationId xmlns:a16="http://schemas.microsoft.com/office/drawing/2014/main" id="{8C711DD4-EF35-49E0-A868-86489AFDB51F}"/>
              </a:ext>
            </a:extLst>
          </p:cNvPr>
          <p:cNvPicPr>
            <a:picLocks noChangeAspect="1"/>
          </p:cNvPicPr>
          <p:nvPr/>
        </p:nvPicPr>
        <p:blipFill>
          <a:blip r:embed="rId4"/>
          <a:stretch>
            <a:fillRect/>
          </a:stretch>
        </p:blipFill>
        <p:spPr>
          <a:xfrm>
            <a:off x="1963109" y="4428161"/>
            <a:ext cx="5217782" cy="2169191"/>
          </a:xfrm>
          <a:prstGeom prst="rect">
            <a:avLst/>
          </a:prstGeom>
        </p:spPr>
      </p:pic>
    </p:spTree>
    <p:extLst>
      <p:ext uri="{BB962C8B-B14F-4D97-AF65-F5344CB8AC3E}">
        <p14:creationId xmlns:p14="http://schemas.microsoft.com/office/powerpoint/2010/main" val="976629280"/>
      </p:ext>
    </p:extLst>
  </p:cSld>
  <p:clrMapOvr>
    <a:masterClrMapping/>
  </p:clrMapOvr>
</p:sld>
</file>

<file path=ppt/theme/theme1.xml><?xml version="1.0" encoding="utf-8"?>
<a:theme xmlns:a="http://schemas.openxmlformats.org/drawingml/2006/main" name="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emplateTightTImeNewRoman.potx" id="{59447852-37EA-4ABF-BBFF-150E12CDFC2B}" vid="{F76BE00F-24B4-4E55-8BA2-E9C4295DBDA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4C9F4636FD8CF4DBA576E51CE9A9557" ma:contentTypeVersion="2" ma:contentTypeDescription="Create a new document." ma:contentTypeScope="" ma:versionID="f81b2d1ebf067b2fadb277216ce19594">
  <xsd:schema xmlns:xsd="http://www.w3.org/2001/XMLSchema" xmlns:xs="http://www.w3.org/2001/XMLSchema" xmlns:p="http://schemas.microsoft.com/office/2006/metadata/properties" xmlns:ns3="221e1496-d443-4306-ad63-a100e0046a13" targetNamespace="http://schemas.microsoft.com/office/2006/metadata/properties" ma:root="true" ma:fieldsID="090bdcfad224ed1fbc2c710fa119c475" ns3:_="">
    <xsd:import namespace="221e1496-d443-4306-ad63-a100e0046a13"/>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1e1496-d443-4306-ad63-a100e0046a1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9A97BC6-6203-4F30-B7CB-9CE25787E77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1e1496-d443-4306-ad63-a100e0046a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B8D1CD2-3289-4F40-8C3A-CFDE35750563}">
  <ds:schemaRefs>
    <ds:schemaRef ds:uri="221e1496-d443-4306-ad63-a100e0046a13"/>
    <ds:schemaRef ds:uri="http://schemas.microsoft.com/office/2006/documentManagement/types"/>
    <ds:schemaRef ds:uri="http://purl.org/dc/elements/1.1/"/>
    <ds:schemaRef ds:uri="http://schemas.microsoft.com/office/infopath/2007/PartnerControls"/>
    <ds:schemaRef ds:uri="http://purl.org/dc/dcmitype/"/>
    <ds:schemaRef ds:uri="http://schemas.microsoft.com/office/2006/metadata/properties"/>
    <ds:schemaRef ds:uri="http://schemas.openxmlformats.org/package/2006/metadata/core-properties"/>
    <ds:schemaRef ds:uri="http://www.w3.org/XML/1998/namespace"/>
    <ds:schemaRef ds:uri="http://purl.org/dc/terms/"/>
  </ds:schemaRefs>
</ds:datastoreItem>
</file>

<file path=customXml/itemProps3.xml><?xml version="1.0" encoding="utf-8"?>
<ds:datastoreItem xmlns:ds="http://schemas.openxmlformats.org/officeDocument/2006/customXml" ds:itemID="{C57B2AAA-3E84-49CC-BE6D-CB4399E554E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_TemplateTightTImeNewRoman</Template>
  <TotalTime>3458</TotalTime>
  <Words>4977</Words>
  <Application>Microsoft Office PowerPoint</Application>
  <PresentationFormat>On-screen Show (4:3)</PresentationFormat>
  <Paragraphs>392</Paragraphs>
  <Slides>32</Slides>
  <Notes>24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32</vt:i4>
      </vt:variant>
    </vt:vector>
  </HeadingPairs>
  <TitlesOfParts>
    <vt:vector size="43" baseType="lpstr">
      <vt:lpstr>CMMI10</vt:lpstr>
      <vt:lpstr>CMMI7</vt:lpstr>
      <vt:lpstr>CMMIB10</vt:lpstr>
      <vt:lpstr>CMMIB5</vt:lpstr>
      <vt:lpstr>CMMIB7</vt:lpstr>
      <vt:lpstr>CMR10</vt:lpstr>
      <vt:lpstr>OpenSans</vt:lpstr>
      <vt:lpstr>Arial</vt:lpstr>
      <vt:lpstr>Calibri</vt:lpstr>
      <vt:lpstr>Cambria Math</vt:lpstr>
      <vt:lpstr>_Template</vt:lpstr>
      <vt:lpstr>L7.3 Policy-based RL</vt:lpstr>
      <vt:lpstr>Policy-based RL</vt:lpstr>
      <vt:lpstr>CH13 Policy Gradient Methods</vt:lpstr>
      <vt:lpstr>Policy-based RL Pros and Cons</vt:lpstr>
      <vt:lpstr>Mountain Car Example</vt:lpstr>
      <vt:lpstr>Function Approximation for Action Value Function vs. Policy</vt:lpstr>
      <vt:lpstr>SoftMax vs. ϵ-greedy for Discrete Actions</vt:lpstr>
      <vt:lpstr>Stochastic Policy vs. Deterministic Policy</vt:lpstr>
      <vt:lpstr>Aliased Grid World (POMDP)</vt:lpstr>
      <vt:lpstr>Aliased Grid World (POMDP)</vt:lpstr>
      <vt:lpstr>Optimal ϵ-Soft Policy</vt:lpstr>
      <vt:lpstr>Optimization Objective</vt:lpstr>
      <vt:lpstr>Model Training in Supervised Learning vs. Policy Gradient in RL</vt:lpstr>
      <vt:lpstr>Policy Gradient Theorem</vt:lpstr>
      <vt:lpstr>Policy Gradient with Baseline</vt:lpstr>
      <vt:lpstr>Policy Gradient Example</vt:lpstr>
      <vt:lpstr>MC REINFORCE</vt:lpstr>
      <vt:lpstr>MC REINFORCE Example</vt:lpstr>
      <vt:lpstr>MC REINFORCE Pseudo-Code</vt:lpstr>
      <vt:lpstr>Example:  Game of Pong</vt:lpstr>
      <vt:lpstr>SL vs. RL</vt:lpstr>
      <vt:lpstr>MC REINFORCE for Pong I</vt:lpstr>
      <vt:lpstr>MC REINFORCE for Pong II</vt:lpstr>
      <vt:lpstr>MC REINFORCE for Pong III</vt:lpstr>
      <vt:lpstr>PG Variants</vt:lpstr>
      <vt:lpstr>Explanations </vt:lpstr>
      <vt:lpstr>One-Step A2C Pseudo-Code</vt:lpstr>
      <vt:lpstr>A2C Explanations</vt:lpstr>
      <vt:lpstr>Function Approximations for Critic and Actor</vt:lpstr>
      <vt:lpstr>Asynchronous Advantage Actor Critic (A3C) </vt:lpstr>
      <vt:lpstr>Advantages of Continuous Actions</vt:lpstr>
      <vt:lpstr>Gaussian Policy for Continuous Actions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Zonghua Gu</dc:creator>
  <cp:lastModifiedBy>Zonghua Gu</cp:lastModifiedBy>
  <cp:revision>238</cp:revision>
  <dcterms:created xsi:type="dcterms:W3CDTF">2020-05-18T09:26:30Z</dcterms:created>
  <dcterms:modified xsi:type="dcterms:W3CDTF">2021-05-26T11:59:00Z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0x01010004C9F4636FD8CF4DBA576E51CE9A9557</vt:lpwstr>
  </property>
</Properties>
</file>