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1"/>
  </p:notesMasterIdLst>
  <p:sldIdLst>
    <p:sldId id="256" r:id="rId5"/>
    <p:sldId id="825" r:id="rId6"/>
    <p:sldId id="1132" r:id="rId7"/>
    <p:sldId id="1040" r:id="rId8"/>
    <p:sldId id="909" r:id="rId9"/>
    <p:sldId id="1166" r:id="rId10"/>
    <p:sldId id="1167" r:id="rId11"/>
    <p:sldId id="258" r:id="rId12"/>
    <p:sldId id="1113" r:id="rId13"/>
    <p:sldId id="1165" r:id="rId14"/>
    <p:sldId id="1163" r:id="rId15"/>
    <p:sldId id="894" r:id="rId16"/>
    <p:sldId id="257" r:id="rId17"/>
    <p:sldId id="389" r:id="rId18"/>
    <p:sldId id="1047" r:id="rId19"/>
    <p:sldId id="1168"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8CEBA0E-E707-4386-AC10-99C5838A498C}" v="2" dt="2021-05-03T19:21:24.53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4" autoAdjust="0"/>
    <p:restoredTop sz="80742" autoAdjust="0"/>
  </p:normalViewPr>
  <p:slideViewPr>
    <p:cSldViewPr>
      <p:cViewPr varScale="1">
        <p:scale>
          <a:sx n="105" d="100"/>
          <a:sy n="105" d="100"/>
        </p:scale>
        <p:origin x="1830" y="10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Zonghua Gu" userId="1b36911e-7552-492e-883b-bf3bc3e0cab0" providerId="ADAL" clId="{88CEBA0E-E707-4386-AC10-99C5838A498C}"/>
    <pc:docChg chg="custSel modSld">
      <pc:chgData name="Zonghua Gu" userId="1b36911e-7552-492e-883b-bf3bc3e0cab0" providerId="ADAL" clId="{88CEBA0E-E707-4386-AC10-99C5838A498C}" dt="2021-05-03T19:21:27.685" v="8" actId="27636"/>
      <pc:docMkLst>
        <pc:docMk/>
      </pc:docMkLst>
      <pc:sldChg chg="addSp modSp mod">
        <pc:chgData name="Zonghua Gu" userId="1b36911e-7552-492e-883b-bf3bc3e0cab0" providerId="ADAL" clId="{88CEBA0E-E707-4386-AC10-99C5838A498C}" dt="2021-05-03T19:21:27.685" v="8" actId="27636"/>
        <pc:sldMkLst>
          <pc:docMk/>
          <pc:sldMk cId="1939888640" sldId="257"/>
        </pc:sldMkLst>
        <pc:spChg chg="mod">
          <ac:chgData name="Zonghua Gu" userId="1b36911e-7552-492e-883b-bf3bc3e0cab0" providerId="ADAL" clId="{88CEBA0E-E707-4386-AC10-99C5838A498C}" dt="2021-05-03T19:21:14.851" v="1"/>
          <ac:spMkLst>
            <pc:docMk/>
            <pc:sldMk cId="1939888640" sldId="257"/>
            <ac:spMk id="2" creationId="{BF6A4B5C-223D-48A6-A3AC-8BDF6FD01D23}"/>
          </ac:spMkLst>
        </pc:spChg>
        <pc:spChg chg="mod">
          <ac:chgData name="Zonghua Gu" userId="1b36911e-7552-492e-883b-bf3bc3e0cab0" providerId="ADAL" clId="{88CEBA0E-E707-4386-AC10-99C5838A498C}" dt="2021-05-03T19:21:27.685" v="8" actId="27636"/>
          <ac:spMkLst>
            <pc:docMk/>
            <pc:sldMk cId="1939888640" sldId="257"/>
            <ac:spMk id="3" creationId="{98C6DB25-1B67-4051-A509-B54478BDAA71}"/>
          </ac:spMkLst>
        </pc:spChg>
        <pc:picChg chg="add mod">
          <ac:chgData name="Zonghua Gu" userId="1b36911e-7552-492e-883b-bf3bc3e0cab0" providerId="ADAL" clId="{88CEBA0E-E707-4386-AC10-99C5838A498C}" dt="2021-05-03T19:21:20.210" v="3" actId="1076"/>
          <ac:picMkLst>
            <pc:docMk/>
            <pc:sldMk cId="1939888640" sldId="257"/>
            <ac:picMk id="4" creationId="{AA461B0E-D172-4094-810E-DBACE9202271}"/>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C0CEB4B-0D62-444C-A05C-70565453F06B}" type="datetimeFigureOut">
              <a:rPr lang="en-US" smtClean="0"/>
              <a:pPr/>
              <a:t>5/26/2021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759C4A7-EF62-4E76-99C8-FC7A8F377225}"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759C4A7-EF62-4E76-99C8-FC7A8F377225}"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0600" y="768350"/>
            <a:ext cx="5118100" cy="3838575"/>
          </a:xfrm>
        </p:spPr>
      </p:sp>
      <p:sp>
        <p:nvSpPr>
          <p:cNvPr id="3" name="Notes Placeholder 2"/>
          <p:cNvSpPr>
            <a:spLocks noGrp="1"/>
          </p:cNvSpPr>
          <p:nvPr>
            <p:ph type="body" idx="1"/>
          </p:nvPr>
        </p:nvSpPr>
        <p:spPr/>
        <p:txBody>
          <a:bodyPr/>
          <a:lstStyle/>
          <a:p>
            <a:r>
              <a:rPr lang="en-US" dirty="0"/>
              <a:t>This is called MCTS</a:t>
            </a:r>
          </a:p>
        </p:txBody>
      </p:sp>
      <p:sp>
        <p:nvSpPr>
          <p:cNvPr id="4" name="Slide Number Placeholder 3"/>
          <p:cNvSpPr>
            <a:spLocks noGrp="1"/>
          </p:cNvSpPr>
          <p:nvPr>
            <p:ph type="sldNum" sz="quarter" idx="5"/>
          </p:nvPr>
        </p:nvSpPr>
        <p:spPr/>
        <p:txBody>
          <a:bodyPr/>
          <a:lstStyle/>
          <a:p>
            <a:pPr>
              <a:defRPr/>
            </a:pPr>
            <a:fld id="{E134953A-E847-4B81-A1EE-12E7BBF0FEFD}" type="slidenum">
              <a:rPr lang="en-US" smtClean="0"/>
              <a:pPr>
                <a:defRPr/>
              </a:pPr>
              <a:t>2</a:t>
            </a:fld>
            <a:endParaRPr lang="en-US"/>
          </a:p>
        </p:txBody>
      </p:sp>
    </p:spTree>
    <p:extLst>
      <p:ext uri="{BB962C8B-B14F-4D97-AF65-F5344CB8AC3E}">
        <p14:creationId xmlns:p14="http://schemas.microsoft.com/office/powerpoint/2010/main" val="2797213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 while behavior policy </a:t>
                </a:r>
                <a14:m>
                  <m:oMath xmlns:m="http://schemas.openxmlformats.org/officeDocument/2006/math">
                    <m:r>
                      <a:rPr lang="en-US" b="0" i="1" smtClean="0">
                        <a:latin typeface="Cambria Math" panose="02040503050406030204" pitchFamily="18" charset="0"/>
                      </a:rPr>
                      <m:t>𝑏</m:t>
                    </m:r>
                  </m:oMath>
                </a14:m>
                <a:r>
                  <a:rPr lang="en-US" dirty="0"/>
                  <a:t> is more </a:t>
                </a:r>
                <a:r>
                  <a:rPr lang="en-US" dirty="0" err="1"/>
                  <a:t>exploratoryand</a:t>
                </a:r>
                <a:r>
                  <a:rPr lang="en-US" dirty="0"/>
                  <a:t> not necessarily equal to the a' selected to update Q</a:t>
                </a:r>
              </a:p>
              <a:p>
                <a:r>
                  <a:rPr lang="en-US" dirty="0" err="1"/>
                  <a:t>Sarsa</a:t>
                </a:r>
                <a:r>
                  <a:rPr lang="en-US" dirty="0"/>
                  <a:t> updates it behavior policy during training, instead of using fixed behavior policy? Not PE, but GPI?</a:t>
                </a:r>
              </a:p>
              <a:p>
                <a:r>
                  <a:rPr lang="en-US" b="0" dirty="0"/>
                  <a:t> based on current policy </a:t>
                </a:r>
                <a14:m>
                  <m:oMath xmlns:m="http://schemas.openxmlformats.org/officeDocument/2006/math">
                    <m:r>
                      <a:rPr lang="en-US" b="0" i="1" smtClean="0">
                        <a:latin typeface="Cambria Math" panose="02040503050406030204" pitchFamily="18" charset="0"/>
                      </a:rPr>
                      <m:t>𝜋</m:t>
                    </m:r>
                  </m:oMath>
                </a14:m>
                <a:endParaRPr lang="en-US" dirty="0"/>
              </a:p>
              <a:p>
                <a:endParaRPr lang="en-SE" dirty="0"/>
              </a:p>
            </p:txBody>
          </p:sp>
        </mc:Choice>
        <mc:Fallback xmlns="">
          <p:sp>
            <p:nvSpPr>
              <p:cNvPr id="3" name="Notes Placeholder 2"/>
              <p:cNvSpPr>
                <a:spLocks noGrp="1"/>
              </p:cNvSpPr>
              <p:nvPr>
                <p:ph type="body" idx="1"/>
              </p:nvPr>
            </p:nvSpPr>
            <p:spPr/>
            <p:txBody>
              <a:bodyPr/>
              <a:lstStyle/>
              <a:p>
                <a:r>
                  <a:rPr lang="en-US" dirty="0"/>
                  <a:t> while behavior policy </a:t>
                </a:r>
                <a:r>
                  <a:rPr lang="en-US" b="0" i="0">
                    <a:latin typeface="Cambria Math" panose="02040503050406030204" pitchFamily="18" charset="0"/>
                  </a:rPr>
                  <a:t>𝑏</a:t>
                </a:r>
                <a:r>
                  <a:rPr lang="en-US" dirty="0"/>
                  <a:t> is more </a:t>
                </a:r>
                <a:r>
                  <a:rPr lang="en-US" dirty="0" err="1"/>
                  <a:t>exploratoryand</a:t>
                </a:r>
                <a:r>
                  <a:rPr lang="en-US" dirty="0"/>
                  <a:t> not necessarily equal to the a' selected to update Q</a:t>
                </a:r>
                <a:endParaRPr lang="en-SE" dirty="0"/>
              </a:p>
            </p:txBody>
          </p:sp>
        </mc:Fallback>
      </mc:AlternateContent>
      <p:sp>
        <p:nvSpPr>
          <p:cNvPr id="4" name="Slide Number Placeholder 3"/>
          <p:cNvSpPr>
            <a:spLocks noGrp="1"/>
          </p:cNvSpPr>
          <p:nvPr>
            <p:ph type="sldNum" sz="quarter" idx="5"/>
          </p:nvPr>
        </p:nvSpPr>
        <p:spPr/>
        <p:txBody>
          <a:bodyPr/>
          <a:lstStyle/>
          <a:p>
            <a:pPr>
              <a:defRPr/>
            </a:pPr>
            <a:fld id="{6FA21340-DBF0-4FAC-9DE2-FD6DB24B56C8}" type="slidenum">
              <a:rPr lang="en-US" altLang="zh-CN" smtClean="0"/>
              <a:pPr>
                <a:defRPr/>
              </a:pPr>
              <a:t>3</a:t>
            </a:fld>
            <a:endParaRPr lang="en-US" altLang="zh-CN"/>
          </a:p>
        </p:txBody>
      </p:sp>
    </p:spTree>
    <p:extLst>
      <p:ext uri="{BB962C8B-B14F-4D97-AF65-F5344CB8AC3E}">
        <p14:creationId xmlns:p14="http://schemas.microsoft.com/office/powerpoint/2010/main" val="39297394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14:m>
                  <m:oMath xmlns:m="http://schemas.openxmlformats.org/officeDocument/2006/math">
                    <m:r>
                      <a:rPr lang="en-US" i="1" smtClean="0">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𝔼</m:t>
                        </m:r>
                      </m:e>
                      <m:sub>
                        <m:r>
                          <a:rPr lang="en-US" i="1">
                            <a:solidFill>
                              <a:schemeClr val="tx1"/>
                            </a:solidFill>
                            <a:latin typeface="Cambria Math" panose="02040503050406030204" pitchFamily="18" charset="0"/>
                          </a:rPr>
                          <m:t>𝜋</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𝑅</m:t>
                        </m:r>
                      </m:e>
                      <m:sub>
                        <m:r>
                          <a:rPr lang="en-US" i="1">
                            <a:latin typeface="Cambria Math" panose="02040503050406030204" pitchFamily="18" charset="0"/>
                          </a:rPr>
                          <m:t>𝑡</m:t>
                        </m:r>
                        <m:r>
                          <a:rPr lang="en-US" i="1">
                            <a:latin typeface="Cambria Math" panose="02040503050406030204" pitchFamily="18" charset="0"/>
                          </a:rPr>
                          <m:t>+1</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𝛾</m:t>
                    </m:r>
                    <m:sSub>
                      <m:sSubPr>
                        <m:ctrlPr>
                          <a:rPr lang="en-US" i="1">
                            <a:solidFill>
                              <a:schemeClr val="tx1"/>
                            </a:solidFill>
                            <a:latin typeface="Cambria Math" panose="02040503050406030204" pitchFamily="18" charset="0"/>
                          </a:rPr>
                        </m:ctrlPr>
                      </m:sSubPr>
                      <m:e>
                        <m:r>
                          <a:rPr lang="en-US" i="1" smtClean="0">
                            <a:solidFill>
                              <a:schemeClr val="tx1"/>
                            </a:solidFill>
                            <a:latin typeface="Cambria Math" panose="02040503050406030204" pitchFamily="18" charset="0"/>
                          </a:rPr>
                          <m:t>𝑣</m:t>
                        </m:r>
                      </m:e>
                      <m:sub>
                        <m:r>
                          <a:rPr lang="en-US" i="1">
                            <a:solidFill>
                              <a:schemeClr val="tx1"/>
                            </a:solidFill>
                            <a:latin typeface="Cambria Math" panose="02040503050406030204" pitchFamily="18" charset="0"/>
                          </a:rPr>
                          <m:t>𝜋</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oMath>
                </a14:m>
                <a:r>
                  <a:rPr lang="en-US" dirty="0"/>
                  <a:t> </a:t>
                </a:r>
                <a14:m>
                  <m:oMath xmlns:m="http://schemas.openxmlformats.org/officeDocument/2006/math">
                    <m:r>
                      <a:rPr lang="en-US" i="1" smtClean="0">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𝔼</m:t>
                        </m:r>
                      </m:e>
                      <m:sub>
                        <m:r>
                          <a:rPr lang="en-US" i="1">
                            <a:solidFill>
                              <a:schemeClr val="tx1"/>
                            </a:solidFill>
                            <a:latin typeface="Cambria Math" panose="02040503050406030204" pitchFamily="18" charset="0"/>
                          </a:rPr>
                          <m:t>𝜋</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𝑅</m:t>
                        </m:r>
                      </m:e>
                      <m:sub>
                        <m:r>
                          <a:rPr lang="en-US" i="1">
                            <a:latin typeface="Cambria Math" panose="02040503050406030204" pitchFamily="18" charset="0"/>
                          </a:rPr>
                          <m:t>𝑡</m:t>
                        </m:r>
                        <m:r>
                          <a:rPr lang="en-US" i="1">
                            <a:latin typeface="Cambria Math" panose="02040503050406030204" pitchFamily="18" charset="0"/>
                          </a:rPr>
                          <m:t>+1</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𝛾</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𝑣</m:t>
                        </m:r>
                      </m:e>
                      <m:sub>
                        <m:r>
                          <a:rPr lang="en-US" i="1">
                            <a:solidFill>
                              <a:schemeClr val="tx1"/>
                            </a:solidFill>
                            <a:latin typeface="Cambria Math" panose="02040503050406030204" pitchFamily="18" charset="0"/>
                          </a:rPr>
                          <m:t>𝜋</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𝑠</m:t>
                    </m:r>
                    <m:r>
                      <a:rPr lang="en-US" b="0" i="1" smtClean="0">
                        <a:solidFill>
                          <a:schemeClr val="tx1"/>
                        </a:solidFill>
                        <a:latin typeface="Cambria Math" panose="02040503050406030204" pitchFamily="18" charset="0"/>
                      </a:rPr>
                      <m:t>, </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𝐴</m:t>
                        </m:r>
                      </m:e>
                      <m:sub>
                        <m:r>
                          <a:rPr lang="en-US" b="0" i="1" smtClean="0">
                            <a:solidFill>
                              <a:schemeClr val="tx1"/>
                            </a:solidFill>
                            <a:latin typeface="Cambria Math" panose="02040503050406030204" pitchFamily="18" charset="0"/>
                          </a:rPr>
                          <m:t>𝑡</m:t>
                        </m:r>
                      </m:sub>
                    </m:sSub>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𝑎</m:t>
                    </m:r>
                    <m:r>
                      <a:rPr lang="en-US" i="1">
                        <a:solidFill>
                          <a:schemeClr val="tx1"/>
                        </a:solidFill>
                        <a:latin typeface="Cambria Math" panose="02040503050406030204" pitchFamily="18" charset="0"/>
                      </a:rPr>
                      <m:t>]</m:t>
                    </m:r>
                  </m:oMath>
                </a14:m>
                <a:endParaRPr lang="en-SE" dirty="0"/>
              </a:p>
            </p:txBody>
          </p:sp>
        </mc:Choice>
        <mc:Fallback xmlns="">
          <p:sp>
            <p:nvSpPr>
              <p:cNvPr id="3" name="Notes Placeholder 2"/>
              <p:cNvSpPr>
                <a:spLocks noGrp="1"/>
              </p:cNvSpPr>
              <p:nvPr>
                <p:ph type="body" idx="1"/>
              </p:nvPr>
            </p:nvSpPr>
            <p:spPr/>
            <p:txBody>
              <a:bodyPr/>
              <a:lstStyle/>
              <a:p>
                <a:r>
                  <a:rPr lang="en-US" i="0">
                    <a:solidFill>
                      <a:schemeClr val="tx1"/>
                    </a:solidFill>
                    <a:latin typeface="Cambria Math" panose="02040503050406030204" pitchFamily="18" charset="0"/>
                  </a:rPr>
                  <a:t>=𝔼_𝜋 [𝑅_(</a:t>
                </a:r>
                <a:r>
                  <a:rPr lang="en-US" i="0">
                    <a:latin typeface="Cambria Math" panose="02040503050406030204" pitchFamily="18" charset="0"/>
                  </a:rPr>
                  <a:t>𝑡+1</a:t>
                </a:r>
                <a:r>
                  <a:rPr lang="en-US" i="0">
                    <a:solidFill>
                      <a:schemeClr val="tx1"/>
                    </a:solidFill>
                    <a:latin typeface="Cambria Math" panose="02040503050406030204" pitchFamily="18" charset="0"/>
                  </a:rPr>
                  <a:t>)+𝛾𝑣_𝜋 (𝑆_(𝑡+1))|𝑆_𝑡=𝑠]</a:t>
                </a:r>
                <a:r>
                  <a:rPr lang="en-US" dirty="0"/>
                  <a:t> </a:t>
                </a:r>
                <a:r>
                  <a:rPr lang="en-US" i="0">
                    <a:solidFill>
                      <a:schemeClr val="tx1"/>
                    </a:solidFill>
                    <a:latin typeface="Cambria Math" panose="02040503050406030204" pitchFamily="18" charset="0"/>
                  </a:rPr>
                  <a:t>=𝔼_𝜋 [𝑅_(</a:t>
                </a:r>
                <a:r>
                  <a:rPr lang="en-US" i="0">
                    <a:latin typeface="Cambria Math" panose="02040503050406030204" pitchFamily="18" charset="0"/>
                  </a:rPr>
                  <a:t>𝑡+1</a:t>
                </a:r>
                <a:r>
                  <a:rPr lang="en-US" i="0">
                    <a:solidFill>
                      <a:schemeClr val="tx1"/>
                    </a:solidFill>
                    <a:latin typeface="Cambria Math" panose="02040503050406030204" pitchFamily="18" charset="0"/>
                  </a:rPr>
                  <a:t>)+𝛾𝑣_𝜋 (𝑆_(𝑡+1))|𝑆_𝑡=𝑠</a:t>
                </a:r>
                <a:r>
                  <a:rPr lang="en-US" b="0" i="0">
                    <a:solidFill>
                      <a:schemeClr val="tx1"/>
                    </a:solidFill>
                    <a:latin typeface="Cambria Math" panose="02040503050406030204" pitchFamily="18" charset="0"/>
                  </a:rPr>
                  <a:t>, 𝐴_𝑡=𝑎</a:t>
                </a:r>
                <a:r>
                  <a:rPr lang="en-US" i="0">
                    <a:solidFill>
                      <a:schemeClr val="tx1"/>
                    </a:solidFill>
                    <a:latin typeface="Cambria Math" panose="02040503050406030204" pitchFamily="18" charset="0"/>
                  </a:rPr>
                  <a:t>]</a:t>
                </a:r>
                <a:endParaRPr lang="en-SE" dirty="0"/>
              </a:p>
            </p:txBody>
          </p:sp>
        </mc:Fallback>
      </mc:AlternateContent>
      <p:sp>
        <p:nvSpPr>
          <p:cNvPr id="4" name="Slide Number Placeholder 3"/>
          <p:cNvSpPr>
            <a:spLocks noGrp="1"/>
          </p:cNvSpPr>
          <p:nvPr>
            <p:ph type="sldNum" sz="quarter" idx="5"/>
          </p:nvPr>
        </p:nvSpPr>
        <p:spPr/>
        <p:txBody>
          <a:bodyPr/>
          <a:lstStyle/>
          <a:p>
            <a:pPr>
              <a:defRPr/>
            </a:pPr>
            <a:fld id="{6FA21340-DBF0-4FAC-9DE2-FD6DB24B56C8}" type="slidenum">
              <a:rPr lang="en-US" altLang="zh-CN" smtClean="0"/>
              <a:pPr>
                <a:defRPr/>
              </a:pPr>
              <a:t>4</a:t>
            </a:fld>
            <a:endParaRPr lang="en-US" altLang="zh-CN"/>
          </a:p>
        </p:txBody>
      </p:sp>
    </p:spTree>
    <p:extLst>
      <p:ext uri="{BB962C8B-B14F-4D97-AF65-F5344CB8AC3E}">
        <p14:creationId xmlns:p14="http://schemas.microsoft.com/office/powerpoint/2010/main" val="29806039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solidFill>
                      <a:schemeClr val="tx1"/>
                    </a:solidFill>
                  </a:rPr>
                  <a:t>Assume greedy policy, i.e., </a:t>
                </a:r>
                <a14:m>
                  <m:oMath xmlns:m="http://schemas.openxmlformats.org/officeDocument/2006/math">
                    <m:r>
                      <a:rPr lang="en-US" b="0" i="1" smtClean="0">
                        <a:solidFill>
                          <a:schemeClr val="tx1"/>
                        </a:solidFill>
                        <a:latin typeface="Cambria Math" panose="02040503050406030204" pitchFamily="18" charset="0"/>
                      </a:rPr>
                      <m:t>𝜖</m:t>
                    </m:r>
                    <m:r>
                      <a:rPr lang="en-US" b="0" i="1" smtClean="0">
                        <a:solidFill>
                          <a:schemeClr val="tx1"/>
                        </a:solidFill>
                        <a:latin typeface="Cambria Math" panose="02040503050406030204" pitchFamily="18" charset="0"/>
                      </a:rPr>
                      <m:t>=0</m:t>
                    </m:r>
                  </m:oMath>
                </a14:m>
                <a:r>
                  <a:rPr lang="en-US" dirty="0">
                    <a:solidFill>
                      <a:schemeClr val="tx1"/>
                    </a:solidFill>
                  </a:rPr>
                  <a:t> in </a:t>
                </a:r>
                <a14:m>
                  <m:oMath xmlns:m="http://schemas.openxmlformats.org/officeDocument/2006/math">
                    <m:r>
                      <a:rPr lang="en-US" i="1">
                        <a:latin typeface="Cambria Math" panose="02040503050406030204" pitchFamily="18" charset="0"/>
                      </a:rPr>
                      <m:t>𝜖</m:t>
                    </m:r>
                  </m:oMath>
                </a14:m>
                <a:r>
                  <a:rPr lang="en-US" dirty="0">
                    <a:solidFill>
                      <a:schemeClr val="tx1"/>
                    </a:solidFill>
                  </a:rPr>
                  <a:t>-greedy action selection. so agent selects random actions in each state. </a:t>
                </a:r>
              </a:p>
              <a:p>
                <a:endParaRPr lang="en-SE" dirty="0"/>
              </a:p>
            </p:txBody>
          </p:sp>
        </mc:Choice>
        <mc:Fallback xmlns="">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solidFill>
                      <a:schemeClr val="tx1"/>
                    </a:solidFill>
                  </a:rPr>
                  <a:t>Assume greedy policy, i.e., </a:t>
                </a:r>
                <a:r>
                  <a:rPr lang="en-US" b="0" i="0">
                    <a:solidFill>
                      <a:schemeClr val="tx1"/>
                    </a:solidFill>
                    <a:latin typeface="Cambria Math" panose="02040503050406030204" pitchFamily="18" charset="0"/>
                  </a:rPr>
                  <a:t>𝜖=0</a:t>
                </a:r>
                <a:r>
                  <a:rPr lang="en-US" dirty="0">
                    <a:solidFill>
                      <a:schemeClr val="tx1"/>
                    </a:solidFill>
                  </a:rPr>
                  <a:t> in </a:t>
                </a:r>
                <a:r>
                  <a:rPr lang="en-US" i="0">
                    <a:latin typeface="Cambria Math" panose="02040503050406030204" pitchFamily="18" charset="0"/>
                  </a:rPr>
                  <a:t>𝜖</a:t>
                </a:r>
                <a:r>
                  <a:rPr lang="en-US" dirty="0">
                    <a:solidFill>
                      <a:schemeClr val="tx1"/>
                    </a:solidFill>
                  </a:rPr>
                  <a:t>-greedy action selection. so agent selects random actions in each state. </a:t>
                </a:r>
              </a:p>
              <a:p>
                <a:endParaRPr lang="en-SE" dirty="0"/>
              </a:p>
            </p:txBody>
          </p:sp>
        </mc:Fallback>
      </mc:AlternateContent>
      <p:sp>
        <p:nvSpPr>
          <p:cNvPr id="4" name="Slide Number Placeholder 3"/>
          <p:cNvSpPr>
            <a:spLocks noGrp="1"/>
          </p:cNvSpPr>
          <p:nvPr>
            <p:ph type="sldNum" sz="quarter" idx="5"/>
          </p:nvPr>
        </p:nvSpPr>
        <p:spPr/>
        <p:txBody>
          <a:bodyPr/>
          <a:lstStyle/>
          <a:p>
            <a:pPr>
              <a:defRPr/>
            </a:pPr>
            <a:fld id="{6FA21340-DBF0-4FAC-9DE2-FD6DB24B56C8}" type="slidenum">
              <a:rPr lang="en-US" altLang="zh-CN" smtClean="0"/>
              <a:pPr>
                <a:defRPr/>
              </a:pPr>
              <a:t>9</a:t>
            </a:fld>
            <a:endParaRPr lang="en-US" altLang="zh-CN"/>
          </a:p>
        </p:txBody>
      </p:sp>
    </p:spTree>
    <p:extLst>
      <p:ext uri="{BB962C8B-B14F-4D97-AF65-F5344CB8AC3E}">
        <p14:creationId xmlns:p14="http://schemas.microsoft.com/office/powerpoint/2010/main" val="14819467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 and the numbers shown are rounded to two significant digits</a:t>
            </a:r>
            <a:endParaRPr lang="en-SE" dirty="0"/>
          </a:p>
        </p:txBody>
      </p:sp>
      <p:sp>
        <p:nvSpPr>
          <p:cNvPr id="4" name="Slide Number Placeholder 3"/>
          <p:cNvSpPr>
            <a:spLocks noGrp="1"/>
          </p:cNvSpPr>
          <p:nvPr>
            <p:ph type="sldNum" sz="quarter" idx="5"/>
          </p:nvPr>
        </p:nvSpPr>
        <p:spPr/>
        <p:txBody>
          <a:bodyPr/>
          <a:lstStyle/>
          <a:p>
            <a:pPr>
              <a:defRPr/>
            </a:pPr>
            <a:fld id="{6FA21340-DBF0-4FAC-9DE2-FD6DB24B56C8}" type="slidenum">
              <a:rPr lang="en-US" altLang="zh-CN" smtClean="0"/>
              <a:pPr>
                <a:defRPr/>
              </a:pPr>
              <a:t>15</a:t>
            </a:fld>
            <a:endParaRPr lang="en-US" altLang="zh-CN"/>
          </a:p>
        </p:txBody>
      </p:sp>
    </p:spTree>
    <p:extLst>
      <p:ext uri="{BB962C8B-B14F-4D97-AF65-F5344CB8AC3E}">
        <p14:creationId xmlns:p14="http://schemas.microsoft.com/office/powerpoint/2010/main" val="16544940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ltLang="zh-CN"/>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a:t>Click to edit Master subtitle style</a:t>
            </a:r>
            <a:endParaRPr lang="en-US"/>
          </a:p>
        </p:txBody>
      </p:sp>
      <p:sp>
        <p:nvSpPr>
          <p:cNvPr id="4" name="Date Placeholder 3"/>
          <p:cNvSpPr>
            <a:spLocks noGrp="1"/>
          </p:cNvSpPr>
          <p:nvPr>
            <p:ph type="dt" sz="half" idx="10"/>
          </p:nvPr>
        </p:nvSpPr>
        <p:spPr/>
        <p:txBody>
          <a:bodyPr/>
          <a:lstStyle/>
          <a:p>
            <a:fld id="{CE1938E7-FCD4-418C-87D0-DD707A52F1FF}" type="datetimeFigureOut">
              <a:rPr lang="en-US" smtClean="0"/>
              <a:pPr/>
              <a:t>5/26/2021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A80A60-093F-4BCA-AE36-E5BEF79E0B3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152400" y="71422"/>
            <a:ext cx="8839200" cy="1143000"/>
          </a:xfrm>
        </p:spPr>
        <p:txBody>
          <a:bodyPr>
            <a:normAutofit/>
          </a:bodyPr>
          <a:lstStyle>
            <a:lvl1pPr>
              <a:defRPr sz="4000" baseline="0"/>
            </a:lvl1pPr>
          </a:lstStyle>
          <a:p>
            <a:r>
              <a:rPr lang="en-US" altLang="zh-CN"/>
              <a:t>Click to edit Master title style</a:t>
            </a:r>
            <a:endParaRPr lang="en-US" dirty="0"/>
          </a:p>
        </p:txBody>
      </p:sp>
      <p:sp>
        <p:nvSpPr>
          <p:cNvPr id="3" name="Content Placeholder 2"/>
          <p:cNvSpPr>
            <a:spLocks noGrp="1"/>
          </p:cNvSpPr>
          <p:nvPr>
            <p:ph idx="1"/>
          </p:nvPr>
        </p:nvSpPr>
        <p:spPr>
          <a:xfrm>
            <a:off x="152400" y="1285860"/>
            <a:ext cx="8839200" cy="5207015"/>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5" name="Slide Number Placeholder 5">
            <a:extLst>
              <a:ext uri="{FF2B5EF4-FFF2-40B4-BE49-F238E27FC236}">
                <a16:creationId xmlns:a16="http://schemas.microsoft.com/office/drawing/2014/main" id="{829CB529-40A6-4FD3-993F-E6538A12F49D}"/>
              </a:ext>
            </a:extLst>
          </p:cNvPr>
          <p:cNvSpPr txBox="1">
            <a:spLocks/>
          </p:cNvSpPr>
          <p:nvPr userDrawn="1"/>
        </p:nvSpPr>
        <p:spPr>
          <a:xfrm>
            <a:off x="7010400" y="6492875"/>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7A80A60-093F-4BCA-AE36-E5BEF79E0B3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839200" cy="6477000"/>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1938E7-FCD4-418C-87D0-DD707A52F1FF}" type="datetimeFigureOut">
              <a:rPr lang="en-US" smtClean="0"/>
              <a:pPr/>
              <a:t>5/26/2021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A80A60-093F-4BCA-AE36-E5BEF79E0B3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ctr" defTabSz="914400" rtl="0" eaLnBrk="1" latinLnBrk="0" hangingPunct="1">
        <a:spcBef>
          <a:spcPct val="0"/>
        </a:spcBef>
        <a:buNone/>
        <a:defRPr sz="40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11.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www.youtube.com/watch?v=KNDkaVZwmg4&amp;list=PL0pRF4xvoD0liEIWyJ6kmXqGT7nbr2L3u&amp;index=11"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300.png"/><Relationship Id="rId3" Type="http://schemas.openxmlformats.org/officeDocument/2006/relationships/image" Target="../media/image13.png"/><Relationship Id="rId7" Type="http://schemas.openxmlformats.org/officeDocument/2006/relationships/image" Target="../media/image18.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5.png"/><Relationship Id="rId4" Type="http://schemas.openxmlformats.org/officeDocument/2006/relationships/image" Target="../media/image14.png"/><Relationship Id="rId9"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8" Type="http://schemas.openxmlformats.org/officeDocument/2006/relationships/image" Target="../media/image26.emf"/><Relationship Id="rId3" Type="http://schemas.openxmlformats.org/officeDocument/2006/relationships/image" Target="../media/image22.png"/><Relationship Id="rId7" Type="http://schemas.openxmlformats.org/officeDocument/2006/relationships/image" Target="../media/image25.emf"/><Relationship Id="rId2" Type="http://schemas.openxmlformats.org/officeDocument/2006/relationships/image" Target="../media/image210.png"/><Relationship Id="rId1" Type="http://schemas.openxmlformats.org/officeDocument/2006/relationships/slideLayout" Target="../slideLayouts/slideLayout2.xml"/><Relationship Id="rId6" Type="http://schemas.openxmlformats.org/officeDocument/2006/relationships/image" Target="../media/image24.emf"/><Relationship Id="rId5" Type="http://schemas.openxmlformats.org/officeDocument/2006/relationships/image" Target="../media/image23.emf"/><Relationship Id="rId4" Type="http://schemas.openxmlformats.org/officeDocument/2006/relationships/image" Target="../media/image22.emf"/><Relationship Id="rId9" Type="http://schemas.openxmlformats.org/officeDocument/2006/relationships/image" Target="../media/image27.emf"/></Relationships>
</file>

<file path=ppt/slides/_rels/slide2.xml.rels><?xml version="1.0" encoding="UTF-8" standalone="yes"?>
<Relationships xmlns="http://schemas.openxmlformats.org/package/2006/relationships"><Relationship Id="rId3" Type="http://schemas.openxmlformats.org/officeDocument/2006/relationships/image" Target="../media/image880.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114.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canvas.umu.se/courses/2115/discussion_topics/39147"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2.png"/><Relationship Id="rId7" Type="http://schemas.openxmlformats.org/officeDocument/2006/relationships/image" Target="../media/image50.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30.png"/><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2A130-F060-46EE-9E63-6EDFB74A551E}"/>
              </a:ext>
            </a:extLst>
          </p:cNvPr>
          <p:cNvSpPr>
            <a:spLocks noGrp="1"/>
          </p:cNvSpPr>
          <p:nvPr>
            <p:ph type="title"/>
          </p:nvPr>
        </p:nvSpPr>
        <p:spPr/>
        <p:txBody>
          <a:bodyPr/>
          <a:lstStyle/>
          <a:p>
            <a:r>
              <a:rPr lang="en-US" dirty="0"/>
              <a:t>Example 6.1: Driving Home</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D65234F-6AA0-481F-9D98-1963DF5DCAB1}"/>
                  </a:ext>
                </a:extLst>
              </p:cNvPr>
              <p:cNvSpPr>
                <a:spLocks noGrp="1"/>
              </p:cNvSpPr>
              <p:nvPr>
                <p:ph idx="1"/>
              </p:nvPr>
            </p:nvSpPr>
            <p:spPr>
              <a:xfrm>
                <a:off x="0" y="1181700"/>
                <a:ext cx="4302000" cy="5105400"/>
              </a:xfrm>
            </p:spPr>
            <p:txBody>
              <a:bodyPr>
                <a:normAutofit fontScale="85000" lnSpcReduction="10000"/>
              </a:bodyPr>
              <a:lstStyle/>
              <a:p>
                <a:r>
                  <a:rPr lang="en-US" dirty="0"/>
                  <a:t>The rewards are the elapsed times on each leg of the journey. Discount factor </a:t>
                </a:r>
                <a14:m>
                  <m:oMath xmlns:m="http://schemas.openxmlformats.org/officeDocument/2006/math">
                    <m:r>
                      <a:rPr lang="en-US" b="0" i="1" smtClean="0">
                        <a:latin typeface="Cambria Math" panose="02040503050406030204" pitchFamily="18" charset="0"/>
                      </a:rPr>
                      <m:t>𝛾</m:t>
                    </m:r>
                    <m:r>
                      <a:rPr lang="en-US" b="0" i="1" smtClean="0">
                        <a:latin typeface="Cambria Math" panose="02040503050406030204" pitchFamily="18" charset="0"/>
                      </a:rPr>
                      <m:t>=1</m:t>
                    </m:r>
                  </m:oMath>
                </a14:m>
                <a:r>
                  <a:rPr lang="en-US" dirty="0"/>
                  <a:t>, thus the return for each state </a:t>
                </a:r>
                <a14:m>
                  <m:oMath xmlns:m="http://schemas.openxmlformats.org/officeDocument/2006/math">
                    <m:r>
                      <a:rPr lang="en-US" b="0" i="1" smtClean="0">
                        <a:latin typeface="Cambria Math" panose="02040503050406030204" pitchFamily="18" charset="0"/>
                      </a:rPr>
                      <m:t>𝑅</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oMath>
                </a14:m>
                <a:r>
                  <a:rPr lang="en-US" dirty="0"/>
                  <a:t> is the actual time to go home from that state. The value </a:t>
                </a:r>
                <a14:m>
                  <m:oMath xmlns:m="http://schemas.openxmlformats.org/officeDocument/2006/math">
                    <m:r>
                      <a:rPr lang="en-US" b="0" i="1" smtClean="0">
                        <a:latin typeface="Cambria Math" panose="02040503050406030204" pitchFamily="18" charset="0"/>
                      </a:rPr>
                      <m:t>𝑉</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𝜋</m:t>
                        </m:r>
                      </m:sub>
                    </m:sSub>
                    <m:r>
                      <a:rPr lang="en-US" b="0" i="1" smtClean="0">
                        <a:latin typeface="Cambria Math" panose="02040503050406030204" pitchFamily="18" charset="0"/>
                      </a:rPr>
                      <m:t>(</m:t>
                    </m:r>
                    <m:r>
                      <a:rPr lang="en-US" b="0" i="1" smtClean="0">
                        <a:latin typeface="Cambria Math" panose="02040503050406030204" pitchFamily="18" charset="0"/>
                      </a:rPr>
                      <m:t>𝑅</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oMath>
                </a14:m>
                <a:r>
                  <a:rPr lang="en-US" dirty="0"/>
                  <a:t> of each state </a:t>
                </a:r>
                <a14:m>
                  <m:oMath xmlns:m="http://schemas.openxmlformats.org/officeDocument/2006/math">
                    <m:r>
                      <a:rPr lang="en-US" i="1" dirty="0" smtClean="0">
                        <a:latin typeface="Cambria Math" panose="02040503050406030204" pitchFamily="18" charset="0"/>
                      </a:rPr>
                      <m:t>𝑠</m:t>
                    </m:r>
                  </m:oMath>
                </a14:m>
                <a:r>
                  <a:rPr lang="en-US" dirty="0"/>
                  <a:t> (number in circle) is the expected time to go. </a:t>
                </a:r>
              </a:p>
              <a:p>
                <a:r>
                  <a:rPr lang="en-US" dirty="0"/>
                  <a:t>MC: update all </a:t>
                </a:r>
                <a14:m>
                  <m:oMath xmlns:m="http://schemas.openxmlformats.org/officeDocument/2006/math">
                    <m:r>
                      <a:rPr lang="en-US" b="0" i="1" smtClean="0">
                        <a:latin typeface="Cambria Math" panose="02040503050406030204" pitchFamily="18" charset="0"/>
                      </a:rPr>
                      <m:t>𝑉</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e>
                    </m:d>
                  </m:oMath>
                </a14:m>
                <a:r>
                  <a:rPr lang="en-US" dirty="0"/>
                  <a:t> towhen you get </a:t>
                </a:r>
                <a:r>
                  <a:rPr lang="en-US" dirty="0" err="1"/>
                  <a:t>hom</a:t>
                </a:r>
                <a:r>
                  <a:rPr lang="en-US" dirty="0"/>
                  <a:t>.</a:t>
                </a:r>
                <a:endParaRPr lang="en-SE" dirty="0"/>
              </a:p>
            </p:txBody>
          </p:sp>
        </mc:Choice>
        <mc:Fallback xmlns="">
          <p:sp>
            <p:nvSpPr>
              <p:cNvPr id="3" name="Content Placeholder 2">
                <a:extLst>
                  <a:ext uri="{FF2B5EF4-FFF2-40B4-BE49-F238E27FC236}">
                    <a16:creationId xmlns:a16="http://schemas.microsoft.com/office/drawing/2014/main" id="{6D65234F-6AA0-481F-9D98-1963DF5DCAB1}"/>
                  </a:ext>
                </a:extLst>
              </p:cNvPr>
              <p:cNvSpPr>
                <a:spLocks noGrp="1" noRot="1" noChangeAspect="1" noMove="1" noResize="1" noEditPoints="1" noAdjustHandles="1" noChangeArrowheads="1" noChangeShapeType="1" noTextEdit="1"/>
              </p:cNvSpPr>
              <p:nvPr>
                <p:ph idx="1"/>
              </p:nvPr>
            </p:nvSpPr>
            <p:spPr>
              <a:xfrm>
                <a:off x="0" y="1181700"/>
                <a:ext cx="4302000" cy="5105400"/>
              </a:xfrm>
              <a:blipFill>
                <a:blip r:embed="rId2"/>
                <a:stretch>
                  <a:fillRect l="-2408" t="-1912" r="-3258" b="-836"/>
                </a:stretch>
              </a:blipFill>
            </p:spPr>
            <p:txBody>
              <a:bodyPr/>
              <a:lstStyle/>
              <a:p>
                <a:r>
                  <a:rPr lang="en-SE">
                    <a:noFill/>
                  </a:rPr>
                  <a:t> </a:t>
                </a:r>
              </a:p>
            </p:txBody>
          </p:sp>
        </mc:Fallback>
      </mc:AlternateContent>
      <p:sp>
        <p:nvSpPr>
          <p:cNvPr id="4" name="Slide Number Placeholder 3">
            <a:extLst>
              <a:ext uri="{FF2B5EF4-FFF2-40B4-BE49-F238E27FC236}">
                <a16:creationId xmlns:a16="http://schemas.microsoft.com/office/drawing/2014/main" id="{B284AEBE-4505-4787-9E1B-CBE77E02B1B4}"/>
              </a:ext>
            </a:extLst>
          </p:cNvPr>
          <p:cNvSpPr>
            <a:spLocks noGrp="1"/>
          </p:cNvSpPr>
          <p:nvPr>
            <p:ph type="sldNum" sz="quarter" idx="12"/>
          </p:nvPr>
        </p:nvSpPr>
        <p:spPr bwMode="auto">
          <a:xfrm>
            <a:off x="6934200" y="6530035"/>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200"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fld id="{F57F456A-00AF-44E6-8D70-638C0D0130FF}" type="slidenum">
              <a:rPr lang="en-US" altLang="zh-CN" smtClean="0"/>
              <a:pPr>
                <a:defRPr/>
              </a:pPr>
              <a:t>10</a:t>
            </a:fld>
            <a:endParaRPr lang="en-US" altLang="zh-CN"/>
          </a:p>
        </p:txBody>
      </p:sp>
      <p:pic>
        <p:nvPicPr>
          <p:cNvPr id="6" name="Picture 5">
            <a:extLst>
              <a:ext uri="{FF2B5EF4-FFF2-40B4-BE49-F238E27FC236}">
                <a16:creationId xmlns:a16="http://schemas.microsoft.com/office/drawing/2014/main" id="{65A5597A-E0D0-4F8C-853A-DE834BEC6367}"/>
              </a:ext>
            </a:extLst>
          </p:cNvPr>
          <p:cNvPicPr>
            <a:picLocks noChangeAspect="1"/>
          </p:cNvPicPr>
          <p:nvPr/>
        </p:nvPicPr>
        <p:blipFill>
          <a:blip r:embed="rId3"/>
          <a:stretch>
            <a:fillRect/>
          </a:stretch>
        </p:blipFill>
        <p:spPr>
          <a:xfrm>
            <a:off x="4286959" y="3429001"/>
            <a:ext cx="4780841" cy="2247300"/>
          </a:xfrm>
          <a:prstGeom prst="rect">
            <a:avLst/>
          </a:prstGeom>
        </p:spPr>
      </p:pic>
      <p:pic>
        <p:nvPicPr>
          <p:cNvPr id="7" name="Picture 6">
            <a:extLst>
              <a:ext uri="{FF2B5EF4-FFF2-40B4-BE49-F238E27FC236}">
                <a16:creationId xmlns:a16="http://schemas.microsoft.com/office/drawing/2014/main" id="{450F5511-A947-4100-8001-3F2CC0BA3DDA}"/>
              </a:ext>
            </a:extLst>
          </p:cNvPr>
          <p:cNvPicPr>
            <a:picLocks noChangeAspect="1"/>
          </p:cNvPicPr>
          <p:nvPr/>
        </p:nvPicPr>
        <p:blipFill>
          <a:blip r:embed="rId4"/>
          <a:stretch>
            <a:fillRect/>
          </a:stretch>
        </p:blipFill>
        <p:spPr>
          <a:xfrm>
            <a:off x="4464962" y="1324292"/>
            <a:ext cx="4602838" cy="2056007"/>
          </a:xfrm>
          <a:prstGeom prst="rect">
            <a:avLst/>
          </a:prstGeom>
        </p:spPr>
      </p:pic>
    </p:spTree>
    <p:extLst>
      <p:ext uri="{BB962C8B-B14F-4D97-AF65-F5344CB8AC3E}">
        <p14:creationId xmlns:p14="http://schemas.microsoft.com/office/powerpoint/2010/main" val="20259521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C5A1E-1764-4E4A-B5F2-D07AB4707533}"/>
              </a:ext>
            </a:extLst>
          </p:cNvPr>
          <p:cNvSpPr>
            <a:spLocks noGrp="1"/>
          </p:cNvSpPr>
          <p:nvPr>
            <p:ph type="title"/>
          </p:nvPr>
        </p:nvSpPr>
        <p:spPr/>
        <p:txBody>
          <a:bodyPr/>
          <a:lstStyle/>
          <a:p>
            <a:r>
              <a:rPr lang="en-US" dirty="0"/>
              <a:t>Return and Value Functions</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21F40FA-75F9-4936-976E-2883595213F9}"/>
                  </a:ext>
                </a:extLst>
              </p:cNvPr>
              <p:cNvSpPr>
                <a:spLocks noGrp="1"/>
              </p:cNvSpPr>
              <p:nvPr>
                <p:ph idx="1"/>
              </p:nvPr>
            </p:nvSpPr>
            <p:spPr/>
            <p:txBody>
              <a:bodyPr/>
              <a:lstStyle/>
              <a:p>
                <a:r>
                  <a:rPr lang="en-US" dirty="0"/>
                  <a:t>Consider episodic tasks with episode length </a:t>
                </a:r>
                <a14:m>
                  <m:oMath xmlns:m="http://schemas.openxmlformats.org/officeDocument/2006/math">
                    <m:r>
                      <a:rPr lang="en-US" b="0" i="1" smtClean="0">
                        <a:latin typeface="Cambria Math" panose="02040503050406030204" pitchFamily="18" charset="0"/>
                      </a:rPr>
                      <m:t>𝑇</m:t>
                    </m:r>
                  </m:oMath>
                </a14:m>
                <a:r>
                  <a:rPr lang="en-US" dirty="0"/>
                  <a:t>: </a:t>
                </a:r>
              </a:p>
              <a:p>
                <a:pPr lvl="1"/>
                <a:r>
                  <a:rPr lang="en-US" sz="2900" dirty="0">
                    <a:solidFill>
                      <a:srgbClr val="C00000"/>
                    </a:solidFill>
                  </a:rPr>
                  <a:t>Return</a:t>
                </a:r>
                <a:r>
                  <a:rPr lang="en-US" sz="2900" dirty="0"/>
                  <a:t> (cumulative discounted reward) at time </a:t>
                </a:r>
                <a14:m>
                  <m:oMath xmlns:m="http://schemas.openxmlformats.org/officeDocument/2006/math">
                    <m:r>
                      <a:rPr lang="en-US" sz="2900" b="0" i="1" smtClean="0">
                        <a:latin typeface="Cambria Math" panose="02040503050406030204" pitchFamily="18" charset="0"/>
                      </a:rPr>
                      <m:t>𝑡</m:t>
                    </m:r>
                  </m:oMath>
                </a14:m>
                <a:r>
                  <a:rPr lang="en-US" sz="2900" dirty="0"/>
                  <a:t>: </a:t>
                </a:r>
                <a14:m>
                  <m:oMath xmlns:m="http://schemas.openxmlformats.org/officeDocument/2006/math">
                    <m:sSub>
                      <m:sSubPr>
                        <m:ctrlPr>
                          <a:rPr lang="en-US" sz="2900" i="1">
                            <a:latin typeface="Cambria Math" panose="02040503050406030204" pitchFamily="18" charset="0"/>
                          </a:rPr>
                        </m:ctrlPr>
                      </m:sSubPr>
                      <m:e>
                        <m:r>
                          <a:rPr lang="en-US" sz="2900" i="1">
                            <a:latin typeface="Cambria Math" panose="02040503050406030204" pitchFamily="18" charset="0"/>
                          </a:rPr>
                          <m:t>𝐺</m:t>
                        </m:r>
                      </m:e>
                      <m:sub>
                        <m:r>
                          <a:rPr lang="en-US" sz="2900" i="1">
                            <a:latin typeface="Cambria Math" panose="02040503050406030204" pitchFamily="18" charset="0"/>
                          </a:rPr>
                          <m:t>𝑡</m:t>
                        </m:r>
                      </m:sub>
                    </m:sSub>
                    <m:r>
                      <a:rPr lang="en-US" sz="2900" i="1">
                        <a:latin typeface="Cambria Math" panose="02040503050406030204" pitchFamily="18" charset="0"/>
                      </a:rPr>
                      <m:t>≐</m:t>
                    </m:r>
                    <m:nary>
                      <m:naryPr>
                        <m:chr m:val="∑"/>
                        <m:ctrlPr>
                          <a:rPr lang="en-US" sz="2900" i="1">
                            <a:latin typeface="Cambria Math" panose="02040503050406030204" pitchFamily="18" charset="0"/>
                          </a:rPr>
                        </m:ctrlPr>
                      </m:naryPr>
                      <m:sub>
                        <m:r>
                          <m:rPr>
                            <m:brk m:alnAt="23"/>
                          </m:rPr>
                          <a:rPr lang="en-US" sz="2900" i="1">
                            <a:latin typeface="Cambria Math" panose="02040503050406030204" pitchFamily="18" charset="0"/>
                          </a:rPr>
                          <m:t>𝑘</m:t>
                        </m:r>
                        <m:r>
                          <a:rPr lang="en-US" sz="2900" i="1">
                            <a:latin typeface="Cambria Math" panose="02040503050406030204" pitchFamily="18" charset="0"/>
                          </a:rPr>
                          <m:t>=0</m:t>
                        </m:r>
                      </m:sub>
                      <m:sup>
                        <m:r>
                          <a:rPr lang="en-US" sz="2900" i="1">
                            <a:latin typeface="Cambria Math" panose="02040503050406030204" pitchFamily="18" charset="0"/>
                          </a:rPr>
                          <m:t>𝑇</m:t>
                        </m:r>
                        <m:r>
                          <a:rPr lang="en-US" sz="2900" i="1">
                            <a:latin typeface="Cambria Math" panose="02040503050406030204" pitchFamily="18" charset="0"/>
                          </a:rPr>
                          <m:t>−1</m:t>
                        </m:r>
                      </m:sup>
                      <m:e>
                        <m:sSup>
                          <m:sSupPr>
                            <m:ctrlPr>
                              <a:rPr lang="en-US" sz="2900" i="1">
                                <a:latin typeface="Cambria Math" panose="02040503050406030204" pitchFamily="18" charset="0"/>
                              </a:rPr>
                            </m:ctrlPr>
                          </m:sSupPr>
                          <m:e>
                            <m:r>
                              <a:rPr lang="en-US" sz="2900" i="1">
                                <a:latin typeface="Cambria Math" panose="02040503050406030204" pitchFamily="18" charset="0"/>
                              </a:rPr>
                              <m:t>𝛾</m:t>
                            </m:r>
                          </m:e>
                          <m:sup>
                            <m:r>
                              <a:rPr lang="en-US" sz="2900" i="1">
                                <a:latin typeface="Cambria Math" panose="02040503050406030204" pitchFamily="18" charset="0"/>
                              </a:rPr>
                              <m:t>𝑘</m:t>
                            </m:r>
                          </m:sup>
                        </m:sSup>
                      </m:e>
                    </m:nary>
                    <m:sSub>
                      <m:sSubPr>
                        <m:ctrlPr>
                          <a:rPr lang="en-US" sz="2900" i="1">
                            <a:latin typeface="Cambria Math" panose="02040503050406030204" pitchFamily="18" charset="0"/>
                          </a:rPr>
                        </m:ctrlPr>
                      </m:sSubPr>
                      <m:e>
                        <m:r>
                          <a:rPr lang="en-US" sz="2900" i="1">
                            <a:latin typeface="Cambria Math" panose="02040503050406030204" pitchFamily="18" charset="0"/>
                          </a:rPr>
                          <m:t>𝑅</m:t>
                        </m:r>
                      </m:e>
                      <m:sub>
                        <m:r>
                          <a:rPr lang="en-US" sz="2900" i="1">
                            <a:latin typeface="Cambria Math" panose="02040503050406030204" pitchFamily="18" charset="0"/>
                          </a:rPr>
                          <m:t>𝑡</m:t>
                        </m:r>
                        <m:r>
                          <a:rPr lang="en-US" sz="2900" i="1">
                            <a:latin typeface="Cambria Math" panose="02040503050406030204" pitchFamily="18" charset="0"/>
                          </a:rPr>
                          <m:t>+</m:t>
                        </m:r>
                        <m:r>
                          <a:rPr lang="en-US" sz="2900" i="1">
                            <a:latin typeface="Cambria Math" panose="02040503050406030204" pitchFamily="18" charset="0"/>
                          </a:rPr>
                          <m:t>𝑘</m:t>
                        </m:r>
                        <m:r>
                          <a:rPr lang="en-US" sz="2900" i="1">
                            <a:latin typeface="Cambria Math" panose="02040503050406030204" pitchFamily="18" charset="0"/>
                          </a:rPr>
                          <m:t>+1</m:t>
                        </m:r>
                      </m:sub>
                    </m:sSub>
                  </m:oMath>
                </a14:m>
                <a:endParaRPr lang="en-US" sz="2900" dirty="0"/>
              </a:p>
              <a:p>
                <a:pPr lvl="1"/>
                <a:r>
                  <a:rPr lang="en-US" sz="2900" b="0" dirty="0">
                    <a:solidFill>
                      <a:srgbClr val="C00000"/>
                    </a:solidFill>
                  </a:rPr>
                  <a:t>State Value Function </a:t>
                </a:r>
                <a:r>
                  <a:rPr lang="en-US" sz="2900" b="0" dirty="0"/>
                  <a:t>is expected return under policy </a:t>
                </a:r>
                <a14:m>
                  <m:oMath xmlns:m="http://schemas.openxmlformats.org/officeDocument/2006/math">
                    <m:r>
                      <a:rPr lang="en-US" sz="2900" b="0" i="1" smtClean="0">
                        <a:latin typeface="Cambria Math" panose="02040503050406030204" pitchFamily="18" charset="0"/>
                      </a:rPr>
                      <m:t>𝜋</m:t>
                    </m:r>
                  </m:oMath>
                </a14:m>
                <a:r>
                  <a:rPr lang="en-US" sz="2900" b="0" dirty="0"/>
                  <a:t>: </a:t>
                </a:r>
                <a14:m>
                  <m:oMath xmlns:m="http://schemas.openxmlformats.org/officeDocument/2006/math">
                    <m:sSub>
                      <m:sSubPr>
                        <m:ctrlPr>
                          <a:rPr lang="en-US" sz="2900" b="0" i="1" smtClean="0">
                            <a:latin typeface="Cambria Math" panose="02040503050406030204" pitchFamily="18" charset="0"/>
                          </a:rPr>
                        </m:ctrlPr>
                      </m:sSubPr>
                      <m:e>
                        <m:r>
                          <a:rPr lang="en-US" sz="2900" b="0" i="1" smtClean="0">
                            <a:latin typeface="Cambria Math" panose="02040503050406030204" pitchFamily="18" charset="0"/>
                          </a:rPr>
                          <m:t>𝑣</m:t>
                        </m:r>
                      </m:e>
                      <m:sub>
                        <m:r>
                          <a:rPr lang="en-US" sz="2900" b="0" i="1" smtClean="0">
                            <a:latin typeface="Cambria Math" panose="02040503050406030204" pitchFamily="18" charset="0"/>
                          </a:rPr>
                          <m:t>𝜋</m:t>
                        </m:r>
                      </m:sub>
                    </m:sSub>
                    <m:d>
                      <m:dPr>
                        <m:ctrlPr>
                          <a:rPr lang="en-US" sz="2900" b="0" i="1" smtClean="0">
                            <a:latin typeface="Cambria Math" panose="02040503050406030204" pitchFamily="18" charset="0"/>
                          </a:rPr>
                        </m:ctrlPr>
                      </m:dPr>
                      <m:e>
                        <m:r>
                          <a:rPr lang="en-US" sz="2900" b="0" i="1" smtClean="0">
                            <a:latin typeface="Cambria Math" panose="02040503050406030204" pitchFamily="18" charset="0"/>
                          </a:rPr>
                          <m:t>𝑠</m:t>
                        </m:r>
                      </m:e>
                    </m:d>
                    <m:r>
                      <a:rPr lang="en-US" sz="2900" b="0" i="1" smtClean="0">
                        <a:latin typeface="Cambria Math" panose="02040503050406030204" pitchFamily="18" charset="0"/>
                      </a:rPr>
                      <m:t>≐</m:t>
                    </m:r>
                    <m:sSub>
                      <m:sSubPr>
                        <m:ctrlPr>
                          <a:rPr lang="en-US" sz="2900" b="0" i="1" smtClean="0">
                            <a:latin typeface="Cambria Math" panose="02040503050406030204" pitchFamily="18" charset="0"/>
                          </a:rPr>
                        </m:ctrlPr>
                      </m:sSubPr>
                      <m:e>
                        <m:r>
                          <a:rPr lang="en-US" sz="2900" b="0" i="1" smtClean="0">
                            <a:latin typeface="Cambria Math" panose="02040503050406030204" pitchFamily="18" charset="0"/>
                          </a:rPr>
                          <m:t>𝔼</m:t>
                        </m:r>
                      </m:e>
                      <m:sub>
                        <m:r>
                          <a:rPr lang="en-US" sz="2900" b="0" i="1" smtClean="0">
                            <a:latin typeface="Cambria Math" panose="02040503050406030204" pitchFamily="18" charset="0"/>
                          </a:rPr>
                          <m:t>𝜋</m:t>
                        </m:r>
                      </m:sub>
                    </m:sSub>
                    <m:d>
                      <m:dPr>
                        <m:begChr m:val="["/>
                        <m:endChr m:val="]"/>
                        <m:ctrlPr>
                          <a:rPr lang="en-US" sz="2900" b="0" i="1" smtClean="0">
                            <a:latin typeface="Cambria Math" panose="02040503050406030204" pitchFamily="18" charset="0"/>
                          </a:rPr>
                        </m:ctrlPr>
                      </m:dPr>
                      <m:e>
                        <m:sSub>
                          <m:sSubPr>
                            <m:ctrlPr>
                              <a:rPr lang="en-US" sz="2900" b="0" i="1" smtClean="0">
                                <a:latin typeface="Cambria Math" panose="02040503050406030204" pitchFamily="18" charset="0"/>
                              </a:rPr>
                            </m:ctrlPr>
                          </m:sSubPr>
                          <m:e>
                            <m:r>
                              <a:rPr lang="en-US" sz="2900" b="0" i="1" smtClean="0">
                                <a:latin typeface="Cambria Math" panose="02040503050406030204" pitchFamily="18" charset="0"/>
                              </a:rPr>
                              <m:t>𝐺</m:t>
                            </m:r>
                          </m:e>
                          <m:sub>
                            <m:r>
                              <a:rPr lang="en-US" sz="2900" b="0" i="1" smtClean="0">
                                <a:latin typeface="Cambria Math" panose="02040503050406030204" pitchFamily="18" charset="0"/>
                              </a:rPr>
                              <m:t>𝑡</m:t>
                            </m:r>
                          </m:sub>
                        </m:sSub>
                      </m:e>
                      <m:e>
                        <m:sSub>
                          <m:sSubPr>
                            <m:ctrlPr>
                              <a:rPr lang="en-US" sz="2900" b="0" i="1" smtClean="0">
                                <a:latin typeface="Cambria Math" panose="02040503050406030204" pitchFamily="18" charset="0"/>
                              </a:rPr>
                            </m:ctrlPr>
                          </m:sSubPr>
                          <m:e>
                            <m:r>
                              <a:rPr lang="en-US" sz="2900" b="0" i="1" smtClean="0">
                                <a:latin typeface="Cambria Math" panose="02040503050406030204" pitchFamily="18" charset="0"/>
                              </a:rPr>
                              <m:t>𝑆</m:t>
                            </m:r>
                          </m:e>
                          <m:sub>
                            <m:r>
                              <a:rPr lang="en-US" sz="2900" b="0" i="1" smtClean="0">
                                <a:latin typeface="Cambria Math" panose="02040503050406030204" pitchFamily="18" charset="0"/>
                              </a:rPr>
                              <m:t>𝑡</m:t>
                            </m:r>
                          </m:sub>
                        </m:sSub>
                        <m:r>
                          <a:rPr lang="en-US" sz="2900" b="0" i="1" smtClean="0">
                            <a:latin typeface="Cambria Math" panose="02040503050406030204" pitchFamily="18" charset="0"/>
                          </a:rPr>
                          <m:t>=</m:t>
                        </m:r>
                        <m:r>
                          <a:rPr lang="en-US" sz="2900" b="0" i="1" smtClean="0">
                            <a:latin typeface="Cambria Math" panose="02040503050406030204" pitchFamily="18" charset="0"/>
                          </a:rPr>
                          <m:t>𝑠</m:t>
                        </m:r>
                      </m:e>
                    </m:d>
                  </m:oMath>
                </a14:m>
                <a:endParaRPr lang="en-US" sz="2900" dirty="0"/>
              </a:p>
              <a:p>
                <a:pPr lvl="1"/>
                <a:r>
                  <a:rPr lang="en-US" sz="2900" b="0" dirty="0">
                    <a:solidFill>
                      <a:srgbClr val="C00000"/>
                    </a:solidFill>
                  </a:rPr>
                  <a:t>State </a:t>
                </a:r>
                <a:r>
                  <a:rPr lang="en-US" altLang="zh-CN" sz="2900" b="0" dirty="0">
                    <a:solidFill>
                      <a:srgbClr val="C00000"/>
                    </a:solidFill>
                  </a:rPr>
                  <a:t>Action</a:t>
                </a:r>
                <a:r>
                  <a:rPr lang="en-US" sz="2900" b="0" dirty="0">
                    <a:solidFill>
                      <a:srgbClr val="C00000"/>
                    </a:solidFill>
                  </a:rPr>
                  <a:t> Value Function </a:t>
                </a:r>
                <a:r>
                  <a:rPr lang="en-US" sz="2900" b="0" dirty="0"/>
                  <a:t>is expected return from taking action </a:t>
                </a:r>
                <a14:m>
                  <m:oMath xmlns:m="http://schemas.openxmlformats.org/officeDocument/2006/math">
                    <m:r>
                      <a:rPr lang="en-US" sz="2900" i="1">
                        <a:latin typeface="Cambria Math" panose="02040503050406030204" pitchFamily="18" charset="0"/>
                      </a:rPr>
                      <m:t>𝑎</m:t>
                    </m:r>
                  </m:oMath>
                </a14:m>
                <a:r>
                  <a:rPr lang="en-US" sz="2900" b="0" dirty="0"/>
                  <a:t>, then follow policy </a:t>
                </a:r>
                <a14:m>
                  <m:oMath xmlns:m="http://schemas.openxmlformats.org/officeDocument/2006/math">
                    <m:r>
                      <a:rPr lang="en-US" sz="2900" b="0" i="1" smtClean="0">
                        <a:latin typeface="Cambria Math" panose="02040503050406030204" pitchFamily="18" charset="0"/>
                      </a:rPr>
                      <m:t>𝜋</m:t>
                    </m:r>
                  </m:oMath>
                </a14:m>
                <a:r>
                  <a:rPr lang="en-US" sz="2900" b="0" dirty="0"/>
                  <a:t>:</a:t>
                </a:r>
                <a:r>
                  <a:rPr lang="en-US" sz="2900" dirty="0"/>
                  <a:t> </a:t>
                </a:r>
                <a14:m>
                  <m:oMath xmlns:m="http://schemas.openxmlformats.org/officeDocument/2006/math">
                    <m:sSub>
                      <m:sSubPr>
                        <m:ctrlPr>
                          <a:rPr lang="en-US" sz="2900" i="1">
                            <a:latin typeface="Cambria Math" panose="02040503050406030204" pitchFamily="18" charset="0"/>
                          </a:rPr>
                        </m:ctrlPr>
                      </m:sSubPr>
                      <m:e>
                        <m:r>
                          <a:rPr lang="en-US" sz="2900" i="1">
                            <a:latin typeface="Cambria Math" panose="02040503050406030204" pitchFamily="18" charset="0"/>
                          </a:rPr>
                          <m:t>𝑞</m:t>
                        </m:r>
                      </m:e>
                      <m:sub>
                        <m:r>
                          <a:rPr lang="en-US" sz="2900" i="1">
                            <a:latin typeface="Cambria Math" panose="02040503050406030204" pitchFamily="18" charset="0"/>
                          </a:rPr>
                          <m:t>𝜋</m:t>
                        </m:r>
                      </m:sub>
                    </m:sSub>
                    <m:d>
                      <m:dPr>
                        <m:ctrlPr>
                          <a:rPr lang="en-US" sz="2900" i="1">
                            <a:latin typeface="Cambria Math" panose="02040503050406030204" pitchFamily="18" charset="0"/>
                          </a:rPr>
                        </m:ctrlPr>
                      </m:dPr>
                      <m:e>
                        <m:r>
                          <a:rPr lang="en-US" sz="2900" i="1">
                            <a:latin typeface="Cambria Math" panose="02040503050406030204" pitchFamily="18" charset="0"/>
                          </a:rPr>
                          <m:t>𝑠</m:t>
                        </m:r>
                        <m:r>
                          <a:rPr lang="en-US" sz="2900" i="1">
                            <a:latin typeface="Cambria Math" panose="02040503050406030204" pitchFamily="18" charset="0"/>
                          </a:rPr>
                          <m:t>,</m:t>
                        </m:r>
                        <m:r>
                          <a:rPr lang="en-US" sz="2900" i="1">
                            <a:latin typeface="Cambria Math" panose="02040503050406030204" pitchFamily="18" charset="0"/>
                          </a:rPr>
                          <m:t>𝑎</m:t>
                        </m:r>
                      </m:e>
                    </m:d>
                    <m:r>
                      <a:rPr lang="en-US" sz="2900" i="1">
                        <a:latin typeface="Cambria Math" panose="02040503050406030204" pitchFamily="18" charset="0"/>
                      </a:rPr>
                      <m:t>≐</m:t>
                    </m:r>
                    <m:sSub>
                      <m:sSubPr>
                        <m:ctrlPr>
                          <a:rPr lang="en-US" sz="2900" i="1">
                            <a:latin typeface="Cambria Math" panose="02040503050406030204" pitchFamily="18" charset="0"/>
                          </a:rPr>
                        </m:ctrlPr>
                      </m:sSubPr>
                      <m:e>
                        <m:r>
                          <a:rPr lang="en-US" sz="2900" i="1">
                            <a:latin typeface="Cambria Math" panose="02040503050406030204" pitchFamily="18" charset="0"/>
                          </a:rPr>
                          <m:t>𝔼</m:t>
                        </m:r>
                      </m:e>
                      <m:sub>
                        <m:r>
                          <a:rPr lang="en-US" sz="2900" i="1">
                            <a:latin typeface="Cambria Math" panose="02040503050406030204" pitchFamily="18" charset="0"/>
                          </a:rPr>
                          <m:t>𝜋</m:t>
                        </m:r>
                      </m:sub>
                    </m:sSub>
                    <m:d>
                      <m:dPr>
                        <m:begChr m:val="["/>
                        <m:endChr m:val="]"/>
                        <m:ctrlPr>
                          <a:rPr lang="en-US" sz="2900" i="1">
                            <a:latin typeface="Cambria Math" panose="02040503050406030204" pitchFamily="18" charset="0"/>
                          </a:rPr>
                        </m:ctrlPr>
                      </m:dPr>
                      <m:e>
                        <m:sSub>
                          <m:sSubPr>
                            <m:ctrlPr>
                              <a:rPr lang="en-US" sz="2900" i="1">
                                <a:latin typeface="Cambria Math" panose="02040503050406030204" pitchFamily="18" charset="0"/>
                              </a:rPr>
                            </m:ctrlPr>
                          </m:sSubPr>
                          <m:e>
                            <m:r>
                              <a:rPr lang="en-US" sz="2900" i="1">
                                <a:latin typeface="Cambria Math" panose="02040503050406030204" pitchFamily="18" charset="0"/>
                              </a:rPr>
                              <m:t>𝐺</m:t>
                            </m:r>
                          </m:e>
                          <m:sub>
                            <m:r>
                              <a:rPr lang="en-US" sz="2900" i="1">
                                <a:latin typeface="Cambria Math" panose="02040503050406030204" pitchFamily="18" charset="0"/>
                              </a:rPr>
                              <m:t>𝑡</m:t>
                            </m:r>
                          </m:sub>
                        </m:sSub>
                      </m:e>
                      <m:e>
                        <m:sSub>
                          <m:sSubPr>
                            <m:ctrlPr>
                              <a:rPr lang="en-US" sz="2900" i="1">
                                <a:latin typeface="Cambria Math" panose="02040503050406030204" pitchFamily="18" charset="0"/>
                              </a:rPr>
                            </m:ctrlPr>
                          </m:sSubPr>
                          <m:e>
                            <m:r>
                              <a:rPr lang="en-US" sz="2900" i="1">
                                <a:latin typeface="Cambria Math" panose="02040503050406030204" pitchFamily="18" charset="0"/>
                              </a:rPr>
                              <m:t>𝑆</m:t>
                            </m:r>
                          </m:e>
                          <m:sub>
                            <m:r>
                              <a:rPr lang="en-US" sz="2900" i="1">
                                <a:latin typeface="Cambria Math" panose="02040503050406030204" pitchFamily="18" charset="0"/>
                              </a:rPr>
                              <m:t>𝑡</m:t>
                            </m:r>
                          </m:sub>
                        </m:sSub>
                        <m:r>
                          <a:rPr lang="en-US" sz="2900" i="1">
                            <a:latin typeface="Cambria Math" panose="02040503050406030204" pitchFamily="18" charset="0"/>
                          </a:rPr>
                          <m:t>=</m:t>
                        </m:r>
                        <m:r>
                          <a:rPr lang="en-US" sz="2900" i="1">
                            <a:latin typeface="Cambria Math" panose="02040503050406030204" pitchFamily="18" charset="0"/>
                          </a:rPr>
                          <m:t>𝑠</m:t>
                        </m:r>
                        <m:r>
                          <a:rPr lang="en-US" sz="2900" i="1">
                            <a:latin typeface="Cambria Math" panose="02040503050406030204" pitchFamily="18" charset="0"/>
                          </a:rPr>
                          <m:t>,</m:t>
                        </m:r>
                        <m:sSub>
                          <m:sSubPr>
                            <m:ctrlPr>
                              <a:rPr lang="en-US" sz="2900" i="1">
                                <a:latin typeface="Cambria Math" panose="02040503050406030204" pitchFamily="18" charset="0"/>
                              </a:rPr>
                            </m:ctrlPr>
                          </m:sSubPr>
                          <m:e>
                            <m:r>
                              <a:rPr lang="en-US" sz="2900" i="1">
                                <a:latin typeface="Cambria Math" panose="02040503050406030204" pitchFamily="18" charset="0"/>
                              </a:rPr>
                              <m:t>𝐴</m:t>
                            </m:r>
                          </m:e>
                          <m:sub>
                            <m:r>
                              <a:rPr lang="en-US" sz="2900" i="1">
                                <a:latin typeface="Cambria Math" panose="02040503050406030204" pitchFamily="18" charset="0"/>
                              </a:rPr>
                              <m:t>𝑡</m:t>
                            </m:r>
                          </m:sub>
                        </m:sSub>
                        <m:r>
                          <a:rPr lang="en-US" sz="2900" i="1">
                            <a:latin typeface="Cambria Math" panose="02040503050406030204" pitchFamily="18" charset="0"/>
                          </a:rPr>
                          <m:t>=</m:t>
                        </m:r>
                        <m:r>
                          <a:rPr lang="en-US" sz="2900" i="1">
                            <a:latin typeface="Cambria Math" panose="02040503050406030204" pitchFamily="18" charset="0"/>
                          </a:rPr>
                          <m:t>𝑎</m:t>
                        </m:r>
                      </m:e>
                    </m:d>
                  </m:oMath>
                </a14:m>
                <a:endParaRPr lang="en-SE" dirty="0"/>
              </a:p>
            </p:txBody>
          </p:sp>
        </mc:Choice>
        <mc:Fallback xmlns="">
          <p:sp>
            <p:nvSpPr>
              <p:cNvPr id="3" name="Content Placeholder 2">
                <a:extLst>
                  <a:ext uri="{FF2B5EF4-FFF2-40B4-BE49-F238E27FC236}">
                    <a16:creationId xmlns:a16="http://schemas.microsoft.com/office/drawing/2014/main" id="{E21F40FA-75F9-4936-976E-2883595213F9}"/>
                  </a:ext>
                </a:extLst>
              </p:cNvPr>
              <p:cNvSpPr>
                <a:spLocks noGrp="1" noRot="1" noChangeAspect="1" noMove="1" noResize="1" noEditPoints="1" noAdjustHandles="1" noChangeArrowheads="1" noChangeShapeType="1" noTextEdit="1"/>
              </p:cNvSpPr>
              <p:nvPr>
                <p:ph idx="1"/>
              </p:nvPr>
            </p:nvSpPr>
            <p:spPr>
              <a:blipFill>
                <a:blip r:embed="rId2"/>
                <a:stretch>
                  <a:fillRect l="-1586" t="-1405" r="-897"/>
                </a:stretch>
              </a:blipFill>
            </p:spPr>
            <p:txBody>
              <a:bodyPr/>
              <a:lstStyle/>
              <a:p>
                <a:r>
                  <a:rPr lang="en-SE">
                    <a:noFill/>
                  </a:rPr>
                  <a:t> </a:t>
                </a:r>
              </a:p>
            </p:txBody>
          </p:sp>
        </mc:Fallback>
      </mc:AlternateContent>
      <p:sp>
        <p:nvSpPr>
          <p:cNvPr id="4" name="Slide Number Placeholder 3">
            <a:extLst>
              <a:ext uri="{FF2B5EF4-FFF2-40B4-BE49-F238E27FC236}">
                <a16:creationId xmlns:a16="http://schemas.microsoft.com/office/drawing/2014/main" id="{E6E27496-D3A3-485A-9530-3DE5CE9474BC}"/>
              </a:ext>
            </a:extLst>
          </p:cNvPr>
          <p:cNvSpPr>
            <a:spLocks noGrp="1"/>
          </p:cNvSpPr>
          <p:nvPr>
            <p:ph type="sldNum" sz="quarter" idx="12"/>
          </p:nvPr>
        </p:nvSpPr>
        <p:spPr bwMode="auto">
          <a:xfrm>
            <a:off x="6934200" y="6530035"/>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200"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fld id="{F57F456A-00AF-44E6-8D70-638C0D0130FF}" type="slidenum">
              <a:rPr lang="en-US" altLang="zh-CN" smtClean="0"/>
              <a:pPr>
                <a:defRPr/>
              </a:pPr>
              <a:t>11</a:t>
            </a:fld>
            <a:endParaRPr lang="en-US" altLang="zh-CN"/>
          </a:p>
        </p:txBody>
      </p:sp>
    </p:spTree>
    <p:extLst>
      <p:ext uri="{BB962C8B-B14F-4D97-AF65-F5344CB8AC3E}">
        <p14:creationId xmlns:p14="http://schemas.microsoft.com/office/powerpoint/2010/main" val="13104606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4606C-00B7-414B-809E-9BE123FFABB0}"/>
              </a:ext>
            </a:extLst>
          </p:cNvPr>
          <p:cNvSpPr>
            <a:spLocks noGrp="1"/>
          </p:cNvSpPr>
          <p:nvPr>
            <p:ph type="title"/>
          </p:nvPr>
        </p:nvSpPr>
        <p:spPr/>
        <p:txBody>
          <a:bodyPr/>
          <a:lstStyle/>
          <a:p>
            <a:r>
              <a:rPr lang="en-US" sz="3200"/>
              <a:t>DELETE Handling </a:t>
            </a:r>
            <a:r>
              <a:rPr lang="en-US" sz="3200" dirty="0"/>
              <a:t>Multiple Scenarios </a:t>
            </a:r>
            <a:r>
              <a:rPr lang="en-US" altLang="zh-CN" sz="3200" dirty="0"/>
              <a:t>with Hierarchical FSM</a:t>
            </a:r>
            <a:endParaRPr lang="en-SE" sz="3200" dirty="0"/>
          </a:p>
        </p:txBody>
      </p:sp>
      <p:sp>
        <p:nvSpPr>
          <p:cNvPr id="3" name="Content Placeholder 2">
            <a:extLst>
              <a:ext uri="{FF2B5EF4-FFF2-40B4-BE49-F238E27FC236}">
                <a16:creationId xmlns:a16="http://schemas.microsoft.com/office/drawing/2014/main" id="{0C5A3A02-EB03-4181-A618-0BD2478EA446}"/>
              </a:ext>
            </a:extLst>
          </p:cNvPr>
          <p:cNvSpPr>
            <a:spLocks noGrp="1"/>
          </p:cNvSpPr>
          <p:nvPr>
            <p:ph idx="1"/>
          </p:nvPr>
        </p:nvSpPr>
        <p:spPr>
          <a:xfrm>
            <a:off x="228600" y="1102006"/>
            <a:ext cx="8458200" cy="1199428"/>
          </a:xfrm>
        </p:spPr>
        <p:txBody>
          <a:bodyPr>
            <a:normAutofit lnSpcReduction="10000"/>
          </a:bodyPr>
          <a:lstStyle/>
          <a:p>
            <a:r>
              <a:rPr lang="en-US" sz="1800" dirty="0"/>
              <a:t>Each driving scenario is modeled as a super-state, which contains a low-level FSM for the scenario.</a:t>
            </a:r>
          </a:p>
          <a:p>
            <a:r>
              <a:rPr lang="en-US" sz="1800" dirty="0"/>
              <a:t>(Each low-level FSM is specific for the scenario, e.g., the two FSMs in the figure have different trigger conditions not shown)</a:t>
            </a:r>
          </a:p>
        </p:txBody>
      </p:sp>
      <p:sp>
        <p:nvSpPr>
          <p:cNvPr id="4" name="Slide Number Placeholder 3">
            <a:extLst>
              <a:ext uri="{FF2B5EF4-FFF2-40B4-BE49-F238E27FC236}">
                <a16:creationId xmlns:a16="http://schemas.microsoft.com/office/drawing/2014/main" id="{987B8C8C-25C4-4AD3-9357-1C2F9E2790F8}"/>
              </a:ext>
            </a:extLst>
          </p:cNvPr>
          <p:cNvSpPr>
            <a:spLocks noGrp="1"/>
          </p:cNvSpPr>
          <p:nvPr>
            <p:ph type="sldNum" sz="quarter" idx="12"/>
          </p:nvPr>
        </p:nvSpPr>
        <p:spPr bwMode="auto">
          <a:xfrm>
            <a:off x="6934200" y="6530035"/>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200"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fld id="{F57F456A-00AF-44E6-8D70-638C0D0130FF}" type="slidenum">
              <a:rPr lang="en-US" altLang="zh-CN" smtClean="0"/>
              <a:pPr>
                <a:defRPr/>
              </a:pPr>
              <a:t>12</a:t>
            </a:fld>
            <a:endParaRPr lang="en-US" altLang="zh-CN"/>
          </a:p>
        </p:txBody>
      </p:sp>
      <p:pic>
        <p:nvPicPr>
          <p:cNvPr id="7" name="Picture 6">
            <a:extLst>
              <a:ext uri="{FF2B5EF4-FFF2-40B4-BE49-F238E27FC236}">
                <a16:creationId xmlns:a16="http://schemas.microsoft.com/office/drawing/2014/main" id="{C1DB7CEA-C8B7-42D2-91DC-DA5424DC9C09}"/>
              </a:ext>
            </a:extLst>
          </p:cNvPr>
          <p:cNvPicPr>
            <a:picLocks noChangeAspect="1"/>
          </p:cNvPicPr>
          <p:nvPr/>
        </p:nvPicPr>
        <p:blipFill>
          <a:blip r:embed="rId2"/>
          <a:stretch>
            <a:fillRect/>
          </a:stretch>
        </p:blipFill>
        <p:spPr>
          <a:xfrm>
            <a:off x="5788109" y="3875146"/>
            <a:ext cx="3186991" cy="2668178"/>
          </a:xfrm>
          <a:prstGeom prst="rect">
            <a:avLst/>
          </a:prstGeom>
        </p:spPr>
      </p:pic>
      <p:pic>
        <p:nvPicPr>
          <p:cNvPr id="9" name="Picture 8">
            <a:extLst>
              <a:ext uri="{FF2B5EF4-FFF2-40B4-BE49-F238E27FC236}">
                <a16:creationId xmlns:a16="http://schemas.microsoft.com/office/drawing/2014/main" id="{953F13A8-8E00-4063-97AB-174F747AF38E}"/>
              </a:ext>
            </a:extLst>
          </p:cNvPr>
          <p:cNvPicPr>
            <a:picLocks noChangeAspect="1"/>
          </p:cNvPicPr>
          <p:nvPr/>
        </p:nvPicPr>
        <p:blipFill>
          <a:blip r:embed="rId3"/>
          <a:stretch>
            <a:fillRect/>
          </a:stretch>
        </p:blipFill>
        <p:spPr>
          <a:xfrm>
            <a:off x="98648" y="2143039"/>
            <a:ext cx="5829891" cy="2836163"/>
          </a:xfrm>
          <a:prstGeom prst="rect">
            <a:avLst/>
          </a:prstGeom>
        </p:spPr>
      </p:pic>
      <p:cxnSp>
        <p:nvCxnSpPr>
          <p:cNvPr id="11" name="Straight Connector 10">
            <a:extLst>
              <a:ext uri="{FF2B5EF4-FFF2-40B4-BE49-F238E27FC236}">
                <a16:creationId xmlns:a16="http://schemas.microsoft.com/office/drawing/2014/main" id="{B5A86181-1EC8-4CA5-BAAF-FEB3C08A8995}"/>
              </a:ext>
            </a:extLst>
          </p:cNvPr>
          <p:cNvCxnSpPr>
            <a:cxnSpLocks/>
          </p:cNvCxnSpPr>
          <p:nvPr/>
        </p:nvCxnSpPr>
        <p:spPr bwMode="auto">
          <a:xfrm>
            <a:off x="4953000" y="4893563"/>
            <a:ext cx="1143000" cy="1758709"/>
          </a:xfrm>
          <a:prstGeom prst="line">
            <a:avLst/>
          </a:prstGeom>
          <a:noFill/>
          <a:ln w="25400" cap="flat" cmpd="sng" algn="ctr">
            <a:solidFill>
              <a:schemeClr val="tx1"/>
            </a:solidFill>
            <a:prstDash val="dash"/>
            <a:round/>
            <a:headEnd type="none" w="med" len="med"/>
            <a:tailEnd type="none" w="med" len="med"/>
          </a:ln>
          <a:effectLst/>
        </p:spPr>
      </p:cxnSp>
      <p:cxnSp>
        <p:nvCxnSpPr>
          <p:cNvPr id="12" name="Straight Connector 11">
            <a:extLst>
              <a:ext uri="{FF2B5EF4-FFF2-40B4-BE49-F238E27FC236}">
                <a16:creationId xmlns:a16="http://schemas.microsoft.com/office/drawing/2014/main" id="{327998C6-32F4-49F3-9ED5-2CF3B28F3F7E}"/>
              </a:ext>
            </a:extLst>
          </p:cNvPr>
          <p:cNvCxnSpPr>
            <a:cxnSpLocks/>
          </p:cNvCxnSpPr>
          <p:nvPr/>
        </p:nvCxnSpPr>
        <p:spPr bwMode="auto">
          <a:xfrm>
            <a:off x="5715000" y="2590800"/>
            <a:ext cx="3124200" cy="1271056"/>
          </a:xfrm>
          <a:prstGeom prst="line">
            <a:avLst/>
          </a:prstGeom>
          <a:noFill/>
          <a:ln w="25400" cap="flat" cmpd="sng" algn="ctr">
            <a:solidFill>
              <a:schemeClr val="tx1"/>
            </a:solidFill>
            <a:prstDash val="dash"/>
            <a:round/>
            <a:headEnd type="none" w="med" len="med"/>
            <a:tailEnd type="none" w="med" len="med"/>
          </a:ln>
          <a:effectLst/>
        </p:spPr>
      </p:cxnSp>
      <p:sp>
        <p:nvSpPr>
          <p:cNvPr id="20" name="TextBox 19">
            <a:extLst>
              <a:ext uri="{FF2B5EF4-FFF2-40B4-BE49-F238E27FC236}">
                <a16:creationId xmlns:a16="http://schemas.microsoft.com/office/drawing/2014/main" id="{67C9C3D7-1EFF-4570-AEA1-BC44FC5F4F47}"/>
              </a:ext>
            </a:extLst>
          </p:cNvPr>
          <p:cNvSpPr txBox="1"/>
          <p:nvPr/>
        </p:nvSpPr>
        <p:spPr>
          <a:xfrm>
            <a:off x="6400800" y="6553200"/>
            <a:ext cx="1838965" cy="369332"/>
          </a:xfrm>
          <a:prstGeom prst="rect">
            <a:avLst/>
          </a:prstGeom>
          <a:noFill/>
        </p:spPr>
        <p:txBody>
          <a:bodyPr wrap="none" rtlCol="0">
            <a:spAutoFit/>
          </a:bodyPr>
          <a:lstStyle/>
          <a:p>
            <a:r>
              <a:rPr lang="en-US" altLang="zh-CN" dirty="0"/>
              <a:t>Entry transitions</a:t>
            </a:r>
            <a:endParaRPr lang="en-SE" dirty="0"/>
          </a:p>
        </p:txBody>
      </p:sp>
      <p:sp>
        <p:nvSpPr>
          <p:cNvPr id="21" name="TextBox 20">
            <a:extLst>
              <a:ext uri="{FF2B5EF4-FFF2-40B4-BE49-F238E27FC236}">
                <a16:creationId xmlns:a16="http://schemas.microsoft.com/office/drawing/2014/main" id="{6BFFCF9C-B41D-4A68-A12D-55317FBFB528}"/>
              </a:ext>
            </a:extLst>
          </p:cNvPr>
          <p:cNvSpPr txBox="1"/>
          <p:nvPr/>
        </p:nvSpPr>
        <p:spPr>
          <a:xfrm>
            <a:off x="8052233" y="4986490"/>
            <a:ext cx="1236236" cy="646331"/>
          </a:xfrm>
          <a:prstGeom prst="rect">
            <a:avLst/>
          </a:prstGeom>
          <a:noFill/>
        </p:spPr>
        <p:txBody>
          <a:bodyPr wrap="none" rtlCol="0">
            <a:spAutoFit/>
          </a:bodyPr>
          <a:lstStyle/>
          <a:p>
            <a:r>
              <a:rPr lang="en-US" altLang="zh-CN" dirty="0"/>
              <a:t>Exit </a:t>
            </a:r>
          </a:p>
          <a:p>
            <a:r>
              <a:rPr lang="en-US" altLang="zh-CN" dirty="0"/>
              <a:t>transitions</a:t>
            </a:r>
            <a:endParaRPr lang="en-SE" dirty="0"/>
          </a:p>
        </p:txBody>
      </p:sp>
    </p:spTree>
    <p:extLst>
      <p:ext uri="{BB962C8B-B14F-4D97-AF65-F5344CB8AC3E}">
        <p14:creationId xmlns:p14="http://schemas.microsoft.com/office/powerpoint/2010/main" val="14420488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6A4B5C-223D-48A6-A3AC-8BDF6FD01D23}"/>
              </a:ext>
            </a:extLst>
          </p:cNvPr>
          <p:cNvSpPr>
            <a:spLocks noGrp="1"/>
          </p:cNvSpPr>
          <p:nvPr>
            <p:ph type="title"/>
          </p:nvPr>
        </p:nvSpPr>
        <p:spPr>
          <a:xfrm>
            <a:off x="152400" y="71422"/>
            <a:ext cx="8839200" cy="837298"/>
          </a:xfrm>
        </p:spPr>
        <p:txBody>
          <a:bodyPr/>
          <a:lstStyle/>
          <a:p>
            <a:r>
              <a:rPr lang="en-US" altLang="zh-CN" dirty="0"/>
              <a:t>Defense Against the Dark Arts</a:t>
            </a:r>
            <a:endParaRPr lang="zh-CN" altLang="en-US" dirty="0"/>
          </a:p>
        </p:txBody>
      </p:sp>
      <p:sp>
        <p:nvSpPr>
          <p:cNvPr id="3" name="内容占位符 2">
            <a:extLst>
              <a:ext uri="{FF2B5EF4-FFF2-40B4-BE49-F238E27FC236}">
                <a16:creationId xmlns:a16="http://schemas.microsoft.com/office/drawing/2014/main" id="{98C6DB25-1B67-4051-A509-B54478BDAA71}"/>
              </a:ext>
            </a:extLst>
          </p:cNvPr>
          <p:cNvSpPr>
            <a:spLocks noGrp="1"/>
          </p:cNvSpPr>
          <p:nvPr>
            <p:ph idx="1"/>
          </p:nvPr>
        </p:nvSpPr>
        <p:spPr>
          <a:xfrm>
            <a:off x="152400" y="980729"/>
            <a:ext cx="8839200" cy="3528392"/>
          </a:xfrm>
        </p:spPr>
        <p:txBody>
          <a:bodyPr>
            <a:normAutofit fontScale="77500" lnSpcReduction="20000"/>
          </a:bodyPr>
          <a:lstStyle/>
          <a:p>
            <a:r>
              <a:rPr lang="en-US" altLang="zh-CN" dirty="0">
                <a:hlinkClick r:id="rId2"/>
              </a:rPr>
              <a:t>https://www.youtube.com/watch?v=KNDkaVZwmg4&amp;list=PL0pRF4xvoD0liEIWyJ6kmXqGT7nbr2L3u&amp;index=11</a:t>
            </a:r>
            <a:endParaRPr lang="en-US" altLang="zh-CN" dirty="0"/>
          </a:p>
          <a:p>
            <a:r>
              <a:rPr lang="en-US" dirty="0"/>
              <a:t>Diagonal is minimum norm. Ideally, we want norm distance to be large for class-changing perturbations, small for random noise, like </a:t>
            </a:r>
            <a:r>
              <a:rPr lang="en-US" dirty="0" err="1"/>
              <a:t>Linfty</a:t>
            </a:r>
            <a:r>
              <a:rPr lang="en-US" dirty="0"/>
              <a:t>. But adding random noise leads to L2 norm 4.8, bigger than many class-changing perturbations. NG.</a:t>
            </a:r>
          </a:p>
          <a:p>
            <a:r>
              <a:rPr lang="en-US" dirty="0"/>
              <a:t>L2 norm cannot detect/permits change of a few pixels largely, which is likely to change the class.</a:t>
            </a:r>
          </a:p>
          <a:p>
            <a:r>
              <a:rPr lang="en-US" dirty="0"/>
              <a:t>We can make L2 distance big while still preserving the class</a:t>
            </a:r>
            <a:endParaRPr lang="en-SE" dirty="0"/>
          </a:p>
          <a:p>
            <a:endParaRPr lang="zh-CN" altLang="en-US" dirty="0"/>
          </a:p>
        </p:txBody>
      </p:sp>
      <p:pic>
        <p:nvPicPr>
          <p:cNvPr id="4" name="Picture 3">
            <a:extLst>
              <a:ext uri="{FF2B5EF4-FFF2-40B4-BE49-F238E27FC236}">
                <a16:creationId xmlns:a16="http://schemas.microsoft.com/office/drawing/2014/main" id="{AA461B0E-D172-4094-810E-DBACE9202271}"/>
              </a:ext>
            </a:extLst>
          </p:cNvPr>
          <p:cNvPicPr>
            <a:picLocks noChangeAspect="1"/>
          </p:cNvPicPr>
          <p:nvPr/>
        </p:nvPicPr>
        <p:blipFill>
          <a:blip r:embed="rId3"/>
          <a:stretch>
            <a:fillRect/>
          </a:stretch>
        </p:blipFill>
        <p:spPr>
          <a:xfrm>
            <a:off x="611560" y="3339342"/>
            <a:ext cx="4907418" cy="3429000"/>
          </a:xfrm>
          <a:prstGeom prst="rect">
            <a:avLst/>
          </a:prstGeom>
        </p:spPr>
      </p:pic>
    </p:spTree>
    <p:extLst>
      <p:ext uri="{BB962C8B-B14F-4D97-AF65-F5344CB8AC3E}">
        <p14:creationId xmlns:p14="http://schemas.microsoft.com/office/powerpoint/2010/main" val="19398886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9E8D7-A778-4507-8BF4-EF22DE767F55}"/>
              </a:ext>
            </a:extLst>
          </p:cNvPr>
          <p:cNvSpPr>
            <a:spLocks noGrp="1"/>
          </p:cNvSpPr>
          <p:nvPr>
            <p:ph type="title"/>
          </p:nvPr>
        </p:nvSpPr>
        <p:spPr/>
        <p:txBody>
          <a:bodyPr/>
          <a:lstStyle/>
          <a:p>
            <a:endParaRPr lang="en-SE"/>
          </a:p>
        </p:txBody>
      </p:sp>
      <p:sp>
        <p:nvSpPr>
          <p:cNvPr id="4" name="Slide Number Placeholder 3">
            <a:extLst>
              <a:ext uri="{FF2B5EF4-FFF2-40B4-BE49-F238E27FC236}">
                <a16:creationId xmlns:a16="http://schemas.microsoft.com/office/drawing/2014/main" id="{F802A3B7-AAE0-451B-8509-95A756E63C69}"/>
              </a:ext>
            </a:extLst>
          </p:cNvPr>
          <p:cNvSpPr>
            <a:spLocks noGrp="1"/>
          </p:cNvSpPr>
          <p:nvPr>
            <p:ph type="sldNum" sz="quarter" idx="12"/>
          </p:nvPr>
        </p:nvSpPr>
        <p:spPr bwMode="auto">
          <a:xfrm>
            <a:off x="6934200" y="6530035"/>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200"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fld id="{F57F456A-00AF-44E6-8D70-638C0D0130FF}" type="slidenum">
              <a:rPr lang="en-US" altLang="zh-CN" smtClean="0"/>
              <a:pPr>
                <a:defRPr/>
              </a:pPr>
              <a:t>14</a:t>
            </a:fld>
            <a:endParaRPr lang="en-US" altLang="zh-CN"/>
          </a:p>
        </p:txBody>
      </p:sp>
      <p:pic>
        <p:nvPicPr>
          <p:cNvPr id="6" name="Picture 5">
            <a:extLst>
              <a:ext uri="{FF2B5EF4-FFF2-40B4-BE49-F238E27FC236}">
                <a16:creationId xmlns:a16="http://schemas.microsoft.com/office/drawing/2014/main" id="{9F0E4B7F-051D-46E2-BE1A-418AFD1C7272}"/>
              </a:ext>
            </a:extLst>
          </p:cNvPr>
          <p:cNvPicPr>
            <a:picLocks noChangeAspect="1"/>
          </p:cNvPicPr>
          <p:nvPr/>
        </p:nvPicPr>
        <p:blipFill>
          <a:blip r:embed="rId2"/>
          <a:stretch>
            <a:fillRect/>
          </a:stretch>
        </p:blipFill>
        <p:spPr>
          <a:xfrm>
            <a:off x="7894" y="110027"/>
            <a:ext cx="2916486" cy="3312781"/>
          </a:xfrm>
          <a:prstGeom prst="rect">
            <a:avLst/>
          </a:prstGeom>
        </p:spPr>
      </p:pic>
      <p:pic>
        <p:nvPicPr>
          <p:cNvPr id="8" name="Picture 7">
            <a:extLst>
              <a:ext uri="{FF2B5EF4-FFF2-40B4-BE49-F238E27FC236}">
                <a16:creationId xmlns:a16="http://schemas.microsoft.com/office/drawing/2014/main" id="{500A0F5D-4C4D-41E3-93B5-03B279910A5C}"/>
              </a:ext>
            </a:extLst>
          </p:cNvPr>
          <p:cNvPicPr>
            <a:picLocks noChangeAspect="1"/>
          </p:cNvPicPr>
          <p:nvPr/>
        </p:nvPicPr>
        <p:blipFill>
          <a:blip r:embed="rId3"/>
          <a:stretch>
            <a:fillRect/>
          </a:stretch>
        </p:blipFill>
        <p:spPr>
          <a:xfrm>
            <a:off x="2992226" y="110027"/>
            <a:ext cx="2904102" cy="3306589"/>
          </a:xfrm>
          <a:prstGeom prst="rect">
            <a:avLst/>
          </a:prstGeom>
        </p:spPr>
      </p:pic>
      <p:pic>
        <p:nvPicPr>
          <p:cNvPr id="10" name="Picture 9">
            <a:extLst>
              <a:ext uri="{FF2B5EF4-FFF2-40B4-BE49-F238E27FC236}">
                <a16:creationId xmlns:a16="http://schemas.microsoft.com/office/drawing/2014/main" id="{96EC5944-14BD-4B00-95BA-DA457A9D2C94}"/>
              </a:ext>
            </a:extLst>
          </p:cNvPr>
          <p:cNvPicPr>
            <a:picLocks noChangeAspect="1"/>
          </p:cNvPicPr>
          <p:nvPr/>
        </p:nvPicPr>
        <p:blipFill>
          <a:blip r:embed="rId4"/>
          <a:stretch>
            <a:fillRect/>
          </a:stretch>
        </p:blipFill>
        <p:spPr>
          <a:xfrm>
            <a:off x="5964174" y="110027"/>
            <a:ext cx="2910294" cy="3318973"/>
          </a:xfrm>
          <a:prstGeom prst="rect">
            <a:avLst/>
          </a:prstGeom>
        </p:spPr>
      </p:pic>
      <p:pic>
        <p:nvPicPr>
          <p:cNvPr id="12" name="Picture 11">
            <a:extLst>
              <a:ext uri="{FF2B5EF4-FFF2-40B4-BE49-F238E27FC236}">
                <a16:creationId xmlns:a16="http://schemas.microsoft.com/office/drawing/2014/main" id="{43D97608-5EE2-4DE2-8CDF-48A70F590AD3}"/>
              </a:ext>
            </a:extLst>
          </p:cNvPr>
          <p:cNvPicPr>
            <a:picLocks noChangeAspect="1"/>
          </p:cNvPicPr>
          <p:nvPr/>
        </p:nvPicPr>
        <p:blipFill>
          <a:blip r:embed="rId5"/>
          <a:stretch>
            <a:fillRect/>
          </a:stretch>
        </p:blipFill>
        <p:spPr>
          <a:xfrm>
            <a:off x="20278" y="3481016"/>
            <a:ext cx="2891717" cy="3325165"/>
          </a:xfrm>
          <a:prstGeom prst="rect">
            <a:avLst/>
          </a:prstGeom>
        </p:spPr>
      </p:pic>
      <p:pic>
        <p:nvPicPr>
          <p:cNvPr id="14" name="Picture 13">
            <a:extLst>
              <a:ext uri="{FF2B5EF4-FFF2-40B4-BE49-F238E27FC236}">
                <a16:creationId xmlns:a16="http://schemas.microsoft.com/office/drawing/2014/main" id="{3FBAA84C-B0D0-4A4A-89A2-3633E47E0AE6}"/>
              </a:ext>
            </a:extLst>
          </p:cNvPr>
          <p:cNvPicPr>
            <a:picLocks noChangeAspect="1"/>
          </p:cNvPicPr>
          <p:nvPr/>
        </p:nvPicPr>
        <p:blipFill>
          <a:blip r:embed="rId6"/>
          <a:stretch>
            <a:fillRect/>
          </a:stretch>
        </p:blipFill>
        <p:spPr>
          <a:xfrm>
            <a:off x="3126141" y="3481016"/>
            <a:ext cx="2891717" cy="3318973"/>
          </a:xfrm>
          <a:prstGeom prst="rect">
            <a:avLst/>
          </a:prstGeom>
        </p:spPr>
      </p:pic>
      <p:pic>
        <p:nvPicPr>
          <p:cNvPr id="15" name="Picture 14">
            <a:extLst>
              <a:ext uri="{FF2B5EF4-FFF2-40B4-BE49-F238E27FC236}">
                <a16:creationId xmlns:a16="http://schemas.microsoft.com/office/drawing/2014/main" id="{E0FAD037-EBEE-4DC1-AFF1-4B1010DCACA0}"/>
              </a:ext>
            </a:extLst>
          </p:cNvPr>
          <p:cNvPicPr>
            <a:picLocks noChangeAspect="1"/>
          </p:cNvPicPr>
          <p:nvPr/>
        </p:nvPicPr>
        <p:blipFill>
          <a:blip r:embed="rId7"/>
          <a:stretch>
            <a:fillRect/>
          </a:stretch>
        </p:blipFill>
        <p:spPr>
          <a:xfrm>
            <a:off x="6046053" y="3519129"/>
            <a:ext cx="3049942" cy="1786395"/>
          </a:xfrm>
          <a:prstGeom prst="rect">
            <a:avLst/>
          </a:prstGeom>
        </p:spPr>
      </p:pic>
      <p:graphicFrame>
        <p:nvGraphicFramePr>
          <p:cNvPr id="16" name="Table 16">
            <a:extLst>
              <a:ext uri="{FF2B5EF4-FFF2-40B4-BE49-F238E27FC236}">
                <a16:creationId xmlns:a16="http://schemas.microsoft.com/office/drawing/2014/main" id="{D8B2732C-7822-4984-9522-5F5B178168A3}"/>
              </a:ext>
            </a:extLst>
          </p:cNvPr>
          <p:cNvGraphicFramePr>
            <a:graphicFrameLocks noGrp="1"/>
          </p:cNvGraphicFramePr>
          <p:nvPr>
            <p:ph idx="1"/>
          </p:nvPr>
        </p:nvGraphicFramePr>
        <p:xfrm>
          <a:off x="1331640" y="2313935"/>
          <a:ext cx="1152128" cy="683018"/>
        </p:xfrm>
        <a:graphic>
          <a:graphicData uri="http://schemas.openxmlformats.org/drawingml/2006/table">
            <a:tbl>
              <a:tblPr firstRow="1" bandRow="1">
                <a:tableStyleId>{5940675A-B579-460E-94D1-54222C63F5DA}</a:tableStyleId>
              </a:tblPr>
              <a:tblGrid>
                <a:gridCol w="576064">
                  <a:extLst>
                    <a:ext uri="{9D8B030D-6E8A-4147-A177-3AD203B41FA5}">
                      <a16:colId xmlns:a16="http://schemas.microsoft.com/office/drawing/2014/main" val="1682187565"/>
                    </a:ext>
                  </a:extLst>
                </a:gridCol>
                <a:gridCol w="576064">
                  <a:extLst>
                    <a:ext uri="{9D8B030D-6E8A-4147-A177-3AD203B41FA5}">
                      <a16:colId xmlns:a16="http://schemas.microsoft.com/office/drawing/2014/main" val="1083604852"/>
                    </a:ext>
                  </a:extLst>
                </a:gridCol>
              </a:tblGrid>
              <a:tr h="341509">
                <a:tc>
                  <a:txBody>
                    <a:bodyPr/>
                    <a:lstStyle/>
                    <a:p>
                      <a:r>
                        <a:rPr lang="en-US" sz="1200" dirty="0"/>
                        <a:t>FN=2</a:t>
                      </a:r>
                      <a:endParaRPr lang="en-SE" sz="1200" dirty="0"/>
                    </a:p>
                  </a:txBody>
                  <a:tcPr/>
                </a:tc>
                <a:tc>
                  <a:txBody>
                    <a:bodyPr/>
                    <a:lstStyle/>
                    <a:p>
                      <a:r>
                        <a:rPr lang="en-US" sz="1200" dirty="0"/>
                        <a:t>TN=0</a:t>
                      </a:r>
                      <a:endParaRPr lang="en-SE" sz="1200" dirty="0"/>
                    </a:p>
                  </a:txBody>
                  <a:tcPr/>
                </a:tc>
                <a:extLst>
                  <a:ext uri="{0D108BD9-81ED-4DB2-BD59-A6C34878D82A}">
                    <a16:rowId xmlns:a16="http://schemas.microsoft.com/office/drawing/2014/main" val="4241156382"/>
                  </a:ext>
                </a:extLst>
              </a:tr>
              <a:tr h="341509">
                <a:tc>
                  <a:txBody>
                    <a:bodyPr/>
                    <a:lstStyle/>
                    <a:p>
                      <a:r>
                        <a:rPr lang="en-US" sz="1200" dirty="0"/>
                        <a:t>TP=1</a:t>
                      </a:r>
                      <a:endParaRPr lang="en-SE" sz="1200" dirty="0"/>
                    </a:p>
                  </a:txBody>
                  <a:tcPr/>
                </a:tc>
                <a:tc>
                  <a:txBody>
                    <a:bodyPr/>
                    <a:lstStyle/>
                    <a:p>
                      <a:r>
                        <a:rPr lang="en-US" sz="1200" dirty="0"/>
                        <a:t>FP=0</a:t>
                      </a:r>
                      <a:endParaRPr lang="en-SE" sz="1200" dirty="0"/>
                    </a:p>
                  </a:txBody>
                  <a:tcPr/>
                </a:tc>
                <a:extLst>
                  <a:ext uri="{0D108BD9-81ED-4DB2-BD59-A6C34878D82A}">
                    <a16:rowId xmlns:a16="http://schemas.microsoft.com/office/drawing/2014/main" val="2395611723"/>
                  </a:ext>
                </a:extLst>
              </a:tr>
            </a:tbl>
          </a:graphicData>
        </a:graphic>
      </p:graphicFrame>
      <p:graphicFrame>
        <p:nvGraphicFramePr>
          <p:cNvPr id="17" name="Table 16">
            <a:extLst>
              <a:ext uri="{FF2B5EF4-FFF2-40B4-BE49-F238E27FC236}">
                <a16:creationId xmlns:a16="http://schemas.microsoft.com/office/drawing/2014/main" id="{045FE403-80DE-4442-A557-CCF5880F5424}"/>
              </a:ext>
            </a:extLst>
          </p:cNvPr>
          <p:cNvGraphicFramePr>
            <a:graphicFrameLocks/>
          </p:cNvGraphicFramePr>
          <p:nvPr/>
        </p:nvGraphicFramePr>
        <p:xfrm>
          <a:off x="4545579" y="2313935"/>
          <a:ext cx="1152128" cy="683018"/>
        </p:xfrm>
        <a:graphic>
          <a:graphicData uri="http://schemas.openxmlformats.org/drawingml/2006/table">
            <a:tbl>
              <a:tblPr firstRow="1" bandRow="1">
                <a:tableStyleId>{5940675A-B579-460E-94D1-54222C63F5DA}</a:tableStyleId>
              </a:tblPr>
              <a:tblGrid>
                <a:gridCol w="576064">
                  <a:extLst>
                    <a:ext uri="{9D8B030D-6E8A-4147-A177-3AD203B41FA5}">
                      <a16:colId xmlns:a16="http://schemas.microsoft.com/office/drawing/2014/main" val="1682187565"/>
                    </a:ext>
                  </a:extLst>
                </a:gridCol>
                <a:gridCol w="576064">
                  <a:extLst>
                    <a:ext uri="{9D8B030D-6E8A-4147-A177-3AD203B41FA5}">
                      <a16:colId xmlns:a16="http://schemas.microsoft.com/office/drawing/2014/main" val="1083604852"/>
                    </a:ext>
                  </a:extLst>
                </a:gridCol>
              </a:tblGrid>
              <a:tr h="341509">
                <a:tc>
                  <a:txBody>
                    <a:bodyPr/>
                    <a:lstStyle/>
                    <a:p>
                      <a:r>
                        <a:rPr lang="en-US" sz="1200" dirty="0"/>
                        <a:t>FN=1</a:t>
                      </a:r>
                      <a:endParaRPr lang="en-SE" sz="1200" dirty="0"/>
                    </a:p>
                  </a:txBody>
                  <a:tcPr/>
                </a:tc>
                <a:tc>
                  <a:txBody>
                    <a:bodyPr/>
                    <a:lstStyle/>
                    <a:p>
                      <a:r>
                        <a:rPr lang="en-US" sz="1200" dirty="0"/>
                        <a:t>TN=0</a:t>
                      </a:r>
                      <a:endParaRPr lang="en-SE" sz="1200" dirty="0"/>
                    </a:p>
                  </a:txBody>
                  <a:tcPr/>
                </a:tc>
                <a:extLst>
                  <a:ext uri="{0D108BD9-81ED-4DB2-BD59-A6C34878D82A}">
                    <a16:rowId xmlns:a16="http://schemas.microsoft.com/office/drawing/2014/main" val="4241156382"/>
                  </a:ext>
                </a:extLst>
              </a:tr>
              <a:tr h="341509">
                <a:tc>
                  <a:txBody>
                    <a:bodyPr/>
                    <a:lstStyle/>
                    <a:p>
                      <a:r>
                        <a:rPr lang="en-US" sz="1200" dirty="0"/>
                        <a:t>TP=2</a:t>
                      </a:r>
                      <a:endParaRPr lang="en-SE" sz="1200" dirty="0"/>
                    </a:p>
                  </a:txBody>
                  <a:tcPr/>
                </a:tc>
                <a:tc>
                  <a:txBody>
                    <a:bodyPr/>
                    <a:lstStyle/>
                    <a:p>
                      <a:r>
                        <a:rPr lang="en-US" sz="1200" dirty="0"/>
                        <a:t>FP=0</a:t>
                      </a:r>
                      <a:endParaRPr lang="en-SE" sz="1200" dirty="0"/>
                    </a:p>
                  </a:txBody>
                  <a:tcPr/>
                </a:tc>
                <a:extLst>
                  <a:ext uri="{0D108BD9-81ED-4DB2-BD59-A6C34878D82A}">
                    <a16:rowId xmlns:a16="http://schemas.microsoft.com/office/drawing/2014/main" val="2395611723"/>
                  </a:ext>
                </a:extLst>
              </a:tr>
            </a:tbl>
          </a:graphicData>
        </a:graphic>
      </p:graphicFrame>
      <p:graphicFrame>
        <p:nvGraphicFramePr>
          <p:cNvPr id="18" name="Table 17">
            <a:extLst>
              <a:ext uri="{FF2B5EF4-FFF2-40B4-BE49-F238E27FC236}">
                <a16:creationId xmlns:a16="http://schemas.microsoft.com/office/drawing/2014/main" id="{07662B7A-2972-4C4A-82B2-0AFA1AD60AEA}"/>
              </a:ext>
            </a:extLst>
          </p:cNvPr>
          <p:cNvGraphicFramePr>
            <a:graphicFrameLocks/>
          </p:cNvGraphicFramePr>
          <p:nvPr/>
        </p:nvGraphicFramePr>
        <p:xfrm>
          <a:off x="7597513" y="2313935"/>
          <a:ext cx="1152128" cy="683018"/>
        </p:xfrm>
        <a:graphic>
          <a:graphicData uri="http://schemas.openxmlformats.org/drawingml/2006/table">
            <a:tbl>
              <a:tblPr firstRow="1" bandRow="1">
                <a:tableStyleId>{5940675A-B579-460E-94D1-54222C63F5DA}</a:tableStyleId>
              </a:tblPr>
              <a:tblGrid>
                <a:gridCol w="576064">
                  <a:extLst>
                    <a:ext uri="{9D8B030D-6E8A-4147-A177-3AD203B41FA5}">
                      <a16:colId xmlns:a16="http://schemas.microsoft.com/office/drawing/2014/main" val="1682187565"/>
                    </a:ext>
                  </a:extLst>
                </a:gridCol>
                <a:gridCol w="576064">
                  <a:extLst>
                    <a:ext uri="{9D8B030D-6E8A-4147-A177-3AD203B41FA5}">
                      <a16:colId xmlns:a16="http://schemas.microsoft.com/office/drawing/2014/main" val="1083604852"/>
                    </a:ext>
                  </a:extLst>
                </a:gridCol>
              </a:tblGrid>
              <a:tr h="341509">
                <a:tc>
                  <a:txBody>
                    <a:bodyPr/>
                    <a:lstStyle/>
                    <a:p>
                      <a:r>
                        <a:rPr lang="en-US" sz="1200" dirty="0"/>
                        <a:t>FN=1</a:t>
                      </a:r>
                      <a:endParaRPr lang="en-SE" sz="1200" dirty="0"/>
                    </a:p>
                  </a:txBody>
                  <a:tcPr/>
                </a:tc>
                <a:tc>
                  <a:txBody>
                    <a:bodyPr/>
                    <a:lstStyle/>
                    <a:p>
                      <a:r>
                        <a:rPr lang="en-US" sz="1200" dirty="0"/>
                        <a:t>TN=0</a:t>
                      </a:r>
                      <a:endParaRPr lang="en-SE" sz="1200" dirty="0"/>
                    </a:p>
                  </a:txBody>
                  <a:tcPr/>
                </a:tc>
                <a:extLst>
                  <a:ext uri="{0D108BD9-81ED-4DB2-BD59-A6C34878D82A}">
                    <a16:rowId xmlns:a16="http://schemas.microsoft.com/office/drawing/2014/main" val="4241156382"/>
                  </a:ext>
                </a:extLst>
              </a:tr>
              <a:tr h="341509">
                <a:tc>
                  <a:txBody>
                    <a:bodyPr/>
                    <a:lstStyle/>
                    <a:p>
                      <a:r>
                        <a:rPr lang="en-US" sz="1200" dirty="0"/>
                        <a:t>TP=2</a:t>
                      </a:r>
                      <a:endParaRPr lang="en-SE" sz="1200" dirty="0"/>
                    </a:p>
                  </a:txBody>
                  <a:tcPr/>
                </a:tc>
                <a:tc>
                  <a:txBody>
                    <a:bodyPr/>
                    <a:lstStyle/>
                    <a:p>
                      <a:r>
                        <a:rPr lang="en-US" sz="1200" dirty="0"/>
                        <a:t>FP=1</a:t>
                      </a:r>
                      <a:endParaRPr lang="en-SE" sz="1200" dirty="0"/>
                    </a:p>
                  </a:txBody>
                  <a:tcPr/>
                </a:tc>
                <a:extLst>
                  <a:ext uri="{0D108BD9-81ED-4DB2-BD59-A6C34878D82A}">
                    <a16:rowId xmlns:a16="http://schemas.microsoft.com/office/drawing/2014/main" val="2395611723"/>
                  </a:ext>
                </a:extLst>
              </a:tr>
            </a:tbl>
          </a:graphicData>
        </a:graphic>
      </p:graphicFrame>
      <p:graphicFrame>
        <p:nvGraphicFramePr>
          <p:cNvPr id="19" name="Table 18">
            <a:extLst>
              <a:ext uri="{FF2B5EF4-FFF2-40B4-BE49-F238E27FC236}">
                <a16:creationId xmlns:a16="http://schemas.microsoft.com/office/drawing/2014/main" id="{C1088A73-0157-44AB-8C3C-C7BA3C7329D8}"/>
              </a:ext>
            </a:extLst>
          </p:cNvPr>
          <p:cNvGraphicFramePr>
            <a:graphicFrameLocks/>
          </p:cNvGraphicFramePr>
          <p:nvPr/>
        </p:nvGraphicFramePr>
        <p:xfrm>
          <a:off x="1611549" y="5661248"/>
          <a:ext cx="1152128" cy="683018"/>
        </p:xfrm>
        <a:graphic>
          <a:graphicData uri="http://schemas.openxmlformats.org/drawingml/2006/table">
            <a:tbl>
              <a:tblPr firstRow="1" bandRow="1">
                <a:tableStyleId>{5940675A-B579-460E-94D1-54222C63F5DA}</a:tableStyleId>
              </a:tblPr>
              <a:tblGrid>
                <a:gridCol w="576064">
                  <a:extLst>
                    <a:ext uri="{9D8B030D-6E8A-4147-A177-3AD203B41FA5}">
                      <a16:colId xmlns:a16="http://schemas.microsoft.com/office/drawing/2014/main" val="1682187565"/>
                    </a:ext>
                  </a:extLst>
                </a:gridCol>
                <a:gridCol w="576064">
                  <a:extLst>
                    <a:ext uri="{9D8B030D-6E8A-4147-A177-3AD203B41FA5}">
                      <a16:colId xmlns:a16="http://schemas.microsoft.com/office/drawing/2014/main" val="1083604852"/>
                    </a:ext>
                  </a:extLst>
                </a:gridCol>
              </a:tblGrid>
              <a:tr h="341509">
                <a:tc>
                  <a:txBody>
                    <a:bodyPr/>
                    <a:lstStyle/>
                    <a:p>
                      <a:r>
                        <a:rPr lang="en-US" sz="1200" dirty="0"/>
                        <a:t>FN=1</a:t>
                      </a:r>
                      <a:endParaRPr lang="en-SE" sz="1200" dirty="0"/>
                    </a:p>
                  </a:txBody>
                  <a:tcPr/>
                </a:tc>
                <a:tc>
                  <a:txBody>
                    <a:bodyPr/>
                    <a:lstStyle/>
                    <a:p>
                      <a:r>
                        <a:rPr lang="en-US" sz="1200" dirty="0"/>
                        <a:t>TN=0</a:t>
                      </a:r>
                      <a:endParaRPr lang="en-SE" sz="1200" dirty="0"/>
                    </a:p>
                  </a:txBody>
                  <a:tcPr/>
                </a:tc>
                <a:extLst>
                  <a:ext uri="{0D108BD9-81ED-4DB2-BD59-A6C34878D82A}">
                    <a16:rowId xmlns:a16="http://schemas.microsoft.com/office/drawing/2014/main" val="4241156382"/>
                  </a:ext>
                </a:extLst>
              </a:tr>
              <a:tr h="341509">
                <a:tc>
                  <a:txBody>
                    <a:bodyPr/>
                    <a:lstStyle/>
                    <a:p>
                      <a:r>
                        <a:rPr lang="en-US" sz="1200" dirty="0"/>
                        <a:t>TP=2</a:t>
                      </a:r>
                      <a:endParaRPr lang="en-SE" sz="1200" dirty="0"/>
                    </a:p>
                  </a:txBody>
                  <a:tcPr/>
                </a:tc>
                <a:tc>
                  <a:txBody>
                    <a:bodyPr/>
                    <a:lstStyle/>
                    <a:p>
                      <a:r>
                        <a:rPr lang="en-US" sz="1200" dirty="0"/>
                        <a:t>FP=2</a:t>
                      </a:r>
                      <a:endParaRPr lang="en-SE" sz="1200" dirty="0"/>
                    </a:p>
                  </a:txBody>
                  <a:tcPr/>
                </a:tc>
                <a:extLst>
                  <a:ext uri="{0D108BD9-81ED-4DB2-BD59-A6C34878D82A}">
                    <a16:rowId xmlns:a16="http://schemas.microsoft.com/office/drawing/2014/main" val="2395611723"/>
                  </a:ext>
                </a:extLst>
              </a:tr>
            </a:tbl>
          </a:graphicData>
        </a:graphic>
      </p:graphicFrame>
      <p:graphicFrame>
        <p:nvGraphicFramePr>
          <p:cNvPr id="20" name="Table 19">
            <a:extLst>
              <a:ext uri="{FF2B5EF4-FFF2-40B4-BE49-F238E27FC236}">
                <a16:creationId xmlns:a16="http://schemas.microsoft.com/office/drawing/2014/main" id="{55F0BC10-1C00-4B8B-86DB-B1B18D34490E}"/>
              </a:ext>
            </a:extLst>
          </p:cNvPr>
          <p:cNvGraphicFramePr>
            <a:graphicFrameLocks/>
          </p:cNvGraphicFramePr>
          <p:nvPr/>
        </p:nvGraphicFramePr>
        <p:xfrm>
          <a:off x="5320264" y="5858579"/>
          <a:ext cx="1152128" cy="683018"/>
        </p:xfrm>
        <a:graphic>
          <a:graphicData uri="http://schemas.openxmlformats.org/drawingml/2006/table">
            <a:tbl>
              <a:tblPr firstRow="1" bandRow="1">
                <a:tableStyleId>{5940675A-B579-460E-94D1-54222C63F5DA}</a:tableStyleId>
              </a:tblPr>
              <a:tblGrid>
                <a:gridCol w="576064">
                  <a:extLst>
                    <a:ext uri="{9D8B030D-6E8A-4147-A177-3AD203B41FA5}">
                      <a16:colId xmlns:a16="http://schemas.microsoft.com/office/drawing/2014/main" val="1682187565"/>
                    </a:ext>
                  </a:extLst>
                </a:gridCol>
                <a:gridCol w="576064">
                  <a:extLst>
                    <a:ext uri="{9D8B030D-6E8A-4147-A177-3AD203B41FA5}">
                      <a16:colId xmlns:a16="http://schemas.microsoft.com/office/drawing/2014/main" val="1083604852"/>
                    </a:ext>
                  </a:extLst>
                </a:gridCol>
              </a:tblGrid>
              <a:tr h="341509">
                <a:tc>
                  <a:txBody>
                    <a:bodyPr/>
                    <a:lstStyle/>
                    <a:p>
                      <a:r>
                        <a:rPr lang="en-US" sz="1200" dirty="0"/>
                        <a:t>FN=0</a:t>
                      </a:r>
                      <a:endParaRPr lang="en-SE" sz="1200" dirty="0"/>
                    </a:p>
                  </a:txBody>
                  <a:tcPr/>
                </a:tc>
                <a:tc>
                  <a:txBody>
                    <a:bodyPr/>
                    <a:lstStyle/>
                    <a:p>
                      <a:r>
                        <a:rPr lang="en-US" sz="1200" dirty="0"/>
                        <a:t>TN=0</a:t>
                      </a:r>
                      <a:endParaRPr lang="en-SE" sz="1200" dirty="0"/>
                    </a:p>
                  </a:txBody>
                  <a:tcPr/>
                </a:tc>
                <a:extLst>
                  <a:ext uri="{0D108BD9-81ED-4DB2-BD59-A6C34878D82A}">
                    <a16:rowId xmlns:a16="http://schemas.microsoft.com/office/drawing/2014/main" val="4241156382"/>
                  </a:ext>
                </a:extLst>
              </a:tr>
              <a:tr h="341509">
                <a:tc>
                  <a:txBody>
                    <a:bodyPr/>
                    <a:lstStyle/>
                    <a:p>
                      <a:r>
                        <a:rPr lang="en-US" sz="1200" dirty="0"/>
                        <a:t>TP=3</a:t>
                      </a:r>
                      <a:endParaRPr lang="en-SE" sz="1200" dirty="0"/>
                    </a:p>
                  </a:txBody>
                  <a:tcPr/>
                </a:tc>
                <a:tc>
                  <a:txBody>
                    <a:bodyPr/>
                    <a:lstStyle/>
                    <a:p>
                      <a:r>
                        <a:rPr lang="en-US" sz="1200" dirty="0"/>
                        <a:t>FP=2</a:t>
                      </a:r>
                      <a:endParaRPr lang="en-SE" sz="1200" dirty="0"/>
                    </a:p>
                  </a:txBody>
                  <a:tcPr/>
                </a:tc>
                <a:extLst>
                  <a:ext uri="{0D108BD9-81ED-4DB2-BD59-A6C34878D82A}">
                    <a16:rowId xmlns:a16="http://schemas.microsoft.com/office/drawing/2014/main" val="2395611723"/>
                  </a:ext>
                </a:extLst>
              </a:tr>
            </a:tbl>
          </a:graphicData>
        </a:graphic>
      </p:graphicFrame>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889E39DC-B86E-4BD6-A263-561C1C0DD861}"/>
                  </a:ext>
                </a:extLst>
              </p:cNvPr>
              <p:cNvSpPr txBox="1"/>
              <p:nvPr/>
            </p:nvSpPr>
            <p:spPr>
              <a:xfrm>
                <a:off x="7123384" y="5867407"/>
                <a:ext cx="1944416" cy="878830"/>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en-US" dirty="0"/>
                  <a:t>Precision = </a:t>
                </a:r>
                <a14:m>
                  <m:oMath xmlns:m="http://schemas.openxmlformats.org/officeDocument/2006/math">
                    <m:f>
                      <m:fPr>
                        <m:ctrlPr>
                          <a:rPr lang="en-US" b="0" i="1" smtClean="0">
                            <a:latin typeface="Cambria Math" panose="02040503050406030204" pitchFamily="18" charset="0"/>
                          </a:rPr>
                        </m:ctrlPr>
                      </m:fPr>
                      <m:num>
                        <m:r>
                          <a:rPr lang="en-US" i="1">
                            <a:latin typeface="Cambria Math" panose="02040503050406030204" pitchFamily="18" charset="0"/>
                          </a:rPr>
                          <m:t>𝑇𝑃</m:t>
                        </m:r>
                      </m:num>
                      <m:den>
                        <m:r>
                          <a:rPr lang="en-US" i="1">
                            <a:latin typeface="Cambria Math" panose="02040503050406030204" pitchFamily="18" charset="0"/>
                          </a:rPr>
                          <m:t>𝑇𝑃</m:t>
                        </m:r>
                        <m:r>
                          <a:rPr lang="en-US" i="1">
                            <a:latin typeface="Cambria Math" panose="02040503050406030204" pitchFamily="18" charset="0"/>
                          </a:rPr>
                          <m:t>+</m:t>
                        </m:r>
                        <m:r>
                          <a:rPr lang="en-US" b="0" i="1" smtClean="0">
                            <a:latin typeface="Cambria Math" panose="02040503050406030204" pitchFamily="18" charset="0"/>
                          </a:rPr>
                          <m:t>𝐹𝑃</m:t>
                        </m:r>
                      </m:den>
                    </m:f>
                  </m:oMath>
                </a14:m>
                <a:endParaRPr lang="en-US" dirty="0"/>
              </a:p>
              <a:p>
                <a:r>
                  <a:rPr lang="en-US" dirty="0"/>
                  <a:t>Recall = </a:t>
                </a:r>
                <a14:m>
                  <m:oMath xmlns:m="http://schemas.openxmlformats.org/officeDocument/2006/math">
                    <m:f>
                      <m:fPr>
                        <m:ctrlPr>
                          <a:rPr lang="en-US" b="0" i="1" smtClean="0">
                            <a:latin typeface="Cambria Math" panose="02040503050406030204" pitchFamily="18" charset="0"/>
                          </a:rPr>
                        </m:ctrlPr>
                      </m:fPr>
                      <m:num>
                        <m:r>
                          <a:rPr lang="en-US" i="1">
                            <a:latin typeface="Cambria Math" panose="02040503050406030204" pitchFamily="18" charset="0"/>
                          </a:rPr>
                          <m:t>𝑇𝑃</m:t>
                        </m:r>
                      </m:num>
                      <m:den>
                        <m:r>
                          <a:rPr lang="en-US" i="1">
                            <a:latin typeface="Cambria Math" panose="02040503050406030204" pitchFamily="18" charset="0"/>
                          </a:rPr>
                          <m:t>𝑇𝑃</m:t>
                        </m:r>
                        <m:r>
                          <a:rPr lang="en-US" i="1">
                            <a:latin typeface="Cambria Math" panose="02040503050406030204" pitchFamily="18" charset="0"/>
                          </a:rPr>
                          <m:t>+</m:t>
                        </m:r>
                        <m:r>
                          <a:rPr lang="en-US" b="0" i="1" smtClean="0">
                            <a:latin typeface="Cambria Math" panose="02040503050406030204" pitchFamily="18" charset="0"/>
                          </a:rPr>
                          <m:t>𝐹𝑁</m:t>
                        </m:r>
                      </m:den>
                    </m:f>
                  </m:oMath>
                </a14:m>
                <a:endParaRPr lang="en-SE" dirty="0"/>
              </a:p>
            </p:txBody>
          </p:sp>
        </mc:Choice>
        <mc:Fallback xmlns="">
          <p:sp>
            <p:nvSpPr>
              <p:cNvPr id="22" name="TextBox 21">
                <a:extLst>
                  <a:ext uri="{FF2B5EF4-FFF2-40B4-BE49-F238E27FC236}">
                    <a16:creationId xmlns:a16="http://schemas.microsoft.com/office/drawing/2014/main" id="{889E39DC-B86E-4BD6-A263-561C1C0DD861}"/>
                  </a:ext>
                </a:extLst>
              </p:cNvPr>
              <p:cNvSpPr txBox="1">
                <a:spLocks noRot="1" noChangeAspect="1" noMove="1" noResize="1" noEditPoints="1" noAdjustHandles="1" noChangeArrowheads="1" noChangeShapeType="1" noTextEdit="1"/>
              </p:cNvSpPr>
              <p:nvPr/>
            </p:nvSpPr>
            <p:spPr>
              <a:xfrm>
                <a:off x="7123384" y="5867407"/>
                <a:ext cx="1944416" cy="878830"/>
              </a:xfrm>
              <a:prstGeom prst="rect">
                <a:avLst/>
              </a:prstGeom>
              <a:blipFill>
                <a:blip r:embed="rId8"/>
                <a:stretch>
                  <a:fillRect/>
                </a:stretch>
              </a:blipFill>
            </p:spPr>
            <p:txBody>
              <a:bodyPr/>
              <a:lstStyle/>
              <a:p>
                <a:r>
                  <a:rPr lang="en-SE">
                    <a:noFill/>
                  </a:rPr>
                  <a:t> </a:t>
                </a:r>
              </a:p>
            </p:txBody>
          </p:sp>
        </mc:Fallback>
      </mc:AlternateContent>
      <p:pic>
        <p:nvPicPr>
          <p:cNvPr id="7" name="Picture 6">
            <a:extLst>
              <a:ext uri="{FF2B5EF4-FFF2-40B4-BE49-F238E27FC236}">
                <a16:creationId xmlns:a16="http://schemas.microsoft.com/office/drawing/2014/main" id="{541728B1-86C6-4CCF-AF87-AAEAC234E45C}"/>
              </a:ext>
            </a:extLst>
          </p:cNvPr>
          <p:cNvPicPr>
            <a:picLocks noChangeAspect="1"/>
          </p:cNvPicPr>
          <p:nvPr/>
        </p:nvPicPr>
        <p:blipFill>
          <a:blip r:embed="rId9"/>
          <a:stretch>
            <a:fillRect/>
          </a:stretch>
        </p:blipFill>
        <p:spPr>
          <a:xfrm>
            <a:off x="2131294" y="846619"/>
            <a:ext cx="704948" cy="447737"/>
          </a:xfrm>
          <a:prstGeom prst="rect">
            <a:avLst/>
          </a:prstGeom>
        </p:spPr>
      </p:pic>
      <p:sp>
        <p:nvSpPr>
          <p:cNvPr id="9" name="TextBox 8">
            <a:extLst>
              <a:ext uri="{FF2B5EF4-FFF2-40B4-BE49-F238E27FC236}">
                <a16:creationId xmlns:a16="http://schemas.microsoft.com/office/drawing/2014/main" id="{AA86A2F0-D230-40F3-A40F-1843273BE40D}"/>
              </a:ext>
            </a:extLst>
          </p:cNvPr>
          <p:cNvSpPr txBox="1"/>
          <p:nvPr/>
        </p:nvSpPr>
        <p:spPr>
          <a:xfrm>
            <a:off x="2483769" y="1340768"/>
            <a:ext cx="4752528"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If you have  a 3rd GT box that is not matched by any detection, then </a:t>
            </a:r>
            <a:r>
              <a:rPr lang="en-US"/>
              <a:t>it is FN</a:t>
            </a:r>
            <a:r>
              <a:rPr lang="en-US" dirty="0"/>
              <a:t>. But I don’t see any possible TN</a:t>
            </a:r>
            <a:endParaRPr lang="en-SE" dirty="0"/>
          </a:p>
        </p:txBody>
      </p:sp>
    </p:spTree>
    <p:extLst>
      <p:ext uri="{BB962C8B-B14F-4D97-AF65-F5344CB8AC3E}">
        <p14:creationId xmlns:p14="http://schemas.microsoft.com/office/powerpoint/2010/main" val="32355430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23153-C315-4CF3-A05A-9EBF6769FCDE}"/>
              </a:ext>
            </a:extLst>
          </p:cNvPr>
          <p:cNvSpPr>
            <a:spLocks noGrp="1"/>
          </p:cNvSpPr>
          <p:nvPr>
            <p:ph type="title"/>
          </p:nvPr>
        </p:nvSpPr>
        <p:spPr/>
        <p:txBody>
          <a:bodyPr/>
          <a:lstStyle/>
          <a:p>
            <a:r>
              <a:rPr lang="en-US" dirty="0"/>
              <a:t>Iterative Policy Evaluation Results</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2C067C1-C130-4AEA-A0FB-D03CE13B49E5}"/>
                  </a:ext>
                </a:extLst>
              </p:cNvPr>
              <p:cNvSpPr>
                <a:spLocks noGrp="1"/>
              </p:cNvSpPr>
              <p:nvPr>
                <p:ph idx="1"/>
              </p:nvPr>
            </p:nvSpPr>
            <p:spPr>
              <a:xfrm>
                <a:off x="457200" y="980729"/>
                <a:ext cx="8229600" cy="2143472"/>
              </a:xfrm>
            </p:spPr>
            <p:txBody>
              <a:bodyPr>
                <a:normAutofit fontScale="47500" lnSpcReduction="20000"/>
              </a:bodyPr>
              <a:lstStyle/>
              <a:p>
                <a:r>
                  <a:rPr lang="en-US" dirty="0"/>
                  <a:t>Figure 4.1: Convergence of iterative policy evaluation on a small </a:t>
                </a:r>
                <a:r>
                  <a:rPr lang="en-US" dirty="0" err="1"/>
                  <a:t>gridworld</a:t>
                </a:r>
                <a:r>
                  <a:rPr lang="en-US" dirty="0"/>
                  <a:t> with the random policy (all actions equally likely). The left column is the sequence of approximations of the state-value function. The right column is the sequence of greedy policies corresponding to the value function </a:t>
                </a:r>
                <a14:m>
                  <m:oMath xmlns:m="http://schemas.openxmlformats.org/officeDocument/2006/math">
                    <m:sSub>
                      <m:sSubPr>
                        <m:ctrlPr>
                          <a:rPr lang="en-US" b="0" i="1" smtClean="0">
                            <a:latin typeface="Cambria Math" panose="02040503050406030204" pitchFamily="18" charset="0"/>
                          </a:rPr>
                        </m:ctrlPr>
                      </m:sSubPr>
                      <m:e>
                        <m:r>
                          <a:rPr lang="en-US" i="1">
                            <a:latin typeface="Cambria Math" panose="02040503050406030204" pitchFamily="18" charset="0"/>
                          </a:rPr>
                          <m:t>𝑣</m:t>
                        </m:r>
                      </m:e>
                      <m:sub>
                        <m:r>
                          <a:rPr lang="en-US" b="0" i="1" smtClean="0">
                            <a:latin typeface="Cambria Math" panose="02040503050406030204" pitchFamily="18" charset="0"/>
                          </a:rPr>
                          <m:t>𝜋</m:t>
                        </m:r>
                      </m:sub>
                    </m:sSub>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oMath>
                </a14:m>
                <a:r>
                  <a:rPr lang="en-US" dirty="0"/>
                  <a:t> estimates (arrows are shown for all actions achieving the max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𝜋</m:t>
                        </m:r>
                      </m:sub>
                    </m:sSub>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oMath>
                </a14:m>
                <a:r>
                  <a:rPr lang="en-US" dirty="0"/>
                  <a:t>). All policies after </a:t>
                </a:r>
                <a14:m>
                  <m:oMath xmlns:m="http://schemas.openxmlformats.org/officeDocument/2006/math">
                    <m:r>
                      <a:rPr lang="en-US" b="0" i="1" dirty="0" smtClean="0">
                        <a:latin typeface="Cambria Math" panose="02040503050406030204" pitchFamily="18" charset="0"/>
                      </a:rPr>
                      <m:t>𝑘</m:t>
                    </m:r>
                    <m:r>
                      <a:rPr lang="en-US" b="0" i="1" dirty="0" smtClean="0">
                        <a:latin typeface="Cambria Math" panose="02040503050406030204" pitchFamily="18" charset="0"/>
                      </a:rPr>
                      <m:t>=3</m:t>
                    </m:r>
                  </m:oMath>
                </a14:m>
                <a:r>
                  <a:rPr lang="en-US" dirty="0"/>
                  <a:t> iterations are optimal. </a:t>
                </a:r>
              </a:p>
              <a:p>
                <a:r>
                  <a:rPr lang="en-US" dirty="0"/>
                  <a:t>Note that we are not updating the policy (always the random policy) across iterations. If you follow the greedy action at the current step, then follow the random policy in the future, then it is better than following the random policy from the current step. </a:t>
                </a:r>
              </a:p>
              <a:p>
                <a:r>
                  <a:rPr lang="en-US" dirty="0" err="1">
                    <a:solidFill>
                      <a:srgbClr val="C00000"/>
                    </a:solidFill>
                  </a:rPr>
                  <a:t>Zgu</a:t>
                </a:r>
                <a:r>
                  <a:rPr lang="en-US" dirty="0">
                    <a:solidFill>
                      <a:srgbClr val="C00000"/>
                    </a:solidFill>
                  </a:rPr>
                  <a:t>: so this is different from p. 31 PI example, where policy is updated at each iteration. Here policy is always random, but how can you get optimal policy without updating the policy for PE?</a:t>
                </a:r>
              </a:p>
            </p:txBody>
          </p:sp>
        </mc:Choice>
        <mc:Fallback xmlns="">
          <p:sp>
            <p:nvSpPr>
              <p:cNvPr id="3" name="Content Placeholder 2">
                <a:extLst>
                  <a:ext uri="{FF2B5EF4-FFF2-40B4-BE49-F238E27FC236}">
                    <a16:creationId xmlns:a16="http://schemas.microsoft.com/office/drawing/2014/main" id="{C2C067C1-C130-4AEA-A0FB-D03CE13B49E5}"/>
                  </a:ext>
                </a:extLst>
              </p:cNvPr>
              <p:cNvSpPr>
                <a:spLocks noGrp="1" noRot="1" noChangeAspect="1" noMove="1" noResize="1" noEditPoints="1" noAdjustHandles="1" noChangeArrowheads="1" noChangeShapeType="1" noTextEdit="1"/>
              </p:cNvSpPr>
              <p:nvPr>
                <p:ph idx="1"/>
              </p:nvPr>
            </p:nvSpPr>
            <p:spPr>
              <a:xfrm>
                <a:off x="457200" y="980729"/>
                <a:ext cx="8229600" cy="2143472"/>
              </a:xfrm>
              <a:blipFill>
                <a:blip r:embed="rId3"/>
                <a:stretch>
                  <a:fillRect l="-222" t="-2273" r="-519"/>
                </a:stretch>
              </a:blipFill>
            </p:spPr>
            <p:txBody>
              <a:bodyPr/>
              <a:lstStyle/>
              <a:p>
                <a:r>
                  <a:rPr lang="en-SE">
                    <a:noFill/>
                  </a:rPr>
                  <a:t> </a:t>
                </a:r>
              </a:p>
            </p:txBody>
          </p:sp>
        </mc:Fallback>
      </mc:AlternateContent>
      <p:sp>
        <p:nvSpPr>
          <p:cNvPr id="4" name="Slide Number Placeholder 3">
            <a:extLst>
              <a:ext uri="{FF2B5EF4-FFF2-40B4-BE49-F238E27FC236}">
                <a16:creationId xmlns:a16="http://schemas.microsoft.com/office/drawing/2014/main" id="{43663906-32AF-4120-8C5E-8BBBF44E83F2}"/>
              </a:ext>
            </a:extLst>
          </p:cNvPr>
          <p:cNvSpPr>
            <a:spLocks noGrp="1"/>
          </p:cNvSpPr>
          <p:nvPr>
            <p:ph type="sldNum" sz="quarter" idx="12"/>
          </p:nvPr>
        </p:nvSpPr>
        <p:spPr bwMode="auto">
          <a:xfrm>
            <a:off x="6934200" y="6530035"/>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200"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fld id="{F57F456A-00AF-44E6-8D70-638C0D0130FF}" type="slidenum">
              <a:rPr lang="en-US" altLang="zh-CN" smtClean="0"/>
              <a:pPr>
                <a:defRPr/>
              </a:pPr>
              <a:t>15</a:t>
            </a:fld>
            <a:endParaRPr lang="en-US" altLang="zh-CN"/>
          </a:p>
        </p:txBody>
      </p:sp>
      <p:pic>
        <p:nvPicPr>
          <p:cNvPr id="5" name="Picture 4">
            <a:extLst>
              <a:ext uri="{FF2B5EF4-FFF2-40B4-BE49-F238E27FC236}">
                <a16:creationId xmlns:a16="http://schemas.microsoft.com/office/drawing/2014/main" id="{5ADE55B3-4D68-44EE-8BF0-F1EB3FC2C524}"/>
              </a:ext>
            </a:extLst>
          </p:cNvPr>
          <p:cNvPicPr>
            <a:picLocks noChangeAspect="1"/>
          </p:cNvPicPr>
          <p:nvPr/>
        </p:nvPicPr>
        <p:blipFill>
          <a:blip r:embed="rId4"/>
          <a:stretch>
            <a:fillRect/>
          </a:stretch>
        </p:blipFill>
        <p:spPr>
          <a:xfrm>
            <a:off x="-31102" y="3048000"/>
            <a:ext cx="4469390" cy="3563329"/>
          </a:xfrm>
          <a:prstGeom prst="rect">
            <a:avLst/>
          </a:prstGeom>
        </p:spPr>
      </p:pic>
      <p:pic>
        <p:nvPicPr>
          <p:cNvPr id="6" name="Picture 5">
            <a:extLst>
              <a:ext uri="{FF2B5EF4-FFF2-40B4-BE49-F238E27FC236}">
                <a16:creationId xmlns:a16="http://schemas.microsoft.com/office/drawing/2014/main" id="{24E9037D-16F2-46D4-8F9F-C961FDAD1D35}"/>
              </a:ext>
            </a:extLst>
          </p:cNvPr>
          <p:cNvPicPr>
            <a:picLocks noChangeAspect="1"/>
          </p:cNvPicPr>
          <p:nvPr/>
        </p:nvPicPr>
        <p:blipFill>
          <a:blip r:embed="rId5"/>
          <a:stretch>
            <a:fillRect/>
          </a:stretch>
        </p:blipFill>
        <p:spPr>
          <a:xfrm>
            <a:off x="4438288" y="3562903"/>
            <a:ext cx="4427838" cy="3048426"/>
          </a:xfrm>
          <a:prstGeom prst="rect">
            <a:avLst/>
          </a:prstGeom>
        </p:spPr>
      </p:pic>
    </p:spTree>
    <p:extLst>
      <p:ext uri="{BB962C8B-B14F-4D97-AF65-F5344CB8AC3E}">
        <p14:creationId xmlns:p14="http://schemas.microsoft.com/office/powerpoint/2010/main" val="1524591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1" name="Shape 457">
            <a:extLst>
              <a:ext uri="{FF2B5EF4-FFF2-40B4-BE49-F238E27FC236}">
                <a16:creationId xmlns:a16="http://schemas.microsoft.com/office/drawing/2014/main" id="{D5BCC86E-4D8C-494A-8B6F-64F48FC893CA}"/>
              </a:ext>
            </a:extLst>
          </p:cNvPr>
          <p:cNvCxnSpPr>
            <a:cxnSpLocks/>
            <a:endCxn id="72" idx="0"/>
          </p:cNvCxnSpPr>
          <p:nvPr/>
        </p:nvCxnSpPr>
        <p:spPr>
          <a:xfrm>
            <a:off x="1988239" y="4854082"/>
            <a:ext cx="0" cy="602428"/>
          </a:xfrm>
          <a:prstGeom prst="straightConnector1">
            <a:avLst/>
          </a:prstGeom>
          <a:noFill/>
          <a:ln w="25400" cap="flat" cmpd="sng">
            <a:solidFill>
              <a:srgbClr val="52ADC8"/>
            </a:solidFill>
            <a:prstDash val="solid"/>
            <a:round/>
            <a:headEnd type="none" w="lg" len="lg"/>
            <a:tailEnd type="none" w="lg" len="lg"/>
          </a:ln>
        </p:spPr>
      </p:cxnSp>
      <p:cxnSp>
        <p:nvCxnSpPr>
          <p:cNvPr id="73" name="Shape 457">
            <a:extLst>
              <a:ext uri="{FF2B5EF4-FFF2-40B4-BE49-F238E27FC236}">
                <a16:creationId xmlns:a16="http://schemas.microsoft.com/office/drawing/2014/main" id="{F4A585DD-F444-4260-886E-115C477BF043}"/>
              </a:ext>
            </a:extLst>
          </p:cNvPr>
          <p:cNvCxnSpPr>
            <a:cxnSpLocks/>
            <a:endCxn id="74" idx="0"/>
          </p:cNvCxnSpPr>
          <p:nvPr/>
        </p:nvCxnSpPr>
        <p:spPr>
          <a:xfrm>
            <a:off x="2380740" y="4854082"/>
            <a:ext cx="0" cy="602428"/>
          </a:xfrm>
          <a:prstGeom prst="straightConnector1">
            <a:avLst/>
          </a:prstGeom>
          <a:noFill/>
          <a:ln w="25400" cap="flat" cmpd="sng">
            <a:solidFill>
              <a:srgbClr val="52ADC8"/>
            </a:solidFill>
            <a:prstDash val="solid"/>
            <a:round/>
            <a:headEnd type="none" w="lg" len="lg"/>
            <a:tailEnd type="none" w="lg" len="lg"/>
          </a:ln>
        </p:spPr>
      </p:cxnSp>
      <p:cxnSp>
        <p:nvCxnSpPr>
          <p:cNvPr id="69" name="Shape 457">
            <a:extLst>
              <a:ext uri="{FF2B5EF4-FFF2-40B4-BE49-F238E27FC236}">
                <a16:creationId xmlns:a16="http://schemas.microsoft.com/office/drawing/2014/main" id="{7C6FAD01-A53D-4274-BEE1-40974EE1722A}"/>
              </a:ext>
            </a:extLst>
          </p:cNvPr>
          <p:cNvCxnSpPr>
            <a:cxnSpLocks/>
            <a:endCxn id="70" idx="0"/>
          </p:cNvCxnSpPr>
          <p:nvPr/>
        </p:nvCxnSpPr>
        <p:spPr>
          <a:xfrm>
            <a:off x="2739877" y="4869160"/>
            <a:ext cx="0" cy="602428"/>
          </a:xfrm>
          <a:prstGeom prst="straightConnector1">
            <a:avLst/>
          </a:prstGeom>
          <a:noFill/>
          <a:ln w="25400" cap="flat" cmpd="sng">
            <a:solidFill>
              <a:srgbClr val="52ADC8"/>
            </a:solidFill>
            <a:prstDash val="solid"/>
            <a:round/>
            <a:headEnd type="none" w="lg" len="lg"/>
            <a:tailEnd type="none" w="lg" len="lg"/>
          </a:ln>
        </p:spPr>
      </p:cxnSp>
      <p:sp>
        <p:nvSpPr>
          <p:cNvPr id="2" name="Title 1">
            <a:extLst>
              <a:ext uri="{FF2B5EF4-FFF2-40B4-BE49-F238E27FC236}">
                <a16:creationId xmlns:a16="http://schemas.microsoft.com/office/drawing/2014/main" id="{45E9DE83-486C-4C4A-935D-E6C2939940DD}"/>
              </a:ext>
            </a:extLst>
          </p:cNvPr>
          <p:cNvSpPr>
            <a:spLocks noGrp="1"/>
          </p:cNvSpPr>
          <p:nvPr>
            <p:ph type="title"/>
          </p:nvPr>
        </p:nvSpPr>
        <p:spPr/>
        <p:txBody>
          <a:bodyPr/>
          <a:lstStyle/>
          <a:p>
            <a:endParaRPr lang="en-SE"/>
          </a:p>
        </p:txBody>
      </p:sp>
      <p:sp>
        <p:nvSpPr>
          <p:cNvPr id="3" name="Content Placeholder 2">
            <a:extLst>
              <a:ext uri="{FF2B5EF4-FFF2-40B4-BE49-F238E27FC236}">
                <a16:creationId xmlns:a16="http://schemas.microsoft.com/office/drawing/2014/main" id="{05CFDD98-0235-496B-A28C-53D8E5164A52}"/>
              </a:ext>
            </a:extLst>
          </p:cNvPr>
          <p:cNvSpPr>
            <a:spLocks noGrp="1"/>
          </p:cNvSpPr>
          <p:nvPr>
            <p:ph idx="1"/>
          </p:nvPr>
        </p:nvSpPr>
        <p:spPr>
          <a:xfrm>
            <a:off x="152400" y="1285860"/>
            <a:ext cx="8839200" cy="111275"/>
          </a:xfrm>
        </p:spPr>
        <p:txBody>
          <a:bodyPr>
            <a:normAutofit fontScale="25000" lnSpcReduction="20000"/>
          </a:bodyPr>
          <a:lstStyle/>
          <a:p>
            <a:endParaRPr lang="en-SE"/>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622894F2-DD17-47AD-B91F-01403619D223}"/>
                  </a:ext>
                </a:extLst>
              </p:cNvPr>
              <p:cNvSpPr txBox="1"/>
              <p:nvPr/>
            </p:nvSpPr>
            <p:spPr>
              <a:xfrm>
                <a:off x="7047444" y="522179"/>
                <a:ext cx="2169387" cy="707886"/>
              </a:xfrm>
              <a:prstGeom prst="rect">
                <a:avLst/>
              </a:prstGeom>
              <a:noFill/>
            </p:spPr>
            <p:txBody>
              <a:bodyPr wrap="square" rtlCol="0">
                <a:spAutoFit/>
              </a:bodyPr>
              <a:lstStyle/>
              <a:p>
                <a14:m>
                  <m:oMath xmlns:m="http://schemas.openxmlformats.org/officeDocument/2006/math">
                    <m:r>
                      <a:rPr lang="en-US" sz="2000" b="0" i="1" smtClean="0">
                        <a:latin typeface="Cambria Math" panose="02040503050406030204" pitchFamily="18" charset="0"/>
                      </a:rPr>
                      <m:t>𝜋</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𝑎</m:t>
                        </m:r>
                      </m:e>
                      <m:e>
                        <m:r>
                          <a:rPr lang="en-US" sz="2000" b="0" i="1" smtClean="0">
                            <a:latin typeface="Cambria Math" panose="02040503050406030204" pitchFamily="18" charset="0"/>
                          </a:rPr>
                          <m:t>𝑠</m:t>
                        </m:r>
                      </m:e>
                    </m:d>
                  </m:oMath>
                </a14:m>
                <a:r>
                  <a:rPr lang="en-US" sz="2000" dirty="0"/>
                  <a:t>: agent takes action </a:t>
                </a:r>
                <a14:m>
                  <m:oMath xmlns:m="http://schemas.openxmlformats.org/officeDocument/2006/math">
                    <m:r>
                      <a:rPr lang="en-US" sz="2000" b="0" i="1" smtClean="0">
                        <a:latin typeface="Cambria Math" panose="02040503050406030204" pitchFamily="18" charset="0"/>
                      </a:rPr>
                      <m:t>𝑎</m:t>
                    </m:r>
                  </m:oMath>
                </a14:m>
                <a:r>
                  <a:rPr lang="en-US" sz="2000" dirty="0"/>
                  <a:t> </a:t>
                </a:r>
                <a:endParaRPr lang="en-SE" sz="2000" dirty="0"/>
              </a:p>
            </p:txBody>
          </p:sp>
        </mc:Choice>
        <mc:Fallback xmlns="">
          <p:sp>
            <p:nvSpPr>
              <p:cNvPr id="4" name="TextBox 3">
                <a:extLst>
                  <a:ext uri="{FF2B5EF4-FFF2-40B4-BE49-F238E27FC236}">
                    <a16:creationId xmlns:a16="http://schemas.microsoft.com/office/drawing/2014/main" id="{622894F2-DD17-47AD-B91F-01403619D223}"/>
                  </a:ext>
                </a:extLst>
              </p:cNvPr>
              <p:cNvSpPr txBox="1">
                <a:spLocks noRot="1" noChangeAspect="1" noMove="1" noResize="1" noEditPoints="1" noAdjustHandles="1" noChangeArrowheads="1" noChangeShapeType="1" noTextEdit="1"/>
              </p:cNvSpPr>
              <p:nvPr/>
            </p:nvSpPr>
            <p:spPr>
              <a:xfrm>
                <a:off x="7047444" y="522179"/>
                <a:ext cx="2169387" cy="707886"/>
              </a:xfrm>
              <a:prstGeom prst="rect">
                <a:avLst/>
              </a:prstGeom>
              <a:blipFill>
                <a:blip r:embed="rId2"/>
                <a:stretch>
                  <a:fillRect l="-2809" t="-5172" b="-14655"/>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B359A87C-E62C-431F-99BD-6EEDF680A458}"/>
                  </a:ext>
                </a:extLst>
              </p:cNvPr>
              <p:cNvSpPr txBox="1"/>
              <p:nvPr/>
            </p:nvSpPr>
            <p:spPr>
              <a:xfrm>
                <a:off x="7065338" y="1239024"/>
                <a:ext cx="2133601" cy="1323439"/>
              </a:xfrm>
              <a:prstGeom prst="rect">
                <a:avLst/>
              </a:prstGeom>
              <a:noFill/>
            </p:spPr>
            <p:txBody>
              <a:bodyPr wrap="square" rtlCol="0">
                <a:spAutoFit/>
              </a:bodyPr>
              <a:lstStyle/>
              <a:p>
                <a14:m>
                  <m:oMath xmlns:m="http://schemas.openxmlformats.org/officeDocument/2006/math">
                    <m:r>
                      <a:rPr lang="en-US" sz="2000" i="1" smtClean="0">
                        <a:latin typeface="Cambria Math" panose="02040503050406030204" pitchFamily="18" charset="0"/>
                      </a:rPr>
                      <m:t>𝑝</m:t>
                    </m:r>
                    <m:d>
                      <m:dPr>
                        <m:ctrlPr>
                          <a:rPr lang="en-US" sz="2000" i="1">
                            <a:latin typeface="Cambria Math" panose="02040503050406030204" pitchFamily="18" charset="0"/>
                          </a:rPr>
                        </m:ctrlPr>
                      </m:dPr>
                      <m:e>
                        <m:r>
                          <a:rPr lang="en-US" sz="2000" i="1">
                            <a:latin typeface="Cambria Math" panose="02040503050406030204" pitchFamily="18" charset="0"/>
                          </a:rPr>
                          <m:t>𝑟</m:t>
                        </m:r>
                        <m:r>
                          <a:rPr lang="en-US" sz="2000" i="1">
                            <a:latin typeface="Cambria Math" panose="02040503050406030204" pitchFamily="18" charset="0"/>
                          </a:rPr>
                          <m:t>,</m:t>
                        </m:r>
                        <m:r>
                          <a:rPr lang="en-US" sz="2000" i="1">
                            <a:latin typeface="Cambria Math" panose="02040503050406030204" pitchFamily="18" charset="0"/>
                          </a:rPr>
                          <m:t>𝑠</m:t>
                        </m:r>
                        <m:r>
                          <a:rPr lang="en-US" sz="2000" i="1">
                            <a:latin typeface="Cambria Math" panose="02040503050406030204" pitchFamily="18" charset="0"/>
                          </a:rPr>
                          <m:t>′</m:t>
                        </m:r>
                      </m:e>
                      <m:e>
                        <m:r>
                          <a:rPr lang="en-US" sz="2000" i="1">
                            <a:latin typeface="Cambria Math" panose="02040503050406030204" pitchFamily="18" charset="0"/>
                          </a:rPr>
                          <m:t>𝑠</m:t>
                        </m:r>
                        <m:r>
                          <a:rPr lang="en-US" sz="2000" i="1">
                            <a:latin typeface="Cambria Math" panose="02040503050406030204" pitchFamily="18" charset="0"/>
                          </a:rPr>
                          <m:t>,</m:t>
                        </m:r>
                        <m:r>
                          <a:rPr lang="en-US" sz="2000" i="1">
                            <a:latin typeface="Cambria Math" panose="02040503050406030204" pitchFamily="18" charset="0"/>
                          </a:rPr>
                          <m:t>𝑎</m:t>
                        </m:r>
                      </m:e>
                    </m:d>
                  </m:oMath>
                </a14:m>
                <a:r>
                  <a:rPr lang="en-US" sz="2000" dirty="0"/>
                  <a:t>: env gives reward </a:t>
                </a:r>
                <a14:m>
                  <m:oMath xmlns:m="http://schemas.openxmlformats.org/officeDocument/2006/math">
                    <m:r>
                      <a:rPr lang="en-US" sz="2000" b="0" i="1" smtClean="0">
                        <a:latin typeface="Cambria Math" panose="02040503050406030204" pitchFamily="18" charset="0"/>
                      </a:rPr>
                      <m:t>𝑟</m:t>
                    </m:r>
                  </m:oMath>
                </a14:m>
                <a:r>
                  <a:rPr lang="en-US" sz="2000" dirty="0"/>
                  <a:t> and moves agent to </a:t>
                </a:r>
                <a14:m>
                  <m:oMath xmlns:m="http://schemas.openxmlformats.org/officeDocument/2006/math">
                    <m:r>
                      <a:rPr lang="en-US" sz="2000" b="0" i="1" smtClean="0">
                        <a:latin typeface="Cambria Math" panose="02040503050406030204" pitchFamily="18" charset="0"/>
                      </a:rPr>
                      <m:t>𝑠</m:t>
                    </m:r>
                    <m:r>
                      <a:rPr lang="en-US" sz="2000" b="0" i="1" smtClean="0">
                        <a:latin typeface="Cambria Math" panose="02040503050406030204" pitchFamily="18" charset="0"/>
                      </a:rPr>
                      <m:t>′</m:t>
                    </m:r>
                  </m:oMath>
                </a14:m>
                <a:endParaRPr lang="en-SE" sz="2000" dirty="0"/>
              </a:p>
            </p:txBody>
          </p:sp>
        </mc:Choice>
        <mc:Fallback xmlns="">
          <p:sp>
            <p:nvSpPr>
              <p:cNvPr id="5" name="TextBox 4">
                <a:extLst>
                  <a:ext uri="{FF2B5EF4-FFF2-40B4-BE49-F238E27FC236}">
                    <a16:creationId xmlns:a16="http://schemas.microsoft.com/office/drawing/2014/main" id="{B359A87C-E62C-431F-99BD-6EEDF680A458}"/>
                  </a:ext>
                </a:extLst>
              </p:cNvPr>
              <p:cNvSpPr txBox="1">
                <a:spLocks noRot="1" noChangeAspect="1" noMove="1" noResize="1" noEditPoints="1" noAdjustHandles="1" noChangeArrowheads="1" noChangeShapeType="1" noTextEdit="1"/>
              </p:cNvSpPr>
              <p:nvPr/>
            </p:nvSpPr>
            <p:spPr>
              <a:xfrm>
                <a:off x="7065338" y="1239024"/>
                <a:ext cx="2133601" cy="1323439"/>
              </a:xfrm>
              <a:prstGeom prst="rect">
                <a:avLst/>
              </a:prstGeom>
              <a:blipFill>
                <a:blip r:embed="rId3"/>
                <a:stretch>
                  <a:fillRect l="-2857" t="-2304" r="-5143"/>
                </a:stretch>
              </a:blipFill>
            </p:spPr>
            <p:txBody>
              <a:bodyPr/>
              <a:lstStyle/>
              <a:p>
                <a:r>
                  <a:rPr lang="en-SE">
                    <a:noFill/>
                  </a:rPr>
                  <a:t> </a:t>
                </a:r>
              </a:p>
            </p:txBody>
          </p:sp>
        </mc:Fallback>
      </mc:AlternateContent>
      <p:cxnSp>
        <p:nvCxnSpPr>
          <p:cNvPr id="6" name="Straight Arrow Connector 5">
            <a:extLst>
              <a:ext uri="{FF2B5EF4-FFF2-40B4-BE49-F238E27FC236}">
                <a16:creationId xmlns:a16="http://schemas.microsoft.com/office/drawing/2014/main" id="{71EA4102-8030-4373-9FF2-8B083B660BDD}"/>
              </a:ext>
            </a:extLst>
          </p:cNvPr>
          <p:cNvCxnSpPr>
            <a:cxnSpLocks/>
          </p:cNvCxnSpPr>
          <p:nvPr/>
        </p:nvCxnSpPr>
        <p:spPr bwMode="auto">
          <a:xfrm flipH="1">
            <a:off x="6299668" y="1123096"/>
            <a:ext cx="674945" cy="408125"/>
          </a:xfrm>
          <a:prstGeom prst="straightConnector1">
            <a:avLst/>
          </a:prstGeom>
          <a:noFill/>
          <a:ln w="25400" cap="flat" cmpd="sng" algn="ctr">
            <a:solidFill>
              <a:srgbClr val="C00000"/>
            </a:solidFill>
            <a:prstDash val="solid"/>
            <a:round/>
            <a:headEnd type="none" w="med" len="med"/>
            <a:tailEnd type="triangle"/>
          </a:ln>
          <a:effectLst/>
        </p:spPr>
      </p:cxnSp>
      <p:cxnSp>
        <p:nvCxnSpPr>
          <p:cNvPr id="7" name="Straight Arrow Connector 6">
            <a:extLst>
              <a:ext uri="{FF2B5EF4-FFF2-40B4-BE49-F238E27FC236}">
                <a16:creationId xmlns:a16="http://schemas.microsoft.com/office/drawing/2014/main" id="{645AEE30-E8AB-41F1-B178-B0EC30AD7154}"/>
              </a:ext>
            </a:extLst>
          </p:cNvPr>
          <p:cNvCxnSpPr>
            <a:cxnSpLocks/>
          </p:cNvCxnSpPr>
          <p:nvPr/>
        </p:nvCxnSpPr>
        <p:spPr bwMode="auto">
          <a:xfrm flipH="1">
            <a:off x="6713303" y="1900743"/>
            <a:ext cx="379190" cy="254944"/>
          </a:xfrm>
          <a:prstGeom prst="straightConnector1">
            <a:avLst/>
          </a:prstGeom>
          <a:noFill/>
          <a:ln w="25400" cap="flat" cmpd="sng" algn="ctr">
            <a:solidFill>
              <a:srgbClr val="C00000"/>
            </a:solidFill>
            <a:prstDash val="solid"/>
            <a:round/>
            <a:headEnd type="none" w="med" len="med"/>
            <a:tailEnd type="triangle"/>
          </a:ln>
          <a:effectLst/>
        </p:spPr>
      </p:cxnSp>
      <p:grpSp>
        <p:nvGrpSpPr>
          <p:cNvPr id="8" name="Group 7">
            <a:extLst>
              <a:ext uri="{FF2B5EF4-FFF2-40B4-BE49-F238E27FC236}">
                <a16:creationId xmlns:a16="http://schemas.microsoft.com/office/drawing/2014/main" id="{1383A769-240A-4B9D-82D2-84C0681BC30F}"/>
              </a:ext>
            </a:extLst>
          </p:cNvPr>
          <p:cNvGrpSpPr/>
          <p:nvPr/>
        </p:nvGrpSpPr>
        <p:grpSpPr>
          <a:xfrm>
            <a:off x="4343400" y="864158"/>
            <a:ext cx="2683156" cy="2190541"/>
            <a:chOff x="3112689" y="3534139"/>
            <a:chExt cx="2683156" cy="2190541"/>
          </a:xfrm>
        </p:grpSpPr>
        <p:grpSp>
          <p:nvGrpSpPr>
            <p:cNvPr id="9" name="Group 8">
              <a:extLst>
                <a:ext uri="{FF2B5EF4-FFF2-40B4-BE49-F238E27FC236}">
                  <a16:creationId xmlns:a16="http://schemas.microsoft.com/office/drawing/2014/main" id="{E038452C-1961-4BB9-A50A-9908F579030F}"/>
                </a:ext>
              </a:extLst>
            </p:cNvPr>
            <p:cNvGrpSpPr/>
            <p:nvPr/>
          </p:nvGrpSpPr>
          <p:grpSpPr>
            <a:xfrm>
              <a:off x="3590310" y="3782139"/>
              <a:ext cx="2205535" cy="1637740"/>
              <a:chOff x="1383845" y="2000896"/>
              <a:chExt cx="1729274" cy="1284088"/>
            </a:xfrm>
          </p:grpSpPr>
          <p:cxnSp>
            <p:nvCxnSpPr>
              <p:cNvPr id="14" name="Shape 457">
                <a:extLst>
                  <a:ext uri="{FF2B5EF4-FFF2-40B4-BE49-F238E27FC236}">
                    <a16:creationId xmlns:a16="http://schemas.microsoft.com/office/drawing/2014/main" id="{7A53D041-F5DB-49BE-8C8D-D68DD2138A1D}"/>
                  </a:ext>
                </a:extLst>
              </p:cNvPr>
              <p:cNvCxnSpPr/>
              <p:nvPr/>
            </p:nvCxnSpPr>
            <p:spPr>
              <a:xfrm flipH="1">
                <a:off x="2482560" y="2623064"/>
                <a:ext cx="207976" cy="661920"/>
              </a:xfrm>
              <a:prstGeom prst="straightConnector1">
                <a:avLst/>
              </a:prstGeom>
              <a:noFill/>
              <a:ln w="25400" cap="flat" cmpd="sng">
                <a:solidFill>
                  <a:srgbClr val="52ADC8"/>
                </a:solidFill>
                <a:prstDash val="solid"/>
                <a:round/>
                <a:headEnd type="none" w="lg" len="lg"/>
                <a:tailEnd type="none" w="lg" len="lg"/>
              </a:ln>
            </p:spPr>
          </p:cxnSp>
          <p:cxnSp>
            <p:nvCxnSpPr>
              <p:cNvPr id="15" name="Shape 457">
                <a:extLst>
                  <a:ext uri="{FF2B5EF4-FFF2-40B4-BE49-F238E27FC236}">
                    <a16:creationId xmlns:a16="http://schemas.microsoft.com/office/drawing/2014/main" id="{4A780DDC-EFED-4569-9DB0-86B7696DC5A3}"/>
                  </a:ext>
                </a:extLst>
              </p:cNvPr>
              <p:cNvCxnSpPr/>
              <p:nvPr/>
            </p:nvCxnSpPr>
            <p:spPr>
              <a:xfrm>
                <a:off x="2353072" y="2000896"/>
                <a:ext cx="760047" cy="1284088"/>
              </a:xfrm>
              <a:prstGeom prst="straightConnector1">
                <a:avLst/>
              </a:prstGeom>
              <a:noFill/>
              <a:ln w="25400" cap="flat" cmpd="sng">
                <a:solidFill>
                  <a:srgbClr val="52ADC8"/>
                </a:solidFill>
                <a:prstDash val="solid"/>
                <a:round/>
                <a:headEnd type="none" w="lg" len="lg"/>
                <a:tailEnd type="none" w="lg" len="lg"/>
              </a:ln>
            </p:spPr>
          </p:cxnSp>
          <p:cxnSp>
            <p:nvCxnSpPr>
              <p:cNvPr id="16" name="Shape 457">
                <a:extLst>
                  <a:ext uri="{FF2B5EF4-FFF2-40B4-BE49-F238E27FC236}">
                    <a16:creationId xmlns:a16="http://schemas.microsoft.com/office/drawing/2014/main" id="{8979DAE3-49F2-4CD4-AC73-65DECBB06A89}"/>
                  </a:ext>
                </a:extLst>
              </p:cNvPr>
              <p:cNvCxnSpPr/>
              <p:nvPr/>
            </p:nvCxnSpPr>
            <p:spPr>
              <a:xfrm flipH="1">
                <a:off x="1383845" y="2000896"/>
                <a:ext cx="778706" cy="1284088"/>
              </a:xfrm>
              <a:prstGeom prst="straightConnector1">
                <a:avLst/>
              </a:prstGeom>
              <a:noFill/>
              <a:ln w="25400" cap="flat" cmpd="sng">
                <a:solidFill>
                  <a:srgbClr val="52ADC8"/>
                </a:solidFill>
                <a:prstDash val="solid"/>
                <a:round/>
                <a:headEnd type="none" w="lg" len="lg"/>
                <a:tailEnd type="none" w="lg" len="lg"/>
              </a:ln>
            </p:spPr>
          </p:cxnSp>
          <p:cxnSp>
            <p:nvCxnSpPr>
              <p:cNvPr id="17" name="Shape 457">
                <a:extLst>
                  <a:ext uri="{FF2B5EF4-FFF2-40B4-BE49-F238E27FC236}">
                    <a16:creationId xmlns:a16="http://schemas.microsoft.com/office/drawing/2014/main" id="{1C017FF4-5BB2-4E4E-A5FE-7496946F8167}"/>
                  </a:ext>
                </a:extLst>
              </p:cNvPr>
              <p:cNvCxnSpPr/>
              <p:nvPr/>
            </p:nvCxnSpPr>
            <p:spPr>
              <a:xfrm>
                <a:off x="1787729" y="2623064"/>
                <a:ext cx="244188" cy="661920"/>
              </a:xfrm>
              <a:prstGeom prst="straightConnector1">
                <a:avLst/>
              </a:prstGeom>
              <a:noFill/>
              <a:ln w="25400" cap="flat" cmpd="sng">
                <a:solidFill>
                  <a:srgbClr val="52ADC8"/>
                </a:solidFill>
                <a:prstDash val="solid"/>
                <a:round/>
                <a:headEnd type="none" w="lg" len="lg"/>
                <a:tailEnd type="none" w="lg" len="lg"/>
              </a:ln>
            </p:spPr>
          </p:cxnSp>
        </p:grpSp>
        <p:pic>
          <p:nvPicPr>
            <p:cNvPr id="10" name="Picture 9">
              <a:extLst>
                <a:ext uri="{FF2B5EF4-FFF2-40B4-BE49-F238E27FC236}">
                  <a16:creationId xmlns:a16="http://schemas.microsoft.com/office/drawing/2014/main" id="{84627B7C-D82E-4D0C-A7C3-01079A1E94C5}"/>
                </a:ext>
              </a:extLst>
            </p:cNvPr>
            <p:cNvPicPr>
              <a:picLocks noChangeAspect="1"/>
            </p:cNvPicPr>
            <p:nvPr/>
          </p:nvPicPr>
          <p:blipFill>
            <a:blip r:embed="rId4"/>
            <a:stretch>
              <a:fillRect/>
            </a:stretch>
          </p:blipFill>
          <p:spPr>
            <a:xfrm>
              <a:off x="3568605" y="4993687"/>
              <a:ext cx="165100" cy="165100"/>
            </a:xfrm>
            <a:prstGeom prst="rect">
              <a:avLst/>
            </a:prstGeom>
          </p:spPr>
        </p:pic>
        <p:pic>
          <p:nvPicPr>
            <p:cNvPr id="11" name="Picture 10">
              <a:extLst>
                <a:ext uri="{FF2B5EF4-FFF2-40B4-BE49-F238E27FC236}">
                  <a16:creationId xmlns:a16="http://schemas.microsoft.com/office/drawing/2014/main" id="{41822FEE-8202-4BA7-AF84-0E4117F42F8B}"/>
                </a:ext>
              </a:extLst>
            </p:cNvPr>
            <p:cNvPicPr>
              <a:picLocks noChangeAspect="1"/>
            </p:cNvPicPr>
            <p:nvPr/>
          </p:nvPicPr>
          <p:blipFill>
            <a:blip r:embed="rId5"/>
            <a:stretch>
              <a:fillRect/>
            </a:stretch>
          </p:blipFill>
          <p:spPr>
            <a:xfrm>
              <a:off x="3112689" y="5419880"/>
              <a:ext cx="241300" cy="304800"/>
            </a:xfrm>
            <a:prstGeom prst="rect">
              <a:avLst/>
            </a:prstGeom>
          </p:spPr>
        </p:pic>
        <p:pic>
          <p:nvPicPr>
            <p:cNvPr id="12" name="Picture 11">
              <a:extLst>
                <a:ext uri="{FF2B5EF4-FFF2-40B4-BE49-F238E27FC236}">
                  <a16:creationId xmlns:a16="http://schemas.microsoft.com/office/drawing/2014/main" id="{0AC02871-82D3-4B46-816C-B252BA17FA3F}"/>
                </a:ext>
              </a:extLst>
            </p:cNvPr>
            <p:cNvPicPr>
              <a:picLocks noChangeAspect="1"/>
            </p:cNvPicPr>
            <p:nvPr/>
          </p:nvPicPr>
          <p:blipFill>
            <a:blip r:embed="rId6"/>
            <a:stretch>
              <a:fillRect/>
            </a:stretch>
          </p:blipFill>
          <p:spPr>
            <a:xfrm>
              <a:off x="3621490" y="4496911"/>
              <a:ext cx="177800" cy="165100"/>
            </a:xfrm>
            <a:prstGeom prst="rect">
              <a:avLst/>
            </a:prstGeom>
          </p:spPr>
        </p:pic>
        <p:pic>
          <p:nvPicPr>
            <p:cNvPr id="13" name="Picture 12">
              <a:extLst>
                <a:ext uri="{FF2B5EF4-FFF2-40B4-BE49-F238E27FC236}">
                  <a16:creationId xmlns:a16="http://schemas.microsoft.com/office/drawing/2014/main" id="{5D1EB529-87F9-40AD-8BAD-568325CA46B8}"/>
                </a:ext>
              </a:extLst>
            </p:cNvPr>
            <p:cNvPicPr>
              <a:picLocks noChangeAspect="1"/>
            </p:cNvPicPr>
            <p:nvPr/>
          </p:nvPicPr>
          <p:blipFill>
            <a:blip r:embed="rId7"/>
            <a:stretch>
              <a:fillRect/>
            </a:stretch>
          </p:blipFill>
          <p:spPr>
            <a:xfrm>
              <a:off x="4312561" y="3534139"/>
              <a:ext cx="139700" cy="165100"/>
            </a:xfrm>
            <a:prstGeom prst="rect">
              <a:avLst/>
            </a:prstGeom>
          </p:spPr>
        </p:pic>
      </p:grpSp>
      <p:pic>
        <p:nvPicPr>
          <p:cNvPr id="18" name="Picture 17">
            <a:extLst>
              <a:ext uri="{FF2B5EF4-FFF2-40B4-BE49-F238E27FC236}">
                <a16:creationId xmlns:a16="http://schemas.microsoft.com/office/drawing/2014/main" id="{1A178584-8832-408B-8209-B9DFF89078E7}"/>
              </a:ext>
            </a:extLst>
          </p:cNvPr>
          <p:cNvPicPr>
            <a:picLocks noChangeAspect="1"/>
          </p:cNvPicPr>
          <p:nvPr/>
        </p:nvPicPr>
        <p:blipFill>
          <a:blip r:embed="rId8"/>
          <a:stretch>
            <a:fillRect/>
          </a:stretch>
        </p:blipFill>
        <p:spPr>
          <a:xfrm>
            <a:off x="7418127" y="2694822"/>
            <a:ext cx="850900" cy="381000"/>
          </a:xfrm>
          <a:prstGeom prst="rect">
            <a:avLst/>
          </a:prstGeom>
        </p:spPr>
      </p:pic>
      <p:pic>
        <p:nvPicPr>
          <p:cNvPr id="19" name="Picture 18">
            <a:extLst>
              <a:ext uri="{FF2B5EF4-FFF2-40B4-BE49-F238E27FC236}">
                <a16:creationId xmlns:a16="http://schemas.microsoft.com/office/drawing/2014/main" id="{92E03769-52EB-415B-A474-C032EB65329D}"/>
              </a:ext>
            </a:extLst>
          </p:cNvPr>
          <p:cNvPicPr>
            <a:picLocks noChangeAspect="1"/>
          </p:cNvPicPr>
          <p:nvPr/>
        </p:nvPicPr>
        <p:blipFill>
          <a:blip r:embed="rId9"/>
          <a:stretch>
            <a:fillRect/>
          </a:stretch>
        </p:blipFill>
        <p:spPr>
          <a:xfrm>
            <a:off x="6214091" y="760222"/>
            <a:ext cx="749300" cy="368300"/>
          </a:xfrm>
          <a:prstGeom prst="rect">
            <a:avLst/>
          </a:prstGeom>
        </p:spPr>
      </p:pic>
      <p:sp>
        <p:nvSpPr>
          <p:cNvPr id="20" name="Shape 452">
            <a:extLst>
              <a:ext uri="{FF2B5EF4-FFF2-40B4-BE49-F238E27FC236}">
                <a16:creationId xmlns:a16="http://schemas.microsoft.com/office/drawing/2014/main" id="{E6BC161A-3D33-4921-9EF0-20132E058D6B}"/>
              </a:ext>
            </a:extLst>
          </p:cNvPr>
          <p:cNvSpPr/>
          <p:nvPr/>
        </p:nvSpPr>
        <p:spPr>
          <a:xfrm>
            <a:off x="6344326" y="1699582"/>
            <a:ext cx="343643" cy="343643"/>
          </a:xfrm>
          <a:prstGeom prst="ellipse">
            <a:avLst/>
          </a:prstGeom>
          <a:solidFill>
            <a:srgbClr val="306C8D"/>
          </a:solidFill>
          <a:ln w="9525" cap="flat" cmpd="sng">
            <a:no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1" name="Circle">
            <a:extLst>
              <a:ext uri="{FF2B5EF4-FFF2-40B4-BE49-F238E27FC236}">
                <a16:creationId xmlns:a16="http://schemas.microsoft.com/office/drawing/2014/main" id="{909AEFD6-A254-4D0B-B5E6-CB301EF0882A}"/>
              </a:ext>
            </a:extLst>
          </p:cNvPr>
          <p:cNvSpPr/>
          <p:nvPr/>
        </p:nvSpPr>
        <p:spPr>
          <a:xfrm>
            <a:off x="5732335" y="703075"/>
            <a:ext cx="456301" cy="456301"/>
          </a:xfrm>
          <a:prstGeom prst="ellipse">
            <a:avLst/>
          </a:prstGeom>
          <a:solidFill>
            <a:srgbClr val="42997E"/>
          </a:solidFill>
          <a:ln w="12700">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22" name="Circle">
            <a:extLst>
              <a:ext uri="{FF2B5EF4-FFF2-40B4-BE49-F238E27FC236}">
                <a16:creationId xmlns:a16="http://schemas.microsoft.com/office/drawing/2014/main" id="{9E12CF94-1CC3-40A5-8B74-423244AB32AB}"/>
              </a:ext>
            </a:extLst>
          </p:cNvPr>
          <p:cNvSpPr/>
          <p:nvPr/>
        </p:nvSpPr>
        <p:spPr>
          <a:xfrm>
            <a:off x="6802484" y="2659295"/>
            <a:ext cx="456301" cy="456301"/>
          </a:xfrm>
          <a:prstGeom prst="ellipse">
            <a:avLst/>
          </a:prstGeom>
          <a:solidFill>
            <a:srgbClr val="42997E"/>
          </a:solidFill>
          <a:ln w="12700">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23" name="Circle">
            <a:extLst>
              <a:ext uri="{FF2B5EF4-FFF2-40B4-BE49-F238E27FC236}">
                <a16:creationId xmlns:a16="http://schemas.microsoft.com/office/drawing/2014/main" id="{EAEC7DFF-4747-4565-A934-B5CA5C3922B4}"/>
              </a:ext>
            </a:extLst>
          </p:cNvPr>
          <p:cNvSpPr/>
          <p:nvPr/>
        </p:nvSpPr>
        <p:spPr>
          <a:xfrm>
            <a:off x="6013005" y="2662984"/>
            <a:ext cx="456301" cy="456301"/>
          </a:xfrm>
          <a:prstGeom prst="ellipse">
            <a:avLst/>
          </a:prstGeom>
          <a:solidFill>
            <a:srgbClr val="42997E"/>
          </a:solidFill>
          <a:ln w="12700">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24" name="Circle">
            <a:extLst>
              <a:ext uri="{FF2B5EF4-FFF2-40B4-BE49-F238E27FC236}">
                <a16:creationId xmlns:a16="http://schemas.microsoft.com/office/drawing/2014/main" id="{55FF744C-C860-4FCD-AE6C-A8B6461F4DD6}"/>
              </a:ext>
            </a:extLst>
          </p:cNvPr>
          <p:cNvSpPr/>
          <p:nvPr/>
        </p:nvSpPr>
        <p:spPr>
          <a:xfrm>
            <a:off x="5440174" y="2653737"/>
            <a:ext cx="456301" cy="456301"/>
          </a:xfrm>
          <a:prstGeom prst="ellipse">
            <a:avLst/>
          </a:prstGeom>
          <a:solidFill>
            <a:srgbClr val="42997E"/>
          </a:solidFill>
          <a:ln w="12700">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25" name="Circle">
            <a:extLst>
              <a:ext uri="{FF2B5EF4-FFF2-40B4-BE49-F238E27FC236}">
                <a16:creationId xmlns:a16="http://schemas.microsoft.com/office/drawing/2014/main" id="{DD897DD2-F6B4-4E13-933D-9C255E7FCEC0}"/>
              </a:ext>
            </a:extLst>
          </p:cNvPr>
          <p:cNvSpPr/>
          <p:nvPr/>
        </p:nvSpPr>
        <p:spPr>
          <a:xfrm>
            <a:off x="4606001" y="2661994"/>
            <a:ext cx="456301" cy="456301"/>
          </a:xfrm>
          <a:prstGeom prst="ellipse">
            <a:avLst/>
          </a:prstGeom>
          <a:solidFill>
            <a:srgbClr val="42997E"/>
          </a:solidFill>
          <a:ln w="12700">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26" name="Shape 452">
            <a:extLst>
              <a:ext uri="{FF2B5EF4-FFF2-40B4-BE49-F238E27FC236}">
                <a16:creationId xmlns:a16="http://schemas.microsoft.com/office/drawing/2014/main" id="{133D497A-FA6A-46EB-BC90-875BEA2715B5}"/>
              </a:ext>
            </a:extLst>
          </p:cNvPr>
          <p:cNvSpPr/>
          <p:nvPr/>
        </p:nvSpPr>
        <p:spPr>
          <a:xfrm>
            <a:off x="5190332" y="1715923"/>
            <a:ext cx="343643" cy="343643"/>
          </a:xfrm>
          <a:prstGeom prst="ellipse">
            <a:avLst/>
          </a:prstGeom>
          <a:solidFill>
            <a:srgbClr val="306C8D"/>
          </a:solidFill>
          <a:ln w="9525" cap="flat" cmpd="sng">
            <a:no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cxnSp>
        <p:nvCxnSpPr>
          <p:cNvPr id="38" name="Shape 457">
            <a:extLst>
              <a:ext uri="{FF2B5EF4-FFF2-40B4-BE49-F238E27FC236}">
                <a16:creationId xmlns:a16="http://schemas.microsoft.com/office/drawing/2014/main" id="{E4846FBE-D645-43FF-9928-E9DC08CD022F}"/>
              </a:ext>
            </a:extLst>
          </p:cNvPr>
          <p:cNvCxnSpPr>
            <a:cxnSpLocks/>
            <a:endCxn id="42" idx="1"/>
          </p:cNvCxnSpPr>
          <p:nvPr/>
        </p:nvCxnSpPr>
        <p:spPr>
          <a:xfrm>
            <a:off x="2304563" y="3982099"/>
            <a:ext cx="337465" cy="637749"/>
          </a:xfrm>
          <a:prstGeom prst="straightConnector1">
            <a:avLst/>
          </a:prstGeom>
          <a:noFill/>
          <a:ln w="25400" cap="flat" cmpd="sng">
            <a:solidFill>
              <a:srgbClr val="52ADC8"/>
            </a:solidFill>
            <a:prstDash val="solid"/>
            <a:round/>
            <a:headEnd type="none" w="lg" len="lg"/>
            <a:tailEnd type="none" w="lg" len="lg"/>
          </a:ln>
        </p:spPr>
      </p:cxnSp>
      <p:cxnSp>
        <p:nvCxnSpPr>
          <p:cNvPr id="39" name="Shape 457">
            <a:extLst>
              <a:ext uri="{FF2B5EF4-FFF2-40B4-BE49-F238E27FC236}">
                <a16:creationId xmlns:a16="http://schemas.microsoft.com/office/drawing/2014/main" id="{45C56D4A-70F9-4FB8-93AE-26A409FEA929}"/>
              </a:ext>
            </a:extLst>
          </p:cNvPr>
          <p:cNvCxnSpPr>
            <a:cxnSpLocks/>
            <a:endCxn id="48" idx="7"/>
          </p:cNvCxnSpPr>
          <p:nvPr/>
        </p:nvCxnSpPr>
        <p:spPr>
          <a:xfrm flipH="1">
            <a:off x="1729042" y="3982099"/>
            <a:ext cx="332530" cy="654090"/>
          </a:xfrm>
          <a:prstGeom prst="straightConnector1">
            <a:avLst/>
          </a:prstGeom>
          <a:noFill/>
          <a:ln w="25400" cap="flat" cmpd="sng">
            <a:solidFill>
              <a:srgbClr val="52ADC8"/>
            </a:solidFill>
            <a:prstDash val="solid"/>
            <a:round/>
            <a:headEnd type="none" w="lg" len="lg"/>
            <a:tailEnd type="none" w="lg" len="lg"/>
          </a:ln>
        </p:spPr>
      </p:cxnSp>
      <p:cxnSp>
        <p:nvCxnSpPr>
          <p:cNvPr id="40" name="Shape 457">
            <a:extLst>
              <a:ext uri="{FF2B5EF4-FFF2-40B4-BE49-F238E27FC236}">
                <a16:creationId xmlns:a16="http://schemas.microsoft.com/office/drawing/2014/main" id="{9DCB60B9-74ED-47D7-AF4E-C8748CB60FB0}"/>
              </a:ext>
            </a:extLst>
          </p:cNvPr>
          <p:cNvCxnSpPr>
            <a:cxnSpLocks/>
            <a:endCxn id="47" idx="0"/>
          </p:cNvCxnSpPr>
          <p:nvPr/>
        </p:nvCxnSpPr>
        <p:spPr>
          <a:xfrm>
            <a:off x="1607548" y="4869160"/>
            <a:ext cx="0" cy="602428"/>
          </a:xfrm>
          <a:prstGeom prst="straightConnector1">
            <a:avLst/>
          </a:prstGeom>
          <a:noFill/>
          <a:ln w="25400" cap="flat" cmpd="sng">
            <a:solidFill>
              <a:srgbClr val="52ADC8"/>
            </a:solidFill>
            <a:prstDash val="solid"/>
            <a:round/>
            <a:headEnd type="none" w="lg" len="lg"/>
            <a:tailEnd type="none" w="lg" len="lg"/>
          </a:ln>
        </p:spPr>
      </p:cxnSp>
      <p:cxnSp>
        <p:nvCxnSpPr>
          <p:cNvPr id="51" name="Shape 457">
            <a:extLst>
              <a:ext uri="{FF2B5EF4-FFF2-40B4-BE49-F238E27FC236}">
                <a16:creationId xmlns:a16="http://schemas.microsoft.com/office/drawing/2014/main" id="{AEB062E2-9670-4908-A8B7-8C47C29DC978}"/>
              </a:ext>
            </a:extLst>
          </p:cNvPr>
          <p:cNvCxnSpPr>
            <a:cxnSpLocks/>
            <a:stCxn id="43" idx="4"/>
            <a:endCxn id="49" idx="0"/>
          </p:cNvCxnSpPr>
          <p:nvPr/>
        </p:nvCxnSpPr>
        <p:spPr>
          <a:xfrm flipH="1">
            <a:off x="1994198" y="4029317"/>
            <a:ext cx="213667" cy="548308"/>
          </a:xfrm>
          <a:prstGeom prst="straightConnector1">
            <a:avLst/>
          </a:prstGeom>
          <a:noFill/>
          <a:ln w="25400" cap="flat" cmpd="sng">
            <a:solidFill>
              <a:srgbClr val="52ADC8"/>
            </a:solidFill>
            <a:prstDash val="solid"/>
            <a:round/>
            <a:headEnd type="none" w="lg" len="lg"/>
            <a:tailEnd type="none" w="lg" len="lg"/>
          </a:ln>
        </p:spPr>
      </p:cxnSp>
      <p:cxnSp>
        <p:nvCxnSpPr>
          <p:cNvPr id="53" name="Shape 457">
            <a:extLst>
              <a:ext uri="{FF2B5EF4-FFF2-40B4-BE49-F238E27FC236}">
                <a16:creationId xmlns:a16="http://schemas.microsoft.com/office/drawing/2014/main" id="{6816A774-69DF-46FB-98B6-B24DBF660D77}"/>
              </a:ext>
            </a:extLst>
          </p:cNvPr>
          <p:cNvCxnSpPr>
            <a:cxnSpLocks/>
            <a:stCxn id="43" idx="4"/>
            <a:endCxn id="50" idx="0"/>
          </p:cNvCxnSpPr>
          <p:nvPr/>
        </p:nvCxnSpPr>
        <p:spPr>
          <a:xfrm>
            <a:off x="2207865" y="4029317"/>
            <a:ext cx="170998" cy="541423"/>
          </a:xfrm>
          <a:prstGeom prst="straightConnector1">
            <a:avLst/>
          </a:prstGeom>
          <a:noFill/>
          <a:ln w="25400" cap="flat" cmpd="sng">
            <a:solidFill>
              <a:srgbClr val="52ADC8"/>
            </a:solidFill>
            <a:prstDash val="solid"/>
            <a:round/>
            <a:headEnd type="none" w="lg" len="lg"/>
            <a:tailEnd type="none" w="lg" len="lg"/>
          </a:ln>
        </p:spPr>
      </p:cxnSp>
      <p:pic>
        <p:nvPicPr>
          <p:cNvPr id="33" name="Picture 32">
            <a:extLst>
              <a:ext uri="{FF2B5EF4-FFF2-40B4-BE49-F238E27FC236}">
                <a16:creationId xmlns:a16="http://schemas.microsoft.com/office/drawing/2014/main" id="{9B85B987-2BD5-40CF-927B-00CF8185E19D}"/>
              </a:ext>
            </a:extLst>
          </p:cNvPr>
          <p:cNvPicPr>
            <a:picLocks noChangeAspect="1"/>
          </p:cNvPicPr>
          <p:nvPr/>
        </p:nvPicPr>
        <p:blipFill>
          <a:blip r:embed="rId4"/>
          <a:stretch>
            <a:fillRect/>
          </a:stretch>
        </p:blipFill>
        <p:spPr>
          <a:xfrm>
            <a:off x="1403648" y="5085184"/>
            <a:ext cx="165100" cy="165100"/>
          </a:xfrm>
          <a:prstGeom prst="rect">
            <a:avLst/>
          </a:prstGeom>
        </p:spPr>
      </p:pic>
      <p:pic>
        <p:nvPicPr>
          <p:cNvPr id="34" name="Picture 33">
            <a:extLst>
              <a:ext uri="{FF2B5EF4-FFF2-40B4-BE49-F238E27FC236}">
                <a16:creationId xmlns:a16="http://schemas.microsoft.com/office/drawing/2014/main" id="{D72EB78E-9083-4083-8831-B130CA5F4BAE}"/>
              </a:ext>
            </a:extLst>
          </p:cNvPr>
          <p:cNvPicPr>
            <a:picLocks noChangeAspect="1"/>
          </p:cNvPicPr>
          <p:nvPr/>
        </p:nvPicPr>
        <p:blipFill>
          <a:blip r:embed="rId5"/>
          <a:stretch>
            <a:fillRect/>
          </a:stretch>
        </p:blipFill>
        <p:spPr>
          <a:xfrm>
            <a:off x="1115616" y="5517232"/>
            <a:ext cx="241300" cy="304800"/>
          </a:xfrm>
          <a:prstGeom prst="rect">
            <a:avLst/>
          </a:prstGeom>
        </p:spPr>
      </p:pic>
      <p:pic>
        <p:nvPicPr>
          <p:cNvPr id="35" name="Picture 34">
            <a:extLst>
              <a:ext uri="{FF2B5EF4-FFF2-40B4-BE49-F238E27FC236}">
                <a16:creationId xmlns:a16="http://schemas.microsoft.com/office/drawing/2014/main" id="{10F0BB29-8B9E-431C-9254-3590B5416692}"/>
              </a:ext>
            </a:extLst>
          </p:cNvPr>
          <p:cNvPicPr>
            <a:picLocks noChangeAspect="1"/>
          </p:cNvPicPr>
          <p:nvPr/>
        </p:nvPicPr>
        <p:blipFill>
          <a:blip r:embed="rId6"/>
          <a:stretch>
            <a:fillRect/>
          </a:stretch>
        </p:blipFill>
        <p:spPr>
          <a:xfrm>
            <a:off x="1225848" y="4653136"/>
            <a:ext cx="177800" cy="165100"/>
          </a:xfrm>
          <a:prstGeom prst="rect">
            <a:avLst/>
          </a:prstGeom>
        </p:spPr>
      </p:pic>
      <p:pic>
        <p:nvPicPr>
          <p:cNvPr id="36" name="Picture 35">
            <a:extLst>
              <a:ext uri="{FF2B5EF4-FFF2-40B4-BE49-F238E27FC236}">
                <a16:creationId xmlns:a16="http://schemas.microsoft.com/office/drawing/2014/main" id="{431CE1EA-F2BD-4CA2-A594-9FDE50B239D4}"/>
              </a:ext>
            </a:extLst>
          </p:cNvPr>
          <p:cNvPicPr>
            <a:picLocks noChangeAspect="1"/>
          </p:cNvPicPr>
          <p:nvPr/>
        </p:nvPicPr>
        <p:blipFill>
          <a:blip r:embed="rId7"/>
          <a:stretch>
            <a:fillRect/>
          </a:stretch>
        </p:blipFill>
        <p:spPr>
          <a:xfrm>
            <a:off x="1790649" y="3734099"/>
            <a:ext cx="139700" cy="165100"/>
          </a:xfrm>
          <a:prstGeom prst="rect">
            <a:avLst/>
          </a:prstGeom>
        </p:spPr>
      </p:pic>
      <p:sp>
        <p:nvSpPr>
          <p:cNvPr id="42" name="Shape 452">
            <a:extLst>
              <a:ext uri="{FF2B5EF4-FFF2-40B4-BE49-F238E27FC236}">
                <a16:creationId xmlns:a16="http://schemas.microsoft.com/office/drawing/2014/main" id="{7F2C4CC0-C259-40AE-99A1-AEC03E03EF61}"/>
              </a:ext>
            </a:extLst>
          </p:cNvPr>
          <p:cNvSpPr/>
          <p:nvPr/>
        </p:nvSpPr>
        <p:spPr>
          <a:xfrm>
            <a:off x="2591703" y="4569523"/>
            <a:ext cx="343643" cy="343643"/>
          </a:xfrm>
          <a:prstGeom prst="ellipse">
            <a:avLst/>
          </a:prstGeom>
          <a:solidFill>
            <a:srgbClr val="306C8D"/>
          </a:solidFill>
          <a:ln w="9525" cap="flat" cmpd="sng">
            <a:no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43" name="Circle">
            <a:extLst>
              <a:ext uri="{FF2B5EF4-FFF2-40B4-BE49-F238E27FC236}">
                <a16:creationId xmlns:a16="http://schemas.microsoft.com/office/drawing/2014/main" id="{CDF17D06-F301-483E-8B3C-3D22FA3DAB4B}"/>
              </a:ext>
            </a:extLst>
          </p:cNvPr>
          <p:cNvSpPr/>
          <p:nvPr/>
        </p:nvSpPr>
        <p:spPr>
          <a:xfrm>
            <a:off x="1979712" y="3573016"/>
            <a:ext cx="456301" cy="456301"/>
          </a:xfrm>
          <a:prstGeom prst="ellipse">
            <a:avLst/>
          </a:prstGeom>
          <a:solidFill>
            <a:srgbClr val="42997E"/>
          </a:solidFill>
          <a:ln w="12700">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47" name="Circle">
            <a:extLst>
              <a:ext uri="{FF2B5EF4-FFF2-40B4-BE49-F238E27FC236}">
                <a16:creationId xmlns:a16="http://schemas.microsoft.com/office/drawing/2014/main" id="{323FF6F3-EE67-471E-BDC1-A7972E60D4B6}"/>
              </a:ext>
            </a:extLst>
          </p:cNvPr>
          <p:cNvSpPr/>
          <p:nvPr/>
        </p:nvSpPr>
        <p:spPr>
          <a:xfrm>
            <a:off x="1379395" y="5471588"/>
            <a:ext cx="456301" cy="456301"/>
          </a:xfrm>
          <a:prstGeom prst="ellipse">
            <a:avLst/>
          </a:prstGeom>
          <a:solidFill>
            <a:srgbClr val="42997E"/>
          </a:solidFill>
          <a:ln w="12700">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48" name="Shape 452">
            <a:extLst>
              <a:ext uri="{FF2B5EF4-FFF2-40B4-BE49-F238E27FC236}">
                <a16:creationId xmlns:a16="http://schemas.microsoft.com/office/drawing/2014/main" id="{67581630-5C29-4545-9165-076E51D726A0}"/>
              </a:ext>
            </a:extLst>
          </p:cNvPr>
          <p:cNvSpPr/>
          <p:nvPr/>
        </p:nvSpPr>
        <p:spPr>
          <a:xfrm>
            <a:off x="1435724" y="4585864"/>
            <a:ext cx="343643" cy="343643"/>
          </a:xfrm>
          <a:prstGeom prst="ellipse">
            <a:avLst/>
          </a:prstGeom>
          <a:solidFill>
            <a:srgbClr val="306C8D"/>
          </a:solidFill>
          <a:ln w="9525" cap="flat" cmpd="sng">
            <a:no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49" name="Shape 452">
            <a:extLst>
              <a:ext uri="{FF2B5EF4-FFF2-40B4-BE49-F238E27FC236}">
                <a16:creationId xmlns:a16="http://schemas.microsoft.com/office/drawing/2014/main" id="{2CFD7D52-50C1-4D92-A39A-BF2EA08E0D00}"/>
              </a:ext>
            </a:extLst>
          </p:cNvPr>
          <p:cNvSpPr/>
          <p:nvPr/>
        </p:nvSpPr>
        <p:spPr>
          <a:xfrm>
            <a:off x="1822374" y="4577625"/>
            <a:ext cx="343643" cy="343643"/>
          </a:xfrm>
          <a:prstGeom prst="ellipse">
            <a:avLst/>
          </a:prstGeom>
          <a:solidFill>
            <a:srgbClr val="306C8D"/>
          </a:solidFill>
          <a:ln w="9525" cap="flat" cmpd="sng">
            <a:no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50" name="Shape 452">
            <a:extLst>
              <a:ext uri="{FF2B5EF4-FFF2-40B4-BE49-F238E27FC236}">
                <a16:creationId xmlns:a16="http://schemas.microsoft.com/office/drawing/2014/main" id="{D0AAF2B1-8349-4B9F-AD75-14A0A551FD8C}"/>
              </a:ext>
            </a:extLst>
          </p:cNvPr>
          <p:cNvSpPr/>
          <p:nvPr/>
        </p:nvSpPr>
        <p:spPr>
          <a:xfrm>
            <a:off x="2207039" y="4570740"/>
            <a:ext cx="343643" cy="343643"/>
          </a:xfrm>
          <a:prstGeom prst="ellipse">
            <a:avLst/>
          </a:prstGeom>
          <a:solidFill>
            <a:srgbClr val="306C8D"/>
          </a:solidFill>
          <a:ln w="9525" cap="flat" cmpd="sng">
            <a:no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70" name="Circle">
            <a:extLst>
              <a:ext uri="{FF2B5EF4-FFF2-40B4-BE49-F238E27FC236}">
                <a16:creationId xmlns:a16="http://schemas.microsoft.com/office/drawing/2014/main" id="{51DA2018-3D09-4558-862E-0683C968AAB9}"/>
              </a:ext>
            </a:extLst>
          </p:cNvPr>
          <p:cNvSpPr/>
          <p:nvPr/>
        </p:nvSpPr>
        <p:spPr>
          <a:xfrm>
            <a:off x="2511724" y="5471588"/>
            <a:ext cx="456301" cy="456301"/>
          </a:xfrm>
          <a:prstGeom prst="ellipse">
            <a:avLst/>
          </a:prstGeom>
          <a:solidFill>
            <a:srgbClr val="42997E"/>
          </a:solidFill>
          <a:ln w="12700">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72" name="Circle">
            <a:extLst>
              <a:ext uri="{FF2B5EF4-FFF2-40B4-BE49-F238E27FC236}">
                <a16:creationId xmlns:a16="http://schemas.microsoft.com/office/drawing/2014/main" id="{8AFC0560-7E50-464D-A040-0AFA62C9B428}"/>
              </a:ext>
            </a:extLst>
          </p:cNvPr>
          <p:cNvSpPr/>
          <p:nvPr/>
        </p:nvSpPr>
        <p:spPr>
          <a:xfrm>
            <a:off x="1760086" y="5456510"/>
            <a:ext cx="456301" cy="456301"/>
          </a:xfrm>
          <a:prstGeom prst="ellipse">
            <a:avLst/>
          </a:prstGeom>
          <a:solidFill>
            <a:srgbClr val="42997E"/>
          </a:solidFill>
          <a:ln w="12700">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74" name="Circle">
            <a:extLst>
              <a:ext uri="{FF2B5EF4-FFF2-40B4-BE49-F238E27FC236}">
                <a16:creationId xmlns:a16="http://schemas.microsoft.com/office/drawing/2014/main" id="{12BDB691-82EF-4BDB-AC74-F079C1C5E1DE}"/>
              </a:ext>
            </a:extLst>
          </p:cNvPr>
          <p:cNvSpPr/>
          <p:nvPr/>
        </p:nvSpPr>
        <p:spPr>
          <a:xfrm>
            <a:off x="2152587" y="5456510"/>
            <a:ext cx="456301" cy="456301"/>
          </a:xfrm>
          <a:prstGeom prst="ellipse">
            <a:avLst/>
          </a:prstGeom>
          <a:solidFill>
            <a:srgbClr val="42997E"/>
          </a:solidFill>
          <a:ln w="12700">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Tree>
    <p:extLst>
      <p:ext uri="{BB962C8B-B14F-4D97-AF65-F5344CB8AC3E}">
        <p14:creationId xmlns:p14="http://schemas.microsoft.com/office/powerpoint/2010/main" val="26066964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621"/>
            <a:ext cx="8229600" cy="868362"/>
          </a:xfrm>
        </p:spPr>
        <p:txBody>
          <a:bodyPr/>
          <a:lstStyle/>
          <a:p>
            <a:r>
              <a:rPr lang="en-US" sz="3600" dirty="0"/>
              <a:t>MC Prediction for </a:t>
            </a:r>
            <a:r>
              <a:rPr lang="en-US" sz="3600" dirty="0" err="1"/>
              <a:t>MiniGW</a:t>
            </a:r>
            <a:endParaRPr lang="en-US" sz="3200" dirty="0"/>
          </a:p>
        </p:txBody>
      </p:sp>
      <p:sp>
        <p:nvSpPr>
          <p:cNvPr id="4" name="TextBox 3"/>
          <p:cNvSpPr txBox="1"/>
          <p:nvPr/>
        </p:nvSpPr>
        <p:spPr>
          <a:xfrm>
            <a:off x="400050" y="762000"/>
            <a:ext cx="1771650" cy="369332"/>
          </a:xfrm>
          <a:prstGeom prst="rect">
            <a:avLst/>
          </a:prstGeom>
          <a:noFill/>
        </p:spPr>
        <p:txBody>
          <a:bodyPr wrap="square" rtlCol="0">
            <a:spAutoFit/>
          </a:bodyPr>
          <a:lstStyle/>
          <a:p>
            <a:pPr algn="ctr"/>
            <a:r>
              <a:rPr lang="en-US" dirty="0">
                <a:solidFill>
                  <a:schemeClr val="accent2"/>
                </a:solidFill>
                <a:latin typeface="Palatino"/>
                <a:cs typeface="Palatino"/>
              </a:rPr>
              <a:t>Input Policy </a:t>
            </a:r>
            <a:r>
              <a:rPr lang="en-US" dirty="0">
                <a:solidFill>
                  <a:schemeClr val="accent2"/>
                </a:solidFill>
                <a:latin typeface="Palatino"/>
                <a:cs typeface="Palatino"/>
                <a:sym typeface="Symbol" pitchFamily="18" charset="2"/>
              </a:rPr>
              <a:t></a:t>
            </a:r>
            <a:r>
              <a:rPr lang="en-US" sz="1200" dirty="0">
                <a:solidFill>
                  <a:schemeClr val="accent2"/>
                </a:solidFill>
                <a:latin typeface="Palatino"/>
                <a:cs typeface="Palatino"/>
              </a:rPr>
              <a:t> </a:t>
            </a:r>
          </a:p>
        </p:txBody>
      </p:sp>
      <p:sp>
        <p:nvSpPr>
          <p:cNvPr id="14" name="Text Box 13"/>
          <p:cNvSpPr txBox="1">
            <a:spLocks noChangeArrowheads="1"/>
          </p:cNvSpPr>
          <p:nvPr/>
        </p:nvSpPr>
        <p:spPr bwMode="auto">
          <a:xfrm>
            <a:off x="342900" y="3623030"/>
            <a:ext cx="1828800" cy="338554"/>
          </a:xfrm>
          <a:prstGeom prst="rect">
            <a:avLst/>
          </a:prstGeom>
          <a:noFill/>
          <a:ln w="9525">
            <a:noFill/>
            <a:miter lim="800000"/>
            <a:headEnd/>
            <a:tailEnd/>
          </a:ln>
        </p:spPr>
        <p:txBody>
          <a:bodyPr wrap="square">
            <a:spAutoFit/>
          </a:bodyPr>
          <a:lstStyle/>
          <a:p>
            <a:pPr algn="ctr">
              <a:spcBef>
                <a:spcPct val="50000"/>
              </a:spcBef>
            </a:pPr>
            <a:r>
              <a:rPr lang="en-US" sz="1600" i="1" dirty="0">
                <a:latin typeface="Palatino"/>
                <a:cs typeface="Palatino"/>
                <a:sym typeface="Symbol" pitchFamily="18" charset="2"/>
              </a:rPr>
              <a:t>Assume: </a:t>
            </a:r>
            <a:r>
              <a:rPr lang="en-US" sz="1600" dirty="0">
                <a:latin typeface="Palatino"/>
                <a:cs typeface="Palatino"/>
                <a:sym typeface="Symbol" pitchFamily="18" charset="2"/>
              </a:rPr>
              <a:t> = 1</a:t>
            </a:r>
            <a:endParaRPr lang="en-US" sz="1600" dirty="0">
              <a:latin typeface="Palatino"/>
              <a:cs typeface="Palatino"/>
            </a:endParaRPr>
          </a:p>
        </p:txBody>
      </p:sp>
      <p:sp>
        <p:nvSpPr>
          <p:cNvPr id="15" name="TextBox 14"/>
          <p:cNvSpPr txBox="1"/>
          <p:nvPr/>
        </p:nvSpPr>
        <p:spPr>
          <a:xfrm>
            <a:off x="2800350" y="762000"/>
            <a:ext cx="3371850" cy="369332"/>
          </a:xfrm>
          <a:prstGeom prst="rect">
            <a:avLst/>
          </a:prstGeom>
          <a:noFill/>
        </p:spPr>
        <p:txBody>
          <a:bodyPr wrap="square" rtlCol="0">
            <a:spAutoFit/>
          </a:bodyPr>
          <a:lstStyle/>
          <a:p>
            <a:pPr algn="ctr"/>
            <a:r>
              <a:rPr lang="en-US" dirty="0">
                <a:solidFill>
                  <a:schemeClr val="accent2"/>
                </a:solidFill>
                <a:latin typeface="Palatino"/>
                <a:cs typeface="Palatino"/>
              </a:rPr>
              <a:t>Observed Episodes (Training)</a:t>
            </a:r>
            <a:endParaRPr lang="en-US" sz="1200" dirty="0">
              <a:solidFill>
                <a:schemeClr val="accent2"/>
              </a:solidFill>
              <a:latin typeface="Palatino"/>
              <a:cs typeface="Palatino"/>
            </a:endParaRPr>
          </a:p>
        </p:txBody>
      </p:sp>
      <p:sp>
        <p:nvSpPr>
          <p:cNvPr id="18" name="TextBox 17"/>
          <p:cNvSpPr txBox="1"/>
          <p:nvPr/>
        </p:nvSpPr>
        <p:spPr>
          <a:xfrm>
            <a:off x="6743700" y="762000"/>
            <a:ext cx="2057400" cy="369332"/>
          </a:xfrm>
          <a:prstGeom prst="rect">
            <a:avLst/>
          </a:prstGeom>
          <a:noFill/>
        </p:spPr>
        <p:txBody>
          <a:bodyPr wrap="square" rtlCol="0">
            <a:spAutoFit/>
          </a:bodyPr>
          <a:lstStyle/>
          <a:p>
            <a:pPr algn="ctr"/>
            <a:r>
              <a:rPr lang="en-US" dirty="0">
                <a:solidFill>
                  <a:schemeClr val="accent2"/>
                </a:solidFill>
                <a:latin typeface="Palatino"/>
                <a:cs typeface="Palatino"/>
              </a:rPr>
              <a:t>Output Values</a:t>
            </a:r>
            <a:endParaRPr lang="en-US" sz="1200" dirty="0">
              <a:solidFill>
                <a:schemeClr val="accent2"/>
              </a:solidFill>
              <a:latin typeface="Palatino"/>
              <a:cs typeface="Palatino"/>
            </a:endParaRPr>
          </a:p>
        </p:txBody>
      </p:sp>
      <p:graphicFrame>
        <p:nvGraphicFramePr>
          <p:cNvPr id="19" name="Table 18"/>
          <p:cNvGraphicFramePr>
            <a:graphicFrameLocks noGrp="1"/>
          </p:cNvGraphicFramePr>
          <p:nvPr/>
        </p:nvGraphicFramePr>
        <p:xfrm>
          <a:off x="285750" y="1619250"/>
          <a:ext cx="2000250" cy="1907484"/>
        </p:xfrm>
        <a:graphic>
          <a:graphicData uri="http://schemas.openxmlformats.org/drawingml/2006/table">
            <a:tbl>
              <a:tblPr firstRow="1" bandRow="1">
                <a:tableStyleId>{5C22544A-7EE6-4342-B048-85BDC9FD1C3A}</a:tableStyleId>
              </a:tblPr>
              <a:tblGrid>
                <a:gridCol w="666750">
                  <a:extLst>
                    <a:ext uri="{9D8B030D-6E8A-4147-A177-3AD203B41FA5}">
                      <a16:colId xmlns:a16="http://schemas.microsoft.com/office/drawing/2014/main" val="20000"/>
                    </a:ext>
                  </a:extLst>
                </a:gridCol>
                <a:gridCol w="666750">
                  <a:extLst>
                    <a:ext uri="{9D8B030D-6E8A-4147-A177-3AD203B41FA5}">
                      <a16:colId xmlns:a16="http://schemas.microsoft.com/office/drawing/2014/main" val="20001"/>
                    </a:ext>
                  </a:extLst>
                </a:gridCol>
                <a:gridCol w="666750">
                  <a:extLst>
                    <a:ext uri="{9D8B030D-6E8A-4147-A177-3AD203B41FA5}">
                      <a16:colId xmlns:a16="http://schemas.microsoft.com/office/drawing/2014/main" val="20002"/>
                    </a:ext>
                  </a:extLst>
                </a:gridCol>
              </a:tblGrid>
              <a:tr h="635828">
                <a:tc>
                  <a:txBody>
                    <a:bodyPr/>
                    <a:lstStyle/>
                    <a:p>
                      <a:pPr algn="ctr"/>
                      <a:endParaRPr lang="en-US" sz="2400" dirty="0">
                        <a:solidFill>
                          <a:schemeClr val="bg2"/>
                        </a:solidFill>
                        <a:latin typeface="Calibri" pitchFamily="34" charset="0"/>
                      </a:endParaRPr>
                    </a:p>
                  </a:txBody>
                  <a:tcPr marL="62617" marR="62617" marT="31309" marB="31309"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marL="0" marR="0" lvl="0" indent="0" algn="ctr" defTabSz="914354" rtl="0" eaLnBrk="1" fontAlgn="auto" latinLnBrk="0" hangingPunct="1">
                        <a:lnSpc>
                          <a:spcPct val="100000"/>
                        </a:lnSpc>
                        <a:spcBef>
                          <a:spcPts val="0"/>
                        </a:spcBef>
                        <a:spcAft>
                          <a:spcPts val="0"/>
                        </a:spcAft>
                        <a:buClrTx/>
                        <a:buSzTx/>
                        <a:buFontTx/>
                        <a:buNone/>
                        <a:tabLst/>
                        <a:defRPr/>
                      </a:pPr>
                      <a:r>
                        <a:rPr kumimoji="0" lang="en-US" sz="2100" b="1" i="0" u="none" strike="noStrike" kern="1200" cap="none" spc="0" normalizeH="0" baseline="0" noProof="0" dirty="0">
                          <a:ln>
                            <a:noFill/>
                          </a:ln>
                          <a:solidFill>
                            <a:schemeClr val="bg2"/>
                          </a:solidFill>
                          <a:effectLst/>
                          <a:uLnTx/>
                          <a:uFillTx/>
                          <a:latin typeface="Calibri" pitchFamily="34" charset="0"/>
                          <a:ea typeface="+mn-ea"/>
                          <a:cs typeface="+mn-cs"/>
                        </a:rPr>
                        <a:t>A</a:t>
                      </a:r>
                      <a:endParaRPr lang="en-US" sz="2100" dirty="0">
                        <a:solidFill>
                          <a:schemeClr val="bg2"/>
                        </a:solidFill>
                        <a:latin typeface="Calibri" pitchFamily="34" charset="0"/>
                      </a:endParaRPr>
                    </a:p>
                  </a:txBody>
                  <a:tcPr marL="62617" marR="62617" marT="31309" marB="31309"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endParaRPr lang="en-US" sz="1400" dirty="0">
                        <a:latin typeface="Calibri" pitchFamily="34" charset="0"/>
                      </a:endParaRPr>
                    </a:p>
                  </a:txBody>
                  <a:tcPr marL="62617" marR="62617" marT="31309" marB="31309">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val="10000"/>
                  </a:ext>
                </a:extLst>
              </a:tr>
              <a:tr h="635828">
                <a:tc>
                  <a:txBody>
                    <a:bodyPr/>
                    <a:lstStyle/>
                    <a:p>
                      <a:pPr marL="0" marR="0" lvl="0" indent="0" algn="ctr" defTabSz="914354"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chemeClr val="bg2"/>
                          </a:solidFill>
                          <a:effectLst/>
                          <a:uLnTx/>
                          <a:uFillTx/>
                          <a:latin typeface="Calibri" pitchFamily="34" charset="0"/>
                          <a:ea typeface="+mn-ea"/>
                          <a:cs typeface="+mn-cs"/>
                        </a:rPr>
                        <a:t>B</a:t>
                      </a:r>
                    </a:p>
                  </a:txBody>
                  <a:tcPr marL="62617" marR="62617" marT="31309" marB="31309"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354"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chemeClr val="bg2"/>
                          </a:solidFill>
                          <a:effectLst/>
                          <a:uLnTx/>
                          <a:uFillTx/>
                          <a:latin typeface="Calibri" pitchFamily="34" charset="0"/>
                          <a:ea typeface="+mn-ea"/>
                          <a:cs typeface="+mn-cs"/>
                        </a:rPr>
                        <a:t>C</a:t>
                      </a:r>
                      <a:endParaRPr lang="en-US" sz="2400" dirty="0">
                        <a:solidFill>
                          <a:schemeClr val="bg2"/>
                        </a:solidFill>
                        <a:latin typeface="Calibri" pitchFamily="34" charset="0"/>
                      </a:endParaRPr>
                    </a:p>
                  </a:txBody>
                  <a:tcPr marL="62617" marR="62617" marT="31309" marB="31309"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354" rtl="0" eaLnBrk="1" fontAlgn="auto" latinLnBrk="0" hangingPunct="1">
                        <a:lnSpc>
                          <a:spcPct val="100000"/>
                        </a:lnSpc>
                        <a:spcBef>
                          <a:spcPts val="0"/>
                        </a:spcBef>
                        <a:spcAft>
                          <a:spcPts val="0"/>
                        </a:spcAft>
                        <a:buClrTx/>
                        <a:buSzTx/>
                        <a:buFontTx/>
                        <a:buNone/>
                        <a:tabLst/>
                        <a:defRPr/>
                      </a:pPr>
                      <a:r>
                        <a:rPr kumimoji="0" lang="en-US" sz="2100" b="1" i="0" u="none" strike="noStrike" kern="1200" cap="none" spc="0" normalizeH="0" baseline="0" noProof="0" dirty="0">
                          <a:ln>
                            <a:noFill/>
                          </a:ln>
                          <a:solidFill>
                            <a:srgbClr val="808080"/>
                          </a:solidFill>
                          <a:effectLst/>
                          <a:uLnTx/>
                          <a:uFillTx/>
                          <a:latin typeface="Calibri" pitchFamily="34" charset="0"/>
                          <a:ea typeface="+mn-ea"/>
                          <a:cs typeface="+mn-cs"/>
                        </a:rPr>
                        <a:t>D</a:t>
                      </a:r>
                      <a:endParaRPr kumimoji="0" lang="en-US" sz="2100" b="0" i="0" u="none" strike="noStrike" kern="1200" cap="none" spc="0" normalizeH="0" baseline="0" noProof="0" dirty="0">
                        <a:ln>
                          <a:noFill/>
                        </a:ln>
                        <a:solidFill>
                          <a:schemeClr val="tx1"/>
                        </a:solidFill>
                        <a:effectLst/>
                        <a:uLnTx/>
                        <a:uFillTx/>
                        <a:latin typeface="Calibri" pitchFamily="34" charset="0"/>
                        <a:ea typeface="+mn-ea"/>
                        <a:cs typeface="+mn-cs"/>
                      </a:endParaRPr>
                    </a:p>
                  </a:txBody>
                  <a:tcPr marL="62617" marR="62617" marT="31309" marB="31309"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635828">
                <a:tc>
                  <a:txBody>
                    <a:bodyPr/>
                    <a:lstStyle/>
                    <a:p>
                      <a:endParaRPr lang="en-US" sz="1400" dirty="0">
                        <a:latin typeface="Calibri" pitchFamily="34" charset="0"/>
                      </a:endParaRPr>
                    </a:p>
                  </a:txBody>
                  <a:tcPr marL="62617" marR="62617" marT="31309" marB="31309">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marL="0" marR="0" lvl="0" indent="0" algn="ctr" defTabSz="914354"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808080"/>
                          </a:solidFill>
                          <a:effectLst/>
                          <a:uLnTx/>
                          <a:uFillTx/>
                          <a:latin typeface="Calibri" pitchFamily="34" charset="0"/>
                          <a:ea typeface="+mn-ea"/>
                          <a:cs typeface="+mn-cs"/>
                        </a:rPr>
                        <a:t>E</a:t>
                      </a:r>
                      <a:endParaRPr kumimoji="0" lang="en-US" sz="2400" b="0" i="0" u="none" strike="noStrike" kern="1200" cap="none" spc="0" normalizeH="0" baseline="0" noProof="0" dirty="0">
                        <a:ln>
                          <a:noFill/>
                        </a:ln>
                        <a:solidFill>
                          <a:srgbClr val="808080"/>
                        </a:solidFill>
                        <a:effectLst/>
                        <a:uLnTx/>
                        <a:uFillTx/>
                        <a:latin typeface="Calibri" pitchFamily="34" charset="0"/>
                        <a:ea typeface="+mn-ea"/>
                        <a:cs typeface="+mn-cs"/>
                      </a:endParaRPr>
                    </a:p>
                  </a:txBody>
                  <a:tcPr marL="62617" marR="62617" marT="31309" marB="31309"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endParaRPr lang="en-US" sz="1400" dirty="0">
                        <a:latin typeface="Calibri" pitchFamily="34" charset="0"/>
                      </a:endParaRPr>
                    </a:p>
                  </a:txBody>
                  <a:tcPr marL="62617" marR="62617" marT="31309" marB="31309">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val="10002"/>
                  </a:ext>
                </a:extLst>
              </a:tr>
            </a:tbl>
          </a:graphicData>
        </a:graphic>
      </p:graphicFrame>
      <p:sp>
        <p:nvSpPr>
          <p:cNvPr id="20" name="Rectangle 19"/>
          <p:cNvSpPr/>
          <p:nvPr/>
        </p:nvSpPr>
        <p:spPr>
          <a:xfrm>
            <a:off x="1727688" y="2342418"/>
            <a:ext cx="457200" cy="45720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Palatino"/>
              <a:cs typeface="Palatino"/>
            </a:endParaRPr>
          </a:p>
        </p:txBody>
      </p:sp>
      <p:sp>
        <p:nvSpPr>
          <p:cNvPr id="21" name="Rectangle 20"/>
          <p:cNvSpPr/>
          <p:nvPr/>
        </p:nvSpPr>
        <p:spPr>
          <a:xfrm>
            <a:off x="1055076" y="1713768"/>
            <a:ext cx="457200" cy="45720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Palatino"/>
              <a:cs typeface="Palatino"/>
            </a:endParaRPr>
          </a:p>
        </p:txBody>
      </p:sp>
      <p:sp>
        <p:nvSpPr>
          <p:cNvPr id="22" name="Isosceles Triangle 21"/>
          <p:cNvSpPr/>
          <p:nvPr/>
        </p:nvSpPr>
        <p:spPr>
          <a:xfrm rot="5400000">
            <a:off x="798736" y="2501512"/>
            <a:ext cx="171450" cy="147802"/>
          </a:xfrm>
          <a:prstGeom prst="triangle">
            <a:avLst/>
          </a:prstGeom>
          <a:solidFill>
            <a:srgbClr val="CCECFF"/>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Palatino"/>
              <a:cs typeface="Palatino"/>
            </a:endParaRPr>
          </a:p>
        </p:txBody>
      </p:sp>
      <p:sp>
        <p:nvSpPr>
          <p:cNvPr id="23" name="Isosceles Triangle 22"/>
          <p:cNvSpPr/>
          <p:nvPr/>
        </p:nvSpPr>
        <p:spPr>
          <a:xfrm rot="5400000">
            <a:off x="1440574" y="2501513"/>
            <a:ext cx="171450" cy="147802"/>
          </a:xfrm>
          <a:prstGeom prst="triangle">
            <a:avLst/>
          </a:prstGeom>
          <a:solidFill>
            <a:srgbClr val="CCECFF"/>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Palatino"/>
              <a:cs typeface="Palatino"/>
            </a:endParaRPr>
          </a:p>
        </p:txBody>
      </p:sp>
      <p:sp>
        <p:nvSpPr>
          <p:cNvPr id="24" name="Isosceles Triangle 23"/>
          <p:cNvSpPr/>
          <p:nvPr/>
        </p:nvSpPr>
        <p:spPr>
          <a:xfrm>
            <a:off x="1206744" y="2900199"/>
            <a:ext cx="171450" cy="147802"/>
          </a:xfrm>
          <a:prstGeom prst="triangle">
            <a:avLst/>
          </a:prstGeom>
          <a:solidFill>
            <a:srgbClr val="CCECFF"/>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Palatino"/>
              <a:cs typeface="Palatino"/>
            </a:endParaRPr>
          </a:p>
        </p:txBody>
      </p:sp>
      <p:sp>
        <p:nvSpPr>
          <p:cNvPr id="26" name="TextBox 25"/>
          <p:cNvSpPr txBox="1"/>
          <p:nvPr/>
        </p:nvSpPr>
        <p:spPr>
          <a:xfrm>
            <a:off x="2846508" y="1658814"/>
            <a:ext cx="1485900" cy="784830"/>
          </a:xfrm>
          <a:prstGeom prst="rect">
            <a:avLst/>
          </a:prstGeom>
          <a:noFill/>
        </p:spPr>
        <p:txBody>
          <a:bodyPr wrap="square" rtlCol="0">
            <a:spAutoFit/>
          </a:bodyPr>
          <a:lstStyle/>
          <a:p>
            <a:r>
              <a:rPr lang="en-US" sz="1500" dirty="0">
                <a:latin typeface="Palatino"/>
                <a:cs typeface="Palatino"/>
              </a:rPr>
              <a:t>B, east, C, -1</a:t>
            </a:r>
          </a:p>
          <a:p>
            <a:r>
              <a:rPr lang="en-US" sz="1500" dirty="0">
                <a:latin typeface="Palatino"/>
                <a:cs typeface="Palatino"/>
              </a:rPr>
              <a:t>C, east, D, -1</a:t>
            </a:r>
          </a:p>
          <a:p>
            <a:r>
              <a:rPr lang="en-US" sz="1500" dirty="0">
                <a:latin typeface="Palatino"/>
                <a:cs typeface="Palatino"/>
              </a:rPr>
              <a:t>D, exit, x, +10</a:t>
            </a:r>
          </a:p>
        </p:txBody>
      </p:sp>
      <p:sp>
        <p:nvSpPr>
          <p:cNvPr id="28" name="TextBox 27"/>
          <p:cNvSpPr txBox="1"/>
          <p:nvPr/>
        </p:nvSpPr>
        <p:spPr>
          <a:xfrm>
            <a:off x="4789608" y="1658814"/>
            <a:ext cx="1485900" cy="784830"/>
          </a:xfrm>
          <a:prstGeom prst="rect">
            <a:avLst/>
          </a:prstGeom>
          <a:noFill/>
        </p:spPr>
        <p:txBody>
          <a:bodyPr wrap="square" rtlCol="0">
            <a:spAutoFit/>
          </a:bodyPr>
          <a:lstStyle/>
          <a:p>
            <a:r>
              <a:rPr lang="en-US" sz="1500" dirty="0">
                <a:latin typeface="Palatino"/>
                <a:cs typeface="Palatino"/>
              </a:rPr>
              <a:t>B, east, C, -1</a:t>
            </a:r>
          </a:p>
          <a:p>
            <a:r>
              <a:rPr lang="en-US" sz="1500" dirty="0">
                <a:latin typeface="Palatino"/>
                <a:cs typeface="Palatino"/>
              </a:rPr>
              <a:t>C, east, D, -1</a:t>
            </a:r>
          </a:p>
          <a:p>
            <a:r>
              <a:rPr lang="en-US" sz="1500" dirty="0">
                <a:latin typeface="Palatino"/>
                <a:cs typeface="Palatino"/>
              </a:rPr>
              <a:t>D, exit, x, +10</a:t>
            </a:r>
          </a:p>
        </p:txBody>
      </p:sp>
      <p:sp>
        <p:nvSpPr>
          <p:cNvPr id="29" name="TextBox 28"/>
          <p:cNvSpPr txBox="1"/>
          <p:nvPr/>
        </p:nvSpPr>
        <p:spPr>
          <a:xfrm>
            <a:off x="4756638" y="3029183"/>
            <a:ext cx="1518870" cy="784830"/>
          </a:xfrm>
          <a:prstGeom prst="rect">
            <a:avLst/>
          </a:prstGeom>
          <a:noFill/>
        </p:spPr>
        <p:txBody>
          <a:bodyPr wrap="square" rtlCol="0">
            <a:spAutoFit/>
          </a:bodyPr>
          <a:lstStyle/>
          <a:p>
            <a:r>
              <a:rPr lang="en-US" sz="1500" dirty="0">
                <a:latin typeface="Palatino"/>
                <a:cs typeface="Palatino"/>
              </a:rPr>
              <a:t>E, north, C, -1</a:t>
            </a:r>
          </a:p>
          <a:p>
            <a:r>
              <a:rPr lang="en-US" sz="1500" dirty="0">
                <a:latin typeface="Palatino"/>
                <a:cs typeface="Palatino"/>
              </a:rPr>
              <a:t>C, east, A, -1</a:t>
            </a:r>
          </a:p>
          <a:p>
            <a:r>
              <a:rPr lang="en-US" sz="1500" dirty="0">
                <a:latin typeface="Palatino"/>
                <a:cs typeface="Palatino"/>
              </a:rPr>
              <a:t>A, exit, x, -10</a:t>
            </a:r>
          </a:p>
        </p:txBody>
      </p:sp>
      <p:sp>
        <p:nvSpPr>
          <p:cNvPr id="30" name="TextBox 29"/>
          <p:cNvSpPr txBox="1"/>
          <p:nvPr/>
        </p:nvSpPr>
        <p:spPr>
          <a:xfrm>
            <a:off x="2914650" y="1219200"/>
            <a:ext cx="1257300" cy="369332"/>
          </a:xfrm>
          <a:prstGeom prst="rect">
            <a:avLst/>
          </a:prstGeom>
          <a:noFill/>
        </p:spPr>
        <p:txBody>
          <a:bodyPr wrap="square" rtlCol="0">
            <a:spAutoFit/>
          </a:bodyPr>
          <a:lstStyle/>
          <a:p>
            <a:pPr algn="ctr"/>
            <a:r>
              <a:rPr lang="en-US" dirty="0">
                <a:latin typeface="Palatino"/>
                <a:cs typeface="Palatino"/>
              </a:rPr>
              <a:t>Episode 1</a:t>
            </a:r>
          </a:p>
        </p:txBody>
      </p:sp>
      <p:sp>
        <p:nvSpPr>
          <p:cNvPr id="31" name="Rounded Rectangle 30"/>
          <p:cNvSpPr/>
          <p:nvPr/>
        </p:nvSpPr>
        <p:spPr>
          <a:xfrm>
            <a:off x="2686050" y="1619250"/>
            <a:ext cx="1714500" cy="971550"/>
          </a:xfrm>
          <a:prstGeom prst="round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Palatino"/>
              <a:cs typeface="Palatino"/>
            </a:endParaRPr>
          </a:p>
        </p:txBody>
      </p:sp>
      <p:sp>
        <p:nvSpPr>
          <p:cNvPr id="32" name="TextBox 31"/>
          <p:cNvSpPr txBox="1"/>
          <p:nvPr/>
        </p:nvSpPr>
        <p:spPr>
          <a:xfrm>
            <a:off x="4857750" y="1219200"/>
            <a:ext cx="1257300" cy="369332"/>
          </a:xfrm>
          <a:prstGeom prst="rect">
            <a:avLst/>
          </a:prstGeom>
          <a:noFill/>
        </p:spPr>
        <p:txBody>
          <a:bodyPr wrap="square" rtlCol="0">
            <a:spAutoFit/>
          </a:bodyPr>
          <a:lstStyle/>
          <a:p>
            <a:pPr algn="ctr"/>
            <a:r>
              <a:rPr lang="en-US" dirty="0">
                <a:latin typeface="Palatino"/>
                <a:cs typeface="Palatino"/>
              </a:rPr>
              <a:t>Episode 2</a:t>
            </a:r>
          </a:p>
        </p:txBody>
      </p:sp>
      <p:sp>
        <p:nvSpPr>
          <p:cNvPr id="33" name="Rounded Rectangle 32"/>
          <p:cNvSpPr/>
          <p:nvPr/>
        </p:nvSpPr>
        <p:spPr>
          <a:xfrm>
            <a:off x="4629150" y="1619250"/>
            <a:ext cx="1714500" cy="971550"/>
          </a:xfrm>
          <a:prstGeom prst="round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Palatino"/>
              <a:cs typeface="Palatino"/>
            </a:endParaRPr>
          </a:p>
        </p:txBody>
      </p:sp>
      <p:sp>
        <p:nvSpPr>
          <p:cNvPr id="34" name="TextBox 33"/>
          <p:cNvSpPr txBox="1"/>
          <p:nvPr/>
        </p:nvSpPr>
        <p:spPr>
          <a:xfrm>
            <a:off x="2914650" y="2590800"/>
            <a:ext cx="1257300" cy="369332"/>
          </a:xfrm>
          <a:prstGeom prst="rect">
            <a:avLst/>
          </a:prstGeom>
          <a:noFill/>
        </p:spPr>
        <p:txBody>
          <a:bodyPr wrap="square" rtlCol="0">
            <a:spAutoFit/>
          </a:bodyPr>
          <a:lstStyle/>
          <a:p>
            <a:pPr algn="ctr"/>
            <a:r>
              <a:rPr lang="en-US" dirty="0">
                <a:latin typeface="Palatino"/>
                <a:cs typeface="Palatino"/>
              </a:rPr>
              <a:t>Episode 3</a:t>
            </a:r>
          </a:p>
        </p:txBody>
      </p:sp>
      <p:sp>
        <p:nvSpPr>
          <p:cNvPr id="35" name="Rounded Rectangle 34"/>
          <p:cNvSpPr/>
          <p:nvPr/>
        </p:nvSpPr>
        <p:spPr>
          <a:xfrm>
            <a:off x="2686050" y="2990850"/>
            <a:ext cx="1714500" cy="971550"/>
          </a:xfrm>
          <a:prstGeom prst="round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Palatino"/>
              <a:cs typeface="Palatino"/>
            </a:endParaRPr>
          </a:p>
        </p:txBody>
      </p:sp>
      <p:sp>
        <p:nvSpPr>
          <p:cNvPr id="36" name="TextBox 35"/>
          <p:cNvSpPr txBox="1"/>
          <p:nvPr/>
        </p:nvSpPr>
        <p:spPr>
          <a:xfrm>
            <a:off x="4857750" y="2590800"/>
            <a:ext cx="1257300" cy="369332"/>
          </a:xfrm>
          <a:prstGeom prst="rect">
            <a:avLst/>
          </a:prstGeom>
          <a:noFill/>
        </p:spPr>
        <p:txBody>
          <a:bodyPr wrap="square" rtlCol="0">
            <a:spAutoFit/>
          </a:bodyPr>
          <a:lstStyle/>
          <a:p>
            <a:pPr algn="ctr"/>
            <a:r>
              <a:rPr lang="en-US" dirty="0">
                <a:latin typeface="Palatino"/>
                <a:cs typeface="Palatino"/>
              </a:rPr>
              <a:t>Episode 4</a:t>
            </a:r>
          </a:p>
        </p:txBody>
      </p:sp>
      <p:sp>
        <p:nvSpPr>
          <p:cNvPr id="37" name="Rounded Rectangle 36"/>
          <p:cNvSpPr/>
          <p:nvPr/>
        </p:nvSpPr>
        <p:spPr>
          <a:xfrm>
            <a:off x="4629150" y="2990850"/>
            <a:ext cx="1714500" cy="971550"/>
          </a:xfrm>
          <a:prstGeom prst="round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Palatino"/>
              <a:cs typeface="Palatino"/>
            </a:endParaRPr>
          </a:p>
        </p:txBody>
      </p:sp>
      <p:sp>
        <p:nvSpPr>
          <p:cNvPr id="44" name="TextBox 43"/>
          <p:cNvSpPr txBox="1"/>
          <p:nvPr/>
        </p:nvSpPr>
        <p:spPr>
          <a:xfrm>
            <a:off x="2800350" y="3028218"/>
            <a:ext cx="1828800" cy="784830"/>
          </a:xfrm>
          <a:prstGeom prst="rect">
            <a:avLst/>
          </a:prstGeom>
          <a:noFill/>
        </p:spPr>
        <p:txBody>
          <a:bodyPr wrap="square" rtlCol="0">
            <a:spAutoFit/>
          </a:bodyPr>
          <a:lstStyle/>
          <a:p>
            <a:r>
              <a:rPr lang="en-US" sz="1500" dirty="0">
                <a:latin typeface="Palatino"/>
                <a:cs typeface="Palatino"/>
              </a:rPr>
              <a:t>E, north, C, -1</a:t>
            </a:r>
          </a:p>
          <a:p>
            <a:r>
              <a:rPr lang="en-US" sz="1500" dirty="0">
                <a:latin typeface="Palatino"/>
                <a:cs typeface="Palatino"/>
              </a:rPr>
              <a:t>C, east, D, -1</a:t>
            </a:r>
          </a:p>
          <a:p>
            <a:r>
              <a:rPr lang="en-US" sz="1500" dirty="0">
                <a:latin typeface="Palatino"/>
                <a:cs typeface="Palatino"/>
              </a:rPr>
              <a:t>D, exit, x, +10</a:t>
            </a:r>
          </a:p>
        </p:txBody>
      </p:sp>
      <p:graphicFrame>
        <p:nvGraphicFramePr>
          <p:cNvPr id="56" name="Table 55"/>
          <p:cNvGraphicFramePr>
            <a:graphicFrameLocks noGrp="1"/>
          </p:cNvGraphicFramePr>
          <p:nvPr/>
        </p:nvGraphicFramePr>
        <p:xfrm>
          <a:off x="6800850" y="1597716"/>
          <a:ext cx="2000250" cy="1907484"/>
        </p:xfrm>
        <a:graphic>
          <a:graphicData uri="http://schemas.openxmlformats.org/drawingml/2006/table">
            <a:tbl>
              <a:tblPr firstRow="1" bandRow="1">
                <a:tableStyleId>{5C22544A-7EE6-4342-B048-85BDC9FD1C3A}</a:tableStyleId>
              </a:tblPr>
              <a:tblGrid>
                <a:gridCol w="666750">
                  <a:extLst>
                    <a:ext uri="{9D8B030D-6E8A-4147-A177-3AD203B41FA5}">
                      <a16:colId xmlns:a16="http://schemas.microsoft.com/office/drawing/2014/main" val="20000"/>
                    </a:ext>
                  </a:extLst>
                </a:gridCol>
                <a:gridCol w="666750">
                  <a:extLst>
                    <a:ext uri="{9D8B030D-6E8A-4147-A177-3AD203B41FA5}">
                      <a16:colId xmlns:a16="http://schemas.microsoft.com/office/drawing/2014/main" val="20001"/>
                    </a:ext>
                  </a:extLst>
                </a:gridCol>
                <a:gridCol w="666750">
                  <a:extLst>
                    <a:ext uri="{9D8B030D-6E8A-4147-A177-3AD203B41FA5}">
                      <a16:colId xmlns:a16="http://schemas.microsoft.com/office/drawing/2014/main" val="20002"/>
                    </a:ext>
                  </a:extLst>
                </a:gridCol>
              </a:tblGrid>
              <a:tr h="635828">
                <a:tc>
                  <a:txBody>
                    <a:bodyPr/>
                    <a:lstStyle/>
                    <a:p>
                      <a:pPr algn="l"/>
                      <a:endParaRPr lang="en-US" sz="2400" dirty="0">
                        <a:solidFill>
                          <a:schemeClr val="bg2"/>
                        </a:solidFill>
                        <a:latin typeface="Calibri" pitchFamily="34" charset="0"/>
                      </a:endParaRPr>
                    </a:p>
                  </a:txBody>
                  <a:tcPr marL="62617" marR="62617" marT="31309" marB="31309"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marL="0" marR="0" lvl="0" indent="0" algn="l" defTabSz="914354" rtl="0" eaLnBrk="1" fontAlgn="auto" latinLnBrk="0" hangingPunct="1">
                        <a:lnSpc>
                          <a:spcPct val="100000"/>
                        </a:lnSpc>
                        <a:spcBef>
                          <a:spcPts val="0"/>
                        </a:spcBef>
                        <a:spcAft>
                          <a:spcPts val="0"/>
                        </a:spcAft>
                        <a:buClrTx/>
                        <a:buSzTx/>
                        <a:buFontTx/>
                        <a:buNone/>
                        <a:tabLst/>
                        <a:defRPr/>
                      </a:pPr>
                      <a:r>
                        <a:rPr kumimoji="0" lang="en-US" sz="2100" b="1" i="0" u="none" strike="noStrike" kern="1200" cap="none" spc="0" normalizeH="0" baseline="0" noProof="0" dirty="0">
                          <a:ln>
                            <a:noFill/>
                          </a:ln>
                          <a:solidFill>
                            <a:schemeClr val="bg2"/>
                          </a:solidFill>
                          <a:effectLst/>
                          <a:uLnTx/>
                          <a:uFillTx/>
                          <a:latin typeface="Calibri" pitchFamily="34" charset="0"/>
                          <a:ea typeface="+mn-ea"/>
                          <a:cs typeface="+mn-cs"/>
                        </a:rPr>
                        <a:t>A</a:t>
                      </a:r>
                      <a:endParaRPr lang="en-US" sz="2100" dirty="0">
                        <a:solidFill>
                          <a:schemeClr val="bg2"/>
                        </a:solidFill>
                        <a:latin typeface="Calibri" pitchFamily="34" charset="0"/>
                      </a:endParaRPr>
                    </a:p>
                  </a:txBody>
                  <a:tcPr marL="62617" marR="62617" marT="31309" marB="31309"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l"/>
                      <a:endParaRPr lang="en-US" sz="1400" dirty="0">
                        <a:latin typeface="Calibri" pitchFamily="34" charset="0"/>
                      </a:endParaRPr>
                    </a:p>
                  </a:txBody>
                  <a:tcPr marL="62617" marR="62617" marT="31309" marB="31309"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val="10000"/>
                  </a:ext>
                </a:extLst>
              </a:tr>
              <a:tr h="635828">
                <a:tc>
                  <a:txBody>
                    <a:bodyPr/>
                    <a:lstStyle/>
                    <a:p>
                      <a:pPr marL="0" marR="0" lvl="0" indent="0" algn="l" defTabSz="914354"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chemeClr val="bg2"/>
                          </a:solidFill>
                          <a:effectLst/>
                          <a:uLnTx/>
                          <a:uFillTx/>
                          <a:latin typeface="Calibri" pitchFamily="34" charset="0"/>
                          <a:ea typeface="+mn-ea"/>
                          <a:cs typeface="+mn-cs"/>
                        </a:rPr>
                        <a:t>B</a:t>
                      </a:r>
                    </a:p>
                  </a:txBody>
                  <a:tcPr marL="62617" marR="62617" marT="31309" marB="31309"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354"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chemeClr val="bg2"/>
                          </a:solidFill>
                          <a:effectLst/>
                          <a:uLnTx/>
                          <a:uFillTx/>
                          <a:latin typeface="Calibri" pitchFamily="34" charset="0"/>
                          <a:ea typeface="+mn-ea"/>
                          <a:cs typeface="+mn-cs"/>
                        </a:rPr>
                        <a:t>C</a:t>
                      </a:r>
                      <a:endParaRPr lang="en-US" sz="2400" dirty="0">
                        <a:solidFill>
                          <a:schemeClr val="bg2"/>
                        </a:solidFill>
                        <a:latin typeface="Calibri" pitchFamily="34" charset="0"/>
                      </a:endParaRPr>
                    </a:p>
                  </a:txBody>
                  <a:tcPr marL="62617" marR="62617" marT="31309" marB="31309"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354" rtl="0" eaLnBrk="1" fontAlgn="auto" latinLnBrk="0" hangingPunct="1">
                        <a:lnSpc>
                          <a:spcPct val="100000"/>
                        </a:lnSpc>
                        <a:spcBef>
                          <a:spcPts val="0"/>
                        </a:spcBef>
                        <a:spcAft>
                          <a:spcPts val="0"/>
                        </a:spcAft>
                        <a:buClrTx/>
                        <a:buSzTx/>
                        <a:buFontTx/>
                        <a:buNone/>
                        <a:tabLst/>
                        <a:defRPr/>
                      </a:pPr>
                      <a:r>
                        <a:rPr kumimoji="0" lang="en-US" sz="2100" b="1" i="0" u="none" strike="noStrike" kern="1200" cap="none" spc="0" normalizeH="0" baseline="0" noProof="0" dirty="0">
                          <a:ln>
                            <a:noFill/>
                          </a:ln>
                          <a:solidFill>
                            <a:srgbClr val="808080"/>
                          </a:solidFill>
                          <a:effectLst/>
                          <a:uLnTx/>
                          <a:uFillTx/>
                          <a:latin typeface="Calibri" pitchFamily="34" charset="0"/>
                          <a:ea typeface="+mn-ea"/>
                          <a:cs typeface="+mn-cs"/>
                        </a:rPr>
                        <a:t>D</a:t>
                      </a:r>
                      <a:endParaRPr kumimoji="0" lang="en-US" sz="2100" b="0" i="0" u="none" strike="noStrike" kern="1200" cap="none" spc="0" normalizeH="0" baseline="0" noProof="0" dirty="0">
                        <a:ln>
                          <a:noFill/>
                        </a:ln>
                        <a:solidFill>
                          <a:schemeClr val="tx1"/>
                        </a:solidFill>
                        <a:effectLst/>
                        <a:uLnTx/>
                        <a:uFillTx/>
                        <a:latin typeface="Calibri" pitchFamily="34" charset="0"/>
                        <a:ea typeface="+mn-ea"/>
                        <a:cs typeface="+mn-cs"/>
                      </a:endParaRPr>
                    </a:p>
                  </a:txBody>
                  <a:tcPr marL="62617" marR="62617" marT="31309" marB="31309"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635828">
                <a:tc>
                  <a:txBody>
                    <a:bodyPr/>
                    <a:lstStyle/>
                    <a:p>
                      <a:pPr algn="l"/>
                      <a:endParaRPr lang="en-US" sz="1400" dirty="0">
                        <a:latin typeface="Calibri" pitchFamily="34" charset="0"/>
                      </a:endParaRPr>
                    </a:p>
                  </a:txBody>
                  <a:tcPr marL="62617" marR="62617" marT="31309" marB="31309"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marL="0" marR="0" lvl="0" indent="0" algn="l" defTabSz="914354"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808080"/>
                          </a:solidFill>
                          <a:effectLst/>
                          <a:uLnTx/>
                          <a:uFillTx/>
                          <a:latin typeface="Calibri" pitchFamily="34" charset="0"/>
                          <a:ea typeface="+mn-ea"/>
                          <a:cs typeface="+mn-cs"/>
                        </a:rPr>
                        <a:t>E</a:t>
                      </a:r>
                      <a:endParaRPr kumimoji="0" lang="en-US" sz="2400" b="0" i="0" u="none" strike="noStrike" kern="1200" cap="none" spc="0" normalizeH="0" baseline="0" noProof="0" dirty="0">
                        <a:ln>
                          <a:noFill/>
                        </a:ln>
                        <a:solidFill>
                          <a:srgbClr val="808080"/>
                        </a:solidFill>
                        <a:effectLst/>
                        <a:uLnTx/>
                        <a:uFillTx/>
                        <a:latin typeface="Calibri" pitchFamily="34" charset="0"/>
                        <a:ea typeface="+mn-ea"/>
                        <a:cs typeface="+mn-cs"/>
                      </a:endParaRPr>
                    </a:p>
                  </a:txBody>
                  <a:tcPr marL="62617" marR="62617" marT="31309" marB="31309"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l"/>
                      <a:endParaRPr lang="en-US" sz="1400" dirty="0">
                        <a:latin typeface="Calibri" pitchFamily="34" charset="0"/>
                      </a:endParaRPr>
                    </a:p>
                  </a:txBody>
                  <a:tcPr marL="62617" marR="62617" marT="31309" marB="31309"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val="10002"/>
                  </a:ext>
                </a:extLst>
              </a:tr>
            </a:tbl>
          </a:graphicData>
        </a:graphic>
      </p:graphicFrame>
      <p:sp>
        <p:nvSpPr>
          <p:cNvPr id="57" name="TextBox 56"/>
          <p:cNvSpPr txBox="1"/>
          <p:nvPr/>
        </p:nvSpPr>
        <p:spPr>
          <a:xfrm>
            <a:off x="6858000" y="2226365"/>
            <a:ext cx="685800" cy="369332"/>
          </a:xfrm>
          <a:prstGeom prst="rect">
            <a:avLst/>
          </a:prstGeom>
          <a:noFill/>
        </p:spPr>
        <p:txBody>
          <a:bodyPr wrap="square" rtlCol="0">
            <a:spAutoFit/>
          </a:bodyPr>
          <a:lstStyle/>
          <a:p>
            <a:pPr algn="ctr"/>
            <a:r>
              <a:rPr lang="en-US" dirty="0">
                <a:solidFill>
                  <a:srgbClr val="FF0000"/>
                </a:solidFill>
                <a:latin typeface="Palatino"/>
                <a:cs typeface="Palatino"/>
              </a:rPr>
              <a:t>+8</a:t>
            </a:r>
          </a:p>
        </p:txBody>
      </p:sp>
      <p:sp>
        <p:nvSpPr>
          <p:cNvPr id="58" name="TextBox 57"/>
          <p:cNvSpPr txBox="1"/>
          <p:nvPr/>
        </p:nvSpPr>
        <p:spPr>
          <a:xfrm>
            <a:off x="7513026" y="2226365"/>
            <a:ext cx="685800" cy="369332"/>
          </a:xfrm>
          <a:prstGeom prst="rect">
            <a:avLst/>
          </a:prstGeom>
          <a:noFill/>
        </p:spPr>
        <p:txBody>
          <a:bodyPr wrap="square" rtlCol="0">
            <a:spAutoFit/>
          </a:bodyPr>
          <a:lstStyle/>
          <a:p>
            <a:pPr algn="ctr"/>
            <a:r>
              <a:rPr lang="en-US" dirty="0">
                <a:solidFill>
                  <a:srgbClr val="FF0000"/>
                </a:solidFill>
                <a:latin typeface="Palatino"/>
                <a:cs typeface="Palatino"/>
              </a:rPr>
              <a:t>+4</a:t>
            </a:r>
          </a:p>
        </p:txBody>
      </p:sp>
      <p:sp>
        <p:nvSpPr>
          <p:cNvPr id="59" name="TextBox 58"/>
          <p:cNvSpPr txBox="1"/>
          <p:nvPr/>
        </p:nvSpPr>
        <p:spPr>
          <a:xfrm>
            <a:off x="8172450" y="2226365"/>
            <a:ext cx="685800" cy="369332"/>
          </a:xfrm>
          <a:prstGeom prst="rect">
            <a:avLst/>
          </a:prstGeom>
          <a:noFill/>
        </p:spPr>
        <p:txBody>
          <a:bodyPr wrap="square" rtlCol="0">
            <a:spAutoFit/>
          </a:bodyPr>
          <a:lstStyle/>
          <a:p>
            <a:pPr algn="ctr"/>
            <a:r>
              <a:rPr lang="en-US" dirty="0">
                <a:solidFill>
                  <a:srgbClr val="FF0000"/>
                </a:solidFill>
                <a:latin typeface="Palatino"/>
                <a:cs typeface="Palatino"/>
              </a:rPr>
              <a:t>+10</a:t>
            </a:r>
          </a:p>
        </p:txBody>
      </p:sp>
      <p:sp>
        <p:nvSpPr>
          <p:cNvPr id="60" name="TextBox 59"/>
          <p:cNvSpPr txBox="1"/>
          <p:nvPr/>
        </p:nvSpPr>
        <p:spPr>
          <a:xfrm>
            <a:off x="7543800" y="1597715"/>
            <a:ext cx="685800" cy="369332"/>
          </a:xfrm>
          <a:prstGeom prst="rect">
            <a:avLst/>
          </a:prstGeom>
          <a:noFill/>
        </p:spPr>
        <p:txBody>
          <a:bodyPr wrap="square" rtlCol="0">
            <a:spAutoFit/>
          </a:bodyPr>
          <a:lstStyle/>
          <a:p>
            <a:pPr algn="ctr"/>
            <a:r>
              <a:rPr lang="en-US" dirty="0">
                <a:solidFill>
                  <a:srgbClr val="FF0000"/>
                </a:solidFill>
                <a:latin typeface="Palatino"/>
                <a:cs typeface="Palatino"/>
              </a:rPr>
              <a:t>-10</a:t>
            </a:r>
          </a:p>
        </p:txBody>
      </p:sp>
      <p:sp>
        <p:nvSpPr>
          <p:cNvPr id="61" name="TextBox 60"/>
          <p:cNvSpPr txBox="1"/>
          <p:nvPr/>
        </p:nvSpPr>
        <p:spPr>
          <a:xfrm>
            <a:off x="7543800" y="2900199"/>
            <a:ext cx="685800" cy="369332"/>
          </a:xfrm>
          <a:prstGeom prst="rect">
            <a:avLst/>
          </a:prstGeom>
          <a:noFill/>
        </p:spPr>
        <p:txBody>
          <a:bodyPr wrap="square" rtlCol="0">
            <a:spAutoFit/>
          </a:bodyPr>
          <a:lstStyle/>
          <a:p>
            <a:pPr algn="ctr"/>
            <a:r>
              <a:rPr lang="en-US" dirty="0">
                <a:solidFill>
                  <a:srgbClr val="FF0000"/>
                </a:solidFill>
                <a:latin typeface="Palatino"/>
                <a:cs typeface="Palatino"/>
              </a:rPr>
              <a:t>-2</a:t>
            </a:r>
          </a:p>
        </p:txBody>
      </p:sp>
      <mc:AlternateContent xmlns:mc="http://schemas.openxmlformats.org/markup-compatibility/2006" xmlns:a14="http://schemas.microsoft.com/office/drawing/2010/main">
        <mc:Choice Requires="a14">
          <p:sp>
            <p:nvSpPr>
              <p:cNvPr id="38" name="Content Placeholder 2">
                <a:extLst>
                  <a:ext uri="{FF2B5EF4-FFF2-40B4-BE49-F238E27FC236}">
                    <a16:creationId xmlns:a16="http://schemas.microsoft.com/office/drawing/2014/main" id="{0CF51EAE-27F1-4FBB-80B2-80748E64A0F9}"/>
                  </a:ext>
                </a:extLst>
              </p:cNvPr>
              <p:cNvSpPr>
                <a:spLocks noGrp="1"/>
              </p:cNvSpPr>
              <p:nvPr>
                <p:ph idx="1"/>
              </p:nvPr>
            </p:nvSpPr>
            <p:spPr>
              <a:xfrm>
                <a:off x="0" y="4057880"/>
                <a:ext cx="4629150" cy="2721130"/>
              </a:xfrm>
            </p:spPr>
            <p:txBody>
              <a:bodyPr>
                <a:normAutofit fontScale="55000" lnSpcReduction="20000"/>
              </a:bodyPr>
              <a:lstStyle/>
              <a:p>
                <a:r>
                  <a:rPr lang="en-US" dirty="0"/>
                  <a:t>State A:</a:t>
                </a:r>
              </a:p>
              <a:p>
                <a:pPr lvl="1"/>
                <a:r>
                  <a:rPr lang="en-US" dirty="0"/>
                  <a:t>Episode 4: </a:t>
                </a:r>
                <a14:m>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𝐺</m:t>
                        </m:r>
                      </m:e>
                      <m:sub>
                        <m:r>
                          <a:rPr lang="en-US" b="0" i="1" dirty="0" smtClean="0">
                            <a:latin typeface="Cambria Math" panose="02040503050406030204" pitchFamily="18" charset="0"/>
                          </a:rPr>
                          <m:t>𝑡</m:t>
                        </m:r>
                      </m:sub>
                    </m:sSub>
                    <m:d>
                      <m:dPr>
                        <m:ctrlPr>
                          <a:rPr lang="en-US" b="0" i="1" dirty="0" smtClean="0">
                            <a:latin typeface="Cambria Math" panose="02040503050406030204" pitchFamily="18" charset="0"/>
                          </a:rPr>
                        </m:ctrlPr>
                      </m:dPr>
                      <m:e>
                        <m:r>
                          <a:rPr lang="en-US" b="0" i="1" dirty="0" smtClean="0">
                            <a:latin typeface="Cambria Math" panose="02040503050406030204" pitchFamily="18" charset="0"/>
                          </a:rPr>
                          <m:t>𝐴</m:t>
                        </m:r>
                      </m:e>
                    </m:d>
                    <m:r>
                      <a:rPr lang="en-US" b="0" i="1" dirty="0" smtClean="0">
                        <a:latin typeface="Cambria Math" panose="02040503050406030204" pitchFamily="18" charset="0"/>
                      </a:rPr>
                      <m:t>=</m:t>
                    </m:r>
                    <m:r>
                      <a:rPr lang="en-US" b="0" i="1" smtClean="0">
                        <a:latin typeface="Cambria Math" panose="02040503050406030204" pitchFamily="18" charset="0"/>
                      </a:rPr>
                      <m:t>−10</m:t>
                    </m:r>
                  </m:oMath>
                </a14:m>
                <a:endParaRPr lang="en-US" dirty="0"/>
              </a:p>
              <a:p>
                <a:pPr lvl="1"/>
                <a:r>
                  <a:rPr lang="en-US" dirty="0"/>
                  <a:t>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𝑉</m:t>
                        </m:r>
                      </m:e>
                    </m:acc>
                    <m:d>
                      <m:dPr>
                        <m:ctrlPr>
                          <a:rPr lang="en-US" i="1">
                            <a:latin typeface="Cambria Math" panose="02040503050406030204" pitchFamily="18" charset="0"/>
                          </a:rPr>
                        </m:ctrlPr>
                      </m:dPr>
                      <m:e>
                        <m:r>
                          <a:rPr lang="en-US" i="1">
                            <a:latin typeface="Cambria Math" panose="02040503050406030204" pitchFamily="18" charset="0"/>
                          </a:rPr>
                          <m:t>𝐴</m:t>
                        </m:r>
                      </m:e>
                    </m:d>
                    <m:r>
                      <a:rPr lang="en-US" i="1">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m:t>
                        </m:r>
                        <m:r>
                          <a:rPr lang="en-US" i="1">
                            <a:latin typeface="Cambria Math" panose="02040503050406030204" pitchFamily="18" charset="0"/>
                          </a:rPr>
                          <m:t>10</m:t>
                        </m:r>
                      </m:num>
                      <m:den>
                        <m:r>
                          <a:rPr lang="en-US" b="0" i="1" smtClean="0">
                            <a:latin typeface="Cambria Math" panose="02040503050406030204" pitchFamily="18" charset="0"/>
                          </a:rPr>
                          <m:t>1</m:t>
                        </m:r>
                      </m:den>
                    </m:f>
                    <m:r>
                      <a:rPr lang="en-US" b="0" i="1" smtClean="0">
                        <a:latin typeface="Cambria Math" panose="02040503050406030204" pitchFamily="18" charset="0"/>
                      </a:rPr>
                      <m:t>=−10</m:t>
                    </m:r>
                    <m:r>
                      <a:rPr lang="en-US" i="1">
                        <a:latin typeface="Cambria Math" panose="02040503050406030204" pitchFamily="18" charset="0"/>
                      </a:rPr>
                      <m:t>,</m:t>
                    </m:r>
                  </m:oMath>
                </a14:m>
                <a:endParaRPr lang="en-US" dirty="0"/>
              </a:p>
              <a:p>
                <a:r>
                  <a:rPr lang="en-US" dirty="0"/>
                  <a:t>State D:</a:t>
                </a:r>
              </a:p>
              <a:p>
                <a:pPr lvl="1"/>
                <a:r>
                  <a:rPr lang="en-US" dirty="0"/>
                  <a:t>Episodes 1,2, 4: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𝐺</m:t>
                        </m:r>
                      </m:e>
                      <m:sub>
                        <m:r>
                          <a:rPr lang="en-US" i="1" dirty="0">
                            <a:latin typeface="Cambria Math" panose="02040503050406030204" pitchFamily="18" charset="0"/>
                          </a:rPr>
                          <m:t>𝑡</m:t>
                        </m:r>
                      </m:sub>
                    </m:sSub>
                    <m:d>
                      <m:dPr>
                        <m:ctrlPr>
                          <a:rPr lang="en-US" i="1" dirty="0">
                            <a:latin typeface="Cambria Math" panose="02040503050406030204" pitchFamily="18" charset="0"/>
                          </a:rPr>
                        </m:ctrlPr>
                      </m:dPr>
                      <m:e>
                        <m:r>
                          <a:rPr lang="en-US" b="0" i="1" dirty="0" smtClean="0">
                            <a:latin typeface="Cambria Math" panose="02040503050406030204" pitchFamily="18" charset="0"/>
                          </a:rPr>
                          <m:t>𝐷</m:t>
                        </m:r>
                      </m:e>
                    </m:d>
                    <m:r>
                      <a:rPr lang="en-US" i="1" dirty="0">
                        <a:latin typeface="Cambria Math" panose="02040503050406030204" pitchFamily="18" charset="0"/>
                      </a:rPr>
                      <m:t>=</m:t>
                    </m:r>
                  </m:oMath>
                </a14:m>
                <a:r>
                  <a:rPr lang="en-US" dirty="0"/>
                  <a:t> </a:t>
                </a:r>
                <a14:m>
                  <m:oMath xmlns:m="http://schemas.openxmlformats.org/officeDocument/2006/math">
                    <m:r>
                      <a:rPr lang="en-US" i="1">
                        <a:latin typeface="Cambria Math" panose="02040503050406030204" pitchFamily="18" charset="0"/>
                      </a:rPr>
                      <m:t>10</m:t>
                    </m:r>
                  </m:oMath>
                </a14:m>
                <a:endParaRPr lang="en-US" dirty="0"/>
              </a:p>
              <a:p>
                <a:pPr lvl="1"/>
                <a:r>
                  <a:rPr lang="en-US" dirty="0"/>
                  <a:t>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𝑉</m:t>
                        </m:r>
                      </m:e>
                    </m:acc>
                    <m:d>
                      <m:dPr>
                        <m:ctrlPr>
                          <a:rPr lang="en-US" i="1">
                            <a:latin typeface="Cambria Math" panose="02040503050406030204" pitchFamily="18" charset="0"/>
                          </a:rPr>
                        </m:ctrlPr>
                      </m:dPr>
                      <m:e>
                        <m:r>
                          <a:rPr lang="en-US" b="0" i="1" smtClean="0">
                            <a:latin typeface="Cambria Math" panose="02040503050406030204" pitchFamily="18" charset="0"/>
                          </a:rPr>
                          <m:t>𝐷</m:t>
                        </m:r>
                      </m:e>
                    </m:d>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10</m:t>
                        </m:r>
                        <m:r>
                          <a:rPr lang="en-US" b="0" i="1" smtClean="0">
                            <a:latin typeface="Cambria Math" panose="02040503050406030204" pitchFamily="18" charset="0"/>
                          </a:rPr>
                          <m:t>⋅3</m:t>
                        </m:r>
                      </m:num>
                      <m:den>
                        <m:r>
                          <a:rPr lang="en-US" b="0" i="1" smtClean="0">
                            <a:latin typeface="Cambria Math" panose="02040503050406030204" pitchFamily="18" charset="0"/>
                          </a:rPr>
                          <m:t>3</m:t>
                        </m:r>
                      </m:den>
                    </m:f>
                    <m:r>
                      <a:rPr lang="en-US" i="1">
                        <a:latin typeface="Cambria Math" panose="02040503050406030204" pitchFamily="18" charset="0"/>
                      </a:rPr>
                      <m:t>=10,</m:t>
                    </m:r>
                  </m:oMath>
                </a14:m>
                <a:endParaRPr lang="en-US" dirty="0"/>
              </a:p>
              <a:p>
                <a:r>
                  <a:rPr lang="en-US" dirty="0"/>
                  <a:t>State </a:t>
                </a:r>
                <a14:m>
                  <m:oMath xmlns:m="http://schemas.openxmlformats.org/officeDocument/2006/math">
                    <m:r>
                      <a:rPr lang="en-US" b="0" i="1" smtClean="0">
                        <a:latin typeface="Cambria Math" panose="02040503050406030204" pitchFamily="18" charset="0"/>
                      </a:rPr>
                      <m:t>𝐵</m:t>
                    </m:r>
                  </m:oMath>
                </a14:m>
                <a:r>
                  <a:rPr lang="en-US" dirty="0"/>
                  <a:t>: </a:t>
                </a:r>
              </a:p>
              <a:p>
                <a:pPr lvl="1"/>
                <a:r>
                  <a:rPr lang="en-US" dirty="0"/>
                  <a:t>Episodes 1 and 2: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𝐺</m:t>
                        </m:r>
                      </m:e>
                      <m:sub>
                        <m:r>
                          <a:rPr lang="en-US" i="1" dirty="0">
                            <a:latin typeface="Cambria Math" panose="02040503050406030204" pitchFamily="18" charset="0"/>
                          </a:rPr>
                          <m:t>𝑡</m:t>
                        </m:r>
                      </m:sub>
                    </m:sSub>
                    <m:d>
                      <m:dPr>
                        <m:ctrlPr>
                          <a:rPr lang="en-US" i="1" dirty="0">
                            <a:latin typeface="Cambria Math" panose="02040503050406030204" pitchFamily="18" charset="0"/>
                          </a:rPr>
                        </m:ctrlPr>
                      </m:dPr>
                      <m:e>
                        <m:r>
                          <a:rPr lang="en-US" b="0" i="1" dirty="0" smtClean="0">
                            <a:latin typeface="Cambria Math" panose="02040503050406030204" pitchFamily="18" charset="0"/>
                          </a:rPr>
                          <m:t>𝐵</m:t>
                        </m:r>
                      </m:e>
                    </m:d>
                    <m:r>
                      <a:rPr lang="en-US" i="1" dirty="0">
                        <a:latin typeface="Cambria Math" panose="02040503050406030204" pitchFamily="18" charset="0"/>
                      </a:rPr>
                      <m:t>=</m:t>
                    </m:r>
                  </m:oMath>
                </a14:m>
                <a:r>
                  <a:rPr lang="en-US" dirty="0"/>
                  <a:t> </a:t>
                </a:r>
                <a14:m>
                  <m:oMath xmlns:m="http://schemas.openxmlformats.org/officeDocument/2006/math">
                    <m:r>
                      <a:rPr lang="en-US" b="0" i="1" smtClean="0">
                        <a:latin typeface="Cambria Math" panose="02040503050406030204" pitchFamily="18" charset="0"/>
                      </a:rPr>
                      <m:t>−1−1+10=8</m:t>
                    </m:r>
                  </m:oMath>
                </a14:m>
                <a:r>
                  <a:rPr lang="en-US" dirty="0"/>
                  <a:t>;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𝑉</m:t>
                        </m:r>
                      </m:e>
                    </m:acc>
                    <m:d>
                      <m:dPr>
                        <m:ctrlPr>
                          <a:rPr lang="en-US" b="0" i="1" smtClean="0">
                            <a:latin typeface="Cambria Math" panose="02040503050406030204" pitchFamily="18" charset="0"/>
                          </a:rPr>
                        </m:ctrlPr>
                      </m:dPr>
                      <m:e>
                        <m:r>
                          <a:rPr lang="en-US" b="0" i="1" smtClean="0">
                            <a:latin typeface="Cambria Math" panose="02040503050406030204" pitchFamily="18" charset="0"/>
                          </a:rPr>
                          <m:t>𝐵</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d>
                      <m:dPr>
                        <m:ctrlPr>
                          <a:rPr lang="en-US" b="0" i="1" smtClean="0">
                            <a:latin typeface="Cambria Math" panose="02040503050406030204" pitchFamily="18" charset="0"/>
                          </a:rPr>
                        </m:ctrlPr>
                      </m:dPr>
                      <m:e>
                        <m:r>
                          <a:rPr lang="en-US" b="0" i="1" smtClean="0">
                            <a:latin typeface="Cambria Math" panose="02040503050406030204" pitchFamily="18" charset="0"/>
                          </a:rPr>
                          <m:t>8+8</m:t>
                        </m:r>
                      </m:e>
                    </m:d>
                    <m:r>
                      <a:rPr lang="en-US" b="0" i="1" smtClean="0">
                        <a:latin typeface="Cambria Math" panose="02040503050406030204" pitchFamily="18" charset="0"/>
                      </a:rPr>
                      <m:t>=8</m:t>
                    </m:r>
                  </m:oMath>
                </a14:m>
                <a:endParaRPr lang="en-SE" dirty="0"/>
              </a:p>
              <a:p>
                <a:endParaRPr lang="en-SE" dirty="0"/>
              </a:p>
              <a:p>
                <a:pPr lvl="1"/>
                <a:endParaRPr lang="en-SE" dirty="0"/>
              </a:p>
            </p:txBody>
          </p:sp>
        </mc:Choice>
        <mc:Fallback xmlns="">
          <p:sp>
            <p:nvSpPr>
              <p:cNvPr id="38" name="Content Placeholder 2">
                <a:extLst>
                  <a:ext uri="{FF2B5EF4-FFF2-40B4-BE49-F238E27FC236}">
                    <a16:creationId xmlns:a16="http://schemas.microsoft.com/office/drawing/2014/main" id="{0CF51EAE-27F1-4FBB-80B2-80748E64A0F9}"/>
                  </a:ext>
                </a:extLst>
              </p:cNvPr>
              <p:cNvSpPr>
                <a:spLocks noGrp="1" noRot="1" noChangeAspect="1" noMove="1" noResize="1" noEditPoints="1" noAdjustHandles="1" noChangeArrowheads="1" noChangeShapeType="1" noTextEdit="1"/>
              </p:cNvSpPr>
              <p:nvPr>
                <p:ph idx="1"/>
              </p:nvPr>
            </p:nvSpPr>
            <p:spPr>
              <a:xfrm>
                <a:off x="0" y="4057880"/>
                <a:ext cx="4629150" cy="2721130"/>
              </a:xfrm>
              <a:blipFill>
                <a:blip r:embed="rId3"/>
                <a:stretch>
                  <a:fillRect l="-791" t="-3363"/>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40" name="Content Placeholder 2">
                <a:extLst>
                  <a:ext uri="{FF2B5EF4-FFF2-40B4-BE49-F238E27FC236}">
                    <a16:creationId xmlns:a16="http://schemas.microsoft.com/office/drawing/2014/main" id="{65459C0E-A770-41A8-A773-6618E96B7E2D}"/>
                  </a:ext>
                </a:extLst>
              </p:cNvPr>
              <p:cNvSpPr txBox="1">
                <a:spLocks/>
              </p:cNvSpPr>
              <p:nvPr/>
            </p:nvSpPr>
            <p:spPr bwMode="auto">
              <a:xfrm>
                <a:off x="4572000" y="4057881"/>
                <a:ext cx="4495800" cy="2978994"/>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fontScale="62500" lnSpcReduction="20000"/>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r>
                  <a:rPr lang="en-US" kern="0" dirty="0"/>
                  <a:t>State </a:t>
                </a:r>
                <a14:m>
                  <m:oMath xmlns:m="http://schemas.openxmlformats.org/officeDocument/2006/math">
                    <m:r>
                      <a:rPr lang="en-US" i="1" kern="0">
                        <a:latin typeface="Cambria Math" panose="02040503050406030204" pitchFamily="18" charset="0"/>
                      </a:rPr>
                      <m:t>𝐶</m:t>
                    </m:r>
                  </m:oMath>
                </a14:m>
                <a:r>
                  <a:rPr lang="en-US" kern="0" dirty="0"/>
                  <a:t>: </a:t>
                </a:r>
              </a:p>
              <a:p>
                <a:pPr lvl="1"/>
                <a:r>
                  <a:rPr lang="en-US" kern="0" dirty="0"/>
                  <a:t>Episodes 1,2,3: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𝐺</m:t>
                        </m:r>
                      </m:e>
                      <m:sub>
                        <m:r>
                          <a:rPr lang="en-US" i="1" dirty="0">
                            <a:latin typeface="Cambria Math" panose="02040503050406030204" pitchFamily="18" charset="0"/>
                          </a:rPr>
                          <m:t>𝑡</m:t>
                        </m:r>
                      </m:sub>
                    </m:sSub>
                    <m:d>
                      <m:dPr>
                        <m:ctrlPr>
                          <a:rPr lang="en-US" i="1" dirty="0">
                            <a:latin typeface="Cambria Math" panose="02040503050406030204" pitchFamily="18" charset="0"/>
                          </a:rPr>
                        </m:ctrlPr>
                      </m:dPr>
                      <m:e>
                        <m:r>
                          <a:rPr lang="en-US" b="0" i="1" dirty="0" smtClean="0">
                            <a:latin typeface="Cambria Math" panose="02040503050406030204" pitchFamily="18" charset="0"/>
                          </a:rPr>
                          <m:t>𝐶</m:t>
                        </m:r>
                      </m:e>
                    </m:d>
                    <m:r>
                      <a:rPr lang="en-US" b="0" i="1" dirty="0" smtClean="0">
                        <a:latin typeface="Cambria Math" panose="02040503050406030204" pitchFamily="18" charset="0"/>
                      </a:rPr>
                      <m:t>=</m:t>
                    </m:r>
                    <m:r>
                      <a:rPr lang="en-US" i="1" kern="0">
                        <a:latin typeface="Cambria Math" panose="02040503050406030204" pitchFamily="18" charset="0"/>
                      </a:rPr>
                      <m:t>−1+10=9</m:t>
                    </m:r>
                  </m:oMath>
                </a14:m>
                <a:r>
                  <a:rPr lang="en-US" kern="0" dirty="0"/>
                  <a:t> </a:t>
                </a:r>
              </a:p>
              <a:p>
                <a:pPr lvl="1"/>
                <a:r>
                  <a:rPr lang="en-US" kern="0" dirty="0"/>
                  <a:t>Episode 4: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𝐺</m:t>
                        </m:r>
                      </m:e>
                      <m:sub>
                        <m:r>
                          <a:rPr lang="en-US" i="1" dirty="0">
                            <a:latin typeface="Cambria Math" panose="02040503050406030204" pitchFamily="18" charset="0"/>
                          </a:rPr>
                          <m:t>𝑡</m:t>
                        </m:r>
                      </m:sub>
                    </m:sSub>
                    <m:d>
                      <m:dPr>
                        <m:ctrlPr>
                          <a:rPr lang="en-US" i="1" dirty="0">
                            <a:latin typeface="Cambria Math" panose="02040503050406030204" pitchFamily="18" charset="0"/>
                          </a:rPr>
                        </m:ctrlPr>
                      </m:dPr>
                      <m:e>
                        <m:r>
                          <a:rPr lang="en-US" i="1" dirty="0">
                            <a:latin typeface="Cambria Math" panose="02040503050406030204" pitchFamily="18" charset="0"/>
                          </a:rPr>
                          <m:t>𝐶</m:t>
                        </m:r>
                      </m:e>
                    </m:d>
                    <m:r>
                      <a:rPr lang="en-US" i="1" dirty="0">
                        <a:latin typeface="Cambria Math" panose="02040503050406030204" pitchFamily="18" charset="0"/>
                      </a:rPr>
                      <m:t>= </m:t>
                    </m:r>
                    <m:r>
                      <a:rPr lang="en-US" i="1" kern="0">
                        <a:latin typeface="Cambria Math" panose="02040503050406030204" pitchFamily="18" charset="0"/>
                      </a:rPr>
                      <m:t>−1−10=−11</m:t>
                    </m:r>
                  </m:oMath>
                </a14:m>
                <a:r>
                  <a:rPr lang="en-US" kern="0" dirty="0"/>
                  <a:t> </a:t>
                </a:r>
              </a:p>
              <a:p>
                <a:pPr lvl="1"/>
                <a14:m>
                  <m:oMath xmlns:m="http://schemas.openxmlformats.org/officeDocument/2006/math">
                    <m:acc>
                      <m:accPr>
                        <m:chr m:val="̂"/>
                        <m:ctrlPr>
                          <a:rPr lang="en-US" i="1" kern="0">
                            <a:latin typeface="Cambria Math" panose="02040503050406030204" pitchFamily="18" charset="0"/>
                          </a:rPr>
                        </m:ctrlPr>
                      </m:accPr>
                      <m:e>
                        <m:r>
                          <a:rPr lang="en-US" i="1" kern="0">
                            <a:latin typeface="Cambria Math" panose="02040503050406030204" pitchFamily="18" charset="0"/>
                          </a:rPr>
                          <m:t>𝑉</m:t>
                        </m:r>
                      </m:e>
                    </m:acc>
                    <m:d>
                      <m:dPr>
                        <m:ctrlPr>
                          <a:rPr lang="en-US" i="1" kern="0">
                            <a:latin typeface="Cambria Math" panose="02040503050406030204" pitchFamily="18" charset="0"/>
                          </a:rPr>
                        </m:ctrlPr>
                      </m:dPr>
                      <m:e>
                        <m:r>
                          <a:rPr lang="en-US" i="1" kern="0">
                            <a:latin typeface="Cambria Math" panose="02040503050406030204" pitchFamily="18" charset="0"/>
                          </a:rPr>
                          <m:t>𝐶</m:t>
                        </m:r>
                      </m:e>
                    </m:d>
                    <m:r>
                      <a:rPr lang="en-US" i="1" kern="0">
                        <a:latin typeface="Cambria Math" panose="02040503050406030204" pitchFamily="18" charset="0"/>
                      </a:rPr>
                      <m:t>=</m:t>
                    </m:r>
                    <m:f>
                      <m:fPr>
                        <m:ctrlPr>
                          <a:rPr lang="en-US" i="1" kern="0">
                            <a:latin typeface="Cambria Math" panose="02040503050406030204" pitchFamily="18" charset="0"/>
                          </a:rPr>
                        </m:ctrlPr>
                      </m:fPr>
                      <m:num>
                        <m:r>
                          <a:rPr lang="en-US" i="1" kern="0">
                            <a:latin typeface="Cambria Math" panose="02040503050406030204" pitchFamily="18" charset="0"/>
                          </a:rPr>
                          <m:t>1</m:t>
                        </m:r>
                      </m:num>
                      <m:den>
                        <m:r>
                          <a:rPr lang="en-US" i="1" kern="0">
                            <a:latin typeface="Cambria Math" panose="02040503050406030204" pitchFamily="18" charset="0"/>
                          </a:rPr>
                          <m:t>4</m:t>
                        </m:r>
                      </m:den>
                    </m:f>
                    <m:d>
                      <m:dPr>
                        <m:ctrlPr>
                          <a:rPr lang="en-US" i="1" kern="0">
                            <a:latin typeface="Cambria Math" panose="02040503050406030204" pitchFamily="18" charset="0"/>
                          </a:rPr>
                        </m:ctrlPr>
                      </m:dPr>
                      <m:e>
                        <m:r>
                          <a:rPr lang="en-US" i="1" kern="0">
                            <a:latin typeface="Cambria Math" panose="02040503050406030204" pitchFamily="18" charset="0"/>
                          </a:rPr>
                          <m:t>9+9+9−11</m:t>
                        </m:r>
                      </m:e>
                    </m:d>
                    <m:r>
                      <a:rPr lang="en-US" i="1" kern="0">
                        <a:latin typeface="Cambria Math" panose="02040503050406030204" pitchFamily="18" charset="0"/>
                      </a:rPr>
                      <m:t>=4</m:t>
                    </m:r>
                  </m:oMath>
                </a14:m>
                <a:endParaRPr lang="en-US" kern="0" dirty="0"/>
              </a:p>
              <a:p>
                <a:r>
                  <a:rPr lang="en-US" kern="0" dirty="0"/>
                  <a:t>State </a:t>
                </a:r>
                <a14:m>
                  <m:oMath xmlns:m="http://schemas.openxmlformats.org/officeDocument/2006/math">
                    <m:r>
                      <a:rPr lang="en-US" i="1" kern="0">
                        <a:latin typeface="Cambria Math" panose="02040503050406030204" pitchFamily="18" charset="0"/>
                      </a:rPr>
                      <m:t>𝐸</m:t>
                    </m:r>
                  </m:oMath>
                </a14:m>
                <a:r>
                  <a:rPr lang="en-US" kern="0" dirty="0"/>
                  <a:t>: </a:t>
                </a:r>
              </a:p>
              <a:p>
                <a:pPr lvl="1"/>
                <a:r>
                  <a:rPr lang="en-US" kern="0" dirty="0"/>
                  <a:t>Episode 3: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𝐺</m:t>
                        </m:r>
                      </m:e>
                      <m:sub>
                        <m:r>
                          <a:rPr lang="en-US" i="1" dirty="0">
                            <a:latin typeface="Cambria Math" panose="02040503050406030204" pitchFamily="18" charset="0"/>
                          </a:rPr>
                          <m:t>𝑡</m:t>
                        </m:r>
                      </m:sub>
                    </m:sSub>
                    <m:d>
                      <m:dPr>
                        <m:ctrlPr>
                          <a:rPr lang="en-US" i="1" dirty="0">
                            <a:latin typeface="Cambria Math" panose="02040503050406030204" pitchFamily="18" charset="0"/>
                          </a:rPr>
                        </m:ctrlPr>
                      </m:dPr>
                      <m:e>
                        <m:r>
                          <a:rPr lang="en-US" b="0" i="1" dirty="0" smtClean="0">
                            <a:latin typeface="Cambria Math" panose="02040503050406030204" pitchFamily="18" charset="0"/>
                          </a:rPr>
                          <m:t>𝐸</m:t>
                        </m:r>
                      </m:e>
                    </m:d>
                    <m:r>
                      <a:rPr lang="en-US" i="1" dirty="0">
                        <a:latin typeface="Cambria Math" panose="02040503050406030204" pitchFamily="18" charset="0"/>
                      </a:rPr>
                      <m:t>=</m:t>
                    </m:r>
                    <m:r>
                      <a:rPr lang="en-US" i="1" kern="0">
                        <a:latin typeface="Cambria Math" panose="02040503050406030204" pitchFamily="18" charset="0"/>
                      </a:rPr>
                      <m:t>−1−1+10=8</m:t>
                    </m:r>
                  </m:oMath>
                </a14:m>
                <a:r>
                  <a:rPr lang="en-US" kern="0" dirty="0"/>
                  <a:t> </a:t>
                </a:r>
              </a:p>
              <a:p>
                <a:pPr lvl="1"/>
                <a:r>
                  <a:rPr lang="en-US" kern="0" dirty="0"/>
                  <a:t>Episode 4: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𝐺</m:t>
                        </m:r>
                      </m:e>
                      <m:sub>
                        <m:r>
                          <a:rPr lang="en-US" i="1" dirty="0">
                            <a:latin typeface="Cambria Math" panose="02040503050406030204" pitchFamily="18" charset="0"/>
                          </a:rPr>
                          <m:t>𝑡</m:t>
                        </m:r>
                      </m:sub>
                    </m:sSub>
                    <m:d>
                      <m:dPr>
                        <m:ctrlPr>
                          <a:rPr lang="en-US" i="1" dirty="0">
                            <a:latin typeface="Cambria Math" panose="02040503050406030204" pitchFamily="18" charset="0"/>
                          </a:rPr>
                        </m:ctrlPr>
                      </m:dPr>
                      <m:e>
                        <m:r>
                          <a:rPr lang="en-US" i="1" dirty="0">
                            <a:latin typeface="Cambria Math" panose="02040503050406030204" pitchFamily="18" charset="0"/>
                          </a:rPr>
                          <m:t>𝐸</m:t>
                        </m:r>
                      </m:e>
                    </m:d>
                    <m:r>
                      <a:rPr lang="en-US" i="1" dirty="0">
                        <a:latin typeface="Cambria Math" panose="02040503050406030204" pitchFamily="18" charset="0"/>
                      </a:rPr>
                      <m:t>=</m:t>
                    </m:r>
                    <m:r>
                      <a:rPr lang="en-US" i="1" kern="0">
                        <a:latin typeface="Cambria Math" panose="02040503050406030204" pitchFamily="18" charset="0"/>
                      </a:rPr>
                      <m:t>−1−1−10=−12</m:t>
                    </m:r>
                  </m:oMath>
                </a14:m>
                <a:endParaRPr lang="en-US" kern="0" dirty="0"/>
              </a:p>
              <a:p>
                <a:pPr lvl="1"/>
                <a14:m>
                  <m:oMath xmlns:m="http://schemas.openxmlformats.org/officeDocument/2006/math">
                    <m:acc>
                      <m:accPr>
                        <m:chr m:val="̂"/>
                        <m:ctrlPr>
                          <a:rPr lang="en-US" i="1" kern="0">
                            <a:latin typeface="Cambria Math" panose="02040503050406030204" pitchFamily="18" charset="0"/>
                          </a:rPr>
                        </m:ctrlPr>
                      </m:accPr>
                      <m:e>
                        <m:r>
                          <a:rPr lang="en-US" i="1" kern="0">
                            <a:latin typeface="Cambria Math" panose="02040503050406030204" pitchFamily="18" charset="0"/>
                          </a:rPr>
                          <m:t>𝑉</m:t>
                        </m:r>
                      </m:e>
                    </m:acc>
                    <m:d>
                      <m:dPr>
                        <m:ctrlPr>
                          <a:rPr lang="en-US" i="1" kern="0">
                            <a:latin typeface="Cambria Math" panose="02040503050406030204" pitchFamily="18" charset="0"/>
                          </a:rPr>
                        </m:ctrlPr>
                      </m:dPr>
                      <m:e>
                        <m:r>
                          <a:rPr lang="en-US" i="1" kern="0">
                            <a:latin typeface="Cambria Math" panose="02040503050406030204" pitchFamily="18" charset="0"/>
                          </a:rPr>
                          <m:t>𝐸</m:t>
                        </m:r>
                      </m:e>
                    </m:d>
                    <m:r>
                      <a:rPr lang="en-US" i="1" kern="0">
                        <a:latin typeface="Cambria Math" panose="02040503050406030204" pitchFamily="18" charset="0"/>
                      </a:rPr>
                      <m:t>=</m:t>
                    </m:r>
                    <m:f>
                      <m:fPr>
                        <m:ctrlPr>
                          <a:rPr lang="en-US" i="1" kern="0">
                            <a:latin typeface="Cambria Math" panose="02040503050406030204" pitchFamily="18" charset="0"/>
                          </a:rPr>
                        </m:ctrlPr>
                      </m:fPr>
                      <m:num>
                        <m:r>
                          <a:rPr lang="en-US" i="1" kern="0">
                            <a:latin typeface="Cambria Math" panose="02040503050406030204" pitchFamily="18" charset="0"/>
                          </a:rPr>
                          <m:t>1</m:t>
                        </m:r>
                      </m:num>
                      <m:den>
                        <m:r>
                          <a:rPr lang="en-US" i="1" kern="0">
                            <a:latin typeface="Cambria Math" panose="02040503050406030204" pitchFamily="18" charset="0"/>
                          </a:rPr>
                          <m:t>2</m:t>
                        </m:r>
                      </m:den>
                    </m:f>
                    <m:d>
                      <m:dPr>
                        <m:ctrlPr>
                          <a:rPr lang="en-US" i="1" kern="0">
                            <a:latin typeface="Cambria Math" panose="02040503050406030204" pitchFamily="18" charset="0"/>
                          </a:rPr>
                        </m:ctrlPr>
                      </m:dPr>
                      <m:e>
                        <m:r>
                          <a:rPr lang="en-US" i="1" kern="0">
                            <a:latin typeface="Cambria Math" panose="02040503050406030204" pitchFamily="18" charset="0"/>
                          </a:rPr>
                          <m:t>8−12</m:t>
                        </m:r>
                      </m:e>
                    </m:d>
                    <m:r>
                      <a:rPr lang="en-US" i="1" kern="0">
                        <a:latin typeface="Cambria Math" panose="02040503050406030204" pitchFamily="18" charset="0"/>
                      </a:rPr>
                      <m:t>=−2</m:t>
                    </m:r>
                  </m:oMath>
                </a14:m>
                <a:endParaRPr lang="en-US" kern="0" dirty="0"/>
              </a:p>
              <a:p>
                <a:pPr lvl="1"/>
                <a:endParaRPr lang="en-SE" kern="0" dirty="0"/>
              </a:p>
              <a:p>
                <a:endParaRPr lang="en-SE" kern="0" dirty="0"/>
              </a:p>
              <a:p>
                <a:pPr lvl="1"/>
                <a:endParaRPr lang="en-SE" kern="0" dirty="0"/>
              </a:p>
            </p:txBody>
          </p:sp>
        </mc:Choice>
        <mc:Fallback xmlns="">
          <p:sp>
            <p:nvSpPr>
              <p:cNvPr id="40" name="Content Placeholder 2">
                <a:extLst>
                  <a:ext uri="{FF2B5EF4-FFF2-40B4-BE49-F238E27FC236}">
                    <a16:creationId xmlns:a16="http://schemas.microsoft.com/office/drawing/2014/main" id="{65459C0E-A770-41A8-A773-6618E96B7E2D}"/>
                  </a:ext>
                </a:extLst>
              </p:cNvPr>
              <p:cNvSpPr txBox="1">
                <a:spLocks noRot="1" noChangeAspect="1" noMove="1" noResize="1" noEditPoints="1" noAdjustHandles="1" noChangeArrowheads="1" noChangeShapeType="1" noTextEdit="1"/>
              </p:cNvSpPr>
              <p:nvPr/>
            </p:nvSpPr>
            <p:spPr bwMode="auto">
              <a:xfrm>
                <a:off x="4572000" y="4057881"/>
                <a:ext cx="4495800" cy="2978994"/>
              </a:xfrm>
              <a:prstGeom prst="rect">
                <a:avLst/>
              </a:prstGeom>
              <a:blipFill>
                <a:blip r:embed="rId4"/>
                <a:stretch>
                  <a:fillRect l="-1491" t="-3279"/>
                </a:stretch>
              </a:blipFill>
              <a:ln w="9525">
                <a:noFill/>
                <a:miter lim="800000"/>
                <a:headEnd/>
                <a:tailEnd/>
              </a:ln>
            </p:spPr>
            <p:txBody>
              <a:bodyPr/>
              <a:lstStyle/>
              <a:p>
                <a:r>
                  <a:rPr lang="en-SE">
                    <a:noFill/>
                  </a:rPr>
                  <a:t> </a:t>
                </a:r>
              </a:p>
            </p:txBody>
          </p:sp>
        </mc:Fallback>
      </mc:AlternateContent>
      <p:sp>
        <p:nvSpPr>
          <p:cNvPr id="3" name="TextBox 2">
            <a:extLst>
              <a:ext uri="{FF2B5EF4-FFF2-40B4-BE49-F238E27FC236}">
                <a16:creationId xmlns:a16="http://schemas.microsoft.com/office/drawing/2014/main" id="{801A291E-A75C-49CB-870C-953B0B9DA091}"/>
              </a:ext>
            </a:extLst>
          </p:cNvPr>
          <p:cNvSpPr txBox="1"/>
          <p:nvPr/>
        </p:nvSpPr>
        <p:spPr>
          <a:xfrm>
            <a:off x="2483768" y="4534497"/>
            <a:ext cx="2620589" cy="369332"/>
          </a:xfrm>
          <a:prstGeom prst="rect">
            <a:avLst/>
          </a:prstGeom>
          <a:noFill/>
        </p:spPr>
        <p:txBody>
          <a:bodyPr wrap="none" rtlCol="0">
            <a:spAutoFit/>
          </a:bodyPr>
          <a:lstStyle/>
          <a:p>
            <a:r>
              <a:rPr lang="en-US" dirty="0"/>
              <a:t>Is </a:t>
            </a:r>
            <a:r>
              <a:rPr lang="en-US" dirty="0" err="1"/>
              <a:t>G_t</a:t>
            </a:r>
            <a:r>
              <a:rPr lang="en-US" dirty="0"/>
              <a:t>(S) proper notation?</a:t>
            </a:r>
            <a:endParaRPr lang="en-SE" dirty="0"/>
          </a:p>
        </p:txBody>
      </p:sp>
    </p:spTree>
    <p:extLst>
      <p:ext uri="{BB962C8B-B14F-4D97-AF65-F5344CB8AC3E}">
        <p14:creationId xmlns:p14="http://schemas.microsoft.com/office/powerpoint/2010/main" val="4040998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2325C-7089-4D4E-8BCF-BC30BFAED2D6}"/>
              </a:ext>
            </a:extLst>
          </p:cNvPr>
          <p:cNvSpPr>
            <a:spLocks noGrp="1"/>
          </p:cNvSpPr>
          <p:nvPr>
            <p:ph type="title"/>
          </p:nvPr>
        </p:nvSpPr>
        <p:spPr/>
        <p:txBody>
          <a:bodyPr/>
          <a:lstStyle/>
          <a:p>
            <a:r>
              <a:rPr lang="en-US" dirty="0" err="1"/>
              <a:t>Sarsa</a:t>
            </a:r>
            <a:r>
              <a:rPr lang="en-US" dirty="0"/>
              <a:t> and QL</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91694D5-15A8-4E5E-B7D4-3F32D9EA9959}"/>
                  </a:ext>
                </a:extLst>
              </p:cNvPr>
              <p:cNvSpPr>
                <a:spLocks noGrp="1"/>
              </p:cNvSpPr>
              <p:nvPr>
                <p:ph idx="1"/>
              </p:nvPr>
            </p:nvSpPr>
            <p:spPr/>
            <p:txBody>
              <a:bodyPr>
                <a:normAutofit fontScale="55000" lnSpcReduction="20000"/>
              </a:bodyPr>
              <a:lstStyle/>
              <a:p>
                <a:r>
                  <a:rPr lang="en-US" dirty="0"/>
                  <a:t>Exercise 6.12. Suppose action selection is greedy (</a:t>
                </a:r>
                <a14:m>
                  <m:oMath xmlns:m="http://schemas.openxmlformats.org/officeDocument/2006/math">
                    <m:r>
                      <a:rPr lang="en-US" b="0" i="1" smtClean="0">
                        <a:latin typeface="Cambria Math" panose="02040503050406030204" pitchFamily="18" charset="0"/>
                      </a:rPr>
                      <m:t>𝜖</m:t>
                    </m:r>
                    <m:r>
                      <a:rPr lang="en-US" b="0" i="1" smtClean="0">
                        <a:latin typeface="Cambria Math" panose="02040503050406030204" pitchFamily="18" charset="0"/>
                      </a:rPr>
                      <m:t>=0</m:t>
                    </m:r>
                  </m:oMath>
                </a14:m>
                <a:r>
                  <a:rPr lang="en-US" dirty="0"/>
                  <a:t>). Is Q-learning then exactly the same algorithm as </a:t>
                </a:r>
                <a:r>
                  <a:rPr lang="en-US" dirty="0" err="1"/>
                  <a:t>Sarsa</a:t>
                </a:r>
                <a:r>
                  <a:rPr lang="en-US" dirty="0"/>
                  <a:t>? Will they make exactly the same action selections and weight updates?</a:t>
                </a:r>
              </a:p>
              <a:p>
                <a:r>
                  <a:rPr lang="en-US" dirty="0">
                    <a:solidFill>
                      <a:schemeClr val="tx1"/>
                    </a:solidFill>
                  </a:rPr>
                  <a:t>ANS: No. </a:t>
                </a:r>
              </a:p>
              <a:p>
                <a:r>
                  <a:rPr lang="en-US" dirty="0" err="1"/>
                  <a:t>Sarsa</a:t>
                </a:r>
                <a:r>
                  <a:rPr lang="en-US" dirty="0"/>
                  <a:t>: Repeat:</a:t>
                </a:r>
              </a:p>
              <a:p>
                <a:r>
                  <a:rPr lang="en-US" dirty="0"/>
                  <a:t>1. </a:t>
                </a:r>
              </a:p>
              <a:p>
                <a:r>
                  <a:rPr lang="en-US" dirty="0"/>
                  <a:t>1. Choose the next greedy action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𝐴</m:t>
                        </m:r>
                      </m:e>
                      <m:sup>
                        <m:r>
                          <a:rPr lang="en-US" b="0" i="1" smtClean="0">
                            <a:latin typeface="Cambria Math" panose="02040503050406030204" pitchFamily="18" charset="0"/>
                          </a:rPr>
                          <m:t>′</m:t>
                        </m:r>
                      </m:sup>
                    </m:sSup>
                  </m:oMath>
                </a14:m>
                <a:r>
                  <a:rPr lang="en-US" b="0" i="1" dirty="0"/>
                  <a:t> </a:t>
                </a:r>
                <a:r>
                  <a:rPr lang="en-US" b="0" dirty="0"/>
                  <a:t>in</a:t>
                </a:r>
                <a:r>
                  <a:rPr lang="en-US" b="0" i="1" dirty="0">
                    <a:latin typeface="Cambria Math" panose="02040503050406030204" pitchFamily="18" charset="0"/>
                  </a:rPr>
                  <a:t>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𝑆</m:t>
                        </m:r>
                      </m:e>
                      <m:sup>
                        <m:r>
                          <a:rPr lang="en-US" b="0" i="1" smtClean="0">
                            <a:latin typeface="Cambria Math" panose="02040503050406030204" pitchFamily="18" charset="0"/>
                          </a:rPr>
                          <m:t>′</m:t>
                        </m:r>
                      </m:sup>
                    </m:sSup>
                  </m:oMath>
                </a14:m>
                <a:r>
                  <a:rPr lang="en-US" b="0" dirty="0"/>
                  <a:t>: </a:t>
                </a:r>
                <a14:m>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argmax</m:t>
                            </m:r>
                          </m:e>
                          <m:sub>
                            <m:r>
                              <m:rPr>
                                <m:sty m:val="p"/>
                              </m:rPr>
                              <a:rPr lang="en-US" b="0" i="0" smtClean="0">
                                <a:latin typeface="Cambria Math" panose="02040503050406030204" pitchFamily="18" charset="0"/>
                              </a:rPr>
                              <m:t>a</m:t>
                            </m:r>
                          </m:sub>
                        </m:sSub>
                      </m:fName>
                      <m:e>
                        <m:r>
                          <a:rPr lang="en-US" b="0" i="1" smtClean="0">
                            <a:latin typeface="Cambria Math" panose="02040503050406030204" pitchFamily="18" charset="0"/>
                          </a:rPr>
                          <m:t>𝑄</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𝑆</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𝑎</m:t>
                            </m:r>
                          </m:e>
                        </m:d>
                      </m:e>
                    </m:func>
                    <m:r>
                      <a:rPr lang="en-US" b="0" i="1" smtClean="0">
                        <a:latin typeface="Cambria Math" panose="02040503050406030204" pitchFamily="18" charset="0"/>
                      </a:rPr>
                      <m:t> </m:t>
                    </m:r>
                  </m:oMath>
                </a14:m>
                <a:endParaRPr lang="en-US" b="0" i="1" dirty="0">
                  <a:latin typeface="Cambria Math" panose="02040503050406030204" pitchFamily="18" charset="0"/>
                </a:endParaRPr>
              </a:p>
              <a:p>
                <a:r>
                  <a:rPr lang="en-US" b="0" dirty="0"/>
                  <a:t>2. Update </a:t>
                </a:r>
                <a14:m>
                  <m:oMath xmlns:m="http://schemas.openxmlformats.org/officeDocument/2006/math">
                    <m:r>
                      <a:rPr lang="en-US" b="0" i="1" smtClean="0">
                        <a:latin typeface="Cambria Math" panose="02040503050406030204" pitchFamily="18" charset="0"/>
                      </a:rPr>
                      <m:t>𝑄</m:t>
                    </m:r>
                    <m:r>
                      <a:rPr lang="en-US" b="0" i="1"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m:t>
                    </m:r>
                  </m:oMath>
                </a14:m>
                <a:r>
                  <a:rPr lang="en-US" dirty="0"/>
                  <a:t> by bootstrapping off </a:t>
                </a:r>
                <a14:m>
                  <m:oMath xmlns:m="http://schemas.openxmlformats.org/officeDocument/2006/math">
                    <m:r>
                      <a:rPr lang="en-US" i="1">
                        <a:latin typeface="Cambria Math" panose="02040503050406030204" pitchFamily="18" charset="0"/>
                      </a:rPr>
                      <m:t>𝑄</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𝑆</m:t>
                            </m:r>
                          </m:e>
                          <m:sup>
                            <m:r>
                              <a:rPr lang="en-US" i="1">
                                <a:latin typeface="Cambria Math" panose="02040503050406030204" pitchFamily="18" charset="0"/>
                              </a:rPr>
                              <m:t>′</m:t>
                            </m:r>
                          </m:sup>
                        </m:sSup>
                        <m:r>
                          <a:rPr lang="en-US" i="1">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m:t>
                        </m:r>
                      </m:e>
                    </m:d>
                  </m:oMath>
                </a14:m>
                <a:endParaRPr lang="en-US" dirty="0"/>
              </a:p>
              <a:p>
                <a:r>
                  <a:rPr lang="en-US" dirty="0"/>
                  <a:t>3. Actually take action </a:t>
                </a:r>
                <a14:m>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m:t>
                    </m:r>
                  </m:oMath>
                </a14:m>
                <a:r>
                  <a:rPr lang="en-US" b="0" i="1" dirty="0">
                    <a:latin typeface="Cambria Math" panose="02040503050406030204" pitchFamily="18" charset="0"/>
                  </a:rPr>
                  <a:t> </a:t>
                </a:r>
                <a:r>
                  <a:rPr lang="en-US" dirty="0"/>
                  <a:t>in</a:t>
                </a:r>
                <a:r>
                  <a:rPr lang="en-US" i="1" dirty="0">
                    <a:latin typeface="Cambria Math" panose="02040503050406030204" pitchFamily="18" charset="0"/>
                  </a:rPr>
                  <a:t> </a:t>
                </a:r>
                <a14:m>
                  <m:oMath xmlns:m="http://schemas.openxmlformats.org/officeDocument/2006/math">
                    <m:r>
                      <a:rPr lang="en-US" b="0" i="1" smtClean="0">
                        <a:latin typeface="Cambria Math" panose="02040503050406030204" pitchFamily="18" charset="0"/>
                      </a:rPr>
                      <m:t>𝑆</m:t>
                    </m:r>
                    <m:r>
                      <a:rPr lang="en-US" b="0" i="1" smtClean="0">
                        <a:latin typeface="Cambria Math" panose="02040503050406030204" pitchFamily="18" charset="0"/>
                      </a:rPr>
                      <m:t>′</m:t>
                    </m:r>
                  </m:oMath>
                </a14:m>
                <a:endParaRPr lang="en-US" dirty="0"/>
              </a:p>
              <a:p>
                <a:r>
                  <a:rPr lang="en-US" dirty="0"/>
                  <a:t>QL: Repeat:</a:t>
                </a:r>
              </a:p>
              <a:p>
                <a:r>
                  <a:rPr lang="en-US" dirty="0"/>
                  <a:t>1. Choose and actually take the current greedy action </a:t>
                </a:r>
                <a14:m>
                  <m:oMath xmlns:m="http://schemas.openxmlformats.org/officeDocument/2006/math">
                    <m:r>
                      <a:rPr lang="en-US" b="0" i="1" smtClean="0">
                        <a:latin typeface="Cambria Math" panose="02040503050406030204" pitchFamily="18" charset="0"/>
                      </a:rPr>
                      <m:t>𝐴</m:t>
                    </m:r>
                  </m:oMath>
                </a14:m>
                <a:r>
                  <a:rPr lang="en-US" b="0" i="1" dirty="0">
                    <a:latin typeface="Cambria Math" panose="02040503050406030204" pitchFamily="18" charset="0"/>
                  </a:rPr>
                  <a:t> </a:t>
                </a:r>
                <a:r>
                  <a:rPr lang="en-US" dirty="0"/>
                  <a:t>in</a:t>
                </a:r>
                <a:r>
                  <a:rPr lang="en-US" i="1" dirty="0">
                    <a:latin typeface="Cambria Math" panose="02040503050406030204" pitchFamily="18" charset="0"/>
                  </a:rPr>
                  <a:t> </a:t>
                </a:r>
                <a14:m>
                  <m:oMath xmlns:m="http://schemas.openxmlformats.org/officeDocument/2006/math">
                    <m:r>
                      <a:rPr lang="en-US" b="0" i="1" smtClean="0">
                        <a:latin typeface="Cambria Math" panose="02040503050406030204" pitchFamily="18" charset="0"/>
                      </a:rPr>
                      <m:t>𝑆</m:t>
                    </m:r>
                  </m:oMath>
                </a14:m>
                <a:r>
                  <a:rPr lang="en-US" dirty="0"/>
                  <a:t>: </a:t>
                </a:r>
                <a14:m>
                  <m:oMath xmlns:m="http://schemas.openxmlformats.org/officeDocument/2006/math">
                    <m:r>
                      <a:rPr lang="en-US" b="0" i="1" smtClean="0">
                        <a:latin typeface="Cambria Math" panose="02040503050406030204" pitchFamily="18" charset="0"/>
                      </a:rPr>
                      <m:t>𝐴</m:t>
                    </m:r>
                    <m:r>
                      <a:rPr lang="en-US" i="1">
                        <a:latin typeface="Cambria Math" panose="02040503050406030204" pitchFamily="18" charset="0"/>
                      </a:rPr>
                      <m:t>=</m:t>
                    </m:r>
                    <m:func>
                      <m:funcPr>
                        <m:ctrlPr>
                          <a:rPr lang="en-US" i="1">
                            <a:latin typeface="Cambria Math" panose="02040503050406030204" pitchFamily="18" charset="0"/>
                          </a:rPr>
                        </m:ctrlPr>
                      </m:funcPr>
                      <m:fName>
                        <m:sSub>
                          <m:sSubPr>
                            <m:ctrlPr>
                              <a:rPr lang="en-US" i="1">
                                <a:latin typeface="Cambria Math" panose="02040503050406030204" pitchFamily="18" charset="0"/>
                              </a:rPr>
                            </m:ctrlPr>
                          </m:sSubPr>
                          <m:e>
                            <m:r>
                              <m:rPr>
                                <m:sty m:val="p"/>
                              </m:rPr>
                              <a:rPr lang="en-US">
                                <a:latin typeface="Cambria Math" panose="02040503050406030204" pitchFamily="18" charset="0"/>
                              </a:rPr>
                              <m:t>argmax</m:t>
                            </m:r>
                          </m:e>
                          <m:sub>
                            <m:r>
                              <m:rPr>
                                <m:sty m:val="p"/>
                              </m:rPr>
                              <a:rPr lang="en-US">
                                <a:latin typeface="Cambria Math" panose="02040503050406030204" pitchFamily="18" charset="0"/>
                              </a:rPr>
                              <m:t>a</m:t>
                            </m:r>
                          </m:sub>
                        </m:sSub>
                      </m:fName>
                      <m:e>
                        <m:r>
                          <a:rPr lang="en-US" i="1">
                            <a:latin typeface="Cambria Math" panose="02040503050406030204" pitchFamily="18" charset="0"/>
                          </a:rPr>
                          <m:t>𝑄</m:t>
                        </m:r>
                        <m:d>
                          <m:dPr>
                            <m:ctrlPr>
                              <a:rPr lang="en-US" i="1">
                                <a:latin typeface="Cambria Math" panose="02040503050406030204" pitchFamily="18" charset="0"/>
                              </a:rPr>
                            </m:ctrlPr>
                          </m:dPr>
                          <m:e>
                            <m:r>
                              <a:rPr lang="en-US" b="0" i="1" smtClean="0">
                                <a:latin typeface="Cambria Math" panose="02040503050406030204" pitchFamily="18" charset="0"/>
                              </a:rPr>
                              <m:t>𝑆</m:t>
                            </m:r>
                            <m:r>
                              <a:rPr lang="en-US" i="1">
                                <a:latin typeface="Cambria Math" panose="02040503050406030204" pitchFamily="18" charset="0"/>
                              </a:rPr>
                              <m:t>,</m:t>
                            </m:r>
                            <m:r>
                              <a:rPr lang="en-US" i="1">
                                <a:latin typeface="Cambria Math" panose="02040503050406030204" pitchFamily="18" charset="0"/>
                              </a:rPr>
                              <m:t>𝑎</m:t>
                            </m:r>
                          </m:e>
                        </m:d>
                      </m:e>
                    </m:func>
                  </m:oMath>
                </a14:m>
                <a:endParaRPr lang="en-US" b="0" i="1" dirty="0">
                  <a:latin typeface="Cambria Math" panose="02040503050406030204" pitchFamily="18" charset="0"/>
                </a:endParaRPr>
              </a:p>
              <a:p>
                <a:r>
                  <a:rPr lang="en-US" dirty="0"/>
                  <a:t>2. Update </a:t>
                </a:r>
                <a14:m>
                  <m:oMath xmlns:m="http://schemas.openxmlformats.org/officeDocument/2006/math">
                    <m:r>
                      <a:rPr lang="en-US" b="0" i="1" smtClean="0">
                        <a:latin typeface="Cambria Math" panose="02040503050406030204" pitchFamily="18" charset="0"/>
                      </a:rPr>
                      <m:t>𝑄</m:t>
                    </m:r>
                    <m:r>
                      <a:rPr lang="en-US" b="0" i="1"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m:t>
                    </m:r>
                  </m:oMath>
                </a14:m>
                <a:r>
                  <a:rPr lang="en-US" dirty="0"/>
                  <a:t> by bootstrapping off </a:t>
                </a:r>
                <a14:m>
                  <m:oMath xmlns:m="http://schemas.openxmlformats.org/officeDocument/2006/math">
                    <m:limLow>
                      <m:limLowPr>
                        <m:ctrlPr>
                          <a:rPr lang="en-US" b="0" i="1" smtClean="0">
                            <a:latin typeface="Cambria Math" panose="02040503050406030204" pitchFamily="18" charset="0"/>
                          </a:rPr>
                        </m:ctrlPr>
                      </m:limLowPr>
                      <m:e>
                        <m:r>
                          <m:rPr>
                            <m:sty m:val="p"/>
                          </m:rPr>
                          <a:rPr lang="en-US" b="0" i="0" smtClean="0">
                            <a:latin typeface="Cambria Math" panose="02040503050406030204" pitchFamily="18" charset="0"/>
                          </a:rPr>
                          <m:t>max</m:t>
                        </m:r>
                      </m:e>
                      <m:lim>
                        <m:r>
                          <m:rPr>
                            <m:sty m:val="p"/>
                          </m:rPr>
                          <a:rPr lang="en-US" b="0" i="0" smtClean="0">
                            <a:latin typeface="Cambria Math" panose="02040503050406030204" pitchFamily="18" charset="0"/>
                          </a:rPr>
                          <m:t>a</m:t>
                        </m:r>
                      </m:lim>
                    </m:limLow>
                    <m:r>
                      <a:rPr lang="en-US" b="0" i="1" smtClean="0">
                        <a:latin typeface="Cambria Math" panose="02040503050406030204" pitchFamily="18" charset="0"/>
                      </a:rPr>
                      <m:t> </m:t>
                    </m:r>
                    <m:r>
                      <a:rPr lang="en-US" i="1">
                        <a:latin typeface="Cambria Math" panose="02040503050406030204" pitchFamily="18" charset="0"/>
                      </a:rPr>
                      <m:t>𝑄</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𝑆</m:t>
                            </m:r>
                          </m:e>
                          <m:sup>
                            <m:r>
                              <a:rPr lang="en-US" i="1">
                                <a:latin typeface="Cambria Math" panose="02040503050406030204" pitchFamily="18" charset="0"/>
                              </a:rPr>
                              <m:t>′</m:t>
                            </m:r>
                          </m:sup>
                        </m:sSup>
                        <m:r>
                          <a:rPr lang="en-US" i="1">
                            <a:latin typeface="Cambria Math" panose="02040503050406030204" pitchFamily="18" charset="0"/>
                          </a:rPr>
                          <m:t>,</m:t>
                        </m:r>
                        <m:r>
                          <a:rPr lang="en-US" b="0" i="1" smtClean="0">
                            <a:latin typeface="Cambria Math" panose="02040503050406030204" pitchFamily="18" charset="0"/>
                          </a:rPr>
                          <m:t>𝑎</m:t>
                        </m:r>
                      </m:e>
                    </m:d>
                  </m:oMath>
                </a14:m>
                <a:endParaRPr lang="en-US" dirty="0"/>
              </a:p>
              <a:p>
                <a:r>
                  <a:rPr lang="en-US" dirty="0" err="1"/>
                  <a:t>Sarsa</a:t>
                </a:r>
                <a:r>
                  <a:rPr lang="en-US" dirty="0"/>
                  <a:t> looks ahead one step, and chooses the next greedy action </a:t>
                </a:r>
                <a14:m>
                  <m:oMath xmlns:m="http://schemas.openxmlformats.org/officeDocument/2006/math">
                    <m:r>
                      <a:rPr lang="en-US" b="0" i="1" dirty="0" smtClean="0">
                        <a:latin typeface="Cambria Math" panose="02040503050406030204" pitchFamily="18" charset="0"/>
                      </a:rPr>
                      <m:t>𝐴</m:t>
                    </m:r>
                    <m:r>
                      <a:rPr lang="en-US" i="1" dirty="0" smtClean="0">
                        <a:latin typeface="Cambria Math" panose="02040503050406030204" pitchFamily="18" charset="0"/>
                      </a:rPr>
                      <m:t>′</m:t>
                    </m:r>
                  </m:oMath>
                </a14:m>
                <a:r>
                  <a:rPr lang="en-US" dirty="0"/>
                  <a:t> in </a:t>
                </a:r>
                <a14:m>
                  <m:oMath xmlns:m="http://schemas.openxmlformats.org/officeDocument/2006/math">
                    <m:r>
                      <a:rPr lang="en-US" b="0" i="1" dirty="0" smtClean="0">
                        <a:latin typeface="Cambria Math" panose="02040503050406030204" pitchFamily="18" charset="0"/>
                      </a:rPr>
                      <m:t>𝑆</m:t>
                    </m:r>
                    <m:r>
                      <a:rPr lang="en-US" i="1" dirty="0" smtClean="0">
                        <a:latin typeface="Cambria Math" panose="02040503050406030204" pitchFamily="18" charset="0"/>
                      </a:rPr>
                      <m:t>′</m:t>
                    </m:r>
                  </m:oMath>
                </a14:m>
                <a:r>
                  <a:rPr lang="en-US" dirty="0"/>
                  <a:t> used to bootstrap the current </a:t>
                </a:r>
                <a14:m>
                  <m:oMath xmlns:m="http://schemas.openxmlformats.org/officeDocument/2006/math">
                    <m:r>
                      <a:rPr lang="en-US" i="1">
                        <a:latin typeface="Cambria Math" panose="02040503050406030204" pitchFamily="18" charset="0"/>
                      </a:rPr>
                      <m:t>𝑄</m:t>
                    </m:r>
                    <m:r>
                      <a:rPr lang="en-US" i="1">
                        <a:latin typeface="Cambria Math" panose="02040503050406030204" pitchFamily="18" charset="0"/>
                      </a:rPr>
                      <m:t>(</m:t>
                    </m:r>
                    <m:r>
                      <a:rPr lang="en-US" i="1">
                        <a:latin typeface="Cambria Math" panose="02040503050406030204" pitchFamily="18" charset="0"/>
                      </a:rPr>
                      <m:t>𝑆</m:t>
                    </m:r>
                    <m:r>
                      <a:rPr lang="en-US" i="1">
                        <a:latin typeface="Cambria Math" panose="02040503050406030204" pitchFamily="18" charset="0"/>
                      </a:rPr>
                      <m:t>,</m:t>
                    </m:r>
                    <m:r>
                      <a:rPr lang="en-US" i="1">
                        <a:latin typeface="Cambria Math" panose="02040503050406030204" pitchFamily="18" charset="0"/>
                      </a:rPr>
                      <m:t>𝐴</m:t>
                    </m:r>
                    <m:r>
                      <a:rPr lang="en-US" i="1">
                        <a:latin typeface="Cambria Math" panose="02040503050406030204" pitchFamily="18" charset="0"/>
                      </a:rPr>
                      <m:t>)</m:t>
                    </m:r>
                  </m:oMath>
                </a14:m>
                <a:r>
                  <a:rPr lang="en-US" dirty="0"/>
                  <a:t>. QL does not need this lookahead step of choosing </a:t>
                </a:r>
                <a14:m>
                  <m:oMath xmlns:m="http://schemas.openxmlformats.org/officeDocument/2006/math">
                    <m:r>
                      <a:rPr lang="en-US" i="1" dirty="0">
                        <a:latin typeface="Cambria Math" panose="02040503050406030204" pitchFamily="18" charset="0"/>
                      </a:rPr>
                      <m:t>𝐴</m:t>
                    </m:r>
                    <m:r>
                      <a:rPr lang="en-US" i="1" dirty="0">
                        <a:latin typeface="Cambria Math" panose="02040503050406030204" pitchFamily="18" charset="0"/>
                      </a:rPr>
                      <m:t>′</m:t>
                    </m:r>
                  </m:oMath>
                </a14:m>
                <a:r>
                  <a:rPr lang="en-US" dirty="0"/>
                  <a:t> in </a:t>
                </a:r>
                <a14:m>
                  <m:oMath xmlns:m="http://schemas.openxmlformats.org/officeDocument/2006/math">
                    <m:r>
                      <a:rPr lang="en-US" i="1" dirty="0">
                        <a:latin typeface="Cambria Math" panose="02040503050406030204" pitchFamily="18" charset="0"/>
                      </a:rPr>
                      <m:t>𝑆</m:t>
                    </m:r>
                    <m:r>
                      <a:rPr lang="en-US" i="1" dirty="0">
                        <a:latin typeface="Cambria Math" panose="02040503050406030204" pitchFamily="18" charset="0"/>
                      </a:rPr>
                      <m:t>′</m:t>
                    </m:r>
                  </m:oMath>
                </a14:m>
                <a:r>
                  <a:rPr lang="en-US" dirty="0"/>
                  <a:t>, since it looks at all possible actions </a:t>
                </a:r>
                <a14:m>
                  <m:oMath xmlns:m="http://schemas.openxmlformats.org/officeDocument/2006/math">
                    <m:r>
                      <a:rPr lang="en-US" b="0" i="1" smtClean="0">
                        <a:latin typeface="Cambria Math" panose="02040503050406030204" pitchFamily="18" charset="0"/>
                      </a:rPr>
                      <m:t>𝑎</m:t>
                    </m:r>
                  </m:oMath>
                </a14:m>
                <a:r>
                  <a:rPr lang="en-US" dirty="0"/>
                  <a:t> in </a:t>
                </a:r>
                <a14:m>
                  <m:oMath xmlns:m="http://schemas.openxmlformats.org/officeDocument/2006/math">
                    <m:r>
                      <a:rPr lang="en-US" i="1" dirty="0">
                        <a:latin typeface="Cambria Math" panose="02040503050406030204" pitchFamily="18" charset="0"/>
                      </a:rPr>
                      <m:t>𝑆</m:t>
                    </m:r>
                    <m:r>
                      <a:rPr lang="en-US" i="1" dirty="0">
                        <a:latin typeface="Cambria Math" panose="02040503050406030204" pitchFamily="18" charset="0"/>
                      </a:rPr>
                      <m:t>′</m:t>
                    </m:r>
                  </m:oMath>
                </a14:m>
                <a:r>
                  <a:rPr lang="en-US" dirty="0"/>
                  <a:t> and bootstraps off </a:t>
                </a:r>
                <a14:m>
                  <m:oMath xmlns:m="http://schemas.openxmlformats.org/officeDocument/2006/math">
                    <m:limLow>
                      <m:limLowPr>
                        <m:ctrlPr>
                          <a:rPr lang="en-US" i="1">
                            <a:latin typeface="Cambria Math" panose="02040503050406030204" pitchFamily="18" charset="0"/>
                          </a:rPr>
                        </m:ctrlPr>
                      </m:limLowPr>
                      <m:e>
                        <m:r>
                          <m:rPr>
                            <m:sty m:val="p"/>
                          </m:rPr>
                          <a:rPr lang="en-US">
                            <a:latin typeface="Cambria Math" panose="02040503050406030204" pitchFamily="18" charset="0"/>
                          </a:rPr>
                          <m:t>max</m:t>
                        </m:r>
                      </m:e>
                      <m:lim>
                        <m:r>
                          <m:rPr>
                            <m:sty m:val="p"/>
                          </m:rPr>
                          <a:rPr lang="en-US">
                            <a:latin typeface="Cambria Math" panose="02040503050406030204" pitchFamily="18" charset="0"/>
                          </a:rPr>
                          <m:t>a</m:t>
                        </m:r>
                      </m:lim>
                    </m:limLow>
                    <m:r>
                      <a:rPr lang="en-US" i="1">
                        <a:latin typeface="Cambria Math" panose="02040503050406030204" pitchFamily="18" charset="0"/>
                      </a:rPr>
                      <m:t> </m:t>
                    </m:r>
                    <m:r>
                      <a:rPr lang="en-US" i="1">
                        <a:latin typeface="Cambria Math" panose="02040503050406030204" pitchFamily="18" charset="0"/>
                      </a:rPr>
                      <m:t>𝑄</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𝑆</m:t>
                            </m:r>
                          </m:e>
                          <m:sup>
                            <m:r>
                              <a:rPr lang="en-US" i="1">
                                <a:latin typeface="Cambria Math" panose="02040503050406030204" pitchFamily="18" charset="0"/>
                              </a:rPr>
                              <m:t>′</m:t>
                            </m:r>
                          </m:sup>
                        </m:sSup>
                        <m:r>
                          <a:rPr lang="en-US" i="1">
                            <a:latin typeface="Cambria Math" panose="02040503050406030204" pitchFamily="18" charset="0"/>
                          </a:rPr>
                          <m:t>,</m:t>
                        </m:r>
                        <m:r>
                          <a:rPr lang="en-US" i="1">
                            <a:latin typeface="Cambria Math" panose="02040503050406030204" pitchFamily="18" charset="0"/>
                          </a:rPr>
                          <m:t>𝑎</m:t>
                        </m:r>
                      </m:e>
                    </m:d>
                  </m:oMath>
                </a14:m>
                <a:endParaRPr lang="en-US" dirty="0"/>
              </a:p>
              <a:p>
                <a:r>
                  <a:rPr lang="en-US" dirty="0"/>
                  <a:t>But that’s superficial difference. They still look the same to me: take a greedy action, update Q, repeat.</a:t>
                </a:r>
              </a:p>
            </p:txBody>
          </p:sp>
        </mc:Choice>
        <mc:Fallback xmlns="">
          <p:sp>
            <p:nvSpPr>
              <p:cNvPr id="3" name="Content Placeholder 2">
                <a:extLst>
                  <a:ext uri="{FF2B5EF4-FFF2-40B4-BE49-F238E27FC236}">
                    <a16:creationId xmlns:a16="http://schemas.microsoft.com/office/drawing/2014/main" id="{691694D5-15A8-4E5E-B7D4-3F32D9EA9959}"/>
                  </a:ext>
                </a:extLst>
              </p:cNvPr>
              <p:cNvSpPr>
                <a:spLocks noGrp="1" noRot="1" noChangeAspect="1" noMove="1" noResize="1" noEditPoints="1" noAdjustHandles="1" noChangeArrowheads="1" noChangeShapeType="1" noTextEdit="1"/>
              </p:cNvSpPr>
              <p:nvPr>
                <p:ph idx="1"/>
              </p:nvPr>
            </p:nvSpPr>
            <p:spPr>
              <a:blipFill>
                <a:blip r:embed="rId3"/>
                <a:stretch>
                  <a:fillRect l="-414" t="-1639" r="-552"/>
                </a:stretch>
              </a:blipFill>
            </p:spPr>
            <p:txBody>
              <a:bodyPr/>
              <a:lstStyle/>
              <a:p>
                <a:r>
                  <a:rPr lang="en-SE">
                    <a:noFill/>
                  </a:rPr>
                  <a:t> </a:t>
                </a:r>
              </a:p>
            </p:txBody>
          </p:sp>
        </mc:Fallback>
      </mc:AlternateContent>
      <p:sp>
        <p:nvSpPr>
          <p:cNvPr id="4" name="Slide Number Placeholder 3">
            <a:extLst>
              <a:ext uri="{FF2B5EF4-FFF2-40B4-BE49-F238E27FC236}">
                <a16:creationId xmlns:a16="http://schemas.microsoft.com/office/drawing/2014/main" id="{CAC885A4-E97E-4540-96FB-87B5B736E5C9}"/>
              </a:ext>
            </a:extLst>
          </p:cNvPr>
          <p:cNvSpPr>
            <a:spLocks noGrp="1"/>
          </p:cNvSpPr>
          <p:nvPr>
            <p:ph type="sldNum" sz="quarter" idx="12"/>
          </p:nvPr>
        </p:nvSpPr>
        <p:spPr bwMode="auto">
          <a:xfrm>
            <a:off x="6934200" y="6530035"/>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200"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fld id="{F57F456A-00AF-44E6-8D70-638C0D0130FF}" type="slidenum">
              <a:rPr lang="en-US" altLang="zh-CN" smtClean="0"/>
              <a:pPr>
                <a:defRPr/>
              </a:pPr>
              <a:t>3</a:t>
            </a:fld>
            <a:endParaRPr lang="en-US" altLang="zh-CN"/>
          </a:p>
        </p:txBody>
      </p:sp>
      <p:pic>
        <p:nvPicPr>
          <p:cNvPr id="5" name="Picture 4">
            <a:extLst>
              <a:ext uri="{FF2B5EF4-FFF2-40B4-BE49-F238E27FC236}">
                <a16:creationId xmlns:a16="http://schemas.microsoft.com/office/drawing/2014/main" id="{7EA6E0CD-6117-45B0-AF33-C22FF799E4F4}"/>
              </a:ext>
            </a:extLst>
          </p:cNvPr>
          <p:cNvPicPr>
            <a:picLocks noChangeAspect="1"/>
          </p:cNvPicPr>
          <p:nvPr/>
        </p:nvPicPr>
        <p:blipFill>
          <a:blip r:embed="rId4"/>
          <a:stretch>
            <a:fillRect/>
          </a:stretch>
        </p:blipFill>
        <p:spPr>
          <a:xfrm>
            <a:off x="198119" y="-124691"/>
            <a:ext cx="4913633" cy="2172496"/>
          </a:xfrm>
          <a:prstGeom prst="rect">
            <a:avLst/>
          </a:prstGeom>
        </p:spPr>
      </p:pic>
      <p:pic>
        <p:nvPicPr>
          <p:cNvPr id="6" name="Picture 5">
            <a:extLst>
              <a:ext uri="{FF2B5EF4-FFF2-40B4-BE49-F238E27FC236}">
                <a16:creationId xmlns:a16="http://schemas.microsoft.com/office/drawing/2014/main" id="{0A79FA98-908A-4C39-B668-D6ED6B07E520}"/>
              </a:ext>
            </a:extLst>
          </p:cNvPr>
          <p:cNvPicPr>
            <a:picLocks noChangeAspect="1"/>
          </p:cNvPicPr>
          <p:nvPr/>
        </p:nvPicPr>
        <p:blipFill>
          <a:blip r:embed="rId5"/>
          <a:stretch>
            <a:fillRect/>
          </a:stretch>
        </p:blipFill>
        <p:spPr>
          <a:xfrm>
            <a:off x="4648200" y="274638"/>
            <a:ext cx="4572000" cy="1873685"/>
          </a:xfrm>
          <a:prstGeom prst="rect">
            <a:avLst/>
          </a:prstGeom>
        </p:spPr>
      </p:pic>
    </p:spTree>
    <p:extLst>
      <p:ext uri="{BB962C8B-B14F-4D97-AF65-F5344CB8AC3E}">
        <p14:creationId xmlns:p14="http://schemas.microsoft.com/office/powerpoint/2010/main" val="7534246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2AD63-E583-467F-A541-6B5FB580C4BA}"/>
              </a:ext>
            </a:extLst>
          </p:cNvPr>
          <p:cNvSpPr>
            <a:spLocks noGrp="1"/>
          </p:cNvSpPr>
          <p:nvPr>
            <p:ph type="title"/>
          </p:nvPr>
        </p:nvSpPr>
        <p:spPr>
          <a:xfrm>
            <a:off x="1066800" y="274638"/>
            <a:ext cx="8229600" cy="868362"/>
          </a:xfrm>
        </p:spPr>
        <p:txBody>
          <a:bodyPr/>
          <a:lstStyle/>
          <a:p>
            <a:r>
              <a:rPr lang="en-US" dirty="0"/>
              <a:t>Bellman Expectation Equations</a:t>
            </a:r>
            <a:endParaRPr lang="en-SE"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B1B99C71-7D67-4880-A5D5-CD55AF48D874}"/>
                  </a:ext>
                </a:extLst>
              </p:cNvPr>
              <p:cNvSpPr>
                <a:spLocks noGrp="1"/>
              </p:cNvSpPr>
              <p:nvPr>
                <p:ph idx="1"/>
              </p:nvPr>
            </p:nvSpPr>
            <p:spPr>
              <a:xfrm>
                <a:off x="381000" y="1295400"/>
                <a:ext cx="8382000" cy="5105400"/>
              </a:xfrm>
            </p:spPr>
            <p:txBody>
              <a:bodyPr>
                <a:normAutofit fontScale="77500" lnSpcReduction="20000"/>
              </a:bodyPr>
              <a:lstStyle/>
              <a:p>
                <a:r>
                  <a:rPr lang="en-US" dirty="0"/>
                  <a:t>Bellman Expectation Equation for </a:t>
                </a:r>
                <a:r>
                  <a:rPr lang="en-US" dirty="0">
                    <a:solidFill>
                      <a:schemeClr val="tx1"/>
                    </a:solidFill>
                  </a:rPr>
                  <a:t>State Value Function:</a:t>
                </a:r>
              </a:p>
              <a:p>
                <a14:m>
                  <m:oMath xmlns:m="http://schemas.openxmlformats.org/officeDocument/2006/math">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𝑣</m:t>
                        </m:r>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𝑠</m:t>
                        </m:r>
                      </m:e>
                    </m:d>
                    <m:r>
                      <a:rPr lang="en-US" i="1">
                        <a:solidFill>
                          <a:schemeClr val="tx1"/>
                        </a:solidFill>
                        <a:latin typeface="Cambria Math" panose="02040503050406030204" pitchFamily="18" charset="0"/>
                      </a:rPr>
                      <m:t>=</m:t>
                    </m:r>
                    <m:nary>
                      <m:naryPr>
                        <m:chr m:val="∑"/>
                        <m:supHide m:val="on"/>
                        <m:ctrlPr>
                          <a:rPr lang="en-US" i="1" smtClean="0">
                            <a:solidFill>
                              <a:srgbClr val="C00000"/>
                            </a:solidFill>
                            <a:latin typeface="Cambria Math" panose="02040503050406030204" pitchFamily="18" charset="0"/>
                          </a:rPr>
                        </m:ctrlPr>
                      </m:naryPr>
                      <m:sub>
                        <m:r>
                          <a:rPr lang="en-US" i="1">
                            <a:solidFill>
                              <a:srgbClr val="C00000"/>
                            </a:solidFill>
                            <a:latin typeface="Cambria Math" panose="02040503050406030204" pitchFamily="18" charset="0"/>
                          </a:rPr>
                          <m:t>𝑎</m:t>
                        </m:r>
                      </m:sub>
                      <m:sup/>
                      <m:e>
                        <m:r>
                          <a:rPr lang="en-US" i="1">
                            <a:solidFill>
                              <a:srgbClr val="C00000"/>
                            </a:solidFill>
                            <a:latin typeface="Cambria Math" panose="02040503050406030204" pitchFamily="18" charset="0"/>
                          </a:rPr>
                          <m:t>𝜋</m:t>
                        </m:r>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𝑎</m:t>
                            </m:r>
                          </m:e>
                          <m:e>
                            <m:r>
                              <a:rPr lang="en-US" i="1">
                                <a:solidFill>
                                  <a:srgbClr val="C00000"/>
                                </a:solidFill>
                                <a:latin typeface="Cambria Math" panose="02040503050406030204" pitchFamily="18" charset="0"/>
                              </a:rPr>
                              <m:t>𝑠</m:t>
                            </m:r>
                          </m:e>
                        </m:d>
                      </m:e>
                    </m:nary>
                    <m:nary>
                      <m:naryPr>
                        <m:chr m:val="∑"/>
                        <m:supHide m:val="on"/>
                        <m:ctrlPr>
                          <a:rPr lang="en-US" i="1">
                            <a:solidFill>
                              <a:schemeClr val="tx1"/>
                            </a:solidFill>
                            <a:latin typeface="Cambria Math" panose="02040503050406030204" pitchFamily="18" charset="0"/>
                          </a:rPr>
                        </m:ctrlPr>
                      </m:naryPr>
                      <m:sub>
                        <m:r>
                          <a:rPr lang="en-US" i="1">
                            <a:solidFill>
                              <a:schemeClr val="tx1"/>
                            </a:solidFill>
                            <a:latin typeface="Cambria Math" panose="02040503050406030204" pitchFamily="18" charset="0"/>
                          </a:rPr>
                          <m:t>𝑟</m:t>
                        </m:r>
                        <m:r>
                          <a:rPr lang="en-US" i="1">
                            <a:solidFill>
                              <a:schemeClr val="tx1"/>
                            </a:solidFill>
                            <a:latin typeface="Cambria Math" panose="02040503050406030204" pitchFamily="18" charset="0"/>
                          </a:rPr>
                          <m:t>,</m:t>
                        </m:r>
                        <m:sSup>
                          <m:sSupPr>
                            <m:ctrlPr>
                              <a:rPr lang="en-US" i="1">
                                <a:solidFill>
                                  <a:schemeClr val="tx1"/>
                                </a:solidFill>
                                <a:latin typeface="Cambria Math" panose="02040503050406030204" pitchFamily="18" charset="0"/>
                              </a:rPr>
                            </m:ctrlPr>
                          </m:sSupPr>
                          <m:e>
                            <m:r>
                              <a:rPr lang="en-US" i="1">
                                <a:solidFill>
                                  <a:schemeClr val="tx1"/>
                                </a:solidFill>
                                <a:latin typeface="Cambria Math" panose="02040503050406030204" pitchFamily="18" charset="0"/>
                              </a:rPr>
                              <m:t>𝑠</m:t>
                            </m:r>
                          </m:e>
                          <m:sup>
                            <m:r>
                              <a:rPr lang="en-US" i="1">
                                <a:solidFill>
                                  <a:schemeClr val="tx1"/>
                                </a:solidFill>
                                <a:latin typeface="Cambria Math" panose="02040503050406030204" pitchFamily="18" charset="0"/>
                              </a:rPr>
                              <m:t>′</m:t>
                            </m:r>
                          </m:sup>
                        </m:sSup>
                      </m:sub>
                      <m:sup/>
                      <m:e>
                        <m:r>
                          <a:rPr lang="en-US" i="1">
                            <a:solidFill>
                              <a:schemeClr val="tx1"/>
                            </a:solidFill>
                            <a:latin typeface="Cambria Math" panose="02040503050406030204" pitchFamily="18" charset="0"/>
                          </a:rPr>
                          <m:t>𝑝</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𝑟</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e>
                          <m:e>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𝑎</m:t>
                            </m:r>
                          </m:e>
                        </m:d>
                      </m:e>
                    </m:nary>
                    <m:d>
                      <m:dPr>
                        <m:begChr m:val="["/>
                        <m:endChr m:val="]"/>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𝑟</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𝛾</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𝑣</m:t>
                            </m:r>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sSup>
                              <m:sSupPr>
                                <m:ctrlPr>
                                  <a:rPr lang="en-US" i="1">
                                    <a:solidFill>
                                      <a:schemeClr val="tx1"/>
                                    </a:solidFill>
                                    <a:latin typeface="Cambria Math" panose="02040503050406030204" pitchFamily="18" charset="0"/>
                                  </a:rPr>
                                </m:ctrlPr>
                              </m:sSupPr>
                              <m:e>
                                <m:r>
                                  <a:rPr lang="en-US" i="1">
                                    <a:solidFill>
                                      <a:schemeClr val="tx1"/>
                                    </a:solidFill>
                                    <a:latin typeface="Cambria Math" panose="02040503050406030204" pitchFamily="18" charset="0"/>
                                  </a:rPr>
                                  <m:t>𝑠</m:t>
                                </m:r>
                              </m:e>
                              <m:sup>
                                <m:r>
                                  <a:rPr lang="en-US" i="1">
                                    <a:solidFill>
                                      <a:schemeClr val="tx1"/>
                                    </a:solidFill>
                                    <a:latin typeface="Cambria Math" panose="02040503050406030204" pitchFamily="18" charset="0"/>
                                  </a:rPr>
                                  <m:t>′</m:t>
                                </m:r>
                              </m:sup>
                            </m:sSup>
                          </m:e>
                        </m:d>
                      </m:e>
                    </m:d>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𝔼</m:t>
                        </m:r>
                      </m:e>
                      <m:sub>
                        <m:r>
                          <a:rPr lang="en-US" b="0" i="1" smtClean="0">
                            <a:solidFill>
                              <a:schemeClr val="tx1"/>
                            </a:solidFill>
                            <a:latin typeface="Cambria Math" panose="02040503050406030204" pitchFamily="18" charset="0"/>
                          </a:rPr>
                          <m:t>𝜋</m:t>
                        </m:r>
                      </m:sub>
                    </m:sSub>
                    <m:d>
                      <m:dPr>
                        <m:begChr m:val="["/>
                        <m:endChr m:val="]"/>
                        <m:ctrlPr>
                          <a:rPr lang="en-US" i="1">
                            <a:latin typeface="Cambria Math" panose="02040503050406030204" pitchFamily="18" charset="0"/>
                          </a:rPr>
                        </m:ctrlPr>
                      </m:dPr>
                      <m:e>
                        <m:r>
                          <a:rPr lang="en-US" i="1">
                            <a:latin typeface="Cambria Math" panose="02040503050406030204" pitchFamily="18" charset="0"/>
                          </a:rPr>
                          <m:t>𝑟</m:t>
                        </m:r>
                        <m:r>
                          <a:rPr lang="en-US" i="1">
                            <a:latin typeface="Cambria Math" panose="02040503050406030204" pitchFamily="18" charset="0"/>
                          </a:rPr>
                          <m:t>+</m:t>
                        </m:r>
                        <m:r>
                          <a:rPr lang="en-US" i="1">
                            <a:latin typeface="Cambria Math" panose="02040503050406030204" pitchFamily="18" charset="0"/>
                          </a:rPr>
                          <m:t>𝛾</m:t>
                        </m:r>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𝜋</m:t>
                            </m:r>
                          </m:sub>
                        </m:sSub>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𝑠</m:t>
                                </m:r>
                              </m:e>
                              <m:sup>
                                <m:r>
                                  <a:rPr lang="en-US" i="1">
                                    <a:latin typeface="Cambria Math" panose="02040503050406030204" pitchFamily="18" charset="0"/>
                                  </a:rPr>
                                  <m:t>′</m:t>
                                </m:r>
                              </m:sup>
                            </m:sSup>
                          </m:e>
                        </m:d>
                        <m:r>
                          <a:rPr lang="en-US" b="0" i="1" smtClean="0">
                            <a:latin typeface="Cambria Math" panose="02040503050406030204" pitchFamily="18" charset="0"/>
                          </a:rPr>
                          <m:t>|</m:t>
                        </m:r>
                        <m:r>
                          <a:rPr lang="en-US" b="0" i="1" smtClean="0">
                            <a:latin typeface="Cambria Math" panose="02040503050406030204" pitchFamily="18" charset="0"/>
                          </a:rPr>
                          <m:t>𝑠</m:t>
                        </m:r>
                      </m:e>
                    </m:d>
                  </m:oMath>
                </a14:m>
                <a:endParaRPr lang="en-US" dirty="0">
                  <a:solidFill>
                    <a:schemeClr val="tx1"/>
                  </a:solidFill>
                </a:endParaRPr>
              </a:p>
              <a:p>
                <a:pPr lvl="1"/>
                <a:r>
                  <a:rPr lang="en-US" dirty="0">
                    <a:solidFill>
                      <a:schemeClr val="tx1"/>
                    </a:solidFill>
                  </a:rPr>
                  <a:t>Expected value starting from state </a:t>
                </a:r>
                <a14:m>
                  <m:oMath xmlns:m="http://schemas.openxmlformats.org/officeDocument/2006/math">
                    <m:r>
                      <a:rPr lang="en-US" b="0" i="1" smtClean="0">
                        <a:solidFill>
                          <a:schemeClr val="tx1"/>
                        </a:solidFill>
                        <a:latin typeface="Cambria Math" panose="02040503050406030204" pitchFamily="18" charset="0"/>
                      </a:rPr>
                      <m:t>𝑠</m:t>
                    </m:r>
                  </m:oMath>
                </a14:m>
                <a:r>
                  <a:rPr lang="en-US" dirty="0">
                    <a:solidFill>
                      <a:schemeClr val="tx1"/>
                    </a:solidFill>
                  </a:rPr>
                  <a:t> and following policy </a:t>
                </a:r>
                <a14:m>
                  <m:oMath xmlns:m="http://schemas.openxmlformats.org/officeDocument/2006/math">
                    <m:r>
                      <a:rPr lang="en-US" b="0" i="1" smtClean="0">
                        <a:solidFill>
                          <a:schemeClr val="tx1"/>
                        </a:solidFill>
                        <a:latin typeface="Cambria Math" panose="02040503050406030204" pitchFamily="18" charset="0"/>
                      </a:rPr>
                      <m:t>𝜋</m:t>
                    </m:r>
                  </m:oMath>
                </a14:m>
                <a:r>
                  <a:rPr lang="en-US" dirty="0">
                    <a:solidFill>
                      <a:schemeClr val="tx1"/>
                    </a:solidFill>
                  </a:rPr>
                  <a:t>.</a:t>
                </a:r>
              </a:p>
              <a:p>
                <a:r>
                  <a:rPr lang="en-US" dirty="0"/>
                  <a:t>Bellman Expectation Equation for </a:t>
                </a:r>
                <a:r>
                  <a:rPr lang="en-US" dirty="0">
                    <a:solidFill>
                      <a:schemeClr val="tx1"/>
                    </a:solidFill>
                  </a:rPr>
                  <a:t>State Action Value Function</a:t>
                </a:r>
              </a:p>
              <a:p>
                <a14:m>
                  <m:oMath xmlns:m="http://schemas.openxmlformats.org/officeDocument/2006/math">
                    <m:sSub>
                      <m:sSubPr>
                        <m:ctrlPr>
                          <a:rPr lang="en-US"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𝑞</m:t>
                        </m:r>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𝑠</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𝑎</m:t>
                        </m:r>
                      </m:e>
                    </m:d>
                    <m:r>
                      <a:rPr lang="en-US" i="1">
                        <a:solidFill>
                          <a:schemeClr val="tx1"/>
                        </a:solidFill>
                        <a:latin typeface="Cambria Math" panose="02040503050406030204" pitchFamily="18" charset="0"/>
                      </a:rPr>
                      <m:t>=</m:t>
                    </m:r>
                    <m:nary>
                      <m:naryPr>
                        <m:chr m:val="∑"/>
                        <m:supHide m:val="on"/>
                        <m:ctrlPr>
                          <a:rPr lang="en-US" i="1">
                            <a:solidFill>
                              <a:schemeClr val="tx1"/>
                            </a:solidFill>
                            <a:latin typeface="Cambria Math" panose="02040503050406030204" pitchFamily="18" charset="0"/>
                          </a:rPr>
                        </m:ctrlPr>
                      </m:naryPr>
                      <m:sub>
                        <m:r>
                          <a:rPr lang="en-US" i="1">
                            <a:solidFill>
                              <a:schemeClr val="tx1"/>
                            </a:solidFill>
                            <a:latin typeface="Cambria Math" panose="02040503050406030204" pitchFamily="18" charset="0"/>
                          </a:rPr>
                          <m:t>𝑟</m:t>
                        </m:r>
                        <m:r>
                          <a:rPr lang="en-US" i="1">
                            <a:solidFill>
                              <a:schemeClr val="tx1"/>
                            </a:solidFill>
                            <a:latin typeface="Cambria Math" panose="02040503050406030204" pitchFamily="18" charset="0"/>
                          </a:rPr>
                          <m:t>,</m:t>
                        </m:r>
                        <m:sSup>
                          <m:sSupPr>
                            <m:ctrlPr>
                              <a:rPr lang="en-US" i="1">
                                <a:solidFill>
                                  <a:schemeClr val="tx1"/>
                                </a:solidFill>
                                <a:latin typeface="Cambria Math" panose="02040503050406030204" pitchFamily="18" charset="0"/>
                              </a:rPr>
                            </m:ctrlPr>
                          </m:sSupPr>
                          <m:e>
                            <m:r>
                              <a:rPr lang="en-US" i="1">
                                <a:solidFill>
                                  <a:schemeClr val="tx1"/>
                                </a:solidFill>
                                <a:latin typeface="Cambria Math" panose="02040503050406030204" pitchFamily="18" charset="0"/>
                              </a:rPr>
                              <m:t>𝑠</m:t>
                            </m:r>
                          </m:e>
                          <m:sup>
                            <m:r>
                              <a:rPr lang="en-US" i="1">
                                <a:solidFill>
                                  <a:schemeClr val="tx1"/>
                                </a:solidFill>
                                <a:latin typeface="Cambria Math" panose="02040503050406030204" pitchFamily="18" charset="0"/>
                              </a:rPr>
                              <m:t>′</m:t>
                            </m:r>
                          </m:sup>
                        </m:sSup>
                      </m:sub>
                      <m:sup/>
                      <m:e>
                        <m:r>
                          <a:rPr lang="en-US" i="1">
                            <a:solidFill>
                              <a:schemeClr val="tx1"/>
                            </a:solidFill>
                            <a:latin typeface="Cambria Math" panose="02040503050406030204" pitchFamily="18" charset="0"/>
                          </a:rPr>
                          <m:t>𝑝</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𝑟</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e>
                          <m:e>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𝑎</m:t>
                            </m:r>
                          </m:e>
                        </m:d>
                      </m:e>
                    </m:nary>
                    <m:d>
                      <m:dPr>
                        <m:begChr m:val="["/>
                        <m:endChr m:val="]"/>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𝑟</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𝛾</m:t>
                        </m:r>
                        <m:nary>
                          <m:naryPr>
                            <m:chr m:val="∑"/>
                            <m:supHide m:val="on"/>
                            <m:ctrlPr>
                              <a:rPr lang="en-US" i="1" smtClean="0">
                                <a:solidFill>
                                  <a:srgbClr val="C00000"/>
                                </a:solidFill>
                                <a:latin typeface="Cambria Math" panose="02040503050406030204" pitchFamily="18" charset="0"/>
                              </a:rPr>
                            </m:ctrlPr>
                          </m:naryPr>
                          <m:sub>
                            <m:r>
                              <a:rPr lang="en-US" i="1">
                                <a:solidFill>
                                  <a:srgbClr val="C00000"/>
                                </a:solidFill>
                                <a:latin typeface="Cambria Math" panose="02040503050406030204" pitchFamily="18" charset="0"/>
                              </a:rPr>
                              <m:t>𝑎</m:t>
                            </m:r>
                            <m:r>
                              <a:rPr lang="en-US" b="0" i="1" smtClean="0">
                                <a:solidFill>
                                  <a:srgbClr val="C00000"/>
                                </a:solidFill>
                                <a:latin typeface="Cambria Math" panose="02040503050406030204" pitchFamily="18" charset="0"/>
                              </a:rPr>
                              <m:t>′</m:t>
                            </m:r>
                          </m:sub>
                          <m:sup/>
                          <m:e>
                            <m:r>
                              <a:rPr lang="en-US" i="1">
                                <a:solidFill>
                                  <a:srgbClr val="C00000"/>
                                </a:solidFill>
                                <a:latin typeface="Cambria Math" panose="02040503050406030204" pitchFamily="18" charset="0"/>
                              </a:rPr>
                              <m:t>𝜋</m:t>
                            </m:r>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𝑎</m:t>
                                </m:r>
                                <m:r>
                                  <a:rPr lang="en-US" b="0" i="1" smtClean="0">
                                    <a:solidFill>
                                      <a:srgbClr val="C00000"/>
                                    </a:solidFill>
                                    <a:latin typeface="Cambria Math" panose="02040503050406030204" pitchFamily="18" charset="0"/>
                                  </a:rPr>
                                  <m:t>′</m:t>
                                </m:r>
                              </m:e>
                              <m:e>
                                <m:r>
                                  <a:rPr lang="en-US" i="1">
                                    <a:solidFill>
                                      <a:srgbClr val="C00000"/>
                                    </a:solidFill>
                                    <a:latin typeface="Cambria Math" panose="02040503050406030204" pitchFamily="18" charset="0"/>
                                  </a:rPr>
                                  <m:t>𝑠</m:t>
                                </m:r>
                                <m:r>
                                  <a:rPr lang="en-US" b="0" i="1" smtClean="0">
                                    <a:solidFill>
                                      <a:srgbClr val="C00000"/>
                                    </a:solidFill>
                                    <a:latin typeface="Cambria Math" panose="02040503050406030204" pitchFamily="18" charset="0"/>
                                  </a:rPr>
                                  <m:t>′</m:t>
                                </m:r>
                              </m:e>
                            </m:d>
                          </m:e>
                        </m:nary>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𝑞</m:t>
                            </m:r>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𝑠</m:t>
                            </m:r>
                            <m:r>
                              <a:rPr lang="en-US" b="0" i="1" smtClean="0">
                                <a:solidFill>
                                  <a:schemeClr val="tx1"/>
                                </a:solidFill>
                                <a:latin typeface="Cambria Math" panose="02040503050406030204" pitchFamily="18" charset="0"/>
                              </a:rPr>
                              <m:t>′</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𝑎</m:t>
                            </m:r>
                            <m:r>
                              <a:rPr lang="en-US" b="0" i="1" smtClean="0">
                                <a:solidFill>
                                  <a:schemeClr val="tx1"/>
                                </a:solidFill>
                                <a:latin typeface="Cambria Math" panose="02040503050406030204" pitchFamily="18" charset="0"/>
                              </a:rPr>
                              <m:t>′</m:t>
                            </m:r>
                          </m:e>
                        </m:d>
                      </m:e>
                    </m:d>
                  </m:oMath>
                </a14:m>
                <a:endParaRPr lang="en-US" dirty="0">
                  <a:solidFill>
                    <a:schemeClr val="tx1"/>
                  </a:solidFill>
                </a:endParaRPr>
              </a:p>
              <a:p>
                <a:pPr lvl="1"/>
                <a:r>
                  <a:rPr lang="en-US" dirty="0">
                    <a:solidFill>
                      <a:schemeClr val="tx1"/>
                    </a:solidFill>
                  </a:rPr>
                  <a:t>Expected value starting from state </a:t>
                </a:r>
                <a14:m>
                  <m:oMath xmlns:m="http://schemas.openxmlformats.org/officeDocument/2006/math">
                    <m:r>
                      <a:rPr lang="en-US" i="1">
                        <a:solidFill>
                          <a:schemeClr val="tx1"/>
                        </a:solidFill>
                        <a:latin typeface="Cambria Math" panose="02040503050406030204" pitchFamily="18" charset="0"/>
                      </a:rPr>
                      <m:t>𝑠</m:t>
                    </m:r>
                  </m:oMath>
                </a14:m>
                <a:r>
                  <a:rPr lang="en-US" dirty="0">
                    <a:solidFill>
                      <a:schemeClr val="tx1"/>
                    </a:solidFill>
                  </a:rPr>
                  <a:t>, taking action </a:t>
                </a:r>
                <a14:m>
                  <m:oMath xmlns:m="http://schemas.openxmlformats.org/officeDocument/2006/math">
                    <m:r>
                      <a:rPr lang="en-US" b="0" i="1" smtClean="0">
                        <a:solidFill>
                          <a:schemeClr val="tx1"/>
                        </a:solidFill>
                        <a:latin typeface="Cambria Math" panose="02040503050406030204" pitchFamily="18" charset="0"/>
                      </a:rPr>
                      <m:t>𝑎</m:t>
                    </m:r>
                  </m:oMath>
                </a14:m>
                <a:r>
                  <a:rPr lang="en-US" dirty="0">
                    <a:solidFill>
                      <a:schemeClr val="tx1"/>
                    </a:solidFill>
                  </a:rPr>
                  <a:t>, and thereafter following policy </a:t>
                </a:r>
                <a14:m>
                  <m:oMath xmlns:m="http://schemas.openxmlformats.org/officeDocument/2006/math">
                    <m:r>
                      <a:rPr lang="en-US" i="1">
                        <a:solidFill>
                          <a:schemeClr val="tx1"/>
                        </a:solidFill>
                        <a:latin typeface="Cambria Math" panose="02040503050406030204" pitchFamily="18" charset="0"/>
                      </a:rPr>
                      <m:t>𝜋</m:t>
                    </m:r>
                  </m:oMath>
                </a14:m>
                <a:r>
                  <a:rPr lang="en-US" dirty="0">
                    <a:solidFill>
                      <a:schemeClr val="tx1"/>
                    </a:solidFill>
                  </a:rPr>
                  <a:t>.</a:t>
                </a:r>
              </a:p>
              <a:p>
                <a:r>
                  <a:rPr lang="en-US" dirty="0">
                    <a:solidFill>
                      <a:schemeClr val="tx1"/>
                    </a:solidFill>
                  </a:rPr>
                  <a:t>Relating </a:t>
                </a:r>
                <a14:m>
                  <m:oMath xmlns:m="http://schemas.openxmlformats.org/officeDocument/2006/math">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𝑣</m:t>
                        </m:r>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𝑠</m:t>
                        </m:r>
                      </m:e>
                    </m:d>
                  </m:oMath>
                </a14:m>
                <a:r>
                  <a:rPr lang="en-US" dirty="0">
                    <a:solidFill>
                      <a:schemeClr val="tx1"/>
                    </a:solidFill>
                  </a:rPr>
                  <a:t> and </a:t>
                </a:r>
                <a14:m>
                  <m:oMath xmlns:m="http://schemas.openxmlformats.org/officeDocument/2006/math">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𝑞</m:t>
                        </m:r>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𝑎</m:t>
                        </m:r>
                      </m:e>
                    </m:d>
                  </m:oMath>
                </a14:m>
                <a:r>
                  <a:rPr lang="en-US" dirty="0">
                    <a:solidFill>
                      <a:schemeClr val="tx1"/>
                    </a:solidFill>
                  </a:rPr>
                  <a:t>:</a:t>
                </a:r>
              </a:p>
              <a:p>
                <a:pPr lvl="1"/>
                <a14:m>
                  <m:oMath xmlns:m="http://schemas.openxmlformats.org/officeDocument/2006/math">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𝑣</m:t>
                        </m:r>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𝑠</m:t>
                        </m:r>
                      </m:e>
                    </m:d>
                    <m:r>
                      <a:rPr lang="en-US" i="1">
                        <a:solidFill>
                          <a:schemeClr val="tx1"/>
                        </a:solidFill>
                        <a:latin typeface="Cambria Math" panose="02040503050406030204" pitchFamily="18" charset="0"/>
                      </a:rPr>
                      <m:t>=</m:t>
                    </m:r>
                    <m:nary>
                      <m:naryPr>
                        <m:chr m:val="∑"/>
                        <m:supHide m:val="on"/>
                        <m:ctrlPr>
                          <a:rPr lang="en-US" i="1">
                            <a:solidFill>
                              <a:schemeClr val="tx1"/>
                            </a:solidFill>
                            <a:latin typeface="Cambria Math" panose="02040503050406030204" pitchFamily="18" charset="0"/>
                          </a:rPr>
                        </m:ctrlPr>
                      </m:naryPr>
                      <m:sub>
                        <m:r>
                          <a:rPr lang="en-US" i="1">
                            <a:solidFill>
                              <a:schemeClr val="tx1"/>
                            </a:solidFill>
                            <a:latin typeface="Cambria Math" panose="02040503050406030204" pitchFamily="18" charset="0"/>
                          </a:rPr>
                          <m:t>𝑎</m:t>
                        </m:r>
                      </m:sub>
                      <m:sup/>
                      <m:e>
                        <m:r>
                          <a:rPr lang="en-US" i="1">
                            <a:solidFill>
                              <a:schemeClr val="tx1"/>
                            </a:solidFill>
                            <a:latin typeface="Cambria Math" panose="02040503050406030204" pitchFamily="18" charset="0"/>
                          </a:rPr>
                          <m:t>𝜋</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𝑎</m:t>
                            </m:r>
                          </m:e>
                          <m:e>
                            <m:r>
                              <a:rPr lang="en-US" i="1">
                                <a:solidFill>
                                  <a:schemeClr val="tx1"/>
                                </a:solidFill>
                                <a:latin typeface="Cambria Math" panose="02040503050406030204" pitchFamily="18" charset="0"/>
                              </a:rPr>
                              <m:t>𝑠</m:t>
                            </m:r>
                          </m:e>
                        </m:d>
                      </m:e>
                    </m:nary>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𝑞</m:t>
                        </m:r>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𝑎</m:t>
                        </m:r>
                      </m:e>
                    </m:d>
                  </m:oMath>
                </a14:m>
                <a:endParaRPr lang="en-US" i="1" dirty="0">
                  <a:solidFill>
                    <a:schemeClr val="tx1"/>
                  </a:solidFill>
                  <a:latin typeface="Cambria Math" panose="02040503050406030204" pitchFamily="18" charset="0"/>
                </a:endParaRPr>
              </a:p>
              <a:p>
                <a:pPr lvl="1"/>
                <a14:m>
                  <m:oMath xmlns:m="http://schemas.openxmlformats.org/officeDocument/2006/math">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𝑞</m:t>
                        </m:r>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𝑎</m:t>
                        </m:r>
                      </m:e>
                    </m:d>
                    <m:r>
                      <a:rPr lang="en-US" i="1">
                        <a:solidFill>
                          <a:schemeClr val="tx1"/>
                        </a:solidFill>
                        <a:latin typeface="Cambria Math" panose="02040503050406030204" pitchFamily="18" charset="0"/>
                      </a:rPr>
                      <m:t>=</m:t>
                    </m:r>
                    <m:nary>
                      <m:naryPr>
                        <m:chr m:val="∑"/>
                        <m:supHide m:val="on"/>
                        <m:ctrlPr>
                          <a:rPr lang="en-US" i="1">
                            <a:solidFill>
                              <a:schemeClr val="tx1"/>
                            </a:solidFill>
                            <a:latin typeface="Cambria Math" panose="02040503050406030204" pitchFamily="18" charset="0"/>
                          </a:rPr>
                        </m:ctrlPr>
                      </m:naryPr>
                      <m:sub>
                        <m:r>
                          <a:rPr lang="en-US" i="1">
                            <a:solidFill>
                              <a:schemeClr val="tx1"/>
                            </a:solidFill>
                            <a:latin typeface="Cambria Math" panose="02040503050406030204" pitchFamily="18" charset="0"/>
                          </a:rPr>
                          <m:t>𝑟</m:t>
                        </m:r>
                        <m:r>
                          <a:rPr lang="en-US" i="1">
                            <a:solidFill>
                              <a:schemeClr val="tx1"/>
                            </a:solidFill>
                            <a:latin typeface="Cambria Math" panose="02040503050406030204" pitchFamily="18" charset="0"/>
                          </a:rPr>
                          <m:t>,</m:t>
                        </m:r>
                        <m:sSup>
                          <m:sSupPr>
                            <m:ctrlPr>
                              <a:rPr lang="en-US" i="1">
                                <a:solidFill>
                                  <a:schemeClr val="tx1"/>
                                </a:solidFill>
                                <a:latin typeface="Cambria Math" panose="02040503050406030204" pitchFamily="18" charset="0"/>
                              </a:rPr>
                            </m:ctrlPr>
                          </m:sSupPr>
                          <m:e>
                            <m:r>
                              <a:rPr lang="en-US" i="1">
                                <a:solidFill>
                                  <a:schemeClr val="tx1"/>
                                </a:solidFill>
                                <a:latin typeface="Cambria Math" panose="02040503050406030204" pitchFamily="18" charset="0"/>
                              </a:rPr>
                              <m:t>𝑠</m:t>
                            </m:r>
                          </m:e>
                          <m:sup>
                            <m:r>
                              <a:rPr lang="en-US" i="1">
                                <a:solidFill>
                                  <a:schemeClr val="tx1"/>
                                </a:solidFill>
                                <a:latin typeface="Cambria Math" panose="02040503050406030204" pitchFamily="18" charset="0"/>
                              </a:rPr>
                              <m:t>′</m:t>
                            </m:r>
                          </m:sup>
                        </m:sSup>
                      </m:sub>
                      <m:sup/>
                      <m:e>
                        <m:r>
                          <a:rPr lang="en-US" i="1">
                            <a:solidFill>
                              <a:schemeClr val="tx1"/>
                            </a:solidFill>
                            <a:latin typeface="Cambria Math" panose="02040503050406030204" pitchFamily="18" charset="0"/>
                          </a:rPr>
                          <m:t>𝑝</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𝑟</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e>
                          <m:e>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𝑎</m:t>
                            </m:r>
                          </m:e>
                        </m:d>
                      </m:e>
                    </m:nary>
                    <m:d>
                      <m:dPr>
                        <m:begChr m:val="["/>
                        <m:endChr m:val="]"/>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𝑟</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𝛾</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𝑣</m:t>
                            </m:r>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𝑠</m:t>
                            </m:r>
                            <m:r>
                              <a:rPr lang="en-US" b="0" i="1" smtClean="0">
                                <a:solidFill>
                                  <a:schemeClr val="tx1"/>
                                </a:solidFill>
                                <a:latin typeface="Cambria Math" panose="02040503050406030204" pitchFamily="18" charset="0"/>
                              </a:rPr>
                              <m:t>′</m:t>
                            </m:r>
                          </m:e>
                        </m:d>
                      </m:e>
                    </m:d>
                  </m:oMath>
                </a14:m>
                <a:endParaRPr lang="en-SE" dirty="0">
                  <a:solidFill>
                    <a:schemeClr val="tx1"/>
                  </a:solidFill>
                </a:endParaRPr>
              </a:p>
            </p:txBody>
          </p:sp>
        </mc:Choice>
        <mc:Fallback>
          <p:sp>
            <p:nvSpPr>
              <p:cNvPr id="3" name="Content Placeholder 2">
                <a:extLst>
                  <a:ext uri="{FF2B5EF4-FFF2-40B4-BE49-F238E27FC236}">
                    <a16:creationId xmlns:a16="http://schemas.microsoft.com/office/drawing/2014/main" id="{B1B99C71-7D67-4880-A5D5-CD55AF48D874}"/>
                  </a:ext>
                </a:extLst>
              </p:cNvPr>
              <p:cNvSpPr>
                <a:spLocks noGrp="1" noRot="1" noChangeAspect="1" noMove="1" noResize="1" noEditPoints="1" noAdjustHandles="1" noChangeArrowheads="1" noChangeShapeType="1" noTextEdit="1"/>
              </p:cNvSpPr>
              <p:nvPr>
                <p:ph idx="1"/>
              </p:nvPr>
            </p:nvSpPr>
            <p:spPr>
              <a:xfrm>
                <a:off x="381000" y="1295400"/>
                <a:ext cx="8382000" cy="5105400"/>
              </a:xfrm>
              <a:blipFill>
                <a:blip r:embed="rId3"/>
                <a:stretch>
                  <a:fillRect l="-1091" t="-4182" b="-6452"/>
                </a:stretch>
              </a:blipFill>
            </p:spPr>
            <p:txBody>
              <a:bodyPr/>
              <a:lstStyle/>
              <a:p>
                <a:r>
                  <a:rPr lang="en-SE">
                    <a:noFill/>
                  </a:rPr>
                  <a:t> </a:t>
                </a:r>
              </a:p>
            </p:txBody>
          </p:sp>
        </mc:Fallback>
      </mc:AlternateContent>
      <p:sp>
        <p:nvSpPr>
          <p:cNvPr id="4" name="Slide Number Placeholder 3">
            <a:extLst>
              <a:ext uri="{FF2B5EF4-FFF2-40B4-BE49-F238E27FC236}">
                <a16:creationId xmlns:a16="http://schemas.microsoft.com/office/drawing/2014/main" id="{A24D66A3-0BBC-44EE-9742-4F6CC4B38F62}"/>
              </a:ext>
            </a:extLst>
          </p:cNvPr>
          <p:cNvSpPr>
            <a:spLocks noGrp="1"/>
          </p:cNvSpPr>
          <p:nvPr>
            <p:ph type="sldNum" sz="quarter" idx="12"/>
          </p:nvPr>
        </p:nvSpPr>
        <p:spPr bwMode="auto">
          <a:xfrm>
            <a:off x="6934200" y="6530035"/>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200"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fld id="{F57F456A-00AF-44E6-8D70-638C0D0130FF}" type="slidenum">
              <a:rPr lang="en-US" altLang="zh-CN" smtClean="0"/>
              <a:pPr>
                <a:defRPr/>
              </a:pPr>
              <a:t>4</a:t>
            </a:fld>
            <a:endParaRPr lang="en-US" altLang="zh-CN"/>
          </a:p>
        </p:txBody>
      </p:sp>
      <p:sp>
        <p:nvSpPr>
          <p:cNvPr id="8" name="Rectangle 7">
            <a:extLst>
              <a:ext uri="{FF2B5EF4-FFF2-40B4-BE49-F238E27FC236}">
                <a16:creationId xmlns:a16="http://schemas.microsoft.com/office/drawing/2014/main" id="{541D45F3-619E-4BED-A516-1D0BD5C74692}"/>
              </a:ext>
            </a:extLst>
          </p:cNvPr>
          <p:cNvSpPr/>
          <p:nvPr/>
        </p:nvSpPr>
        <p:spPr bwMode="auto">
          <a:xfrm>
            <a:off x="76200" y="121298"/>
            <a:ext cx="1524000" cy="488302"/>
          </a:xfrm>
          <a:prstGeom prst="rect">
            <a:avLst/>
          </a:prstGeom>
          <a:noFill/>
          <a:ln w="2540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rgbClr val="C00000"/>
                </a:solidFill>
                <a:effectLst/>
                <a:latin typeface="Arial" charset="0"/>
              </a:rPr>
              <a:t>Important</a:t>
            </a:r>
            <a:endParaRPr kumimoji="0" lang="en-SE" sz="2400" b="0" i="0" u="none" strike="noStrike" cap="none" normalizeH="0" baseline="0" dirty="0">
              <a:ln>
                <a:noFill/>
              </a:ln>
              <a:solidFill>
                <a:srgbClr val="C00000"/>
              </a:solidFill>
              <a:effectLst/>
              <a:latin typeface="Arial" charset="0"/>
            </a:endParaRPr>
          </a:p>
        </p:txBody>
      </p:sp>
    </p:spTree>
    <p:extLst>
      <p:ext uri="{BB962C8B-B14F-4D97-AF65-F5344CB8AC3E}">
        <p14:creationId xmlns:p14="http://schemas.microsoft.com/office/powerpoint/2010/main" val="37133968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F1238-6854-4DB5-9CD2-855FB97E4060}"/>
              </a:ext>
            </a:extLst>
          </p:cNvPr>
          <p:cNvSpPr>
            <a:spLocks noGrp="1"/>
          </p:cNvSpPr>
          <p:nvPr>
            <p:ph type="title"/>
          </p:nvPr>
        </p:nvSpPr>
        <p:spPr/>
        <p:txBody>
          <a:bodyPr/>
          <a:lstStyle/>
          <a:p>
            <a:r>
              <a:rPr lang="en-US" dirty="0"/>
              <a:t>Quiz: Dijkstra’s, A*, Hybrid A*</a:t>
            </a:r>
            <a:endParaRPr lang="en-SE" dirty="0"/>
          </a:p>
        </p:txBody>
      </p:sp>
      <p:sp>
        <p:nvSpPr>
          <p:cNvPr id="3" name="Content Placeholder 2">
            <a:extLst>
              <a:ext uri="{FF2B5EF4-FFF2-40B4-BE49-F238E27FC236}">
                <a16:creationId xmlns:a16="http://schemas.microsoft.com/office/drawing/2014/main" id="{2E4C4E2A-7338-4A1A-8C64-7E12C8E57E4C}"/>
              </a:ext>
            </a:extLst>
          </p:cNvPr>
          <p:cNvSpPr>
            <a:spLocks noGrp="1"/>
          </p:cNvSpPr>
          <p:nvPr>
            <p:ph idx="1"/>
          </p:nvPr>
        </p:nvSpPr>
        <p:spPr/>
        <p:txBody>
          <a:bodyPr>
            <a:normAutofit fontScale="92500" lnSpcReduction="20000"/>
          </a:bodyPr>
          <a:lstStyle/>
          <a:p>
            <a:r>
              <a:rPr lang="en-US" dirty="0"/>
              <a:t>Which of the following statements are true for Dijkstra’s algo, A*, Hybrid A*, respectively?</a:t>
            </a:r>
          </a:p>
          <a:p>
            <a:pPr lvl="1"/>
            <a:r>
              <a:rPr lang="en-US" dirty="0"/>
              <a:t>A. It is a continuous method.</a:t>
            </a:r>
          </a:p>
          <a:p>
            <a:pPr lvl="1"/>
            <a:r>
              <a:rPr lang="en-US" dirty="0"/>
              <a:t>B. It uses a heuristic function to guide node expansion.</a:t>
            </a:r>
          </a:p>
          <a:p>
            <a:pPr lvl="1"/>
            <a:r>
              <a:rPr lang="en-US" dirty="0"/>
              <a:t>C. It always finds a path if one exists.</a:t>
            </a:r>
          </a:p>
          <a:p>
            <a:pPr lvl="1"/>
            <a:r>
              <a:rPr lang="en-US" dirty="0"/>
              <a:t>D. The path it finds are guaranteed to be drivable.</a:t>
            </a:r>
          </a:p>
          <a:p>
            <a:pPr lvl="1"/>
            <a:r>
              <a:rPr lang="en-US" dirty="0"/>
              <a:t>E. The path it finds are guaranteed to be optimal (shortest).</a:t>
            </a:r>
          </a:p>
          <a:p>
            <a:r>
              <a:rPr lang="en-US" dirty="0"/>
              <a:t>ANS:</a:t>
            </a:r>
          </a:p>
          <a:p>
            <a:pPr lvl="1"/>
            <a:r>
              <a:rPr lang="en-US" dirty="0"/>
              <a:t>Dijkstra’s algo: C, E</a:t>
            </a:r>
          </a:p>
          <a:p>
            <a:pPr lvl="1"/>
            <a:r>
              <a:rPr lang="en-US" dirty="0"/>
              <a:t>A*: B, C, E</a:t>
            </a:r>
          </a:p>
          <a:p>
            <a:pPr lvl="1"/>
            <a:r>
              <a:rPr lang="en-US" dirty="0"/>
              <a:t>Hybrid A*: A, B, D</a:t>
            </a:r>
            <a:endParaRPr lang="en-SE" dirty="0"/>
          </a:p>
          <a:p>
            <a:pPr lvl="1"/>
            <a:endParaRPr lang="en-SE" dirty="0"/>
          </a:p>
        </p:txBody>
      </p:sp>
      <p:sp>
        <p:nvSpPr>
          <p:cNvPr id="4" name="Slide Number Placeholder 3">
            <a:extLst>
              <a:ext uri="{FF2B5EF4-FFF2-40B4-BE49-F238E27FC236}">
                <a16:creationId xmlns:a16="http://schemas.microsoft.com/office/drawing/2014/main" id="{B56542D2-56C8-46C2-9BA1-AB913C3DF6DC}"/>
              </a:ext>
            </a:extLst>
          </p:cNvPr>
          <p:cNvSpPr>
            <a:spLocks noGrp="1"/>
          </p:cNvSpPr>
          <p:nvPr>
            <p:ph type="sldNum" sz="quarter" idx="12"/>
          </p:nvPr>
        </p:nvSpPr>
        <p:spPr bwMode="auto">
          <a:xfrm>
            <a:off x="6934200" y="6530035"/>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200"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fld id="{F57F456A-00AF-44E6-8D70-638C0D0130FF}" type="slidenum">
              <a:rPr lang="en-US" altLang="zh-CN" smtClean="0"/>
              <a:pPr>
                <a:defRPr/>
              </a:pPr>
              <a:t>5</a:t>
            </a:fld>
            <a:endParaRPr lang="en-US" altLang="zh-CN"/>
          </a:p>
        </p:txBody>
      </p:sp>
    </p:spTree>
    <p:extLst>
      <p:ext uri="{BB962C8B-B14F-4D97-AF65-F5344CB8AC3E}">
        <p14:creationId xmlns:p14="http://schemas.microsoft.com/office/powerpoint/2010/main" val="31817890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B5266-4590-468C-9077-C7F2C285665C}"/>
              </a:ext>
            </a:extLst>
          </p:cNvPr>
          <p:cNvSpPr>
            <a:spLocks noGrp="1"/>
          </p:cNvSpPr>
          <p:nvPr>
            <p:ph type="title"/>
          </p:nvPr>
        </p:nvSpPr>
        <p:spPr/>
        <p:txBody>
          <a:bodyPr/>
          <a:lstStyle/>
          <a:p>
            <a:endParaRPr lang="en-SE"/>
          </a:p>
        </p:txBody>
      </p:sp>
      <p:sp>
        <p:nvSpPr>
          <p:cNvPr id="3" name="Content Placeholder 2">
            <a:extLst>
              <a:ext uri="{FF2B5EF4-FFF2-40B4-BE49-F238E27FC236}">
                <a16:creationId xmlns:a16="http://schemas.microsoft.com/office/drawing/2014/main" id="{DF4EADC7-FB9B-4918-A71C-F7C48B44CC1F}"/>
              </a:ext>
            </a:extLst>
          </p:cNvPr>
          <p:cNvSpPr>
            <a:spLocks noGrp="1"/>
          </p:cNvSpPr>
          <p:nvPr>
            <p:ph idx="1"/>
          </p:nvPr>
        </p:nvSpPr>
        <p:spPr/>
        <p:txBody>
          <a:bodyPr/>
          <a:lstStyle/>
          <a:p>
            <a:endParaRPr lang="en-SE"/>
          </a:p>
        </p:txBody>
      </p:sp>
      <p:pic>
        <p:nvPicPr>
          <p:cNvPr id="5" name="Picture 4">
            <a:extLst>
              <a:ext uri="{FF2B5EF4-FFF2-40B4-BE49-F238E27FC236}">
                <a16:creationId xmlns:a16="http://schemas.microsoft.com/office/drawing/2014/main" id="{E3264125-6DB7-4B73-9EEE-6D51B2AFF992}"/>
              </a:ext>
            </a:extLst>
          </p:cNvPr>
          <p:cNvPicPr>
            <a:picLocks noChangeAspect="1"/>
          </p:cNvPicPr>
          <p:nvPr/>
        </p:nvPicPr>
        <p:blipFill>
          <a:blip r:embed="rId2"/>
          <a:stretch>
            <a:fillRect/>
          </a:stretch>
        </p:blipFill>
        <p:spPr>
          <a:xfrm>
            <a:off x="1809364" y="2060848"/>
            <a:ext cx="5525271" cy="4191585"/>
          </a:xfrm>
          <a:prstGeom prst="rect">
            <a:avLst/>
          </a:prstGeom>
        </p:spPr>
      </p:pic>
    </p:spTree>
    <p:extLst>
      <p:ext uri="{BB962C8B-B14F-4D97-AF65-F5344CB8AC3E}">
        <p14:creationId xmlns:p14="http://schemas.microsoft.com/office/powerpoint/2010/main" val="24129581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725FE-676A-433D-AA67-733FF45EAC01}"/>
              </a:ext>
            </a:extLst>
          </p:cNvPr>
          <p:cNvSpPr>
            <a:spLocks noGrp="1"/>
          </p:cNvSpPr>
          <p:nvPr>
            <p:ph type="title"/>
          </p:nvPr>
        </p:nvSpPr>
        <p:spPr/>
        <p:txBody>
          <a:bodyPr/>
          <a:lstStyle/>
          <a:p>
            <a:r>
              <a:rPr lang="en-US" dirty="0"/>
              <a:t>Lab2</a:t>
            </a:r>
            <a:endParaRPr lang="en-SE" dirty="0"/>
          </a:p>
        </p:txBody>
      </p:sp>
      <p:sp>
        <p:nvSpPr>
          <p:cNvPr id="3" name="Content Placeholder 2">
            <a:extLst>
              <a:ext uri="{FF2B5EF4-FFF2-40B4-BE49-F238E27FC236}">
                <a16:creationId xmlns:a16="http://schemas.microsoft.com/office/drawing/2014/main" id="{03D2D1B3-896C-4AAA-861C-F5F66575A603}"/>
              </a:ext>
            </a:extLst>
          </p:cNvPr>
          <p:cNvSpPr>
            <a:spLocks noGrp="1"/>
          </p:cNvSpPr>
          <p:nvPr>
            <p:ph idx="1"/>
          </p:nvPr>
        </p:nvSpPr>
        <p:spPr/>
        <p:txBody>
          <a:bodyPr>
            <a:normAutofit fontScale="85000" lnSpcReduction="10000"/>
          </a:bodyPr>
          <a:lstStyle/>
          <a:p>
            <a:r>
              <a:rPr lang="en-US" dirty="0"/>
              <a:t>Lab2: The </a:t>
            </a:r>
            <a:r>
              <a:rPr lang="en-US" dirty="0" err="1"/>
              <a:t>cte</a:t>
            </a:r>
            <a:r>
              <a:rPr lang="en-US" dirty="0"/>
              <a:t>() function should be changed to make it a round track shape. It is normal to have persistent large tracking errors at high speeds.</a:t>
            </a:r>
          </a:p>
          <a:p>
            <a:r>
              <a:rPr lang="en-US" dirty="0"/>
              <a:t>You did not change the track shape by modifying the </a:t>
            </a:r>
            <a:r>
              <a:rPr lang="en-US" dirty="0" err="1"/>
              <a:t>cte</a:t>
            </a:r>
            <a:r>
              <a:rPr lang="en-US" dirty="0"/>
              <a:t>() function.</a:t>
            </a:r>
          </a:p>
          <a:p>
            <a:r>
              <a:rPr lang="en-US" dirty="0"/>
              <a:t>Emphasize that the track shape must be a perfect circle.</a:t>
            </a:r>
          </a:p>
          <a:p>
            <a:r>
              <a:rPr lang="en-US" dirty="0"/>
              <a:t>It is an interesting idea to twiddle dt, but dt is supposed to stay constant during controller tuning, and frequent updates to dt during execution may not be a good idea.</a:t>
            </a:r>
          </a:p>
          <a:p>
            <a:r>
              <a:rPr lang="en-US" dirty="0"/>
              <a:t>Good report: Ellen Lindgren, </a:t>
            </a:r>
            <a:r>
              <a:rPr lang="en-US" b="0" i="0" dirty="0">
                <a:solidFill>
                  <a:srgbClr val="2D3B45"/>
                </a:solidFill>
                <a:effectLst/>
                <a:latin typeface="Lato Extended"/>
              </a:rPr>
              <a:t>Maurice Gerardus, Leila </a:t>
            </a:r>
            <a:r>
              <a:rPr lang="en-US" b="0" i="0" dirty="0" err="1">
                <a:solidFill>
                  <a:srgbClr val="2D3B45"/>
                </a:solidFill>
                <a:effectLst/>
                <a:latin typeface="Lato Extended"/>
              </a:rPr>
              <a:t>Methnani</a:t>
            </a:r>
            <a:r>
              <a:rPr lang="en-US" b="0" i="0" dirty="0">
                <a:solidFill>
                  <a:srgbClr val="2D3B45"/>
                </a:solidFill>
                <a:effectLst/>
                <a:latin typeface="Lato Extended"/>
              </a:rPr>
              <a:t>, </a:t>
            </a:r>
          </a:p>
          <a:p>
            <a:endParaRPr lang="en-SE" dirty="0"/>
          </a:p>
        </p:txBody>
      </p:sp>
    </p:spTree>
    <p:extLst>
      <p:ext uri="{BB962C8B-B14F-4D97-AF65-F5344CB8AC3E}">
        <p14:creationId xmlns:p14="http://schemas.microsoft.com/office/powerpoint/2010/main" val="17937376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7FFCE-EA5D-460A-B0B4-490A79858967}"/>
              </a:ext>
            </a:extLst>
          </p:cNvPr>
          <p:cNvSpPr>
            <a:spLocks noGrp="1"/>
          </p:cNvSpPr>
          <p:nvPr>
            <p:ph type="title"/>
          </p:nvPr>
        </p:nvSpPr>
        <p:spPr/>
        <p:txBody>
          <a:bodyPr/>
          <a:lstStyle/>
          <a:p>
            <a:r>
              <a:rPr lang="en-US"/>
              <a:t>Lab 3 Comments</a:t>
            </a:r>
            <a:endParaRPr lang="en-SE" dirty="0"/>
          </a:p>
        </p:txBody>
      </p:sp>
      <p:sp>
        <p:nvSpPr>
          <p:cNvPr id="3" name="Content Placeholder 2">
            <a:extLst>
              <a:ext uri="{FF2B5EF4-FFF2-40B4-BE49-F238E27FC236}">
                <a16:creationId xmlns:a16="http://schemas.microsoft.com/office/drawing/2014/main" id="{302D1FF9-734C-446C-B44A-E44F93025CEC}"/>
              </a:ext>
            </a:extLst>
          </p:cNvPr>
          <p:cNvSpPr>
            <a:spLocks noGrp="1"/>
          </p:cNvSpPr>
          <p:nvPr>
            <p:ph idx="1"/>
          </p:nvPr>
        </p:nvSpPr>
        <p:spPr/>
        <p:txBody>
          <a:bodyPr>
            <a:normAutofit fontScale="70000" lnSpcReduction="20000"/>
          </a:bodyPr>
          <a:lstStyle/>
          <a:p>
            <a:r>
              <a:rPr lang="en-US" dirty="0"/>
              <a:t>It depends on the complexity of your configuration, and that is why I said "do not make your environment more complex than necessary". I guess you just need to do trial and error, and try to make it work with the minimum number of vehicles possible. If you have too many vehicles, then training time may be too long. But if you have too few vehicles, then you are less likely to get into collisions.</a:t>
            </a:r>
          </a:p>
          <a:p>
            <a:r>
              <a:rPr lang="en-US" dirty="0">
                <a:hlinkClick r:id="rId2"/>
              </a:rPr>
              <a:t>https://www.canvas.umu.se/courses/2115/discussion_topics/39147</a:t>
            </a:r>
            <a:endParaRPr lang="en-US" dirty="0"/>
          </a:p>
          <a:p>
            <a:pPr algn="l"/>
            <a:r>
              <a:rPr lang="en-US" b="0" i="0" dirty="0">
                <a:solidFill>
                  <a:srgbClr val="2D3B45"/>
                </a:solidFill>
                <a:effectLst/>
                <a:latin typeface="Lato Extended"/>
              </a:rPr>
              <a:t>***including two configs that differ only in the </a:t>
            </a:r>
            <a:r>
              <a:rPr lang="en-US" b="0" i="0" dirty="0" err="1">
                <a:solidFill>
                  <a:srgbClr val="2D3B45"/>
                </a:solidFill>
                <a:effectLst/>
                <a:latin typeface="Lato Extended"/>
              </a:rPr>
              <a:t>lane_change_reward</a:t>
            </a:r>
            <a:r>
              <a:rPr lang="en-US" b="0" i="0" dirty="0">
                <a:solidFill>
                  <a:srgbClr val="2D3B45"/>
                </a:solidFill>
                <a:effectLst/>
                <a:latin typeface="Lato Extended"/>
              </a:rPr>
              <a:t>, one with no or rare collisions, one with frequent collisions.*** So if you get the two configs, you only need  to show the 2 configs. You may need to try more configs, but we just want to see these two.</a:t>
            </a:r>
          </a:p>
          <a:p>
            <a:pPr algn="l"/>
            <a:r>
              <a:rPr lang="en-US" b="0" i="0" dirty="0">
                <a:solidFill>
                  <a:srgbClr val="2D3B45"/>
                </a:solidFill>
                <a:effectLst/>
                <a:latin typeface="Lato Extended"/>
              </a:rPr>
              <a:t>The training time depends on the complexity, i.e., number of vehicles. It does not have to be perfect training, as long as the differences among the 2 configs can be seen in the videos.</a:t>
            </a:r>
          </a:p>
          <a:p>
            <a:pPr algn="l"/>
            <a:r>
              <a:rPr lang="en-US" b="0" i="0" dirty="0">
                <a:solidFill>
                  <a:srgbClr val="2D3B45"/>
                </a:solidFill>
                <a:effectLst/>
                <a:latin typeface="Lato Extended"/>
              </a:rPr>
              <a:t> </a:t>
            </a:r>
          </a:p>
          <a:p>
            <a:endParaRPr lang="en-US" dirty="0"/>
          </a:p>
        </p:txBody>
      </p:sp>
    </p:spTree>
    <p:extLst>
      <p:ext uri="{BB962C8B-B14F-4D97-AF65-F5344CB8AC3E}">
        <p14:creationId xmlns:p14="http://schemas.microsoft.com/office/powerpoint/2010/main" val="32346017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C1CD80D1-8972-49E0-AB30-50C641BFF675}"/>
                  </a:ext>
                </a:extLst>
              </p:cNvPr>
              <p:cNvSpPr>
                <a:spLocks noGrp="1"/>
              </p:cNvSpPr>
              <p:nvPr>
                <p:ph type="title"/>
              </p:nvPr>
            </p:nvSpPr>
            <p:spPr>
              <a:xfrm>
                <a:off x="226337" y="274638"/>
                <a:ext cx="8727540" cy="868362"/>
              </a:xfrm>
            </p:spPr>
            <p:txBody>
              <a:bodyPr/>
              <a:lstStyle/>
              <a:p>
                <a:r>
                  <a:rPr lang="en-US" sz="3200" dirty="0" err="1"/>
                  <a:t>Sarsa</a:t>
                </a:r>
                <a:r>
                  <a:rPr lang="en-US" sz="3200" dirty="0"/>
                  <a:t>, , Episodes </a:t>
                </a:r>
                <a14:m>
                  <m:oMath xmlns:m="http://schemas.openxmlformats.org/officeDocument/2006/math">
                    <m:r>
                      <a:rPr lang="en-US" sz="3200" b="0" i="1" smtClean="0">
                        <a:latin typeface="Cambria Math" panose="02040503050406030204" pitchFamily="18" charset="0"/>
                      </a:rPr>
                      <m:t>𝑛</m:t>
                    </m:r>
                    <m:r>
                      <a:rPr lang="en-US" sz="3200" b="0" i="1" smtClean="0">
                        <a:latin typeface="Cambria Math" panose="02040503050406030204" pitchFamily="18" charset="0"/>
                      </a:rPr>
                      <m:t>×(</m:t>
                    </m:r>
                    <m:r>
                      <a:rPr lang="en-US" sz="3200" i="1">
                        <a:latin typeface="Cambria Math" panose="02040503050406030204" pitchFamily="18" charset="0"/>
                      </a:rPr>
                      <m:t>𝐵</m:t>
                    </m:r>
                    <m:r>
                      <a:rPr lang="en-US" sz="3200" i="1">
                        <a:latin typeface="Cambria Math" panose="02040503050406030204" pitchFamily="18" charset="0"/>
                      </a:rPr>
                      <m:t>,</m:t>
                    </m:r>
                    <m:r>
                      <a:rPr lang="en-US" sz="3200" b="0" i="1" smtClean="0">
                        <a:latin typeface="Cambria Math" panose="02040503050406030204" pitchFamily="18" charset="0"/>
                      </a:rPr>
                      <m:t>𝑎</m:t>
                    </m:r>
                    <m:r>
                      <a:rPr lang="en-US" sz="3200" i="1">
                        <a:latin typeface="Cambria Math" panose="02040503050406030204" pitchFamily="18" charset="0"/>
                      </a:rPr>
                      <m:t>2,</m:t>
                    </m:r>
                    <m:r>
                      <a:rPr lang="en-US" sz="3200" b="0" i="1" smtClean="0">
                        <a:latin typeface="Cambria Math" panose="02040503050406030204" pitchFamily="18" charset="0"/>
                      </a:rPr>
                      <m:t> </m:t>
                    </m:r>
                    <m:r>
                      <a:rPr lang="en-US" sz="3200" i="1">
                        <a:latin typeface="Cambria Math" panose="02040503050406030204" pitchFamily="18" charset="0"/>
                      </a:rPr>
                      <m:t>0,</m:t>
                    </m:r>
                    <m:r>
                      <a:rPr lang="en-US" sz="3200" b="0" i="1" smtClean="0">
                        <a:latin typeface="Cambria Math" panose="02040503050406030204" pitchFamily="18" charset="0"/>
                      </a:rPr>
                      <m:t> </m:t>
                    </m:r>
                    <m:r>
                      <a:rPr lang="en-US" sz="3200" i="1">
                        <a:latin typeface="Cambria Math" panose="02040503050406030204" pitchFamily="18" charset="0"/>
                      </a:rPr>
                      <m:t>𝐷</m:t>
                    </m:r>
                    <m:r>
                      <a:rPr lang="en-US" sz="3200" i="1">
                        <a:latin typeface="Cambria Math" panose="02040503050406030204" pitchFamily="18" charset="0"/>
                      </a:rPr>
                      <m:t>,</m:t>
                    </m:r>
                    <m:r>
                      <a:rPr lang="en-US" sz="3200" b="0" i="1" smtClean="0">
                        <a:latin typeface="Cambria Math" panose="02040503050406030204" pitchFamily="18" charset="0"/>
                      </a:rPr>
                      <m:t>𝑎</m:t>
                    </m:r>
                    <m:r>
                      <a:rPr lang="en-US" sz="3200" i="1">
                        <a:latin typeface="Cambria Math" panose="02040503050406030204" pitchFamily="18" charset="0"/>
                      </a:rPr>
                      <m:t>1,−100</m:t>
                    </m:r>
                    <m:r>
                      <a:rPr lang="en-US" sz="3200" b="0" i="1" smtClean="0">
                        <a:latin typeface="Cambria Math" panose="02040503050406030204" pitchFamily="18" charset="0"/>
                      </a:rPr>
                      <m:t>, </m:t>
                    </m:r>
                    <m:r>
                      <a:rPr lang="en-US" sz="3200" b="0" i="1" smtClean="0">
                        <a:latin typeface="Cambria Math" panose="02040503050406030204" pitchFamily="18" charset="0"/>
                      </a:rPr>
                      <m:t>𝑇</m:t>
                    </m:r>
                    <m:r>
                      <a:rPr lang="en-US" sz="3200" i="1">
                        <a:latin typeface="Cambria Math" panose="02040503050406030204" pitchFamily="18" charset="0"/>
                      </a:rPr>
                      <m:t>)</m:t>
                    </m:r>
                  </m:oMath>
                </a14:m>
                <a:endParaRPr lang="en-SE" sz="3200" dirty="0"/>
              </a:p>
            </p:txBody>
          </p:sp>
        </mc:Choice>
        <mc:Fallback xmlns="">
          <p:sp>
            <p:nvSpPr>
              <p:cNvPr id="2" name="Title 1">
                <a:extLst>
                  <a:ext uri="{FF2B5EF4-FFF2-40B4-BE49-F238E27FC236}">
                    <a16:creationId xmlns:a16="http://schemas.microsoft.com/office/drawing/2014/main" id="{C1CD80D1-8972-49E0-AB30-50C641BFF675}"/>
                  </a:ext>
                </a:extLst>
              </p:cNvPr>
              <p:cNvSpPr>
                <a:spLocks noGrp="1" noRot="1" noChangeAspect="1" noMove="1" noResize="1" noEditPoints="1" noAdjustHandles="1" noChangeArrowheads="1" noChangeShapeType="1" noTextEdit="1"/>
              </p:cNvSpPr>
              <p:nvPr>
                <p:ph type="title"/>
              </p:nvPr>
            </p:nvSpPr>
            <p:spPr>
              <a:xfrm>
                <a:off x="226337" y="274638"/>
                <a:ext cx="8727540" cy="868362"/>
              </a:xfrm>
              <a:blipFill>
                <a:blip r:embed="rId3"/>
                <a:stretch>
                  <a:fillRect b="-6993"/>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34BD7F2-6D27-437A-87F5-E823F3651B1A}"/>
                  </a:ext>
                </a:extLst>
              </p:cNvPr>
              <p:cNvSpPr>
                <a:spLocks noGrp="1"/>
              </p:cNvSpPr>
              <p:nvPr>
                <p:ph idx="1"/>
              </p:nvPr>
            </p:nvSpPr>
            <p:spPr>
              <a:xfrm>
                <a:off x="305045" y="1143000"/>
                <a:ext cx="8533910" cy="3657600"/>
              </a:xfrm>
            </p:spPr>
            <p:txBody>
              <a:bodyPr>
                <a:normAutofit fontScale="40000" lnSpcReduction="20000"/>
              </a:bodyPr>
              <a:lstStyle/>
              <a:p>
                <a:r>
                  <a:rPr lang="en-US" dirty="0"/>
                  <a:t>Sarsa update equation: </a:t>
                </a:r>
                <a14:m>
                  <m:oMath xmlns:m="http://schemas.openxmlformats.org/officeDocument/2006/math">
                    <m:r>
                      <a:rPr lang="en-US" b="0" i="1" smtClean="0">
                        <a:solidFill>
                          <a:schemeClr val="tx1"/>
                        </a:solidFill>
                        <a:latin typeface="Cambria Math" panose="02040503050406030204" pitchFamily="18" charset="0"/>
                      </a:rPr>
                      <m:t>𝑄</m:t>
                    </m:r>
                    <m:d>
                      <m:dPr>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𝐴</m:t>
                            </m:r>
                          </m:e>
                          <m:sub>
                            <m:r>
                              <a:rPr lang="en-US" b="0" i="1" smtClean="0">
                                <a:solidFill>
                                  <a:schemeClr val="tx1"/>
                                </a:solidFill>
                                <a:latin typeface="Cambria Math" panose="02040503050406030204" pitchFamily="18" charset="0"/>
                              </a:rPr>
                              <m:t>𝑡</m:t>
                            </m:r>
                          </m:sub>
                        </m:sSub>
                      </m:e>
                    </m:d>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𝑄</m:t>
                    </m:r>
                    <m:d>
                      <m:dPr>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𝐴</m:t>
                            </m:r>
                          </m:e>
                          <m:sub>
                            <m:r>
                              <a:rPr lang="en-US" i="1">
                                <a:solidFill>
                                  <a:schemeClr val="tx1"/>
                                </a:solidFill>
                                <a:latin typeface="Cambria Math" panose="02040503050406030204" pitchFamily="18" charset="0"/>
                              </a:rPr>
                              <m:t>𝑡</m:t>
                            </m:r>
                          </m:sub>
                        </m:sSub>
                      </m:e>
                    </m:d>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𝛼</m:t>
                    </m:r>
                    <m:d>
                      <m:dPr>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𝑅</m:t>
                            </m:r>
                          </m:e>
                          <m:sub>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𝛾</m:t>
                        </m:r>
                        <m:r>
                          <a:rPr lang="en-US" i="1" smtClean="0">
                            <a:solidFill>
                              <a:schemeClr val="tx1"/>
                            </a:solidFill>
                            <a:latin typeface="Cambria Math" panose="02040503050406030204" pitchFamily="18" charset="0"/>
                          </a:rPr>
                          <m:t>𝑄</m:t>
                        </m:r>
                        <m:d>
                          <m:dPr>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𝐴</m:t>
                                </m:r>
                              </m:e>
                              <m:sub>
                                <m:r>
                                  <a:rPr lang="en-US" i="1">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+1</m:t>
                                </m:r>
                              </m:sub>
                            </m:sSub>
                          </m:e>
                        </m:d>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𝑄</m:t>
                        </m:r>
                        <m:d>
                          <m:dPr>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𝐴</m:t>
                                </m:r>
                              </m:e>
                              <m:sub>
                                <m:r>
                                  <a:rPr lang="en-US" i="1">
                                    <a:solidFill>
                                      <a:schemeClr val="tx1"/>
                                    </a:solidFill>
                                    <a:latin typeface="Cambria Math" panose="02040503050406030204" pitchFamily="18" charset="0"/>
                                  </a:rPr>
                                  <m:t>𝑡</m:t>
                                </m:r>
                              </m:sub>
                            </m:sSub>
                          </m:e>
                        </m:d>
                      </m:e>
                    </m:d>
                    <m:r>
                      <a:rPr lang="en-US" b="0" i="1" smtClean="0">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𝑅</m:t>
                        </m:r>
                      </m:e>
                      <m:sub>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𝛾</m:t>
                    </m:r>
                    <m:r>
                      <a:rPr lang="en-US" i="1">
                        <a:solidFill>
                          <a:schemeClr val="tx1"/>
                        </a:solidFill>
                        <a:latin typeface="Cambria Math" panose="02040503050406030204" pitchFamily="18" charset="0"/>
                      </a:rPr>
                      <m:t>𝑄</m:t>
                    </m:r>
                    <m:d>
                      <m:dPr>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𝐴</m:t>
                            </m:r>
                          </m:e>
                          <m:sub>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+1</m:t>
                            </m:r>
                          </m:sub>
                        </m:sSub>
                      </m:e>
                    </m:d>
                  </m:oMath>
                </a14:m>
                <a:endParaRPr lang="en-US" dirty="0"/>
              </a:p>
              <a:p>
                <a:r>
                  <a:rPr lang="en-US" dirty="0">
                    <a:solidFill>
                      <a:schemeClr val="tx1"/>
                    </a:solidFill>
                  </a:rPr>
                  <a:t>All Q values are initialized to 0.</a:t>
                </a:r>
              </a:p>
              <a:p>
                <a:r>
                  <a:rPr lang="en-US" dirty="0">
                    <a:solidFill>
                      <a:schemeClr val="tx1"/>
                    </a:solidFill>
                  </a:rPr>
                  <a:t>Suppose 1</a:t>
                </a:r>
                <a:r>
                  <a:rPr lang="en-US" baseline="30000" dirty="0">
                    <a:solidFill>
                      <a:schemeClr val="tx1"/>
                    </a:solidFill>
                  </a:rPr>
                  <a:t>st</a:t>
                </a:r>
                <a:r>
                  <a:rPr lang="en-US" dirty="0">
                    <a:solidFill>
                      <a:schemeClr val="tx1"/>
                    </a:solidFill>
                  </a:rPr>
                  <a:t>  episode EP1 is </a:t>
                </a:r>
                <a14:m>
                  <m:oMath xmlns:m="http://schemas.openxmlformats.org/officeDocument/2006/math">
                    <m:r>
                      <a:rPr lang="en-US" i="1">
                        <a:latin typeface="Cambria Math" panose="02040503050406030204" pitchFamily="18" charset="0"/>
                      </a:rPr>
                      <m:t>(</m:t>
                    </m:r>
                    <m:r>
                      <a:rPr lang="en-US" i="1">
                        <a:latin typeface="Cambria Math" panose="02040503050406030204" pitchFamily="18" charset="0"/>
                      </a:rPr>
                      <m:t>𝐵</m:t>
                    </m:r>
                    <m:r>
                      <a:rPr lang="en-US" i="1">
                        <a:latin typeface="Cambria Math" panose="02040503050406030204" pitchFamily="18" charset="0"/>
                      </a:rPr>
                      <m:t>,</m:t>
                    </m:r>
                    <m:r>
                      <a:rPr lang="en-US" b="0" i="1" smtClean="0">
                        <a:latin typeface="Cambria Math" panose="02040503050406030204" pitchFamily="18" charset="0"/>
                      </a:rPr>
                      <m:t>𝑎</m:t>
                    </m:r>
                    <m:r>
                      <a:rPr lang="en-US" i="1">
                        <a:latin typeface="Cambria Math" panose="02040503050406030204" pitchFamily="18" charset="0"/>
                      </a:rPr>
                      <m:t>2,</m:t>
                    </m:r>
                    <m:r>
                      <a:rPr lang="en-US" b="0" i="1" smtClean="0">
                        <a:latin typeface="Cambria Math" panose="02040503050406030204" pitchFamily="18" charset="0"/>
                      </a:rPr>
                      <m:t> </m:t>
                    </m:r>
                    <m:r>
                      <a:rPr lang="en-US" i="1">
                        <a:latin typeface="Cambria Math" panose="02040503050406030204" pitchFamily="18" charset="0"/>
                      </a:rPr>
                      <m:t>0,</m:t>
                    </m:r>
                    <m:r>
                      <a:rPr lang="en-US" i="1">
                        <a:latin typeface="Cambria Math" panose="02040503050406030204" pitchFamily="18" charset="0"/>
                      </a:rPr>
                      <m:t>𝐷</m:t>
                    </m:r>
                    <m:r>
                      <a:rPr lang="en-US" i="1">
                        <a:latin typeface="Cambria Math" panose="02040503050406030204" pitchFamily="18" charset="0"/>
                      </a:rPr>
                      <m:t>,</m:t>
                    </m:r>
                    <m:r>
                      <a:rPr lang="en-US" b="0" i="1" smtClean="0">
                        <a:latin typeface="Cambria Math" panose="02040503050406030204" pitchFamily="18" charset="0"/>
                      </a:rPr>
                      <m:t>𝑎</m:t>
                    </m:r>
                    <m:r>
                      <a:rPr lang="en-US" i="1">
                        <a:latin typeface="Cambria Math" panose="02040503050406030204" pitchFamily="18" charset="0"/>
                      </a:rPr>
                      <m:t>1,−100)</m:t>
                    </m:r>
                  </m:oMath>
                </a14:m>
                <a:r>
                  <a:rPr lang="en-US" dirty="0">
                    <a:solidFill>
                      <a:schemeClr val="tx1"/>
                    </a:solidFill>
                  </a:rPr>
                  <a:t>. After EP1:</a:t>
                </a:r>
              </a:p>
              <a:p>
                <a14:m>
                  <m:oMath xmlns:m="http://schemas.openxmlformats.org/officeDocument/2006/math">
                    <m:r>
                      <a:rPr lang="en-US" i="1" smtClean="0">
                        <a:solidFill>
                          <a:schemeClr val="tx1"/>
                        </a:solidFill>
                        <a:latin typeface="Cambria Math" panose="02040503050406030204" pitchFamily="18" charset="0"/>
                      </a:rPr>
                      <m:t>𝑄</m:t>
                    </m:r>
                    <m:d>
                      <m:dPr>
                        <m:ctrlPr>
                          <a:rPr lang="en-US" i="1">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𝐵</m:t>
                        </m:r>
                        <m:r>
                          <a:rPr lang="en-US" i="1">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𝑎</m:t>
                        </m:r>
                        <m:r>
                          <a:rPr lang="en-US" b="0" i="1" smtClean="0">
                            <a:solidFill>
                              <a:schemeClr val="tx1"/>
                            </a:solidFill>
                            <a:latin typeface="Cambria Math" panose="02040503050406030204" pitchFamily="18" charset="0"/>
                          </a:rPr>
                          <m:t>2</m:t>
                        </m:r>
                      </m:e>
                    </m:d>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𝑄</m:t>
                    </m:r>
                    <m:d>
                      <m:dPr>
                        <m:ctrlPr>
                          <a:rPr lang="en-US" i="1">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𝐵</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𝑎</m:t>
                        </m:r>
                        <m:r>
                          <a:rPr lang="en-US" i="1">
                            <a:solidFill>
                              <a:schemeClr val="tx1"/>
                            </a:solidFill>
                            <a:latin typeface="Cambria Math" panose="02040503050406030204" pitchFamily="18" charset="0"/>
                          </a:rPr>
                          <m:t>2</m:t>
                        </m:r>
                      </m:e>
                    </m:d>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𝛼</m:t>
                    </m:r>
                    <m:d>
                      <m:dPr>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𝑅</m:t>
                            </m:r>
                          </m:e>
                          <m:sub>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𝛾</m:t>
                        </m:r>
                        <m:r>
                          <a:rPr lang="en-US" i="1">
                            <a:solidFill>
                              <a:schemeClr val="tx1"/>
                            </a:solidFill>
                            <a:latin typeface="Cambria Math" panose="02040503050406030204" pitchFamily="18" charset="0"/>
                          </a:rPr>
                          <m:t>𝑄</m:t>
                        </m:r>
                        <m:d>
                          <m:dPr>
                            <m:ctrlPr>
                              <a:rPr lang="en-US" i="1">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𝐷</m:t>
                            </m:r>
                            <m:r>
                              <a:rPr lang="en-US" i="1">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𝑎</m:t>
                            </m:r>
                            <m:r>
                              <a:rPr lang="en-US" b="0" i="1" smtClean="0">
                                <a:solidFill>
                                  <a:schemeClr val="tx1"/>
                                </a:solidFill>
                                <a:latin typeface="Cambria Math" panose="02040503050406030204" pitchFamily="18" charset="0"/>
                              </a:rPr>
                              <m:t>1</m:t>
                            </m:r>
                          </m:e>
                        </m:d>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𝑄</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𝐵</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𝑎</m:t>
                            </m:r>
                            <m:r>
                              <a:rPr lang="en-US" i="1">
                                <a:solidFill>
                                  <a:schemeClr val="tx1"/>
                                </a:solidFill>
                                <a:latin typeface="Cambria Math" panose="02040503050406030204" pitchFamily="18" charset="0"/>
                              </a:rPr>
                              <m:t>2</m:t>
                            </m:r>
                          </m:e>
                        </m:d>
                      </m:e>
                    </m:d>
                    <m:r>
                      <a:rPr lang="en-US" b="0" i="1" smtClean="0">
                        <a:solidFill>
                          <a:schemeClr val="tx1"/>
                        </a:solidFill>
                        <a:latin typeface="Cambria Math" panose="02040503050406030204" pitchFamily="18" charset="0"/>
                      </a:rPr>
                      <m:t>=</m:t>
                    </m:r>
                    <m:r>
                      <a:rPr lang="en-US" b="0" i="1" smtClean="0">
                        <a:latin typeface="Cambria Math" panose="02040503050406030204" pitchFamily="18" charset="0"/>
                      </a:rPr>
                      <m:t>0</m:t>
                    </m:r>
                    <m:r>
                      <a:rPr lang="en-US" b="0" i="1" smtClean="0">
                        <a:solidFill>
                          <a:schemeClr val="tx1"/>
                        </a:solidFill>
                        <a:latin typeface="Cambria Math" panose="02040503050406030204" pitchFamily="18" charset="0"/>
                      </a:rPr>
                      <m:t>+</m:t>
                    </m:r>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0+0</m:t>
                        </m:r>
                        <m:r>
                          <a:rPr lang="en-US" b="0" i="1" smtClean="0">
                            <a:latin typeface="Cambria Math" panose="02040503050406030204" pitchFamily="18" charset="0"/>
                          </a:rPr>
                          <m:t>−0</m:t>
                        </m:r>
                      </m:e>
                    </m:d>
                    <m:r>
                      <a:rPr lang="en-US" b="0" i="1" smtClean="0">
                        <a:latin typeface="Cambria Math" panose="02040503050406030204" pitchFamily="18" charset="0"/>
                      </a:rPr>
                      <m:t>=0</m:t>
                    </m:r>
                  </m:oMath>
                </a14:m>
                <a:endParaRPr lang="en-US" dirty="0">
                  <a:solidFill>
                    <a:schemeClr val="tx1"/>
                  </a:solidFill>
                </a:endParaRPr>
              </a:p>
              <a:p>
                <a14:m>
                  <m:oMath xmlns:m="http://schemas.openxmlformats.org/officeDocument/2006/math">
                    <m:r>
                      <a:rPr lang="en-US" i="1">
                        <a:solidFill>
                          <a:schemeClr val="tx1"/>
                        </a:solidFill>
                        <a:latin typeface="Cambria Math" panose="02040503050406030204" pitchFamily="18" charset="0"/>
                      </a:rPr>
                      <m:t>𝑄</m:t>
                    </m:r>
                    <m:d>
                      <m:dPr>
                        <m:ctrlPr>
                          <a:rPr lang="en-US" i="1">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𝐷</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𝑎</m:t>
                        </m:r>
                        <m:r>
                          <a:rPr lang="en-US" i="1">
                            <a:solidFill>
                              <a:schemeClr val="tx1"/>
                            </a:solidFill>
                            <a:latin typeface="Cambria Math" panose="02040503050406030204" pitchFamily="18" charset="0"/>
                          </a:rPr>
                          <m:t>1</m:t>
                        </m:r>
                      </m:e>
                    </m:d>
                    <m:r>
                      <a:rPr lang="en-US" i="1">
                        <a:solidFill>
                          <a:schemeClr val="tx1"/>
                        </a:solidFill>
                        <a:latin typeface="Cambria Math" panose="02040503050406030204" pitchFamily="18" charset="0"/>
                      </a:rPr>
                      <m:t>←</m:t>
                    </m:r>
                    <m:r>
                      <a:rPr lang="en-US" i="1" smtClean="0">
                        <a:solidFill>
                          <a:schemeClr val="tx1"/>
                        </a:solidFill>
                        <a:latin typeface="Cambria Math" panose="02040503050406030204" pitchFamily="18" charset="0"/>
                      </a:rPr>
                      <m:t>𝑄</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𝐷</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𝑎</m:t>
                        </m:r>
                        <m:r>
                          <a:rPr lang="en-US" i="1">
                            <a:solidFill>
                              <a:schemeClr val="tx1"/>
                            </a:solidFill>
                            <a:latin typeface="Cambria Math" panose="02040503050406030204" pitchFamily="18" charset="0"/>
                          </a:rPr>
                          <m:t>1</m:t>
                        </m:r>
                      </m:e>
                    </m:d>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𝛼</m:t>
                    </m:r>
                    <m:d>
                      <m:dPr>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𝑅</m:t>
                            </m:r>
                          </m:e>
                          <m:sub>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𝛾</m:t>
                        </m:r>
                        <m:r>
                          <a:rPr lang="en-US" i="1">
                            <a:solidFill>
                              <a:schemeClr val="tx1"/>
                            </a:solidFill>
                            <a:latin typeface="Cambria Math" panose="02040503050406030204" pitchFamily="18" charset="0"/>
                          </a:rPr>
                          <m:t>𝑄</m:t>
                        </m:r>
                        <m:d>
                          <m:dPr>
                            <m:ctrlPr>
                              <a:rPr lang="en-US" i="1">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𝑇</m:t>
                            </m:r>
                            <m:r>
                              <a:rPr lang="en-US" i="1">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m:t>
                            </m:r>
                          </m:e>
                        </m:d>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𝑄</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𝐷</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𝑎</m:t>
                            </m:r>
                            <m:r>
                              <a:rPr lang="en-US" i="1">
                                <a:solidFill>
                                  <a:schemeClr val="tx1"/>
                                </a:solidFill>
                                <a:latin typeface="Cambria Math" panose="02040503050406030204" pitchFamily="18" charset="0"/>
                              </a:rPr>
                              <m:t>1</m:t>
                            </m:r>
                          </m:e>
                        </m:d>
                      </m:e>
                    </m:d>
                    <m:r>
                      <a:rPr lang="en-US" i="1">
                        <a:latin typeface="Cambria Math" panose="02040503050406030204" pitchFamily="18" charset="0"/>
                      </a:rPr>
                      <m:t>=</m:t>
                    </m:r>
                    <m:r>
                      <a:rPr lang="en-US" b="0" i="1" smtClean="0">
                        <a:solidFill>
                          <a:schemeClr val="tx1"/>
                        </a:solidFill>
                        <a:latin typeface="Cambria Math" panose="02040503050406030204" pitchFamily="18" charset="0"/>
                      </a:rPr>
                      <m:t>0</m:t>
                    </m:r>
                    <m:r>
                      <a:rPr lang="en-US" i="1">
                        <a:solidFill>
                          <a:schemeClr val="tx1"/>
                        </a:solidFill>
                        <a:latin typeface="Cambria Math" panose="02040503050406030204" pitchFamily="18" charset="0"/>
                      </a:rPr>
                      <m:t>+</m:t>
                    </m:r>
                    <m:d>
                      <m:dPr>
                        <m:ctrlPr>
                          <a:rPr lang="en-US" i="1">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−100</m:t>
                        </m:r>
                        <m:r>
                          <a:rPr lang="en-US" i="1">
                            <a:solidFill>
                              <a:schemeClr val="tx1"/>
                            </a:solidFill>
                            <a:latin typeface="Cambria Math" panose="02040503050406030204" pitchFamily="18" charset="0"/>
                          </a:rPr>
                          <m:t>+0</m:t>
                        </m:r>
                        <m:r>
                          <a:rPr lang="en-US" b="0" i="1" smtClean="0">
                            <a:solidFill>
                              <a:schemeClr val="tx1"/>
                            </a:solidFill>
                            <a:latin typeface="Cambria Math" panose="02040503050406030204" pitchFamily="18" charset="0"/>
                          </a:rPr>
                          <m:t>−0</m:t>
                        </m:r>
                      </m:e>
                    </m:d>
                    <m:r>
                      <a:rPr lang="en-US" i="1">
                        <a:solidFill>
                          <a:schemeClr val="tx1"/>
                        </a:solidFill>
                        <a:latin typeface="Cambria Math" panose="02040503050406030204" pitchFamily="18" charset="0"/>
                      </a:rPr>
                      <m:t>=</m:t>
                    </m:r>
                    <m:r>
                      <a:rPr lang="en-US" b="0" i="1" smtClean="0">
                        <a:solidFill>
                          <a:srgbClr val="C00000"/>
                        </a:solidFill>
                        <a:latin typeface="Cambria Math" panose="02040503050406030204" pitchFamily="18" charset="0"/>
                      </a:rPr>
                      <m:t>−100</m:t>
                    </m:r>
                  </m:oMath>
                </a14:m>
                <a:endParaRPr lang="en-US" dirty="0">
                  <a:solidFill>
                    <a:schemeClr val="tx1"/>
                  </a:solidFill>
                </a:endParaRPr>
              </a:p>
              <a:p>
                <a:r>
                  <a:rPr lang="en-US" dirty="0">
                    <a:solidFill>
                      <a:schemeClr val="tx1"/>
                    </a:solidFill>
                  </a:rPr>
                  <a:t>Suppose 2</a:t>
                </a:r>
                <a:r>
                  <a:rPr lang="en-US" baseline="30000" dirty="0">
                    <a:solidFill>
                      <a:schemeClr val="tx1"/>
                    </a:solidFill>
                  </a:rPr>
                  <a:t>nd</a:t>
                </a:r>
                <a:r>
                  <a:rPr lang="en-US" dirty="0">
                    <a:solidFill>
                      <a:schemeClr val="tx1"/>
                    </a:solidFill>
                  </a:rPr>
                  <a:t> episode EP2 is </a:t>
                </a:r>
                <a14:m>
                  <m:oMath xmlns:m="http://schemas.openxmlformats.org/officeDocument/2006/math">
                    <m:r>
                      <a:rPr lang="en-US" i="1">
                        <a:latin typeface="Cambria Math" panose="02040503050406030204" pitchFamily="18" charset="0"/>
                      </a:rPr>
                      <m:t>(</m:t>
                    </m:r>
                    <m:r>
                      <a:rPr lang="en-US" i="1">
                        <a:latin typeface="Cambria Math" panose="02040503050406030204" pitchFamily="18" charset="0"/>
                      </a:rPr>
                      <m:t>𝐵</m:t>
                    </m:r>
                    <m:r>
                      <a:rPr lang="en-US" i="1">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1, 1,</m:t>
                    </m:r>
                    <m:r>
                      <a:rPr lang="en-US" b="0" i="1" smtClean="0">
                        <a:latin typeface="Cambria Math" panose="02040503050406030204" pitchFamily="18" charset="0"/>
                      </a:rPr>
                      <m:t>𝐶</m:t>
                    </m:r>
                    <m:r>
                      <a:rPr lang="en-US" i="1">
                        <a:latin typeface="Cambria Math" panose="02040503050406030204" pitchFamily="18" charset="0"/>
                      </a:rPr>
                      <m:t>,</m:t>
                    </m:r>
                    <m:r>
                      <a:rPr lang="en-US" b="0" i="1" smtClean="0">
                        <a:latin typeface="Cambria Math" panose="02040503050406030204" pitchFamily="18" charset="0"/>
                      </a:rPr>
                      <m:t>𝑎</m:t>
                    </m:r>
                    <m:r>
                      <a:rPr lang="en-US" i="1">
                        <a:latin typeface="Cambria Math" panose="02040503050406030204" pitchFamily="18" charset="0"/>
                      </a:rPr>
                      <m:t>1,</m:t>
                    </m:r>
                    <m:r>
                      <a:rPr lang="en-US" b="0" i="1" smtClean="0">
                        <a:latin typeface="Cambria Math" panose="02040503050406030204" pitchFamily="18" charset="0"/>
                      </a:rPr>
                      <m:t> 1, </m:t>
                    </m:r>
                    <m:r>
                      <a:rPr lang="en-US" b="0" i="1" smtClean="0">
                        <a:latin typeface="Cambria Math" panose="02040503050406030204" pitchFamily="18" charset="0"/>
                      </a:rPr>
                      <m:t>𝑇</m:t>
                    </m:r>
                    <m:r>
                      <a:rPr lang="en-US" i="1">
                        <a:latin typeface="Cambria Math" panose="02040503050406030204" pitchFamily="18" charset="0"/>
                      </a:rPr>
                      <m:t>)</m:t>
                    </m:r>
                  </m:oMath>
                </a14:m>
                <a:r>
                  <a:rPr lang="en-US" dirty="0">
                    <a:solidFill>
                      <a:schemeClr val="tx1"/>
                    </a:solidFill>
                  </a:rPr>
                  <a:t>. After EP2:</a:t>
                </a:r>
                <a:endParaRPr lang="en-US" i="1" dirty="0">
                  <a:latin typeface="Cambria Math" panose="02040503050406030204" pitchFamily="18" charset="0"/>
                </a:endParaRPr>
              </a:p>
              <a:p>
                <a14:m>
                  <m:oMath xmlns:m="http://schemas.openxmlformats.org/officeDocument/2006/math">
                    <m:r>
                      <a:rPr lang="en-US" i="1">
                        <a:latin typeface="Cambria Math" panose="02040503050406030204" pitchFamily="18" charset="0"/>
                      </a:rPr>
                      <m:t>𝑄</m:t>
                    </m:r>
                    <m:d>
                      <m:dPr>
                        <m:ctrlPr>
                          <a:rPr lang="en-US" i="1">
                            <a:latin typeface="Cambria Math" panose="02040503050406030204" pitchFamily="18" charset="0"/>
                          </a:rPr>
                        </m:ctrlPr>
                      </m:dPr>
                      <m:e>
                        <m:r>
                          <a:rPr lang="en-US" i="1">
                            <a:latin typeface="Cambria Math" panose="02040503050406030204" pitchFamily="18" charset="0"/>
                          </a:rPr>
                          <m:t>𝐵</m:t>
                        </m:r>
                        <m:r>
                          <a:rPr lang="en-US" i="1">
                            <a:latin typeface="Cambria Math" panose="02040503050406030204" pitchFamily="18" charset="0"/>
                          </a:rPr>
                          <m:t>,</m:t>
                        </m:r>
                        <m:r>
                          <a:rPr lang="en-US" i="1">
                            <a:latin typeface="Cambria Math" panose="02040503050406030204" pitchFamily="18" charset="0"/>
                          </a:rPr>
                          <m:t>𝑎</m:t>
                        </m:r>
                        <m:r>
                          <a:rPr lang="en-US" b="0" i="1" smtClean="0">
                            <a:latin typeface="Cambria Math" panose="02040503050406030204" pitchFamily="18" charset="0"/>
                          </a:rPr>
                          <m:t>1</m:t>
                        </m:r>
                      </m:e>
                    </m:d>
                    <m:r>
                      <a:rPr lang="en-US" i="1">
                        <a:latin typeface="Cambria Math" panose="02040503050406030204" pitchFamily="18" charset="0"/>
                      </a:rPr>
                      <m:t>←</m:t>
                    </m:r>
                    <m:r>
                      <a:rPr lang="en-US" i="1">
                        <a:latin typeface="Cambria Math" panose="02040503050406030204" pitchFamily="18" charset="0"/>
                      </a:rPr>
                      <m:t>𝑄</m:t>
                    </m:r>
                    <m:d>
                      <m:dPr>
                        <m:ctrlPr>
                          <a:rPr lang="en-US" i="1">
                            <a:latin typeface="Cambria Math" panose="02040503050406030204" pitchFamily="18" charset="0"/>
                          </a:rPr>
                        </m:ctrlPr>
                      </m:dPr>
                      <m:e>
                        <m:r>
                          <a:rPr lang="en-US" i="1">
                            <a:latin typeface="Cambria Math" panose="02040503050406030204" pitchFamily="18" charset="0"/>
                          </a:rPr>
                          <m:t>𝐵</m:t>
                        </m:r>
                        <m:r>
                          <a:rPr lang="en-US" i="1">
                            <a:latin typeface="Cambria Math" panose="02040503050406030204" pitchFamily="18" charset="0"/>
                          </a:rPr>
                          <m:t>,</m:t>
                        </m:r>
                        <m:r>
                          <a:rPr lang="en-US" i="1">
                            <a:latin typeface="Cambria Math" panose="02040503050406030204" pitchFamily="18" charset="0"/>
                          </a:rPr>
                          <m:t>𝑎</m:t>
                        </m:r>
                        <m:r>
                          <a:rPr lang="en-US" b="0" i="1" smtClean="0">
                            <a:latin typeface="Cambria Math" panose="02040503050406030204" pitchFamily="18" charset="0"/>
                          </a:rPr>
                          <m:t>1</m:t>
                        </m:r>
                      </m:e>
                    </m:d>
                    <m:r>
                      <a:rPr lang="en-US" i="1">
                        <a:latin typeface="Cambria Math" panose="02040503050406030204" pitchFamily="18" charset="0"/>
                      </a:rPr>
                      <m:t>+</m:t>
                    </m:r>
                    <m:r>
                      <a:rPr lang="en-US" i="1">
                        <a:latin typeface="Cambria Math" panose="02040503050406030204" pitchFamily="18" charset="0"/>
                      </a:rPr>
                      <m:t>𝛼</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𝑡</m:t>
                            </m:r>
                            <m:r>
                              <a:rPr lang="en-US" i="1">
                                <a:latin typeface="Cambria Math" panose="02040503050406030204" pitchFamily="18" charset="0"/>
                              </a:rPr>
                              <m:t>+1</m:t>
                            </m:r>
                          </m:sub>
                        </m:sSub>
                        <m:r>
                          <a:rPr lang="en-US" i="1">
                            <a:latin typeface="Cambria Math" panose="02040503050406030204" pitchFamily="18" charset="0"/>
                          </a:rPr>
                          <m:t>+</m:t>
                        </m:r>
                        <m:r>
                          <a:rPr lang="en-US" i="1">
                            <a:latin typeface="Cambria Math" panose="02040503050406030204" pitchFamily="18" charset="0"/>
                          </a:rPr>
                          <m:t>𝛾</m:t>
                        </m:r>
                        <m:r>
                          <a:rPr lang="en-US" i="1">
                            <a:latin typeface="Cambria Math" panose="02040503050406030204" pitchFamily="18" charset="0"/>
                          </a:rPr>
                          <m:t>𝑄</m:t>
                        </m:r>
                        <m:d>
                          <m:dPr>
                            <m:ctrlPr>
                              <a:rPr lang="en-US" i="1">
                                <a:latin typeface="Cambria Math" panose="02040503050406030204" pitchFamily="18" charset="0"/>
                              </a:rPr>
                            </m:ctrlPr>
                          </m:dPr>
                          <m:e>
                            <m:r>
                              <a:rPr lang="en-US" i="1">
                                <a:latin typeface="Cambria Math" panose="02040503050406030204" pitchFamily="18" charset="0"/>
                              </a:rPr>
                              <m:t>𝐷</m:t>
                            </m:r>
                            <m:r>
                              <a:rPr lang="en-US" i="1">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1</m:t>
                            </m:r>
                          </m:e>
                        </m:d>
                        <m:r>
                          <a:rPr lang="en-US" i="1">
                            <a:latin typeface="Cambria Math" panose="02040503050406030204" pitchFamily="18" charset="0"/>
                          </a:rPr>
                          <m:t>−</m:t>
                        </m:r>
                        <m:r>
                          <a:rPr lang="en-US" i="1">
                            <a:latin typeface="Cambria Math" panose="02040503050406030204" pitchFamily="18" charset="0"/>
                          </a:rPr>
                          <m:t>𝑄</m:t>
                        </m:r>
                        <m:d>
                          <m:dPr>
                            <m:ctrlPr>
                              <a:rPr lang="en-US" i="1">
                                <a:latin typeface="Cambria Math" panose="02040503050406030204" pitchFamily="18" charset="0"/>
                              </a:rPr>
                            </m:ctrlPr>
                          </m:dPr>
                          <m:e>
                            <m:r>
                              <a:rPr lang="en-US" i="1">
                                <a:latin typeface="Cambria Math" panose="02040503050406030204" pitchFamily="18" charset="0"/>
                              </a:rPr>
                              <m:t>𝐵</m:t>
                            </m:r>
                            <m:r>
                              <a:rPr lang="en-US" i="1">
                                <a:latin typeface="Cambria Math" panose="02040503050406030204" pitchFamily="18" charset="0"/>
                              </a:rPr>
                              <m:t>,</m:t>
                            </m:r>
                            <m:r>
                              <a:rPr lang="en-US" i="1">
                                <a:latin typeface="Cambria Math" panose="02040503050406030204" pitchFamily="18" charset="0"/>
                              </a:rPr>
                              <m:t>𝑎</m:t>
                            </m:r>
                            <m:r>
                              <a:rPr lang="en-US" b="0" i="1" smtClean="0">
                                <a:latin typeface="Cambria Math" panose="02040503050406030204" pitchFamily="18" charset="0"/>
                              </a:rPr>
                              <m:t>1</m:t>
                            </m:r>
                          </m:e>
                        </m:d>
                      </m:e>
                    </m:d>
                    <m:r>
                      <a:rPr lang="en-US" i="1">
                        <a:latin typeface="Cambria Math" panose="02040503050406030204" pitchFamily="18" charset="0"/>
                      </a:rPr>
                      <m:t>=</m:t>
                    </m:r>
                    <m:r>
                      <a:rPr lang="en-US" b="0" i="1" smtClean="0">
                        <a:latin typeface="Cambria Math" panose="02040503050406030204" pitchFamily="18" charset="0"/>
                      </a:rPr>
                      <m:t>0</m:t>
                    </m:r>
                    <m:r>
                      <a:rPr lang="en-US" i="1">
                        <a:latin typeface="Cambria Math" panose="02040503050406030204" pitchFamily="18" charset="0"/>
                      </a:rPr>
                      <m:t>+</m:t>
                    </m:r>
                    <m:d>
                      <m:dPr>
                        <m:ctrlPr>
                          <a:rPr lang="en-US" i="1">
                            <a:latin typeface="Cambria Math" panose="02040503050406030204" pitchFamily="18" charset="0"/>
                          </a:rPr>
                        </m:ctrlPr>
                      </m:dPr>
                      <m:e>
                        <m:r>
                          <a:rPr lang="en-US" b="0" i="1" smtClean="0">
                            <a:latin typeface="Cambria Math" panose="02040503050406030204" pitchFamily="18" charset="0"/>
                          </a:rPr>
                          <m:t>1</m:t>
                        </m:r>
                        <m:r>
                          <a:rPr lang="en-US" b="0" i="1" smtClean="0">
                            <a:solidFill>
                              <a:schemeClr val="tx1"/>
                            </a:solidFill>
                            <a:latin typeface="Cambria Math" panose="02040503050406030204" pitchFamily="18" charset="0"/>
                          </a:rPr>
                          <m:t>+0</m:t>
                        </m:r>
                        <m:r>
                          <a:rPr lang="en-US" b="0" i="1" smtClean="0">
                            <a:latin typeface="Cambria Math" panose="02040503050406030204" pitchFamily="18" charset="0"/>
                          </a:rPr>
                          <m:t>−0</m:t>
                        </m:r>
                      </m:e>
                    </m:d>
                    <m:r>
                      <a:rPr lang="en-US" b="0" i="1" smtClean="0">
                        <a:latin typeface="Cambria Math" panose="02040503050406030204" pitchFamily="18" charset="0"/>
                      </a:rPr>
                      <m:t>=</m:t>
                    </m:r>
                    <m:r>
                      <a:rPr lang="en-US" b="0" i="1" smtClean="0">
                        <a:solidFill>
                          <a:srgbClr val="C00000"/>
                        </a:solidFill>
                        <a:latin typeface="Cambria Math" panose="02040503050406030204" pitchFamily="18" charset="0"/>
                      </a:rPr>
                      <m:t>1</m:t>
                    </m:r>
                  </m:oMath>
                </a14:m>
                <a:endParaRPr lang="en-US" dirty="0"/>
              </a:p>
              <a:p>
                <a14:m>
                  <m:oMath xmlns:m="http://schemas.openxmlformats.org/officeDocument/2006/math">
                    <m:r>
                      <a:rPr lang="en-US" i="1">
                        <a:latin typeface="Cambria Math" panose="02040503050406030204" pitchFamily="18" charset="0"/>
                      </a:rPr>
                      <m:t>𝑄</m:t>
                    </m:r>
                    <m:d>
                      <m:dPr>
                        <m:ctrlPr>
                          <a:rPr lang="en-US" i="1">
                            <a:latin typeface="Cambria Math" panose="02040503050406030204" pitchFamily="18" charset="0"/>
                          </a:rPr>
                        </m:ctrlPr>
                      </m:dPr>
                      <m:e>
                        <m:r>
                          <a:rPr lang="en-US" b="0" i="1" smtClean="0">
                            <a:latin typeface="Cambria Math" panose="02040503050406030204" pitchFamily="18" charset="0"/>
                          </a:rPr>
                          <m:t>𝐶</m:t>
                        </m:r>
                        <m:r>
                          <a:rPr lang="en-US" i="1">
                            <a:latin typeface="Cambria Math" panose="02040503050406030204" pitchFamily="18" charset="0"/>
                          </a:rPr>
                          <m:t>,</m:t>
                        </m:r>
                        <m:r>
                          <a:rPr lang="en-US" i="1">
                            <a:latin typeface="Cambria Math" panose="02040503050406030204" pitchFamily="18" charset="0"/>
                          </a:rPr>
                          <m:t>𝑎</m:t>
                        </m:r>
                        <m:r>
                          <a:rPr lang="en-US" b="0" i="1" smtClean="0">
                            <a:latin typeface="Cambria Math" panose="02040503050406030204" pitchFamily="18" charset="0"/>
                          </a:rPr>
                          <m:t>1</m:t>
                        </m:r>
                      </m:e>
                    </m:d>
                    <m:r>
                      <a:rPr lang="en-US" i="1">
                        <a:latin typeface="Cambria Math" panose="02040503050406030204" pitchFamily="18" charset="0"/>
                      </a:rPr>
                      <m:t>←</m:t>
                    </m:r>
                    <m:r>
                      <a:rPr lang="en-US" i="1">
                        <a:latin typeface="Cambria Math" panose="02040503050406030204" pitchFamily="18" charset="0"/>
                      </a:rPr>
                      <m:t>𝑄</m:t>
                    </m:r>
                    <m:d>
                      <m:dPr>
                        <m:ctrlPr>
                          <a:rPr lang="en-US" i="1">
                            <a:latin typeface="Cambria Math" panose="02040503050406030204" pitchFamily="18" charset="0"/>
                          </a:rPr>
                        </m:ctrlPr>
                      </m:dPr>
                      <m:e>
                        <m:r>
                          <a:rPr lang="en-US" b="0" i="1" smtClean="0">
                            <a:latin typeface="Cambria Math" panose="02040503050406030204" pitchFamily="18" charset="0"/>
                          </a:rPr>
                          <m:t>𝐶</m:t>
                        </m:r>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1</m:t>
                        </m:r>
                      </m:e>
                    </m:d>
                    <m:r>
                      <a:rPr lang="en-US" i="1">
                        <a:latin typeface="Cambria Math" panose="02040503050406030204" pitchFamily="18" charset="0"/>
                      </a:rPr>
                      <m:t>+</m:t>
                    </m:r>
                    <m:r>
                      <a:rPr lang="en-US" i="1">
                        <a:latin typeface="Cambria Math" panose="02040503050406030204" pitchFamily="18" charset="0"/>
                      </a:rPr>
                      <m:t>𝛼</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𝑡</m:t>
                            </m:r>
                            <m:r>
                              <a:rPr lang="en-US" i="1">
                                <a:latin typeface="Cambria Math" panose="02040503050406030204" pitchFamily="18" charset="0"/>
                              </a:rPr>
                              <m:t>+1</m:t>
                            </m:r>
                          </m:sub>
                        </m:sSub>
                        <m:r>
                          <a:rPr lang="en-US" i="1">
                            <a:latin typeface="Cambria Math" panose="02040503050406030204" pitchFamily="18" charset="0"/>
                          </a:rPr>
                          <m:t>+</m:t>
                        </m:r>
                        <m:r>
                          <a:rPr lang="en-US" i="1">
                            <a:latin typeface="Cambria Math" panose="02040503050406030204" pitchFamily="18" charset="0"/>
                          </a:rPr>
                          <m:t>𝛾</m:t>
                        </m:r>
                        <m:r>
                          <a:rPr lang="en-US" i="1">
                            <a:latin typeface="Cambria Math" panose="02040503050406030204" pitchFamily="18" charset="0"/>
                          </a:rPr>
                          <m:t>𝑄</m:t>
                        </m:r>
                        <m:d>
                          <m:dPr>
                            <m:ctrlPr>
                              <a:rPr lang="en-US" i="1">
                                <a:latin typeface="Cambria Math" panose="02040503050406030204" pitchFamily="18" charset="0"/>
                              </a:rPr>
                            </m:ctrlPr>
                          </m:dPr>
                          <m:e>
                            <m:r>
                              <a:rPr lang="en-US" i="1">
                                <a:latin typeface="Cambria Math" panose="02040503050406030204" pitchFamily="18" charset="0"/>
                              </a:rPr>
                              <m:t>𝑇</m:t>
                            </m:r>
                            <m:r>
                              <a:rPr lang="en-US" i="1">
                                <a:latin typeface="Cambria Math" panose="02040503050406030204" pitchFamily="18" charset="0"/>
                              </a:rPr>
                              <m:t>,−</m:t>
                            </m:r>
                          </m:e>
                        </m:d>
                        <m:r>
                          <a:rPr lang="en-US" i="1">
                            <a:latin typeface="Cambria Math" panose="02040503050406030204" pitchFamily="18" charset="0"/>
                          </a:rPr>
                          <m:t>−</m:t>
                        </m:r>
                        <m:r>
                          <a:rPr lang="en-US" i="1">
                            <a:latin typeface="Cambria Math" panose="02040503050406030204" pitchFamily="18" charset="0"/>
                          </a:rPr>
                          <m:t>𝑄</m:t>
                        </m:r>
                        <m:d>
                          <m:dPr>
                            <m:ctrlPr>
                              <a:rPr lang="en-US" i="1">
                                <a:latin typeface="Cambria Math" panose="02040503050406030204" pitchFamily="18" charset="0"/>
                              </a:rPr>
                            </m:ctrlPr>
                          </m:dPr>
                          <m:e>
                            <m:r>
                              <a:rPr lang="en-US" b="0" i="1" smtClean="0">
                                <a:latin typeface="Cambria Math" panose="02040503050406030204" pitchFamily="18" charset="0"/>
                              </a:rPr>
                              <m:t>𝐶</m:t>
                            </m:r>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1</m:t>
                            </m:r>
                          </m:e>
                        </m:d>
                      </m:e>
                    </m:d>
                    <m:r>
                      <a:rPr lang="en-US" i="1">
                        <a:latin typeface="Cambria Math" panose="02040503050406030204" pitchFamily="18" charset="0"/>
                      </a:rPr>
                      <m:t>=</m:t>
                    </m:r>
                    <m:r>
                      <a:rPr lang="en-US" b="0" i="1" smtClean="0">
                        <a:latin typeface="Cambria Math" panose="02040503050406030204" pitchFamily="18" charset="0"/>
                      </a:rPr>
                      <m:t>0</m:t>
                    </m:r>
                    <m:r>
                      <a:rPr lang="en-US" i="1">
                        <a:latin typeface="Cambria Math" panose="02040503050406030204" pitchFamily="18" charset="0"/>
                      </a:rPr>
                      <m:t>+</m:t>
                    </m:r>
                    <m:d>
                      <m:dPr>
                        <m:ctrlPr>
                          <a:rPr lang="en-US" i="1">
                            <a:latin typeface="Cambria Math" panose="02040503050406030204" pitchFamily="18" charset="0"/>
                          </a:rPr>
                        </m:ctrlPr>
                      </m:dPr>
                      <m:e>
                        <m:r>
                          <a:rPr lang="en-US" b="0" i="1" smtClean="0">
                            <a:latin typeface="Cambria Math" panose="02040503050406030204" pitchFamily="18" charset="0"/>
                          </a:rPr>
                          <m:t>1</m:t>
                        </m:r>
                        <m:r>
                          <a:rPr lang="en-US" i="1">
                            <a:latin typeface="Cambria Math" panose="02040503050406030204" pitchFamily="18" charset="0"/>
                          </a:rPr>
                          <m:t>+0</m:t>
                        </m:r>
                        <m:r>
                          <a:rPr lang="en-US" b="0" i="1" smtClean="0">
                            <a:latin typeface="Cambria Math" panose="02040503050406030204" pitchFamily="18" charset="0"/>
                          </a:rPr>
                          <m:t>−0</m:t>
                        </m:r>
                      </m:e>
                    </m:d>
                    <m:r>
                      <a:rPr lang="en-US" i="1">
                        <a:latin typeface="Cambria Math" panose="02040503050406030204" pitchFamily="18" charset="0"/>
                      </a:rPr>
                      <m:t>=</m:t>
                    </m:r>
                    <m:r>
                      <a:rPr lang="en-US" b="0" i="1" smtClean="0">
                        <a:solidFill>
                          <a:srgbClr val="C00000"/>
                        </a:solidFill>
                        <a:latin typeface="Cambria Math" panose="02040503050406030204" pitchFamily="18" charset="0"/>
                      </a:rPr>
                      <m:t>1</m:t>
                    </m:r>
                  </m:oMath>
                </a14:m>
                <a:endParaRPr lang="en-US" dirty="0"/>
              </a:p>
              <a:p>
                <a:r>
                  <a:rPr lang="en-US" dirty="0"/>
                  <a:t>In 3</a:t>
                </a:r>
                <a:r>
                  <a:rPr lang="en-US" baseline="30000" dirty="0"/>
                  <a:t>rd</a:t>
                </a:r>
                <a:r>
                  <a:rPr lang="en-US" dirty="0"/>
                  <a:t> episode, greedy policy </a:t>
                </a:r>
                <a14:m>
                  <m:oMath xmlns:m="http://schemas.openxmlformats.org/officeDocument/2006/math">
                    <m:r>
                      <a:rPr lang="en-US" b="0" i="1" smtClean="0">
                        <a:latin typeface="Cambria Math" panose="02040503050406030204" pitchFamily="18" charset="0"/>
                      </a:rPr>
                      <m:t>𝜋</m:t>
                    </m:r>
                    <m:d>
                      <m:dPr>
                        <m:ctrlPr>
                          <a:rPr lang="en-US" b="0" i="1" smtClean="0">
                            <a:latin typeface="Cambria Math" panose="02040503050406030204" pitchFamily="18" charset="0"/>
                          </a:rPr>
                        </m:ctrlPr>
                      </m:dPr>
                      <m:e>
                        <m:r>
                          <a:rPr lang="en-US" b="0" i="1" smtClean="0">
                            <a:latin typeface="Cambria Math" panose="02040503050406030204" pitchFamily="18" charset="0"/>
                          </a:rPr>
                          <m:t>𝐵</m:t>
                        </m:r>
                      </m:e>
                    </m:d>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argmax</m:t>
                            </m:r>
                          </m:e>
                          <m:sub>
                            <m:r>
                              <m:rPr>
                                <m:sty m:val="p"/>
                              </m:rPr>
                              <a:rPr lang="en-US" b="0" i="0" smtClean="0">
                                <a:latin typeface="Cambria Math" panose="02040503050406030204" pitchFamily="18" charset="0"/>
                              </a:rPr>
                              <m:t>a</m:t>
                            </m:r>
                          </m:sub>
                        </m:sSub>
                      </m:fName>
                      <m:e>
                        <m:r>
                          <a:rPr lang="en-US" b="0" i="1" smtClean="0">
                            <a:latin typeface="Cambria Math" panose="02040503050406030204" pitchFamily="18" charset="0"/>
                          </a:rPr>
                          <m:t>𝑄</m:t>
                        </m:r>
                        <m:r>
                          <a:rPr lang="en-US" b="0" i="1" smtClean="0">
                            <a:latin typeface="Cambria Math" panose="02040503050406030204" pitchFamily="18" charset="0"/>
                          </a:rPr>
                          <m:t>(</m:t>
                        </m:r>
                        <m:r>
                          <a:rPr lang="en-US" b="0" i="1" smtClean="0">
                            <a:latin typeface="Cambria Math" panose="02040503050406030204" pitchFamily="18" charset="0"/>
                          </a:rPr>
                          <m:t>𝐵</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e>
                    </m:func>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1,</m:t>
                    </m:r>
                    <m:r>
                      <a:rPr lang="en-US" i="1">
                        <a:latin typeface="Cambria Math" panose="02040503050406030204" pitchFamily="18" charset="0"/>
                      </a:rPr>
                      <m:t>𝜋</m:t>
                    </m:r>
                    <m:d>
                      <m:dPr>
                        <m:ctrlPr>
                          <a:rPr lang="en-US" i="1">
                            <a:latin typeface="Cambria Math" panose="02040503050406030204" pitchFamily="18" charset="0"/>
                          </a:rPr>
                        </m:ctrlPr>
                      </m:dPr>
                      <m:e>
                        <m:r>
                          <a:rPr lang="en-US" b="0" i="1" smtClean="0">
                            <a:latin typeface="Cambria Math" panose="02040503050406030204" pitchFamily="18" charset="0"/>
                          </a:rPr>
                          <m:t>𝐶</m:t>
                        </m:r>
                      </m:e>
                    </m:d>
                    <m:r>
                      <a:rPr lang="en-US" i="1">
                        <a:latin typeface="Cambria Math" panose="02040503050406030204" pitchFamily="18" charset="0"/>
                      </a:rPr>
                      <m:t>=</m:t>
                    </m:r>
                    <m:func>
                      <m:funcPr>
                        <m:ctrlPr>
                          <a:rPr lang="en-US" i="1">
                            <a:latin typeface="Cambria Math" panose="02040503050406030204" pitchFamily="18" charset="0"/>
                          </a:rPr>
                        </m:ctrlPr>
                      </m:funcPr>
                      <m:fName>
                        <m:sSub>
                          <m:sSubPr>
                            <m:ctrlPr>
                              <a:rPr lang="en-US" i="1">
                                <a:latin typeface="Cambria Math" panose="02040503050406030204" pitchFamily="18" charset="0"/>
                              </a:rPr>
                            </m:ctrlPr>
                          </m:sSubPr>
                          <m:e>
                            <m:r>
                              <m:rPr>
                                <m:sty m:val="p"/>
                              </m:rPr>
                              <a:rPr lang="en-US">
                                <a:latin typeface="Cambria Math" panose="02040503050406030204" pitchFamily="18" charset="0"/>
                              </a:rPr>
                              <m:t>argmax</m:t>
                            </m:r>
                          </m:e>
                          <m:sub>
                            <m:r>
                              <m:rPr>
                                <m:sty m:val="p"/>
                              </m:rPr>
                              <a:rPr lang="en-US">
                                <a:latin typeface="Cambria Math" panose="02040503050406030204" pitchFamily="18" charset="0"/>
                              </a:rPr>
                              <m:t>a</m:t>
                            </m:r>
                          </m:sub>
                        </m:sSub>
                      </m:fName>
                      <m:e>
                        <m:r>
                          <a:rPr lang="en-US" i="1">
                            <a:latin typeface="Cambria Math" panose="02040503050406030204" pitchFamily="18" charset="0"/>
                          </a:rPr>
                          <m:t>𝑄</m:t>
                        </m:r>
                        <m:r>
                          <a:rPr lang="en-US" i="1">
                            <a:latin typeface="Cambria Math" panose="02040503050406030204" pitchFamily="18" charset="0"/>
                          </a:rPr>
                          <m:t>(</m:t>
                        </m:r>
                        <m:r>
                          <a:rPr lang="en-US" i="1">
                            <a:latin typeface="Cambria Math" panose="02040503050406030204" pitchFamily="18" charset="0"/>
                          </a:rPr>
                          <m:t>𝐵</m:t>
                        </m:r>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m:t>
                        </m:r>
                      </m:e>
                    </m:func>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1</m:t>
                    </m:r>
                  </m:oMath>
                </a14:m>
                <a:endParaRPr lang="en-US" i="1" dirty="0">
                  <a:latin typeface="Cambria Math" panose="02040503050406030204" pitchFamily="18" charset="0"/>
                </a:endParaRPr>
              </a:p>
              <a:p>
                <a14:m>
                  <m:oMath xmlns:m="http://schemas.openxmlformats.org/officeDocument/2006/math">
                    <m:r>
                      <a:rPr lang="en-US" i="1">
                        <a:latin typeface="Cambria Math" panose="02040503050406030204" pitchFamily="18" charset="0"/>
                      </a:rPr>
                      <m:t>𝑄</m:t>
                    </m:r>
                    <m:d>
                      <m:dPr>
                        <m:ctrlPr>
                          <a:rPr lang="en-US" i="1">
                            <a:latin typeface="Cambria Math" panose="02040503050406030204" pitchFamily="18" charset="0"/>
                          </a:rPr>
                        </m:ctrlPr>
                      </m:dPr>
                      <m:e>
                        <m:r>
                          <a:rPr lang="en-US" i="1">
                            <a:latin typeface="Cambria Math" panose="02040503050406030204" pitchFamily="18" charset="0"/>
                          </a:rPr>
                          <m:t>𝐵</m:t>
                        </m:r>
                        <m:r>
                          <a:rPr lang="en-US" i="1">
                            <a:latin typeface="Cambria Math" panose="02040503050406030204" pitchFamily="18" charset="0"/>
                          </a:rPr>
                          <m:t>,</m:t>
                        </m:r>
                        <m:r>
                          <a:rPr lang="en-US" i="1">
                            <a:latin typeface="Cambria Math" panose="02040503050406030204" pitchFamily="18" charset="0"/>
                          </a:rPr>
                          <m:t>𝑎</m:t>
                        </m:r>
                        <m:r>
                          <a:rPr lang="en-US" b="0" i="1" smtClean="0">
                            <a:latin typeface="Cambria Math" panose="02040503050406030204" pitchFamily="18" charset="0"/>
                          </a:rPr>
                          <m:t>1</m:t>
                        </m:r>
                      </m:e>
                    </m:d>
                    <m:r>
                      <a:rPr lang="en-US" i="1">
                        <a:latin typeface="Cambria Math" panose="02040503050406030204" pitchFamily="18" charset="0"/>
                      </a:rPr>
                      <m:t>←</m:t>
                    </m:r>
                    <m:r>
                      <a:rPr lang="en-US" i="1">
                        <a:latin typeface="Cambria Math" panose="02040503050406030204" pitchFamily="18" charset="0"/>
                      </a:rPr>
                      <m:t>𝑄</m:t>
                    </m:r>
                    <m:d>
                      <m:dPr>
                        <m:ctrlPr>
                          <a:rPr lang="en-US" i="1">
                            <a:latin typeface="Cambria Math" panose="02040503050406030204" pitchFamily="18" charset="0"/>
                          </a:rPr>
                        </m:ctrlPr>
                      </m:dPr>
                      <m:e>
                        <m:r>
                          <a:rPr lang="en-US" i="1">
                            <a:latin typeface="Cambria Math" panose="02040503050406030204" pitchFamily="18" charset="0"/>
                          </a:rPr>
                          <m:t>𝐵</m:t>
                        </m:r>
                        <m:r>
                          <a:rPr lang="en-US" i="1">
                            <a:latin typeface="Cambria Math" panose="02040503050406030204" pitchFamily="18" charset="0"/>
                          </a:rPr>
                          <m:t>,</m:t>
                        </m:r>
                        <m:r>
                          <a:rPr lang="en-US" i="1">
                            <a:latin typeface="Cambria Math" panose="02040503050406030204" pitchFamily="18" charset="0"/>
                          </a:rPr>
                          <m:t>𝑎</m:t>
                        </m:r>
                        <m:r>
                          <a:rPr lang="en-US" b="0" i="1" smtClean="0">
                            <a:latin typeface="Cambria Math" panose="02040503050406030204" pitchFamily="18" charset="0"/>
                          </a:rPr>
                          <m:t>1</m:t>
                        </m:r>
                      </m:e>
                    </m:d>
                    <m:r>
                      <a:rPr lang="en-US" i="1">
                        <a:latin typeface="Cambria Math" panose="02040503050406030204" pitchFamily="18" charset="0"/>
                      </a:rPr>
                      <m:t>+</m:t>
                    </m:r>
                    <m:r>
                      <a:rPr lang="en-US" i="1">
                        <a:latin typeface="Cambria Math" panose="02040503050406030204" pitchFamily="18" charset="0"/>
                      </a:rPr>
                      <m:t>𝛼</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𝑡</m:t>
                            </m:r>
                            <m:r>
                              <a:rPr lang="en-US" i="1">
                                <a:latin typeface="Cambria Math" panose="02040503050406030204" pitchFamily="18" charset="0"/>
                              </a:rPr>
                              <m:t>+1</m:t>
                            </m:r>
                          </m:sub>
                        </m:sSub>
                        <m:r>
                          <a:rPr lang="en-US" i="1">
                            <a:latin typeface="Cambria Math" panose="02040503050406030204" pitchFamily="18" charset="0"/>
                          </a:rPr>
                          <m:t>+</m:t>
                        </m:r>
                        <m:r>
                          <a:rPr lang="en-US" i="1">
                            <a:latin typeface="Cambria Math" panose="02040503050406030204" pitchFamily="18" charset="0"/>
                          </a:rPr>
                          <m:t>𝛾</m:t>
                        </m:r>
                        <m:r>
                          <a:rPr lang="en-US" i="1">
                            <a:latin typeface="Cambria Math" panose="02040503050406030204" pitchFamily="18" charset="0"/>
                          </a:rPr>
                          <m:t>𝑄</m:t>
                        </m:r>
                        <m:d>
                          <m:dPr>
                            <m:ctrlPr>
                              <a:rPr lang="en-US" i="1">
                                <a:latin typeface="Cambria Math" panose="02040503050406030204" pitchFamily="18" charset="0"/>
                              </a:rPr>
                            </m:ctrlPr>
                          </m:dPr>
                          <m:e>
                            <m:r>
                              <a:rPr lang="en-US" i="1">
                                <a:latin typeface="Cambria Math" panose="02040503050406030204" pitchFamily="18" charset="0"/>
                              </a:rPr>
                              <m:t>𝐷</m:t>
                            </m:r>
                            <m:r>
                              <a:rPr lang="en-US" i="1">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1</m:t>
                            </m:r>
                          </m:e>
                        </m:d>
                        <m:r>
                          <a:rPr lang="en-US" i="1">
                            <a:latin typeface="Cambria Math" panose="02040503050406030204" pitchFamily="18" charset="0"/>
                          </a:rPr>
                          <m:t>−</m:t>
                        </m:r>
                        <m:r>
                          <a:rPr lang="en-US" i="1">
                            <a:latin typeface="Cambria Math" panose="02040503050406030204" pitchFamily="18" charset="0"/>
                          </a:rPr>
                          <m:t>𝑄</m:t>
                        </m:r>
                        <m:d>
                          <m:dPr>
                            <m:ctrlPr>
                              <a:rPr lang="en-US" i="1">
                                <a:latin typeface="Cambria Math" panose="02040503050406030204" pitchFamily="18" charset="0"/>
                              </a:rPr>
                            </m:ctrlPr>
                          </m:dPr>
                          <m:e>
                            <m:r>
                              <a:rPr lang="en-US" i="1">
                                <a:latin typeface="Cambria Math" panose="02040503050406030204" pitchFamily="18" charset="0"/>
                              </a:rPr>
                              <m:t>𝐵</m:t>
                            </m:r>
                            <m:r>
                              <a:rPr lang="en-US" i="1">
                                <a:latin typeface="Cambria Math" panose="02040503050406030204" pitchFamily="18" charset="0"/>
                              </a:rPr>
                              <m:t>,</m:t>
                            </m:r>
                            <m:r>
                              <a:rPr lang="en-US" i="1">
                                <a:latin typeface="Cambria Math" panose="02040503050406030204" pitchFamily="18" charset="0"/>
                              </a:rPr>
                              <m:t>𝑎</m:t>
                            </m:r>
                            <m:r>
                              <a:rPr lang="en-US" b="0" i="1" smtClean="0">
                                <a:latin typeface="Cambria Math" panose="02040503050406030204" pitchFamily="18" charset="0"/>
                              </a:rPr>
                              <m:t>1</m:t>
                            </m:r>
                          </m:e>
                        </m:d>
                      </m:e>
                    </m:d>
                    <m:r>
                      <a:rPr lang="en-US" i="1">
                        <a:latin typeface="Cambria Math" panose="02040503050406030204" pitchFamily="18" charset="0"/>
                      </a:rPr>
                      <m:t>=</m:t>
                    </m:r>
                    <m:r>
                      <a:rPr lang="en-US" b="0" i="1" smtClean="0">
                        <a:latin typeface="Cambria Math" panose="02040503050406030204" pitchFamily="18" charset="0"/>
                      </a:rPr>
                      <m:t>1</m:t>
                    </m:r>
                    <m:r>
                      <a:rPr lang="en-US" i="1">
                        <a:latin typeface="Cambria Math" panose="02040503050406030204" pitchFamily="18" charset="0"/>
                      </a:rPr>
                      <m:t>+</m:t>
                    </m:r>
                    <m:d>
                      <m:dPr>
                        <m:ctrlPr>
                          <a:rPr lang="en-US" i="1">
                            <a:latin typeface="Cambria Math" panose="02040503050406030204" pitchFamily="18" charset="0"/>
                          </a:rPr>
                        </m:ctrlPr>
                      </m:dPr>
                      <m:e>
                        <m:r>
                          <a:rPr lang="en-US" b="0" i="1" smtClean="0">
                            <a:latin typeface="Cambria Math" panose="02040503050406030204" pitchFamily="18" charset="0"/>
                          </a:rPr>
                          <m:t>1</m:t>
                        </m:r>
                        <m:r>
                          <a:rPr lang="en-US" b="0" i="1" smtClean="0">
                            <a:solidFill>
                              <a:srgbClr val="C00000"/>
                            </a:solidFill>
                            <a:latin typeface="Cambria Math" panose="02040503050406030204" pitchFamily="18" charset="0"/>
                          </a:rPr>
                          <m:t>+1</m:t>
                        </m:r>
                        <m:r>
                          <a:rPr lang="en-US" b="0" i="1" smtClean="0">
                            <a:latin typeface="Cambria Math" panose="02040503050406030204" pitchFamily="18" charset="0"/>
                          </a:rPr>
                          <m:t>−1</m:t>
                        </m:r>
                      </m:e>
                    </m:d>
                    <m:r>
                      <a:rPr lang="en-US" b="0" i="1" smtClean="0">
                        <a:latin typeface="Cambria Math" panose="02040503050406030204" pitchFamily="18" charset="0"/>
                      </a:rPr>
                      <m:t>=</m:t>
                    </m:r>
                    <m:r>
                      <a:rPr lang="en-US" b="0" i="1" smtClean="0">
                        <a:solidFill>
                          <a:srgbClr val="C00000"/>
                        </a:solidFill>
                        <a:latin typeface="Cambria Math" panose="02040503050406030204" pitchFamily="18" charset="0"/>
                      </a:rPr>
                      <m:t>2</m:t>
                    </m:r>
                  </m:oMath>
                </a14:m>
                <a:endParaRPr lang="en-US" dirty="0"/>
              </a:p>
              <a:p>
                <a14:m>
                  <m:oMath xmlns:m="http://schemas.openxmlformats.org/officeDocument/2006/math">
                    <m:r>
                      <a:rPr lang="en-US" i="1" smtClean="0">
                        <a:latin typeface="Cambria Math" panose="02040503050406030204" pitchFamily="18" charset="0"/>
                      </a:rPr>
                      <m:t>𝑄</m:t>
                    </m:r>
                    <m:d>
                      <m:dPr>
                        <m:ctrlPr>
                          <a:rPr lang="en-US" i="1">
                            <a:latin typeface="Cambria Math" panose="02040503050406030204" pitchFamily="18" charset="0"/>
                          </a:rPr>
                        </m:ctrlPr>
                      </m:dPr>
                      <m:e>
                        <m:r>
                          <a:rPr lang="en-US" b="0" i="1" smtClean="0">
                            <a:latin typeface="Cambria Math" panose="02040503050406030204" pitchFamily="18" charset="0"/>
                          </a:rPr>
                          <m:t>𝐶</m:t>
                        </m:r>
                        <m:r>
                          <a:rPr lang="en-US" i="1">
                            <a:latin typeface="Cambria Math" panose="02040503050406030204" pitchFamily="18" charset="0"/>
                          </a:rPr>
                          <m:t>,</m:t>
                        </m:r>
                        <m:r>
                          <a:rPr lang="en-US" i="1">
                            <a:latin typeface="Cambria Math" panose="02040503050406030204" pitchFamily="18" charset="0"/>
                          </a:rPr>
                          <m:t>𝑎</m:t>
                        </m:r>
                        <m:r>
                          <a:rPr lang="en-US" b="0" i="1" smtClean="0">
                            <a:latin typeface="Cambria Math" panose="02040503050406030204" pitchFamily="18" charset="0"/>
                          </a:rPr>
                          <m:t>1</m:t>
                        </m:r>
                      </m:e>
                    </m:d>
                    <m:r>
                      <a:rPr lang="en-US" i="1">
                        <a:latin typeface="Cambria Math" panose="02040503050406030204" pitchFamily="18" charset="0"/>
                      </a:rPr>
                      <m:t>←</m:t>
                    </m:r>
                    <m:r>
                      <a:rPr lang="en-US" i="1">
                        <a:latin typeface="Cambria Math" panose="02040503050406030204" pitchFamily="18" charset="0"/>
                      </a:rPr>
                      <m:t>𝑄</m:t>
                    </m:r>
                    <m:d>
                      <m:dPr>
                        <m:ctrlPr>
                          <a:rPr lang="en-US" i="1">
                            <a:latin typeface="Cambria Math" panose="02040503050406030204" pitchFamily="18" charset="0"/>
                          </a:rPr>
                        </m:ctrlPr>
                      </m:dPr>
                      <m:e>
                        <m:r>
                          <a:rPr lang="en-US" b="0" i="1" smtClean="0">
                            <a:latin typeface="Cambria Math" panose="02040503050406030204" pitchFamily="18" charset="0"/>
                          </a:rPr>
                          <m:t>𝐶</m:t>
                        </m:r>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1</m:t>
                        </m:r>
                      </m:e>
                    </m:d>
                    <m:r>
                      <a:rPr lang="en-US" i="1">
                        <a:latin typeface="Cambria Math" panose="02040503050406030204" pitchFamily="18" charset="0"/>
                      </a:rPr>
                      <m:t>+</m:t>
                    </m:r>
                    <m:r>
                      <a:rPr lang="en-US" i="1">
                        <a:latin typeface="Cambria Math" panose="02040503050406030204" pitchFamily="18" charset="0"/>
                      </a:rPr>
                      <m:t>𝛼</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𝑡</m:t>
                            </m:r>
                            <m:r>
                              <a:rPr lang="en-US" i="1">
                                <a:latin typeface="Cambria Math" panose="02040503050406030204" pitchFamily="18" charset="0"/>
                              </a:rPr>
                              <m:t>+1</m:t>
                            </m:r>
                          </m:sub>
                        </m:sSub>
                        <m:r>
                          <a:rPr lang="en-US" i="1">
                            <a:latin typeface="Cambria Math" panose="02040503050406030204" pitchFamily="18" charset="0"/>
                          </a:rPr>
                          <m:t>+</m:t>
                        </m:r>
                        <m:r>
                          <a:rPr lang="en-US" i="1">
                            <a:latin typeface="Cambria Math" panose="02040503050406030204" pitchFamily="18" charset="0"/>
                          </a:rPr>
                          <m:t>𝛾</m:t>
                        </m:r>
                        <m:r>
                          <a:rPr lang="en-US" i="1">
                            <a:latin typeface="Cambria Math" panose="02040503050406030204" pitchFamily="18" charset="0"/>
                          </a:rPr>
                          <m:t>𝑄</m:t>
                        </m:r>
                        <m:d>
                          <m:dPr>
                            <m:ctrlPr>
                              <a:rPr lang="en-US" i="1">
                                <a:latin typeface="Cambria Math" panose="02040503050406030204" pitchFamily="18" charset="0"/>
                              </a:rPr>
                            </m:ctrlPr>
                          </m:dPr>
                          <m:e>
                            <m:r>
                              <a:rPr lang="en-US" i="1">
                                <a:latin typeface="Cambria Math" panose="02040503050406030204" pitchFamily="18" charset="0"/>
                              </a:rPr>
                              <m:t>𝑇</m:t>
                            </m:r>
                            <m:r>
                              <a:rPr lang="en-US" i="1">
                                <a:latin typeface="Cambria Math" panose="02040503050406030204" pitchFamily="18" charset="0"/>
                              </a:rPr>
                              <m:t>,−</m:t>
                            </m:r>
                          </m:e>
                        </m:d>
                        <m:r>
                          <a:rPr lang="en-US" i="1">
                            <a:latin typeface="Cambria Math" panose="02040503050406030204" pitchFamily="18" charset="0"/>
                          </a:rPr>
                          <m:t>−</m:t>
                        </m:r>
                        <m:r>
                          <a:rPr lang="en-US" i="1">
                            <a:latin typeface="Cambria Math" panose="02040503050406030204" pitchFamily="18" charset="0"/>
                          </a:rPr>
                          <m:t>𝑄</m:t>
                        </m:r>
                        <m:d>
                          <m:dPr>
                            <m:ctrlPr>
                              <a:rPr lang="en-US" i="1">
                                <a:latin typeface="Cambria Math" panose="02040503050406030204" pitchFamily="18" charset="0"/>
                              </a:rPr>
                            </m:ctrlPr>
                          </m:dPr>
                          <m:e>
                            <m:r>
                              <a:rPr lang="en-US" b="0" i="1" smtClean="0">
                                <a:latin typeface="Cambria Math" panose="02040503050406030204" pitchFamily="18" charset="0"/>
                              </a:rPr>
                              <m:t>𝐶</m:t>
                            </m:r>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1</m:t>
                            </m:r>
                          </m:e>
                        </m:d>
                      </m:e>
                    </m:d>
                    <m:r>
                      <a:rPr lang="en-US" i="1">
                        <a:latin typeface="Cambria Math" panose="02040503050406030204" pitchFamily="18" charset="0"/>
                      </a:rPr>
                      <m:t>=</m:t>
                    </m:r>
                    <m:r>
                      <a:rPr lang="en-US" b="0" i="1" smtClean="0">
                        <a:latin typeface="Cambria Math" panose="02040503050406030204" pitchFamily="18" charset="0"/>
                      </a:rPr>
                      <m:t>1</m:t>
                    </m:r>
                    <m:r>
                      <a:rPr lang="en-US" i="1">
                        <a:latin typeface="Cambria Math" panose="02040503050406030204" pitchFamily="18" charset="0"/>
                      </a:rPr>
                      <m:t>+</m:t>
                    </m:r>
                    <m:d>
                      <m:dPr>
                        <m:ctrlPr>
                          <a:rPr lang="en-US" i="1">
                            <a:latin typeface="Cambria Math" panose="02040503050406030204" pitchFamily="18" charset="0"/>
                          </a:rPr>
                        </m:ctrlPr>
                      </m:dPr>
                      <m:e>
                        <m:r>
                          <a:rPr lang="en-US" b="0" i="1" smtClean="0">
                            <a:latin typeface="Cambria Math" panose="02040503050406030204" pitchFamily="18" charset="0"/>
                          </a:rPr>
                          <m:t>1</m:t>
                        </m:r>
                        <m:r>
                          <a:rPr lang="en-US" i="1">
                            <a:latin typeface="Cambria Math" panose="02040503050406030204" pitchFamily="18" charset="0"/>
                          </a:rPr>
                          <m:t>+0</m:t>
                        </m:r>
                        <m:r>
                          <a:rPr lang="en-US" b="0" i="1" smtClean="0">
                            <a:latin typeface="Cambria Math" panose="02040503050406030204" pitchFamily="18" charset="0"/>
                          </a:rPr>
                          <m:t>−0</m:t>
                        </m:r>
                      </m:e>
                    </m:d>
                    <m:r>
                      <a:rPr lang="en-US" i="1">
                        <a:latin typeface="Cambria Math" panose="02040503050406030204" pitchFamily="18" charset="0"/>
                      </a:rPr>
                      <m:t>=</m:t>
                    </m:r>
                    <m:r>
                      <a:rPr lang="en-US" b="0" i="1" smtClean="0">
                        <a:solidFill>
                          <a:srgbClr val="C00000"/>
                        </a:solidFill>
                        <a:latin typeface="Cambria Math" panose="02040503050406030204" pitchFamily="18" charset="0"/>
                      </a:rPr>
                      <m:t>1</m:t>
                    </m:r>
                  </m:oMath>
                </a14:m>
                <a:endParaRPr lang="en-US" dirty="0"/>
              </a:p>
              <a:p>
                <a:endParaRPr lang="en-US" i="1" dirty="0">
                  <a:latin typeface="Cambria Math" panose="02040503050406030204" pitchFamily="18" charset="0"/>
                </a:endParaRPr>
              </a:p>
              <a:p>
                <a14:m>
                  <m:oMath xmlns:m="http://schemas.openxmlformats.org/officeDocument/2006/math">
                    <m:r>
                      <a:rPr lang="en-US" i="1">
                        <a:latin typeface="Cambria Math" panose="02040503050406030204" pitchFamily="18" charset="0"/>
                      </a:rPr>
                      <m:t>𝑄</m:t>
                    </m:r>
                    <m:d>
                      <m:dPr>
                        <m:ctrlPr>
                          <a:rPr lang="en-US" i="1">
                            <a:latin typeface="Cambria Math" panose="02040503050406030204" pitchFamily="18" charset="0"/>
                          </a:rPr>
                        </m:ctrlPr>
                      </m:dPr>
                      <m:e>
                        <m:r>
                          <a:rPr lang="en-US" i="1">
                            <a:latin typeface="Cambria Math" panose="02040503050406030204" pitchFamily="18" charset="0"/>
                          </a:rPr>
                          <m:t>𝐷</m:t>
                        </m:r>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=1</m:t>
                        </m:r>
                      </m:e>
                    </m:d>
                    <m:r>
                      <a:rPr lang="en-US" i="1">
                        <a:latin typeface="Cambria Math" panose="02040503050406030204" pitchFamily="18" charset="0"/>
                      </a:rPr>
                      <m:t>←</m:t>
                    </m:r>
                    <m:r>
                      <a:rPr lang="en-US" i="1">
                        <a:latin typeface="Cambria Math" panose="02040503050406030204" pitchFamily="18" charset="0"/>
                      </a:rPr>
                      <m:t>𝑄</m:t>
                    </m:r>
                    <m:d>
                      <m:dPr>
                        <m:ctrlPr>
                          <a:rPr lang="en-US" i="1">
                            <a:latin typeface="Cambria Math" panose="02040503050406030204" pitchFamily="18" charset="0"/>
                          </a:rPr>
                        </m:ctrlPr>
                      </m:dPr>
                      <m:e>
                        <m:r>
                          <a:rPr lang="en-US" i="1">
                            <a:latin typeface="Cambria Math" panose="02040503050406030204" pitchFamily="18" charset="0"/>
                          </a:rPr>
                          <m:t>𝐷</m:t>
                        </m:r>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=1</m:t>
                        </m:r>
                      </m:e>
                    </m:d>
                    <m:r>
                      <a:rPr lang="en-US" i="1">
                        <a:latin typeface="Cambria Math" panose="02040503050406030204" pitchFamily="18" charset="0"/>
                      </a:rPr>
                      <m:t>+</m:t>
                    </m:r>
                    <m:r>
                      <a:rPr lang="en-US" i="1">
                        <a:latin typeface="Cambria Math" panose="02040503050406030204" pitchFamily="18" charset="0"/>
                      </a:rPr>
                      <m:t>𝛼</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𝑡</m:t>
                            </m:r>
                            <m:r>
                              <a:rPr lang="en-US" i="1">
                                <a:latin typeface="Cambria Math" panose="02040503050406030204" pitchFamily="18" charset="0"/>
                              </a:rPr>
                              <m:t>+1</m:t>
                            </m:r>
                          </m:sub>
                        </m:sSub>
                        <m:r>
                          <a:rPr lang="en-US" i="1">
                            <a:latin typeface="Cambria Math" panose="02040503050406030204" pitchFamily="18" charset="0"/>
                          </a:rPr>
                          <m:t>+</m:t>
                        </m:r>
                        <m:r>
                          <a:rPr lang="en-US" i="1">
                            <a:latin typeface="Cambria Math" panose="02040503050406030204" pitchFamily="18" charset="0"/>
                          </a:rPr>
                          <m:t>𝛾</m:t>
                        </m:r>
                        <m:r>
                          <a:rPr lang="en-US" i="1">
                            <a:latin typeface="Cambria Math" panose="02040503050406030204" pitchFamily="18" charset="0"/>
                          </a:rPr>
                          <m:t>𝑄</m:t>
                        </m:r>
                        <m:d>
                          <m:dPr>
                            <m:ctrlPr>
                              <a:rPr lang="en-US" i="1">
                                <a:latin typeface="Cambria Math" panose="02040503050406030204" pitchFamily="18" charset="0"/>
                              </a:rPr>
                            </m:ctrlPr>
                          </m:dPr>
                          <m:e>
                            <m:r>
                              <a:rPr lang="en-US" i="1">
                                <a:latin typeface="Cambria Math" panose="02040503050406030204" pitchFamily="18" charset="0"/>
                              </a:rPr>
                              <m:t>𝑇</m:t>
                            </m:r>
                            <m:r>
                              <a:rPr lang="en-US" i="1">
                                <a:latin typeface="Cambria Math" panose="02040503050406030204" pitchFamily="18" charset="0"/>
                              </a:rPr>
                              <m:t>,−</m:t>
                            </m:r>
                          </m:e>
                        </m:d>
                        <m:r>
                          <a:rPr lang="en-US" i="1">
                            <a:latin typeface="Cambria Math" panose="02040503050406030204" pitchFamily="18" charset="0"/>
                          </a:rPr>
                          <m:t>−</m:t>
                        </m:r>
                        <m:r>
                          <a:rPr lang="en-US" i="1">
                            <a:latin typeface="Cambria Math" panose="02040503050406030204" pitchFamily="18" charset="0"/>
                          </a:rPr>
                          <m:t>𝑄</m:t>
                        </m:r>
                        <m:d>
                          <m:dPr>
                            <m:ctrlPr>
                              <a:rPr lang="en-US" i="1">
                                <a:latin typeface="Cambria Math" panose="02040503050406030204" pitchFamily="18" charset="0"/>
                              </a:rPr>
                            </m:ctrlPr>
                          </m:dPr>
                          <m:e>
                            <m:r>
                              <a:rPr lang="en-US" i="1">
                                <a:latin typeface="Cambria Math" panose="02040503050406030204" pitchFamily="18" charset="0"/>
                              </a:rPr>
                              <m:t>𝐷</m:t>
                            </m:r>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=1</m:t>
                            </m:r>
                          </m:e>
                        </m:d>
                      </m:e>
                    </m:d>
                    <m:r>
                      <a:rPr lang="en-US" i="1">
                        <a:latin typeface="Cambria Math" panose="02040503050406030204" pitchFamily="18" charset="0"/>
                      </a:rPr>
                      <m:t>=−19+.1</m:t>
                    </m:r>
                    <m:d>
                      <m:dPr>
                        <m:ctrlPr>
                          <a:rPr lang="en-US" i="1">
                            <a:latin typeface="Cambria Math" panose="02040503050406030204" pitchFamily="18" charset="0"/>
                          </a:rPr>
                        </m:ctrlPr>
                      </m:dPr>
                      <m:e>
                        <m:r>
                          <a:rPr lang="en-US" i="1">
                            <a:latin typeface="Cambria Math" panose="02040503050406030204" pitchFamily="18" charset="0"/>
                          </a:rPr>
                          <m:t>0−100+19</m:t>
                        </m:r>
                      </m:e>
                    </m:d>
                    <m:r>
                      <a:rPr lang="en-US" i="1">
                        <a:latin typeface="Cambria Math" panose="02040503050406030204" pitchFamily="18" charset="0"/>
                      </a:rPr>
                      <m:t>≈</m:t>
                    </m:r>
                    <m:r>
                      <a:rPr lang="en-US" i="1" smtClean="0">
                        <a:solidFill>
                          <a:srgbClr val="C00000"/>
                        </a:solidFill>
                        <a:latin typeface="Cambria Math" panose="02040503050406030204" pitchFamily="18" charset="0"/>
                      </a:rPr>
                      <m:t>−27.1</m:t>
                    </m:r>
                  </m:oMath>
                </a14:m>
                <a:endParaRPr lang="en-US" dirty="0"/>
              </a:p>
            </p:txBody>
          </p:sp>
        </mc:Choice>
        <mc:Fallback xmlns="">
          <p:sp>
            <p:nvSpPr>
              <p:cNvPr id="3" name="Content Placeholder 2">
                <a:extLst>
                  <a:ext uri="{FF2B5EF4-FFF2-40B4-BE49-F238E27FC236}">
                    <a16:creationId xmlns:a16="http://schemas.microsoft.com/office/drawing/2014/main" id="{E34BD7F2-6D27-437A-87F5-E823F3651B1A}"/>
                  </a:ext>
                </a:extLst>
              </p:cNvPr>
              <p:cNvSpPr>
                <a:spLocks noGrp="1" noRot="1" noChangeAspect="1" noMove="1" noResize="1" noEditPoints="1" noAdjustHandles="1" noChangeArrowheads="1" noChangeShapeType="1" noTextEdit="1"/>
              </p:cNvSpPr>
              <p:nvPr>
                <p:ph idx="1"/>
              </p:nvPr>
            </p:nvSpPr>
            <p:spPr>
              <a:xfrm>
                <a:off x="305045" y="1143000"/>
                <a:ext cx="8533910" cy="3657600"/>
              </a:xfrm>
              <a:blipFill>
                <a:blip r:embed="rId4"/>
                <a:stretch>
                  <a:fillRect t="-667"/>
                </a:stretch>
              </a:blipFill>
            </p:spPr>
            <p:txBody>
              <a:bodyPr/>
              <a:lstStyle/>
              <a:p>
                <a:r>
                  <a:rPr lang="en-SE">
                    <a:noFill/>
                  </a:rPr>
                  <a:t> </a:t>
                </a:r>
              </a:p>
            </p:txBody>
          </p:sp>
        </mc:Fallback>
      </mc:AlternateContent>
      <p:sp>
        <p:nvSpPr>
          <p:cNvPr id="4" name="Slide Number Placeholder 3">
            <a:extLst>
              <a:ext uri="{FF2B5EF4-FFF2-40B4-BE49-F238E27FC236}">
                <a16:creationId xmlns:a16="http://schemas.microsoft.com/office/drawing/2014/main" id="{ADA5DC08-0881-422E-B2D8-2C5191A0513E}"/>
              </a:ext>
            </a:extLst>
          </p:cNvPr>
          <p:cNvSpPr>
            <a:spLocks noGrp="1"/>
          </p:cNvSpPr>
          <p:nvPr>
            <p:ph type="sldNum" sz="quarter" idx="12"/>
          </p:nvPr>
        </p:nvSpPr>
        <p:spPr bwMode="auto">
          <a:xfrm>
            <a:off x="6934200" y="6530035"/>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200"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fld id="{F57F456A-00AF-44E6-8D70-638C0D0130FF}" type="slidenum">
              <a:rPr lang="en-US" altLang="zh-CN" smtClean="0"/>
              <a:pPr>
                <a:defRPr/>
              </a:pPr>
              <a:t>9</a:t>
            </a:fld>
            <a:endParaRPr lang="en-US" altLang="zh-CN"/>
          </a:p>
        </p:txBody>
      </p:sp>
      <mc:AlternateContent xmlns:mc="http://schemas.openxmlformats.org/markup-compatibility/2006" xmlns:a14="http://schemas.microsoft.com/office/drawing/2010/main">
        <mc:Choice Requires="a14">
          <p:graphicFrame>
            <p:nvGraphicFramePr>
              <p:cNvPr id="7" name="Table 7">
                <a:extLst>
                  <a:ext uri="{FF2B5EF4-FFF2-40B4-BE49-F238E27FC236}">
                    <a16:creationId xmlns:a16="http://schemas.microsoft.com/office/drawing/2014/main" id="{27C8D0D8-14E5-4F3F-B1E8-DC0BC2A62E8D}"/>
                  </a:ext>
                </a:extLst>
              </p:cNvPr>
              <p:cNvGraphicFramePr>
                <a:graphicFrameLocks noGrp="1"/>
              </p:cNvGraphicFramePr>
              <p:nvPr/>
            </p:nvGraphicFramePr>
            <p:xfrm>
              <a:off x="3180871" y="4632960"/>
              <a:ext cx="5875695" cy="2225040"/>
            </p:xfrm>
            <a:graphic>
              <a:graphicData uri="http://schemas.openxmlformats.org/drawingml/2006/table">
                <a:tbl>
                  <a:tblPr firstRow="1" bandRow="1">
                    <a:tableStyleId>{5C22544A-7EE6-4342-B048-85BDC9FD1C3A}</a:tableStyleId>
                  </a:tblPr>
                  <a:tblGrid>
                    <a:gridCol w="839385">
                      <a:extLst>
                        <a:ext uri="{9D8B030D-6E8A-4147-A177-3AD203B41FA5}">
                          <a16:colId xmlns:a16="http://schemas.microsoft.com/office/drawing/2014/main" val="737800809"/>
                        </a:ext>
                      </a:extLst>
                    </a:gridCol>
                    <a:gridCol w="839385">
                      <a:extLst>
                        <a:ext uri="{9D8B030D-6E8A-4147-A177-3AD203B41FA5}">
                          <a16:colId xmlns:a16="http://schemas.microsoft.com/office/drawing/2014/main" val="253111052"/>
                        </a:ext>
                      </a:extLst>
                    </a:gridCol>
                    <a:gridCol w="839385">
                      <a:extLst>
                        <a:ext uri="{9D8B030D-6E8A-4147-A177-3AD203B41FA5}">
                          <a16:colId xmlns:a16="http://schemas.microsoft.com/office/drawing/2014/main" val="2707824466"/>
                        </a:ext>
                      </a:extLst>
                    </a:gridCol>
                    <a:gridCol w="839385">
                      <a:extLst>
                        <a:ext uri="{9D8B030D-6E8A-4147-A177-3AD203B41FA5}">
                          <a16:colId xmlns:a16="http://schemas.microsoft.com/office/drawing/2014/main" val="1950743582"/>
                        </a:ext>
                      </a:extLst>
                    </a:gridCol>
                    <a:gridCol w="839385">
                      <a:extLst>
                        <a:ext uri="{9D8B030D-6E8A-4147-A177-3AD203B41FA5}">
                          <a16:colId xmlns:a16="http://schemas.microsoft.com/office/drawing/2014/main" val="4269554689"/>
                        </a:ext>
                      </a:extLst>
                    </a:gridCol>
                    <a:gridCol w="839385">
                      <a:extLst>
                        <a:ext uri="{9D8B030D-6E8A-4147-A177-3AD203B41FA5}">
                          <a16:colId xmlns:a16="http://schemas.microsoft.com/office/drawing/2014/main" val="496056467"/>
                        </a:ext>
                      </a:extLst>
                    </a:gridCol>
                    <a:gridCol w="839385">
                      <a:extLst>
                        <a:ext uri="{9D8B030D-6E8A-4147-A177-3AD203B41FA5}">
                          <a16:colId xmlns:a16="http://schemas.microsoft.com/office/drawing/2014/main" val="764317652"/>
                        </a:ext>
                      </a:extLst>
                    </a:gridCol>
                  </a:tblGrid>
                  <a:tr h="370840">
                    <a:tc>
                      <a:txBody>
                        <a:bodyPr/>
                        <a:lstStyle/>
                        <a:p>
                          <a:endParaRPr lang="en-SE" sz="1600" dirty="0"/>
                        </a:p>
                      </a:txBody>
                      <a:tcPr/>
                    </a:tc>
                    <a:tc>
                      <a:txBody>
                        <a:bodyPr/>
                        <a:lstStyle/>
                        <a:p>
                          <a:pPr/>
                          <a14:m>
                            <m:oMathPara xmlns:m="http://schemas.openxmlformats.org/officeDocument/2006/math">
                              <m:oMathParaPr>
                                <m:jc m:val="centerGroup"/>
                              </m:oMathParaPr>
                              <m:oMath xmlns:m="http://schemas.openxmlformats.org/officeDocument/2006/math">
                                <m:r>
                                  <a:rPr lang="en-US" sz="1600" i="1" smtClean="0">
                                    <a:solidFill>
                                      <a:schemeClr val="tx1"/>
                                    </a:solidFill>
                                    <a:latin typeface="Cambria Math" panose="02040503050406030204" pitchFamily="18" charset="0"/>
                                  </a:rPr>
                                  <m:t>𝑄</m:t>
                                </m:r>
                                <m:d>
                                  <m:dPr>
                                    <m:ctrlPr>
                                      <a:rPr lang="en-US" sz="1600" i="1">
                                        <a:solidFill>
                                          <a:schemeClr val="tx1"/>
                                        </a:solidFill>
                                        <a:latin typeface="Cambria Math" panose="02040503050406030204" pitchFamily="18" charset="0"/>
                                      </a:rPr>
                                    </m:ctrlPr>
                                  </m:dPr>
                                  <m:e>
                                    <m:r>
                                      <a:rPr lang="en-US" sz="1600" b="0" i="1" smtClean="0">
                                        <a:solidFill>
                                          <a:schemeClr val="tx1"/>
                                        </a:solidFill>
                                        <a:latin typeface="Cambria Math" panose="02040503050406030204" pitchFamily="18" charset="0"/>
                                      </a:rPr>
                                      <m:t>𝐵</m:t>
                                    </m:r>
                                    <m:r>
                                      <a:rPr lang="en-US" sz="1600" i="1">
                                        <a:solidFill>
                                          <a:schemeClr val="tx1"/>
                                        </a:solidFill>
                                        <a:latin typeface="Cambria Math" panose="02040503050406030204" pitchFamily="18" charset="0"/>
                                      </a:rPr>
                                      <m:t>,</m:t>
                                    </m:r>
                                    <m:r>
                                      <a:rPr lang="en-US" sz="1600" b="0" i="1" smtClean="0">
                                        <a:solidFill>
                                          <a:schemeClr val="tx1"/>
                                        </a:solidFill>
                                        <a:latin typeface="Cambria Math" panose="02040503050406030204" pitchFamily="18" charset="0"/>
                                      </a:rPr>
                                      <m:t> </m:t>
                                    </m:r>
                                    <m:r>
                                      <a:rPr lang="en-US" sz="1600" b="0" i="1" smtClean="0">
                                        <a:solidFill>
                                          <a:schemeClr val="tx1"/>
                                        </a:solidFill>
                                        <a:latin typeface="Cambria Math" panose="02040503050406030204" pitchFamily="18" charset="0"/>
                                      </a:rPr>
                                      <m:t>𝑎</m:t>
                                    </m:r>
                                    <m:r>
                                      <a:rPr lang="en-US" sz="1600" b="0" i="1" smtClean="0">
                                        <a:solidFill>
                                          <a:schemeClr val="tx1"/>
                                        </a:solidFill>
                                        <a:latin typeface="Cambria Math" panose="02040503050406030204" pitchFamily="18" charset="0"/>
                                      </a:rPr>
                                      <m:t>1</m:t>
                                    </m:r>
                                  </m:e>
                                </m:d>
                              </m:oMath>
                            </m:oMathPara>
                          </a14:m>
                          <a:endParaRPr lang="en-SE" sz="1600"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600" i="1" smtClean="0">
                                    <a:solidFill>
                                      <a:schemeClr val="tx1"/>
                                    </a:solidFill>
                                    <a:latin typeface="Cambria Math" panose="02040503050406030204" pitchFamily="18" charset="0"/>
                                  </a:rPr>
                                  <m:t>𝑄</m:t>
                                </m:r>
                                <m:d>
                                  <m:dPr>
                                    <m:ctrlPr>
                                      <a:rPr lang="en-US" sz="1600" i="1">
                                        <a:solidFill>
                                          <a:schemeClr val="tx1"/>
                                        </a:solidFill>
                                        <a:latin typeface="Cambria Math" panose="02040503050406030204" pitchFamily="18" charset="0"/>
                                      </a:rPr>
                                    </m:ctrlPr>
                                  </m:dPr>
                                  <m:e>
                                    <m:r>
                                      <a:rPr lang="en-US" sz="1600" b="0" i="1" smtClean="0">
                                        <a:solidFill>
                                          <a:schemeClr val="tx1"/>
                                        </a:solidFill>
                                        <a:latin typeface="Cambria Math" panose="02040503050406030204" pitchFamily="18" charset="0"/>
                                      </a:rPr>
                                      <m:t>𝐵</m:t>
                                    </m:r>
                                    <m:r>
                                      <a:rPr lang="en-US" sz="1600" i="1">
                                        <a:solidFill>
                                          <a:schemeClr val="tx1"/>
                                        </a:solidFill>
                                        <a:latin typeface="Cambria Math" panose="02040503050406030204" pitchFamily="18" charset="0"/>
                                      </a:rPr>
                                      <m:t>,</m:t>
                                    </m:r>
                                    <m:r>
                                      <a:rPr lang="en-US" sz="1600" b="0" i="1" smtClean="0">
                                        <a:solidFill>
                                          <a:schemeClr val="tx1"/>
                                        </a:solidFill>
                                        <a:latin typeface="Cambria Math" panose="02040503050406030204" pitchFamily="18" charset="0"/>
                                      </a:rPr>
                                      <m:t> </m:t>
                                    </m:r>
                                    <m:r>
                                      <a:rPr lang="en-US" sz="1600" b="0" i="1" smtClean="0">
                                        <a:solidFill>
                                          <a:schemeClr val="tx1"/>
                                        </a:solidFill>
                                        <a:latin typeface="Cambria Math" panose="02040503050406030204" pitchFamily="18" charset="0"/>
                                      </a:rPr>
                                      <m:t>𝑎</m:t>
                                    </m:r>
                                    <m:r>
                                      <a:rPr lang="en-US" sz="1600" b="0" i="1" smtClean="0">
                                        <a:solidFill>
                                          <a:schemeClr val="tx1"/>
                                        </a:solidFill>
                                        <a:latin typeface="Cambria Math" panose="02040503050406030204" pitchFamily="18" charset="0"/>
                                      </a:rPr>
                                      <m:t>2</m:t>
                                    </m:r>
                                  </m:e>
                                </m:d>
                              </m:oMath>
                            </m:oMathPara>
                          </a14:m>
                          <a:endParaRPr lang="en-SE" sz="1600"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600" i="1" smtClean="0">
                                    <a:solidFill>
                                      <a:schemeClr val="tx1"/>
                                    </a:solidFill>
                                    <a:latin typeface="Cambria Math" panose="02040503050406030204" pitchFamily="18" charset="0"/>
                                  </a:rPr>
                                  <m:t>𝑄</m:t>
                                </m:r>
                                <m:d>
                                  <m:dPr>
                                    <m:ctrlPr>
                                      <a:rPr lang="en-US" sz="1600" i="1">
                                        <a:solidFill>
                                          <a:schemeClr val="tx1"/>
                                        </a:solidFill>
                                        <a:latin typeface="Cambria Math" panose="02040503050406030204" pitchFamily="18" charset="0"/>
                                      </a:rPr>
                                    </m:ctrlPr>
                                  </m:dPr>
                                  <m:e>
                                    <m:r>
                                      <a:rPr lang="en-US" sz="1600" b="0" i="1" smtClean="0">
                                        <a:solidFill>
                                          <a:schemeClr val="tx1"/>
                                        </a:solidFill>
                                        <a:latin typeface="Cambria Math" panose="02040503050406030204" pitchFamily="18" charset="0"/>
                                      </a:rPr>
                                      <m:t>𝐶</m:t>
                                    </m:r>
                                    <m:r>
                                      <a:rPr lang="en-US" sz="1600" i="1" smtClean="0">
                                        <a:solidFill>
                                          <a:schemeClr val="tx1"/>
                                        </a:solidFill>
                                        <a:latin typeface="Cambria Math" panose="02040503050406030204" pitchFamily="18" charset="0"/>
                                      </a:rPr>
                                      <m:t>,</m:t>
                                    </m:r>
                                    <m:r>
                                      <a:rPr lang="en-US" sz="1600" b="0" i="1" smtClean="0">
                                        <a:solidFill>
                                          <a:schemeClr val="tx1"/>
                                        </a:solidFill>
                                        <a:latin typeface="Cambria Math" panose="02040503050406030204" pitchFamily="18" charset="0"/>
                                      </a:rPr>
                                      <m:t> </m:t>
                                    </m:r>
                                    <m:r>
                                      <a:rPr lang="en-US" sz="1600" b="0" i="1" smtClean="0">
                                        <a:solidFill>
                                          <a:schemeClr val="tx1"/>
                                        </a:solidFill>
                                        <a:latin typeface="Cambria Math" panose="02040503050406030204" pitchFamily="18" charset="0"/>
                                      </a:rPr>
                                      <m:t>𝑎</m:t>
                                    </m:r>
                                    <m:r>
                                      <a:rPr lang="en-US" sz="1600" b="0" i="1" smtClean="0">
                                        <a:solidFill>
                                          <a:schemeClr val="tx1"/>
                                        </a:solidFill>
                                        <a:latin typeface="Cambria Math" panose="02040503050406030204" pitchFamily="18" charset="0"/>
                                      </a:rPr>
                                      <m:t>1</m:t>
                                    </m:r>
                                  </m:e>
                                </m:d>
                              </m:oMath>
                            </m:oMathPara>
                          </a14:m>
                          <a:endParaRPr lang="en-SE" sz="1600"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600" i="1" smtClean="0">
                                    <a:solidFill>
                                      <a:schemeClr val="tx1"/>
                                    </a:solidFill>
                                    <a:latin typeface="Cambria Math" panose="02040503050406030204" pitchFamily="18" charset="0"/>
                                  </a:rPr>
                                  <m:t>𝑄</m:t>
                                </m:r>
                                <m:d>
                                  <m:dPr>
                                    <m:ctrlPr>
                                      <a:rPr lang="en-US" sz="1600" i="1">
                                        <a:solidFill>
                                          <a:schemeClr val="tx1"/>
                                        </a:solidFill>
                                        <a:latin typeface="Cambria Math" panose="02040503050406030204" pitchFamily="18" charset="0"/>
                                      </a:rPr>
                                    </m:ctrlPr>
                                  </m:dPr>
                                  <m:e>
                                    <m:r>
                                      <a:rPr lang="en-US" sz="1600" b="0" i="1" smtClean="0">
                                        <a:solidFill>
                                          <a:schemeClr val="tx1"/>
                                        </a:solidFill>
                                        <a:latin typeface="Cambria Math" panose="02040503050406030204" pitchFamily="18" charset="0"/>
                                      </a:rPr>
                                      <m:t>𝐶</m:t>
                                    </m:r>
                                    <m:r>
                                      <a:rPr lang="en-US" sz="1600" i="1">
                                        <a:solidFill>
                                          <a:schemeClr val="tx1"/>
                                        </a:solidFill>
                                        <a:latin typeface="Cambria Math" panose="02040503050406030204" pitchFamily="18" charset="0"/>
                                      </a:rPr>
                                      <m:t>,</m:t>
                                    </m:r>
                                    <m:r>
                                      <a:rPr lang="en-US" sz="1600" b="0" i="1" smtClean="0">
                                        <a:solidFill>
                                          <a:schemeClr val="tx1"/>
                                        </a:solidFill>
                                        <a:latin typeface="Cambria Math" panose="02040503050406030204" pitchFamily="18" charset="0"/>
                                      </a:rPr>
                                      <m:t> </m:t>
                                    </m:r>
                                    <m:r>
                                      <a:rPr lang="en-US" sz="1600" b="0" i="1" smtClean="0">
                                        <a:solidFill>
                                          <a:schemeClr val="tx1"/>
                                        </a:solidFill>
                                        <a:latin typeface="Cambria Math" panose="02040503050406030204" pitchFamily="18" charset="0"/>
                                      </a:rPr>
                                      <m:t>𝑎</m:t>
                                    </m:r>
                                    <m:r>
                                      <a:rPr lang="en-US" sz="1600" b="0" i="1" smtClean="0">
                                        <a:solidFill>
                                          <a:schemeClr val="tx1"/>
                                        </a:solidFill>
                                        <a:latin typeface="Cambria Math" panose="02040503050406030204" pitchFamily="18" charset="0"/>
                                      </a:rPr>
                                      <m:t>2</m:t>
                                    </m:r>
                                  </m:e>
                                </m:d>
                              </m:oMath>
                            </m:oMathPara>
                          </a14:m>
                          <a:endParaRPr lang="en-SE" sz="1600"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600" i="1" smtClean="0">
                                    <a:solidFill>
                                      <a:schemeClr val="tx1"/>
                                    </a:solidFill>
                                    <a:latin typeface="Cambria Math" panose="02040503050406030204" pitchFamily="18" charset="0"/>
                                  </a:rPr>
                                  <m:t>𝑄</m:t>
                                </m:r>
                                <m:d>
                                  <m:dPr>
                                    <m:ctrlPr>
                                      <a:rPr lang="en-US" sz="1600" i="1">
                                        <a:solidFill>
                                          <a:schemeClr val="tx1"/>
                                        </a:solidFill>
                                        <a:latin typeface="Cambria Math" panose="02040503050406030204" pitchFamily="18" charset="0"/>
                                      </a:rPr>
                                    </m:ctrlPr>
                                  </m:dPr>
                                  <m:e>
                                    <m:r>
                                      <a:rPr lang="en-US" sz="1600" b="0" i="1" smtClean="0">
                                        <a:solidFill>
                                          <a:schemeClr val="tx1"/>
                                        </a:solidFill>
                                        <a:latin typeface="Cambria Math" panose="02040503050406030204" pitchFamily="18" charset="0"/>
                                      </a:rPr>
                                      <m:t>𝐷</m:t>
                                    </m:r>
                                    <m:r>
                                      <a:rPr lang="en-US" sz="1600" i="1" smtClean="0">
                                        <a:solidFill>
                                          <a:schemeClr val="tx1"/>
                                        </a:solidFill>
                                        <a:latin typeface="Cambria Math" panose="02040503050406030204" pitchFamily="18" charset="0"/>
                                      </a:rPr>
                                      <m:t>,</m:t>
                                    </m:r>
                                    <m:r>
                                      <a:rPr lang="en-US" sz="1600" b="0" i="1" smtClean="0">
                                        <a:solidFill>
                                          <a:schemeClr val="tx1"/>
                                        </a:solidFill>
                                        <a:latin typeface="Cambria Math" panose="02040503050406030204" pitchFamily="18" charset="0"/>
                                      </a:rPr>
                                      <m:t> </m:t>
                                    </m:r>
                                    <m:r>
                                      <a:rPr lang="en-US" sz="1600" b="0" i="1" smtClean="0">
                                        <a:solidFill>
                                          <a:schemeClr val="tx1"/>
                                        </a:solidFill>
                                        <a:latin typeface="Cambria Math" panose="02040503050406030204" pitchFamily="18" charset="0"/>
                                      </a:rPr>
                                      <m:t>𝑎</m:t>
                                    </m:r>
                                    <m:r>
                                      <a:rPr lang="en-US" sz="1600" b="0" i="1" smtClean="0">
                                        <a:solidFill>
                                          <a:schemeClr val="tx1"/>
                                        </a:solidFill>
                                        <a:latin typeface="Cambria Math" panose="02040503050406030204" pitchFamily="18" charset="0"/>
                                      </a:rPr>
                                      <m:t>1</m:t>
                                    </m:r>
                                  </m:e>
                                </m:d>
                              </m:oMath>
                            </m:oMathPara>
                          </a14:m>
                          <a:endParaRPr lang="en-SE" sz="1600"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600" i="1" smtClean="0">
                                    <a:solidFill>
                                      <a:schemeClr val="tx1"/>
                                    </a:solidFill>
                                    <a:latin typeface="Cambria Math" panose="02040503050406030204" pitchFamily="18" charset="0"/>
                                  </a:rPr>
                                  <m:t>𝑄</m:t>
                                </m:r>
                                <m:d>
                                  <m:dPr>
                                    <m:ctrlPr>
                                      <a:rPr lang="en-US" sz="1600" i="1">
                                        <a:solidFill>
                                          <a:schemeClr val="tx1"/>
                                        </a:solidFill>
                                        <a:latin typeface="Cambria Math" panose="02040503050406030204" pitchFamily="18" charset="0"/>
                                      </a:rPr>
                                    </m:ctrlPr>
                                  </m:dPr>
                                  <m:e>
                                    <m:r>
                                      <a:rPr lang="en-US" sz="1600" b="0" i="1" smtClean="0">
                                        <a:solidFill>
                                          <a:schemeClr val="tx1"/>
                                        </a:solidFill>
                                        <a:latin typeface="Cambria Math" panose="02040503050406030204" pitchFamily="18" charset="0"/>
                                      </a:rPr>
                                      <m:t>𝐷</m:t>
                                    </m:r>
                                    <m:r>
                                      <a:rPr lang="en-US" sz="1600" i="1">
                                        <a:solidFill>
                                          <a:schemeClr val="tx1"/>
                                        </a:solidFill>
                                        <a:latin typeface="Cambria Math" panose="02040503050406030204" pitchFamily="18" charset="0"/>
                                      </a:rPr>
                                      <m:t>,</m:t>
                                    </m:r>
                                    <m:r>
                                      <a:rPr lang="en-US" sz="1600" b="0" i="1" smtClean="0">
                                        <a:solidFill>
                                          <a:schemeClr val="tx1"/>
                                        </a:solidFill>
                                        <a:latin typeface="Cambria Math" panose="02040503050406030204" pitchFamily="18" charset="0"/>
                                      </a:rPr>
                                      <m:t> </m:t>
                                    </m:r>
                                    <m:r>
                                      <a:rPr lang="en-US" sz="1600" b="0" i="1" smtClean="0">
                                        <a:solidFill>
                                          <a:schemeClr val="tx1"/>
                                        </a:solidFill>
                                        <a:latin typeface="Cambria Math" panose="02040503050406030204" pitchFamily="18" charset="0"/>
                                      </a:rPr>
                                      <m:t>𝑎</m:t>
                                    </m:r>
                                    <m:r>
                                      <a:rPr lang="en-US" sz="1600" b="0" i="1" smtClean="0">
                                        <a:solidFill>
                                          <a:schemeClr val="tx1"/>
                                        </a:solidFill>
                                        <a:latin typeface="Cambria Math" panose="02040503050406030204" pitchFamily="18" charset="0"/>
                                      </a:rPr>
                                      <m:t>2</m:t>
                                    </m:r>
                                  </m:e>
                                </m:d>
                              </m:oMath>
                            </m:oMathPara>
                          </a14:m>
                          <a:endParaRPr lang="en-SE" sz="1600" dirty="0">
                            <a:solidFill>
                              <a:schemeClr val="tx1"/>
                            </a:solidFill>
                          </a:endParaRPr>
                        </a:p>
                      </a:txBody>
                      <a:tcPr/>
                    </a:tc>
                    <a:extLst>
                      <a:ext uri="{0D108BD9-81ED-4DB2-BD59-A6C34878D82A}">
                        <a16:rowId xmlns:a16="http://schemas.microsoft.com/office/drawing/2014/main" val="944821834"/>
                      </a:ext>
                    </a:extLst>
                  </a:tr>
                  <a:tr h="370840">
                    <a:tc>
                      <a:txBody>
                        <a:bodyPr/>
                        <a:lstStyle/>
                        <a:p>
                          <a:pPr algn="ctr"/>
                          <a:r>
                            <a:rPr lang="en-US" dirty="0"/>
                            <a:t>Init</a:t>
                          </a:r>
                          <a:endParaRPr lang="en-SE" dirty="0"/>
                        </a:p>
                      </a:txBody>
                      <a:tcPr/>
                    </a:tc>
                    <a:tc>
                      <a:txBody>
                        <a:bodyPr/>
                        <a:lstStyle/>
                        <a:p>
                          <a:pPr/>
                          <a14:m>
                            <m:oMathPara xmlns:m="http://schemas.openxmlformats.org/officeDocument/2006/math">
                              <m:oMathParaPr>
                                <m:jc m:val="centerGroup"/>
                              </m:oMathParaPr>
                              <m:oMath xmlns:m="http://schemas.openxmlformats.org/officeDocument/2006/math">
                                <m:r>
                                  <a:rPr lang="en-US" i="1" dirty="0" smtClean="0">
                                    <a:solidFill>
                                      <a:schemeClr val="tx1"/>
                                    </a:solidFill>
                                    <a:latin typeface="Cambria Math" panose="02040503050406030204" pitchFamily="18" charset="0"/>
                                  </a:rPr>
                                  <m:t>0</m:t>
                                </m:r>
                              </m:oMath>
                            </m:oMathPara>
                          </a14:m>
                          <a:endParaRPr lang="en-SE"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0</m:t>
                                </m:r>
                              </m:oMath>
                            </m:oMathPara>
                          </a14:m>
                          <a:endParaRPr lang="en-US" dirty="0">
                            <a:solidFill>
                              <a:schemeClr val="tx1"/>
                            </a:solidFill>
                          </a:endParaRPr>
                        </a:p>
                      </a:txBody>
                      <a:tcPr/>
                    </a:tc>
                    <a:tc>
                      <a:txBody>
                        <a:bodyPr/>
                        <a:lstStyle/>
                        <a:p>
                          <a:pPr/>
                          <a14:m>
                            <m:oMathPara xmlns:m="http://schemas.openxmlformats.org/officeDocument/2006/math">
                              <m:oMathParaPr>
                                <m:jc m:val="centerGroup"/>
                              </m:oMathParaPr>
                              <m:oMath xmlns:m="http://schemas.openxmlformats.org/officeDocument/2006/math">
                                <m:r>
                                  <a:rPr lang="en-US" b="0" i="1" dirty="0" smtClean="0">
                                    <a:solidFill>
                                      <a:schemeClr val="tx1"/>
                                    </a:solidFill>
                                    <a:latin typeface="Cambria Math" panose="02040503050406030204" pitchFamily="18" charset="0"/>
                                  </a:rPr>
                                  <m:t>0</m:t>
                                </m:r>
                              </m:oMath>
                            </m:oMathPara>
                          </a14:m>
                          <a:endParaRPr lang="en-SE" dirty="0">
                            <a:solidFill>
                              <a:schemeClr val="tx1"/>
                            </a:solidFill>
                          </a:endParaRPr>
                        </a:p>
                      </a:txBody>
                      <a:tcPr/>
                    </a:tc>
                    <a:tc>
                      <a:txBody>
                        <a:bodyPr/>
                        <a:lstStyle/>
                        <a:p>
                          <a:pPr/>
                          <a14:m>
                            <m:oMathPara xmlns:m="http://schemas.openxmlformats.org/officeDocument/2006/math">
                              <m:oMathParaPr>
                                <m:jc m:val="centerGroup"/>
                              </m:oMathParaPr>
                              <m:oMath xmlns:m="http://schemas.openxmlformats.org/officeDocument/2006/math">
                                <m:r>
                                  <a:rPr lang="en-US" b="0" i="1" dirty="0" smtClean="0">
                                    <a:solidFill>
                                      <a:schemeClr val="tx1"/>
                                    </a:solidFill>
                                    <a:latin typeface="Cambria Math" panose="02040503050406030204" pitchFamily="18" charset="0"/>
                                  </a:rPr>
                                  <m:t>0</m:t>
                                </m:r>
                              </m:oMath>
                            </m:oMathPara>
                          </a14:m>
                          <a:endParaRPr lang="en-SE" dirty="0">
                            <a:solidFill>
                              <a:schemeClr val="tx1"/>
                            </a:solidFill>
                          </a:endParaRPr>
                        </a:p>
                      </a:txBody>
                      <a:tcPr/>
                    </a:tc>
                    <a:tc>
                      <a:txBody>
                        <a:bodyPr/>
                        <a:lstStyle/>
                        <a:p>
                          <a:pPr/>
                          <a14:m>
                            <m:oMathPara xmlns:m="http://schemas.openxmlformats.org/officeDocument/2006/math">
                              <m:oMathParaPr>
                                <m:jc m:val="centerGroup"/>
                              </m:oMathParaPr>
                              <m:oMath xmlns:m="http://schemas.openxmlformats.org/officeDocument/2006/math">
                                <m:r>
                                  <a:rPr lang="en-US" b="0" i="1" dirty="0" smtClean="0">
                                    <a:solidFill>
                                      <a:schemeClr val="tx1"/>
                                    </a:solidFill>
                                    <a:latin typeface="Cambria Math" panose="02040503050406030204" pitchFamily="18" charset="0"/>
                                  </a:rPr>
                                  <m:t>0</m:t>
                                </m:r>
                              </m:oMath>
                            </m:oMathPara>
                          </a14:m>
                          <a:endParaRPr lang="en-SE" dirty="0">
                            <a:solidFill>
                              <a:schemeClr val="tx1"/>
                            </a:solidFill>
                          </a:endParaRPr>
                        </a:p>
                      </a:txBody>
                      <a:tcPr/>
                    </a:tc>
                    <a:tc>
                      <a:txBody>
                        <a:bodyPr/>
                        <a:lstStyle/>
                        <a:p>
                          <a:pPr/>
                          <a14:m>
                            <m:oMathPara xmlns:m="http://schemas.openxmlformats.org/officeDocument/2006/math">
                              <m:oMathParaPr>
                                <m:jc m:val="centerGroup"/>
                              </m:oMathParaPr>
                              <m:oMath xmlns:m="http://schemas.openxmlformats.org/officeDocument/2006/math">
                                <m:r>
                                  <a:rPr lang="en-US" b="0" i="1" dirty="0" smtClean="0">
                                    <a:solidFill>
                                      <a:schemeClr val="tx1"/>
                                    </a:solidFill>
                                    <a:latin typeface="Cambria Math" panose="02040503050406030204" pitchFamily="18" charset="0"/>
                                  </a:rPr>
                                  <m:t>0</m:t>
                                </m:r>
                              </m:oMath>
                            </m:oMathPara>
                          </a14:m>
                          <a:endParaRPr lang="en-SE" dirty="0">
                            <a:solidFill>
                              <a:schemeClr val="tx1"/>
                            </a:solidFill>
                          </a:endParaRPr>
                        </a:p>
                      </a:txBody>
                      <a:tcPr/>
                    </a:tc>
                    <a:extLst>
                      <a:ext uri="{0D108BD9-81ED-4DB2-BD59-A6C34878D82A}">
                        <a16:rowId xmlns:a16="http://schemas.microsoft.com/office/drawing/2014/main" val="1107430533"/>
                      </a:ext>
                    </a:extLst>
                  </a:tr>
                  <a:tr h="370840">
                    <a:tc>
                      <a:txBody>
                        <a:bodyPr/>
                        <a:lstStyle/>
                        <a:p>
                          <a:pPr algn="ctr"/>
                          <a:r>
                            <a:rPr lang="en-US" dirty="0"/>
                            <a:t>EP1</a:t>
                          </a:r>
                          <a:endParaRPr lang="en-SE" dirty="0"/>
                        </a:p>
                      </a:txBody>
                      <a:tcPr/>
                    </a:tc>
                    <a:tc>
                      <a:txBody>
                        <a:bodyPr/>
                        <a:lstStyle/>
                        <a:p>
                          <a:pPr/>
                          <a14:m>
                            <m:oMathPara xmlns:m="http://schemas.openxmlformats.org/officeDocument/2006/math">
                              <m:oMathParaPr>
                                <m:jc m:val="centerGroup"/>
                              </m:oMathParaPr>
                              <m:oMath xmlns:m="http://schemas.openxmlformats.org/officeDocument/2006/math">
                                <m:r>
                                  <a:rPr lang="en-US" i="1" dirty="0" smtClean="0">
                                    <a:solidFill>
                                      <a:schemeClr val="tx1"/>
                                    </a:solidFill>
                                    <a:latin typeface="Cambria Math" panose="02040503050406030204" pitchFamily="18" charset="0"/>
                                  </a:rPr>
                                  <m:t>0</m:t>
                                </m:r>
                              </m:oMath>
                            </m:oMathPara>
                          </a14:m>
                          <a:endParaRPr lang="en-SE"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0</m:t>
                                </m:r>
                              </m:oMath>
                            </m:oMathPara>
                          </a14:m>
                          <a:endParaRPr lang="en-US" dirty="0">
                            <a:solidFill>
                              <a:schemeClr val="tx1"/>
                            </a:solidFill>
                          </a:endParaRPr>
                        </a:p>
                      </a:txBody>
                      <a:tcPr/>
                    </a:tc>
                    <a:tc>
                      <a:txBody>
                        <a:bodyPr/>
                        <a:lstStyle/>
                        <a:p>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0</m:t>
                                </m:r>
                              </m:oMath>
                            </m:oMathPara>
                          </a14:m>
                          <a:endParaRPr lang="en-SE" dirty="0">
                            <a:solidFill>
                              <a:schemeClr val="tx1"/>
                            </a:solidFill>
                          </a:endParaRPr>
                        </a:p>
                      </a:txBody>
                      <a:tcPr/>
                    </a:tc>
                    <a:tc>
                      <a:txBody>
                        <a:bodyPr/>
                        <a:lstStyle/>
                        <a:p>
                          <a:pPr/>
                          <a14:m>
                            <m:oMathPara xmlns:m="http://schemas.openxmlformats.org/officeDocument/2006/math">
                              <m:oMathParaPr>
                                <m:jc m:val="centerGroup"/>
                              </m:oMathParaPr>
                              <m:oMath xmlns:m="http://schemas.openxmlformats.org/officeDocument/2006/math">
                                <m:r>
                                  <a:rPr lang="en-US" b="0" i="1" dirty="0" smtClean="0">
                                    <a:solidFill>
                                      <a:schemeClr val="tx1"/>
                                    </a:solidFill>
                                    <a:latin typeface="Cambria Math" panose="02040503050406030204" pitchFamily="18" charset="0"/>
                                  </a:rPr>
                                  <m:t>0</m:t>
                                </m:r>
                              </m:oMath>
                            </m:oMathPara>
                          </a14:m>
                          <a:endParaRPr lang="en-SE" dirty="0">
                            <a:solidFill>
                              <a:schemeClr val="tx1"/>
                            </a:solidFill>
                          </a:endParaRPr>
                        </a:p>
                      </a:txBody>
                      <a:tcPr/>
                    </a:tc>
                    <a:tc>
                      <a:txBody>
                        <a:bodyPr/>
                        <a:lstStyle/>
                        <a:p>
                          <a14:m>
                            <m:oMath xmlns:m="http://schemas.openxmlformats.org/officeDocument/2006/math">
                              <m:r>
                                <a:rPr lang="en-US" b="0" i="1" dirty="0" smtClean="0">
                                  <a:solidFill>
                                    <a:schemeClr val="tx1"/>
                                  </a:solidFill>
                                  <a:latin typeface="Cambria Math" panose="02040503050406030204" pitchFamily="18" charset="0"/>
                                </a:rPr>
                                <m:t>−10</m:t>
                              </m:r>
                            </m:oMath>
                          </a14:m>
                          <a:r>
                            <a:rPr lang="en-US" dirty="0">
                              <a:solidFill>
                                <a:schemeClr val="tx1"/>
                              </a:solidFill>
                            </a:rPr>
                            <a:t>0</a:t>
                          </a:r>
                          <a:endParaRPr lang="en-SE" dirty="0">
                            <a:solidFill>
                              <a:schemeClr val="tx1"/>
                            </a:solidFill>
                          </a:endParaRPr>
                        </a:p>
                      </a:txBody>
                      <a:tcPr/>
                    </a:tc>
                    <a:tc>
                      <a:txBody>
                        <a:bodyPr/>
                        <a:lstStyle/>
                        <a:p>
                          <a:pPr/>
                          <a14:m>
                            <m:oMathPara xmlns:m="http://schemas.openxmlformats.org/officeDocument/2006/math">
                              <m:oMathParaPr>
                                <m:jc m:val="centerGroup"/>
                              </m:oMathParaPr>
                              <m:oMath xmlns:m="http://schemas.openxmlformats.org/officeDocument/2006/math">
                                <m:r>
                                  <a:rPr lang="en-US" b="0" i="1" dirty="0" smtClean="0">
                                    <a:solidFill>
                                      <a:schemeClr val="tx1"/>
                                    </a:solidFill>
                                    <a:latin typeface="Cambria Math" panose="02040503050406030204" pitchFamily="18" charset="0"/>
                                  </a:rPr>
                                  <m:t>0</m:t>
                                </m:r>
                              </m:oMath>
                            </m:oMathPara>
                          </a14:m>
                          <a:endParaRPr lang="en-SE" dirty="0">
                            <a:solidFill>
                              <a:schemeClr val="tx1"/>
                            </a:solidFill>
                          </a:endParaRPr>
                        </a:p>
                      </a:txBody>
                      <a:tcPr/>
                    </a:tc>
                    <a:extLst>
                      <a:ext uri="{0D108BD9-81ED-4DB2-BD59-A6C34878D82A}">
                        <a16:rowId xmlns:a16="http://schemas.microsoft.com/office/drawing/2014/main" val="784496005"/>
                      </a:ext>
                    </a:extLst>
                  </a:tr>
                  <a:tr h="370840">
                    <a:tc>
                      <a:txBody>
                        <a:bodyPr/>
                        <a:lstStyle/>
                        <a:p>
                          <a:pPr algn="ctr"/>
                          <a:r>
                            <a:rPr lang="en-US" dirty="0"/>
                            <a:t>EP2</a:t>
                          </a:r>
                          <a:endParaRPr lang="en-SE" dirty="0"/>
                        </a:p>
                      </a:txBody>
                      <a:tcPr/>
                    </a:tc>
                    <a:tc>
                      <a:txBody>
                        <a:bodyPr/>
                        <a:lstStyle/>
                        <a:p>
                          <a:pPr/>
                          <a14:m>
                            <m:oMathPara xmlns:m="http://schemas.openxmlformats.org/officeDocument/2006/math">
                              <m:oMathParaPr>
                                <m:jc m:val="centerGroup"/>
                              </m:oMathParaPr>
                              <m:oMath xmlns:m="http://schemas.openxmlformats.org/officeDocument/2006/math">
                                <m:r>
                                  <a:rPr lang="en-US" b="0" i="1" dirty="0" smtClean="0">
                                    <a:solidFill>
                                      <a:schemeClr val="tx1"/>
                                    </a:solidFill>
                                    <a:latin typeface="Cambria Math" panose="02040503050406030204" pitchFamily="18" charset="0"/>
                                  </a:rPr>
                                  <m:t>1</m:t>
                                </m:r>
                              </m:oMath>
                            </m:oMathPara>
                          </a14:m>
                          <a:endParaRPr lang="en-SE"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0</m:t>
                                </m:r>
                              </m:oMath>
                            </m:oMathPara>
                          </a14:m>
                          <a:endParaRPr lang="en-US" dirty="0">
                            <a:solidFill>
                              <a:schemeClr val="tx1"/>
                            </a:solidFill>
                          </a:endParaRPr>
                        </a:p>
                      </a:txBody>
                      <a:tcPr/>
                    </a:tc>
                    <a:tc>
                      <a:txBody>
                        <a:bodyPr/>
                        <a:lstStyle/>
                        <a:p>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1</m:t>
                                </m:r>
                              </m:oMath>
                            </m:oMathPara>
                          </a14:m>
                          <a:endParaRPr lang="en-SE" dirty="0">
                            <a:solidFill>
                              <a:schemeClr val="tx1"/>
                            </a:solidFill>
                          </a:endParaRPr>
                        </a:p>
                      </a:txBody>
                      <a:tcPr/>
                    </a:tc>
                    <a:tc>
                      <a:txBody>
                        <a:bodyPr/>
                        <a:lstStyle/>
                        <a:p>
                          <a:pPr/>
                          <a14:m>
                            <m:oMathPara xmlns:m="http://schemas.openxmlformats.org/officeDocument/2006/math">
                              <m:oMathParaPr>
                                <m:jc m:val="centerGroup"/>
                              </m:oMathParaPr>
                              <m:oMath xmlns:m="http://schemas.openxmlformats.org/officeDocument/2006/math">
                                <m:r>
                                  <a:rPr lang="en-US" b="0" i="1" dirty="0" smtClean="0">
                                    <a:solidFill>
                                      <a:schemeClr val="tx1"/>
                                    </a:solidFill>
                                    <a:latin typeface="Cambria Math" panose="02040503050406030204" pitchFamily="18" charset="0"/>
                                  </a:rPr>
                                  <m:t>0</m:t>
                                </m:r>
                              </m:oMath>
                            </m:oMathPara>
                          </a14:m>
                          <a:endParaRPr lang="en-SE" dirty="0">
                            <a:solidFill>
                              <a:schemeClr val="tx1"/>
                            </a:solidFill>
                          </a:endParaRPr>
                        </a:p>
                      </a:txBody>
                      <a:tcPr/>
                    </a:tc>
                    <a:tc>
                      <a:txBody>
                        <a:bodyPr/>
                        <a:lstStyle/>
                        <a:p>
                          <a14:m>
                            <m:oMath xmlns:m="http://schemas.openxmlformats.org/officeDocument/2006/math">
                              <m:r>
                                <a:rPr lang="en-US" b="0" i="1" dirty="0" smtClean="0">
                                  <a:solidFill>
                                    <a:schemeClr val="tx1"/>
                                  </a:solidFill>
                                  <a:latin typeface="Cambria Math" panose="02040503050406030204" pitchFamily="18" charset="0"/>
                                </a:rPr>
                                <m:t>−10</m:t>
                              </m:r>
                            </m:oMath>
                          </a14:m>
                          <a:r>
                            <a:rPr lang="en-US" dirty="0">
                              <a:solidFill>
                                <a:schemeClr val="tx1"/>
                              </a:solidFill>
                            </a:rPr>
                            <a:t>0</a:t>
                          </a:r>
                          <a:endParaRPr lang="en-SE" dirty="0">
                            <a:solidFill>
                              <a:schemeClr val="tx1"/>
                            </a:solidFill>
                          </a:endParaRPr>
                        </a:p>
                      </a:txBody>
                      <a:tcPr/>
                    </a:tc>
                    <a:tc>
                      <a:txBody>
                        <a:bodyPr/>
                        <a:lstStyle/>
                        <a:p>
                          <a:pPr/>
                          <a14:m>
                            <m:oMathPara xmlns:m="http://schemas.openxmlformats.org/officeDocument/2006/math">
                              <m:oMathParaPr>
                                <m:jc m:val="centerGroup"/>
                              </m:oMathParaPr>
                              <m:oMath xmlns:m="http://schemas.openxmlformats.org/officeDocument/2006/math">
                                <m:r>
                                  <a:rPr lang="en-US" b="0" i="1" dirty="0" smtClean="0">
                                    <a:solidFill>
                                      <a:schemeClr val="tx1"/>
                                    </a:solidFill>
                                    <a:latin typeface="Cambria Math" panose="02040503050406030204" pitchFamily="18" charset="0"/>
                                  </a:rPr>
                                  <m:t>0</m:t>
                                </m:r>
                              </m:oMath>
                            </m:oMathPara>
                          </a14:m>
                          <a:endParaRPr lang="en-SE" dirty="0">
                            <a:solidFill>
                              <a:schemeClr val="tx1"/>
                            </a:solidFill>
                          </a:endParaRPr>
                        </a:p>
                      </a:txBody>
                      <a:tcPr/>
                    </a:tc>
                    <a:extLst>
                      <a:ext uri="{0D108BD9-81ED-4DB2-BD59-A6C34878D82A}">
                        <a16:rowId xmlns:a16="http://schemas.microsoft.com/office/drawing/2014/main" val="3747149032"/>
                      </a:ext>
                    </a:extLst>
                  </a:tr>
                  <a:tr h="370840">
                    <a:tc>
                      <a:txBody>
                        <a:bodyPr/>
                        <a:lstStyle/>
                        <a:p>
                          <a:pPr algn="ctr"/>
                          <a:r>
                            <a:rPr lang="en-US" dirty="0"/>
                            <a:t>EP3</a:t>
                          </a:r>
                          <a:endParaRPr lang="en-SE" dirty="0"/>
                        </a:p>
                      </a:txBody>
                      <a:tcPr/>
                    </a:tc>
                    <a:tc>
                      <a:txBody>
                        <a:bodyPr/>
                        <a:lstStyle/>
                        <a:p>
                          <a:pPr/>
                          <a14:m>
                            <m:oMathPara xmlns:m="http://schemas.openxmlformats.org/officeDocument/2006/math">
                              <m:oMathParaPr>
                                <m:jc m:val="centerGroup"/>
                              </m:oMathParaPr>
                              <m:oMath xmlns:m="http://schemas.openxmlformats.org/officeDocument/2006/math">
                                <m:r>
                                  <a:rPr lang="en-US" b="0" i="1" dirty="0" smtClean="0">
                                    <a:solidFill>
                                      <a:schemeClr val="tx1"/>
                                    </a:solidFill>
                                    <a:latin typeface="Cambria Math" panose="02040503050406030204" pitchFamily="18" charset="0"/>
                                  </a:rPr>
                                  <m:t>2</m:t>
                                </m:r>
                              </m:oMath>
                            </m:oMathPara>
                          </a14:m>
                          <a:endParaRPr lang="en-SE"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0</m:t>
                                </m:r>
                              </m:oMath>
                            </m:oMathPara>
                          </a14:m>
                          <a:endParaRPr lang="en-US" dirty="0">
                            <a:solidFill>
                              <a:schemeClr val="tx1"/>
                            </a:solidFill>
                          </a:endParaRPr>
                        </a:p>
                      </a:txBody>
                      <a:tcPr/>
                    </a:tc>
                    <a:tc>
                      <a:txBody>
                        <a:bodyPr/>
                        <a:lstStyle/>
                        <a:p>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1</m:t>
                                </m:r>
                              </m:oMath>
                            </m:oMathPara>
                          </a14:m>
                          <a:endParaRPr lang="en-SE" dirty="0">
                            <a:solidFill>
                              <a:schemeClr val="tx1"/>
                            </a:solidFill>
                          </a:endParaRPr>
                        </a:p>
                      </a:txBody>
                      <a:tcPr/>
                    </a:tc>
                    <a:tc>
                      <a:txBody>
                        <a:bodyPr/>
                        <a:lstStyle/>
                        <a:p>
                          <a:pPr/>
                          <a14:m>
                            <m:oMathPara xmlns:m="http://schemas.openxmlformats.org/officeDocument/2006/math">
                              <m:oMathParaPr>
                                <m:jc m:val="centerGroup"/>
                              </m:oMathParaPr>
                              <m:oMath xmlns:m="http://schemas.openxmlformats.org/officeDocument/2006/math">
                                <m:r>
                                  <a:rPr lang="en-US" b="0" i="1" dirty="0" smtClean="0">
                                    <a:solidFill>
                                      <a:schemeClr val="tx1"/>
                                    </a:solidFill>
                                    <a:latin typeface="Cambria Math" panose="02040503050406030204" pitchFamily="18" charset="0"/>
                                  </a:rPr>
                                  <m:t>0</m:t>
                                </m:r>
                              </m:oMath>
                            </m:oMathPara>
                          </a14:m>
                          <a:endParaRPr lang="en-SE" dirty="0">
                            <a:solidFill>
                              <a:schemeClr val="tx1"/>
                            </a:solidFill>
                          </a:endParaRPr>
                        </a:p>
                      </a:txBody>
                      <a:tcPr/>
                    </a:tc>
                    <a:tc>
                      <a:txBody>
                        <a:bodyPr/>
                        <a:lstStyle/>
                        <a:p>
                          <a14:m>
                            <m:oMath xmlns:m="http://schemas.openxmlformats.org/officeDocument/2006/math">
                              <m:r>
                                <a:rPr lang="en-US" b="0" i="1" dirty="0" smtClean="0">
                                  <a:solidFill>
                                    <a:schemeClr val="tx1"/>
                                  </a:solidFill>
                                  <a:latin typeface="Cambria Math" panose="02040503050406030204" pitchFamily="18" charset="0"/>
                                </a:rPr>
                                <m:t>−10</m:t>
                              </m:r>
                            </m:oMath>
                          </a14:m>
                          <a:r>
                            <a:rPr lang="en-US" dirty="0">
                              <a:solidFill>
                                <a:schemeClr val="tx1"/>
                              </a:solidFill>
                            </a:rPr>
                            <a:t>0</a:t>
                          </a:r>
                          <a:endParaRPr lang="en-SE" dirty="0">
                            <a:solidFill>
                              <a:schemeClr val="tx1"/>
                            </a:solidFill>
                          </a:endParaRPr>
                        </a:p>
                      </a:txBody>
                      <a:tcPr/>
                    </a:tc>
                    <a:tc>
                      <a:txBody>
                        <a:bodyPr/>
                        <a:lstStyle/>
                        <a:p>
                          <a:pPr/>
                          <a14:m>
                            <m:oMathPara xmlns:m="http://schemas.openxmlformats.org/officeDocument/2006/math">
                              <m:oMathParaPr>
                                <m:jc m:val="centerGroup"/>
                              </m:oMathParaPr>
                              <m:oMath xmlns:m="http://schemas.openxmlformats.org/officeDocument/2006/math">
                                <m:r>
                                  <a:rPr lang="en-US" b="0" i="1" dirty="0" smtClean="0">
                                    <a:solidFill>
                                      <a:schemeClr val="tx1"/>
                                    </a:solidFill>
                                    <a:latin typeface="Cambria Math" panose="02040503050406030204" pitchFamily="18" charset="0"/>
                                  </a:rPr>
                                  <m:t>0</m:t>
                                </m:r>
                              </m:oMath>
                            </m:oMathPara>
                          </a14:m>
                          <a:endParaRPr lang="en-SE" dirty="0">
                            <a:solidFill>
                              <a:schemeClr val="tx1"/>
                            </a:solidFill>
                          </a:endParaRPr>
                        </a:p>
                      </a:txBody>
                      <a:tcPr/>
                    </a:tc>
                    <a:extLst>
                      <a:ext uri="{0D108BD9-81ED-4DB2-BD59-A6C34878D82A}">
                        <a16:rowId xmlns:a16="http://schemas.microsoft.com/office/drawing/2014/main" val="3440996876"/>
                      </a:ext>
                    </a:extLst>
                  </a:tr>
                  <a:tr h="370840">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SE" dirty="0"/>
                        </a:p>
                      </a:txBody>
                      <a:tcPr/>
                    </a:tc>
                    <a:tc>
                      <a:txBody>
                        <a:bodyPr/>
                        <a:lstStyle/>
                        <a:p>
                          <a:pPr/>
                          <a14:m>
                            <m:oMathPara xmlns:m="http://schemas.openxmlformats.org/officeDocument/2006/math">
                              <m:oMathParaPr>
                                <m:jc m:val="centerGroup"/>
                              </m:oMathParaPr>
                              <m:oMath xmlns:m="http://schemas.openxmlformats.org/officeDocument/2006/math">
                                <m:r>
                                  <a:rPr lang="en-US" b="0" i="1" dirty="0" smtClean="0">
                                    <a:solidFill>
                                      <a:schemeClr val="tx1"/>
                                    </a:solidFill>
                                    <a:latin typeface="Cambria Math" panose="02040503050406030204" pitchFamily="18" charset="0"/>
                                  </a:rPr>
                                  <m:t>1</m:t>
                                </m:r>
                              </m:oMath>
                            </m:oMathPara>
                          </a14:m>
                          <a:endParaRPr lang="en-SE"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0</m:t>
                                </m:r>
                              </m:oMath>
                            </m:oMathPara>
                          </a14:m>
                          <a:endParaRPr lang="en-US" dirty="0">
                            <a:solidFill>
                              <a:schemeClr val="tx1"/>
                            </a:solidFill>
                          </a:endParaRPr>
                        </a:p>
                      </a:txBody>
                      <a:tcPr/>
                    </a:tc>
                    <a:tc>
                      <a:txBody>
                        <a:bodyPr/>
                        <a:lstStyle/>
                        <a:p>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1</m:t>
                                </m:r>
                              </m:oMath>
                            </m:oMathPara>
                          </a14:m>
                          <a:endParaRPr lang="en-SE" dirty="0">
                            <a:solidFill>
                              <a:schemeClr val="tx1"/>
                            </a:solidFill>
                          </a:endParaRPr>
                        </a:p>
                      </a:txBody>
                      <a:tcPr/>
                    </a:tc>
                    <a:tc>
                      <a:txBody>
                        <a:bodyPr/>
                        <a:lstStyle/>
                        <a:p>
                          <a:pPr/>
                          <a14:m>
                            <m:oMathPara xmlns:m="http://schemas.openxmlformats.org/officeDocument/2006/math">
                              <m:oMathParaPr>
                                <m:jc m:val="centerGroup"/>
                              </m:oMathParaPr>
                              <m:oMath xmlns:m="http://schemas.openxmlformats.org/officeDocument/2006/math">
                                <m:r>
                                  <a:rPr lang="en-US" b="0" i="1" dirty="0" smtClean="0">
                                    <a:solidFill>
                                      <a:schemeClr val="tx1"/>
                                    </a:solidFill>
                                    <a:latin typeface="Cambria Math" panose="02040503050406030204" pitchFamily="18" charset="0"/>
                                  </a:rPr>
                                  <m:t>0</m:t>
                                </m:r>
                              </m:oMath>
                            </m:oMathPara>
                          </a14:m>
                          <a:endParaRPr lang="en-SE" dirty="0">
                            <a:solidFill>
                              <a:schemeClr val="tx1"/>
                            </a:solidFill>
                          </a:endParaRPr>
                        </a:p>
                      </a:txBody>
                      <a:tcPr/>
                    </a:tc>
                    <a:tc>
                      <a:txBody>
                        <a:bodyPr/>
                        <a:lstStyle/>
                        <a:p>
                          <a14:m>
                            <m:oMath xmlns:m="http://schemas.openxmlformats.org/officeDocument/2006/math">
                              <m:r>
                                <a:rPr lang="en-US" b="0" i="1" dirty="0" smtClean="0">
                                  <a:solidFill>
                                    <a:schemeClr val="tx1"/>
                                  </a:solidFill>
                                  <a:latin typeface="Cambria Math" panose="02040503050406030204" pitchFamily="18" charset="0"/>
                                </a:rPr>
                                <m:t>−10</m:t>
                              </m:r>
                            </m:oMath>
                          </a14:m>
                          <a:r>
                            <a:rPr lang="en-US" dirty="0">
                              <a:solidFill>
                                <a:schemeClr val="tx1"/>
                              </a:solidFill>
                            </a:rPr>
                            <a:t>0</a:t>
                          </a:r>
                          <a:endParaRPr lang="en-SE" dirty="0">
                            <a:solidFill>
                              <a:schemeClr val="tx1"/>
                            </a:solidFill>
                          </a:endParaRPr>
                        </a:p>
                      </a:txBody>
                      <a:tcPr/>
                    </a:tc>
                    <a:tc>
                      <a:txBody>
                        <a:bodyPr/>
                        <a:lstStyle/>
                        <a:p>
                          <a:pPr/>
                          <a14:m>
                            <m:oMathPara xmlns:m="http://schemas.openxmlformats.org/officeDocument/2006/math">
                              <m:oMathParaPr>
                                <m:jc m:val="centerGroup"/>
                              </m:oMathParaPr>
                              <m:oMath xmlns:m="http://schemas.openxmlformats.org/officeDocument/2006/math">
                                <m:r>
                                  <a:rPr lang="en-US" b="0" i="1" dirty="0" smtClean="0">
                                    <a:solidFill>
                                      <a:schemeClr val="tx1"/>
                                    </a:solidFill>
                                    <a:latin typeface="Cambria Math" panose="02040503050406030204" pitchFamily="18" charset="0"/>
                                  </a:rPr>
                                  <m:t>0</m:t>
                                </m:r>
                              </m:oMath>
                            </m:oMathPara>
                          </a14:m>
                          <a:endParaRPr lang="en-SE" dirty="0">
                            <a:solidFill>
                              <a:schemeClr val="tx1"/>
                            </a:solidFill>
                          </a:endParaRPr>
                        </a:p>
                      </a:txBody>
                      <a:tcPr/>
                    </a:tc>
                    <a:extLst>
                      <a:ext uri="{0D108BD9-81ED-4DB2-BD59-A6C34878D82A}">
                        <a16:rowId xmlns:a16="http://schemas.microsoft.com/office/drawing/2014/main" val="1653040171"/>
                      </a:ext>
                    </a:extLst>
                  </a:tr>
                </a:tbl>
              </a:graphicData>
            </a:graphic>
          </p:graphicFrame>
        </mc:Choice>
        <mc:Fallback xmlns="">
          <p:graphicFrame>
            <p:nvGraphicFramePr>
              <p:cNvPr id="7" name="Table 7">
                <a:extLst>
                  <a:ext uri="{FF2B5EF4-FFF2-40B4-BE49-F238E27FC236}">
                    <a16:creationId xmlns:a16="http://schemas.microsoft.com/office/drawing/2014/main" id="{27C8D0D8-14E5-4F3F-B1E8-DC0BC2A62E8D}"/>
                  </a:ext>
                </a:extLst>
              </p:cNvPr>
              <p:cNvGraphicFramePr>
                <a:graphicFrameLocks noGrp="1"/>
              </p:cNvGraphicFramePr>
              <p:nvPr/>
            </p:nvGraphicFramePr>
            <p:xfrm>
              <a:off x="3180871" y="4632960"/>
              <a:ext cx="5875695" cy="2225040"/>
            </p:xfrm>
            <a:graphic>
              <a:graphicData uri="http://schemas.openxmlformats.org/drawingml/2006/table">
                <a:tbl>
                  <a:tblPr firstRow="1" bandRow="1">
                    <a:tableStyleId>{5C22544A-7EE6-4342-B048-85BDC9FD1C3A}</a:tableStyleId>
                  </a:tblPr>
                  <a:tblGrid>
                    <a:gridCol w="839385">
                      <a:extLst>
                        <a:ext uri="{9D8B030D-6E8A-4147-A177-3AD203B41FA5}">
                          <a16:colId xmlns:a16="http://schemas.microsoft.com/office/drawing/2014/main" val="737800809"/>
                        </a:ext>
                      </a:extLst>
                    </a:gridCol>
                    <a:gridCol w="839385">
                      <a:extLst>
                        <a:ext uri="{9D8B030D-6E8A-4147-A177-3AD203B41FA5}">
                          <a16:colId xmlns:a16="http://schemas.microsoft.com/office/drawing/2014/main" val="253111052"/>
                        </a:ext>
                      </a:extLst>
                    </a:gridCol>
                    <a:gridCol w="839385">
                      <a:extLst>
                        <a:ext uri="{9D8B030D-6E8A-4147-A177-3AD203B41FA5}">
                          <a16:colId xmlns:a16="http://schemas.microsoft.com/office/drawing/2014/main" val="2707824466"/>
                        </a:ext>
                      </a:extLst>
                    </a:gridCol>
                    <a:gridCol w="839385">
                      <a:extLst>
                        <a:ext uri="{9D8B030D-6E8A-4147-A177-3AD203B41FA5}">
                          <a16:colId xmlns:a16="http://schemas.microsoft.com/office/drawing/2014/main" val="1950743582"/>
                        </a:ext>
                      </a:extLst>
                    </a:gridCol>
                    <a:gridCol w="839385">
                      <a:extLst>
                        <a:ext uri="{9D8B030D-6E8A-4147-A177-3AD203B41FA5}">
                          <a16:colId xmlns:a16="http://schemas.microsoft.com/office/drawing/2014/main" val="4269554689"/>
                        </a:ext>
                      </a:extLst>
                    </a:gridCol>
                    <a:gridCol w="839385">
                      <a:extLst>
                        <a:ext uri="{9D8B030D-6E8A-4147-A177-3AD203B41FA5}">
                          <a16:colId xmlns:a16="http://schemas.microsoft.com/office/drawing/2014/main" val="496056467"/>
                        </a:ext>
                      </a:extLst>
                    </a:gridCol>
                    <a:gridCol w="839385">
                      <a:extLst>
                        <a:ext uri="{9D8B030D-6E8A-4147-A177-3AD203B41FA5}">
                          <a16:colId xmlns:a16="http://schemas.microsoft.com/office/drawing/2014/main" val="764317652"/>
                        </a:ext>
                      </a:extLst>
                    </a:gridCol>
                  </a:tblGrid>
                  <a:tr h="370840">
                    <a:tc>
                      <a:txBody>
                        <a:bodyPr/>
                        <a:lstStyle/>
                        <a:p>
                          <a:endParaRPr lang="en-SE" sz="1600" dirty="0"/>
                        </a:p>
                      </a:txBody>
                      <a:tcPr/>
                    </a:tc>
                    <a:tc>
                      <a:txBody>
                        <a:bodyPr/>
                        <a:lstStyle/>
                        <a:p>
                          <a:endParaRPr lang="en-SE"/>
                        </a:p>
                      </a:txBody>
                      <a:tcPr>
                        <a:blipFill>
                          <a:blip r:embed="rId5"/>
                          <a:stretch>
                            <a:fillRect l="-100725" t="-3279" r="-502174" b="-522951"/>
                          </a:stretch>
                        </a:blipFill>
                      </a:tcPr>
                    </a:tc>
                    <a:tc>
                      <a:txBody>
                        <a:bodyPr/>
                        <a:lstStyle/>
                        <a:p>
                          <a:endParaRPr lang="en-SE"/>
                        </a:p>
                      </a:txBody>
                      <a:tcPr>
                        <a:blipFill>
                          <a:blip r:embed="rId5"/>
                          <a:stretch>
                            <a:fillRect l="-200725" t="-3279" r="-402174" b="-522951"/>
                          </a:stretch>
                        </a:blipFill>
                      </a:tcPr>
                    </a:tc>
                    <a:tc>
                      <a:txBody>
                        <a:bodyPr/>
                        <a:lstStyle/>
                        <a:p>
                          <a:endParaRPr lang="en-SE"/>
                        </a:p>
                      </a:txBody>
                      <a:tcPr>
                        <a:blipFill>
                          <a:blip r:embed="rId5"/>
                          <a:stretch>
                            <a:fillRect l="-302920" t="-3279" r="-305109" b="-522951"/>
                          </a:stretch>
                        </a:blipFill>
                      </a:tcPr>
                    </a:tc>
                    <a:tc>
                      <a:txBody>
                        <a:bodyPr/>
                        <a:lstStyle/>
                        <a:p>
                          <a:endParaRPr lang="en-SE"/>
                        </a:p>
                      </a:txBody>
                      <a:tcPr>
                        <a:blipFill>
                          <a:blip r:embed="rId5"/>
                          <a:stretch>
                            <a:fillRect l="-400000" t="-3279" r="-202899" b="-522951"/>
                          </a:stretch>
                        </a:blipFill>
                      </a:tcPr>
                    </a:tc>
                    <a:tc>
                      <a:txBody>
                        <a:bodyPr/>
                        <a:lstStyle/>
                        <a:p>
                          <a:endParaRPr lang="en-SE"/>
                        </a:p>
                      </a:txBody>
                      <a:tcPr>
                        <a:blipFill>
                          <a:blip r:embed="rId5"/>
                          <a:stretch>
                            <a:fillRect l="-500000" t="-3279" r="-102899" b="-522951"/>
                          </a:stretch>
                        </a:blipFill>
                      </a:tcPr>
                    </a:tc>
                    <a:tc>
                      <a:txBody>
                        <a:bodyPr/>
                        <a:lstStyle/>
                        <a:p>
                          <a:endParaRPr lang="en-SE"/>
                        </a:p>
                      </a:txBody>
                      <a:tcPr>
                        <a:blipFill>
                          <a:blip r:embed="rId5"/>
                          <a:stretch>
                            <a:fillRect l="-600000" t="-3279" r="-2899" b="-522951"/>
                          </a:stretch>
                        </a:blipFill>
                      </a:tcPr>
                    </a:tc>
                    <a:extLst>
                      <a:ext uri="{0D108BD9-81ED-4DB2-BD59-A6C34878D82A}">
                        <a16:rowId xmlns:a16="http://schemas.microsoft.com/office/drawing/2014/main" val="944821834"/>
                      </a:ext>
                    </a:extLst>
                  </a:tr>
                  <a:tr h="370840">
                    <a:tc>
                      <a:txBody>
                        <a:bodyPr/>
                        <a:lstStyle/>
                        <a:p>
                          <a:pPr algn="ctr"/>
                          <a:r>
                            <a:rPr lang="en-US" dirty="0"/>
                            <a:t>Init</a:t>
                          </a:r>
                          <a:endParaRPr lang="en-SE" dirty="0"/>
                        </a:p>
                      </a:txBody>
                      <a:tcPr/>
                    </a:tc>
                    <a:tc>
                      <a:txBody>
                        <a:bodyPr/>
                        <a:lstStyle/>
                        <a:p>
                          <a:endParaRPr lang="en-SE"/>
                        </a:p>
                      </a:txBody>
                      <a:tcPr>
                        <a:blipFill>
                          <a:blip r:embed="rId5"/>
                          <a:stretch>
                            <a:fillRect l="-100725" t="-103279" r="-502174" b="-422951"/>
                          </a:stretch>
                        </a:blipFill>
                      </a:tcPr>
                    </a:tc>
                    <a:tc>
                      <a:txBody>
                        <a:bodyPr/>
                        <a:lstStyle/>
                        <a:p>
                          <a:endParaRPr lang="en-SE"/>
                        </a:p>
                      </a:txBody>
                      <a:tcPr>
                        <a:blipFill>
                          <a:blip r:embed="rId5"/>
                          <a:stretch>
                            <a:fillRect l="-200725" t="-103279" r="-402174" b="-422951"/>
                          </a:stretch>
                        </a:blipFill>
                      </a:tcPr>
                    </a:tc>
                    <a:tc>
                      <a:txBody>
                        <a:bodyPr/>
                        <a:lstStyle/>
                        <a:p>
                          <a:endParaRPr lang="en-SE"/>
                        </a:p>
                      </a:txBody>
                      <a:tcPr>
                        <a:blipFill>
                          <a:blip r:embed="rId5"/>
                          <a:stretch>
                            <a:fillRect l="-302920" t="-103279" r="-305109" b="-422951"/>
                          </a:stretch>
                        </a:blipFill>
                      </a:tcPr>
                    </a:tc>
                    <a:tc>
                      <a:txBody>
                        <a:bodyPr/>
                        <a:lstStyle/>
                        <a:p>
                          <a:endParaRPr lang="en-SE"/>
                        </a:p>
                      </a:txBody>
                      <a:tcPr>
                        <a:blipFill>
                          <a:blip r:embed="rId5"/>
                          <a:stretch>
                            <a:fillRect l="-400000" t="-103279" r="-202899" b="-422951"/>
                          </a:stretch>
                        </a:blipFill>
                      </a:tcPr>
                    </a:tc>
                    <a:tc>
                      <a:txBody>
                        <a:bodyPr/>
                        <a:lstStyle/>
                        <a:p>
                          <a:endParaRPr lang="en-SE"/>
                        </a:p>
                      </a:txBody>
                      <a:tcPr>
                        <a:blipFill>
                          <a:blip r:embed="rId5"/>
                          <a:stretch>
                            <a:fillRect l="-500000" t="-103279" r="-102899" b="-422951"/>
                          </a:stretch>
                        </a:blipFill>
                      </a:tcPr>
                    </a:tc>
                    <a:tc>
                      <a:txBody>
                        <a:bodyPr/>
                        <a:lstStyle/>
                        <a:p>
                          <a:endParaRPr lang="en-SE"/>
                        </a:p>
                      </a:txBody>
                      <a:tcPr>
                        <a:blipFill>
                          <a:blip r:embed="rId5"/>
                          <a:stretch>
                            <a:fillRect l="-600000" t="-103279" r="-2899" b="-422951"/>
                          </a:stretch>
                        </a:blipFill>
                      </a:tcPr>
                    </a:tc>
                    <a:extLst>
                      <a:ext uri="{0D108BD9-81ED-4DB2-BD59-A6C34878D82A}">
                        <a16:rowId xmlns:a16="http://schemas.microsoft.com/office/drawing/2014/main" val="1107430533"/>
                      </a:ext>
                    </a:extLst>
                  </a:tr>
                  <a:tr h="370840">
                    <a:tc>
                      <a:txBody>
                        <a:bodyPr/>
                        <a:lstStyle/>
                        <a:p>
                          <a:pPr algn="ctr"/>
                          <a:r>
                            <a:rPr lang="en-US" dirty="0"/>
                            <a:t>EP1</a:t>
                          </a:r>
                          <a:endParaRPr lang="en-SE" dirty="0"/>
                        </a:p>
                      </a:txBody>
                      <a:tcPr/>
                    </a:tc>
                    <a:tc>
                      <a:txBody>
                        <a:bodyPr/>
                        <a:lstStyle/>
                        <a:p>
                          <a:endParaRPr lang="en-SE"/>
                        </a:p>
                      </a:txBody>
                      <a:tcPr>
                        <a:blipFill>
                          <a:blip r:embed="rId5"/>
                          <a:stretch>
                            <a:fillRect l="-100725" t="-203279" r="-502174" b="-322951"/>
                          </a:stretch>
                        </a:blipFill>
                      </a:tcPr>
                    </a:tc>
                    <a:tc>
                      <a:txBody>
                        <a:bodyPr/>
                        <a:lstStyle/>
                        <a:p>
                          <a:endParaRPr lang="en-SE"/>
                        </a:p>
                      </a:txBody>
                      <a:tcPr>
                        <a:blipFill>
                          <a:blip r:embed="rId5"/>
                          <a:stretch>
                            <a:fillRect l="-200725" t="-203279" r="-402174" b="-322951"/>
                          </a:stretch>
                        </a:blipFill>
                      </a:tcPr>
                    </a:tc>
                    <a:tc>
                      <a:txBody>
                        <a:bodyPr/>
                        <a:lstStyle/>
                        <a:p>
                          <a:endParaRPr lang="en-SE"/>
                        </a:p>
                      </a:txBody>
                      <a:tcPr>
                        <a:blipFill>
                          <a:blip r:embed="rId5"/>
                          <a:stretch>
                            <a:fillRect l="-302920" t="-203279" r="-305109" b="-322951"/>
                          </a:stretch>
                        </a:blipFill>
                      </a:tcPr>
                    </a:tc>
                    <a:tc>
                      <a:txBody>
                        <a:bodyPr/>
                        <a:lstStyle/>
                        <a:p>
                          <a:endParaRPr lang="en-SE"/>
                        </a:p>
                      </a:txBody>
                      <a:tcPr>
                        <a:blipFill>
                          <a:blip r:embed="rId5"/>
                          <a:stretch>
                            <a:fillRect l="-400000" t="-203279" r="-202899" b="-322951"/>
                          </a:stretch>
                        </a:blipFill>
                      </a:tcPr>
                    </a:tc>
                    <a:tc>
                      <a:txBody>
                        <a:bodyPr/>
                        <a:lstStyle/>
                        <a:p>
                          <a:endParaRPr lang="en-SE"/>
                        </a:p>
                      </a:txBody>
                      <a:tcPr>
                        <a:blipFill>
                          <a:blip r:embed="rId5"/>
                          <a:stretch>
                            <a:fillRect l="-500000" t="-203279" r="-102899" b="-322951"/>
                          </a:stretch>
                        </a:blipFill>
                      </a:tcPr>
                    </a:tc>
                    <a:tc>
                      <a:txBody>
                        <a:bodyPr/>
                        <a:lstStyle/>
                        <a:p>
                          <a:endParaRPr lang="en-SE"/>
                        </a:p>
                      </a:txBody>
                      <a:tcPr>
                        <a:blipFill>
                          <a:blip r:embed="rId5"/>
                          <a:stretch>
                            <a:fillRect l="-600000" t="-203279" r="-2899" b="-322951"/>
                          </a:stretch>
                        </a:blipFill>
                      </a:tcPr>
                    </a:tc>
                    <a:extLst>
                      <a:ext uri="{0D108BD9-81ED-4DB2-BD59-A6C34878D82A}">
                        <a16:rowId xmlns:a16="http://schemas.microsoft.com/office/drawing/2014/main" val="784496005"/>
                      </a:ext>
                    </a:extLst>
                  </a:tr>
                  <a:tr h="370840">
                    <a:tc>
                      <a:txBody>
                        <a:bodyPr/>
                        <a:lstStyle/>
                        <a:p>
                          <a:pPr algn="ctr"/>
                          <a:r>
                            <a:rPr lang="en-US" dirty="0"/>
                            <a:t>EP2</a:t>
                          </a:r>
                          <a:endParaRPr lang="en-SE" dirty="0"/>
                        </a:p>
                      </a:txBody>
                      <a:tcPr/>
                    </a:tc>
                    <a:tc>
                      <a:txBody>
                        <a:bodyPr/>
                        <a:lstStyle/>
                        <a:p>
                          <a:endParaRPr lang="en-SE"/>
                        </a:p>
                      </a:txBody>
                      <a:tcPr>
                        <a:blipFill>
                          <a:blip r:embed="rId5"/>
                          <a:stretch>
                            <a:fillRect l="-100725" t="-308333" r="-502174" b="-228333"/>
                          </a:stretch>
                        </a:blipFill>
                      </a:tcPr>
                    </a:tc>
                    <a:tc>
                      <a:txBody>
                        <a:bodyPr/>
                        <a:lstStyle/>
                        <a:p>
                          <a:endParaRPr lang="en-SE"/>
                        </a:p>
                      </a:txBody>
                      <a:tcPr>
                        <a:blipFill>
                          <a:blip r:embed="rId5"/>
                          <a:stretch>
                            <a:fillRect l="-200725" t="-308333" r="-402174" b="-228333"/>
                          </a:stretch>
                        </a:blipFill>
                      </a:tcPr>
                    </a:tc>
                    <a:tc>
                      <a:txBody>
                        <a:bodyPr/>
                        <a:lstStyle/>
                        <a:p>
                          <a:endParaRPr lang="en-SE"/>
                        </a:p>
                      </a:txBody>
                      <a:tcPr>
                        <a:blipFill>
                          <a:blip r:embed="rId5"/>
                          <a:stretch>
                            <a:fillRect l="-302920" t="-308333" r="-305109" b="-228333"/>
                          </a:stretch>
                        </a:blipFill>
                      </a:tcPr>
                    </a:tc>
                    <a:tc>
                      <a:txBody>
                        <a:bodyPr/>
                        <a:lstStyle/>
                        <a:p>
                          <a:endParaRPr lang="en-SE"/>
                        </a:p>
                      </a:txBody>
                      <a:tcPr>
                        <a:blipFill>
                          <a:blip r:embed="rId5"/>
                          <a:stretch>
                            <a:fillRect l="-400000" t="-308333" r="-202899" b="-228333"/>
                          </a:stretch>
                        </a:blipFill>
                      </a:tcPr>
                    </a:tc>
                    <a:tc>
                      <a:txBody>
                        <a:bodyPr/>
                        <a:lstStyle/>
                        <a:p>
                          <a:endParaRPr lang="en-SE"/>
                        </a:p>
                      </a:txBody>
                      <a:tcPr>
                        <a:blipFill>
                          <a:blip r:embed="rId5"/>
                          <a:stretch>
                            <a:fillRect l="-500000" t="-308333" r="-102899" b="-228333"/>
                          </a:stretch>
                        </a:blipFill>
                      </a:tcPr>
                    </a:tc>
                    <a:tc>
                      <a:txBody>
                        <a:bodyPr/>
                        <a:lstStyle/>
                        <a:p>
                          <a:endParaRPr lang="en-SE"/>
                        </a:p>
                      </a:txBody>
                      <a:tcPr>
                        <a:blipFill>
                          <a:blip r:embed="rId5"/>
                          <a:stretch>
                            <a:fillRect l="-600000" t="-308333" r="-2899" b="-228333"/>
                          </a:stretch>
                        </a:blipFill>
                      </a:tcPr>
                    </a:tc>
                    <a:extLst>
                      <a:ext uri="{0D108BD9-81ED-4DB2-BD59-A6C34878D82A}">
                        <a16:rowId xmlns:a16="http://schemas.microsoft.com/office/drawing/2014/main" val="3747149032"/>
                      </a:ext>
                    </a:extLst>
                  </a:tr>
                  <a:tr h="370840">
                    <a:tc>
                      <a:txBody>
                        <a:bodyPr/>
                        <a:lstStyle/>
                        <a:p>
                          <a:pPr algn="ctr"/>
                          <a:r>
                            <a:rPr lang="en-US" dirty="0"/>
                            <a:t>EP3</a:t>
                          </a:r>
                          <a:endParaRPr lang="en-SE" dirty="0"/>
                        </a:p>
                      </a:txBody>
                      <a:tcPr/>
                    </a:tc>
                    <a:tc>
                      <a:txBody>
                        <a:bodyPr/>
                        <a:lstStyle/>
                        <a:p>
                          <a:endParaRPr lang="en-SE"/>
                        </a:p>
                      </a:txBody>
                      <a:tcPr>
                        <a:blipFill>
                          <a:blip r:embed="rId5"/>
                          <a:stretch>
                            <a:fillRect l="-100725" t="-401639" r="-502174" b="-124590"/>
                          </a:stretch>
                        </a:blipFill>
                      </a:tcPr>
                    </a:tc>
                    <a:tc>
                      <a:txBody>
                        <a:bodyPr/>
                        <a:lstStyle/>
                        <a:p>
                          <a:endParaRPr lang="en-SE"/>
                        </a:p>
                      </a:txBody>
                      <a:tcPr>
                        <a:blipFill>
                          <a:blip r:embed="rId5"/>
                          <a:stretch>
                            <a:fillRect l="-200725" t="-401639" r="-402174" b="-124590"/>
                          </a:stretch>
                        </a:blipFill>
                      </a:tcPr>
                    </a:tc>
                    <a:tc>
                      <a:txBody>
                        <a:bodyPr/>
                        <a:lstStyle/>
                        <a:p>
                          <a:endParaRPr lang="en-SE"/>
                        </a:p>
                      </a:txBody>
                      <a:tcPr>
                        <a:blipFill>
                          <a:blip r:embed="rId5"/>
                          <a:stretch>
                            <a:fillRect l="-302920" t="-401639" r="-305109" b="-124590"/>
                          </a:stretch>
                        </a:blipFill>
                      </a:tcPr>
                    </a:tc>
                    <a:tc>
                      <a:txBody>
                        <a:bodyPr/>
                        <a:lstStyle/>
                        <a:p>
                          <a:endParaRPr lang="en-SE"/>
                        </a:p>
                      </a:txBody>
                      <a:tcPr>
                        <a:blipFill>
                          <a:blip r:embed="rId5"/>
                          <a:stretch>
                            <a:fillRect l="-400000" t="-401639" r="-202899" b="-124590"/>
                          </a:stretch>
                        </a:blipFill>
                      </a:tcPr>
                    </a:tc>
                    <a:tc>
                      <a:txBody>
                        <a:bodyPr/>
                        <a:lstStyle/>
                        <a:p>
                          <a:endParaRPr lang="en-SE"/>
                        </a:p>
                      </a:txBody>
                      <a:tcPr>
                        <a:blipFill>
                          <a:blip r:embed="rId5"/>
                          <a:stretch>
                            <a:fillRect l="-500000" t="-401639" r="-102899" b="-124590"/>
                          </a:stretch>
                        </a:blipFill>
                      </a:tcPr>
                    </a:tc>
                    <a:tc>
                      <a:txBody>
                        <a:bodyPr/>
                        <a:lstStyle/>
                        <a:p>
                          <a:endParaRPr lang="en-SE"/>
                        </a:p>
                      </a:txBody>
                      <a:tcPr>
                        <a:blipFill>
                          <a:blip r:embed="rId5"/>
                          <a:stretch>
                            <a:fillRect l="-600000" t="-401639" r="-2899" b="-124590"/>
                          </a:stretch>
                        </a:blipFill>
                      </a:tcPr>
                    </a:tc>
                    <a:extLst>
                      <a:ext uri="{0D108BD9-81ED-4DB2-BD59-A6C34878D82A}">
                        <a16:rowId xmlns:a16="http://schemas.microsoft.com/office/drawing/2014/main" val="3440996876"/>
                      </a:ext>
                    </a:extLst>
                  </a:tr>
                  <a:tr h="370840">
                    <a:tc>
                      <a:txBody>
                        <a:bodyPr/>
                        <a:lstStyle/>
                        <a:p>
                          <a:endParaRPr lang="en-SE"/>
                        </a:p>
                      </a:txBody>
                      <a:tcPr>
                        <a:blipFill>
                          <a:blip r:embed="rId5"/>
                          <a:stretch>
                            <a:fillRect l="-725" t="-501639" r="-602174" b="-24590"/>
                          </a:stretch>
                        </a:blipFill>
                      </a:tcPr>
                    </a:tc>
                    <a:tc>
                      <a:txBody>
                        <a:bodyPr/>
                        <a:lstStyle/>
                        <a:p>
                          <a:endParaRPr lang="en-SE"/>
                        </a:p>
                      </a:txBody>
                      <a:tcPr>
                        <a:blipFill>
                          <a:blip r:embed="rId5"/>
                          <a:stretch>
                            <a:fillRect l="-100725" t="-501639" r="-502174" b="-24590"/>
                          </a:stretch>
                        </a:blipFill>
                      </a:tcPr>
                    </a:tc>
                    <a:tc>
                      <a:txBody>
                        <a:bodyPr/>
                        <a:lstStyle/>
                        <a:p>
                          <a:endParaRPr lang="en-SE"/>
                        </a:p>
                      </a:txBody>
                      <a:tcPr>
                        <a:blipFill>
                          <a:blip r:embed="rId5"/>
                          <a:stretch>
                            <a:fillRect l="-200725" t="-501639" r="-402174" b="-24590"/>
                          </a:stretch>
                        </a:blipFill>
                      </a:tcPr>
                    </a:tc>
                    <a:tc>
                      <a:txBody>
                        <a:bodyPr/>
                        <a:lstStyle/>
                        <a:p>
                          <a:endParaRPr lang="en-SE"/>
                        </a:p>
                      </a:txBody>
                      <a:tcPr>
                        <a:blipFill>
                          <a:blip r:embed="rId5"/>
                          <a:stretch>
                            <a:fillRect l="-302920" t="-501639" r="-305109" b="-24590"/>
                          </a:stretch>
                        </a:blipFill>
                      </a:tcPr>
                    </a:tc>
                    <a:tc>
                      <a:txBody>
                        <a:bodyPr/>
                        <a:lstStyle/>
                        <a:p>
                          <a:endParaRPr lang="en-SE"/>
                        </a:p>
                      </a:txBody>
                      <a:tcPr>
                        <a:blipFill>
                          <a:blip r:embed="rId5"/>
                          <a:stretch>
                            <a:fillRect l="-400000" t="-501639" r="-202899" b="-24590"/>
                          </a:stretch>
                        </a:blipFill>
                      </a:tcPr>
                    </a:tc>
                    <a:tc>
                      <a:txBody>
                        <a:bodyPr/>
                        <a:lstStyle/>
                        <a:p>
                          <a:endParaRPr lang="en-SE"/>
                        </a:p>
                      </a:txBody>
                      <a:tcPr>
                        <a:blipFill>
                          <a:blip r:embed="rId5"/>
                          <a:stretch>
                            <a:fillRect l="-500000" t="-501639" r="-102899" b="-24590"/>
                          </a:stretch>
                        </a:blipFill>
                      </a:tcPr>
                    </a:tc>
                    <a:tc>
                      <a:txBody>
                        <a:bodyPr/>
                        <a:lstStyle/>
                        <a:p>
                          <a:endParaRPr lang="en-SE"/>
                        </a:p>
                      </a:txBody>
                      <a:tcPr>
                        <a:blipFill>
                          <a:blip r:embed="rId5"/>
                          <a:stretch>
                            <a:fillRect l="-600000" t="-501639" r="-2899" b="-24590"/>
                          </a:stretch>
                        </a:blipFill>
                      </a:tcPr>
                    </a:tc>
                    <a:extLst>
                      <a:ext uri="{0D108BD9-81ED-4DB2-BD59-A6C34878D82A}">
                        <a16:rowId xmlns:a16="http://schemas.microsoft.com/office/drawing/2014/main" val="1653040171"/>
                      </a:ext>
                    </a:extLst>
                  </a:tr>
                </a:tbl>
              </a:graphicData>
            </a:graphic>
          </p:graphicFrame>
        </mc:Fallback>
      </mc:AlternateContent>
      <p:pic>
        <p:nvPicPr>
          <p:cNvPr id="8" name="Picture 7">
            <a:extLst>
              <a:ext uri="{FF2B5EF4-FFF2-40B4-BE49-F238E27FC236}">
                <a16:creationId xmlns:a16="http://schemas.microsoft.com/office/drawing/2014/main" id="{1D88E1A6-F1D2-4677-AE3C-7C8EB3BD2741}"/>
              </a:ext>
            </a:extLst>
          </p:cNvPr>
          <p:cNvPicPr>
            <a:picLocks noChangeAspect="1"/>
          </p:cNvPicPr>
          <p:nvPr/>
        </p:nvPicPr>
        <p:blipFill>
          <a:blip r:embed="rId6"/>
          <a:stretch>
            <a:fillRect/>
          </a:stretch>
        </p:blipFill>
        <p:spPr>
          <a:xfrm>
            <a:off x="76200" y="5004693"/>
            <a:ext cx="2875826" cy="1742688"/>
          </a:xfrm>
          <a:prstGeom prst="rect">
            <a:avLst/>
          </a:prstGeom>
        </p:spPr>
      </p:pic>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259BE790-4CB7-4ED4-838A-E71F567C5CE9}"/>
                  </a:ext>
                </a:extLst>
              </p:cNvPr>
              <p:cNvSpPr txBox="1"/>
              <p:nvPr/>
            </p:nvSpPr>
            <p:spPr>
              <a:xfrm>
                <a:off x="305045" y="4549095"/>
                <a:ext cx="505138"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i="1" dirty="0" smtClean="0">
                          <a:latin typeface="Cambria Math" panose="02040503050406030204" pitchFamily="18" charset="0"/>
                        </a:rPr>
                        <m:t>𝑇</m:t>
                      </m:r>
                    </m:oMath>
                  </m:oMathPara>
                </a14:m>
                <a:endParaRPr lang="en-SE" dirty="0"/>
              </a:p>
            </p:txBody>
          </p:sp>
        </mc:Choice>
        <mc:Fallback xmlns="">
          <p:sp>
            <p:nvSpPr>
              <p:cNvPr id="9" name="TextBox 8">
                <a:extLst>
                  <a:ext uri="{FF2B5EF4-FFF2-40B4-BE49-F238E27FC236}">
                    <a16:creationId xmlns:a16="http://schemas.microsoft.com/office/drawing/2014/main" id="{259BE790-4CB7-4ED4-838A-E71F567C5CE9}"/>
                  </a:ext>
                </a:extLst>
              </p:cNvPr>
              <p:cNvSpPr txBox="1">
                <a:spLocks noRot="1" noChangeAspect="1" noMove="1" noResize="1" noEditPoints="1" noAdjustHandles="1" noChangeArrowheads="1" noChangeShapeType="1" noTextEdit="1"/>
              </p:cNvSpPr>
              <p:nvPr/>
            </p:nvSpPr>
            <p:spPr>
              <a:xfrm>
                <a:off x="305045" y="4549095"/>
                <a:ext cx="505138" cy="523220"/>
              </a:xfrm>
              <a:prstGeom prst="rect">
                <a:avLst/>
              </a:prstGeom>
              <a:blipFill>
                <a:blip r:embed="rId7"/>
                <a:stretch>
                  <a:fillRect/>
                </a:stretch>
              </a:blipFill>
            </p:spPr>
            <p:txBody>
              <a:bodyPr/>
              <a:lstStyle/>
              <a:p>
                <a:r>
                  <a:rPr lang="en-SE">
                    <a:noFill/>
                  </a:rPr>
                  <a:t> </a:t>
                </a:r>
              </a:p>
            </p:txBody>
          </p:sp>
        </mc:Fallback>
      </mc:AlternateContent>
    </p:spTree>
    <p:extLst>
      <p:ext uri="{BB962C8B-B14F-4D97-AF65-F5344CB8AC3E}">
        <p14:creationId xmlns:p14="http://schemas.microsoft.com/office/powerpoint/2010/main" val="1635031430"/>
      </p:ext>
    </p:extLst>
  </p:cSld>
  <p:clrMapOvr>
    <a:masterClrMapping/>
  </p:clrMapOvr>
</p:sld>
</file>

<file path=ppt/theme/theme1.xml><?xml version="1.0" encoding="utf-8"?>
<a:theme xmlns:a="http://schemas.openxmlformats.org/drawingml/2006/main" name="_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emplateTight.potx" id="{E215AB4C-870D-4152-9E0D-88668304A8D7}" vid="{16664B00-B89B-42B5-9AB5-FBB8FBBFCE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4C9F4636FD8CF4DBA576E51CE9A9557" ma:contentTypeVersion="12" ma:contentTypeDescription="Create a new document." ma:contentTypeScope="" ma:versionID="c335fd21f2fe76e29ebd247bba84ba96">
  <xsd:schema xmlns:xsd="http://www.w3.org/2001/XMLSchema" xmlns:xs="http://www.w3.org/2001/XMLSchema" xmlns:p="http://schemas.microsoft.com/office/2006/metadata/properties" xmlns:ns3="221e1496-d443-4306-ad63-a100e0046a13" xmlns:ns4="60aad371-894b-4a9b-aa6a-3fd9336d4f3f" targetNamespace="http://schemas.microsoft.com/office/2006/metadata/properties" ma:root="true" ma:fieldsID="4cb030868c90a59dc09b4c74f925c173" ns3:_="" ns4:_="">
    <xsd:import namespace="221e1496-d443-4306-ad63-a100e0046a13"/>
    <xsd:import namespace="60aad371-894b-4a9b-aa6a-3fd9336d4f3f"/>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1e1496-d443-4306-ad63-a100e0046a1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60aad371-894b-4a9b-aa6a-3fd9336d4f3f"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SharingHintHash" ma:index="19"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F97E12F-14DB-4E96-B5EF-03E9057A64B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1e1496-d443-4306-ad63-a100e0046a13"/>
    <ds:schemaRef ds:uri="60aad371-894b-4a9b-aa6a-3fd9336d4f3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B8D1CD2-3289-4F40-8C3A-CFDE35750563}">
  <ds:schemaRefs>
    <ds:schemaRef ds:uri="http://schemas.microsoft.com/office/2006/documentManagement/types"/>
    <ds:schemaRef ds:uri="http://purl.org/dc/elements/1.1/"/>
    <ds:schemaRef ds:uri="http://schemas.microsoft.com/office/2006/metadata/properties"/>
    <ds:schemaRef ds:uri="http://schemas.openxmlformats.org/package/2006/metadata/core-properties"/>
    <ds:schemaRef ds:uri="http://purl.org/dc/dcmitype/"/>
    <ds:schemaRef ds:uri="http://purl.org/dc/terms/"/>
    <ds:schemaRef ds:uri="http://www.w3.org/XML/1998/namespace"/>
    <ds:schemaRef ds:uri="http://schemas.microsoft.com/office/infopath/2007/PartnerControls"/>
    <ds:schemaRef ds:uri="60aad371-894b-4a9b-aa6a-3fd9336d4f3f"/>
    <ds:schemaRef ds:uri="221e1496-d443-4306-ad63-a100e0046a13"/>
  </ds:schemaRefs>
</ds:datastoreItem>
</file>

<file path=customXml/itemProps3.xml><?xml version="1.0" encoding="utf-8"?>
<ds:datastoreItem xmlns:ds="http://schemas.openxmlformats.org/officeDocument/2006/customXml" ds:itemID="{C57B2AAA-3E84-49CC-BE6D-CB4399E554E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TemplateTight</Template>
  <TotalTime>258</TotalTime>
  <Words>1982</Words>
  <Application>Microsoft Office PowerPoint</Application>
  <PresentationFormat>On-screen Show (4:3)</PresentationFormat>
  <Paragraphs>227</Paragraphs>
  <Slides>16</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Lato Extended</vt:lpstr>
      <vt:lpstr>Palatino</vt:lpstr>
      <vt:lpstr>Arial</vt:lpstr>
      <vt:lpstr>Calibri</vt:lpstr>
      <vt:lpstr>Cambria Math</vt:lpstr>
      <vt:lpstr>_Template</vt:lpstr>
      <vt:lpstr>PowerPoint Presentation</vt:lpstr>
      <vt:lpstr>MC Prediction for MiniGW</vt:lpstr>
      <vt:lpstr>Sarsa and QL</vt:lpstr>
      <vt:lpstr>Bellman Expectation Equations</vt:lpstr>
      <vt:lpstr>Quiz: Dijkstra’s, A*, Hybrid A*</vt:lpstr>
      <vt:lpstr>PowerPoint Presentation</vt:lpstr>
      <vt:lpstr>Lab2</vt:lpstr>
      <vt:lpstr>Lab 3 Comments</vt:lpstr>
      <vt:lpstr>Sarsa, , Episodes n×(B,a2, 0, D,a1,-100, T)</vt:lpstr>
      <vt:lpstr>Example 6.1: Driving Home</vt:lpstr>
      <vt:lpstr>Return and Value Functions</vt:lpstr>
      <vt:lpstr>DELETE Handling Multiple Scenarios with Hierarchical FSM</vt:lpstr>
      <vt:lpstr>Defense Against the Dark Arts</vt:lpstr>
      <vt:lpstr>PowerPoint Presentation</vt:lpstr>
      <vt:lpstr>Iterative Policy Evaluation Results</vt:lpstr>
      <vt:lpstr>PowerPoint Presentation</vt:lpstr>
    </vt:vector>
  </TitlesOfParts>
  <Company>HP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Gu Zonghua</dc:creator>
  <cp:lastModifiedBy>Zonghua Gu</cp:lastModifiedBy>
  <cp:revision>26</cp:revision>
  <dcterms:created xsi:type="dcterms:W3CDTF">2020-06-02T02:14:44Z</dcterms:created>
  <dcterms:modified xsi:type="dcterms:W3CDTF">2021-05-26T07:30:21Z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0x01010004C9F4636FD8CF4DBA576E51CE9A9557</vt:lpwstr>
  </property>
</Properties>
</file>