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1" r:id="rId19"/>
    <p:sldId id="315" r:id="rId20"/>
    <p:sldId id="318" r:id="rId21"/>
    <p:sldId id="316" r:id="rId22"/>
    <p:sldId id="32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368203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98Y0UDZ9vv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VeYKEMY2F9k" TargetMode="External"/><Relationship Id="rId2" Type="http://schemas.openxmlformats.org/officeDocument/2006/relationships/hyperlink" Target="https://www.youtube.com/watch?v=Dk57JonwKNk" TargetMode="External"/><Relationship Id="rId1" Type="http://schemas.openxmlformats.org/officeDocument/2006/relationships/slideLayout" Target="../slideLayouts/slideLayout2.xml"/><Relationship Id="rId6" Type="http://schemas.openxmlformats.org/officeDocument/2006/relationships/hyperlink" Target="https://www.youtube.com/watch?v=LRtKQdsJC3o" TargetMode="External"/><Relationship Id="rId5" Type="http://schemas.openxmlformats.org/officeDocument/2006/relationships/hyperlink" Target="https://www.youtube.com/watch?v=_xA8UvfOGgU" TargetMode="External"/><Relationship Id="rId4" Type="http://schemas.openxmlformats.org/officeDocument/2006/relationships/hyperlink" Target="https://www.youtube.com/watch?v=98Y0UDZ9vv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TextBox 3">
            <a:extLst>
              <a:ext uri="{FF2B5EF4-FFF2-40B4-BE49-F238E27FC236}">
                <a16:creationId xmlns:a16="http://schemas.microsoft.com/office/drawing/2014/main" id="{6C804BF2-A096-25DB-5E19-FC08778218BC}"/>
              </a:ext>
            </a:extLst>
          </p:cNvPr>
          <p:cNvSpPr txBox="1"/>
          <p:nvPr/>
        </p:nvSpPr>
        <p:spPr>
          <a:xfrm>
            <a:off x="5353955" y="5903893"/>
            <a:ext cx="3798411"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Linear Probing in Hashing Animations | Data Structure | Visual How</a:t>
            </a:r>
          </a:p>
          <a:p>
            <a:r>
              <a:rPr lang="en-GB" sz="1400" dirty="0">
                <a:hlinkClick r:id="rId2"/>
              </a:rPr>
              <a:t>https://www.youtube.com/watch?v=98Y0UDZ9vvs</a:t>
            </a:r>
            <a:r>
              <a:rPr lang="en-GB" sz="1400" dirty="0"/>
              <a:t> </a:t>
            </a:r>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grpId="0" nodeType="clickEffect">
                                  <p:stCondLst>
                                    <p:cond delay="0"/>
                                  </p:stCondLst>
                                  <p:childTnLst>
                                    <p:set>
                                      <p:cBhvr>
                                        <p:cTn id="3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588145" y="3328161"/>
            <a:ext cx="4823416" cy="3067506"/>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err="1">
                <a:latin typeface="Times New Roman" panose="02020603050405020304" pitchFamily="18" charset="0"/>
                <a:cs typeface="Times New Roman" panose="02020603050405020304" pitchFamily="18" charset="0"/>
              </a:rPr>
              <a:t>attemps</a:t>
            </a:r>
            <a:r>
              <a:rPr lang="en-US" altLang="zh-CN" spc="110" dirty="0">
                <a:latin typeface="Times New Roman" panose="02020603050405020304" pitchFamily="18" charset="0"/>
                <a:cs typeface="Times New Roman" panose="02020603050405020304" pitchFamily="18" charset="0"/>
              </a:rPr>
              <a:t>)</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endParaRPr lang="en-US" altLang="zh-CN" spc="110" baseline="30000" dirty="0">
              <a:latin typeface="Times New Roman" panose="02020603050405020304" pitchFamily="18" charset="0"/>
              <a:cs typeface="Times New Roman" panose="02020603050405020304" pitchFamily="18" charset="0"/>
            </a:endParaRP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locality of reference,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242729"/>
                </a:solidFill>
                <a:latin typeface="Times New Roman" panose="02020603050405020304" pitchFamily="18" charset="0"/>
                <a:cs typeface="Times New Roman" panose="02020603050405020304" pitchFamily="18" charset="0"/>
              </a:rPr>
              <a:t>It's faster to access a series of elements in an array than it is to follow pointers in a linked list, so linear probing tends to </a:t>
            </a:r>
            <a:r>
              <a:rPr lang="en-US" sz="1600">
                <a:solidFill>
                  <a:srgbClr val="242729"/>
                </a:solidFill>
                <a:latin typeface="Times New Roman" panose="02020603050405020304" pitchFamily="18" charset="0"/>
                <a:cs typeface="Times New Roman" panose="02020603050405020304" pitchFamily="18" charset="0"/>
              </a:rPr>
              <a:t>outperform cha</a:t>
            </a:r>
            <a:r>
              <a:rPr lang="en-US" altLang="zh-CN" sz="1600">
                <a:solidFill>
                  <a:srgbClr val="242729"/>
                </a:solidFill>
                <a:latin typeface="Times New Roman" panose="02020603050405020304" pitchFamily="18" charset="0"/>
                <a:cs typeface="Times New Roman" panose="02020603050405020304" pitchFamily="18" charset="0"/>
              </a:rPr>
              <a:t>i</a:t>
            </a:r>
            <a:r>
              <a:rPr lang="en-US" sz="1600">
                <a:solidFill>
                  <a:srgbClr val="242729"/>
                </a:solidFill>
                <a:latin typeface="Times New Roman" panose="02020603050405020304" pitchFamily="18" charset="0"/>
                <a:cs typeface="Times New Roman" panose="02020603050405020304" pitchFamily="18" charset="0"/>
              </a:rPr>
              <a:t>ning </a:t>
            </a:r>
            <a:r>
              <a:rPr lang="en-US" sz="1600" dirty="0">
                <a:solidFill>
                  <a:srgbClr val="242729"/>
                </a:solidFill>
                <a:latin typeface="Times New Roman" panose="02020603050405020304" pitchFamily="18" charset="0"/>
                <a:cs typeface="Times New Roman" panose="02020603050405020304" pitchFamily="18" charset="0"/>
              </a:rPr>
              <a:t>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sz="2400" dirty="0"/>
              <a:t>Hashing | Set 3 (Open Addressing) | </a:t>
            </a:r>
            <a:r>
              <a:rPr lang="en-GB" sz="2400" dirty="0" err="1"/>
              <a:t>GeeksforGeeks</a:t>
            </a:r>
            <a:endParaRPr lang="en-GB" sz="2400" dirty="0"/>
          </a:p>
          <a:p>
            <a:pPr lvl="1"/>
            <a:r>
              <a:rPr lang="en-GB" dirty="0">
                <a:hlinkClick r:id="rId2"/>
              </a:rPr>
              <a:t>https://www.youtube.com/watch?v=Dk57JonwKNk</a:t>
            </a:r>
            <a:endParaRPr lang="en-GB" dirty="0"/>
          </a:p>
          <a:p>
            <a:r>
              <a:rPr lang="en-GB" sz="2400" dirty="0"/>
              <a:t>Hashing Animations | Data Structure | Visual How</a:t>
            </a:r>
          </a:p>
          <a:p>
            <a:pPr lvl="1"/>
            <a:r>
              <a:rPr lang="en-GB" dirty="0">
                <a:hlinkClick r:id="rId3"/>
              </a:rPr>
              <a:t>https://www.youtube.com/watch?v=VeYKEMY2F9k</a:t>
            </a:r>
            <a:r>
              <a:rPr lang="en-GB" dirty="0"/>
              <a:t> </a:t>
            </a:r>
          </a:p>
          <a:p>
            <a:r>
              <a:rPr lang="en-GB" sz="2400" dirty="0"/>
              <a:t>Linear Probing in Hashing Animations</a:t>
            </a:r>
          </a:p>
          <a:p>
            <a:pPr lvl="1"/>
            <a:r>
              <a:rPr lang="en-GB" dirty="0">
                <a:hlinkClick r:id="rId4"/>
              </a:rPr>
              <a:t>https://www.youtube.com/watch?v=98Y0UDZ9vvs</a:t>
            </a:r>
            <a:endParaRPr lang="en-GB" dirty="0"/>
          </a:p>
          <a:p>
            <a:r>
              <a:rPr lang="en-GB" dirty="0"/>
              <a:t>Quadratic Probing Hashing Animations | Data Structure | Visual How</a:t>
            </a:r>
          </a:p>
          <a:p>
            <a:pPr lvl="1"/>
            <a:r>
              <a:rPr lang="en-GB" dirty="0">
                <a:hlinkClick r:id="rId3"/>
              </a:rPr>
              <a:t>https://www.youtube.com/watch?v=VeYKEMY2F9k</a:t>
            </a:r>
            <a:r>
              <a:rPr lang="en-GB" dirty="0"/>
              <a:t> </a:t>
            </a:r>
          </a:p>
          <a:p>
            <a:r>
              <a:rPr lang="en-GB" dirty="0"/>
              <a:t>Hashing | Set 2 (Separate Chaining) | </a:t>
            </a:r>
            <a:r>
              <a:rPr lang="en-GB" dirty="0" err="1"/>
              <a:t>GeeksforGeeks</a:t>
            </a:r>
            <a:endParaRPr lang="en-GB" dirty="0"/>
          </a:p>
          <a:p>
            <a:pPr lvl="1"/>
            <a:r>
              <a:rPr lang="en-GB" dirty="0">
                <a:hlinkClick r:id="rId5"/>
              </a:rPr>
              <a:t>https://www.youtube.com/watch?v=_xA8UvfOGgU</a:t>
            </a:r>
            <a:r>
              <a:rPr lang="en-GB" dirty="0"/>
              <a:t> </a:t>
            </a:r>
          </a:p>
          <a:p>
            <a:r>
              <a:rPr lang="en-GB" dirty="0"/>
              <a:t>Separate Chaining in Hashing Animations | Data Structure | Visual How</a:t>
            </a:r>
          </a:p>
          <a:p>
            <a:pPr lvl="1"/>
            <a:r>
              <a:rPr lang="en-GB" dirty="0">
                <a:hlinkClick r:id="rId6"/>
              </a:rPr>
              <a:t>https://www.youtube.com/watch?v=LRtKQdsJC3o</a:t>
            </a:r>
            <a:r>
              <a:rPr lang="en-GB" dirty="0"/>
              <a:t> </a:t>
            </a:r>
          </a:p>
          <a:p>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a:t>Hashing </a:t>
            </a:r>
            <a:r>
              <a:rPr lang="en-GB" sz="1400" dirty="0"/>
              <a:t>|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41641</TotalTime>
  <Words>3783</Words>
  <Application>Microsoft Office PowerPoint</Application>
  <PresentationFormat>On-screen Show (4:3)</PresentationFormat>
  <Paragraphs>715</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1226</cp:revision>
  <dcterms:created xsi:type="dcterms:W3CDTF">2018-08-13T22:58:39Z</dcterms:created>
  <dcterms:modified xsi:type="dcterms:W3CDTF">2024-09-25T13:37:15Z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