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372" r:id="rId3"/>
    <p:sldId id="373" r:id="rId4"/>
    <p:sldId id="375" r:id="rId5"/>
    <p:sldId id="377" r:id="rId6"/>
    <p:sldId id="378" r:id="rId7"/>
    <p:sldId id="376" r:id="rId8"/>
    <p:sldId id="385" r:id="rId9"/>
    <p:sldId id="388" r:id="rId10"/>
    <p:sldId id="389" r:id="rId11"/>
    <p:sldId id="392" r:id="rId12"/>
    <p:sldId id="393" r:id="rId13"/>
    <p:sldId id="395" r:id="rId14"/>
    <p:sldId id="387" r:id="rId15"/>
    <p:sldId id="396" r:id="rId16"/>
    <p:sldId id="398" r:id="rId17"/>
    <p:sldId id="391" r:id="rId18"/>
    <p:sldId id="390" r:id="rId19"/>
    <p:sldId id="380" r:id="rId20"/>
    <p:sldId id="383" r:id="rId21"/>
    <p:sldId id="384" r:id="rId22"/>
    <p:sldId id="38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373"/>
            <p14:sldId id="375"/>
            <p14:sldId id="377"/>
            <p14:sldId id="378"/>
            <p14:sldId id="376"/>
            <p14:sldId id="385"/>
            <p14:sldId id="388"/>
            <p14:sldId id="389"/>
            <p14:sldId id="392"/>
            <p14:sldId id="393"/>
            <p14:sldId id="395"/>
            <p14:sldId id="387"/>
            <p14:sldId id="396"/>
            <p14:sldId id="398"/>
            <p14:sldId id="391"/>
            <p14:sldId id="390"/>
            <p14:sldId id="380"/>
            <p14:sldId id="383"/>
            <p14:sldId id="384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623" autoAdjust="0"/>
    <p:restoredTop sz="80536" autoAdjust="0"/>
  </p:normalViewPr>
  <p:slideViewPr>
    <p:cSldViewPr>
      <p:cViewPr varScale="1">
        <p:scale>
          <a:sx n="101" d="100"/>
          <a:sy n="101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make_your_own.rst#id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eleurent/highway-env/blob/d6ef0d6d766c3b54a9f06cba3f09677d718109c3/docs/source/make_your_own.rst#id9" TargetMode="External"/><Relationship Id="rId5" Type="http://schemas.openxmlformats.org/officeDocument/2006/relationships/hyperlink" Target="https://github.com/eleurent/highway-env/blob/d6ef0d6d766c3b54a9f06cba3f09677d718109c3/docs/source/make_your_own.rst#id7" TargetMode="External"/><Relationship Id="rId4" Type="http://schemas.openxmlformats.org/officeDocument/2006/relationships/hyperlink" Target="https://github.com/eleurent/highway-env/blob/d6ef0d6d766c3b54a9f06cba3f09677d718109c3/docs/source/make_your_own.rst#id5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l-a/stable-baselin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With default values of  "</a:t>
                </a:r>
                <a:r>
                  <a:rPr lang="en-US" dirty="0" err="1"/>
                  <a:t>collision_reward</a:t>
                </a:r>
                <a:r>
                  <a:rPr lang="en-US" dirty="0"/>
                  <a:t>": -1,  "</a:t>
                </a:r>
                <a:r>
                  <a:rPr lang="en-US" dirty="0" err="1"/>
                  <a:t>right_lane_reward</a:t>
                </a:r>
                <a:r>
                  <a:rPr lang="en-US" dirty="0"/>
                  <a:t>": 0.1,  "</a:t>
                </a:r>
                <a:r>
                  <a:rPr lang="en-US" dirty="0" err="1"/>
                  <a:t>high_speed_reward</a:t>
                </a:r>
                <a:r>
                  <a:rPr lang="en-US" dirty="0"/>
                  <a:t>": 0.4, </a:t>
                </a:r>
                <a:r>
                  <a:rPr lang="en-US" dirty="0" err="1"/>
                  <a:t>lmap</a:t>
                </a:r>
                <a:r>
                  <a:rPr lang="en-US" dirty="0"/>
                  <a:t>(reward, [-1, .5], [0,1])</a:t>
                </a:r>
              </a:p>
              <a:p>
                <a:r>
                  <a:rPr lang="en-US" dirty="0"/>
                  <a:t>def _reward(self, action: Action) -&gt; float: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if Lane=1 (right lane),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if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∉[20,30]</m:t>
                    </m:r>
                  </m:oMath>
                </a14:m>
                <a:r>
                  <a:rPr lang="en-US" b="0" i="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clip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With default values of  "</a:t>
                </a:r>
                <a:r>
                  <a:rPr lang="en-US" dirty="0" err="1"/>
                  <a:t>collision_reward</a:t>
                </a:r>
                <a:r>
                  <a:rPr lang="en-US" dirty="0"/>
                  <a:t>": -1,  "</a:t>
                </a:r>
                <a:r>
                  <a:rPr lang="en-US" dirty="0" err="1"/>
                  <a:t>right_lane_reward</a:t>
                </a:r>
                <a:r>
                  <a:rPr lang="en-US" dirty="0"/>
                  <a:t>": 0.1,  "</a:t>
                </a:r>
                <a:r>
                  <a:rPr lang="en-US" dirty="0" err="1"/>
                  <a:t>high_speed_reward</a:t>
                </a:r>
                <a:r>
                  <a:rPr lang="en-US" dirty="0"/>
                  <a:t>": 0.4, </a:t>
                </a:r>
                <a:r>
                  <a:rPr lang="en-US" dirty="0" err="1"/>
                  <a:t>lmap</a:t>
                </a:r>
                <a:r>
                  <a:rPr lang="en-US" dirty="0"/>
                  <a:t>(reward, [-1, .5], [0,1])</a:t>
                </a:r>
              </a:p>
              <a:p>
                <a:r>
                  <a:rPr lang="en-US" dirty="0"/>
                  <a:t>def _reward(self, action: Action) -&gt; float: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:r>
                  <a:rPr lang="en-US" i="0" dirty="0">
                    <a:latin typeface="Cambria Math" panose="02040503050406030204" pitchFamily="18" charset="0"/>
                  </a:rPr>
                  <a:t>.1∗</a:t>
                </a:r>
                <a:r>
                  <a:rPr lang="en-US" b="0" i="0" dirty="0">
                    <a:latin typeface="Cambria Math" panose="02040503050406030204" pitchFamily="18" charset="0"/>
                  </a:rPr>
                  <a:t>0/</a:t>
                </a:r>
                <a:r>
                  <a:rPr lang="en-US" i="0" dirty="0">
                    <a:latin typeface="Cambria Math" panose="02040503050406030204" pitchFamily="18" charset="0"/>
                  </a:rPr>
                  <a:t>1</a:t>
                </a:r>
                <a:r>
                  <a:rPr lang="en-US" b="0" i="0" dirty="0">
                    <a:latin typeface="Cambria Math" panose="02040503050406030204" pitchFamily="18" charset="0"/>
                  </a:rPr>
                  <a:t>=0</a:t>
                </a:r>
                <a:r>
                  <a:rPr lang="en-US" dirty="0"/>
                  <a:t>; if Lane=1 (right lane), then </a:t>
                </a:r>
                <a:r>
                  <a:rPr lang="en-US" i="0" dirty="0">
                    <a:latin typeface="Cambria Math" panose="02040503050406030204" pitchFamily="18" charset="0"/>
                  </a:rPr>
                  <a:t>.1∗</a:t>
                </a:r>
                <a:r>
                  <a:rPr lang="en-US" b="0" i="0" dirty="0">
                    <a:latin typeface="Cambria Math" panose="02040503050406030204" pitchFamily="18" charset="0"/>
                  </a:rPr>
                  <a:t>1/</a:t>
                </a:r>
                <a:r>
                  <a:rPr lang="en-US" i="0" dirty="0">
                    <a:latin typeface="Cambria Math" panose="02040503050406030204" pitchFamily="18" charset="0"/>
                  </a:rPr>
                  <a:t>1=.</a:t>
                </a:r>
                <a:r>
                  <a:rPr lang="en-US" b="0" i="0" dirty="0">
                    <a:latin typeface="Cambria Math" panose="02040503050406030204" pitchFamily="18" charset="0"/>
                  </a:rPr>
                  <a:t>1</a:t>
                </a:r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:r>
                  <a:rPr lang="en-US" i="0" dirty="0">
                    <a:latin typeface="Cambria Math" panose="02040503050406030204" pitchFamily="18" charset="0"/>
                  </a:rPr>
                  <a:t>"(if </a:t>
                </a:r>
                <a:r>
                  <a:rPr lang="en-US" i="0">
                    <a:latin typeface="Cambria Math" panose="02040503050406030204" pitchFamily="18" charset="0"/>
                  </a:rPr>
                  <a:t>" 𝑣∉[20,30]</a:t>
                </a:r>
                <a:r>
                  <a:rPr lang="en-US" b="0" i="0" dirty="0"/>
                  <a:t>, </a:t>
                </a:r>
                <a:r>
                  <a:rPr lang="en-US" i="0" dirty="0">
                    <a:latin typeface="Cambria Math" panose="02040503050406030204" pitchFamily="18" charset="0"/>
                  </a:rPr>
                  <a:t>"clip</a:t>
                </a:r>
                <a:r>
                  <a:rPr lang="en-US" b="0" i="0" dirty="0">
                    <a:latin typeface="Cambria Math" panose="02040503050406030204" pitchFamily="18" charset="0"/>
                  </a:rPr>
                  <a:t> output</a:t>
                </a:r>
                <a:r>
                  <a:rPr lang="en-US" i="0" dirty="0">
                    <a:latin typeface="Cambria Math" panose="02040503050406030204" pitchFamily="18" charset="0"/>
                  </a:rPr>
                  <a:t> to within" </a:t>
                </a:r>
                <a:r>
                  <a:rPr lang="en-US" i="0">
                    <a:latin typeface="Cambria Math" panose="02040503050406030204" pitchFamily="18" charset="0"/>
                  </a:rPr>
                  <a:t>[0,1]</a:t>
                </a:r>
                <a:r>
                  <a:rPr lang="en-US" dirty="0"/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40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highway_env.envs.common.abstract.AbstractEnv.default_config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provides a default configuration dictionary that can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highway_env.envs.common.abstract.AbstractEnv.define_spaces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gives access to a choice of observation and action types, set from the environment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highway_env.envs.common.abstract.AbstractEnv.step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executes the desired actions (at policy frequency) and simulate the environment (at simulation frequency)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highway_env.envs.common.abstract.AbstractEnv.render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renders the environment.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1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https://github.com/eleurent/rl-agents/tree/master/rl_agents/agents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10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https://github.com/eleurent/rl-agents/blob/master/scripts/configs/HighwayEnv/env.json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https://github.com/eleurent/rl-agents/blob/master/scripts/configs/HighwayEnv/agents/DQNAgent/dqn.json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5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https://github.com/eleurent/rl-agents/blob/e4abed7233c6e727394ab9a671ee81761856e81a/rl_agents/agents/common/exploration/abstract.py#L14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04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and optimal action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, and optimal action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1−</a:t>
                </a:r>
                <a:r>
                  <a:rPr lang="en-US" i="0">
                    <a:latin typeface="Cambria Math" panose="02040503050406030204" pitchFamily="18" charset="0"/>
                  </a:rPr>
                  <a:t>𝜖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68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https://github.com/eleurent/rl-agents/blob/e4abed7233c6e727394ab9a671ee81761856e81a/rl_agents/agents/common/exploration/epsilon_greedy.py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8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https://towardsdatascience.com/stable-baselines-a-fork-of-openai-baselines-reinforcement-learning-made-easy-df87c4b2fc82 </a:t>
            </a:r>
            <a:r>
              <a:rPr lang="en-US" dirty="0">
                <a:hlinkClick r:id="rId3"/>
              </a:rPr>
              <a:t>https://github.com/hill-a/stable-baselines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21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https://github.com/eleurent/highway-env/blob/master/highway_env/envs/highway_env.py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https://github.com/eleurent/highway-env/blob/d6ef0d6d766c3b54a9f06cba3f09677d718109c3/docs/source/rewards/index.rst</a:t>
            </a:r>
          </a:p>
          <a:p>
            <a:pPr lvl="1"/>
            <a:endParaRPr lang="en-US" dirty="0"/>
          </a:p>
          <a:p>
            <a:r>
              <a:rPr lang="en-US" dirty="0"/>
              <a:t>Printing </a:t>
            </a:r>
            <a:r>
              <a:rPr lang="en-US" dirty="0" err="1"/>
              <a:t>env.config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fr-FR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endParaRPr lang="fr-FR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pprint.pprint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env.config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94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https://github.com/eleurent/highway-env/blob/master/highway_env/envs/common/observation.py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SFMono-Regular"/>
              </a:rPr>
              <a:t>KinematicsGoalObservation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KinematicObservation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n-US" dirty="0" err="1"/>
              <a:t>TimeToCollisionObservation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43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https://github.com/eleurent/highway-env/blob/master/highway_env/envs/common/action.py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7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https://github.com/eleurent/highway-env/blob/d6ef0d6d766c3b54a9f06cba3f09677d718109c3/docs/source/actions/index.rst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9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https://github.com/eleurent/highway-env/blob/master/highway_env/vehicle/controller.py</a:t>
            </a:r>
          </a:p>
          <a:p>
            <a:endParaRPr lang="en-US" dirty="0"/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speed_to_index</a:t>
            </a:r>
            <a:r>
              <a:rPr lang="en-US" dirty="0">
                <a:effectLst/>
                <a:latin typeface="SFMono-Regular"/>
              </a:rPr>
              <a:t>(self, speed: float) -&gt; int: """ Find the index of the closest speed allowed to a given speed. :param speed: an input speed [m/s] :return: the index of the closest speed allowed [] """ x = (speed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/ (</a:t>
            </a:r>
            <a:r>
              <a:rPr lang="en-US" dirty="0" err="1">
                <a:effectLst/>
                <a:latin typeface="SFMono-Regular"/>
              </a:rPr>
              <a:t>self.SPEED_MAX</a:t>
            </a:r>
            <a:r>
              <a:rPr lang="en-US" dirty="0">
                <a:effectLst/>
                <a:latin typeface="SFMono-Regular"/>
              </a:rPr>
              <a:t>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return np.int(</a:t>
            </a:r>
            <a:r>
              <a:rPr lang="en-US" dirty="0" err="1">
                <a:effectLst/>
                <a:latin typeface="SFMono-Regular"/>
              </a:rPr>
              <a:t>np.clip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np.round</a:t>
            </a:r>
            <a:r>
              <a:rPr lang="en-US" dirty="0">
                <a:effectLst/>
                <a:latin typeface="SFMono-Regular"/>
              </a:rPr>
              <a:t>(x * (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- 1)), 0, 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57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https://github.com/eleurent/highway-env/blob/master/highway_env/envs/highway_env.py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RIGHT_LANE_REWARD: float = 0.1</a:t>
            </a:r>
          </a:p>
          <a:p>
            <a:pPr lvl="1"/>
            <a:r>
              <a:rPr lang="en-US" dirty="0"/>
              <a:t>"""The reward received when driving on the right-most lanes, linearly mapped to zero for other lanes."""</a:t>
            </a:r>
          </a:p>
          <a:p>
            <a:r>
              <a:rPr lang="en-US" dirty="0"/>
              <a:t>HIGH_SPEED_REWARD: float = 0.4</a:t>
            </a:r>
          </a:p>
          <a:p>
            <a:pPr lvl="1"/>
            <a:r>
              <a:rPr lang="en-US" dirty="0"/>
              <a:t>"""The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"]."""</a:t>
            </a:r>
          </a:p>
          <a:p>
            <a:r>
              <a:rPr lang="en-US" dirty="0"/>
              <a:t>LANE_CHANGE_REWARD: float = 0</a:t>
            </a:r>
          </a:p>
          <a:p>
            <a:pPr lvl="1"/>
            <a:r>
              <a:rPr lang="en-US" dirty="0"/>
              <a:t>"""The reward received at each lane change action.""“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58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https://github.com/eleurent/highway-env/blob/master/highway_env/envs/highway_env.py</a:t>
            </a:r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all_side_lanes</a:t>
            </a:r>
            <a:r>
              <a:rPr lang="en-US" dirty="0">
                <a:effectLst/>
                <a:latin typeface="SFMono-Regular"/>
              </a:rPr>
              <a:t>(self,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) -&gt; List[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]: """ :param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the index of a lane. :return: all lanes belonging to the same road. """ return [(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[1],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) for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 in range(</a:t>
            </a:r>
            <a:r>
              <a:rPr lang="en-US" dirty="0" err="1">
                <a:effectLst/>
                <a:latin typeface="SFMono-Regular"/>
              </a:rPr>
              <a:t>len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self.graph</a:t>
            </a:r>
            <a:r>
              <a:rPr lang="en-US" dirty="0">
                <a:effectLst/>
                <a:latin typeface="SFMono-Regular"/>
              </a:rPr>
              <a:t>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[0]][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[1]]))]</a:t>
            </a:r>
          </a:p>
          <a:p>
            <a:r>
              <a:rPr lang="en-US" dirty="0">
                <a:effectLst/>
                <a:latin typeface="SFMono-Regular"/>
              </a:rPr>
              <a:t>https://github.com/eleurent/highway-env/blob/3ef36a0fb17f91769ecac9581206bd51cce41108/highway_env/road/road.py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_from, _to, _id </a:t>
            </a:r>
            <a:r>
              <a:rPr lang="en-US" b="0" i="0" dirty="0"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lane_index</a:t>
            </a: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X: [-1, .5] y: [0,1]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actions/index.rst#id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eurent/highway-env/blob/d6ef0d6d766c3b54a9f06cba3f09677d718109c3/docs/source/actions/index.rst#id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eurent.github.io/highway-env/" TargetMode="External"/><Relationship Id="rId2" Type="http://schemas.openxmlformats.org/officeDocument/2006/relationships/hyperlink" Target="https://github.com/eleurent/highway-en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eurent/rl-agents#trailblazer" TargetMode="External"/><Relationship Id="rId13" Type="http://schemas.openxmlformats.org/officeDocument/2006/relationships/hyperlink" Target="https://github.com/eleurent/rl-agents#dqn-deep-q-network" TargetMode="External"/><Relationship Id="rId3" Type="http://schemas.openxmlformats.org/officeDocument/2006/relationships/hyperlink" Target="https://github.com/eleurent/rl-agents#vi-value-iteration" TargetMode="External"/><Relationship Id="rId7" Type="http://schemas.openxmlformats.org/officeDocument/2006/relationships/hyperlink" Target="https://github.com/eleurent/rl-agents#olop-open-loop-optimistic-planning" TargetMode="External"/><Relationship Id="rId12" Type="http://schemas.openxmlformats.org/officeDocument/2006/relationships/hyperlink" Target="https://github.com/eleurent/rl-agents#irp-interval-based-robust-planning" TargetMode="External"/><Relationship Id="rId2" Type="http://schemas.openxmlformats.org/officeDocument/2006/relationships/hyperlink" Target="https://github.com/eleurent/rl-ag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urent/rl-agents#opd-optimistic-planning-for-deterministic-systems" TargetMode="External"/><Relationship Id="rId11" Type="http://schemas.openxmlformats.org/officeDocument/2006/relationships/hyperlink" Target="https://github.com/eleurent/rl-agents#drop-discrete-robust-optimistic-planning" TargetMode="External"/><Relationship Id="rId5" Type="http://schemas.openxmlformats.org/officeDocument/2006/relationships/hyperlink" Target="https://github.com/eleurent/rl-agents#uct-upper-confidence-bounds-applied-to-trees" TargetMode="External"/><Relationship Id="rId15" Type="http://schemas.openxmlformats.org/officeDocument/2006/relationships/hyperlink" Target="https://github.com/eleurent/rl-agents#bftq-budgeted-fitted-q" TargetMode="External"/><Relationship Id="rId10" Type="http://schemas.openxmlformats.org/officeDocument/2006/relationships/hyperlink" Target="https://github.com/eleurent/rl-agents#rvi-robust-value-iteration" TargetMode="External"/><Relationship Id="rId4" Type="http://schemas.openxmlformats.org/officeDocument/2006/relationships/hyperlink" Target="https://github.com/eleurent/rl-agents#cem-cross-entropy-method" TargetMode="External"/><Relationship Id="rId9" Type="http://schemas.openxmlformats.org/officeDocument/2006/relationships/hyperlink" Target="https://github.com/eleurent/rl-agents#plaT%CE%B3poos" TargetMode="External"/><Relationship Id="rId14" Type="http://schemas.openxmlformats.org/officeDocument/2006/relationships/hyperlink" Target="https://github.com/eleurent/rl-agents#ftq-fitted-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R-RM/stable-baseline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Lab3  DQN for </a:t>
            </a:r>
            <a:r>
              <a:rPr lang="en-US" sz="4400"/>
              <a:t>Highway Driving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2337253" y="6563711"/>
            <a:ext cx="4469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https://github.com/eleurent/highway-env</a:t>
            </a:r>
            <a:endParaRPr lang="en-SE" sz="1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66DCD1-4DE3-4961-8377-20043FFD1F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49762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B43-5472-4536-AD66-B1CCC61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033-35AD-4EFD-B8AD-8EBD73E3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86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ContinuousAction</a:t>
            </a:r>
            <a:r>
              <a:rPr lang="en-US" dirty="0"/>
              <a:t>(</a:t>
            </a:r>
            <a:r>
              <a:rPr lang="en-US" dirty="0" err="1"/>
              <a:t>ActionType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 action space for throttle and/or steering angle. If both throttle and steering are enabled, they are set in this order: [throttle, steering]. The space intervals are always [-1, 1], but are mapped to throttle/steering intervals through configurations.</a:t>
            </a:r>
          </a:p>
          <a:p>
            <a:pPr lvl="1"/>
            <a:r>
              <a:rPr lang="en-US" dirty="0"/>
              <a:t>ACCELERATION_RANGE = (-5, 5.0)</a:t>
            </a:r>
          </a:p>
          <a:p>
            <a:pPr lvl="2"/>
            <a:r>
              <a:rPr lang="en-US" dirty="0"/>
              <a:t>[-x, x], in m/s²</a:t>
            </a:r>
          </a:p>
          <a:p>
            <a:pPr lvl="1"/>
            <a:r>
              <a:rPr lang="en-US" dirty="0"/>
              <a:t>STEERING_RANGE = (-</a:t>
            </a:r>
            <a:r>
              <a:rPr lang="en-US" dirty="0" err="1"/>
              <a:t>np.pi</a:t>
            </a:r>
            <a:r>
              <a:rPr lang="en-US" dirty="0"/>
              <a:t> / 4, </a:t>
            </a:r>
            <a:r>
              <a:rPr lang="en-US" dirty="0" err="1"/>
              <a:t>np.pi</a:t>
            </a:r>
            <a:r>
              <a:rPr lang="en-US" dirty="0"/>
              <a:t> / 4)</a:t>
            </a:r>
          </a:p>
          <a:p>
            <a:pPr lvl="2"/>
            <a:r>
              <a:rPr lang="en-US" dirty="0"/>
              <a:t>[-x, x], in rad</a:t>
            </a:r>
          </a:p>
          <a:p>
            <a:r>
              <a:rPr lang="en-US" b="0" i="0" dirty="0"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effectLst/>
                <a:latin typeface="SFMono-Regular"/>
              </a:rPr>
              <a:t>DiscreteMetaAction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ActionType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dirty="0"/>
              <a:t>Discrete action space of meta-actions: lane changes, and cruise control set-point.</a:t>
            </a:r>
          </a:p>
          <a:p>
            <a:pPr lvl="1"/>
            <a:r>
              <a:rPr lang="en-US" dirty="0"/>
              <a:t>ACTIONS_ALL = {0: 'LANE_LEFT', 1: 'IDLE’, 2: 'LANE_RIGHT', 3: 'FASTER’, 4: 'SLOWER'}</a:t>
            </a:r>
          </a:p>
          <a:p>
            <a:pPr lvl="2"/>
            <a:r>
              <a:rPr lang="en-US" dirty="0"/>
              <a:t>A mapping of action indexes to labels.</a:t>
            </a:r>
          </a:p>
          <a:p>
            <a:pPr lvl="1"/>
            <a:r>
              <a:rPr lang="en-US" dirty="0"/>
              <a:t>ACTIONS_LONGI = {0: 'SLOWER', 1: 'IDLE', 2: 'FASTER'}</a:t>
            </a:r>
          </a:p>
          <a:p>
            <a:pPr lvl="2"/>
            <a:r>
              <a:rPr lang="en-US" dirty="0"/>
              <a:t>A mapping of longitudinal action indexes to labels.</a:t>
            </a:r>
          </a:p>
          <a:p>
            <a:pPr lvl="1"/>
            <a:r>
              <a:rPr lang="en-US" dirty="0"/>
              <a:t>ACTIONS_LAT = {0: 'LANE_LEFT', 1: 'IDLE', 2: 'LANE_RIGHT’}</a:t>
            </a:r>
          </a:p>
          <a:p>
            <a:pPr lvl="2"/>
            <a:r>
              <a:rPr lang="en-US" dirty="0"/>
              <a:t>A mapping of lateral action indexes to labels.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F2CB-A9F7-4895-BC34-152F7B2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4CC9E-B8C9-49B0-B5F8-03193E1B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40740"/>
            <a:ext cx="5029201" cy="109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7747A-B5E0-45C2-90A4-9728DAC83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657566"/>
            <a:ext cx="4038600" cy="22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3B61-9BE2-4E83-8E27-60AB370E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are controller targets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6B4-3B89-4D73-84BD-97666D34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py:class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highway_env.envs.common.action.DiscreteMetaAction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type adds a layer of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ref:`speed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 and steering controllers &lt;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vehicle_controller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&gt;`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on top of the continuous low-level control, so that the ego-vehicle can automatically follow the road at a desired velocity. Then, the available 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meta-actions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consist in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changing the target lane and speed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are used as setpoints for the low-level controllers.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1D60-D6F2-4C6C-8B9C-1ECADB8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A688-96CA-4416-85E5-2B6E585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vehicle/controller.py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34D1-6B76-4D73-88D0-FEB085E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5400"/>
            <a:ext cx="3200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vehicle piloted by two low-level controllers, allowing high-level actions such as cruise control and lane changes.</a:t>
            </a:r>
          </a:p>
          <a:p>
            <a:pPr lvl="1"/>
            <a:r>
              <a:rPr lang="en-US" dirty="0"/>
              <a:t>The longitudinal controller is a speed controller;</a:t>
            </a:r>
          </a:p>
          <a:p>
            <a:pPr lvl="1"/>
            <a:r>
              <a:rPr lang="en-US" dirty="0"/>
              <a:t>The lateral controller is a heading controller cascaded with a lateral position controller.</a:t>
            </a:r>
          </a:p>
          <a:p>
            <a:pPr lvl="1"/>
            <a:r>
              <a:rPr lang="en-US" dirty="0"/>
              <a:t>Control algorithm is Proportional control.</a:t>
            </a:r>
          </a:p>
          <a:p>
            <a:pPr lvl="1"/>
            <a:r>
              <a:rPr lang="en-US" dirty="0"/>
              <a:t>Vehicle model is dynamical bicycle model, with tire friction and slipping.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C12A-11E5-40BA-BB93-BD8D12F7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D88FB-23B0-4C9B-AE86-92323DA4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98" y="1562906"/>
            <a:ext cx="5830139" cy="48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3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1836-3A3C-40C1-9CA5-EA7FB28C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highway_env.py </a:t>
            </a:r>
            <a:r>
              <a:rPr lang="en-US" altLang="zh-CN" dirty="0" err="1"/>
              <a:t>default_config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4311-292F-431D-A0B5-D2B5F069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   # The reward received when colliding with a vehicle.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right_lane_reward</a:t>
            </a:r>
            <a:r>
              <a:rPr lang="en-US" dirty="0"/>
              <a:t>": 0.1,  # The reward received when driving on the right-most lanes, linearly mapped to zero for other lanes.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high_speed_reward</a:t>
            </a:r>
            <a:r>
              <a:rPr lang="en-US" dirty="0"/>
              <a:t>": 0.4,  # 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lane_change_reward</a:t>
            </a:r>
            <a:r>
              <a:rPr lang="en-US" dirty="0"/>
              <a:t>": 0,   # The reward received at each lane change action.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reward_speed_range</a:t>
            </a:r>
            <a:r>
              <a:rPr lang="en-US" dirty="0"/>
              <a:t>": [20, 30],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FCF74-212C-4862-85DC-1286D3CF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0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B586-A165-4B57-9C69-8576D76B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68362"/>
          </a:xfrm>
        </p:spPr>
        <p:txBody>
          <a:bodyPr/>
          <a:lstStyle/>
          <a:p>
            <a:r>
              <a:rPr lang="en-US" dirty="0"/>
              <a:t>highway_env.py _reward()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A3B9-3532-4BA9-8F8A-A0663B0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4CF5A-DC5F-C512-BC04-415E8A749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685800"/>
            <a:ext cx="8048625" cy="60009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617520-A417-F6E2-178C-61CF1671DC2E}"/>
              </a:ext>
            </a:extLst>
          </p:cNvPr>
          <p:cNvSpPr/>
          <p:nvPr/>
        </p:nvSpPr>
        <p:spPr bwMode="auto">
          <a:xfrm>
            <a:off x="547687" y="2343319"/>
            <a:ext cx="7453313" cy="14478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874D7-827C-7925-F1FB-449A79272769}"/>
              </a:ext>
            </a:extLst>
          </p:cNvPr>
          <p:cNvSpPr/>
          <p:nvPr/>
        </p:nvSpPr>
        <p:spPr bwMode="auto">
          <a:xfrm>
            <a:off x="528637" y="5229394"/>
            <a:ext cx="7453313" cy="1304925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1EA8-81C3-39B9-9194-A380CA10B11E}"/>
              </a:ext>
            </a:extLst>
          </p:cNvPr>
          <p:cNvSpPr txBox="1"/>
          <p:nvPr/>
        </p:nvSpPr>
        <p:spPr>
          <a:xfrm>
            <a:off x="2128837" y="6620387"/>
            <a:ext cx="5943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https://github.com/eleurent/highway-env/blob/master/highway_env/envs/highway_env.py</a:t>
            </a:r>
          </a:p>
        </p:txBody>
      </p:sp>
    </p:spTree>
    <p:extLst>
      <p:ext uri="{BB962C8B-B14F-4D97-AF65-F5344CB8AC3E}">
        <p14:creationId xmlns:p14="http://schemas.microsoft.com/office/powerpoint/2010/main" val="23699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0615-9A10-4D70-98CA-8751E9D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highway_env.py _reward() Explanations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utils.lmap(v: float, x: Interval, y: Interval) -&gt; float</a:t>
                </a:r>
              </a:p>
              <a:p>
                <a:pPr lvl="1"/>
                <a:r>
                  <a:rPr lang="en-US" dirty="0"/>
                  <a:t>Linear map of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within range x=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desired range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Currently, function _reward() returns the sum of three reward terms: </a:t>
                </a:r>
                <a:r>
                  <a:rPr lang="en-US" dirty="0" err="1"/>
                  <a:t>collision_reward</a:t>
                </a:r>
                <a:r>
                  <a:rPr lang="en-US" dirty="0"/>
                  <a:t>, </a:t>
                </a:r>
                <a:r>
                  <a:rPr lang="en-US" dirty="0" err="1"/>
                  <a:t>high_speed_reward</a:t>
                </a:r>
                <a:r>
                  <a:rPr lang="en-US" dirty="0"/>
                  <a:t>, and </a:t>
                </a:r>
                <a:r>
                  <a:rPr lang="en-US" dirty="0" err="1"/>
                  <a:t>right_lane_reward</a:t>
                </a:r>
                <a:endParaRPr lang="en-US" dirty="0"/>
              </a:p>
              <a:p>
                <a:r>
                  <a:rPr lang="en-US" dirty="0"/>
                  <a:t>Your job is to add an additional lane_change_reward by modifying both functions </a:t>
                </a:r>
                <a:r>
                  <a:rPr lang="en-US" sz="3200" dirty="0"/>
                  <a:t>_reward() and _rewards()</a:t>
                </a:r>
              </a:p>
              <a:p>
                <a:r>
                  <a:rPr lang="en-US" dirty="0"/>
                  <a:t>Please refer to </a:t>
                </a:r>
                <a:r>
                  <a:rPr lang="en-SE" sz="3200" dirty="0"/>
                  <a:t>roundabout_env.py </a:t>
                </a:r>
                <a:r>
                  <a:rPr lang="en-US" sz="3200" dirty="0"/>
                  <a:t>for how to add the </a:t>
                </a:r>
                <a:r>
                  <a:rPr lang="en-US" dirty="0" err="1">
                    <a:solidFill>
                      <a:srgbClr val="C00000"/>
                    </a:solidFill>
                  </a:rPr>
                  <a:t>lane_change_reward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You need to add it to both </a:t>
                </a:r>
                <a:r>
                  <a:rPr lang="en-US" dirty="0" err="1"/>
                  <a:t>utils.lmap</a:t>
                </a:r>
                <a:r>
                  <a:rPr lang="en-US" dirty="0"/>
                  <a:t>() in </a:t>
                </a:r>
                <a:r>
                  <a:rPr lang="en-US" sz="2800" dirty="0"/>
                  <a:t>_reward() </a:t>
                </a:r>
                <a:r>
                  <a:rPr lang="en-US" dirty="0"/>
                  <a:t>and return… in </a:t>
                </a:r>
                <a:r>
                  <a:rPr lang="en-US" sz="2800" dirty="0"/>
                  <a:t>_rewards() </a:t>
                </a:r>
                <a:endParaRPr lang="en-US" dirty="0"/>
              </a:p>
              <a:p>
                <a:r>
                  <a:rPr lang="en-US" dirty="0"/>
                  <a:t>To set the specific value of lane_change_reward, please change the line </a:t>
                </a:r>
                <a:r>
                  <a:rPr lang="en-US" dirty="0" err="1"/>
                  <a:t>env.config</a:t>
                </a:r>
                <a:r>
                  <a:rPr lang="en-US" dirty="0"/>
                  <a:t>["lane_change_reward"] = 0 in “Lab3_Highway_DQN_rlagents.ipynb”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037" t="-2339" b="-16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D3D5-8831-4A0A-9CC5-D970B8F9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1123-B8E1-3CA0-1216-1FB6A43F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sz="4000" dirty="0"/>
              <a:t>roundabout_env.py </a:t>
            </a:r>
            <a:r>
              <a:rPr lang="en-US" dirty="0"/>
              <a:t>_reward()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5A83-11F8-A3B3-21EE-0373A1BE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600200"/>
          </a:xfrm>
        </p:spPr>
        <p:txBody>
          <a:bodyPr/>
          <a:lstStyle/>
          <a:p>
            <a:r>
              <a:rPr lang="en-US" dirty="0"/>
              <a:t>This function is problematic, since it does not really add lane_change_reward in _reward() function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9D0D-8869-F7EC-E266-DC147137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B7C75-3B23-B838-EB0C-E2E12AA7B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7" y="1295400"/>
            <a:ext cx="887322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98863A-AF2E-A9CE-BF76-7C858B9C7F47}"/>
              </a:ext>
            </a:extLst>
          </p:cNvPr>
          <p:cNvSpPr txBox="1"/>
          <p:nvPr/>
        </p:nvSpPr>
        <p:spPr>
          <a:xfrm>
            <a:off x="1828800" y="6572250"/>
            <a:ext cx="5791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https://github.com/eleurent/highway-env/blob/v1.2/highway_env/envs/roundabout_env.py</a:t>
            </a:r>
          </a:p>
        </p:txBody>
      </p:sp>
    </p:spTree>
    <p:extLst>
      <p:ext uri="{BB962C8B-B14F-4D97-AF65-F5344CB8AC3E}">
        <p14:creationId xmlns:p14="http://schemas.microsoft.com/office/powerpoint/2010/main" val="319611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35DB-3529-454D-A164-0D0BAC5A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create_road</a:t>
            </a:r>
            <a:r>
              <a:rPr lang="en-US" dirty="0"/>
              <a:t>(), </a:t>
            </a:r>
            <a:r>
              <a:rPr lang="en-US" dirty="0" err="1"/>
              <a:t>create_vehicles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4F4-9D31-4EAA-91C9-86F87DA4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2DC2-5EA7-4AD0-BE7C-2E8EBBC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EAEF4-66F5-4621-8BD5-30C90C3C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" y="1206549"/>
            <a:ext cx="8325853" cy="55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C588-2FA8-47E9-8B0B-2840BC08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1E22-D49B-4161-A8FD-6C7422DD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6324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random.py:</a:t>
            </a:r>
          </a:p>
          <a:p>
            <a:r>
              <a:rPr lang="en-US" dirty="0"/>
              <a:t>def act(self, state):</a:t>
            </a:r>
          </a:p>
          <a:p>
            <a:pPr marL="514350" lvl="1" indent="0">
              <a:buNone/>
            </a:pPr>
            <a:r>
              <a:rPr lang="en-US" sz="3200" dirty="0"/>
              <a:t>return </a:t>
            </a:r>
            <a:r>
              <a:rPr lang="en-US" sz="3200" dirty="0" err="1"/>
              <a:t>self.env.action_space.sample</a:t>
            </a:r>
            <a:r>
              <a:rPr lang="en-US" sz="3200" dirty="0"/>
              <a:t>()</a:t>
            </a:r>
          </a:p>
          <a:p>
            <a:r>
              <a:rPr lang="en-US" dirty="0"/>
              <a:t>In </a:t>
            </a:r>
            <a:r>
              <a:rPr lang="en-US" dirty="0" err="1"/>
              <a:t>deep_q_network</a:t>
            </a:r>
            <a:r>
              <a:rPr lang="en-US" dirty="0"/>
              <a:t>/abstract.py:</a:t>
            </a:r>
          </a:p>
          <a:p>
            <a:r>
              <a:rPr lang="en-US" b="0" i="0" dirty="0">
                <a:effectLst/>
                <a:latin typeface="SFMono-Regular"/>
              </a:rPr>
              <a:t>def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act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(self, state,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step_exploration_time</a:t>
            </a:r>
            <a:r>
              <a:rPr lang="en-US" b="0" i="0" dirty="0">
                <a:effectLst/>
                <a:latin typeface="SFMono-Regular"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  <a:endParaRPr lang="en-US" dirty="0"/>
          </a:p>
          <a:p>
            <a:pPr marL="457200" lvl="1" indent="0">
              <a:buNone/>
            </a:pPr>
            <a:r>
              <a:rPr lang="en-US" sz="3000" dirty="0"/>
              <a:t> if </a:t>
            </a:r>
            <a:r>
              <a:rPr lang="en-US" sz="3000" dirty="0" err="1"/>
              <a:t>step_exploration_time</a:t>
            </a:r>
            <a:r>
              <a:rPr lang="en-US" sz="3000" dirty="0"/>
              <a:t>:</a:t>
            </a:r>
          </a:p>
          <a:p>
            <a:pPr marL="457200" lvl="1" indent="0">
              <a:buNone/>
            </a:pPr>
            <a:r>
              <a:rPr lang="en-US" sz="3000" dirty="0"/>
              <a:t>      </a:t>
            </a:r>
            <a:r>
              <a:rPr lang="en-US" sz="3000" dirty="0" err="1"/>
              <a:t>self.exploration_policy.step_time</a:t>
            </a:r>
            <a:r>
              <a:rPr lang="en-US" sz="3000" dirty="0"/>
              <a:t>()</a:t>
            </a:r>
          </a:p>
          <a:p>
            <a:pPr marL="457200" lvl="1" indent="0">
              <a:buNone/>
            </a:pPr>
            <a:r>
              <a:rPr lang="en-US" sz="3000" dirty="0"/>
              <a:t>values = </a:t>
            </a:r>
            <a:r>
              <a:rPr lang="en-US" sz="3000" dirty="0" err="1"/>
              <a:t>self.get_state_action_values</a:t>
            </a:r>
            <a:r>
              <a:rPr lang="en-US" sz="3000" dirty="0"/>
              <a:t>(state)</a:t>
            </a:r>
          </a:p>
          <a:p>
            <a:pPr marL="457200" lvl="1" indent="0">
              <a:buNone/>
            </a:pPr>
            <a:r>
              <a:rPr lang="en-US" sz="3000" dirty="0" err="1"/>
              <a:t>self.exploration_policy.update</a:t>
            </a:r>
            <a:r>
              <a:rPr lang="en-US" sz="3000" dirty="0"/>
              <a:t>(values)</a:t>
            </a:r>
          </a:p>
          <a:p>
            <a:pPr marL="457200" lvl="1" indent="0">
              <a:buNone/>
            </a:pPr>
            <a:r>
              <a:rPr lang="en-US" sz="3000" dirty="0"/>
              <a:t>return </a:t>
            </a:r>
            <a:r>
              <a:rPr lang="en-US" sz="3000" dirty="0" err="1"/>
              <a:t>self.exploration_policy.sample</a:t>
            </a:r>
            <a:r>
              <a:rPr lang="en-US" sz="30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BF1A-D0B4-48B6-B1F7-3E36CAF4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B6FA4-03D7-402F-B0B2-C8FD6DC1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86" y="1378358"/>
            <a:ext cx="261021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9CF0-02D1-48C3-BE8A-99A352F2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and Agent Configs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15A-5A5E-4A9F-90E3-46DB8763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env_config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env.json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agent_config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/agents/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DQNAgent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'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A680-83EE-49E3-8E24-A664621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47032-239E-4C8F-A803-E9147198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" y="2244034"/>
            <a:ext cx="3416581" cy="1035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D9555-6980-40BA-88CE-31C1B2F8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67" y="2217090"/>
            <a:ext cx="5699344" cy="418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D34D7-28C5-47E7-9F3B-F331296D2639}"/>
              </a:ext>
            </a:extLst>
          </p:cNvPr>
          <p:cNvSpPr txBox="1"/>
          <p:nvPr/>
        </p:nvSpPr>
        <p:spPr>
          <a:xfrm>
            <a:off x="914400" y="3310736"/>
            <a:ext cx="1369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urier New" panose="02070309020205020404" pitchFamily="49" charset="0"/>
              </a:rPr>
              <a:t>env.json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latin typeface="+mn-lt"/>
              </a:rPr>
              <a:t>(empty)</a:t>
            </a:r>
            <a:endParaRPr lang="en-SE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9C2A3-A1C8-4F4C-84C3-C0ED12409417}"/>
              </a:ext>
            </a:extLst>
          </p:cNvPr>
          <p:cNvSpPr txBox="1"/>
          <p:nvPr/>
        </p:nvSpPr>
        <p:spPr>
          <a:xfrm>
            <a:off x="5562600" y="6345368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2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FC06-E88A-4EC2-B774-84F772F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 Env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F29C-19C8-454F-9AC6-B011567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collection of environments for autonomous driving and tactical decision-making tasks, by Edouard </a:t>
            </a:r>
            <a:r>
              <a:rPr lang="en-US" dirty="0" err="1"/>
              <a:t>Leurent</a:t>
            </a:r>
            <a:endParaRPr lang="en-US" dirty="0"/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https://github.com/eleurent/highway-env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 </a:t>
            </a:r>
            <a:r>
              <a:rPr lang="en-US" dirty="0">
                <a:hlinkClick r:id="rId3"/>
              </a:rPr>
              <a:t>https://eleurent.github.io/highway-env/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0336-FDF5-4485-B950-9828E40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8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31C-7062-47D5-A425-ECDDD9A0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abstract.py </a:t>
            </a:r>
            <a:r>
              <a:rPr lang="en-US" dirty="0" err="1"/>
              <a:t>exploration_factory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FC6E-4EB0-4B3D-BB4B-8D7530AA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6BA5-B1CF-4169-9CA6-E145A800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563F6-1EBA-43CF-8C8D-7E5DF6AC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96"/>
            <a:ext cx="9144000" cy="53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DAFF-735C-4D90-A513-E43CA692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868362"/>
          </a:xfrm>
        </p:spPr>
        <p:txBody>
          <a:bodyPr/>
          <a:lstStyle/>
          <a:p>
            <a:r>
              <a:rPr lang="en-US" dirty="0"/>
              <a:t>epsilon_greedy.py </a:t>
            </a:r>
            <a:r>
              <a:rPr lang="en-US" dirty="0" err="1"/>
              <a:t>get_distribution</a:t>
            </a:r>
            <a:r>
              <a:rPr lang="en-US" dirty="0"/>
              <a:t>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discrete action space size (# actions)</a:t>
                </a:r>
              </a:p>
              <a:p>
                <a:r>
                  <a:rPr lang="en-US" dirty="0"/>
                  <a:t>For each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optimal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031C-E913-46F7-9D5C-9612715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A99D-53CA-4ACC-ADC0-294EE7FE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7200"/>
            <a:ext cx="9144000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61F3-3010-4A25-8B07-441940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epsilon_greedy.py update()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Hyperparam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speed of change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  <a:blipFill>
                <a:blip r:embed="rId3"/>
                <a:stretch>
                  <a:fillRect l="-815" r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F65D-F32B-4A10-BEC2-DB6BAD9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40D-E9D8-4C95-BF70-706A8989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24" y="3962400"/>
            <a:ext cx="6348476" cy="2507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00A69-3271-4D2D-A4DE-5A266C76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280172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6F4-DC8C-4CB1-9582-29E3DEA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env with </a:t>
            </a:r>
            <a:r>
              <a:rPr lang="en-US" dirty="0" err="1"/>
              <a:t>gym.make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3EF0-5FC9-4AAA-9462-9121477F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941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import gym</a:t>
            </a:r>
          </a:p>
          <a:p>
            <a:r>
              <a:rPr lang="en-US" dirty="0"/>
              <a:t>import </a:t>
            </a:r>
            <a:r>
              <a:rPr lang="en-US" dirty="0" err="1"/>
              <a:t>highway_env</a:t>
            </a:r>
            <a:endParaRPr lang="en-US" dirty="0"/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 inline</a:t>
            </a:r>
          </a:p>
          <a:p>
            <a:endParaRPr lang="en-US" dirty="0"/>
          </a:p>
          <a:p>
            <a:r>
              <a:rPr lang="en-US" dirty="0"/>
              <a:t>env = </a:t>
            </a:r>
            <a:r>
              <a:rPr lang="en-US" dirty="0" err="1"/>
              <a:t>gym.make</a:t>
            </a:r>
            <a:r>
              <a:rPr lang="en-US" dirty="0"/>
              <a:t>('highway-v0’) </a:t>
            </a:r>
          </a:p>
          <a:p>
            <a:r>
              <a:rPr lang="en-US" dirty="0"/>
              <a:t># 5 environments: Highway,  Merge, Roundabout, Parking, Intersection, </a:t>
            </a:r>
          </a:p>
          <a:p>
            <a:r>
              <a:rPr lang="en-US" dirty="0" err="1"/>
              <a:t>env.reset</a:t>
            </a:r>
            <a:r>
              <a:rPr lang="en-US" dirty="0"/>
              <a:t>()</a:t>
            </a:r>
          </a:p>
          <a:p>
            <a:r>
              <a:rPr lang="en-US" dirty="0"/>
              <a:t>for _ in range(3):</a:t>
            </a:r>
          </a:p>
          <a:p>
            <a:r>
              <a:rPr lang="en-US" dirty="0"/>
              <a:t>    action = </a:t>
            </a:r>
            <a:r>
              <a:rPr lang="en-US" dirty="0" err="1"/>
              <a:t>env.action_type.actions_indexes</a:t>
            </a:r>
            <a:r>
              <a:rPr lang="en-US" dirty="0"/>
              <a:t>["IDLE"]</a:t>
            </a:r>
          </a:p>
          <a:p>
            <a:r>
              <a:rPr lang="en-US" dirty="0"/>
              <a:t>    </a:t>
            </a:r>
            <a:r>
              <a:rPr lang="en-US" dirty="0" err="1"/>
              <a:t>obs</a:t>
            </a:r>
            <a:r>
              <a:rPr lang="en-US" dirty="0"/>
              <a:t>, reward, done, info = </a:t>
            </a:r>
            <a:r>
              <a:rPr lang="en-US" dirty="0" err="1"/>
              <a:t>env.step</a:t>
            </a:r>
            <a:r>
              <a:rPr lang="en-US" dirty="0"/>
              <a:t>(action)</a:t>
            </a:r>
          </a:p>
          <a:p>
            <a:r>
              <a:rPr lang="en-US" dirty="0"/>
              <a:t>    </a:t>
            </a:r>
            <a:r>
              <a:rPr lang="en-US" dirty="0" err="1"/>
              <a:t>env.render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env.render</a:t>
            </a:r>
            <a:r>
              <a:rPr lang="en-US" dirty="0"/>
              <a:t>(mode="</a:t>
            </a:r>
            <a:r>
              <a:rPr lang="en-US" dirty="0" err="1"/>
              <a:t>rgb_array</a:t>
            </a:r>
            <a:r>
              <a:rPr lang="en-US" dirty="0"/>
              <a:t>"))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(Lab3 uses a different method </a:t>
            </a:r>
            <a:r>
              <a:rPr lang="fr-FR" dirty="0" err="1"/>
              <a:t>env</a:t>
            </a:r>
            <a:r>
              <a:rPr lang="fr-FR" dirty="0"/>
              <a:t> = </a:t>
            </a:r>
            <a:r>
              <a:rPr lang="fr-FR" dirty="0" err="1"/>
              <a:t>load_environment</a:t>
            </a:r>
            <a:r>
              <a:rPr lang="fr-FR" dirty="0"/>
              <a:t>(</a:t>
            </a:r>
            <a:r>
              <a:rPr lang="fr-FR" dirty="0" err="1"/>
              <a:t>env_config</a:t>
            </a:r>
            <a:r>
              <a:rPr lang="fr-FR" dirty="0"/>
              <a:t>)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6002F-51AE-42FB-8446-6F43DA6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57E7416-F48F-4367-9D52-E6546AF0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95" y="4733479"/>
            <a:ext cx="6813610" cy="2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CD6-5748-4396-A9E9-A2AC546D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agent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76A9-F51C-484E-8DC4-90A603FF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agents can be trained using libraries such as </a:t>
            </a:r>
            <a:r>
              <a:rPr lang="en-US" dirty="0" err="1"/>
              <a:t>rl</a:t>
            </a:r>
            <a:r>
              <a:rPr lang="en-US" dirty="0"/>
              <a:t>-agents (by </a:t>
            </a:r>
            <a:r>
              <a:rPr lang="en-US" dirty="0" err="1"/>
              <a:t>Leurent</a:t>
            </a:r>
            <a:r>
              <a:rPr lang="en-US" dirty="0"/>
              <a:t>), </a:t>
            </a:r>
            <a:r>
              <a:rPr lang="en-US" dirty="0" err="1"/>
              <a:t>OpenAI</a:t>
            </a:r>
            <a:r>
              <a:rPr lang="en-US" dirty="0"/>
              <a:t> baselines or stable-baselines3.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C2EC-21A6-4BE3-AD44-920D38A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3C3E-8EF3-4940-ACE0-267FBCE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rl</a:t>
            </a:r>
            <a:r>
              <a:rPr lang="en-US" dirty="0"/>
              <a:t>-agents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6000-2CFF-4E92-8736-36EDC615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collection of RL agents authored by </a:t>
            </a:r>
            <a:r>
              <a:rPr lang="en-US" dirty="0" err="1"/>
              <a:t>Leurent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https://github.com/eleurent/rl-agents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Cross-Entropy Method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Monte-Carlo Tree Search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Upper Confidence Trees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Deterministic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7"/>
              </a:rPr>
              <a:t>Open Loop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8"/>
              </a:rPr>
              <a:t>Trailblazer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9"/>
              </a:rPr>
              <a:t>PlaT</a:t>
            </a:r>
            <a:r>
              <a:rPr lang="el-G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γ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POOS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0"/>
              </a:rPr>
              <a:t>Robust 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1"/>
              </a:rPr>
              <a:t>Discrete Robust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2"/>
              </a:rPr>
              <a:t>Interval-based Robust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3"/>
              </a:rPr>
              <a:t>Deep Q-Network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4"/>
              </a:rPr>
              <a:t>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5"/>
              </a:rPr>
              <a:t>Budgeted 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1113-F2AC-4730-8196-BE6CC76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3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E11F-17EB-4D9D-B6AA-1603ADEC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Baselines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7CEC-2447-404F-A84F-9E46D831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447732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A set of improved implementations of RL algorithms based on </a:t>
            </a:r>
            <a:r>
              <a:rPr lang="en-US" dirty="0" err="1"/>
              <a:t>OpenAI</a:t>
            </a:r>
            <a:r>
              <a:rPr lang="en-US" dirty="0"/>
              <a:t> Baselines: </a:t>
            </a:r>
            <a:r>
              <a:rPr lang="en-US" dirty="0">
                <a:hlinkClick r:id="rId3"/>
              </a:rPr>
              <a:t>https://github.com/DLR-RM/stable-baselines3</a:t>
            </a:r>
            <a:r>
              <a:rPr lang="en-US" dirty="0"/>
              <a:t> </a:t>
            </a:r>
          </a:p>
          <a:p>
            <a:r>
              <a:rPr lang="en-US" dirty="0"/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raining a PPO (Proximal Policy Gradient) agent with Stable Baselines: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BD92C-CF56-4730-927A-71DA23C0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51184F-21E0-4CC1-B7BC-510D75E3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2168"/>
              </p:ext>
            </p:extLst>
          </p:nvPr>
        </p:nvGraphicFramePr>
        <p:xfrm>
          <a:off x="4904932" y="1454262"/>
          <a:ext cx="4162868" cy="4326134"/>
        </p:xfrm>
        <a:graphic>
          <a:graphicData uri="http://schemas.openxmlformats.org/drawingml/2006/table">
            <a:tbl>
              <a:tblPr/>
              <a:tblGrid>
                <a:gridCol w="4162868">
                  <a:extLst>
                    <a:ext uri="{9D8B030D-6E8A-4147-A177-3AD203B41FA5}">
                      <a16:colId xmlns:a16="http://schemas.microsoft.com/office/drawing/2014/main" val="835803653"/>
                    </a:ext>
                  </a:extLst>
                </a:gridCol>
              </a:tblGrid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gym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5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49863"/>
                  </a:ext>
                </a:extLst>
              </a:tr>
              <a:tr h="253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stable_baselines.common.policies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432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5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9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env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gym.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make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'CartPole-v1'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30161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8217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model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env, verbose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3680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Train the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12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learn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(total_timesteps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=10000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0725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5744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Enjoy trained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41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obs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env.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64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i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range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80868"/>
                  </a:ext>
                </a:extLst>
              </a:tr>
              <a:tr h="232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action, _states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predict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deterministic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=False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4244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reward, done, info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step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(action)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8205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render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1337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if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done: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730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0686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close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3667-9C47-4272-8E4E-BE238C3D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74638"/>
            <a:ext cx="3657600" cy="868362"/>
          </a:xfrm>
        </p:spPr>
        <p:txBody>
          <a:bodyPr/>
          <a:lstStyle/>
          <a:p>
            <a:r>
              <a:rPr lang="en-US" sz="2000" dirty="0"/>
              <a:t>highway-parking-v0 environment trained with HER (Hierarchical Experience replay).</a:t>
            </a:r>
            <a:endParaRPr lang="en-S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4D23-6376-48C3-B71E-B06A840E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D7B39-3EDA-4080-ACB9-75E21D08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B59C6-EE33-429A-B92C-AB22D755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" y="0"/>
            <a:ext cx="5544315" cy="68580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BA08-8308-411B-B24B-750D48B8B6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4806"/>
            <a:ext cx="58674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704-8AB3-43CE-9C0A-0FF214D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r>
              <a:rPr lang="en-US" dirty="0"/>
              <a:t>highway_env.py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3069-F0FB-4ECF-89E7-B1293F6F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79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vehicle is driving on a straight highway with several lanes, and is rewarded for reaching a high speed, staying on the rightmost lanes and avoiding collisions. </a:t>
            </a:r>
          </a:p>
          <a:p>
            <a:r>
              <a:rPr lang="en-US" dirty="0"/>
              <a:t>The observations, actions, dynamics and rewards of an environment are parametrized by a configuration, defined as a config dictionary. After environment creation, the configuration can be accessed using the config attribute. Here are the default config values: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7B48-90BB-4898-92A4-8C45198E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7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D7F5-F8B9-40B3-8D5F-34130A00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EED5-2452-4FA1-84E9-0BC681A1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3810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GrayscaleObservation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image rendered by the simulator (top-down view)</a:t>
            </a:r>
          </a:p>
          <a:p>
            <a:r>
              <a:rPr lang="en-US" dirty="0" err="1">
                <a:solidFill>
                  <a:srgbClr val="FF0000"/>
                </a:solidFill>
              </a:rPr>
              <a:t>KinematicObservation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kinematics (position, speed, heading angle) of all nearby vehicles within PERCEPTION_DISTANCE=6.0*</a:t>
            </a:r>
            <a:r>
              <a:rPr lang="en-US" dirty="0" err="1"/>
              <a:t>MDPVehicle.SPEED_MAX</a:t>
            </a:r>
            <a:endParaRPr lang="en-US" dirty="0"/>
          </a:p>
          <a:p>
            <a:r>
              <a:rPr lang="en-US" dirty="0" err="1"/>
              <a:t>LidarObservation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direction and distance to obstacles within line of sight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2ABB-E94B-4804-AC3D-6C1BC474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A78E1-D47B-45DD-9708-C9DABF5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59" y="1371600"/>
            <a:ext cx="5404241" cy="44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7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2747</Words>
  <Application>Microsoft Office PowerPoint</Application>
  <PresentationFormat>On-screen Show (4:3)</PresentationFormat>
  <Paragraphs>238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Cambria Math</vt:lpstr>
      <vt:lpstr>charter</vt:lpstr>
      <vt:lpstr>Courier New</vt:lpstr>
      <vt:lpstr>SFMono-Regular</vt:lpstr>
      <vt:lpstr>Default Design</vt:lpstr>
      <vt:lpstr>Lab3  DQN for Highway Driving</vt:lpstr>
      <vt:lpstr>Highway Env</vt:lpstr>
      <vt:lpstr>Making an env with gym.make()</vt:lpstr>
      <vt:lpstr>Training an agent</vt:lpstr>
      <vt:lpstr>rl-agents</vt:lpstr>
      <vt:lpstr>Stable Baselines</vt:lpstr>
      <vt:lpstr>highway-parking-v0 environment trained with HER (Hierarchical Experience replay).</vt:lpstr>
      <vt:lpstr>highway_env.py</vt:lpstr>
      <vt:lpstr>observation.py</vt:lpstr>
      <vt:lpstr>action.py</vt:lpstr>
      <vt:lpstr>Actions are controller targets</vt:lpstr>
      <vt:lpstr>vehicle/controller.py</vt:lpstr>
      <vt:lpstr>highway_env.py default_config</vt:lpstr>
      <vt:lpstr>highway_env.py _reward()</vt:lpstr>
      <vt:lpstr>highway_env.py _reward() Explanations</vt:lpstr>
      <vt:lpstr>roundabout_env.py _reward()</vt:lpstr>
      <vt:lpstr>create_road(), create_vehicles()</vt:lpstr>
      <vt:lpstr>agents</vt:lpstr>
      <vt:lpstr>Env and Agent Configs</vt:lpstr>
      <vt:lpstr>abstract.py exploration_factory</vt:lpstr>
      <vt:lpstr>epsilon_greedy.py get_distribution()</vt:lpstr>
      <vt:lpstr>epsilon_greedy.py update()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224</cp:revision>
  <dcterms:created xsi:type="dcterms:W3CDTF">2020-05-13T19:01:03Z</dcterms:created>
  <dcterms:modified xsi:type="dcterms:W3CDTF">2023-12-01T12:31:01Z</dcterms:modified>
</cp:coreProperties>
</file>