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4"/>
  </p:notesMasterIdLst>
  <p:sldIdLst>
    <p:sldId id="371" r:id="rId2"/>
    <p:sldId id="1192" r:id="rId3"/>
    <p:sldId id="1103" r:id="rId4"/>
    <p:sldId id="1063" r:id="rId5"/>
    <p:sldId id="1170" r:id="rId6"/>
    <p:sldId id="1121" r:id="rId7"/>
    <p:sldId id="1178" r:id="rId8"/>
    <p:sldId id="1179" r:id="rId9"/>
    <p:sldId id="1181" r:id="rId10"/>
    <p:sldId id="1182" r:id="rId11"/>
    <p:sldId id="1183" r:id="rId12"/>
    <p:sldId id="1184" r:id="rId13"/>
    <p:sldId id="1185" r:id="rId14"/>
    <p:sldId id="1186" r:id="rId15"/>
    <p:sldId id="1187" r:id="rId16"/>
    <p:sldId id="1188" r:id="rId17"/>
    <p:sldId id="1118" r:id="rId18"/>
    <p:sldId id="1168" r:id="rId19"/>
    <p:sldId id="1189" r:id="rId20"/>
    <p:sldId id="1166" r:id="rId21"/>
    <p:sldId id="1119" r:id="rId22"/>
    <p:sldId id="1190" r:id="rId23"/>
    <p:sldId id="1165" r:id="rId24"/>
    <p:sldId id="1115" r:id="rId25"/>
    <p:sldId id="1110" r:id="rId26"/>
    <p:sldId id="1191" r:id="rId27"/>
    <p:sldId id="1117" r:id="rId28"/>
    <p:sldId id="1120" r:id="rId29"/>
    <p:sldId id="1172" r:id="rId30"/>
    <p:sldId id="1173" r:id="rId31"/>
    <p:sldId id="1169" r:id="rId32"/>
    <p:sldId id="372" r:id="rId33"/>
    <p:sldId id="1067" r:id="rId34"/>
    <p:sldId id="374" r:id="rId35"/>
    <p:sldId id="1064" r:id="rId36"/>
    <p:sldId id="1065" r:id="rId37"/>
    <p:sldId id="1066" r:id="rId38"/>
    <p:sldId id="1068" r:id="rId39"/>
    <p:sldId id="1070" r:id="rId40"/>
    <p:sldId id="1195" r:id="rId41"/>
    <p:sldId id="1196" r:id="rId42"/>
    <p:sldId id="1198" r:id="rId43"/>
    <p:sldId id="1199" r:id="rId44"/>
    <p:sldId id="1200" r:id="rId45"/>
    <p:sldId id="1073" r:id="rId46"/>
    <p:sldId id="1071" r:id="rId47"/>
    <p:sldId id="1175" r:id="rId48"/>
    <p:sldId id="1176" r:id="rId49"/>
    <p:sldId id="1174" r:id="rId50"/>
    <p:sldId id="1072" r:id="rId51"/>
    <p:sldId id="1074" r:id="rId52"/>
    <p:sldId id="1077" r:id="rId53"/>
    <p:sldId id="1076" r:id="rId54"/>
    <p:sldId id="1075" r:id="rId55"/>
    <p:sldId id="1078" r:id="rId56"/>
    <p:sldId id="1080" r:id="rId57"/>
    <p:sldId id="1087" r:id="rId58"/>
    <p:sldId id="1081" r:id="rId59"/>
    <p:sldId id="1082" r:id="rId60"/>
    <p:sldId id="1084" r:id="rId61"/>
    <p:sldId id="1085" r:id="rId62"/>
    <p:sldId id="1086" r:id="rId6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DEA5474-E479-4DFF-9C39-EE39EF3980AF}">
          <p14:sldIdLst>
            <p14:sldId id="371"/>
            <p14:sldId id="1192"/>
            <p14:sldId id="1103"/>
            <p14:sldId id="1063"/>
            <p14:sldId id="1170"/>
            <p14:sldId id="1121"/>
            <p14:sldId id="1178"/>
            <p14:sldId id="1179"/>
            <p14:sldId id="1181"/>
            <p14:sldId id="1182"/>
            <p14:sldId id="1183"/>
            <p14:sldId id="1184"/>
            <p14:sldId id="1185"/>
            <p14:sldId id="1186"/>
            <p14:sldId id="1187"/>
            <p14:sldId id="1188"/>
            <p14:sldId id="1118"/>
            <p14:sldId id="1168"/>
            <p14:sldId id="1189"/>
            <p14:sldId id="1166"/>
            <p14:sldId id="1119"/>
            <p14:sldId id="1190"/>
            <p14:sldId id="1165"/>
            <p14:sldId id="1115"/>
            <p14:sldId id="1110"/>
            <p14:sldId id="1191"/>
            <p14:sldId id="1117"/>
            <p14:sldId id="1120"/>
            <p14:sldId id="1172"/>
            <p14:sldId id="1173"/>
            <p14:sldId id="1169"/>
            <p14:sldId id="372"/>
            <p14:sldId id="1067"/>
            <p14:sldId id="374"/>
            <p14:sldId id="1064"/>
            <p14:sldId id="1065"/>
            <p14:sldId id="1066"/>
            <p14:sldId id="1068"/>
            <p14:sldId id="1070"/>
            <p14:sldId id="1195"/>
            <p14:sldId id="1196"/>
            <p14:sldId id="1198"/>
            <p14:sldId id="1199"/>
            <p14:sldId id="1200"/>
            <p14:sldId id="1073"/>
            <p14:sldId id="1071"/>
            <p14:sldId id="1175"/>
            <p14:sldId id="1176"/>
            <p14:sldId id="1174"/>
            <p14:sldId id="1072"/>
            <p14:sldId id="1074"/>
            <p14:sldId id="1077"/>
            <p14:sldId id="1076"/>
            <p14:sldId id="1075"/>
            <p14:sldId id="1078"/>
            <p14:sldId id="1080"/>
            <p14:sldId id="1087"/>
            <p14:sldId id="1081"/>
            <p14:sldId id="1082"/>
            <p14:sldId id="1084"/>
            <p14:sldId id="1085"/>
            <p14:sldId id="108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6633"/>
    <a:srgbClr val="0000FF"/>
    <a:srgbClr val="008000"/>
    <a:srgbClr val="FF3300"/>
    <a:srgbClr val="B2B2B2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52" autoAdjust="0"/>
    <p:restoredTop sz="90937" autoAdjust="0"/>
  </p:normalViewPr>
  <p:slideViewPr>
    <p:cSldViewPr snapToGrid="0">
      <p:cViewPr varScale="1">
        <p:scale>
          <a:sx n="118" d="100"/>
          <a:sy n="118" d="100"/>
        </p:scale>
        <p:origin x="1002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415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-991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06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6FA21340-DBF0-4FAC-9DE2-FD6DB24B56C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https://blog.floydhub.com/an-introduction-to-q-learning-reinforcement-learning/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8F5042-9C52-0449-B2EC-628456EB9E9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03017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42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929427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After first 3 episodes, </a:t>
                </a:r>
                <a14:m>
                  <m:oMath xmlns:m="http://schemas.openxmlformats.org/officeDocument/2006/math">
                    <m:r>
                      <a:rPr lang="en-US" sz="1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𝑄</m:t>
                    </m:r>
                    <m:d>
                      <m:dPr>
                        <m:ctrlPr>
                          <a:rPr lang="en-SE" sz="12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1,</m:t>
                        </m:r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</m:d>
                    <m:r>
                      <a:rPr lang="en-US" sz="1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1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𝑄</m:t>
                    </m:r>
                    <m:d>
                      <m:dPr>
                        <m:ctrlPr>
                          <a:rPr lang="en-SE" sz="12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2,</m:t>
                        </m:r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</m:d>
                    <m:r>
                      <a:rPr lang="en-US" sz="1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1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𝑄</m:t>
                    </m:r>
                    <m:d>
                      <m:dPr>
                        <m:ctrlPr>
                          <a:rPr lang="en-SE" sz="12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3,</m:t>
                        </m:r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</m:d>
                    <m:r>
                      <a:rPr lang="en-US" sz="1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=−1</m:t>
                    </m:r>
                  </m:oMath>
                </a14:m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 This is reasonable for </a:t>
                </a:r>
                <a14:m>
                  <m:oMath xmlns:m="http://schemas.openxmlformats.org/officeDocument/2006/math">
                    <m:r>
                      <a:rPr lang="en-US" sz="1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𝑄</m:t>
                    </m:r>
                    <m:d>
                      <m:dPr>
                        <m:ctrlPr>
                          <a:rPr lang="en-SE" sz="12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3,</m:t>
                        </m:r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</m:d>
                  </m:oMath>
                </a14:m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but not reasonable for </a:t>
                </a:r>
                <a14:m>
                  <m:oMath xmlns:m="http://schemas.openxmlformats.org/officeDocument/2006/math">
                    <m:r>
                      <a:rPr lang="en-US" sz="1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𝑄</m:t>
                    </m:r>
                    <m:d>
                      <m:dPr>
                        <m:ctrlPr>
                          <a:rPr lang="en-SE" sz="12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1,</m:t>
                        </m:r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</m:d>
                    <m:r>
                      <a:rPr lang="en-US" sz="1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sz="1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𝑄</m:t>
                    </m:r>
                    <m:d>
                      <m:dPr>
                        <m:ctrlPr>
                          <a:rPr lang="en-SE" sz="12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2,</m:t>
                        </m:r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</m:d>
                  </m:oMath>
                </a14:m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as agent cannot reach goal in one step from states </a:t>
                </a:r>
                <a14:m>
                  <m:oMath xmlns:m="http://schemas.openxmlformats.org/officeDocument/2006/math">
                    <m:r>
                      <a:rPr lang="en-US" sz="1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1</m:t>
                    </m:r>
                  </m:oMath>
                </a14:m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or </a:t>
                </a:r>
                <a14:m>
                  <m:oMath xmlns:m="http://schemas.openxmlformats.org/officeDocument/2006/math">
                    <m:r>
                      <a:rPr lang="en-US" sz="1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2</m:t>
                    </m:r>
                  </m:oMath>
                </a14:m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 This is </a:t>
                </a:r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because the agent has never taken the left action, so </a:t>
                </a:r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all </a:t>
                </a:r>
                <a14:m>
                  <m:oMath xmlns:m="http://schemas.openxmlformats.org/officeDocument/2006/math">
                    <m:r>
                      <a:rPr lang="en-US" sz="1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𝑄</m:t>
                    </m:r>
                    <m:d>
                      <m:dPr>
                        <m:ctrlPr>
                          <a:rPr lang="en-SE" sz="12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𝑠</m:t>
                        </m:r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120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</m:d>
                  </m:oMath>
                </a14:m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value functions bootstrap off the optimistic initial estimate of </a:t>
                </a:r>
                <a14:m>
                  <m:oMath xmlns:m="http://schemas.openxmlformats.org/officeDocument/2006/math">
                    <m:r>
                      <a:rPr lang="en-US" sz="1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𝑄</m:t>
                    </m:r>
                    <m:d>
                      <m:dPr>
                        <m:ctrlPr>
                          <a:rPr lang="en-SE" sz="12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𝑠</m:t>
                        </m:r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12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𝑙</m:t>
                        </m:r>
                      </m:e>
                    </m:d>
                    <m:r>
                      <a:rPr lang="en-US" sz="1200" b="0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which is wrong and not yet corrected</a:t>
                </a:r>
                <a:endParaRPr lang="en-SE" dirty="0"/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After first 3 episodes, 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𝑄</a:t>
                </a:r>
                <a:r>
                  <a:rPr lang="en-SE" sz="1200" i="0">
                    <a:effectLst/>
                    <a:latin typeface="Cambria Math" panose="02040503050406030204" pitchFamily="18" charset="0"/>
                  </a:rPr>
                  <a:t>(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1,𝑟)=𝑄</a:t>
                </a:r>
                <a:r>
                  <a:rPr lang="en-SE" sz="1200" i="0">
                    <a:effectLst/>
                    <a:latin typeface="Cambria Math" panose="02040503050406030204" pitchFamily="18" charset="0"/>
                  </a:rPr>
                  <a:t>(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2,𝑟)=𝑄</a:t>
                </a:r>
                <a:r>
                  <a:rPr lang="en-SE" sz="1200" i="0">
                    <a:effectLst/>
                    <a:latin typeface="Cambria Math" panose="02040503050406030204" pitchFamily="18" charset="0"/>
                  </a:rPr>
                  <a:t>(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3,𝑟)=−1</a:t>
                </a:r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 This is reasonable for 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𝑄</a:t>
                </a:r>
                <a:r>
                  <a:rPr lang="en-SE" sz="1200" i="0">
                    <a:effectLst/>
                    <a:latin typeface="Cambria Math" panose="02040503050406030204" pitchFamily="18" charset="0"/>
                  </a:rPr>
                  <a:t>(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3,𝑟)</a:t>
                </a:r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but not reasonable for 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𝑄</a:t>
                </a:r>
                <a:r>
                  <a:rPr lang="en-SE" sz="1200" i="0">
                    <a:effectLst/>
                    <a:latin typeface="Cambria Math" panose="02040503050406030204" pitchFamily="18" charset="0"/>
                  </a:rPr>
                  <a:t>(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1,𝑟), 𝑄</a:t>
                </a:r>
                <a:r>
                  <a:rPr lang="en-SE" sz="1200" i="0">
                    <a:effectLst/>
                    <a:latin typeface="Cambria Math" panose="02040503050406030204" pitchFamily="18" charset="0"/>
                  </a:rPr>
                  <a:t>(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2,𝑟)</a:t>
                </a:r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as agent cannot reach goal in one step from states 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or 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2</a:t>
                </a:r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 This is </a:t>
                </a:r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because the agent has never taken the left action, so </a:t>
                </a:r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all 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𝑄</a:t>
                </a:r>
                <a:r>
                  <a:rPr lang="en-SE" sz="1200" i="0">
                    <a:effectLst/>
                    <a:latin typeface="Cambria Math" panose="02040503050406030204" pitchFamily="18" charset="0"/>
                  </a:rPr>
                  <a:t>(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𝑠,𝑟)</a:t>
                </a:r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value functions bootstrap off the optimistic initial estimate of 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𝑄</a:t>
                </a:r>
                <a:r>
                  <a:rPr lang="en-SE" sz="1200" i="0">
                    <a:effectLst/>
                    <a:latin typeface="Cambria Math" panose="02040503050406030204" pitchFamily="18" charset="0"/>
                  </a:rPr>
                  <a:t>(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𝑠,</a:t>
                </a:r>
                <a:r>
                  <a:rPr lang="en-US" sz="1200" b="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𝑙)=0</a:t>
                </a:r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which is wrong and not yet corrected</a:t>
                </a:r>
                <a:endParaRPr lang="en-SE" dirty="0"/>
              </a:p>
              <a:p>
                <a:endParaRPr lang="en-SE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44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257603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SE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i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𝑉(𝑆_𝑡 )←𝑉(𝑆_𝑡 )+𝛼(𝐺_𝑡−𝑉(𝑆_𝑡 ))</a:t>
                </a:r>
                <a:r>
                  <a:rPr lang="en-US" b="0" i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=𝐺_𝑡</a:t>
                </a:r>
                <a:endParaRPr lang="en-SE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47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811326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5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kern="1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SE" sz="12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2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2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12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2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12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2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d>
                      <m:dPr>
                        <m:ctrlPr>
                          <a:rPr lang="en-SE" sz="12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2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2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12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2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12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2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d>
                      <m:dPr>
                        <m:ctrlPr>
                          <a:rPr lang="en-SE" sz="12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m:rPr>
                            <m:sty m:val="p"/>
                          </m:rPr>
                          <a:rPr lang="en-US" sz="12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12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2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12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2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,(1,</m:t>
                    </m:r>
                    <m:r>
                      <a:rPr lang="en-US" sz="12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2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2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2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12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1),(2,</m:t>
                    </m:r>
                    <m:r>
                      <a:rPr lang="en-US" sz="12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2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2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2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12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1),(3,</m:t>
                    </m:r>
                    <m:r>
                      <a:rPr lang="en-US" sz="12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2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2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2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12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1),(4,</m:t>
                    </m:r>
                    <m:r>
                      <a:rPr lang="en-US" sz="12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2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2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2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a:rPr lang="en-US" sz="12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0)</m:t>
                    </m:r>
                  </m:oMath>
                </a14:m>
                <a:endParaRPr lang="en-SE" sz="1600" kern="100" dirty="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sz="1200" kern="1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2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(overwritten)</a:t>
                </a:r>
                <a:r>
                  <a:rPr lang="en-US" sz="1800" b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My comments: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TD failed to converge. When moving left,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bootstraps off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bootstraps off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and so on. The sequence of TD updates cause all value functions to be increasingly negative. Subsequently, moving right helps to set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to the correct value of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</m:t>
                    </m:r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but then the episode ends immediately, so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do not have a chance to bootstrap off the new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 If the episode does not end immediately, but goes back to the left again, then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will have a chance to bootstrap off the new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and they will converge to the correct values.</a:t>
                </a:r>
                <a:endParaRPr lang="en-SE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TD cannot be used to learn a policy in the model-free case.</a:t>
                </a:r>
                <a:endParaRPr lang="en-SE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en-US" sz="12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(overwritten)</a:t>
                </a:r>
                <a:r>
                  <a:rPr lang="en-US" sz="1800" b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My comments: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TD failed to converge. When moving left, 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𝑉</a:t>
                </a:r>
                <a:r>
                  <a:rPr lang="en-SE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3)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bootstraps off 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𝑉</a:t>
                </a:r>
                <a:r>
                  <a:rPr lang="en-SE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2)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𝑉</a:t>
                </a:r>
                <a:r>
                  <a:rPr lang="en-SE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2)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bootstraps off 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𝑉</a:t>
                </a:r>
                <a:r>
                  <a:rPr lang="en-SE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1)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and so on. The sequence of TD updates cause all value functions to be increasingly negative. Subsequently, moving right helps to set 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𝑉</a:t>
                </a:r>
                <a:r>
                  <a:rPr lang="en-SE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3)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to the correct value of 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but then the episode ends immediately, so 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𝑉</a:t>
                </a:r>
                <a:r>
                  <a:rPr lang="en-SE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1)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and 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𝑉</a:t>
                </a:r>
                <a:r>
                  <a:rPr lang="en-SE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2)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do not have a chance to bootstrap off the new 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𝑉</a:t>
                </a:r>
                <a:r>
                  <a:rPr lang="en-SE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3)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 If the episode does not end immediately, but goes back to the left again, then 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𝑉</a:t>
                </a:r>
                <a:r>
                  <a:rPr lang="en-SE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1)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and 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𝑉</a:t>
                </a:r>
                <a:r>
                  <a:rPr lang="en-SE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2)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will have a chance to bootstrap off the new 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𝑉</a:t>
                </a:r>
                <a:r>
                  <a:rPr lang="en-SE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3)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and they will converge to the correct values.</a:t>
                </a:r>
                <a:endParaRPr lang="en-SE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TD cannot be used to learn a policy in the model-free case.</a:t>
                </a:r>
                <a:endParaRPr lang="en-SE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endParaRPr lang="en-SE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48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110865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50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367963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en-US" sz="12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(overwritten) </a:t>
                </a:r>
                <a:r>
                  <a:rPr lang="en-US" sz="18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Some arrows are omitted, since some values are overwritten within an episode.</a:t>
                </a:r>
                <a:r>
                  <a:rPr lang="en-US" sz="1800" b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My comments: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TD failed to converge. When moving left,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bootstraps off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bootstraps off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and so on. The sequence of TD updates cause all value functions to be increasingly negative. Subsequently, moving right helps to set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to the correct value of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</m:t>
                    </m:r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but then the episode ends immediately, so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do not have a chance to bootstrap off the new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 If the episode does not end immediately, but goes back to the left again, then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will have a chance to bootstrap off the new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and they will converge to the correct values.</a:t>
                </a:r>
                <a:endParaRPr lang="en-SE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TD cannot be used to learn a policy in the model-free case.</a:t>
                </a:r>
                <a:endParaRPr lang="en-SE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en-US" sz="12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(overwritten)</a:t>
                </a:r>
                <a:r>
                  <a:rPr lang="en-US" sz="1800" b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My comments: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TD failed to converge. When moving left, 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𝑉</a:t>
                </a:r>
                <a:r>
                  <a:rPr lang="en-SE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3)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bootstraps off 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𝑉</a:t>
                </a:r>
                <a:r>
                  <a:rPr lang="en-SE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2)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𝑉</a:t>
                </a:r>
                <a:r>
                  <a:rPr lang="en-SE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2)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bootstraps off 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𝑉</a:t>
                </a:r>
                <a:r>
                  <a:rPr lang="en-SE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1)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and so on. The sequence of TD updates cause all value functions to be increasingly negative. Subsequently, moving right helps to set 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𝑉</a:t>
                </a:r>
                <a:r>
                  <a:rPr lang="en-SE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3)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to the correct value of 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but then the episode ends immediately, so 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𝑉</a:t>
                </a:r>
                <a:r>
                  <a:rPr lang="en-SE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1)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and 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𝑉</a:t>
                </a:r>
                <a:r>
                  <a:rPr lang="en-SE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2)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do not have a chance to bootstrap off the new 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𝑉</a:t>
                </a:r>
                <a:r>
                  <a:rPr lang="en-SE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3)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 If the episode does not end immediately, but goes back to the left again, then 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𝑉</a:t>
                </a:r>
                <a:r>
                  <a:rPr lang="en-SE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1)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and 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𝑉</a:t>
                </a:r>
                <a:r>
                  <a:rPr lang="en-SE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2)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will have a chance to bootstrap off the new 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𝑉</a:t>
                </a:r>
                <a:r>
                  <a:rPr lang="en-SE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3)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and they will converge to the correct values.</a:t>
                </a:r>
                <a:endParaRPr lang="en-SE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TD cannot be used to learn a policy in the model-free case.</a:t>
                </a:r>
                <a:endParaRPr lang="en-SE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endParaRPr lang="en-SE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51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21454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lvl="1" indent="-342900" algn="just">
                  <a:lnSpc>
                    <a:spcPct val="150000"/>
                  </a:lnSpc>
                  <a:buFont typeface="+mj-lt"/>
                  <a:buAutoNum type="arabicPeriod"/>
                  <a:defRPr/>
                </a:pPr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Steps 1-5 form a bootstrap dependency cycle </a:t>
                </a:r>
                <a14:m>
                  <m:oMath xmlns:m="http://schemas.openxmlformats.org/officeDocument/2006/math"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b="0" i="1" kern="1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r>
                      <a:rPr lang="en-US" b="0" i="1" kern="1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(2)←</m:t>
                    </m:r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(1)←</m:t>
                    </m:r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(2)←</m:t>
                    </m:r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(3)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that causes </a:t>
                </a:r>
                <a14:m>
                  <m:oMath xmlns:m="http://schemas.openxmlformats.org/officeDocument/2006/math"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US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b="0" i="1" kern="1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US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b="0" i="1" kern="1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(3)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to blow up. </a:t>
                </a:r>
                <a14:m>
                  <m:oMath xmlns:m="http://schemas.openxmlformats.org/officeDocument/2006/math">
                    <m:r>
                      <a:rPr kumimoji="0" lang="en-US" b="0" i="1" u="none" strike="noStrike" kern="1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𝑉</m:t>
                    </m:r>
                    <m:d>
                      <m:dPr>
                        <m:ctrlPr>
                          <a:rPr kumimoji="0" lang="en-SE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3</m:t>
                        </m:r>
                      </m:e>
                    </m:d>
                    <m:r>
                      <a:rPr kumimoji="0" lang="en-US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←−1+</m:t>
                    </m:r>
                    <m:r>
                      <a:rPr kumimoji="0" lang="en-US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𝑉</m:t>
                    </m:r>
                    <m:d>
                      <m:dPr>
                        <m:ctrlPr>
                          <a:rPr kumimoji="0" lang="en-SE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2</m:t>
                        </m:r>
                      </m:e>
                    </m:d>
                    <m:r>
                      <a:rPr kumimoji="0" lang="en-US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=−1−</m:t>
                    </m:r>
                    <m:r>
                      <a:rPr kumimoji="0" lang="en-US" b="0" i="1" u="none" strike="noStrike" kern="1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4</m:t>
                    </m:r>
                    <m:r>
                      <a:rPr kumimoji="0" lang="en-US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=−</m:t>
                    </m:r>
                    <m:r>
                      <a:rPr kumimoji="0" lang="en-US" b="0" i="1" u="none" strike="noStrike" kern="1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5</m:t>
                    </m:r>
                  </m:oMath>
                </a14:m>
                <a:endParaRPr kumimoji="0" lang="en-SE" sz="4400" b="0" i="0" u="none" strike="noStrike" kern="1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  <a:cs typeface="+mn-cs"/>
                </a:endParaRPr>
              </a:p>
              <a:p>
                <a:pPr lvl="1" indent="-342900" algn="just">
                  <a:lnSpc>
                    <a:spcPct val="150000"/>
                  </a:lnSpc>
                  <a:buFont typeface="+mj-lt"/>
                  <a:buAutoNum type="arabicPeriod"/>
                  <a:defRPr/>
                </a:pPr>
                <a14:m>
                  <m:oMath xmlns:m="http://schemas.openxmlformats.org/officeDocument/2006/math">
                    <m:r>
                      <a:rPr kumimoji="0" lang="en-US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𝑉</m:t>
                    </m:r>
                    <m:d>
                      <m:dPr>
                        <m:ctrlPr>
                          <a:rPr kumimoji="0" lang="en-SE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2</m:t>
                        </m:r>
                      </m:e>
                    </m:d>
                    <m:r>
                      <a:rPr kumimoji="0" lang="en-US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←−1+</m:t>
                    </m:r>
                    <m:r>
                      <a:rPr kumimoji="0" lang="en-US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𝑉</m:t>
                    </m:r>
                    <m:d>
                      <m:dPr>
                        <m:ctrlPr>
                          <a:rPr kumimoji="0" lang="en-SE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1</m:t>
                        </m:r>
                      </m:e>
                    </m:d>
                    <m:r>
                      <a:rPr kumimoji="0" lang="en-US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=−1−</m:t>
                    </m:r>
                    <m:r>
                      <a:rPr kumimoji="0" lang="en-US" b="0" i="1" u="none" strike="noStrike" kern="1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5=</m:t>
                    </m:r>
                    <m:r>
                      <a:rPr kumimoji="0" lang="en-US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−</m:t>
                    </m:r>
                    <m:r>
                      <a:rPr kumimoji="0" lang="en-US" b="0" i="1" u="none" strike="noStrike" kern="1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6</m:t>
                    </m:r>
                  </m:oMath>
                </a14:m>
                <a:endParaRPr kumimoji="0" lang="en-SE" sz="4400" b="0" i="0" u="none" strike="noStrike" kern="1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  <a:cs typeface="+mn-cs"/>
                </a:endParaRPr>
              </a:p>
              <a:p>
                <a:pPr lvl="1" indent="-342900" algn="just">
                  <a:lnSpc>
                    <a:spcPct val="150000"/>
                  </a:lnSpc>
                  <a:buFont typeface="+mj-lt"/>
                  <a:buAutoNum type="arabicPeriod"/>
                  <a:defRPr/>
                </a:pPr>
                <a14:m>
                  <m:oMath xmlns:m="http://schemas.openxmlformats.org/officeDocument/2006/math">
                    <m:r>
                      <a:rPr kumimoji="0" lang="en-US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𝑉</m:t>
                    </m:r>
                    <m:d>
                      <m:dPr>
                        <m:ctrlPr>
                          <a:rPr kumimoji="0" lang="en-SE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1</m:t>
                        </m:r>
                      </m:e>
                    </m:d>
                    <m:r>
                      <a:rPr kumimoji="0" lang="en-US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←−1+</m:t>
                    </m:r>
                    <m:r>
                      <a:rPr kumimoji="0" lang="en-US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𝑉</m:t>
                    </m:r>
                    <m:d>
                      <m:dPr>
                        <m:ctrlPr>
                          <a:rPr kumimoji="0" lang="en-SE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1</m:t>
                        </m:r>
                      </m:e>
                    </m:d>
                    <m:r>
                      <a:rPr kumimoji="0" lang="en-US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=−1−</m:t>
                    </m:r>
                    <m:r>
                      <a:rPr kumimoji="0" lang="en-US" b="0" i="1" u="none" strike="noStrike" kern="1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5</m:t>
                    </m:r>
                    <m:r>
                      <a:rPr kumimoji="0" lang="en-US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=−</m:t>
                    </m:r>
                    <m:r>
                      <a:rPr kumimoji="0" lang="en-US" b="0" i="1" u="none" strike="noStrike" kern="1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6</m:t>
                    </m:r>
                  </m:oMath>
                </a14:m>
                <a:endParaRPr kumimoji="0" lang="en-SE" sz="4400" b="0" i="0" u="none" strike="noStrike" kern="1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  <a:cs typeface="+mn-cs"/>
                </a:endParaRPr>
              </a:p>
              <a:p>
                <a:pPr lvl="1" indent="-342900" algn="just">
                  <a:lnSpc>
                    <a:spcPct val="150000"/>
                  </a:lnSpc>
                  <a:buFont typeface="+mj-lt"/>
                  <a:buAutoNum type="arabicPeriod"/>
                  <a:defRPr/>
                </a:pPr>
                <a14:m>
                  <m:oMath xmlns:m="http://schemas.openxmlformats.org/officeDocument/2006/math">
                    <m:r>
                      <a:rPr kumimoji="0" lang="en-US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𝑉</m:t>
                    </m:r>
                    <m:d>
                      <m:dPr>
                        <m:ctrlPr>
                          <a:rPr kumimoji="0" lang="en-SE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1</m:t>
                        </m:r>
                      </m:e>
                    </m:d>
                    <m:r>
                      <a:rPr kumimoji="0" lang="en-US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←−1+</m:t>
                    </m:r>
                    <m:r>
                      <a:rPr kumimoji="0" lang="en-US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𝑉</m:t>
                    </m:r>
                    <m:d>
                      <m:dPr>
                        <m:ctrlPr>
                          <a:rPr kumimoji="0" lang="en-SE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2</m:t>
                        </m:r>
                      </m:e>
                    </m:d>
                    <m:r>
                      <a:rPr kumimoji="0" lang="en-US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=−1−</m:t>
                    </m:r>
                    <m:r>
                      <a:rPr kumimoji="0" lang="en-US" b="0" i="1" u="none" strike="noStrike" kern="1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6</m:t>
                    </m:r>
                    <m:r>
                      <a:rPr kumimoji="0" lang="en-US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=</m:t>
                    </m:r>
                    <m:r>
                      <a:rPr kumimoji="0" lang="en-US" b="0" i="1" u="none" strike="noStrike" kern="1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−7</m:t>
                    </m:r>
                  </m:oMath>
                </a14:m>
                <a:endParaRPr kumimoji="0" lang="en-SE" sz="4400" b="0" i="0" u="none" strike="noStrike" kern="1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  <a:cs typeface="+mn-cs"/>
                </a:endParaRPr>
              </a:p>
              <a:p>
                <a:pPr lvl="1" indent="-342900" algn="just">
                  <a:lnSpc>
                    <a:spcPct val="150000"/>
                  </a:lnSpc>
                  <a:buFont typeface="+mj-lt"/>
                  <a:buAutoNum type="arabicPeriod"/>
                  <a:defRPr/>
                </a:pPr>
                <a14:m>
                  <m:oMath xmlns:m="http://schemas.openxmlformats.org/officeDocument/2006/math">
                    <m:r>
                      <a:rPr kumimoji="0" lang="en-US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𝑉</m:t>
                    </m:r>
                    <m:d>
                      <m:dPr>
                        <m:ctrlPr>
                          <a:rPr kumimoji="0" lang="en-SE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2</m:t>
                        </m:r>
                      </m:e>
                    </m:d>
                    <m:r>
                      <a:rPr kumimoji="0" lang="en-US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←−1+</m:t>
                    </m:r>
                    <m:r>
                      <a:rPr kumimoji="0" lang="en-US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𝑉</m:t>
                    </m:r>
                    <m:d>
                      <m:dPr>
                        <m:ctrlPr>
                          <a:rPr kumimoji="0" lang="en-SE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3</m:t>
                        </m:r>
                      </m:e>
                    </m:d>
                    <m:r>
                      <a:rPr kumimoji="0" lang="en-US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=−1</m:t>
                    </m:r>
                    <m:r>
                      <a:rPr kumimoji="0" lang="en-US" b="0" i="1" u="none" strike="noStrike" kern="1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−5</m:t>
                    </m:r>
                    <m:r>
                      <a:rPr kumimoji="0" lang="en-US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=</m:t>
                    </m:r>
                    <m:r>
                      <a:rPr kumimoji="0" lang="en-US" b="0" i="1" u="none" strike="noStrike" kern="1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−6</m:t>
                    </m:r>
                  </m:oMath>
                </a14:m>
                <a:endParaRPr kumimoji="0" lang="en-SE" sz="4400" b="0" i="0" u="none" strike="noStrike" kern="1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  <a:cs typeface="+mn-cs"/>
                </a:endParaRPr>
              </a:p>
              <a:p>
                <a:pPr marL="457200" marR="0" lvl="1" indent="-342900" algn="just" defTabSz="914400" rtl="0" eaLnBrk="0" fontAlgn="base" latinLnBrk="0" hangingPunct="0">
                  <a:lnSpc>
                    <a:spcPct val="15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 typeface="+mj-lt"/>
                  <a:buAutoNum type="arabicPeriod"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𝑉</m:t>
                    </m:r>
                    <m:d>
                      <m:dPr>
                        <m:ctrlPr>
                          <a:rPr kumimoji="0" lang="en-SE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3</m:t>
                        </m:r>
                      </m:e>
                    </m:d>
                    <m:r>
                      <a:rPr kumimoji="0" lang="en-US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←−1+</m:t>
                    </m:r>
                    <m:r>
                      <a:rPr kumimoji="0" lang="en-US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𝑉</m:t>
                    </m:r>
                    <m:d>
                      <m:dPr>
                        <m:ctrlPr>
                          <a:rPr kumimoji="0" lang="en-SE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4</m:t>
                        </m:r>
                      </m:e>
                    </m:d>
                    <m:r>
                      <a:rPr kumimoji="0" lang="en-US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=−1+0=</m:t>
                    </m:r>
                    <m:r>
                      <a:rPr kumimoji="0" lang="en-US" b="0" i="1" u="none" strike="noStrike" kern="1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−1</m:t>
                    </m:r>
                  </m:oMath>
                </a14:m>
                <a:r>
                  <a:rPr kumimoji="0" lang="en-US" sz="4400" b="0" i="0" u="none" strike="noStrike" kern="1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SimSun" panose="02010600030101010101" pitchFamily="2" charset="-122"/>
                    <a:cs typeface="+mn-cs"/>
                  </a:rPr>
                  <a:t> </a:t>
                </a:r>
                <a:r>
                  <a:rPr lang="en-US" sz="4400" kern="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For simplicity, consider the infinite sequence of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SE" sz="440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4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4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4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4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4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4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4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d>
                      <m:dPr>
                        <m:ctrlPr>
                          <a:rPr lang="en-SE" sz="4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4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m:rPr>
                            <m:sty m:val="p"/>
                          </m:rPr>
                          <a:rPr lang="en-US" sz="4400" b="0" i="0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r</m:t>
                        </m:r>
                        <m:r>
                          <a:rPr lang="en-US" sz="4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4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4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44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d>
                      <m:dPr>
                        <m:ctrlPr>
                          <a:rPr lang="en-SE" sz="4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4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4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4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4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4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4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4400" b="0" i="0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…</m:t>
                    </m:r>
                  </m:oMath>
                </a14:m>
                <a:endParaRPr lang="en-US" sz="4400" kern="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1" indent="-342900" algn="just">
                  <a:lnSpc>
                    <a:spcPct val="150000"/>
                  </a:lnSpc>
                  <a:buFont typeface="+mj-lt"/>
                  <a:buAutoNum type="arabicPeriod"/>
                  <a:defRPr/>
                </a:pPr>
                <a:endParaRPr kumimoji="0" lang="en-US" sz="4400" b="0" i="0" u="none" strike="noStrike" kern="1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  <a:cs typeface="+mn-cs"/>
                </a:endParaRPr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lvl="1" indent="-342900" algn="just">
                  <a:lnSpc>
                    <a:spcPct val="150000"/>
                  </a:lnSpc>
                  <a:buFont typeface="+mj-lt"/>
                  <a:buAutoNum type="arabicPeriod"/>
                  <a:defRPr/>
                </a:pPr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Steps 1-5 form a bootstrap dependency cycle </a:t>
                </a:r>
                <a:r>
                  <a:rPr lang="en-US" i="0" kern="100">
                    <a:solidFill>
                      <a:srgbClr val="000000"/>
                    </a:solidFill>
                    <a:latin typeface="Cambria Math" panose="02040503050406030204" pitchFamily="18" charset="0"/>
                    <a:ea typeface="SimSun" panose="02010600030101010101" pitchFamily="2" charset="-122"/>
                  </a:rPr>
                  <a:t>𝑉</a:t>
                </a:r>
                <a:r>
                  <a:rPr lang="en-SE" i="0" kern="100">
                    <a:solidFill>
                      <a:srgbClr val="000000"/>
                    </a:solidFill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i="0" kern="100">
                    <a:solidFill>
                      <a:srgbClr val="000000"/>
                    </a:solidFill>
                    <a:latin typeface="Cambria Math" panose="02040503050406030204" pitchFamily="18" charset="0"/>
                    <a:ea typeface="SimSun" panose="02010600030101010101" pitchFamily="2" charset="-122"/>
                  </a:rPr>
                  <a:t>3)←</a:t>
                </a:r>
                <a:r>
                  <a:rPr lang="en-US" b="0" i="0" kern="100">
                    <a:solidFill>
                      <a:srgbClr val="000000"/>
                    </a:solidFill>
                    <a:latin typeface="Cambria Math" panose="02040503050406030204" pitchFamily="18" charset="0"/>
                    <a:ea typeface="SimSun" panose="02010600030101010101" pitchFamily="2" charset="-122"/>
                  </a:rPr>
                  <a:t>𝑉(2)←</a:t>
                </a:r>
                <a:r>
                  <a:rPr lang="en-US" i="0" kern="100">
                    <a:solidFill>
                      <a:srgbClr val="000000"/>
                    </a:solidFill>
                    <a:latin typeface="Cambria Math" panose="02040503050406030204" pitchFamily="18" charset="0"/>
                    <a:ea typeface="SimSun" panose="02010600030101010101" pitchFamily="2" charset="-122"/>
                  </a:rPr>
                  <a:t>𝑉(1)←𝑉(2)←𝑉(3)</a:t>
                </a:r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that causes </a:t>
                </a:r>
                <a:r>
                  <a:rPr lang="en-US" i="0" kern="100">
                    <a:solidFill>
                      <a:srgbClr val="000000"/>
                    </a:solidFill>
                    <a:latin typeface="Cambria Math" panose="02040503050406030204" pitchFamily="18" charset="0"/>
                    <a:ea typeface="SimSun" panose="02010600030101010101" pitchFamily="2" charset="-122"/>
                  </a:rPr>
                  <a:t>𝑉(1)</a:t>
                </a:r>
                <a:r>
                  <a:rPr lang="en-US" b="0" i="0" kern="100">
                    <a:solidFill>
                      <a:srgbClr val="000000"/>
                    </a:solidFill>
                    <a:latin typeface="Cambria Math" panose="02040503050406030204" pitchFamily="18" charset="0"/>
                    <a:ea typeface="SimSun" panose="02010600030101010101" pitchFamily="2" charset="-122"/>
                  </a:rPr>
                  <a:t>,</a:t>
                </a:r>
                <a:r>
                  <a:rPr lang="en-US" i="0" kern="100">
                    <a:solidFill>
                      <a:srgbClr val="000000"/>
                    </a:solidFill>
                    <a:latin typeface="Cambria Math" panose="02040503050406030204" pitchFamily="18" charset="0"/>
                    <a:ea typeface="SimSun" panose="02010600030101010101" pitchFamily="2" charset="-122"/>
                  </a:rPr>
                  <a:t>𝑉(2)</a:t>
                </a:r>
                <a:r>
                  <a:rPr lang="en-US" b="0" i="0" kern="100">
                    <a:solidFill>
                      <a:srgbClr val="000000"/>
                    </a:solidFill>
                    <a:latin typeface="Cambria Math" panose="02040503050406030204" pitchFamily="18" charset="0"/>
                    <a:ea typeface="SimSun" panose="02010600030101010101" pitchFamily="2" charset="-122"/>
                  </a:rPr>
                  <a:t>,</a:t>
                </a:r>
                <a:r>
                  <a:rPr lang="en-US" i="0" kern="100">
                    <a:solidFill>
                      <a:srgbClr val="000000"/>
                    </a:solidFill>
                    <a:latin typeface="Cambria Math" panose="02040503050406030204" pitchFamily="18" charset="0"/>
                    <a:ea typeface="SimSun" panose="02010600030101010101" pitchFamily="2" charset="-122"/>
                  </a:rPr>
                  <a:t>𝑉(3)</a:t>
                </a:r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to blow up. </a:t>
                </a:r>
                <a:r>
                  <a:rPr kumimoji="0" lang="en-US" b="0" i="0" u="none" strike="noStrike" kern="1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SimSun" panose="02010600030101010101" pitchFamily="2" charset="-122"/>
                    <a:cs typeface="+mn-cs"/>
                  </a:rPr>
                  <a:t>𝑉</a:t>
                </a:r>
                <a:r>
                  <a:rPr kumimoji="0" lang="en-SE" b="0" i="0" u="none" strike="noStrike" kern="1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SimSun" panose="02010600030101010101" pitchFamily="2" charset="-122"/>
                    <a:cs typeface="+mn-cs"/>
                  </a:rPr>
                  <a:t>(</a:t>
                </a:r>
                <a:r>
                  <a:rPr kumimoji="0" lang="en-US" b="0" i="0" u="none" strike="noStrike" kern="1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SimSun" panose="02010600030101010101" pitchFamily="2" charset="-122"/>
                    <a:cs typeface="+mn-cs"/>
                  </a:rPr>
                  <a:t>3)←−1+𝑉</a:t>
                </a:r>
                <a:r>
                  <a:rPr kumimoji="0" lang="en-SE" b="0" i="0" u="none" strike="noStrike" kern="1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SimSun" panose="02010600030101010101" pitchFamily="2" charset="-122"/>
                    <a:cs typeface="+mn-cs"/>
                  </a:rPr>
                  <a:t>(</a:t>
                </a:r>
                <a:r>
                  <a:rPr kumimoji="0" lang="en-US" b="0" i="0" u="none" strike="noStrike" kern="1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SimSun" panose="02010600030101010101" pitchFamily="2" charset="-122"/>
                    <a:cs typeface="+mn-cs"/>
                  </a:rPr>
                  <a:t>2)=−1−4=−5</a:t>
                </a:r>
                <a:endParaRPr kumimoji="0" lang="en-SE" sz="4400" b="0" i="0" u="none" strike="noStrike" kern="1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  <a:cs typeface="+mn-cs"/>
                </a:endParaRPr>
              </a:p>
              <a:p>
                <a:pPr lvl="1" indent="-342900" algn="just">
                  <a:lnSpc>
                    <a:spcPct val="150000"/>
                  </a:lnSpc>
                  <a:buFont typeface="+mj-lt"/>
                  <a:buAutoNum type="arabicPeriod"/>
                  <a:defRPr/>
                </a:pPr>
                <a:r>
                  <a:rPr kumimoji="0" lang="en-US" b="0" i="0" u="none" strike="noStrike" kern="1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SimSun" panose="02010600030101010101" pitchFamily="2" charset="-122"/>
                    <a:cs typeface="+mn-cs"/>
                  </a:rPr>
                  <a:t>𝑉</a:t>
                </a:r>
                <a:r>
                  <a:rPr kumimoji="0" lang="en-SE" b="0" i="0" u="none" strike="noStrike" kern="1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SimSun" panose="02010600030101010101" pitchFamily="2" charset="-122"/>
                    <a:cs typeface="+mn-cs"/>
                  </a:rPr>
                  <a:t>(</a:t>
                </a:r>
                <a:r>
                  <a:rPr kumimoji="0" lang="en-US" b="0" i="0" u="none" strike="noStrike" kern="1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SimSun" panose="02010600030101010101" pitchFamily="2" charset="-122"/>
                    <a:cs typeface="+mn-cs"/>
                  </a:rPr>
                  <a:t>2)←−1+𝑉</a:t>
                </a:r>
                <a:r>
                  <a:rPr kumimoji="0" lang="en-SE" b="0" i="0" u="none" strike="noStrike" kern="1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SimSun" panose="02010600030101010101" pitchFamily="2" charset="-122"/>
                    <a:cs typeface="+mn-cs"/>
                  </a:rPr>
                  <a:t>(</a:t>
                </a:r>
                <a:r>
                  <a:rPr kumimoji="0" lang="en-US" b="0" i="0" u="none" strike="noStrike" kern="1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SimSun" panose="02010600030101010101" pitchFamily="2" charset="-122"/>
                    <a:cs typeface="+mn-cs"/>
                  </a:rPr>
                  <a:t>1)=−1−5=−6</a:t>
                </a:r>
                <a:endParaRPr kumimoji="0" lang="en-SE" sz="4400" b="0" i="0" u="none" strike="noStrike" kern="1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  <a:cs typeface="+mn-cs"/>
                </a:endParaRPr>
              </a:p>
              <a:p>
                <a:pPr lvl="1" indent="-342900" algn="just">
                  <a:lnSpc>
                    <a:spcPct val="150000"/>
                  </a:lnSpc>
                  <a:buFont typeface="+mj-lt"/>
                  <a:buAutoNum type="arabicPeriod"/>
                  <a:defRPr/>
                </a:pPr>
                <a:r>
                  <a:rPr kumimoji="0" lang="en-US" b="0" i="0" u="none" strike="noStrike" kern="1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SimSun" panose="02010600030101010101" pitchFamily="2" charset="-122"/>
                    <a:cs typeface="+mn-cs"/>
                  </a:rPr>
                  <a:t>𝑉</a:t>
                </a:r>
                <a:r>
                  <a:rPr kumimoji="0" lang="en-SE" b="0" i="0" u="none" strike="noStrike" kern="1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SimSun" panose="02010600030101010101" pitchFamily="2" charset="-122"/>
                    <a:cs typeface="+mn-cs"/>
                  </a:rPr>
                  <a:t>(</a:t>
                </a:r>
                <a:r>
                  <a:rPr kumimoji="0" lang="en-US" b="0" i="0" u="none" strike="noStrike" kern="1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SimSun" panose="02010600030101010101" pitchFamily="2" charset="-122"/>
                    <a:cs typeface="+mn-cs"/>
                  </a:rPr>
                  <a:t>1)←−1+𝑉</a:t>
                </a:r>
                <a:r>
                  <a:rPr kumimoji="0" lang="en-SE" b="0" i="0" u="none" strike="noStrike" kern="1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SimSun" panose="02010600030101010101" pitchFamily="2" charset="-122"/>
                    <a:cs typeface="+mn-cs"/>
                  </a:rPr>
                  <a:t>(</a:t>
                </a:r>
                <a:r>
                  <a:rPr kumimoji="0" lang="en-US" b="0" i="0" u="none" strike="noStrike" kern="1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SimSun" panose="02010600030101010101" pitchFamily="2" charset="-122"/>
                    <a:cs typeface="+mn-cs"/>
                  </a:rPr>
                  <a:t>1)=−1−5=−6</a:t>
                </a:r>
                <a:endParaRPr kumimoji="0" lang="en-SE" sz="4400" b="0" i="0" u="none" strike="noStrike" kern="1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  <a:cs typeface="+mn-cs"/>
                </a:endParaRPr>
              </a:p>
              <a:p>
                <a:pPr lvl="1" indent="-342900" algn="just">
                  <a:lnSpc>
                    <a:spcPct val="150000"/>
                  </a:lnSpc>
                  <a:buFont typeface="+mj-lt"/>
                  <a:buAutoNum type="arabicPeriod"/>
                  <a:defRPr/>
                </a:pPr>
                <a:r>
                  <a:rPr kumimoji="0" lang="en-US" b="0" i="0" u="none" strike="noStrike" kern="1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SimSun" panose="02010600030101010101" pitchFamily="2" charset="-122"/>
                    <a:cs typeface="+mn-cs"/>
                  </a:rPr>
                  <a:t>𝑉</a:t>
                </a:r>
                <a:r>
                  <a:rPr kumimoji="0" lang="en-SE" b="0" i="0" u="none" strike="noStrike" kern="1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SimSun" panose="02010600030101010101" pitchFamily="2" charset="-122"/>
                    <a:cs typeface="+mn-cs"/>
                  </a:rPr>
                  <a:t>(</a:t>
                </a:r>
                <a:r>
                  <a:rPr kumimoji="0" lang="en-US" b="0" i="0" u="none" strike="noStrike" kern="1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SimSun" panose="02010600030101010101" pitchFamily="2" charset="-122"/>
                    <a:cs typeface="+mn-cs"/>
                  </a:rPr>
                  <a:t>1)←−1+𝑉</a:t>
                </a:r>
                <a:r>
                  <a:rPr kumimoji="0" lang="en-SE" b="0" i="0" u="none" strike="noStrike" kern="1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SimSun" panose="02010600030101010101" pitchFamily="2" charset="-122"/>
                    <a:cs typeface="+mn-cs"/>
                  </a:rPr>
                  <a:t>(</a:t>
                </a:r>
                <a:r>
                  <a:rPr kumimoji="0" lang="en-US" b="0" i="0" u="none" strike="noStrike" kern="1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SimSun" panose="02010600030101010101" pitchFamily="2" charset="-122"/>
                    <a:cs typeface="+mn-cs"/>
                  </a:rPr>
                  <a:t>2)=−1−6=−7</a:t>
                </a:r>
                <a:endParaRPr kumimoji="0" lang="en-SE" sz="4400" b="0" i="0" u="none" strike="noStrike" kern="1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  <a:cs typeface="+mn-cs"/>
                </a:endParaRPr>
              </a:p>
              <a:p>
                <a:pPr lvl="1" indent="-342900" algn="just">
                  <a:lnSpc>
                    <a:spcPct val="150000"/>
                  </a:lnSpc>
                  <a:buFont typeface="+mj-lt"/>
                  <a:buAutoNum type="arabicPeriod"/>
                  <a:defRPr/>
                </a:pPr>
                <a:r>
                  <a:rPr kumimoji="0" lang="en-US" b="0" i="0" u="none" strike="noStrike" kern="1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SimSun" panose="02010600030101010101" pitchFamily="2" charset="-122"/>
                    <a:cs typeface="+mn-cs"/>
                  </a:rPr>
                  <a:t>𝑉</a:t>
                </a:r>
                <a:r>
                  <a:rPr kumimoji="0" lang="en-SE" b="0" i="0" u="none" strike="noStrike" kern="1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SimSun" panose="02010600030101010101" pitchFamily="2" charset="-122"/>
                    <a:cs typeface="+mn-cs"/>
                  </a:rPr>
                  <a:t>(</a:t>
                </a:r>
                <a:r>
                  <a:rPr kumimoji="0" lang="en-US" b="0" i="0" u="none" strike="noStrike" kern="1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SimSun" panose="02010600030101010101" pitchFamily="2" charset="-122"/>
                    <a:cs typeface="+mn-cs"/>
                  </a:rPr>
                  <a:t>2)←−1+𝑉</a:t>
                </a:r>
                <a:r>
                  <a:rPr kumimoji="0" lang="en-SE" b="0" i="0" u="none" strike="noStrike" kern="1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SimSun" panose="02010600030101010101" pitchFamily="2" charset="-122"/>
                    <a:cs typeface="+mn-cs"/>
                  </a:rPr>
                  <a:t>(</a:t>
                </a:r>
                <a:r>
                  <a:rPr kumimoji="0" lang="en-US" b="0" i="0" u="none" strike="noStrike" kern="1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SimSun" panose="02010600030101010101" pitchFamily="2" charset="-122"/>
                    <a:cs typeface="+mn-cs"/>
                  </a:rPr>
                  <a:t>3)=−1−5=−6</a:t>
                </a:r>
                <a:endParaRPr kumimoji="0" lang="en-SE" sz="4400" b="0" i="0" u="none" strike="noStrike" kern="1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  <a:cs typeface="+mn-cs"/>
                </a:endParaRPr>
              </a:p>
              <a:p>
                <a:pPr marL="457200" marR="0" lvl="1" indent="-342900" algn="just" defTabSz="914400" rtl="0" eaLnBrk="0" fontAlgn="base" latinLnBrk="0" hangingPunct="0">
                  <a:lnSpc>
                    <a:spcPct val="15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 typeface="+mj-lt"/>
                  <a:buAutoNum type="arabicPeriod"/>
                  <a:tabLst/>
                  <a:defRPr/>
                </a:pPr>
                <a:r>
                  <a:rPr kumimoji="0" lang="en-US" b="0" i="0" u="none" strike="noStrike" kern="1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SimSun" panose="02010600030101010101" pitchFamily="2" charset="-122"/>
                    <a:cs typeface="+mn-cs"/>
                  </a:rPr>
                  <a:t>𝑉</a:t>
                </a:r>
                <a:r>
                  <a:rPr kumimoji="0" lang="en-SE" b="0" i="0" u="none" strike="noStrike" kern="1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SimSun" panose="02010600030101010101" pitchFamily="2" charset="-122"/>
                    <a:cs typeface="+mn-cs"/>
                  </a:rPr>
                  <a:t>(</a:t>
                </a:r>
                <a:r>
                  <a:rPr kumimoji="0" lang="en-US" b="0" i="0" u="none" strike="noStrike" kern="1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SimSun" panose="02010600030101010101" pitchFamily="2" charset="-122"/>
                    <a:cs typeface="+mn-cs"/>
                  </a:rPr>
                  <a:t>3)←−1+𝑉</a:t>
                </a:r>
                <a:r>
                  <a:rPr kumimoji="0" lang="en-SE" b="0" i="0" u="none" strike="noStrike" kern="1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SimSun" panose="02010600030101010101" pitchFamily="2" charset="-122"/>
                    <a:cs typeface="+mn-cs"/>
                  </a:rPr>
                  <a:t>(</a:t>
                </a:r>
                <a:r>
                  <a:rPr kumimoji="0" lang="en-US" b="0" i="0" u="none" strike="noStrike" kern="1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SimSun" panose="02010600030101010101" pitchFamily="2" charset="-122"/>
                    <a:cs typeface="+mn-cs"/>
                  </a:rPr>
                  <a:t>4)=−1+0=−1</a:t>
                </a:r>
                <a:r>
                  <a:rPr kumimoji="0" lang="en-US" sz="4400" b="0" i="0" u="none" strike="noStrike" kern="1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SimSun" panose="02010600030101010101" pitchFamily="2" charset="-122"/>
                    <a:cs typeface="+mn-cs"/>
                  </a:rPr>
                  <a:t> </a:t>
                </a:r>
                <a:r>
                  <a:rPr lang="en-US" sz="4400" kern="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For simplicity, consider the infinite sequence of </a:t>
                </a:r>
                <a:r>
                  <a:rPr lang="en-SE" sz="4400" i="0" kern="100"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4400" i="0" kern="100">
                    <a:latin typeface="Cambria Math" panose="02040503050406030204" pitchFamily="18" charset="0"/>
                    <a:ea typeface="SimSun" panose="02010600030101010101" pitchFamily="2" charset="-122"/>
                  </a:rPr>
                  <a:t>2, l, −1),</a:t>
                </a:r>
                <a:r>
                  <a:rPr lang="en-SE" sz="4400" i="0" kern="100"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4400" i="0" kern="100">
                    <a:latin typeface="Cambria Math" panose="02040503050406030204" pitchFamily="18" charset="0"/>
                    <a:ea typeface="SimSun" panose="02010600030101010101" pitchFamily="2" charset="-122"/>
                  </a:rPr>
                  <a:t>1,</a:t>
                </a:r>
                <a:r>
                  <a:rPr lang="en-US" sz="4400" b="0" i="0" kern="100">
                    <a:latin typeface="Cambria Math" panose="02040503050406030204" pitchFamily="18" charset="0"/>
                    <a:ea typeface="SimSun" panose="02010600030101010101" pitchFamily="2" charset="-122"/>
                  </a:rPr>
                  <a:t>r</a:t>
                </a:r>
                <a:r>
                  <a:rPr lang="en-US" sz="4400" i="0" kern="100">
                    <a:latin typeface="Cambria Math" panose="02040503050406030204" pitchFamily="18" charset="0"/>
                    <a:ea typeface="SimSun" panose="02010600030101010101" pitchFamily="2" charset="-122"/>
                  </a:rPr>
                  <a:t>, −1)</a:t>
                </a:r>
                <a:r>
                  <a:rPr lang="en-US" sz="4400" b="0" i="0" kern="100">
                    <a:latin typeface="Cambria Math" panose="02040503050406030204" pitchFamily="18" charset="0"/>
                    <a:ea typeface="SimSun" panose="02010600030101010101" pitchFamily="2" charset="-122"/>
                  </a:rPr>
                  <a:t>,</a:t>
                </a:r>
                <a:r>
                  <a:rPr lang="en-SE" sz="4400" i="0" kern="100"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4400" i="0" kern="100">
                    <a:latin typeface="Cambria Math" panose="02040503050406030204" pitchFamily="18" charset="0"/>
                    <a:ea typeface="SimSun" panose="02010600030101010101" pitchFamily="2" charset="-122"/>
                  </a:rPr>
                  <a:t>2, l, −1)</a:t>
                </a:r>
                <a:r>
                  <a:rPr lang="en-US" sz="4400" b="0" i="0" kern="100">
                    <a:latin typeface="Cambria Math" panose="02040503050406030204" pitchFamily="18" charset="0"/>
                    <a:ea typeface="SimSun" panose="02010600030101010101" pitchFamily="2" charset="-122"/>
                  </a:rPr>
                  <a:t>…</a:t>
                </a:r>
                <a:endParaRPr lang="en-US" sz="4400" kern="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1" indent="-342900" algn="just">
                  <a:lnSpc>
                    <a:spcPct val="150000"/>
                  </a:lnSpc>
                  <a:buFont typeface="+mj-lt"/>
                  <a:buAutoNum type="arabicPeriod"/>
                  <a:defRPr/>
                </a:pPr>
                <a:endParaRPr kumimoji="0" lang="en-US" sz="4400" b="0" i="0" u="none" strike="noStrike" kern="1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  <a:cs typeface="+mn-cs"/>
                </a:endParaRPr>
              </a:p>
              <a:p>
                <a:endParaRPr lang="en-SE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52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404288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(bootstraps off </a:t>
                </a: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lang="en-US" sz="12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+1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(1,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)−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2,</m:t>
                            </m:r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𝑙</m:t>
                            </m:r>
                          </m:e>
                        </m:d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=−1+1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−1−4+1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=−5 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(bootstraps off </a:t>
                </a: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lang="en-US" sz="12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+1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2,</m:t>
                            </m:r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𝑙</m:t>
                            </m:r>
                          </m:e>
                        </m:d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3,</m:t>
                            </m:r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𝑙</m:t>
                            </m:r>
                          </m:e>
                        </m:d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=−2+1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−1−5+2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=−6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(bootstraps off </a:t>
                </a: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</a:t>
                </a:r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(bootstraps off 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1,𝑟)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2,𝑙)←𝑄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2,𝑙)+1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−1+𝑄(1,𝑙)−𝑄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2,𝑙))=−1+1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−1−4+1)=−5 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(bootstraps off 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1,𝑙)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3,𝑙)←𝑄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3,𝑙)+1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2,𝑙)−𝑄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3,𝑙))=−2+1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−1−5+2)=−6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(bootstraps off 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2,𝑙)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</a:t>
                </a:r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endParaRPr lang="en-SE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55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450010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then </a:t>
                </a:r>
                <a:r>
                  <a:rPr lang="en-US" sz="12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Sarsa</a:t>
                </a:r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 could bootstrap off learn the more accurate Q value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2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12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2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2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2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3</m:t>
                    </m:r>
                  </m:oMath>
                </a14:m>
                <a:r>
                  <a:rPr lang="en-US" sz="12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.</a:t>
                </a:r>
              </a:p>
              <a:p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i.e., from state </a:t>
                </a:r>
                <a14:m>
                  <m:oMath xmlns:m="http://schemas.openxmlformats.org/officeDocument/2006/math">
                    <m:r>
                      <a:rPr lang="en-US" sz="1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3</m:t>
                    </m:r>
                  </m:oMath>
                </a14:m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taking action left, it can only take the above trajectory, and reach the goal in 6 steps, hence </a:t>
                </a:r>
                <a:endParaRPr lang="en-SE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then </a:t>
                </a:r>
                <a:r>
                  <a:rPr lang="en-US" sz="12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Sarsa</a:t>
                </a:r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 could bootstrap off learn the more accurate Q value </a:t>
                </a:r>
                <a:r>
                  <a:rPr lang="en-US" sz="1200" i="0"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>
                    <a:latin typeface="Cambria Math" panose="02040503050406030204" pitchFamily="18" charset="0"/>
                    <a:ea typeface="SimSun" panose="02010600030101010101" pitchFamily="2" charset="-122"/>
                  </a:rPr>
                  <a:t>3,𝑙)=</a:t>
                </a:r>
                <a:r>
                  <a:rPr lang="en-US" sz="1200" b="0" i="0">
                    <a:latin typeface="Cambria Math" panose="02040503050406030204" pitchFamily="18" charset="0"/>
                    <a:ea typeface="SimSun" panose="02010600030101010101" pitchFamily="2" charset="-122"/>
                  </a:rPr>
                  <a:t>−1+</a:t>
                </a:r>
                <a:r>
                  <a:rPr lang="en-US" sz="1200" i="0"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>
                    <a:latin typeface="Cambria Math" panose="02040503050406030204" pitchFamily="18" charset="0"/>
                    <a:ea typeface="SimSun" panose="02010600030101010101" pitchFamily="2" charset="-122"/>
                  </a:rPr>
                  <a:t>2,𝑟)</a:t>
                </a:r>
                <a:r>
                  <a:rPr lang="en-US" sz="1200" b="0" i="0">
                    <a:latin typeface="Cambria Math" panose="02040503050406030204" pitchFamily="18" charset="0"/>
                    <a:ea typeface="SimSun" panose="02010600030101010101" pitchFamily="2" charset="-122"/>
                  </a:rPr>
                  <a:t>=</a:t>
                </a:r>
                <a:r>
                  <a:rPr lang="en-US" sz="1200" i="0">
                    <a:latin typeface="Cambria Math" panose="02040503050406030204" pitchFamily="18" charset="0"/>
                    <a:ea typeface="SimSun" panose="02010600030101010101" pitchFamily="2" charset="-122"/>
                  </a:rPr>
                  <a:t>−</a:t>
                </a:r>
                <a:r>
                  <a:rPr lang="en-US" sz="1200" b="0" i="0">
                    <a:latin typeface="Cambria Math" panose="02040503050406030204" pitchFamily="18" charset="0"/>
                    <a:ea typeface="SimSun" panose="02010600030101010101" pitchFamily="2" charset="-122"/>
                  </a:rPr>
                  <a:t>3</a:t>
                </a:r>
                <a:r>
                  <a:rPr lang="en-US" sz="12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.</a:t>
                </a:r>
              </a:p>
              <a:p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i.e., from state 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3</a:t>
                </a:r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taking action left, it can only take the above trajectory, and reach the goal in 6 steps, hence </a:t>
                </a:r>
                <a:endParaRPr lang="en-SE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56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6753896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TD: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r>
                      <a:rPr lang="en-US" sz="1200" b="0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</m:t>
                    </m:r>
                    <m:r>
                      <a:rPr lang="en-US" sz="1200" b="0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𝑠</m:t>
                    </m:r>
                    <m:r>
                      <a:rPr lang="en-US" sz="1200" b="0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)</m:t>
                    </m:r>
                  </m:oMath>
                </a14:m>
                <a:r>
                  <a:rPr lang="en-US" sz="12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is updated regardless if agent moves left or right. </a:t>
                </a:r>
                <a14:m>
                  <m:oMath xmlns:m="http://schemas.openxmlformats.org/officeDocument/2006/math"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is bootstrapped off </a:t>
                </a:r>
                <a14:m>
                  <m:oMath xmlns:m="http://schemas.openxmlformats.org/officeDocument/2006/math"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when moving left, and is bootstrapped off </a:t>
                </a:r>
                <a14:m>
                  <m:oMath xmlns:m="http://schemas.openxmlformats.org/officeDocument/2006/math"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b="0" i="1" kern="10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4</m:t>
                        </m:r>
                      </m:e>
                    </m:d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≡0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when moving right. bootstrap dependency cycle </a:t>
                </a:r>
                <a14:m>
                  <m:oMath xmlns:m="http://schemas.openxmlformats.org/officeDocument/2006/math"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(2)←</m:t>
                    </m:r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(1)←</m:t>
                    </m:r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(2)←</m:t>
                    </m:r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(3)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that causes </a:t>
                </a:r>
                <a14:m>
                  <m:oMath xmlns:m="http://schemas.openxmlformats.org/officeDocument/2006/math"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US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US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(3)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to blow up</a:t>
                </a:r>
                <a14:m>
                  <m:oMath xmlns:m="http://schemas.openxmlformats.org/officeDocument/2006/math">
                    <m:r>
                      <a:rPr lang="en-US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r>
                      <a:rPr lang="en-US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(3,</m:t>
                    </m:r>
                    <m:r>
                      <a:rPr lang="en-US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𝑟</m:t>
                    </m:r>
                    <m:r>
                      <a:rPr lang="en-US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)</m:t>
                    </m:r>
                  </m:oMath>
                </a14:m>
                <a:r>
                  <a:rPr lang="en-US" sz="12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is always bootstrapped off </a:t>
                </a:r>
                <a14:m>
                  <m:oMath xmlns:m="http://schemas.openxmlformats.org/officeDocument/2006/math"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4,</m:t>
                        </m:r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≡0</m:t>
                    </m:r>
                  </m:oMath>
                </a14:m>
                <a:r>
                  <a:rPr lang="en-US" sz="12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.</a:t>
                </a:r>
                <a:endParaRPr lang="en-US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TD: </a:t>
                </a:r>
                <a:r>
                  <a:rPr lang="en-US" sz="1200" b="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𝑉(𝑠)</a:t>
                </a:r>
                <a:r>
                  <a:rPr lang="en-US" sz="12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is updated regardless if agent moves left or right. </a:t>
                </a:r>
                <a:r>
                  <a:rPr lang="en-US" i="0" kern="100">
                    <a:solidFill>
                      <a:srgbClr val="000000"/>
                    </a:solidFill>
                    <a:latin typeface="Cambria Math" panose="02040503050406030204" pitchFamily="18" charset="0"/>
                    <a:ea typeface="SimSun" panose="02010600030101010101" pitchFamily="2" charset="-122"/>
                  </a:rPr>
                  <a:t>𝑉</a:t>
                </a:r>
                <a:r>
                  <a:rPr lang="en-SE" i="0" kern="100">
                    <a:solidFill>
                      <a:srgbClr val="000000"/>
                    </a:solidFill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i="0" kern="100">
                    <a:solidFill>
                      <a:srgbClr val="000000"/>
                    </a:solidFill>
                    <a:latin typeface="Cambria Math" panose="02040503050406030204" pitchFamily="18" charset="0"/>
                    <a:ea typeface="SimSun" panose="02010600030101010101" pitchFamily="2" charset="-122"/>
                  </a:rPr>
                  <a:t>3)</a:t>
                </a:r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is bootstrapped off </a:t>
                </a:r>
                <a:r>
                  <a:rPr lang="en-US" i="0" kern="100">
                    <a:solidFill>
                      <a:srgbClr val="000000"/>
                    </a:solidFill>
                    <a:latin typeface="Cambria Math" panose="02040503050406030204" pitchFamily="18" charset="0"/>
                    <a:ea typeface="SimSun" panose="02010600030101010101" pitchFamily="2" charset="-122"/>
                  </a:rPr>
                  <a:t>𝑉</a:t>
                </a:r>
                <a:r>
                  <a:rPr lang="en-SE" i="0" kern="100">
                    <a:solidFill>
                      <a:srgbClr val="000000"/>
                    </a:solidFill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i="0" kern="100">
                    <a:solidFill>
                      <a:srgbClr val="000000"/>
                    </a:solidFill>
                    <a:latin typeface="Cambria Math" panose="02040503050406030204" pitchFamily="18" charset="0"/>
                    <a:ea typeface="SimSun" panose="02010600030101010101" pitchFamily="2" charset="-122"/>
                  </a:rPr>
                  <a:t>2)</a:t>
                </a:r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when moving left, and is bootstrapped off </a:t>
                </a:r>
                <a:r>
                  <a:rPr lang="en-US" i="0" kern="100">
                    <a:solidFill>
                      <a:srgbClr val="000000"/>
                    </a:solidFill>
                    <a:latin typeface="Cambria Math" panose="02040503050406030204" pitchFamily="18" charset="0"/>
                    <a:ea typeface="SimSun" panose="02010600030101010101" pitchFamily="2" charset="-122"/>
                  </a:rPr>
                  <a:t>𝑉</a:t>
                </a:r>
                <a:r>
                  <a:rPr lang="en-SE" i="0" kern="100">
                    <a:solidFill>
                      <a:srgbClr val="000000"/>
                    </a:solidFill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b="0" i="0" kern="100">
                    <a:solidFill>
                      <a:srgbClr val="000000"/>
                    </a:solidFill>
                    <a:latin typeface="Cambria Math" panose="02040503050406030204" pitchFamily="18" charset="0"/>
                    <a:ea typeface="SimSun" panose="02010600030101010101" pitchFamily="2" charset="-122"/>
                  </a:rPr>
                  <a:t>4)</a:t>
                </a:r>
                <a:r>
                  <a:rPr lang="en-US" i="0" kern="100">
                    <a:latin typeface="Cambria Math" panose="02040503050406030204" pitchFamily="18" charset="0"/>
                    <a:ea typeface="SimSun" panose="02010600030101010101" pitchFamily="2" charset="-122"/>
                  </a:rPr>
                  <a:t>≡0</a:t>
                </a:r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when moving right. bootstrap dependency cycle </a:t>
                </a:r>
                <a:r>
                  <a:rPr lang="en-US" i="0" kern="100">
                    <a:solidFill>
                      <a:srgbClr val="000000"/>
                    </a:solidFill>
                    <a:latin typeface="Cambria Math" panose="02040503050406030204" pitchFamily="18" charset="0"/>
                    <a:ea typeface="SimSun" panose="02010600030101010101" pitchFamily="2" charset="-122"/>
                  </a:rPr>
                  <a:t>𝑉</a:t>
                </a:r>
                <a:r>
                  <a:rPr lang="en-SE" i="0" kern="100">
                    <a:solidFill>
                      <a:srgbClr val="000000"/>
                    </a:solidFill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i="0" kern="100">
                    <a:solidFill>
                      <a:srgbClr val="000000"/>
                    </a:solidFill>
                    <a:latin typeface="Cambria Math" panose="02040503050406030204" pitchFamily="18" charset="0"/>
                    <a:ea typeface="SimSun" panose="02010600030101010101" pitchFamily="2" charset="-122"/>
                  </a:rPr>
                  <a:t>3)←𝑉(2)←𝑉(1)←𝑉(2)←𝑉(3)</a:t>
                </a:r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that causes </a:t>
                </a:r>
                <a:r>
                  <a:rPr lang="en-US" i="0" kern="100">
                    <a:solidFill>
                      <a:srgbClr val="000000"/>
                    </a:solidFill>
                    <a:latin typeface="Cambria Math" panose="02040503050406030204" pitchFamily="18" charset="0"/>
                    <a:ea typeface="SimSun" panose="02010600030101010101" pitchFamily="2" charset="-122"/>
                  </a:rPr>
                  <a:t>𝑉(1),𝑉(2),𝑉(3)</a:t>
                </a:r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to blow up</a:t>
                </a:r>
                <a:r>
                  <a:rPr lang="en-US" i="0" kern="100">
                    <a:latin typeface="Cambria Math" panose="02040503050406030204" pitchFamily="18" charset="0"/>
                    <a:ea typeface="SimSun" panose="02010600030101010101" pitchFamily="2" charset="-122"/>
                  </a:rPr>
                  <a:t>𝑄(3,𝑟)</a:t>
                </a:r>
                <a:r>
                  <a:rPr lang="en-US" sz="12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is always bootstrapped off </a:t>
                </a:r>
                <a:r>
                  <a:rPr lang="en-US" i="0" kern="100">
                    <a:latin typeface="Cambria Math" panose="02040503050406030204" pitchFamily="18" charset="0"/>
                    <a:ea typeface="SimSun" panose="02010600030101010101" pitchFamily="2" charset="-122"/>
                  </a:rPr>
                  <a:t>𝑄(4,𝑟)</a:t>
                </a:r>
                <a:r>
                  <a:rPr lang="en-US" b="0" i="0" kern="100">
                    <a:latin typeface="Cambria Math" panose="02040503050406030204" pitchFamily="18" charset="0"/>
                    <a:ea typeface="SimSun" panose="02010600030101010101" pitchFamily="2" charset="-122"/>
                  </a:rPr>
                  <a:t>≡0</a:t>
                </a:r>
                <a:r>
                  <a:rPr lang="en-US" sz="12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.</a:t>
                </a:r>
                <a:endParaRPr lang="en-US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endParaRPr lang="en-SE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57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139181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Bellman Equations for Deterministic Env :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/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;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𝛾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max</m:t>
                          </m:r>
                        </m:e>
                        <m:li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lim>
                      </m:limLow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;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𝛾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SE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Bellman Equations for Deterministic Env :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lvl="1"/>
                <a:r>
                  <a:rPr lang="en-US" i="0">
                    <a:latin typeface="Cambria Math" panose="02040503050406030204" pitchFamily="18" charset="0"/>
                  </a:rPr>
                  <a:t>𝑣_𝜋 (𝑠)</a:t>
                </a:r>
                <a:r>
                  <a:rPr lang="en-US" b="0" i="0">
                    <a:latin typeface="Cambria Math" panose="02040503050406030204" pitchFamily="18" charset="0"/>
                  </a:rPr>
                  <a:t>=</a:t>
                </a:r>
                <a:r>
                  <a:rPr lang="en-US" i="0">
                    <a:latin typeface="Cambria Math" panose="02040503050406030204" pitchFamily="18" charset="0"/>
                  </a:rPr>
                  <a:t>∑_𝑎▒〖𝜋(𝑎│𝑠) 𝑞_𝜋 (𝑠,𝑎)〗</a:t>
                </a:r>
                <a:r>
                  <a:rPr lang="en-US" b="0" i="0">
                    <a:latin typeface="Cambria Math" panose="02040503050406030204" pitchFamily="18" charset="0"/>
                  </a:rPr>
                  <a:t>;</a:t>
                </a:r>
                <a:r>
                  <a:rPr lang="en-US" i="0">
                    <a:latin typeface="Cambria Math" panose="02040503050406030204" pitchFamily="18" charset="0"/>
                  </a:rPr>
                  <a:t>𝑞_𝜋 (𝑠,𝑎)=𝑅_𝑠^𝑎+𝛾𝑣_𝜋 (𝑠^′ )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lvl="1"/>
                <a:r>
                  <a:rPr lang="en-US" i="0">
                    <a:latin typeface="Cambria Math" panose="02040503050406030204" pitchFamily="18" charset="0"/>
                  </a:rPr>
                  <a:t>𝑣_∗ (𝑠)=max┬𝑎  𝑞_∗ (𝑠,𝑎);𝑞_∗ (𝑠,𝑎)=𝑅_𝑠^𝑎+𝛾𝑣_∗ (𝑠^′ )</a:t>
                </a:r>
                <a:endParaRPr lang="en-SE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822391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After first 3 episodes, </a:t>
                </a:r>
                <a14:m>
                  <m:oMath xmlns:m="http://schemas.openxmlformats.org/officeDocument/2006/math">
                    <m:r>
                      <a:rPr lang="en-US" sz="1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𝑄</m:t>
                    </m:r>
                    <m:d>
                      <m:dPr>
                        <m:ctrlPr>
                          <a:rPr lang="en-SE" sz="12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1,</m:t>
                        </m:r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</m:d>
                    <m:r>
                      <a:rPr lang="en-US" sz="1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1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𝑄</m:t>
                    </m:r>
                    <m:d>
                      <m:dPr>
                        <m:ctrlPr>
                          <a:rPr lang="en-SE" sz="12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2,</m:t>
                        </m:r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</m:d>
                    <m:r>
                      <a:rPr lang="en-US" sz="1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1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𝑄</m:t>
                    </m:r>
                    <m:d>
                      <m:dPr>
                        <m:ctrlPr>
                          <a:rPr lang="en-SE" sz="12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3,</m:t>
                        </m:r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</m:d>
                    <m:r>
                      <a:rPr lang="en-US" sz="1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=−1</m:t>
                    </m:r>
                  </m:oMath>
                </a14:m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 This is reasonable for </a:t>
                </a:r>
                <a14:m>
                  <m:oMath xmlns:m="http://schemas.openxmlformats.org/officeDocument/2006/math">
                    <m:r>
                      <a:rPr lang="en-US" sz="1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𝑄</m:t>
                    </m:r>
                    <m:d>
                      <m:dPr>
                        <m:ctrlPr>
                          <a:rPr lang="en-SE" sz="12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3,</m:t>
                        </m:r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</m:d>
                  </m:oMath>
                </a14:m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but not reasonable for </a:t>
                </a:r>
                <a14:m>
                  <m:oMath xmlns:m="http://schemas.openxmlformats.org/officeDocument/2006/math">
                    <m:r>
                      <a:rPr lang="en-US" sz="1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𝑄</m:t>
                    </m:r>
                    <m:d>
                      <m:dPr>
                        <m:ctrlPr>
                          <a:rPr lang="en-SE" sz="12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1,</m:t>
                        </m:r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</m:d>
                    <m:r>
                      <a:rPr lang="en-US" sz="1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sz="1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𝑄</m:t>
                    </m:r>
                    <m:d>
                      <m:dPr>
                        <m:ctrlPr>
                          <a:rPr lang="en-SE" sz="12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2,</m:t>
                        </m:r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</m:d>
                  </m:oMath>
                </a14:m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as agent cannot reach goal in one step from states </a:t>
                </a:r>
                <a14:m>
                  <m:oMath xmlns:m="http://schemas.openxmlformats.org/officeDocument/2006/math">
                    <m:r>
                      <a:rPr lang="en-US" sz="1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1</m:t>
                    </m:r>
                  </m:oMath>
                </a14:m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or </a:t>
                </a:r>
                <a14:m>
                  <m:oMath xmlns:m="http://schemas.openxmlformats.org/officeDocument/2006/math">
                    <m:r>
                      <a:rPr lang="en-US" sz="1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2</m:t>
                    </m:r>
                  </m:oMath>
                </a14:m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 This is </a:t>
                </a:r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because the agent has never taken the left action, so </a:t>
                </a:r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all </a:t>
                </a:r>
                <a14:m>
                  <m:oMath xmlns:m="http://schemas.openxmlformats.org/officeDocument/2006/math">
                    <m:r>
                      <a:rPr lang="en-US" sz="1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𝑄</m:t>
                    </m:r>
                    <m:d>
                      <m:dPr>
                        <m:ctrlPr>
                          <a:rPr lang="en-SE" sz="12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𝑠</m:t>
                        </m:r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120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</m:d>
                  </m:oMath>
                </a14:m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value functions bootstrap off the optimistic initial estimate of </a:t>
                </a:r>
                <a14:m>
                  <m:oMath xmlns:m="http://schemas.openxmlformats.org/officeDocument/2006/math">
                    <m:r>
                      <a:rPr lang="en-US" sz="1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𝑄</m:t>
                    </m:r>
                    <m:d>
                      <m:dPr>
                        <m:ctrlPr>
                          <a:rPr lang="en-SE" sz="12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𝑠</m:t>
                        </m:r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12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𝑙</m:t>
                        </m:r>
                      </m:e>
                    </m:d>
                    <m:r>
                      <a:rPr lang="en-US" sz="1200" b="0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which is wrong and not yet corrected</a:t>
                </a:r>
                <a:endParaRPr lang="en-SE" dirty="0"/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After first 3 episodes, 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𝑄</a:t>
                </a:r>
                <a:r>
                  <a:rPr lang="en-SE" sz="1200" i="0">
                    <a:effectLst/>
                    <a:latin typeface="Cambria Math" panose="02040503050406030204" pitchFamily="18" charset="0"/>
                  </a:rPr>
                  <a:t>(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1,𝑟)=𝑄</a:t>
                </a:r>
                <a:r>
                  <a:rPr lang="en-SE" sz="1200" i="0">
                    <a:effectLst/>
                    <a:latin typeface="Cambria Math" panose="02040503050406030204" pitchFamily="18" charset="0"/>
                  </a:rPr>
                  <a:t>(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2,𝑟)=𝑄</a:t>
                </a:r>
                <a:r>
                  <a:rPr lang="en-SE" sz="1200" i="0">
                    <a:effectLst/>
                    <a:latin typeface="Cambria Math" panose="02040503050406030204" pitchFamily="18" charset="0"/>
                  </a:rPr>
                  <a:t>(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3,𝑟)=−1</a:t>
                </a:r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 This is reasonable for 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𝑄</a:t>
                </a:r>
                <a:r>
                  <a:rPr lang="en-SE" sz="1200" i="0">
                    <a:effectLst/>
                    <a:latin typeface="Cambria Math" panose="02040503050406030204" pitchFamily="18" charset="0"/>
                  </a:rPr>
                  <a:t>(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3,𝑟)</a:t>
                </a:r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but not reasonable for 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𝑄</a:t>
                </a:r>
                <a:r>
                  <a:rPr lang="en-SE" sz="1200" i="0">
                    <a:effectLst/>
                    <a:latin typeface="Cambria Math" panose="02040503050406030204" pitchFamily="18" charset="0"/>
                  </a:rPr>
                  <a:t>(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1,𝑟), 𝑄</a:t>
                </a:r>
                <a:r>
                  <a:rPr lang="en-SE" sz="1200" i="0">
                    <a:effectLst/>
                    <a:latin typeface="Cambria Math" panose="02040503050406030204" pitchFamily="18" charset="0"/>
                  </a:rPr>
                  <a:t>(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2,𝑟)</a:t>
                </a:r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as agent cannot reach goal in one step from states 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or 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2</a:t>
                </a:r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 This is </a:t>
                </a:r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because the agent has never taken the left action, so </a:t>
                </a:r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all 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𝑄</a:t>
                </a:r>
                <a:r>
                  <a:rPr lang="en-SE" sz="1200" i="0">
                    <a:effectLst/>
                    <a:latin typeface="Cambria Math" panose="02040503050406030204" pitchFamily="18" charset="0"/>
                  </a:rPr>
                  <a:t>(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𝑠,𝑟)</a:t>
                </a:r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value functions bootstrap off the optimistic initial estimate of 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𝑄</a:t>
                </a:r>
                <a:r>
                  <a:rPr lang="en-SE" sz="1200" i="0">
                    <a:effectLst/>
                    <a:latin typeface="Cambria Math" panose="02040503050406030204" pitchFamily="18" charset="0"/>
                  </a:rPr>
                  <a:t>(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𝑠,</a:t>
                </a:r>
                <a:r>
                  <a:rPr lang="en-US" sz="1200" b="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𝑙)=0</a:t>
                </a:r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which is wrong and not yet corrected</a:t>
                </a:r>
                <a:endParaRPr lang="en-SE" dirty="0"/>
              </a:p>
              <a:p>
                <a:endParaRPr lang="en-SE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59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4528711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200" i="1" kern="100" dirty="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EP6</a:t>
                </a: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2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+1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1200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lim>
                            </m:limLow>
                          </m:fName>
                          <m:e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2,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e>
                            </m:d>
                          </m:e>
                        </m:func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3,</m:t>
                            </m:r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𝑙</m:t>
                            </m:r>
                          </m:e>
                        </m:d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=−2+1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200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fName>
                          <m:e>
                            <m:d>
                              <m:d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−2,−2</m:t>
                                </m:r>
                              </m:e>
                            </m:d>
                          </m:e>
                        </m:func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+2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=−3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(bootstraps off </a:t>
                </a: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</a:t>
                </a: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.)</a:t>
                </a:r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+1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1200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lim>
                            </m:limLow>
                          </m:fName>
                          <m:e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1,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e>
                            </m:d>
                          </m:e>
                        </m:func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2,</m:t>
                            </m:r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𝑙</m:t>
                            </m:r>
                          </m:e>
                        </m:d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=−2+1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200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fName>
                          <m:e>
                            <m:d>
                              <m:d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−2,−2</m:t>
                                </m:r>
                              </m:e>
                            </m:d>
                          </m:e>
                        </m:func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+2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=−3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(bootstraps off </a:t>
                </a: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</a:t>
                </a: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.)</a:t>
                </a:r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+1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1200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lim>
                            </m:limLow>
                          </m:fName>
                          <m:e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1,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e>
                            </m:d>
                          </m:e>
                        </m:func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1,</m:t>
                            </m:r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𝑙</m:t>
                            </m:r>
                          </m:e>
                        </m:d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=−2+1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200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fName>
                          <m:e>
                            <m:d>
                              <m:d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−2,−2</m:t>
                                </m:r>
                              </m:e>
                            </m:d>
                          </m:e>
                        </m:func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+2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=−3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(bootstraps off </a:t>
                </a: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</a:t>
                </a: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.)</a:t>
                </a:r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+1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1200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lim>
                            </m:limLow>
                          </m:fName>
                          <m:e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2,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e>
                            </m:d>
                          </m:e>
                        </m:func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1,</m:t>
                            </m:r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𝑟</m:t>
                            </m:r>
                          </m:e>
                        </m:d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=−2+1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200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fName>
                          <m:e>
                            <m:d>
                              <m:d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−2,−2</m:t>
                                </m:r>
                              </m:e>
                            </m:d>
                          </m:e>
                        </m:func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+2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=−3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(bootstraps off </a:t>
                </a: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</a:t>
                </a: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</m:t>
                    </m:r>
                    <m:r>
                      <a:rPr lang="en-US" sz="12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2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</a:t>
                </a:r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200" i="1" kern="100" dirty="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EP5</a:t>
                </a: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2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+1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1200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lim>
                            </m:limLow>
                          </m:fName>
                          <m:e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2,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e>
                            </m:d>
                          </m:e>
                        </m:func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3,</m:t>
                            </m:r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𝑙</m:t>
                            </m:r>
                          </m:e>
                        </m:d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=−1+1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200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fName>
                          <m:e>
                            <m:d>
                              <m:d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−1,−2</m:t>
                                </m:r>
                              </m:e>
                            </m:d>
                          </m:e>
                        </m:func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+1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(bootstraps off </a:t>
                </a: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</a:t>
                </a: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.)</a:t>
                </a:r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+1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1200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lim>
                            </m:limLow>
                          </m:fName>
                          <m:e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1,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e>
                            </m:d>
                          </m:e>
                        </m:func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2,</m:t>
                            </m:r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𝑙</m:t>
                            </m:r>
                          </m:e>
                        </m:d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=−1+1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200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fName>
                          <m:e>
                            <m:d>
                              <m:d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−1,−2</m:t>
                                </m:r>
                              </m:e>
                            </m:d>
                          </m:e>
                        </m:func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+1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(bootstraps off </a:t>
                </a: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</a:t>
                </a: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.)</a:t>
                </a:r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+1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1200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lim>
                            </m:limLow>
                          </m:fName>
                          <m:e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1,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e>
                            </m:d>
                          </m:e>
                        </m:func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1,</m:t>
                            </m:r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𝑙</m:t>
                            </m:r>
                          </m:e>
                        </m:d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=−1+1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200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fName>
                          <m:e>
                            <m:d>
                              <m:d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−1,−2</m:t>
                                </m:r>
                              </m:e>
                            </m:d>
                          </m:e>
                        </m:func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+1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(bootstraps off </a:t>
                </a: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</a:t>
                </a: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.)</a:t>
                </a:r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+1</m:t>
                    </m:r>
                    <m:d>
                      <m:dPr>
                        <m:ctrlPr>
                          <a:rPr lang="en-SE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SE" sz="1200" i="1" kern="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SE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1200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lim>
                            </m:limLow>
                          </m:fName>
                          <m:e>
                            <m:r>
                              <a:rPr lang="en-US" sz="1200" i="1" kern="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SE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2,</m:t>
                                </m:r>
                                <m:r>
                                  <a:rPr lang="en-US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e>
                            </m:d>
                          </m:e>
                        </m:func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</m:t>
                        </m:r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200" i="1" kern="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200" i="1" kern="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1,</m:t>
                            </m:r>
                            <m:r>
                              <a:rPr lang="en-US" sz="1200" i="1" kern="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𝑟</m:t>
                            </m:r>
                          </m:e>
                        </m:d>
                      </m:e>
                    </m:d>
                    <m:r>
                      <a:rPr lang="en-US" sz="1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=−1+1</m:t>
                    </m:r>
                    <m:d>
                      <m:dPr>
                        <m:ctrlPr>
                          <a:rPr lang="en-SE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SE" sz="1200" i="1" kern="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200" kern="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fName>
                          <m:e>
                            <m:d>
                              <m:dPr>
                                <m:ctrlPr>
                                  <a:rPr lang="en-SE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−2,−1</m:t>
                                </m:r>
                              </m:e>
                            </m:d>
                          </m:e>
                        </m:func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+1</m:t>
                        </m:r>
                      </m:e>
                    </m:d>
                    <m:r>
                      <a:rPr lang="en-US" sz="1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</m:t>
                    </m:r>
                  </m:oMath>
                </a14:m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+1</m:t>
                    </m:r>
                    <m:d>
                      <m:dPr>
                        <m:ctrlPr>
                          <a:rPr lang="en-SE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SE" sz="1200" i="1" kern="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SE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1200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lim>
                            </m:limLow>
                          </m:fName>
                          <m:e>
                            <m:r>
                              <a:rPr lang="en-US" sz="1200" i="1" kern="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SE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3,</m:t>
                                </m:r>
                                <m:r>
                                  <a:rPr lang="en-US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e>
                            </m:d>
                          </m:e>
                        </m:func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</m:t>
                        </m:r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200" i="1" kern="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200" i="1" kern="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2,</m:t>
                            </m:r>
                            <m:r>
                              <a:rPr lang="en-US" sz="1200" i="1" kern="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𝑟</m:t>
                            </m:r>
                          </m:e>
                        </m:d>
                      </m:e>
                    </m:d>
                    <m:r>
                      <a:rPr lang="en-US" sz="1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=−1+1</m:t>
                    </m:r>
                    <m:d>
                      <m:dPr>
                        <m:ctrlPr>
                          <a:rPr lang="en-SE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SE" sz="1200" i="1" kern="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200" kern="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fName>
                          <m:e>
                            <m:d>
                              <m:dPr>
                                <m:ctrlPr>
                                  <a:rPr lang="en-SE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−2,−1</m:t>
                                </m:r>
                              </m:e>
                            </m:d>
                          </m:e>
                        </m:func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+1</m:t>
                        </m:r>
                      </m:e>
                    </m:d>
                    <m:r>
                      <a:rPr lang="en-US" sz="1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</m:t>
                    </m:r>
                  </m:oMath>
                </a14:m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+1</m:t>
                    </m:r>
                    <m:d>
                      <m:dPr>
                        <m:ctrlPr>
                          <a:rPr lang="en-SE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SE" sz="1200" i="1" kern="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SE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1200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lim>
                            </m:limLow>
                          </m:fName>
                          <m:e>
                            <m:r>
                              <a:rPr lang="en-US" sz="1200" i="1" kern="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SE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4,</m:t>
                                </m:r>
                                <m:r>
                                  <a:rPr lang="en-US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e>
                            </m:d>
                          </m:e>
                        </m:func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</m:t>
                        </m:r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200" i="1" kern="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200" i="1" kern="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3,</m:t>
                            </m:r>
                            <m:r>
                              <a:rPr lang="en-US" sz="1200" i="1" kern="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𝑟</m:t>
                            </m:r>
                          </m:e>
                        </m:d>
                      </m:e>
                    </m:d>
                    <m:r>
                      <a:rPr lang="en-US" sz="1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=−1+1</m:t>
                    </m:r>
                    <m:d>
                      <m:dPr>
                        <m:ctrlPr>
                          <a:rPr lang="en-SE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−1+0+1</m:t>
                        </m:r>
                      </m:e>
                    </m:d>
                    <m:r>
                      <a:rPr lang="en-US" sz="1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</m:t>
                    </m:r>
                  </m:oMath>
                </a14:m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200" i="1" kern="100" dirty="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EP6</a:t>
                </a: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3,𝑙)←𝑄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3,𝑙)+1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−1+max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┬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𝑎′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2,𝑎′)−𝑄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3,𝑙))=−2+1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−1+max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−2,−2)+2)=−3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(bootstraps off 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2,𝑙)=−2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2,𝑟)=−2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.)</a:t>
                </a:r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2,𝑙)←𝑄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2,𝑙)+1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−1+max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┬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𝑎′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1,𝑎′)−𝑄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2,𝑙))=−2+1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−1+max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−2,−2)+2)=−3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(bootstraps off 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1,𝑙)=−2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1,𝑟)=−2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.)</a:t>
                </a:r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1,𝑙)←𝑄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1,𝑙)+1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−1+max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┬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𝑎′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1,𝑎′)−𝑄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1,𝑙))=−2+1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−1+max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−2,−2)+2)=−3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(bootstraps off 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1,𝑙)=−2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1,𝑟)=−2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.)</a:t>
                </a:r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1,𝑟)←𝑄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1,𝑟)+1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−1+max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┬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𝑎′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2,𝑎′)−𝑄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1,𝑟))=−2+1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−1+max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−2,−2)+2)=−3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(bootstraps off 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2,𝑙)=−2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2,𝑟)=−2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</a:t>
                </a:r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200" i="1" kern="100" dirty="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EP5</a:t>
                </a: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3,𝑙)←𝑄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3,𝑙)+1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−1+max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┬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𝑎′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2,𝑎′)−𝑄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3,𝑙))=−1+1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−1+max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−1,−2)+1)=−2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(bootstraps off 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2,𝑙)=−1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2,𝑟)=−2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.)</a:t>
                </a:r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2,𝑙)←𝑄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2,𝑙)+1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−1+max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┬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𝑎′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1,𝑎′)−𝑄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2,𝑙))=−1+1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−1+max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−1,−2)+1)=−2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(bootstraps off 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1,𝑙)=−1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1,𝑟)=−2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.)</a:t>
                </a:r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1,𝑙)←𝑄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1,𝑙)+1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−1+max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┬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𝑎′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1,𝑎′)−𝑄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1,𝑙))=−1+1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−1+max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−1,−2)+1)=−2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(bootstraps off 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1,𝑙)=−1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1,𝑟)=−2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.)</a:t>
                </a:r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1,𝑟)←𝑄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1,𝑟)+1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−1+max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┬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𝑎′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2,𝑎′)−𝑄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1,𝑟))=−1+1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−1+max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−2,−1)+1)=−2</a:t>
                </a:r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2,𝑟)←𝑄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2,𝑟)+1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−1+max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┬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𝑎′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3,𝑎′)−𝑄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2,𝑟))=−1+1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−1+max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−2,−1)+1)=−2</a:t>
                </a:r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3,𝑟)←𝑄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3,𝑟)+1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−1+max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┬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𝑎′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4,𝑎′)−𝑄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3,𝑟))=−1+1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−1+0+1)=−1</a:t>
                </a:r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endParaRPr lang="en-SE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60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6628793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200" i="1" kern="100" dirty="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EP6</a:t>
                </a: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2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+1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1200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lim>
                            </m:limLow>
                          </m:fName>
                          <m:e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2,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e>
                            </m:d>
                          </m:e>
                        </m:func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3,</m:t>
                            </m:r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𝑙</m:t>
                            </m:r>
                          </m:e>
                        </m:d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=−2+1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200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fName>
                          <m:e>
                            <m:d>
                              <m:d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−2,−2</m:t>
                                </m:r>
                              </m:e>
                            </m:d>
                          </m:e>
                        </m:func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+2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=−3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(bootstraps off </a:t>
                </a: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</a:t>
                </a: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.)</a:t>
                </a:r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+1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1200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lim>
                            </m:limLow>
                          </m:fName>
                          <m:e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1,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e>
                            </m:d>
                          </m:e>
                        </m:func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2,</m:t>
                            </m:r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𝑙</m:t>
                            </m:r>
                          </m:e>
                        </m:d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=−2+1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200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fName>
                          <m:e>
                            <m:d>
                              <m:d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−2,−2</m:t>
                                </m:r>
                              </m:e>
                            </m:d>
                          </m:e>
                        </m:func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+2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=−3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(bootstraps off </a:t>
                </a: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</a:t>
                </a: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.)</a:t>
                </a:r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+1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1200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lim>
                            </m:limLow>
                          </m:fName>
                          <m:e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1,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e>
                            </m:d>
                          </m:e>
                        </m:func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1,</m:t>
                            </m:r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𝑙</m:t>
                            </m:r>
                          </m:e>
                        </m:d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=−2+1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200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fName>
                          <m:e>
                            <m:d>
                              <m:d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−2,−2</m:t>
                                </m:r>
                              </m:e>
                            </m:d>
                          </m:e>
                        </m:func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+2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=−3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(bootstraps off </a:t>
                </a: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</a:t>
                </a: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.)</a:t>
                </a:r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+1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1200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lim>
                            </m:limLow>
                          </m:fName>
                          <m:e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2,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e>
                            </m:d>
                          </m:e>
                        </m:func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1,</m:t>
                            </m:r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𝑟</m:t>
                            </m:r>
                          </m:e>
                        </m:d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=−2+1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200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fName>
                          <m:e>
                            <m:d>
                              <m:d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−2,−2</m:t>
                                </m:r>
                              </m:e>
                            </m:d>
                          </m:e>
                        </m:func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+2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=−3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(bootstraps off </a:t>
                </a: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</a:t>
                </a: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</m:t>
                    </m:r>
                    <m:r>
                      <a:rPr lang="en-US" sz="12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2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</a:t>
                </a:r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200" i="1" kern="100" dirty="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EP5</a:t>
                </a: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2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+1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1200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lim>
                            </m:limLow>
                          </m:fName>
                          <m:e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2,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e>
                            </m:d>
                          </m:e>
                        </m:func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3,</m:t>
                            </m:r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𝑙</m:t>
                            </m:r>
                          </m:e>
                        </m:d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=−1+1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200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fName>
                          <m:e>
                            <m:d>
                              <m:d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−1,−2</m:t>
                                </m:r>
                              </m:e>
                            </m:d>
                          </m:e>
                        </m:func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+1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(bootstraps off </a:t>
                </a: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</a:t>
                </a: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.)</a:t>
                </a:r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+1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1200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lim>
                            </m:limLow>
                          </m:fName>
                          <m:e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1,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e>
                            </m:d>
                          </m:e>
                        </m:func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2,</m:t>
                            </m:r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𝑙</m:t>
                            </m:r>
                          </m:e>
                        </m:d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=−1+1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200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fName>
                          <m:e>
                            <m:d>
                              <m:d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−1,−2</m:t>
                                </m:r>
                              </m:e>
                            </m:d>
                          </m:e>
                        </m:func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+1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(bootstraps off </a:t>
                </a: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</a:t>
                </a: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.)</a:t>
                </a:r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+1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1200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lim>
                            </m:limLow>
                          </m:fName>
                          <m:e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1,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e>
                            </m:d>
                          </m:e>
                        </m:func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1,</m:t>
                            </m:r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𝑙</m:t>
                            </m:r>
                          </m:e>
                        </m:d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=−1+1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200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fName>
                          <m:e>
                            <m:d>
                              <m:d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−1,−2</m:t>
                                </m:r>
                              </m:e>
                            </m:d>
                          </m:e>
                        </m:func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+1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(bootstraps off </a:t>
                </a: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</a:t>
                </a: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.)</a:t>
                </a:r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+1</m:t>
                    </m:r>
                    <m:d>
                      <m:dPr>
                        <m:ctrlPr>
                          <a:rPr lang="en-SE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SE" sz="1200" i="1" kern="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SE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1200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lim>
                            </m:limLow>
                          </m:fName>
                          <m:e>
                            <m:r>
                              <a:rPr lang="en-US" sz="1200" i="1" kern="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SE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2,</m:t>
                                </m:r>
                                <m:r>
                                  <a:rPr lang="en-US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e>
                            </m:d>
                          </m:e>
                        </m:func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</m:t>
                        </m:r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200" i="1" kern="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200" i="1" kern="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1,</m:t>
                            </m:r>
                            <m:r>
                              <a:rPr lang="en-US" sz="1200" i="1" kern="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𝑟</m:t>
                            </m:r>
                          </m:e>
                        </m:d>
                      </m:e>
                    </m:d>
                    <m:r>
                      <a:rPr lang="en-US" sz="1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=−1+1</m:t>
                    </m:r>
                    <m:d>
                      <m:dPr>
                        <m:ctrlPr>
                          <a:rPr lang="en-SE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SE" sz="1200" i="1" kern="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200" kern="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fName>
                          <m:e>
                            <m:d>
                              <m:dPr>
                                <m:ctrlPr>
                                  <a:rPr lang="en-SE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−2,−1</m:t>
                                </m:r>
                              </m:e>
                            </m:d>
                          </m:e>
                        </m:func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+1</m:t>
                        </m:r>
                      </m:e>
                    </m:d>
                    <m:r>
                      <a:rPr lang="en-US" sz="1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</m:t>
                    </m:r>
                  </m:oMath>
                </a14:m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+1</m:t>
                    </m:r>
                    <m:d>
                      <m:dPr>
                        <m:ctrlPr>
                          <a:rPr lang="en-SE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SE" sz="1200" i="1" kern="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SE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1200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lim>
                            </m:limLow>
                          </m:fName>
                          <m:e>
                            <m:r>
                              <a:rPr lang="en-US" sz="1200" i="1" kern="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SE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3,</m:t>
                                </m:r>
                                <m:r>
                                  <a:rPr lang="en-US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e>
                            </m:d>
                          </m:e>
                        </m:func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</m:t>
                        </m:r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200" i="1" kern="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200" i="1" kern="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2,</m:t>
                            </m:r>
                            <m:r>
                              <a:rPr lang="en-US" sz="1200" i="1" kern="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𝑟</m:t>
                            </m:r>
                          </m:e>
                        </m:d>
                      </m:e>
                    </m:d>
                    <m:r>
                      <a:rPr lang="en-US" sz="1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=−1+1</m:t>
                    </m:r>
                    <m:d>
                      <m:dPr>
                        <m:ctrlPr>
                          <a:rPr lang="en-SE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SE" sz="1200" i="1" kern="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200" kern="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fName>
                          <m:e>
                            <m:d>
                              <m:dPr>
                                <m:ctrlPr>
                                  <a:rPr lang="en-SE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−2,−1</m:t>
                                </m:r>
                              </m:e>
                            </m:d>
                          </m:e>
                        </m:func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+1</m:t>
                        </m:r>
                      </m:e>
                    </m:d>
                    <m:r>
                      <a:rPr lang="en-US" sz="1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</m:t>
                    </m:r>
                  </m:oMath>
                </a14:m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+1</m:t>
                    </m:r>
                    <m:d>
                      <m:dPr>
                        <m:ctrlPr>
                          <a:rPr lang="en-SE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SE" sz="1200" i="1" kern="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SE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1200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lim>
                            </m:limLow>
                          </m:fName>
                          <m:e>
                            <m:r>
                              <a:rPr lang="en-US" sz="1200" i="1" kern="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SE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4,</m:t>
                                </m:r>
                                <m:r>
                                  <a:rPr lang="en-US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e>
                            </m:d>
                          </m:e>
                        </m:func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</m:t>
                        </m:r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200" i="1" kern="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200" i="1" kern="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3,</m:t>
                            </m:r>
                            <m:r>
                              <a:rPr lang="en-US" sz="1200" i="1" kern="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𝑟</m:t>
                            </m:r>
                          </m:e>
                        </m:d>
                      </m:e>
                    </m:d>
                    <m:r>
                      <a:rPr lang="en-US" sz="1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=−1+1</m:t>
                    </m:r>
                    <m:d>
                      <m:dPr>
                        <m:ctrlPr>
                          <a:rPr lang="en-SE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−1+0+1</m:t>
                        </m:r>
                      </m:e>
                    </m:d>
                    <m:r>
                      <a:rPr lang="en-US" sz="1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</m:t>
                    </m:r>
                  </m:oMath>
                </a14:m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200" i="1" kern="100" dirty="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EP6</a:t>
                </a: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3,𝑙)←𝑄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3,𝑙)+1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−1+max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┬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𝑎′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2,𝑎′)−𝑄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3,𝑙))=−2+1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−1+max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−2,−2)+2)=−3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(bootstraps off 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2,𝑙)=−2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2,𝑟)=−2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.)</a:t>
                </a:r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2,𝑙)←𝑄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2,𝑙)+1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−1+max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┬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𝑎′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1,𝑎′)−𝑄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2,𝑙))=−2+1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−1+max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−2,−2)+2)=−3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(bootstraps off 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1,𝑙)=−2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1,𝑟)=−2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.)</a:t>
                </a:r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1,𝑙)←𝑄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1,𝑙)+1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−1+max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┬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𝑎′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1,𝑎′)−𝑄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1,𝑙))=−2+1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−1+max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−2,−2)+2)=−3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(bootstraps off 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1,𝑙)=−2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1,𝑟)=−2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.)</a:t>
                </a:r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1,𝑟)←𝑄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1,𝑟)+1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−1+max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┬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𝑎′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2,𝑎′)−𝑄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1,𝑟))=−2+1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−1+max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−2,−2)+2)=−3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(bootstraps off 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2,𝑙)=−2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2,𝑟)=−2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</a:t>
                </a:r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200" i="1" kern="100" dirty="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EP5</a:t>
                </a: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3,𝑙)←𝑄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3,𝑙)+1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−1+max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┬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𝑎′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2,𝑎′)−𝑄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3,𝑙))=−1+1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−1+max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−1,−2)+1)=−2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(bootstraps off 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2,𝑙)=−1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2,𝑟)=−2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.)</a:t>
                </a:r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2,𝑙)←𝑄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2,𝑙)+1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−1+max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┬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𝑎′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1,𝑎′)−𝑄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2,𝑙))=−1+1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−1+max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−1,−2)+1)=−2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(bootstraps off 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1,𝑙)=−1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1,𝑟)=−2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.)</a:t>
                </a:r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1,𝑙)←𝑄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1,𝑙)+1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−1+max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┬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𝑎′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1,𝑎′)−𝑄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1,𝑙))=−1+1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−1+max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−1,−2)+1)=−2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(bootstraps off 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1,𝑙)=−1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1,𝑟)=−2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.)</a:t>
                </a:r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1,𝑟)←𝑄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1,𝑟)+1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−1+max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┬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𝑎′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2,𝑎′)−𝑄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1,𝑟))=−1+1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−1+max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−2,−1)+1)=−2</a:t>
                </a:r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2,𝑟)←𝑄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2,𝑟)+1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−1+max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┬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𝑎′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3,𝑎′)−𝑄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2,𝑟))=−1+1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−1+max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−2,−1)+1)=−2</a:t>
                </a:r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3,𝑟)←𝑄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3,𝑟)+1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−1+max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┬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𝑎′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4,𝑎′)−𝑄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3,𝑟))=−1+1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−1+0+1)=−1</a:t>
                </a:r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endParaRPr lang="en-SE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61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2143650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e.g., if </a:t>
                </a:r>
                <a:r>
                  <a:rPr lang="en-US" sz="12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If agent moves left in state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3</m:t>
                    </m:r>
                  </m:oMath>
                </a14:m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even though it has never experienced the trajectory </a:t>
                </a:r>
                <a14:m>
                  <m:oMath xmlns:m="http://schemas.openxmlformats.org/officeDocument/2006/math">
                    <m:r>
                      <a:rPr lang="en-US" sz="1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3→2→3→4</m:t>
                    </m:r>
                  </m:oMath>
                </a14:m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the bootstrap dependency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2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</m:oMath>
                </a14:m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leads to that trajectory instead of the experienced trajectory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3→2→</m:t>
                    </m:r>
                    <m:r>
                      <a:rPr lang="en-US" sz="12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</m:t>
                    </m:r>
                    <m:r>
                      <a:rPr lang="en-US" sz="12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→</m:t>
                    </m:r>
                    <m:r>
                      <a:rPr lang="en-US" sz="12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</m:t>
                    </m:r>
                    <m:r>
                      <a:rPr lang="en-US" sz="12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→</m:t>
                    </m:r>
                    <m:r>
                      <a:rPr lang="en-US" sz="12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2</m:t>
                    </m:r>
                    <m:r>
                      <a:rPr lang="en-US" sz="12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→3→4</m:t>
                    </m:r>
                  </m:oMath>
                </a14:m>
                <a:endParaRPr lang="en-SE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e.g., if </a:t>
                </a:r>
                <a:r>
                  <a:rPr lang="en-US" sz="12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If agent moves left in state </a:t>
                </a:r>
                <a:r>
                  <a:rPr lang="en-US" sz="1200" i="0">
                    <a:latin typeface="Cambria Math" panose="02040503050406030204" pitchFamily="18" charset="0"/>
                    <a:ea typeface="SimSun" panose="02010600030101010101" pitchFamily="2" charset="-122"/>
                  </a:rPr>
                  <a:t>3</a:t>
                </a:r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even though it has never experienced the trajectory 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3→2→3→4</a:t>
                </a:r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the bootstrap dependency </a:t>
                </a:r>
                <a:r>
                  <a:rPr lang="en-US" sz="1200" i="0"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>
                    <a:latin typeface="Cambria Math" panose="02040503050406030204" pitchFamily="18" charset="0"/>
                    <a:ea typeface="SimSun" panose="02010600030101010101" pitchFamily="2" charset="-122"/>
                  </a:rPr>
                  <a:t>3,𝑙)←𝑄</a:t>
                </a:r>
                <a:r>
                  <a:rPr lang="en-SE" sz="1200" i="0"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>
                    <a:latin typeface="Cambria Math" panose="02040503050406030204" pitchFamily="18" charset="0"/>
                    <a:ea typeface="SimSun" panose="02010600030101010101" pitchFamily="2" charset="-122"/>
                  </a:rPr>
                  <a:t>2,𝑟)</a:t>
                </a:r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leads to that trajectory instead of the experienced trajectory </a:t>
                </a:r>
                <a:r>
                  <a:rPr lang="en-US" sz="1200" i="0">
                    <a:latin typeface="Cambria Math" panose="02040503050406030204" pitchFamily="18" charset="0"/>
                    <a:ea typeface="SimSun" panose="02010600030101010101" pitchFamily="2" charset="-122"/>
                  </a:rPr>
                  <a:t>3→2→</a:t>
                </a:r>
                <a:r>
                  <a:rPr lang="en-US" sz="1200" b="0" i="0">
                    <a:latin typeface="Cambria Math" panose="02040503050406030204" pitchFamily="18" charset="0"/>
                    <a:ea typeface="SimSun" panose="02010600030101010101" pitchFamily="2" charset="-122"/>
                  </a:rPr>
                  <a:t>1</a:t>
                </a:r>
                <a:r>
                  <a:rPr lang="en-US" sz="1200" i="0">
                    <a:latin typeface="Cambria Math" panose="02040503050406030204" pitchFamily="18" charset="0"/>
                    <a:ea typeface="SimSun" panose="02010600030101010101" pitchFamily="2" charset="-122"/>
                  </a:rPr>
                  <a:t>→</a:t>
                </a:r>
                <a:r>
                  <a:rPr lang="en-US" sz="1200" b="0" i="0">
                    <a:latin typeface="Cambria Math" panose="02040503050406030204" pitchFamily="18" charset="0"/>
                    <a:ea typeface="SimSun" panose="02010600030101010101" pitchFamily="2" charset="-122"/>
                  </a:rPr>
                  <a:t>1</a:t>
                </a:r>
                <a:r>
                  <a:rPr lang="en-US" sz="1200" i="0">
                    <a:latin typeface="Cambria Math" panose="02040503050406030204" pitchFamily="18" charset="0"/>
                    <a:ea typeface="SimSun" panose="02010600030101010101" pitchFamily="2" charset="-122"/>
                  </a:rPr>
                  <a:t>→</a:t>
                </a:r>
                <a:r>
                  <a:rPr lang="en-US" sz="1200" b="0" i="0">
                    <a:latin typeface="Cambria Math" panose="02040503050406030204" pitchFamily="18" charset="0"/>
                    <a:ea typeface="SimSun" panose="02010600030101010101" pitchFamily="2" charset="-122"/>
                  </a:rPr>
                  <a:t>2</a:t>
                </a:r>
                <a:r>
                  <a:rPr lang="en-US" sz="1200" i="0">
                    <a:latin typeface="Cambria Math" panose="02040503050406030204" pitchFamily="18" charset="0"/>
                    <a:ea typeface="SimSun" panose="02010600030101010101" pitchFamily="2" charset="-122"/>
                  </a:rPr>
                  <a:t>→3→4</a:t>
                </a:r>
                <a:endParaRPr lang="en-SE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62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081485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Consider TD, </a:t>
                </a:r>
                <a:r>
                  <a:rPr lang="en-US" dirty="0" err="1"/>
                  <a:t>Sarsa</a:t>
                </a:r>
                <a:r>
                  <a:rPr lang="en-US" dirty="0"/>
                  <a:t> and QL for different episodes. From state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 taking action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leads to terminal state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 w. reward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−100</m:t>
                    </m:r>
                  </m:oMath>
                </a14:m>
                <a:r>
                  <a:rPr lang="en-US" dirty="0"/>
                  <a:t>; From state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 taking action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 leads to terminal state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 w. reward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+4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From states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, different actions lead to the terminal state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 w. different rewards 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dirty="0"/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We are only concerned with the lower branch here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SE" dirty="0"/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Consider TD, </a:t>
                </a:r>
                <a:r>
                  <a:rPr lang="en-US" dirty="0" err="1"/>
                  <a:t>Sarsa</a:t>
                </a:r>
                <a:r>
                  <a:rPr lang="en-US" dirty="0"/>
                  <a:t> and QL for different episodes. From state </a:t>
                </a:r>
                <a:r>
                  <a:rPr lang="en-US" i="0">
                    <a:latin typeface="Cambria Math" panose="02040503050406030204" pitchFamily="18" charset="0"/>
                  </a:rPr>
                  <a:t>𝐷</a:t>
                </a:r>
                <a:r>
                  <a:rPr lang="en-US" dirty="0"/>
                  <a:t> taking action </a:t>
                </a:r>
                <a:r>
                  <a:rPr lang="en-US" b="0" i="0">
                    <a:latin typeface="Cambria Math" panose="02040503050406030204" pitchFamily="18" charset="0"/>
                  </a:rPr>
                  <a:t>𝑎=1</a:t>
                </a:r>
                <a:r>
                  <a:rPr lang="en-US" dirty="0"/>
                  <a:t> leads to terminal state </a:t>
                </a:r>
                <a:r>
                  <a:rPr lang="en-US" i="0" dirty="0">
                    <a:latin typeface="Cambria Math" panose="02040503050406030204" pitchFamily="18" charset="0"/>
                  </a:rPr>
                  <a:t>𝑇</a:t>
                </a:r>
                <a:r>
                  <a:rPr lang="en-US" dirty="0"/>
                  <a:t> w. reward </a:t>
                </a:r>
                <a:r>
                  <a:rPr lang="en-US" b="0" i="0">
                    <a:latin typeface="Cambria Math" panose="02040503050406030204" pitchFamily="18" charset="0"/>
                  </a:rPr>
                  <a:t>−100</a:t>
                </a:r>
                <a:r>
                  <a:rPr lang="en-US" dirty="0"/>
                  <a:t>; From state </a:t>
                </a:r>
                <a:r>
                  <a:rPr lang="en-US" i="0">
                    <a:latin typeface="Cambria Math" panose="02040503050406030204" pitchFamily="18" charset="0"/>
                  </a:rPr>
                  <a:t>𝐷</a:t>
                </a:r>
                <a:r>
                  <a:rPr lang="en-US" dirty="0"/>
                  <a:t> taking action </a:t>
                </a:r>
                <a:r>
                  <a:rPr lang="en-US" i="0">
                    <a:latin typeface="Cambria Math" panose="02040503050406030204" pitchFamily="18" charset="0"/>
                  </a:rPr>
                  <a:t>𝑎=2</a:t>
                </a:r>
                <a:r>
                  <a:rPr lang="en-US" dirty="0"/>
                  <a:t> leads to terminal state </a:t>
                </a:r>
                <a:r>
                  <a:rPr lang="en-US" i="0" dirty="0">
                    <a:latin typeface="Cambria Math" panose="02040503050406030204" pitchFamily="18" charset="0"/>
                  </a:rPr>
                  <a:t>𝑇</a:t>
                </a:r>
                <a:r>
                  <a:rPr lang="en-US" dirty="0"/>
                  <a:t> w. reward </a:t>
                </a:r>
                <a:r>
                  <a:rPr lang="en-US" b="0" i="0">
                    <a:latin typeface="Cambria Math" panose="02040503050406030204" pitchFamily="18" charset="0"/>
                  </a:rPr>
                  <a:t>+4</a:t>
                </a:r>
                <a:r>
                  <a:rPr lang="en-US" dirty="0"/>
                  <a:t>.</a:t>
                </a:r>
              </a:p>
              <a:p>
                <a:r>
                  <a:rPr lang="en-US" dirty="0"/>
                  <a:t>From states </a:t>
                </a:r>
                <a:r>
                  <a:rPr lang="en-US" b="0" i="0">
                    <a:latin typeface="Cambria Math" panose="02040503050406030204" pitchFamily="18" charset="0"/>
                  </a:rPr>
                  <a:t>𝐶</a:t>
                </a:r>
                <a:r>
                  <a:rPr lang="en-US" dirty="0"/>
                  <a:t> and </a:t>
                </a:r>
                <a:r>
                  <a:rPr lang="en-US" i="0">
                    <a:latin typeface="Cambria Math" panose="02040503050406030204" pitchFamily="18" charset="0"/>
                  </a:rPr>
                  <a:t>𝐷</a:t>
                </a:r>
                <a:r>
                  <a:rPr lang="en-US" dirty="0"/>
                  <a:t>, different actions lead to the terminal state </a:t>
                </a:r>
                <a:r>
                  <a:rPr lang="en-US" b="0" i="0">
                    <a:latin typeface="Cambria Math" panose="02040503050406030204" pitchFamily="18" charset="0"/>
                  </a:rPr>
                  <a:t>𝑇</a:t>
                </a:r>
                <a:r>
                  <a:rPr lang="en-US" dirty="0"/>
                  <a:t> w. different rewards 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dirty="0"/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We are only concerned with the lower branch here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SE" dirty="0"/>
              </a:p>
              <a:p>
                <a:endParaRPr lang="en-SE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789664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Bellman </a:t>
                </a:r>
                <a:r>
                  <a:rPr lang="en-US" sz="12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Opt</a:t>
                </a:r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Equation: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E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SE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𝑠</m:t>
                        </m:r>
                      </m:e>
                    </m:d>
                    <m:r>
                      <a:rPr lang="en-US" sz="1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</m:oMath>
                </a14:m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SE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2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SE" sz="1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naryPr>
                          <m:sub>
                            <m:r>
                              <a:rPr lang="en-US" sz="1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𝑟</m:t>
                            </m:r>
                            <m:r>
                              <a:rPr lang="en-US" sz="1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SE" sz="1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pPr>
                              <m:e>
                                <m:r>
                                  <a:rPr lang="en-US" sz="1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sz="1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sup>
                            </m:sSup>
                          </m:sub>
                          <m:sup/>
                          <m:e>
                            <m:r>
                              <a:rPr lang="en-US" sz="1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SE" sz="1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𝑟</m:t>
                                </m:r>
                                <m:r>
                                  <a:rPr lang="en-US" sz="1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,</m:t>
                                </m:r>
                                <m:r>
                                  <a:rPr lang="en-US" sz="1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𝑠</m:t>
                                </m:r>
                                <m:r>
                                  <a:rPr lang="en-US" sz="1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e>
                              <m:e>
                                <m:r>
                                  <a:rPr lang="en-US" sz="1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𝑠</m:t>
                                </m:r>
                                <m:r>
                                  <a:rPr lang="en-US" sz="1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,</m:t>
                                </m:r>
                                <m:r>
                                  <a:rPr lang="en-US" sz="1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</m:e>
                            </m:d>
                          </m:e>
                        </m:nary>
                        <m:d>
                          <m:dPr>
                            <m:begChr m:val="["/>
                            <m:endChr m:val="]"/>
                            <m:ctrlPr>
                              <a:rPr lang="en-SE" sz="1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𝑟</m:t>
                            </m:r>
                            <m:r>
                              <a:rPr lang="en-US" sz="1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+</m:t>
                            </m:r>
                            <m:r>
                              <a:rPr lang="en-US" sz="1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𝛾</m:t>
                            </m:r>
                            <m:sSub>
                              <m:sSubPr>
                                <m:ctrlPr>
                                  <a:rPr lang="en-SE" sz="1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1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∗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2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en-US" sz="12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US" dirty="0"/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(There is no analytical method for solving nonlinear equations with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SE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12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max</m:t>
                        </m:r>
                      </m:e>
                      <m:lim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</m:lim>
                    </m:limLow>
                  </m:oMath>
                </a14:m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operator, and you need to . In this case the solution is easy to see by observation, but in general you need to use iterative solving method.)</a:t>
                </a:r>
                <a:endParaRPr lang="en-SE" sz="12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Bellman </a:t>
                </a:r>
                <a:r>
                  <a:rPr lang="en-US" sz="12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Opt</a:t>
                </a:r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Equation: 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𝑣</a:t>
                </a:r>
                <a:r>
                  <a:rPr lang="en-SE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_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∗</a:t>
                </a:r>
                <a:r>
                  <a:rPr lang="en-SE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 (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𝑠)=</a:t>
                </a:r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max</a:t>
                </a:r>
                <a:r>
                  <a:rPr lang="en-SE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┬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𝑎</a:t>
                </a:r>
                <a:r>
                  <a:rPr lang="en-SE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⁡〖∑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_</a:t>
                </a:r>
                <a:r>
                  <a:rPr lang="en-SE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𝑟,𝑠</a:t>
                </a:r>
                <a:r>
                  <a:rPr lang="en-SE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^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′</a:t>
                </a:r>
                <a:r>
                  <a:rPr lang="en-SE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)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▒</a:t>
                </a:r>
                <a:r>
                  <a:rPr lang="en-SE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〖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𝑝</a:t>
                </a:r>
                <a:r>
                  <a:rPr lang="en-SE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𝑟,𝑠′│𝑠,𝑎) </a:t>
                </a:r>
                <a:r>
                  <a:rPr lang="en-SE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〗 [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𝑟+𝛾𝑣</a:t>
                </a:r>
                <a:r>
                  <a:rPr lang="en-SE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_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∗</a:t>
                </a:r>
                <a:r>
                  <a:rPr lang="en-SE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 (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𝑠</a:t>
                </a:r>
                <a:r>
                  <a:rPr lang="en-SE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^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′ )]</a:t>
                </a:r>
                <a:r>
                  <a:rPr lang="en-SE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〗</a:t>
                </a:r>
                <a:endParaRPr lang="en-SE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68800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(Here we assume the upper transition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=1, 1,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never taken, otherwise we need to account for more cases.)</a:t>
                </a:r>
              </a:p>
              <a:p>
                <a:endParaRPr lang="en-US" dirty="0"/>
              </a:p>
              <a:p>
                <a:r>
                  <a:rPr lang="en-US" dirty="0"/>
                  <a:t>Depends on relative execution frequencies of 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,2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→4,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,2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→4</m:t>
                      </m:r>
                    </m:oMath>
                  </m:oMathPara>
                </a14:m>
                <a:endParaRPr lang="en-US" dirty="0"/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Depends on relative execution frequencies of 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b="0" i="0">
                    <a:latin typeface="Cambria Math" panose="02040503050406030204" pitchFamily="18" charset="0"/>
                  </a:rPr>
                  <a:t>𝑄(𝐵,2)→4,</a:t>
                </a:r>
                <a:r>
                  <a:rPr lang="en-US" i="0">
                    <a:latin typeface="Cambria Math" panose="02040503050406030204" pitchFamily="18" charset="0"/>
                  </a:rPr>
                  <a:t>𝑄(</a:t>
                </a:r>
                <a:r>
                  <a:rPr lang="en-US" b="0" i="0">
                    <a:latin typeface="Cambria Math" panose="02040503050406030204" pitchFamily="18" charset="0"/>
                  </a:rPr>
                  <a:t>𝐷</a:t>
                </a:r>
                <a:r>
                  <a:rPr lang="en-US" i="0">
                    <a:latin typeface="Cambria Math" panose="02040503050406030204" pitchFamily="18" charset="0"/>
                  </a:rPr>
                  <a:t>,2)→4</a:t>
                </a:r>
                <a:endParaRPr lang="en-US" dirty="0"/>
              </a:p>
              <a:p>
                <a:endParaRPr lang="en-SE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28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587660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b="0" dirty="0">
                    <a:solidFill>
                      <a:schemeClr val="tx1"/>
                    </a:solidFill>
                  </a:rPr>
                  <a:t>Sarsa update equation: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b="0" dirty="0">
                    <a:solidFill>
                      <a:schemeClr val="tx1"/>
                    </a:solidFill>
                  </a:rPr>
                  <a:t>Sarsa update equation: </a:t>
                </a:r>
                <a:r>
                  <a:rPr lang="en-US" b="0" i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𝑄</a:t>
                </a:r>
                <a:r>
                  <a:rPr lang="en-US" i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(𝑆_𝑡</a:t>
                </a:r>
                <a:r>
                  <a:rPr lang="en-US" b="0" i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,𝐴_𝑡 )</a:t>
                </a:r>
                <a:r>
                  <a:rPr lang="en-US" i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←</a:t>
                </a:r>
                <a:r>
                  <a:rPr lang="en-US" i="0">
                    <a:latin typeface="Cambria Math" panose="02040503050406030204" pitchFamily="18" charset="0"/>
                  </a:rPr>
                  <a:t>𝑅_(𝑡+1)+𝛾𝑄(𝑆_(𝑡+1),𝐴_(𝑡+1) )</a:t>
                </a:r>
                <a:endParaRPr lang="en-US" dirty="0">
                  <a:solidFill>
                    <a:schemeClr val="tx1"/>
                  </a:solidFill>
                </a:endParaRPr>
              </a:p>
              <a:p>
                <a:endParaRPr lang="en-SE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29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908754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QL update equation: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d>
                      </m:e>
                    </m:func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QL update equation: </a:t>
                </a:r>
                <a:r>
                  <a:rPr lang="en-US" i="0">
                    <a:latin typeface="Cambria Math" panose="02040503050406030204" pitchFamily="18" charset="0"/>
                  </a:rPr>
                  <a:t>𝑄(𝑆_𝑡,𝐴_𝑡 )←𝑅_(𝑡+1)+𝛾  max┬𝑎′⁡𝑄(𝑆_(𝑡+1),𝑎′)</a:t>
                </a:r>
                <a:endParaRPr lang="en-US" dirty="0">
                  <a:solidFill>
                    <a:schemeClr val="tx1"/>
                  </a:solidFill>
                </a:endParaRPr>
              </a:p>
              <a:p>
                <a:endParaRPr lang="en-SE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30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898165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Bellman </a:t>
                </a:r>
                <a:r>
                  <a:rPr lang="en-US" sz="12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Opt</a:t>
                </a:r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Equation: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E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SE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𝑠</m:t>
                        </m:r>
                      </m:e>
                    </m:d>
                    <m:r>
                      <a:rPr lang="en-US" sz="1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</m:oMath>
                </a14:m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SE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2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SE" sz="1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naryPr>
                          <m:sub>
                            <m:r>
                              <a:rPr lang="en-US" sz="1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𝑟</m:t>
                            </m:r>
                            <m:r>
                              <a:rPr lang="en-US" sz="1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SE" sz="1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pPr>
                              <m:e>
                                <m:r>
                                  <a:rPr lang="en-US" sz="1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sz="1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sup>
                            </m:sSup>
                          </m:sub>
                          <m:sup/>
                          <m:e>
                            <m:r>
                              <a:rPr lang="en-US" sz="1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SE" sz="1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𝑟</m:t>
                                </m:r>
                                <m:r>
                                  <a:rPr lang="en-US" sz="1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,</m:t>
                                </m:r>
                                <m:r>
                                  <a:rPr lang="en-US" sz="1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𝑠</m:t>
                                </m:r>
                                <m:r>
                                  <a:rPr lang="en-US" sz="1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e>
                              <m:e>
                                <m:r>
                                  <a:rPr lang="en-US" sz="1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𝑠</m:t>
                                </m:r>
                                <m:r>
                                  <a:rPr lang="en-US" sz="1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,</m:t>
                                </m:r>
                                <m:r>
                                  <a:rPr lang="en-US" sz="1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</m:e>
                            </m:d>
                          </m:e>
                        </m:nary>
                        <m:d>
                          <m:dPr>
                            <m:begChr m:val="["/>
                            <m:endChr m:val="]"/>
                            <m:ctrlPr>
                              <a:rPr lang="en-SE" sz="1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𝑟</m:t>
                            </m:r>
                            <m:r>
                              <a:rPr lang="en-US" sz="1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+</m:t>
                            </m:r>
                            <m:r>
                              <a:rPr lang="en-US" sz="1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𝛾</m:t>
                            </m:r>
                            <m:sSub>
                              <m:sSubPr>
                                <m:ctrlPr>
                                  <a:rPr lang="en-SE" sz="1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1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∗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2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en-US" sz="12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US" dirty="0"/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(There is no analytical method for solving nonlinear equations with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SE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12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max</m:t>
                        </m:r>
                      </m:e>
                      <m:lim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</m:lim>
                    </m:limLow>
                  </m:oMath>
                </a14:m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operator, and you need to . In this case the solution is easy to see by observation, but in general you need to use iterative solving method.)</a:t>
                </a:r>
                <a:endParaRPr lang="en-SE" sz="12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Bellman </a:t>
                </a:r>
                <a:r>
                  <a:rPr lang="en-US" sz="12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Opt</a:t>
                </a:r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Equation: 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𝑣</a:t>
                </a:r>
                <a:r>
                  <a:rPr lang="en-SE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_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∗</a:t>
                </a:r>
                <a:r>
                  <a:rPr lang="en-SE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 (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𝑠)=</a:t>
                </a:r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max</a:t>
                </a:r>
                <a:r>
                  <a:rPr lang="en-SE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┬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𝑎</a:t>
                </a:r>
                <a:r>
                  <a:rPr lang="en-SE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⁡〖∑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_</a:t>
                </a:r>
                <a:r>
                  <a:rPr lang="en-SE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𝑟,𝑠</a:t>
                </a:r>
                <a:r>
                  <a:rPr lang="en-SE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^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′</a:t>
                </a:r>
                <a:r>
                  <a:rPr lang="en-SE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)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▒</a:t>
                </a:r>
                <a:r>
                  <a:rPr lang="en-SE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〖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𝑝</a:t>
                </a:r>
                <a:r>
                  <a:rPr lang="en-SE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𝑟,𝑠′│𝑠,𝑎) </a:t>
                </a:r>
                <a:r>
                  <a:rPr lang="en-SE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〗 [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𝑟+𝛾𝑣</a:t>
                </a:r>
                <a:r>
                  <a:rPr lang="en-SE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_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∗</a:t>
                </a:r>
                <a:r>
                  <a:rPr lang="en-SE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 (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𝑠</a:t>
                </a:r>
                <a:r>
                  <a:rPr lang="en-SE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^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′ )]</a:t>
                </a:r>
                <a:r>
                  <a:rPr lang="en-SE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〗</a:t>
                </a:r>
                <a:endParaRPr lang="en-SE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39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003851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SE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i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𝑉(𝑆_𝑡 )←𝑉(𝑆_𝑡 )+𝛼(𝐺_𝑡−𝑉(𝑆_𝑡 ))</a:t>
                </a:r>
                <a:r>
                  <a:rPr lang="en-US" b="0" i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=𝐺_𝑡</a:t>
                </a:r>
                <a:endParaRPr lang="en-SE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41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404992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C03966-D6FD-4DDD-A95C-2C7993E51B9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553200"/>
            <a:ext cx="2133600" cy="244475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553200"/>
            <a:ext cx="2895600" cy="244475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934200" y="6530035"/>
            <a:ext cx="2133600" cy="244475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7F456A-00AF-44E6-8D70-638C0D0130F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0C9B42-DC4F-4955-8A6B-AF74C68745B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2C1126-23CC-4559-B546-BAC515D1D40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4"/>
            <a:ext cx="4040188" cy="42259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4"/>
            <a:ext cx="4041775" cy="42259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DB2DEA-3332-4DF6-A348-197FA3F2EA8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309577-EEFF-4D12-A7EE-88AD1DC7930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86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76999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100" smtClean="0">
                <a:ea typeface="宋体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76999"/>
            <a:ext cx="2895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100" smtClean="0"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76999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ea typeface="宋体" charset="-122"/>
              </a:defRPr>
            </a:lvl1pPr>
          </a:lstStyle>
          <a:p>
            <a:pPr>
              <a:defRPr/>
            </a:pPr>
            <a:fld id="{FE160EA6-A35E-4F72-A219-BD66FDF9DC93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61" r:id="rId6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.png"/><Relationship Id="rId5" Type="http://schemas.openxmlformats.org/officeDocument/2006/relationships/image" Target="../media/image410.png"/><Relationship Id="rId10" Type="http://schemas.openxmlformats.org/officeDocument/2006/relationships/image" Target="../media/image9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1.png"/><Relationship Id="rId7" Type="http://schemas.openxmlformats.org/officeDocument/2006/relationships/image" Target="../media/image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6.png"/><Relationship Id="rId5" Type="http://schemas.openxmlformats.org/officeDocument/2006/relationships/image" Target="../media/image410.png"/><Relationship Id="rId10" Type="http://schemas.openxmlformats.org/officeDocument/2006/relationships/image" Target="../media/image9.png"/><Relationship Id="rId9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10.png"/><Relationship Id="rId9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1.png"/><Relationship Id="rId7" Type="http://schemas.openxmlformats.org/officeDocument/2006/relationships/image" Target="../media/image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9.png"/><Relationship Id="rId4" Type="http://schemas.openxmlformats.org/officeDocument/2006/relationships/image" Target="../media/image410.png"/><Relationship Id="rId9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10.png"/><Relationship Id="rId9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21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22.png"/><Relationship Id="rId5" Type="http://schemas.openxmlformats.org/officeDocument/2006/relationships/image" Target="../media/image410.png"/><Relationship Id="rId10" Type="http://schemas.openxmlformats.org/officeDocument/2006/relationships/image" Target="../media/image9.png"/><Relationship Id="rId4" Type="http://schemas.openxmlformats.org/officeDocument/2006/relationships/image" Target="../media/image18.png"/><Relationship Id="rId9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5.png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2.png"/><Relationship Id="rId11" Type="http://schemas.openxmlformats.org/officeDocument/2006/relationships/image" Target="../media/image31.png"/><Relationship Id="rId10" Type="http://schemas.openxmlformats.org/officeDocument/2006/relationships/image" Target="../media/image30.png"/><Relationship Id="rId4" Type="http://schemas.openxmlformats.org/officeDocument/2006/relationships/image" Target="../media/image26.png"/><Relationship Id="rId9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10" Type="http://schemas.openxmlformats.org/officeDocument/2006/relationships/image" Target="../media/image40.png"/><Relationship Id="rId4" Type="http://schemas.openxmlformats.org/officeDocument/2006/relationships/image" Target="../media/image341.png"/><Relationship Id="rId9" Type="http://schemas.openxmlformats.org/officeDocument/2006/relationships/image" Target="../media/image3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8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2.png"/><Relationship Id="rId7" Type="http://schemas.openxmlformats.org/officeDocument/2006/relationships/image" Target="../media/image45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10" Type="http://schemas.openxmlformats.org/officeDocument/2006/relationships/image" Target="../media/image48.png"/><Relationship Id="rId4" Type="http://schemas.openxmlformats.org/officeDocument/2006/relationships/image" Target="../media/image420.png"/><Relationship Id="rId9" Type="http://schemas.openxmlformats.org/officeDocument/2006/relationships/image" Target="../media/image47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34.png"/><Relationship Id="rId7" Type="http://schemas.openxmlformats.org/officeDocument/2006/relationships/image" Target="../media/image51.png"/><Relationship Id="rId12" Type="http://schemas.openxmlformats.org/officeDocument/2006/relationships/image" Target="../media/image56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4.png"/><Relationship Id="rId11" Type="http://schemas.openxmlformats.org/officeDocument/2006/relationships/image" Target="../media/image55.png"/><Relationship Id="rId10" Type="http://schemas.openxmlformats.org/officeDocument/2006/relationships/image" Target="../media/image54.png"/><Relationship Id="rId4" Type="http://schemas.openxmlformats.org/officeDocument/2006/relationships/image" Target="../media/image21.png"/><Relationship Id="rId9" Type="http://schemas.openxmlformats.org/officeDocument/2006/relationships/image" Target="../media/image5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image" Target="../media/image57.png"/><Relationship Id="rId7" Type="http://schemas.openxmlformats.org/officeDocument/2006/relationships/image" Target="../media/image60.png"/><Relationship Id="rId2" Type="http://schemas.openxmlformats.org/officeDocument/2006/relationships/image" Target="../media/image1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10" Type="http://schemas.openxmlformats.org/officeDocument/2006/relationships/image" Target="../media/image63.png"/><Relationship Id="rId4" Type="http://schemas.openxmlformats.org/officeDocument/2006/relationships/image" Target="../media/image171.png"/><Relationship Id="rId9" Type="http://schemas.openxmlformats.org/officeDocument/2006/relationships/image" Target="../media/image62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3" Type="http://schemas.openxmlformats.org/officeDocument/2006/relationships/image" Target="../media/image64.png"/><Relationship Id="rId7" Type="http://schemas.openxmlformats.org/officeDocument/2006/relationships/image" Target="../media/image68.png"/><Relationship Id="rId2" Type="http://schemas.openxmlformats.org/officeDocument/2006/relationships/image" Target="../media/image18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png"/><Relationship Id="rId5" Type="http://schemas.openxmlformats.org/officeDocument/2006/relationships/image" Target="../media/image66.png"/><Relationship Id="rId10" Type="http://schemas.openxmlformats.org/officeDocument/2006/relationships/image" Target="../media/image71.png"/><Relationship Id="rId4" Type="http://schemas.openxmlformats.org/officeDocument/2006/relationships/image" Target="../media/image65.png"/><Relationship Id="rId9" Type="http://schemas.openxmlformats.org/officeDocument/2006/relationships/image" Target="../media/image70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3" Type="http://schemas.openxmlformats.org/officeDocument/2006/relationships/image" Target="../media/image72.png"/><Relationship Id="rId7" Type="http://schemas.openxmlformats.org/officeDocument/2006/relationships/image" Target="../media/image74.png"/><Relationship Id="rId12" Type="http://schemas.openxmlformats.org/officeDocument/2006/relationships/image" Target="../media/image79.png"/><Relationship Id="rId2" Type="http://schemas.openxmlformats.org/officeDocument/2006/relationships/image" Target="../media/image2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0.png"/><Relationship Id="rId11" Type="http://schemas.openxmlformats.org/officeDocument/2006/relationships/image" Target="../media/image78.png"/><Relationship Id="rId10" Type="http://schemas.openxmlformats.org/officeDocument/2006/relationships/image" Target="../media/image77.png"/><Relationship Id="rId4" Type="http://schemas.openxmlformats.org/officeDocument/2006/relationships/image" Target="../media/image73.png"/><Relationship Id="rId9" Type="http://schemas.openxmlformats.org/officeDocument/2006/relationships/image" Target="../media/image76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png"/><Relationship Id="rId3" Type="http://schemas.openxmlformats.org/officeDocument/2006/relationships/image" Target="../media/image270.png"/><Relationship Id="rId7" Type="http://schemas.openxmlformats.org/officeDocument/2006/relationships/image" Target="../media/image83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2.png"/><Relationship Id="rId5" Type="http://schemas.openxmlformats.org/officeDocument/2006/relationships/image" Target="../media/image81.png"/><Relationship Id="rId10" Type="http://schemas.openxmlformats.org/officeDocument/2006/relationships/image" Target="../media/image86.png"/><Relationship Id="rId4" Type="http://schemas.openxmlformats.org/officeDocument/2006/relationships/image" Target="../media/image801.png"/><Relationship Id="rId9" Type="http://schemas.openxmlformats.org/officeDocument/2006/relationships/image" Target="../media/image85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87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10.png"/><Relationship Id="rId9" Type="http://schemas.openxmlformats.org/officeDocument/2006/relationships/image" Target="../media/image9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0.png"/><Relationship Id="rId13" Type="http://schemas.openxmlformats.org/officeDocument/2006/relationships/image" Target="../media/image93.png"/><Relationship Id="rId3" Type="http://schemas.openxmlformats.org/officeDocument/2006/relationships/image" Target="../media/image300.png"/><Relationship Id="rId7" Type="http://schemas.openxmlformats.org/officeDocument/2006/relationships/image" Target="../media/image116.png"/><Relationship Id="rId12" Type="http://schemas.openxmlformats.org/officeDocument/2006/relationships/image" Target="../media/image9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91.png"/><Relationship Id="rId10" Type="http://schemas.openxmlformats.org/officeDocument/2006/relationships/image" Target="../media/image90.png"/><Relationship Id="rId4" Type="http://schemas.openxmlformats.org/officeDocument/2006/relationships/image" Target="../media/image50.png"/><Relationship Id="rId9" Type="http://schemas.openxmlformats.org/officeDocument/2006/relationships/image" Target="../media/image89.png"/><Relationship Id="rId14" Type="http://schemas.openxmlformats.org/officeDocument/2006/relationships/image" Target="../media/image9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0.png"/><Relationship Id="rId13" Type="http://schemas.openxmlformats.org/officeDocument/2006/relationships/image" Target="../media/image99.png"/><Relationship Id="rId3" Type="http://schemas.openxmlformats.org/officeDocument/2006/relationships/image" Target="../media/image330.png"/><Relationship Id="rId7" Type="http://schemas.openxmlformats.org/officeDocument/2006/relationships/image" Target="../media/image116.png"/><Relationship Id="rId12" Type="http://schemas.openxmlformats.org/officeDocument/2006/relationships/image" Target="../media/image9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97.png"/><Relationship Id="rId10" Type="http://schemas.openxmlformats.org/officeDocument/2006/relationships/image" Target="../media/image96.png"/><Relationship Id="rId4" Type="http://schemas.openxmlformats.org/officeDocument/2006/relationships/image" Target="../media/image88.png"/><Relationship Id="rId9" Type="http://schemas.openxmlformats.org/officeDocument/2006/relationships/image" Target="../media/image95.png"/><Relationship Id="rId14" Type="http://schemas.openxmlformats.org/officeDocument/2006/relationships/image" Target="../media/image100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4.png"/><Relationship Id="rId4" Type="http://schemas.openxmlformats.org/officeDocument/2006/relationships/image" Target="../media/image1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0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0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5.png"/><Relationship Id="rId4" Type="http://schemas.openxmlformats.org/officeDocument/2006/relationships/image" Target="../media/image1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0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7" Type="http://schemas.openxmlformats.org/officeDocument/2006/relationships/image" Target="../media/image10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1.png"/><Relationship Id="rId5" Type="http://schemas.openxmlformats.org/officeDocument/2006/relationships/image" Target="../media/image1.png"/><Relationship Id="rId4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3.png"/><Relationship Id="rId4" Type="http://schemas.openxmlformats.org/officeDocument/2006/relationships/image" Target="../media/image1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7.png"/><Relationship Id="rId4" Type="http://schemas.openxmlformats.org/officeDocument/2006/relationships/image" Target="../media/image1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2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2.png"/><Relationship Id="rId4" Type="http://schemas.openxmlformats.org/officeDocument/2006/relationships/image" Target="../media/image1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90.png"/><Relationship Id="rId4" Type="http://schemas.openxmlformats.org/officeDocument/2006/relationships/image" Target="../media/image1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1090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0.png"/><Relationship Id="rId4" Type="http://schemas.openxmlformats.org/officeDocument/2006/relationships/image" Target="../media/image1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123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3.png"/><Relationship Id="rId4" Type="http://schemas.openxmlformats.org/officeDocument/2006/relationships/image" Target="../media/image1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00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00.png"/><Relationship Id="rId4" Type="http://schemas.openxmlformats.org/officeDocument/2006/relationships/image" Target="../media/image1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60.png"/><Relationship Id="rId4" Type="http://schemas.openxmlformats.org/officeDocument/2006/relationships/image" Target="../media/image1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60.png"/><Relationship Id="rId4" Type="http://schemas.openxmlformats.org/officeDocument/2006/relationships/image" Target="../media/image1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20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310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0.png"/><Relationship Id="rId11" Type="http://schemas.openxmlformats.org/officeDocument/2006/relationships/image" Target="../media/image9.png"/><Relationship Id="rId5" Type="http://schemas.openxmlformats.org/officeDocument/2006/relationships/image" Target="../media/image110.png"/><Relationship Id="rId10" Type="http://schemas.openxmlformats.org/officeDocument/2006/relationships/image" Target="../media/image8.png"/><Relationship Id="rId9" Type="http://schemas.openxmlformats.org/officeDocument/2006/relationships/image" Target="../media/image7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3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9.png"/><Relationship Id="rId4" Type="http://schemas.openxmlformats.org/officeDocument/2006/relationships/image" Target="../media/image1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9.png"/><Relationship Id="rId4" Type="http://schemas.openxmlformats.org/officeDocument/2006/relationships/image" Target="../media/image1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9.pn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1.png"/><Relationship Id="rId7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3.png"/><Relationship Id="rId5" Type="http://schemas.openxmlformats.org/officeDocument/2006/relationships/image" Target="../media/image410.png"/><Relationship Id="rId10" Type="http://schemas.openxmlformats.org/officeDocument/2006/relationships/image" Target="../media/image9.png"/><Relationship Id="rId9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10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3656" y="1958975"/>
            <a:ext cx="7772400" cy="147002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4400" dirty="0"/>
              <a:t>L7.2.</a:t>
            </a:r>
            <a:r>
              <a:rPr lang="en-US" sz="4400"/>
              <a:t>X Worked </a:t>
            </a:r>
            <a:r>
              <a:rPr lang="en-US" sz="4400" dirty="0"/>
              <a:t>Examples</a:t>
            </a:r>
            <a:endParaRPr lang="en-US" sz="4400" i="1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429000"/>
            <a:ext cx="6400800" cy="1752600"/>
          </a:xfrm>
        </p:spPr>
        <p:txBody>
          <a:bodyPr rtlCol="0">
            <a:normAutofit/>
          </a:bodyPr>
          <a:lstStyle/>
          <a:p>
            <a:r>
              <a:rPr lang="en-US" altLang="zh-CN" dirty="0"/>
              <a:t>Zonghua Gu 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CC63E4C-4642-794D-A2FD-70F6B81535F5}" type="slidenum"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E187065-CCC9-41B0-860B-0D4AA0BF1B49}"/>
              </a:ext>
            </a:extLst>
          </p:cNvPr>
          <p:cNvGrpSpPr/>
          <p:nvPr/>
        </p:nvGrpSpPr>
        <p:grpSpPr>
          <a:xfrm>
            <a:off x="632741" y="4283068"/>
            <a:ext cx="3055021" cy="2313764"/>
            <a:chOff x="2979433" y="4087036"/>
            <a:chExt cx="3055021" cy="2313764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683F82A-19EB-4255-AFE4-4B541E34A836}"/>
                </a:ext>
              </a:extLst>
            </p:cNvPr>
            <p:cNvSpPr/>
            <p:nvPr/>
          </p:nvSpPr>
          <p:spPr bwMode="auto">
            <a:xfrm>
              <a:off x="3045041" y="4938804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B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6559C39E-6249-4B50-9B1B-355C73E0455B}"/>
                </a:ext>
              </a:extLst>
            </p:cNvPr>
            <p:cNvSpPr/>
            <p:nvPr/>
          </p:nvSpPr>
          <p:spPr bwMode="auto">
            <a:xfrm>
              <a:off x="4254253" y="5765307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D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71FE4532-CC67-4508-B664-A5CA0305C2FB}"/>
                </a:ext>
              </a:extLst>
            </p:cNvPr>
            <p:cNvSpPr/>
            <p:nvPr/>
          </p:nvSpPr>
          <p:spPr bwMode="auto">
            <a:xfrm>
              <a:off x="4239013" y="4087036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C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9758EFA-006A-40BB-AE0D-46F8119B881D}"/>
                </a:ext>
              </a:extLst>
            </p:cNvPr>
            <p:cNvSpPr/>
            <p:nvPr/>
          </p:nvSpPr>
          <p:spPr bwMode="auto">
            <a:xfrm>
              <a:off x="5428253" y="4987546"/>
              <a:ext cx="538008" cy="5380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T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C3477C53-36BE-48FD-BB96-CE87061936D1}"/>
                </a:ext>
              </a:extLst>
            </p:cNvPr>
            <p:cNvCxnSpPr>
              <a:cxnSpLocks/>
              <a:stCxn id="7" idx="7"/>
            </p:cNvCxnSpPr>
            <p:nvPr/>
          </p:nvCxnSpPr>
          <p:spPr bwMode="auto">
            <a:xfrm flipV="1">
              <a:off x="3587468" y="4447713"/>
              <a:ext cx="666784" cy="584157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E63153E6-C4BE-430D-8E35-5890600F5EF7}"/>
                </a:ext>
              </a:extLst>
            </p:cNvPr>
            <p:cNvCxnSpPr>
              <a:cxnSpLocks/>
              <a:endCxn id="8" idx="2"/>
            </p:cNvCxnSpPr>
            <p:nvPr/>
          </p:nvCxnSpPr>
          <p:spPr bwMode="auto">
            <a:xfrm>
              <a:off x="3587468" y="5495858"/>
              <a:ext cx="666785" cy="58719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F5926766-1A1B-41F4-8EA1-3D7A280DBE67}"/>
                </a:ext>
              </a:extLst>
            </p:cNvPr>
            <p:cNvCxnSpPr>
              <a:cxnSpLocks/>
              <a:stCxn id="9" idx="6"/>
            </p:cNvCxnSpPr>
            <p:nvPr/>
          </p:nvCxnSpPr>
          <p:spPr bwMode="auto">
            <a:xfrm>
              <a:off x="4874506" y="4404783"/>
              <a:ext cx="548900" cy="71178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2D81ACB0-2B89-4093-B841-B0E94C23002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02742" y="4692041"/>
              <a:ext cx="723087" cy="472764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158C45C3-F9E5-45FB-A111-B9B998F108A0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763813" y="5468595"/>
              <a:ext cx="664439" cy="37613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70F7E3BF-83A7-4D90-9675-66A42838E5CA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874434" y="5526626"/>
              <a:ext cx="611894" cy="649149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51F3A613-B12F-4653-A208-F183308FD9DC}"/>
                    </a:ext>
                  </a:extLst>
                </p:cNvPr>
                <p:cNvSpPr txBox="1"/>
                <p:nvPr/>
              </p:nvSpPr>
              <p:spPr>
                <a:xfrm>
                  <a:off x="2979433" y="4425519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454EA1D1-B147-46E2-8543-21F048997BF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9433" y="4425519"/>
                  <a:ext cx="1135504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9E07B39C-7846-481D-966C-FE8A4420EBF7}"/>
                    </a:ext>
                  </a:extLst>
                </p:cNvPr>
                <p:cNvSpPr txBox="1"/>
                <p:nvPr/>
              </p:nvSpPr>
              <p:spPr>
                <a:xfrm>
                  <a:off x="2979433" y="5765307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82134817-4E2F-4A82-B7CB-87381DFA1F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9433" y="5765307"/>
                  <a:ext cx="1135504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37408653-D48D-41ED-8186-80E3127BA405}"/>
                    </a:ext>
                  </a:extLst>
                </p:cNvPr>
                <p:cNvSpPr txBox="1"/>
                <p:nvPr/>
              </p:nvSpPr>
              <p:spPr>
                <a:xfrm>
                  <a:off x="4898950" y="4286639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89BF86A8-3833-4C4F-8176-D3C868A3522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8950" y="4286639"/>
                  <a:ext cx="1135504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23CC0ECB-2D64-4FFA-8315-CA7711E62F54}"/>
                    </a:ext>
                  </a:extLst>
                </p:cNvPr>
                <p:cNvSpPr txBox="1"/>
                <p:nvPr/>
              </p:nvSpPr>
              <p:spPr>
                <a:xfrm>
                  <a:off x="4140956" y="4872997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=3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73992251-D44E-40E2-91A8-151EFC9EA58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0956" y="4872997"/>
                  <a:ext cx="1135504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B4F176EA-07B2-47C7-8B79-A68E38F77D42}"/>
                    </a:ext>
                  </a:extLst>
                </p:cNvPr>
                <p:cNvSpPr txBox="1"/>
                <p:nvPr/>
              </p:nvSpPr>
              <p:spPr>
                <a:xfrm>
                  <a:off x="4898950" y="5896693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=4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7029300A-77D0-4BFE-8ED3-DAB1C06BAD4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8950" y="5896693"/>
                  <a:ext cx="1135504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9290FFF3-10E4-4AC1-8750-EC32131F2242}"/>
                    </a:ext>
                  </a:extLst>
                </p:cNvPr>
                <p:cNvSpPr txBox="1"/>
                <p:nvPr/>
              </p:nvSpPr>
              <p:spPr>
                <a:xfrm>
                  <a:off x="3996844" y="5323653"/>
                  <a:ext cx="134068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1, 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en-US" dirty="0"/>
                    <a:t>-100</a:t>
                  </a:r>
                  <a:endParaRPr lang="en-SE" dirty="0"/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C8ECBBB1-E415-4D94-94C1-7348ABF46E3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6844" y="5323653"/>
                  <a:ext cx="1340688" cy="369332"/>
                </a:xfrm>
                <a:prstGeom prst="rect">
                  <a:avLst/>
                </a:prstGeom>
                <a:blipFill>
                  <a:blip r:embed="rId10"/>
                  <a:stretch>
                    <a:fillRect t="-8197" r="-3182" b="-24590"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26" name="Picture 25">
            <a:extLst>
              <a:ext uri="{FF2B5EF4-FFF2-40B4-BE49-F238E27FC236}">
                <a16:creationId xmlns:a16="http://schemas.microsoft.com/office/drawing/2014/main" id="{5060D423-B1C4-424D-B18A-78319EDB0507}"/>
              </a:ext>
            </a:extLst>
          </p:cNvPr>
          <p:cNvPicPr/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369" y="4420898"/>
            <a:ext cx="5040911" cy="243710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3928923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451E5-291D-4D83-BA9C-58C7FE92A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6232782" cy="868362"/>
          </a:xfrm>
        </p:spPr>
        <p:txBody>
          <a:bodyPr/>
          <a:lstStyle/>
          <a:p>
            <a:r>
              <a:rPr lang="en-US" sz="3600" dirty="0"/>
              <a:t>2.1 Policy Evaluation of Det Policy</a:t>
            </a:r>
            <a:endParaRPr lang="en-SE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4B6430-8904-4812-91AE-84F67E5F3F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6200" y="1295400"/>
                <a:ext cx="8610600" cy="3043844"/>
              </a:xfrm>
            </p:spPr>
            <p:txBody>
              <a:bodyPr>
                <a:normAutofit fontScale="47500" lnSpcReduction="20000"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Bellman Exp Equation: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;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</m:oMath>
                </a14:m>
                <a:endParaRPr lang="en-US" i="1" dirty="0">
                  <a:solidFill>
                    <a:srgbClr val="000000"/>
                  </a:solidFill>
                  <a:latin typeface="Cambria Math" panose="020405030504060302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𝐵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sSub>
                      <m:sSub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𝐵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1+</m:t>
                    </m:r>
                    <m:sSub>
                      <m:sSubPr>
                        <m:ctrlPr>
                          <a:rPr lang="en-SE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𝐶</m:t>
                        </m:r>
                      </m:e>
                    </m:d>
                  </m:oMath>
                </a14:m>
                <a:endParaRPr lang="en-US" i="1" dirty="0">
                  <a:latin typeface="Cambria Math" panose="02040503050406030204" pitchFamily="18" charset="0"/>
                  <a:ea typeface="SimSun" panose="02010600030101010101" pitchFamily="2" charset="-122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E" sz="2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2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2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2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2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𝐵</m:t>
                        </m:r>
                        <m:r>
                          <a:rPr lang="en-US" sz="2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2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sz="2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27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=1+</m:t>
                    </m:r>
                    <m:sSub>
                      <m:sSubPr>
                        <m:ctrlPr>
                          <a:rPr lang="en-SE" sz="2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2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2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2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2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𝐶</m:t>
                        </m:r>
                      </m:e>
                    </m:d>
                  </m:oMath>
                </a14:m>
                <a:endParaRPr lang="en-SE" sz="27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𝐶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sSub>
                      <m:sSub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𝐶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=3</m:t>
                    </m:r>
                  </m:oMath>
                </a14:m>
                <a:endParaRPr lang="en-SE" sz="48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𝐶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=3</m:t>
                    </m:r>
                  </m:oMath>
                </a14:m>
                <a:endParaRPr lang="en-US" i="1" dirty="0">
                  <a:latin typeface="Cambria Math" panose="020405030504060302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𝐷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sSub>
                      <m:sSub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𝐷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=4</m:t>
                    </m:r>
                  </m:oMath>
                </a14:m>
                <a:endParaRPr lang="en-SE" sz="48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𝐷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=4</m:t>
                    </m:r>
                  </m:oMath>
                </a14:m>
                <a:endParaRPr lang="en-US" i="1" dirty="0">
                  <a:latin typeface="Cambria Math" panose="020405030504060302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Solution: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sSub>
                      <m:sSub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𝐵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4</m:t>
                    </m:r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 </m:t>
                    </m:r>
                    <m:sSub>
                      <m:sSub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𝐶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3</m:t>
                    </m:r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sSub>
                      <m:sSub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𝐷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=4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(using in-place updates)</a:t>
                </a:r>
                <a:endParaRPr lang="en-SE" sz="48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endParaRPr lang="en-SE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4B6430-8904-4812-91AE-84F67E5F3F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" y="1295400"/>
                <a:ext cx="8610600" cy="3043844"/>
              </a:xfrm>
              <a:blipFill>
                <a:blip r:embed="rId2"/>
                <a:stretch>
                  <a:fillRect l="-283" t="-10220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32767D-1FBF-4E02-8001-6CFDCF2C1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5DEA5BB-81D9-4767-81AD-D9EA4F5EA3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0330" y="94356"/>
            <a:ext cx="2317470" cy="196766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CCEA25C-2DA3-428E-B558-DF9079F47767}"/>
              </a:ext>
            </a:extLst>
          </p:cNvPr>
          <p:cNvSpPr txBox="1"/>
          <p:nvPr/>
        </p:nvSpPr>
        <p:spPr>
          <a:xfrm>
            <a:off x="7908948" y="357594"/>
            <a:ext cx="6174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BF=1</a:t>
            </a:r>
            <a:endParaRPr lang="en-SE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0BE1622-BD64-45C7-AF52-6C983B3CE179}"/>
              </a:ext>
            </a:extLst>
          </p:cNvPr>
          <p:cNvSpPr txBox="1"/>
          <p:nvPr/>
        </p:nvSpPr>
        <p:spPr>
          <a:xfrm>
            <a:off x="8147941" y="844100"/>
            <a:ext cx="6174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BF=1</a:t>
            </a:r>
            <a:endParaRPr lang="en-SE" sz="1400" dirty="0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8148B52E-20D2-4B65-BD3B-D7B8BF4C7A44}"/>
              </a:ext>
            </a:extLst>
          </p:cNvPr>
          <p:cNvGrpSpPr/>
          <p:nvPr/>
        </p:nvGrpSpPr>
        <p:grpSpPr>
          <a:xfrm>
            <a:off x="2979433" y="4379999"/>
            <a:ext cx="3055021" cy="2313764"/>
            <a:chOff x="2979433" y="4087036"/>
            <a:chExt cx="3055021" cy="2313764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A0D37A5-4580-4261-B0D6-D4B49CE114F8}"/>
                </a:ext>
              </a:extLst>
            </p:cNvPr>
            <p:cNvSpPr/>
            <p:nvPr/>
          </p:nvSpPr>
          <p:spPr bwMode="auto">
            <a:xfrm>
              <a:off x="3045041" y="4938804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B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D2FF6E41-658E-4FDA-B49E-F489D602067E}"/>
                </a:ext>
              </a:extLst>
            </p:cNvPr>
            <p:cNvSpPr/>
            <p:nvPr/>
          </p:nvSpPr>
          <p:spPr bwMode="auto">
            <a:xfrm>
              <a:off x="4254253" y="5765307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D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C660346E-E0C1-484E-9A9E-E4A8CB9E9159}"/>
                </a:ext>
              </a:extLst>
            </p:cNvPr>
            <p:cNvSpPr/>
            <p:nvPr/>
          </p:nvSpPr>
          <p:spPr bwMode="auto">
            <a:xfrm>
              <a:off x="4239013" y="4087036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C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8F618F8C-5813-4F87-9601-F32E7CF41FC8}"/>
                </a:ext>
              </a:extLst>
            </p:cNvPr>
            <p:cNvSpPr/>
            <p:nvPr/>
          </p:nvSpPr>
          <p:spPr bwMode="auto">
            <a:xfrm>
              <a:off x="5428253" y="4987546"/>
              <a:ext cx="538008" cy="5380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T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4AFFF51D-928D-4E7F-B1F5-C06CD9D7A678}"/>
                </a:ext>
              </a:extLst>
            </p:cNvPr>
            <p:cNvCxnSpPr>
              <a:cxnSpLocks/>
              <a:stCxn id="38" idx="7"/>
            </p:cNvCxnSpPr>
            <p:nvPr/>
          </p:nvCxnSpPr>
          <p:spPr bwMode="auto">
            <a:xfrm flipV="1">
              <a:off x="3587468" y="4447713"/>
              <a:ext cx="666784" cy="584157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AE1CE9B3-EDDC-406C-B9F6-F463AFD50EA9}"/>
                </a:ext>
              </a:extLst>
            </p:cNvPr>
            <p:cNvCxnSpPr>
              <a:cxnSpLocks/>
              <a:endCxn id="39" idx="2"/>
            </p:cNvCxnSpPr>
            <p:nvPr/>
          </p:nvCxnSpPr>
          <p:spPr bwMode="auto">
            <a:xfrm>
              <a:off x="3587468" y="5495858"/>
              <a:ext cx="666785" cy="58719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7499051F-9235-4F25-8F58-11E9C04093DC}"/>
                </a:ext>
              </a:extLst>
            </p:cNvPr>
            <p:cNvCxnSpPr>
              <a:cxnSpLocks/>
              <a:stCxn id="40" idx="6"/>
            </p:cNvCxnSpPr>
            <p:nvPr/>
          </p:nvCxnSpPr>
          <p:spPr bwMode="auto">
            <a:xfrm>
              <a:off x="4874506" y="4404783"/>
              <a:ext cx="548900" cy="71178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B4087336-E927-4977-9064-DEFDFE02EC1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02742" y="4692041"/>
              <a:ext cx="723087" cy="472764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E2CA8630-0C0C-4B42-B02B-7D2DABB9FEF1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763813" y="5468595"/>
              <a:ext cx="664439" cy="37613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F7865BA7-B0F5-4439-866F-09BFD86E3186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874434" y="5526626"/>
              <a:ext cx="611894" cy="649149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B7D98DD0-4A4C-4017-AD06-F558F4F1220B}"/>
                    </a:ext>
                  </a:extLst>
                </p:cNvPr>
                <p:cNvSpPr txBox="1"/>
                <p:nvPr/>
              </p:nvSpPr>
              <p:spPr>
                <a:xfrm>
                  <a:off x="2979433" y="4425519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B7D98DD0-4A4C-4017-AD06-F558F4F122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9433" y="4425519"/>
                  <a:ext cx="1135504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566CA169-B065-4018-9269-D194C950B058}"/>
                    </a:ext>
                  </a:extLst>
                </p:cNvPr>
                <p:cNvSpPr txBox="1"/>
                <p:nvPr/>
              </p:nvSpPr>
              <p:spPr>
                <a:xfrm>
                  <a:off x="2979433" y="5765307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566CA169-B065-4018-9269-D194C950B0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9433" y="5765307"/>
                  <a:ext cx="1135504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04FA90AC-F336-4F1B-BEFB-55DBF505EC0E}"/>
                    </a:ext>
                  </a:extLst>
                </p:cNvPr>
                <p:cNvSpPr txBox="1"/>
                <p:nvPr/>
              </p:nvSpPr>
              <p:spPr>
                <a:xfrm>
                  <a:off x="4898950" y="4286639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04FA90AC-F336-4F1B-BEFB-55DBF505EC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8950" y="4286639"/>
                  <a:ext cx="1135504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428F2207-9C1B-4A13-B664-B2623440E343}"/>
                    </a:ext>
                  </a:extLst>
                </p:cNvPr>
                <p:cNvSpPr txBox="1"/>
                <p:nvPr/>
              </p:nvSpPr>
              <p:spPr>
                <a:xfrm>
                  <a:off x="4140956" y="4872997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=3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428F2207-9C1B-4A13-B664-B2623440E3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0956" y="4872997"/>
                  <a:ext cx="1135504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0064E7EC-6ADD-4E9C-BF55-6C172567852C}"/>
                    </a:ext>
                  </a:extLst>
                </p:cNvPr>
                <p:cNvSpPr txBox="1"/>
                <p:nvPr/>
              </p:nvSpPr>
              <p:spPr>
                <a:xfrm>
                  <a:off x="4898950" y="5896693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=4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0064E7EC-6ADD-4E9C-BF55-6C172567852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8950" y="5896693"/>
                  <a:ext cx="1135504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AEB3AB51-A286-4989-9005-92EDBFBF5A58}"/>
                    </a:ext>
                  </a:extLst>
                </p:cNvPr>
                <p:cNvSpPr txBox="1"/>
                <p:nvPr/>
              </p:nvSpPr>
              <p:spPr>
                <a:xfrm>
                  <a:off x="3996844" y="5323653"/>
                  <a:ext cx="134068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1, 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en-US" dirty="0"/>
                    <a:t>-100</a:t>
                  </a:r>
                  <a:endParaRPr lang="en-SE" dirty="0"/>
                </a:p>
              </p:txBody>
            </p:sp>
          </mc:Choice>
          <mc:Fallback xmlns="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AEB3AB51-A286-4989-9005-92EDBFBF5A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6844" y="5323653"/>
                  <a:ext cx="1340688" cy="369332"/>
                </a:xfrm>
                <a:prstGeom prst="rect">
                  <a:avLst/>
                </a:prstGeom>
                <a:blipFill>
                  <a:blip r:embed="rId10"/>
                  <a:stretch>
                    <a:fillRect t="-8197" r="-3182" b="-24590"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7" name="Isosceles Triangle 56">
            <a:extLst>
              <a:ext uri="{FF2B5EF4-FFF2-40B4-BE49-F238E27FC236}">
                <a16:creationId xmlns:a16="http://schemas.microsoft.com/office/drawing/2014/main" id="{F48FEFBD-665E-49C3-ADF3-24BA7378F92B}"/>
              </a:ext>
            </a:extLst>
          </p:cNvPr>
          <p:cNvSpPr/>
          <p:nvPr/>
        </p:nvSpPr>
        <p:spPr>
          <a:xfrm rot="2764384">
            <a:off x="3895345" y="5073108"/>
            <a:ext cx="171450" cy="147802"/>
          </a:xfrm>
          <a:prstGeom prst="triangle">
            <a:avLst/>
          </a:prstGeom>
          <a:solidFill>
            <a:srgbClr val="CCECFF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Palatino"/>
              <a:cs typeface="Palatino"/>
            </a:endParaRPr>
          </a:p>
        </p:txBody>
      </p:sp>
      <p:sp>
        <p:nvSpPr>
          <p:cNvPr id="58" name="Isosceles Triangle 57">
            <a:extLst>
              <a:ext uri="{FF2B5EF4-FFF2-40B4-BE49-F238E27FC236}">
                <a16:creationId xmlns:a16="http://schemas.microsoft.com/office/drawing/2014/main" id="{3C7B0C41-9CC1-40CD-80BB-CA3951191AD4}"/>
              </a:ext>
            </a:extLst>
          </p:cNvPr>
          <p:cNvSpPr/>
          <p:nvPr/>
        </p:nvSpPr>
        <p:spPr>
          <a:xfrm rot="6775550">
            <a:off x="4733368" y="5100439"/>
            <a:ext cx="171450" cy="147802"/>
          </a:xfrm>
          <a:prstGeom prst="triangle">
            <a:avLst/>
          </a:prstGeom>
          <a:solidFill>
            <a:srgbClr val="CCECFF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Palatino"/>
              <a:cs typeface="Palatino"/>
            </a:endParaRPr>
          </a:p>
        </p:txBody>
      </p:sp>
      <p:sp>
        <p:nvSpPr>
          <p:cNvPr id="59" name="Isosceles Triangle 58">
            <a:extLst>
              <a:ext uri="{FF2B5EF4-FFF2-40B4-BE49-F238E27FC236}">
                <a16:creationId xmlns:a16="http://schemas.microsoft.com/office/drawing/2014/main" id="{5BFC2292-8F66-4073-AF64-B97D7E52652C}"/>
              </a:ext>
            </a:extLst>
          </p:cNvPr>
          <p:cNvSpPr/>
          <p:nvPr/>
        </p:nvSpPr>
        <p:spPr>
          <a:xfrm rot="2764384">
            <a:off x="5249787" y="6112140"/>
            <a:ext cx="171450" cy="147802"/>
          </a:xfrm>
          <a:prstGeom prst="triangle">
            <a:avLst/>
          </a:prstGeom>
          <a:solidFill>
            <a:srgbClr val="CCECFF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Palatino"/>
              <a:cs typeface="Palatino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B2C8E63-1498-4695-B4A8-B3CAEC0D9DE3}"/>
              </a:ext>
            </a:extLst>
          </p:cNvPr>
          <p:cNvSpPr txBox="1"/>
          <p:nvPr/>
        </p:nvSpPr>
        <p:spPr>
          <a:xfrm>
            <a:off x="3222796" y="560998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4</a:t>
            </a:r>
            <a:endParaRPr lang="en-SE" sz="14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5BEF5B4-EE6A-4CB6-B147-3D426B5152CD}"/>
              </a:ext>
            </a:extLst>
          </p:cNvPr>
          <p:cNvSpPr txBox="1"/>
          <p:nvPr/>
        </p:nvSpPr>
        <p:spPr>
          <a:xfrm>
            <a:off x="4429973" y="477589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3</a:t>
            </a:r>
            <a:endParaRPr lang="en-SE" sz="14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D1044EF-C3CC-49B3-BFE7-7ADAB384E55A}"/>
              </a:ext>
            </a:extLst>
          </p:cNvPr>
          <p:cNvSpPr txBox="1"/>
          <p:nvPr/>
        </p:nvSpPr>
        <p:spPr>
          <a:xfrm>
            <a:off x="4424163" y="644077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4</a:t>
            </a:r>
            <a:endParaRPr lang="en-SE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4" name="Table 63">
                <a:extLst>
                  <a:ext uri="{FF2B5EF4-FFF2-40B4-BE49-F238E27FC236}">
                    <a16:creationId xmlns:a16="http://schemas.microsoft.com/office/drawing/2014/main" id="{F44D9AFA-AF19-4412-921D-CBB675548BE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60021691"/>
                  </p:ext>
                </p:extLst>
              </p:nvPr>
            </p:nvGraphicFramePr>
            <p:xfrm>
              <a:off x="6517177" y="4884115"/>
              <a:ext cx="2505482" cy="146304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567204">
                      <a:extLst>
                        <a:ext uri="{9D8B030D-6E8A-4147-A177-3AD203B41FA5}">
                          <a16:colId xmlns:a16="http://schemas.microsoft.com/office/drawing/2014/main" val="248747933"/>
                        </a:ext>
                      </a:extLst>
                    </a:gridCol>
                    <a:gridCol w="736846">
                      <a:extLst>
                        <a:ext uri="{9D8B030D-6E8A-4147-A177-3AD203B41FA5}">
                          <a16:colId xmlns:a16="http://schemas.microsoft.com/office/drawing/2014/main" val="2368639568"/>
                        </a:ext>
                      </a:extLst>
                    </a:gridCol>
                    <a:gridCol w="564491">
                      <a:extLst>
                        <a:ext uri="{9D8B030D-6E8A-4147-A177-3AD203B41FA5}">
                          <a16:colId xmlns:a16="http://schemas.microsoft.com/office/drawing/2014/main" val="2363104961"/>
                        </a:ext>
                      </a:extLst>
                    </a:gridCol>
                    <a:gridCol w="636941">
                      <a:extLst>
                        <a:ext uri="{9D8B030D-6E8A-4147-A177-3AD203B41FA5}">
                          <a16:colId xmlns:a16="http://schemas.microsoft.com/office/drawing/2014/main" val="1967822093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SE" sz="1600" b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1600" b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SE" sz="1600" b="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2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1600" b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SE" sz="1600" b="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2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1600" b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SE" sz="1600" b="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2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33386034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Iter1</a:t>
                          </a:r>
                          <a:endParaRPr lang="en-SE" sz="2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−22.5</m:t>
                                </m:r>
                              </m:oMath>
                            </m:oMathPara>
                          </a14:m>
                          <a:endParaRPr lang="en-SE" sz="2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SE" sz="2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−48</m:t>
                                </m:r>
                              </m:oMath>
                            </m:oMathPara>
                          </a14:m>
                          <a:endParaRPr lang="en-SE" sz="2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95648973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Iter2</a:t>
                          </a:r>
                          <a:endParaRPr lang="en-SE" sz="2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SE" sz="28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SE" sz="28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SE" sz="28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77595184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Iter3</a:t>
                          </a:r>
                          <a:endParaRPr lang="en-SE" sz="2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SE" sz="28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SE" sz="28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SE" sz="28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07808661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4" name="Table 63">
                <a:extLst>
                  <a:ext uri="{FF2B5EF4-FFF2-40B4-BE49-F238E27FC236}">
                    <a16:creationId xmlns:a16="http://schemas.microsoft.com/office/drawing/2014/main" id="{F44D9AFA-AF19-4412-921D-CBB675548BE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60021691"/>
                  </p:ext>
                </p:extLst>
              </p:nvPr>
            </p:nvGraphicFramePr>
            <p:xfrm>
              <a:off x="6517177" y="4884115"/>
              <a:ext cx="2505482" cy="146304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567204">
                      <a:extLst>
                        <a:ext uri="{9D8B030D-6E8A-4147-A177-3AD203B41FA5}">
                          <a16:colId xmlns:a16="http://schemas.microsoft.com/office/drawing/2014/main" val="248747933"/>
                        </a:ext>
                      </a:extLst>
                    </a:gridCol>
                    <a:gridCol w="736846">
                      <a:extLst>
                        <a:ext uri="{9D8B030D-6E8A-4147-A177-3AD203B41FA5}">
                          <a16:colId xmlns:a16="http://schemas.microsoft.com/office/drawing/2014/main" val="2368639568"/>
                        </a:ext>
                      </a:extLst>
                    </a:gridCol>
                    <a:gridCol w="564491">
                      <a:extLst>
                        <a:ext uri="{9D8B030D-6E8A-4147-A177-3AD203B41FA5}">
                          <a16:colId xmlns:a16="http://schemas.microsoft.com/office/drawing/2014/main" val="2363104961"/>
                        </a:ext>
                      </a:extLst>
                    </a:gridCol>
                    <a:gridCol w="636941">
                      <a:extLst>
                        <a:ext uri="{9D8B030D-6E8A-4147-A177-3AD203B41FA5}">
                          <a16:colId xmlns:a16="http://schemas.microsoft.com/office/drawing/2014/main" val="1967822093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SE" sz="1600" b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1"/>
                          <a:stretch>
                            <a:fillRect l="-77686" t="-1667" r="-166942" b="-32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1"/>
                          <a:stretch>
                            <a:fillRect l="-231183" t="-1667" r="-117204" b="-32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1"/>
                          <a:stretch>
                            <a:fillRect l="-293333" t="-1667" r="-3810" b="-32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386034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Iter1</a:t>
                          </a:r>
                          <a:endParaRPr lang="en-SE" sz="2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1"/>
                          <a:stretch>
                            <a:fillRect l="-77686" t="-100000" r="-166942" b="-2180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1"/>
                          <a:stretch>
                            <a:fillRect l="-231183" t="-100000" r="-117204" b="-2180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1"/>
                          <a:stretch>
                            <a:fillRect l="-293333" t="-100000" r="-3810" b="-2180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5648973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Iter2</a:t>
                          </a:r>
                          <a:endParaRPr lang="en-SE" sz="2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1"/>
                          <a:stretch>
                            <a:fillRect l="-77686" t="-203333" r="-166942" b="-12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1"/>
                          <a:stretch>
                            <a:fillRect l="-231183" t="-203333" r="-117204" b="-12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1"/>
                          <a:stretch>
                            <a:fillRect l="-293333" t="-203333" r="-3810" b="-12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7595184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Iter3</a:t>
                          </a:r>
                          <a:endParaRPr lang="en-SE" sz="2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1"/>
                          <a:stretch>
                            <a:fillRect l="-77686" t="-303333" r="-166942" b="-2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1"/>
                          <a:stretch>
                            <a:fillRect l="-231183" t="-303333" r="-117204" b="-2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1"/>
                          <a:stretch>
                            <a:fillRect l="-293333" t="-303333" r="-3810" b="-2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808661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1599045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8E610-FE63-4331-B97E-E88EB6D6F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2.2 Policy Improvement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F305FA-6279-45F1-B145-3799D8FBCA2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5257800"/>
              </a:xfrm>
            </p:spPr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Plug in values from PE to get new policy</a:t>
                </a:r>
                <a:endParaRPr lang="en-SE" sz="18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SE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pPr>
                      <m:e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e>
                      <m:sup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SE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𝐵</m:t>
                        </m:r>
                      </m:e>
                    </m:d>
                    <m:r>
                      <a:rPr lang="en-US" sz="18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func>
                      <m:funcPr>
                        <m:ctrlPr>
                          <a:rPr lang="en-SE" sz="18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SE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argmax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8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SE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𝐵</m:t>
                                </m:r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,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𝐵</m:t>
                                </m:r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,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2</m:t>
                                </m:r>
                              </m:e>
                            </m:d>
                          </m:e>
                        </m:d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=</m:t>
                        </m:r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func>
                  </m:oMath>
                </a14:m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or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𝑎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2</m:t>
                    </m:r>
                  </m:oMath>
                </a14:m>
                <a:endParaRPr lang="en-US" sz="18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E" sz="14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𝐵</m:t>
                        </m:r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4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=1+</m:t>
                    </m:r>
                    <m:sSub>
                      <m:sSubPr>
                        <m:ctrlPr>
                          <a:rPr lang="en-SE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𝐶</m:t>
                        </m:r>
                      </m:e>
                    </m:d>
                    <m:r>
                      <a:rPr lang="en-US" sz="14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b="0" i="1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4</m:t>
                    </m:r>
                    <m:r>
                      <a:rPr lang="en-US" sz="14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400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sSub>
                      <m:sSubPr>
                        <m:ctrlPr>
                          <a:rPr lang="en-SE" sz="14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𝐵</m:t>
                        </m:r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4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0</m:t>
                    </m:r>
                    <m:r>
                      <a:rPr lang="en-US" sz="14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</m:t>
                    </m:r>
                    <m:sSub>
                      <m:sSubPr>
                        <m:ctrlPr>
                          <a:rPr lang="en-SE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𝐷</m:t>
                        </m:r>
                      </m:e>
                    </m:d>
                    <m:r>
                      <a:rPr lang="en-US" sz="14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i="1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4</m:t>
                    </m:r>
                  </m:oMath>
                </a14:m>
                <a:endParaRPr lang="en-SE" sz="14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SE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pPr>
                      <m:e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e>
                      <m:sup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SE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𝐶</m:t>
                        </m:r>
                      </m:e>
                    </m:d>
                    <m:r>
                      <a:rPr lang="en-US" sz="18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func>
                      <m:funcPr>
                        <m:ctrlPr>
                          <a:rPr lang="en-SE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SE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argmax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8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SE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𝐶</m:t>
                                </m:r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,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𝐶</m:t>
                                </m:r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,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2</m:t>
                                </m:r>
                              </m:e>
                            </m:d>
                          </m:e>
                        </m:d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=</m:t>
                        </m:r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func>
                  </m:oMath>
                </a14:m>
                <a:endParaRPr lang="en-US" sz="18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E" sz="14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𝐶</m:t>
                        </m:r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4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=1,</m:t>
                    </m:r>
                    <m:sSub>
                      <m:sSubPr>
                        <m:ctrlPr>
                          <a:rPr lang="en-SE" sz="14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𝐶</m:t>
                        </m:r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4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3</m:t>
                    </m:r>
                  </m:oMath>
                </a14:m>
                <a:endParaRPr lang="en-SE" sz="14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SE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pPr>
                      <m:e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e>
                      <m:sup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SE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𝐷</m:t>
                        </m:r>
                      </m:e>
                    </m:d>
                    <m:r>
                      <a:rPr lang="en-US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func>
                      <m:funcPr>
                        <m:ctrlPr>
                          <a:rPr lang="en-SE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SE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argmax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8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SE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𝐷</m:t>
                                </m:r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,</m:t>
                                </m:r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𝐷</m:t>
                                </m:r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,</m:t>
                                </m:r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2</m:t>
                                </m:r>
                              </m:e>
                            </m:d>
                          </m:e>
                        </m:d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=</m:t>
                        </m:r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func>
                  </m:oMath>
                </a14:m>
                <a:endParaRPr lang="en-US" sz="1800" dirty="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E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𝐶</m:t>
                        </m:r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−100</m:t>
                    </m:r>
                    <m:r>
                      <a:rPr lang="en-US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sSub>
                      <m:sSubPr>
                        <m:ctrlPr>
                          <a:rPr lang="en-SE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𝐶</m:t>
                        </m:r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4</m:t>
                    </m:r>
                  </m:oMath>
                </a14:m>
                <a:endParaRPr lang="en-SE" sz="1400" dirty="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F305FA-6279-45F1-B145-3799D8FBCA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5257800"/>
              </a:xfrm>
              <a:blipFill>
                <a:blip r:embed="rId2"/>
                <a:stretch>
                  <a:fillRect l="-519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E64C5A-2C76-4962-9EC7-878F790FE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97108FB-B87A-469A-A0EE-301D44B2B53A}"/>
              </a:ext>
            </a:extLst>
          </p:cNvPr>
          <p:cNvGrpSpPr/>
          <p:nvPr/>
        </p:nvGrpSpPr>
        <p:grpSpPr>
          <a:xfrm>
            <a:off x="2979433" y="4379999"/>
            <a:ext cx="3055021" cy="2313764"/>
            <a:chOff x="2979433" y="4087036"/>
            <a:chExt cx="3055021" cy="2313764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199A372-BC34-4D74-9284-F6ED60A3A487}"/>
                </a:ext>
              </a:extLst>
            </p:cNvPr>
            <p:cNvSpPr/>
            <p:nvPr/>
          </p:nvSpPr>
          <p:spPr bwMode="auto">
            <a:xfrm>
              <a:off x="3045041" y="4938804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B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B031AB6-6A58-427F-8EC5-2E8E4A17FCAE}"/>
                </a:ext>
              </a:extLst>
            </p:cNvPr>
            <p:cNvSpPr/>
            <p:nvPr/>
          </p:nvSpPr>
          <p:spPr bwMode="auto">
            <a:xfrm>
              <a:off x="4254253" y="5765307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D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DEF4A6D-40CB-4E1F-A8FC-0DC2AEBF95DC}"/>
                </a:ext>
              </a:extLst>
            </p:cNvPr>
            <p:cNvSpPr/>
            <p:nvPr/>
          </p:nvSpPr>
          <p:spPr bwMode="auto">
            <a:xfrm>
              <a:off x="4239013" y="4087036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C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5541D8C-0E0B-4E13-B4E8-87805BB1B9D3}"/>
                </a:ext>
              </a:extLst>
            </p:cNvPr>
            <p:cNvSpPr/>
            <p:nvPr/>
          </p:nvSpPr>
          <p:spPr bwMode="auto">
            <a:xfrm>
              <a:off x="5428253" y="4987546"/>
              <a:ext cx="538008" cy="5380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T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7D01F0F8-4DB8-4ED0-81D3-6433D725A2A0}"/>
                </a:ext>
              </a:extLst>
            </p:cNvPr>
            <p:cNvCxnSpPr>
              <a:cxnSpLocks/>
              <a:stCxn id="14" idx="7"/>
            </p:cNvCxnSpPr>
            <p:nvPr/>
          </p:nvCxnSpPr>
          <p:spPr bwMode="auto">
            <a:xfrm flipV="1">
              <a:off x="3587468" y="4447713"/>
              <a:ext cx="666784" cy="584157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78342639-42E9-4046-AEED-A6B91E40459E}"/>
                </a:ext>
              </a:extLst>
            </p:cNvPr>
            <p:cNvCxnSpPr>
              <a:cxnSpLocks/>
              <a:endCxn id="15" idx="2"/>
            </p:cNvCxnSpPr>
            <p:nvPr/>
          </p:nvCxnSpPr>
          <p:spPr bwMode="auto">
            <a:xfrm>
              <a:off x="3587468" y="5495858"/>
              <a:ext cx="666785" cy="58719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C65B8357-AD8D-4A33-B353-FDA7CA758B4C}"/>
                </a:ext>
              </a:extLst>
            </p:cNvPr>
            <p:cNvCxnSpPr>
              <a:cxnSpLocks/>
              <a:stCxn id="16" idx="6"/>
            </p:cNvCxnSpPr>
            <p:nvPr/>
          </p:nvCxnSpPr>
          <p:spPr bwMode="auto">
            <a:xfrm>
              <a:off x="4874506" y="4404783"/>
              <a:ext cx="548900" cy="71178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29DFA40D-1C48-46DA-86C3-C30B2F5BF96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02742" y="4692041"/>
              <a:ext cx="723087" cy="472764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6C9EAF8D-78CE-4D32-9AA2-753692BE8BC0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763813" y="5468595"/>
              <a:ext cx="664439" cy="37613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7ECB7F78-F097-4477-B602-E3CEE316EFD4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874434" y="5526626"/>
              <a:ext cx="611894" cy="649149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8D205DCD-E853-4EEE-8B27-EFE5924C6D69}"/>
                    </a:ext>
                  </a:extLst>
                </p:cNvPr>
                <p:cNvSpPr txBox="1"/>
                <p:nvPr/>
              </p:nvSpPr>
              <p:spPr>
                <a:xfrm>
                  <a:off x="2979433" y="4425519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8D205DCD-E853-4EEE-8B27-EFE5924C6D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9433" y="4425519"/>
                  <a:ext cx="1135504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FB903FE4-0B77-431F-94BA-52F8A0C34423}"/>
                    </a:ext>
                  </a:extLst>
                </p:cNvPr>
                <p:cNvSpPr txBox="1"/>
                <p:nvPr/>
              </p:nvSpPr>
              <p:spPr>
                <a:xfrm>
                  <a:off x="2979433" y="5765307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FB903FE4-0B77-431F-94BA-52F8A0C344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9433" y="5765307"/>
                  <a:ext cx="1135504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A1DB2655-9A22-4D19-B87D-8AD82ECF6C0F}"/>
                    </a:ext>
                  </a:extLst>
                </p:cNvPr>
                <p:cNvSpPr txBox="1"/>
                <p:nvPr/>
              </p:nvSpPr>
              <p:spPr>
                <a:xfrm>
                  <a:off x="4898950" y="4286639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A1DB2655-9A22-4D19-B87D-8AD82ECF6C0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8950" y="4286639"/>
                  <a:ext cx="1135504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70F9C65C-4BFB-402F-A193-DD40E3737E63}"/>
                    </a:ext>
                  </a:extLst>
                </p:cNvPr>
                <p:cNvSpPr txBox="1"/>
                <p:nvPr/>
              </p:nvSpPr>
              <p:spPr>
                <a:xfrm>
                  <a:off x="4140956" y="4872997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=3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70F9C65C-4BFB-402F-A193-DD40E3737E6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0956" y="4872997"/>
                  <a:ext cx="1135504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41A4C8B0-0EE1-4DEB-BD84-DB5352EF9BDC}"/>
                    </a:ext>
                  </a:extLst>
                </p:cNvPr>
                <p:cNvSpPr txBox="1"/>
                <p:nvPr/>
              </p:nvSpPr>
              <p:spPr>
                <a:xfrm>
                  <a:off x="4898950" y="5896693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=4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41A4C8B0-0EE1-4DEB-BD84-DB5352EF9BD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8950" y="5896693"/>
                  <a:ext cx="1135504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F458ED12-29CE-46AD-BB89-909573A06950}"/>
                    </a:ext>
                  </a:extLst>
                </p:cNvPr>
                <p:cNvSpPr txBox="1"/>
                <p:nvPr/>
              </p:nvSpPr>
              <p:spPr>
                <a:xfrm>
                  <a:off x="3996844" y="5323653"/>
                  <a:ext cx="134068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1, 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en-US" dirty="0"/>
                    <a:t>-100</a:t>
                  </a:r>
                  <a:endParaRPr lang="en-SE" dirty="0"/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F458ED12-29CE-46AD-BB89-909573A0695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6844" y="5323653"/>
                  <a:ext cx="1340688" cy="369332"/>
                </a:xfrm>
                <a:prstGeom prst="rect">
                  <a:avLst/>
                </a:prstGeom>
                <a:blipFill>
                  <a:blip r:embed="rId9"/>
                  <a:stretch>
                    <a:fillRect t="-8197" r="-3182" b="-24590"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0D23E645-F2BA-4814-9936-2ECA893779DE}"/>
              </a:ext>
            </a:extLst>
          </p:cNvPr>
          <p:cNvSpPr/>
          <p:nvPr/>
        </p:nvSpPr>
        <p:spPr>
          <a:xfrm rot="2764384">
            <a:off x="3895345" y="5073108"/>
            <a:ext cx="171450" cy="147802"/>
          </a:xfrm>
          <a:prstGeom prst="triangle">
            <a:avLst/>
          </a:prstGeom>
          <a:solidFill>
            <a:srgbClr val="CCECFF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Palatino"/>
              <a:cs typeface="Palatino"/>
            </a:endParaRPr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998FA6A4-F0C2-4DD4-BB8D-CA0E4D79111B}"/>
              </a:ext>
            </a:extLst>
          </p:cNvPr>
          <p:cNvSpPr/>
          <p:nvPr/>
        </p:nvSpPr>
        <p:spPr>
          <a:xfrm rot="6775550">
            <a:off x="4733368" y="5100439"/>
            <a:ext cx="171450" cy="147802"/>
          </a:xfrm>
          <a:prstGeom prst="triangle">
            <a:avLst/>
          </a:prstGeom>
          <a:solidFill>
            <a:srgbClr val="CCECFF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Palatino"/>
              <a:cs typeface="Palatino"/>
            </a:endParaRPr>
          </a:p>
        </p:txBody>
      </p: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B69F1D10-F1EE-4BCA-8151-38BD751AF8E8}"/>
              </a:ext>
            </a:extLst>
          </p:cNvPr>
          <p:cNvSpPr/>
          <p:nvPr/>
        </p:nvSpPr>
        <p:spPr>
          <a:xfrm rot="2764384">
            <a:off x="5249787" y="6112140"/>
            <a:ext cx="171450" cy="147802"/>
          </a:xfrm>
          <a:prstGeom prst="triangle">
            <a:avLst/>
          </a:prstGeom>
          <a:solidFill>
            <a:srgbClr val="CCECFF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Palatino"/>
              <a:cs typeface="Palatino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2A2246E-B399-438D-AA5A-C8D5B3FC71F0}"/>
              </a:ext>
            </a:extLst>
          </p:cNvPr>
          <p:cNvSpPr txBox="1"/>
          <p:nvPr/>
        </p:nvSpPr>
        <p:spPr>
          <a:xfrm>
            <a:off x="3222796" y="560998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75000"/>
                  </a:schemeClr>
                </a:solidFill>
              </a:rPr>
              <a:t>4</a:t>
            </a:r>
            <a:endParaRPr lang="en-SE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621EE8D-5418-4DEC-BEF3-81F024361A32}"/>
              </a:ext>
            </a:extLst>
          </p:cNvPr>
          <p:cNvSpPr txBox="1"/>
          <p:nvPr/>
        </p:nvSpPr>
        <p:spPr>
          <a:xfrm>
            <a:off x="4429973" y="477589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75000"/>
                  </a:schemeClr>
                </a:solidFill>
              </a:rPr>
              <a:t>3</a:t>
            </a:r>
            <a:endParaRPr lang="en-SE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6999C27-5CF3-4499-9BCB-9AD07F1E82E6}"/>
              </a:ext>
            </a:extLst>
          </p:cNvPr>
          <p:cNvSpPr txBox="1"/>
          <p:nvPr/>
        </p:nvSpPr>
        <p:spPr>
          <a:xfrm>
            <a:off x="4424163" y="644077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75000"/>
                  </a:schemeClr>
                </a:solidFill>
              </a:rPr>
              <a:t>4</a:t>
            </a:r>
            <a:endParaRPr lang="en-SE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9" name="Isosceles Triangle 38">
            <a:extLst>
              <a:ext uri="{FF2B5EF4-FFF2-40B4-BE49-F238E27FC236}">
                <a16:creationId xmlns:a16="http://schemas.microsoft.com/office/drawing/2014/main" id="{302D0F55-7F4A-400F-AE61-7B6AE35112CD}"/>
              </a:ext>
            </a:extLst>
          </p:cNvPr>
          <p:cNvSpPr/>
          <p:nvPr/>
        </p:nvSpPr>
        <p:spPr>
          <a:xfrm>
            <a:off x="3817987" y="5844558"/>
            <a:ext cx="171450" cy="147802"/>
          </a:xfrm>
          <a:prstGeom prst="triangle">
            <a:avLst/>
          </a:prstGeom>
          <a:solidFill>
            <a:srgbClr val="CCECFF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Palatino"/>
              <a:cs typeface="Palatino"/>
            </a:endParaRPr>
          </a:p>
        </p:txBody>
      </p:sp>
    </p:spTree>
    <p:extLst>
      <p:ext uri="{BB962C8B-B14F-4D97-AF65-F5344CB8AC3E}">
        <p14:creationId xmlns:p14="http://schemas.microsoft.com/office/powerpoint/2010/main" val="21489238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451E5-291D-4D83-BA9C-58C7FE92A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6232782" cy="868362"/>
          </a:xfrm>
        </p:spPr>
        <p:txBody>
          <a:bodyPr/>
          <a:lstStyle/>
          <a:p>
            <a:r>
              <a:rPr lang="en-US" dirty="0"/>
              <a:t>3.1 Policy Evaluation</a:t>
            </a:r>
            <a:endParaRPr lang="en-S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4B6430-8904-4812-91AE-84F67E5F3F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6200" y="1295400"/>
                <a:ext cx="8610600" cy="3043844"/>
              </a:xfrm>
            </p:spPr>
            <p:txBody>
              <a:bodyPr>
                <a:normAutofit fontScale="47500" lnSpcReduction="20000"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Bellman Exp Equation: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;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</m:oMath>
                </a14:m>
                <a:endParaRPr lang="en-US" i="1" dirty="0">
                  <a:solidFill>
                    <a:srgbClr val="000000"/>
                  </a:solidFill>
                  <a:latin typeface="Cambria Math" panose="020405030504060302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𝐵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func>
                      <m:func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.5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SE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SE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𝐵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SE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𝐵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2</m:t>
                                </m:r>
                              </m:e>
                            </m:d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=.5[1+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SE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𝐶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𝐷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)]</m:t>
                        </m:r>
                      </m:e>
                    </m:func>
                  </m:oMath>
                </a14:m>
                <a:endParaRPr lang="en-US" i="1" dirty="0">
                  <a:latin typeface="Cambria Math" panose="02040503050406030204" pitchFamily="18" charset="0"/>
                  <a:ea typeface="SimSun" panose="02010600030101010101" pitchFamily="2" charset="-122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E" sz="2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2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2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2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2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𝐵</m:t>
                        </m:r>
                        <m:r>
                          <a:rPr lang="en-US" sz="2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2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sz="2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27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=1+</m:t>
                    </m:r>
                    <m:sSub>
                      <m:sSubPr>
                        <m:ctrlPr>
                          <a:rPr lang="en-SE" sz="2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2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2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2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2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𝐶</m:t>
                        </m:r>
                      </m:e>
                    </m:d>
                    <m:r>
                      <a:rPr lang="en-US" sz="27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sSub>
                      <m:sSubPr>
                        <m:ctrlPr>
                          <a:rPr lang="en-SE" sz="2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2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2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2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2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𝐵</m:t>
                        </m:r>
                        <m:r>
                          <a:rPr lang="en-US" sz="2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2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sz="2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27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=0+</m:t>
                    </m:r>
                    <m:sSub>
                      <m:sSubPr>
                        <m:ctrlPr>
                          <a:rPr lang="en-SE" sz="2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2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2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2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2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𝐷</m:t>
                        </m:r>
                      </m:e>
                    </m:d>
                  </m:oMath>
                </a14:m>
                <a:endParaRPr lang="en-SE" sz="27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𝐶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sSub>
                      <m:sSub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𝐶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=3</m:t>
                    </m:r>
                  </m:oMath>
                </a14:m>
                <a:endParaRPr lang="en-SE" sz="48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𝐶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=3</m:t>
                    </m:r>
                  </m:oMath>
                </a14:m>
                <a:endParaRPr lang="en-US" i="1" dirty="0">
                  <a:latin typeface="Cambria Math" panose="020405030504060302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𝐷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sSub>
                      <m:sSub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𝐷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=4</m:t>
                    </m:r>
                  </m:oMath>
                </a14:m>
                <a:endParaRPr lang="en-SE" sz="48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𝐷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=4</m:t>
                    </m:r>
                  </m:oMath>
                </a14:m>
                <a:endParaRPr lang="en-US" i="1" dirty="0">
                  <a:latin typeface="Cambria Math" panose="020405030504060302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Solution: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sSub>
                      <m:sSub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𝐵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4</m:t>
                    </m:r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 </m:t>
                    </m:r>
                    <m:sSub>
                      <m:sSub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𝐶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3</m:t>
                    </m:r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sSub>
                      <m:sSub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𝐷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=4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 (using in-place updates)</a:t>
                </a:r>
                <a:endParaRPr lang="en-SE" sz="48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endParaRPr lang="en-SE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4B6430-8904-4812-91AE-84F67E5F3F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" y="1295400"/>
                <a:ext cx="8610600" cy="3043844"/>
              </a:xfrm>
              <a:blipFill>
                <a:blip r:embed="rId2"/>
                <a:stretch>
                  <a:fillRect l="-283" t="-10220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32767D-1FBF-4E02-8001-6CFDCF2C1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5DEA5BB-81D9-4767-81AD-D9EA4F5EA3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0330" y="94356"/>
            <a:ext cx="2317470" cy="196766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CCEA25C-2DA3-428E-B558-DF9079F47767}"/>
              </a:ext>
            </a:extLst>
          </p:cNvPr>
          <p:cNvSpPr txBox="1"/>
          <p:nvPr/>
        </p:nvSpPr>
        <p:spPr>
          <a:xfrm>
            <a:off x="7908948" y="357594"/>
            <a:ext cx="9749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BF=1 or 2</a:t>
            </a:r>
            <a:endParaRPr lang="en-SE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0BE1622-BD64-45C7-AF52-6C983B3CE179}"/>
              </a:ext>
            </a:extLst>
          </p:cNvPr>
          <p:cNvSpPr txBox="1"/>
          <p:nvPr/>
        </p:nvSpPr>
        <p:spPr>
          <a:xfrm>
            <a:off x="8147941" y="844100"/>
            <a:ext cx="6174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BF=1</a:t>
            </a:r>
            <a:endParaRPr lang="en-SE" sz="1400" dirty="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4868409-27A4-4D43-9F53-E558A672E3C4}"/>
              </a:ext>
            </a:extLst>
          </p:cNvPr>
          <p:cNvGrpSpPr/>
          <p:nvPr/>
        </p:nvGrpSpPr>
        <p:grpSpPr>
          <a:xfrm>
            <a:off x="2979433" y="4379999"/>
            <a:ext cx="3055021" cy="2313764"/>
            <a:chOff x="2979433" y="4087036"/>
            <a:chExt cx="3055021" cy="2313764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E995F1CF-1BFB-43C1-A276-CD488E7C92A9}"/>
                </a:ext>
              </a:extLst>
            </p:cNvPr>
            <p:cNvSpPr/>
            <p:nvPr/>
          </p:nvSpPr>
          <p:spPr bwMode="auto">
            <a:xfrm>
              <a:off x="3045041" y="4938804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B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0236696D-7AEB-4FB8-B202-B80DE5803FE9}"/>
                </a:ext>
              </a:extLst>
            </p:cNvPr>
            <p:cNvSpPr/>
            <p:nvPr/>
          </p:nvSpPr>
          <p:spPr bwMode="auto">
            <a:xfrm>
              <a:off x="4254253" y="5765307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D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9427F586-3DF8-41F4-B9DC-CDD9B5E951AC}"/>
                </a:ext>
              </a:extLst>
            </p:cNvPr>
            <p:cNvSpPr/>
            <p:nvPr/>
          </p:nvSpPr>
          <p:spPr bwMode="auto">
            <a:xfrm>
              <a:off x="4239013" y="4087036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C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44C8A02B-6A8A-4333-B8F3-3D179FF70CC4}"/>
                </a:ext>
              </a:extLst>
            </p:cNvPr>
            <p:cNvSpPr/>
            <p:nvPr/>
          </p:nvSpPr>
          <p:spPr bwMode="auto">
            <a:xfrm>
              <a:off x="5428253" y="4987546"/>
              <a:ext cx="538008" cy="5380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T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85048E0D-B560-4BCF-92ED-AB9A0FD57CBE}"/>
                </a:ext>
              </a:extLst>
            </p:cNvPr>
            <p:cNvCxnSpPr>
              <a:cxnSpLocks/>
              <a:stCxn id="34" idx="7"/>
            </p:cNvCxnSpPr>
            <p:nvPr/>
          </p:nvCxnSpPr>
          <p:spPr bwMode="auto">
            <a:xfrm flipV="1">
              <a:off x="3587468" y="4447713"/>
              <a:ext cx="666784" cy="584157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3F39B295-2B50-4EBD-805D-733D6815FDB4}"/>
                </a:ext>
              </a:extLst>
            </p:cNvPr>
            <p:cNvCxnSpPr>
              <a:cxnSpLocks/>
              <a:endCxn id="35" idx="2"/>
            </p:cNvCxnSpPr>
            <p:nvPr/>
          </p:nvCxnSpPr>
          <p:spPr bwMode="auto">
            <a:xfrm>
              <a:off x="3587468" y="5495858"/>
              <a:ext cx="666785" cy="58719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1D9B5808-1DD1-4643-B592-22F0D22F7F7F}"/>
                </a:ext>
              </a:extLst>
            </p:cNvPr>
            <p:cNvCxnSpPr>
              <a:cxnSpLocks/>
              <a:stCxn id="41" idx="6"/>
            </p:cNvCxnSpPr>
            <p:nvPr/>
          </p:nvCxnSpPr>
          <p:spPr bwMode="auto">
            <a:xfrm>
              <a:off x="4874506" y="4404783"/>
              <a:ext cx="548900" cy="71178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1A513617-A9A2-45C2-AC29-FF9DD854E9C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02742" y="4692041"/>
              <a:ext cx="723087" cy="472764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A17BA1A6-CBBF-464B-AAB3-D4543DF58379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763813" y="5468595"/>
              <a:ext cx="664439" cy="37613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D6CA1541-991D-4AD2-8051-FDA1FA88D538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874434" y="5526626"/>
              <a:ext cx="611894" cy="649149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8B798FE3-511C-4E40-BBC7-DCB8FE9E520B}"/>
                    </a:ext>
                  </a:extLst>
                </p:cNvPr>
                <p:cNvSpPr txBox="1"/>
                <p:nvPr/>
              </p:nvSpPr>
              <p:spPr>
                <a:xfrm>
                  <a:off x="2979433" y="4425519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8B798FE3-511C-4E40-BBC7-DCB8FE9E52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9433" y="4425519"/>
                  <a:ext cx="1135504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4D3CE997-F785-44EF-A9A5-0BF62328E93F}"/>
                    </a:ext>
                  </a:extLst>
                </p:cNvPr>
                <p:cNvSpPr txBox="1"/>
                <p:nvPr/>
              </p:nvSpPr>
              <p:spPr>
                <a:xfrm>
                  <a:off x="2979433" y="5765307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4D3CE997-F785-44EF-A9A5-0BF62328E93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9433" y="5765307"/>
                  <a:ext cx="1135504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0914571A-568E-4DBA-B80E-9ED88D47B58C}"/>
                    </a:ext>
                  </a:extLst>
                </p:cNvPr>
                <p:cNvSpPr txBox="1"/>
                <p:nvPr/>
              </p:nvSpPr>
              <p:spPr>
                <a:xfrm>
                  <a:off x="4898950" y="4286639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0914571A-568E-4DBA-B80E-9ED88D47B58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8950" y="4286639"/>
                  <a:ext cx="1135504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3EA1461E-10A9-4B0B-B68A-B80F3877628A}"/>
                    </a:ext>
                  </a:extLst>
                </p:cNvPr>
                <p:cNvSpPr txBox="1"/>
                <p:nvPr/>
              </p:nvSpPr>
              <p:spPr>
                <a:xfrm>
                  <a:off x="4140956" y="4872997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=3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3EA1461E-10A9-4B0B-B68A-B80F387762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0956" y="4872997"/>
                  <a:ext cx="1135504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8F508021-4324-48C4-BC0B-7C589369A9BD}"/>
                    </a:ext>
                  </a:extLst>
                </p:cNvPr>
                <p:cNvSpPr txBox="1"/>
                <p:nvPr/>
              </p:nvSpPr>
              <p:spPr>
                <a:xfrm>
                  <a:off x="4898950" y="5896693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=4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8F508021-4324-48C4-BC0B-7C589369A9B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8950" y="5896693"/>
                  <a:ext cx="1135504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6256E887-66CC-4D9C-B6B8-7329465CC6A4}"/>
                    </a:ext>
                  </a:extLst>
                </p:cNvPr>
                <p:cNvSpPr txBox="1"/>
                <p:nvPr/>
              </p:nvSpPr>
              <p:spPr>
                <a:xfrm>
                  <a:off x="3996844" y="5323653"/>
                  <a:ext cx="134068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1, 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en-US" dirty="0"/>
                    <a:t>-100</a:t>
                  </a:r>
                  <a:endParaRPr lang="en-SE" dirty="0"/>
                </a:p>
              </p:txBody>
            </p:sp>
          </mc:Choice>
          <mc:Fallback xmlns="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6256E887-66CC-4D9C-B6B8-7329465CC6A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6844" y="5323653"/>
                  <a:ext cx="1340688" cy="369332"/>
                </a:xfrm>
                <a:prstGeom prst="rect">
                  <a:avLst/>
                </a:prstGeom>
                <a:blipFill>
                  <a:blip r:embed="rId9"/>
                  <a:stretch>
                    <a:fillRect t="-8197" r="-3182" b="-24590"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4" name="Isosceles Triangle 73">
            <a:extLst>
              <a:ext uri="{FF2B5EF4-FFF2-40B4-BE49-F238E27FC236}">
                <a16:creationId xmlns:a16="http://schemas.microsoft.com/office/drawing/2014/main" id="{740381FD-DBCE-40C1-B751-9B1D4F046194}"/>
              </a:ext>
            </a:extLst>
          </p:cNvPr>
          <p:cNvSpPr/>
          <p:nvPr/>
        </p:nvSpPr>
        <p:spPr>
          <a:xfrm rot="2764384">
            <a:off x="3895345" y="5073108"/>
            <a:ext cx="171450" cy="147802"/>
          </a:xfrm>
          <a:prstGeom prst="triangle">
            <a:avLst/>
          </a:prstGeom>
          <a:solidFill>
            <a:srgbClr val="CCECFF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Palatino"/>
              <a:cs typeface="Palatino"/>
            </a:endParaRPr>
          </a:p>
        </p:txBody>
      </p:sp>
      <p:sp>
        <p:nvSpPr>
          <p:cNvPr id="75" name="Isosceles Triangle 74">
            <a:extLst>
              <a:ext uri="{FF2B5EF4-FFF2-40B4-BE49-F238E27FC236}">
                <a16:creationId xmlns:a16="http://schemas.microsoft.com/office/drawing/2014/main" id="{026F0D96-F158-44A3-B4C9-BBE643D2AE9A}"/>
              </a:ext>
            </a:extLst>
          </p:cNvPr>
          <p:cNvSpPr/>
          <p:nvPr/>
        </p:nvSpPr>
        <p:spPr>
          <a:xfrm rot="6775550">
            <a:off x="4733368" y="5100439"/>
            <a:ext cx="171450" cy="147802"/>
          </a:xfrm>
          <a:prstGeom prst="triangle">
            <a:avLst/>
          </a:prstGeom>
          <a:solidFill>
            <a:srgbClr val="CCECFF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Palatino"/>
              <a:cs typeface="Palatino"/>
            </a:endParaRPr>
          </a:p>
        </p:txBody>
      </p:sp>
      <p:sp>
        <p:nvSpPr>
          <p:cNvPr id="76" name="Isosceles Triangle 75">
            <a:extLst>
              <a:ext uri="{FF2B5EF4-FFF2-40B4-BE49-F238E27FC236}">
                <a16:creationId xmlns:a16="http://schemas.microsoft.com/office/drawing/2014/main" id="{D03465BD-9CCF-4989-AD13-A783EA35EF67}"/>
              </a:ext>
            </a:extLst>
          </p:cNvPr>
          <p:cNvSpPr/>
          <p:nvPr/>
        </p:nvSpPr>
        <p:spPr>
          <a:xfrm rot="2764384">
            <a:off x="5249787" y="6112140"/>
            <a:ext cx="171450" cy="147802"/>
          </a:xfrm>
          <a:prstGeom prst="triangle">
            <a:avLst/>
          </a:prstGeom>
          <a:solidFill>
            <a:srgbClr val="CCECFF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Palatino"/>
              <a:cs typeface="Palatino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671F28A-80E9-4520-AD6E-A86007D06500}"/>
              </a:ext>
            </a:extLst>
          </p:cNvPr>
          <p:cNvSpPr txBox="1"/>
          <p:nvPr/>
        </p:nvSpPr>
        <p:spPr>
          <a:xfrm>
            <a:off x="3222796" y="560998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4</a:t>
            </a:r>
            <a:endParaRPr lang="en-SE" sz="140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D5C7754-B28E-4AC0-A0CE-CFDC0D1B6DCD}"/>
              </a:ext>
            </a:extLst>
          </p:cNvPr>
          <p:cNvSpPr txBox="1"/>
          <p:nvPr/>
        </p:nvSpPr>
        <p:spPr>
          <a:xfrm>
            <a:off x="4429973" y="477589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3</a:t>
            </a:r>
            <a:endParaRPr lang="en-SE" sz="1400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C0791F26-4F05-4EB6-804C-86A1A5BBC42C}"/>
              </a:ext>
            </a:extLst>
          </p:cNvPr>
          <p:cNvSpPr txBox="1"/>
          <p:nvPr/>
        </p:nvSpPr>
        <p:spPr>
          <a:xfrm>
            <a:off x="4424163" y="644077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4</a:t>
            </a:r>
            <a:endParaRPr lang="en-SE" sz="1400" dirty="0"/>
          </a:p>
        </p:txBody>
      </p:sp>
      <p:sp>
        <p:nvSpPr>
          <p:cNvPr id="80" name="Isosceles Triangle 79">
            <a:extLst>
              <a:ext uri="{FF2B5EF4-FFF2-40B4-BE49-F238E27FC236}">
                <a16:creationId xmlns:a16="http://schemas.microsoft.com/office/drawing/2014/main" id="{4F4B9B05-C46A-4DE7-A61C-F87D04E9C5A2}"/>
              </a:ext>
            </a:extLst>
          </p:cNvPr>
          <p:cNvSpPr/>
          <p:nvPr/>
        </p:nvSpPr>
        <p:spPr>
          <a:xfrm>
            <a:off x="3817987" y="5844558"/>
            <a:ext cx="171450" cy="147802"/>
          </a:xfrm>
          <a:prstGeom prst="triangle">
            <a:avLst/>
          </a:prstGeom>
          <a:solidFill>
            <a:srgbClr val="CCECFF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Palatino"/>
              <a:cs typeface="Palatino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2" name="Table 81">
                <a:extLst>
                  <a:ext uri="{FF2B5EF4-FFF2-40B4-BE49-F238E27FC236}">
                    <a16:creationId xmlns:a16="http://schemas.microsoft.com/office/drawing/2014/main" id="{FA5F2B46-3CD7-4072-9B93-2A752CCE28B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31791896"/>
                  </p:ext>
                </p:extLst>
              </p:nvPr>
            </p:nvGraphicFramePr>
            <p:xfrm>
              <a:off x="6517177" y="4884115"/>
              <a:ext cx="2505482" cy="146304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567204">
                      <a:extLst>
                        <a:ext uri="{9D8B030D-6E8A-4147-A177-3AD203B41FA5}">
                          <a16:colId xmlns:a16="http://schemas.microsoft.com/office/drawing/2014/main" val="248747933"/>
                        </a:ext>
                      </a:extLst>
                    </a:gridCol>
                    <a:gridCol w="736846">
                      <a:extLst>
                        <a:ext uri="{9D8B030D-6E8A-4147-A177-3AD203B41FA5}">
                          <a16:colId xmlns:a16="http://schemas.microsoft.com/office/drawing/2014/main" val="2368639568"/>
                        </a:ext>
                      </a:extLst>
                    </a:gridCol>
                    <a:gridCol w="564491">
                      <a:extLst>
                        <a:ext uri="{9D8B030D-6E8A-4147-A177-3AD203B41FA5}">
                          <a16:colId xmlns:a16="http://schemas.microsoft.com/office/drawing/2014/main" val="2363104961"/>
                        </a:ext>
                      </a:extLst>
                    </a:gridCol>
                    <a:gridCol w="636941">
                      <a:extLst>
                        <a:ext uri="{9D8B030D-6E8A-4147-A177-3AD203B41FA5}">
                          <a16:colId xmlns:a16="http://schemas.microsoft.com/office/drawing/2014/main" val="1967822093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SE" sz="1600" b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1600" b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SE" sz="1600" b="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2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1600" b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SE" sz="1600" b="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2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1600" b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SE" sz="1600" b="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2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33386034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Iter1</a:t>
                          </a:r>
                          <a:endParaRPr lang="en-SE" sz="2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−22.5</m:t>
                                </m:r>
                              </m:oMath>
                            </m:oMathPara>
                          </a14:m>
                          <a:endParaRPr lang="en-SE" sz="2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SE" sz="2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−48</m:t>
                                </m:r>
                              </m:oMath>
                            </m:oMathPara>
                          </a14:m>
                          <a:endParaRPr lang="en-SE" sz="2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95648973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Iter2</a:t>
                          </a:r>
                          <a:endParaRPr lang="en-SE" sz="2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SE" sz="28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SE" sz="28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SE" sz="28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77595184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Iter3</a:t>
                          </a:r>
                          <a:endParaRPr lang="en-SE" sz="2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SE" sz="28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SE" sz="28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SE" sz="28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07808661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2" name="Table 81">
                <a:extLst>
                  <a:ext uri="{FF2B5EF4-FFF2-40B4-BE49-F238E27FC236}">
                    <a16:creationId xmlns:a16="http://schemas.microsoft.com/office/drawing/2014/main" id="{FA5F2B46-3CD7-4072-9B93-2A752CCE28B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31791896"/>
                  </p:ext>
                </p:extLst>
              </p:nvPr>
            </p:nvGraphicFramePr>
            <p:xfrm>
              <a:off x="6517177" y="4884115"/>
              <a:ext cx="2505482" cy="146304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567204">
                      <a:extLst>
                        <a:ext uri="{9D8B030D-6E8A-4147-A177-3AD203B41FA5}">
                          <a16:colId xmlns:a16="http://schemas.microsoft.com/office/drawing/2014/main" val="248747933"/>
                        </a:ext>
                      </a:extLst>
                    </a:gridCol>
                    <a:gridCol w="736846">
                      <a:extLst>
                        <a:ext uri="{9D8B030D-6E8A-4147-A177-3AD203B41FA5}">
                          <a16:colId xmlns:a16="http://schemas.microsoft.com/office/drawing/2014/main" val="2368639568"/>
                        </a:ext>
                      </a:extLst>
                    </a:gridCol>
                    <a:gridCol w="564491">
                      <a:extLst>
                        <a:ext uri="{9D8B030D-6E8A-4147-A177-3AD203B41FA5}">
                          <a16:colId xmlns:a16="http://schemas.microsoft.com/office/drawing/2014/main" val="2363104961"/>
                        </a:ext>
                      </a:extLst>
                    </a:gridCol>
                    <a:gridCol w="636941">
                      <a:extLst>
                        <a:ext uri="{9D8B030D-6E8A-4147-A177-3AD203B41FA5}">
                          <a16:colId xmlns:a16="http://schemas.microsoft.com/office/drawing/2014/main" val="1967822093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SE" sz="1600" b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0"/>
                          <a:stretch>
                            <a:fillRect l="-77686" t="-1667" r="-166942" b="-32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0"/>
                          <a:stretch>
                            <a:fillRect l="-231183" t="-1667" r="-117204" b="-32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0"/>
                          <a:stretch>
                            <a:fillRect l="-293333" t="-1667" r="-3810" b="-32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386034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Iter1</a:t>
                          </a:r>
                          <a:endParaRPr lang="en-SE" sz="2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0"/>
                          <a:stretch>
                            <a:fillRect l="-77686" t="-100000" r="-166942" b="-2180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0"/>
                          <a:stretch>
                            <a:fillRect l="-231183" t="-100000" r="-117204" b="-2180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0"/>
                          <a:stretch>
                            <a:fillRect l="-293333" t="-100000" r="-3810" b="-2180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5648973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Iter2</a:t>
                          </a:r>
                          <a:endParaRPr lang="en-SE" sz="2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0"/>
                          <a:stretch>
                            <a:fillRect l="-77686" t="-203333" r="-166942" b="-12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0"/>
                          <a:stretch>
                            <a:fillRect l="-231183" t="-203333" r="-117204" b="-12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0"/>
                          <a:stretch>
                            <a:fillRect l="-293333" t="-203333" r="-3810" b="-12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7595184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Iter3</a:t>
                          </a:r>
                          <a:endParaRPr lang="en-SE" sz="2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0"/>
                          <a:stretch>
                            <a:fillRect l="-77686" t="-303333" r="-166942" b="-2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0"/>
                          <a:stretch>
                            <a:fillRect l="-231183" t="-303333" r="-117204" b="-2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0"/>
                          <a:stretch>
                            <a:fillRect l="-293333" t="-303333" r="-3810" b="-2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808661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4070693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8E610-FE63-4331-B97E-E88EB6D6F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3.2 Policy Improvement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F305FA-6279-45F1-B145-3799D8FBCA2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5257800"/>
              </a:xfrm>
            </p:spPr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Plug in values from PE to get new policy</a:t>
                </a:r>
                <a:endParaRPr lang="en-SE" sz="18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SE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pPr>
                      <m:e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e>
                      <m:sup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SE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𝐵</m:t>
                        </m:r>
                      </m:e>
                    </m:d>
                    <m:r>
                      <a:rPr lang="en-US" sz="18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func>
                      <m:funcPr>
                        <m:ctrlPr>
                          <a:rPr lang="en-SE" sz="18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SE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argmax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8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SE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𝐵</m:t>
                                </m:r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,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𝐵</m:t>
                                </m:r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,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2</m:t>
                                </m:r>
                              </m:e>
                            </m:d>
                          </m:e>
                        </m:d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=</m:t>
                        </m:r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func>
                  </m:oMath>
                </a14:m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or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𝑎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2</m:t>
                    </m:r>
                  </m:oMath>
                </a14:m>
                <a:endParaRPr lang="en-US" sz="18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E" sz="14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𝐵</m:t>
                        </m:r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4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=1+</m:t>
                    </m:r>
                    <m:sSub>
                      <m:sSubPr>
                        <m:ctrlPr>
                          <a:rPr lang="en-SE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𝐶</m:t>
                        </m:r>
                      </m:e>
                    </m:d>
                    <m:r>
                      <a:rPr lang="en-US" sz="14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b="0" i="1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4</m:t>
                    </m:r>
                    <m:r>
                      <a:rPr lang="en-US" sz="14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400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sSub>
                      <m:sSubPr>
                        <m:ctrlPr>
                          <a:rPr lang="en-SE" sz="14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𝐵</m:t>
                        </m:r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4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0</m:t>
                    </m:r>
                    <m:r>
                      <a:rPr lang="en-US" sz="14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</m:t>
                    </m:r>
                    <m:sSub>
                      <m:sSubPr>
                        <m:ctrlPr>
                          <a:rPr lang="en-SE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𝐷</m:t>
                        </m:r>
                      </m:e>
                    </m:d>
                    <m:r>
                      <a:rPr lang="en-US" sz="14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i="1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4</m:t>
                    </m:r>
                  </m:oMath>
                </a14:m>
                <a:endParaRPr lang="en-SE" sz="14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SE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pPr>
                      <m:e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e>
                      <m:sup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SE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𝐶</m:t>
                        </m:r>
                      </m:e>
                    </m:d>
                    <m:r>
                      <a:rPr lang="en-US" sz="18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func>
                      <m:funcPr>
                        <m:ctrlPr>
                          <a:rPr lang="en-SE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SE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argmax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8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SE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𝐶</m:t>
                                </m:r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,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𝐶</m:t>
                                </m:r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,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2</m:t>
                                </m:r>
                              </m:e>
                            </m:d>
                          </m:e>
                        </m:d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=</m:t>
                        </m:r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func>
                  </m:oMath>
                </a14:m>
                <a:endParaRPr lang="en-US" sz="18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E" sz="14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𝐶</m:t>
                        </m:r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4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=1,</m:t>
                    </m:r>
                    <m:sSub>
                      <m:sSubPr>
                        <m:ctrlPr>
                          <a:rPr lang="en-SE" sz="14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𝐶</m:t>
                        </m:r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4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3</m:t>
                    </m:r>
                  </m:oMath>
                </a14:m>
                <a:endParaRPr lang="en-SE" sz="14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SE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pPr>
                      <m:e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e>
                      <m:sup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SE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𝐷</m:t>
                        </m:r>
                      </m:e>
                    </m:d>
                    <m:r>
                      <a:rPr lang="en-US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func>
                      <m:funcPr>
                        <m:ctrlPr>
                          <a:rPr lang="en-SE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SE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argmax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8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SE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𝐷</m:t>
                                </m:r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,</m:t>
                                </m:r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𝐷</m:t>
                                </m:r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,</m:t>
                                </m:r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2</m:t>
                                </m:r>
                              </m:e>
                            </m:d>
                          </m:e>
                        </m:d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=</m:t>
                        </m:r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func>
                  </m:oMath>
                </a14:m>
                <a:endParaRPr lang="en-US" sz="1800" dirty="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E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𝐶</m:t>
                        </m:r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−100</m:t>
                    </m:r>
                    <m:r>
                      <a:rPr lang="en-US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sSub>
                      <m:sSubPr>
                        <m:ctrlPr>
                          <a:rPr lang="en-SE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𝐶</m:t>
                        </m:r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4</m:t>
                    </m:r>
                  </m:oMath>
                </a14:m>
                <a:endParaRPr lang="en-US" sz="1400" dirty="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8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Policy has converged</a:t>
                </a:r>
                <a:endParaRPr lang="en-SE" sz="1800" dirty="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F305FA-6279-45F1-B145-3799D8FBCA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5257800"/>
              </a:xfrm>
              <a:blipFill>
                <a:blip r:embed="rId2"/>
                <a:stretch>
                  <a:fillRect l="-519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E64C5A-2C76-4962-9EC7-878F790FE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97108FB-B87A-469A-A0EE-301D44B2B53A}"/>
              </a:ext>
            </a:extLst>
          </p:cNvPr>
          <p:cNvGrpSpPr/>
          <p:nvPr/>
        </p:nvGrpSpPr>
        <p:grpSpPr>
          <a:xfrm>
            <a:off x="2979433" y="4379999"/>
            <a:ext cx="3055021" cy="2313764"/>
            <a:chOff x="2979433" y="4087036"/>
            <a:chExt cx="3055021" cy="2313764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199A372-BC34-4D74-9284-F6ED60A3A487}"/>
                </a:ext>
              </a:extLst>
            </p:cNvPr>
            <p:cNvSpPr/>
            <p:nvPr/>
          </p:nvSpPr>
          <p:spPr bwMode="auto">
            <a:xfrm>
              <a:off x="3045041" y="4938804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B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B031AB6-6A58-427F-8EC5-2E8E4A17FCAE}"/>
                </a:ext>
              </a:extLst>
            </p:cNvPr>
            <p:cNvSpPr/>
            <p:nvPr/>
          </p:nvSpPr>
          <p:spPr bwMode="auto">
            <a:xfrm>
              <a:off x="4254253" y="5765307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D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DEF4A6D-40CB-4E1F-A8FC-0DC2AEBF95DC}"/>
                </a:ext>
              </a:extLst>
            </p:cNvPr>
            <p:cNvSpPr/>
            <p:nvPr/>
          </p:nvSpPr>
          <p:spPr bwMode="auto">
            <a:xfrm>
              <a:off x="4239013" y="4087036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C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5541D8C-0E0B-4E13-B4E8-87805BB1B9D3}"/>
                </a:ext>
              </a:extLst>
            </p:cNvPr>
            <p:cNvSpPr/>
            <p:nvPr/>
          </p:nvSpPr>
          <p:spPr bwMode="auto">
            <a:xfrm>
              <a:off x="5428253" y="4987546"/>
              <a:ext cx="538008" cy="5380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T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7D01F0F8-4DB8-4ED0-81D3-6433D725A2A0}"/>
                </a:ext>
              </a:extLst>
            </p:cNvPr>
            <p:cNvCxnSpPr>
              <a:cxnSpLocks/>
              <a:stCxn id="14" idx="7"/>
            </p:cNvCxnSpPr>
            <p:nvPr/>
          </p:nvCxnSpPr>
          <p:spPr bwMode="auto">
            <a:xfrm flipV="1">
              <a:off x="3587468" y="4447713"/>
              <a:ext cx="666784" cy="584157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78342639-42E9-4046-AEED-A6B91E40459E}"/>
                </a:ext>
              </a:extLst>
            </p:cNvPr>
            <p:cNvCxnSpPr>
              <a:cxnSpLocks/>
              <a:endCxn id="15" idx="2"/>
            </p:cNvCxnSpPr>
            <p:nvPr/>
          </p:nvCxnSpPr>
          <p:spPr bwMode="auto">
            <a:xfrm>
              <a:off x="3587468" y="5495858"/>
              <a:ext cx="666785" cy="58719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C65B8357-AD8D-4A33-B353-FDA7CA758B4C}"/>
                </a:ext>
              </a:extLst>
            </p:cNvPr>
            <p:cNvCxnSpPr>
              <a:cxnSpLocks/>
              <a:stCxn id="16" idx="6"/>
            </p:cNvCxnSpPr>
            <p:nvPr/>
          </p:nvCxnSpPr>
          <p:spPr bwMode="auto">
            <a:xfrm>
              <a:off x="4874506" y="4404783"/>
              <a:ext cx="548900" cy="71178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29DFA40D-1C48-46DA-86C3-C30B2F5BF96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02742" y="4692041"/>
              <a:ext cx="723087" cy="472764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6C9EAF8D-78CE-4D32-9AA2-753692BE8BC0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763813" y="5468595"/>
              <a:ext cx="664439" cy="37613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7ECB7F78-F097-4477-B602-E3CEE316EFD4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874434" y="5526626"/>
              <a:ext cx="611894" cy="649149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8D205DCD-E853-4EEE-8B27-EFE5924C6D69}"/>
                    </a:ext>
                  </a:extLst>
                </p:cNvPr>
                <p:cNvSpPr txBox="1"/>
                <p:nvPr/>
              </p:nvSpPr>
              <p:spPr>
                <a:xfrm>
                  <a:off x="2979433" y="4425519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8D205DCD-E853-4EEE-8B27-EFE5924C6D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9433" y="4425519"/>
                  <a:ext cx="1135504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FB903FE4-0B77-431F-94BA-52F8A0C34423}"/>
                    </a:ext>
                  </a:extLst>
                </p:cNvPr>
                <p:cNvSpPr txBox="1"/>
                <p:nvPr/>
              </p:nvSpPr>
              <p:spPr>
                <a:xfrm>
                  <a:off x="2979433" y="5765307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FB903FE4-0B77-431F-94BA-52F8A0C344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9433" y="5765307"/>
                  <a:ext cx="1135504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A1DB2655-9A22-4D19-B87D-8AD82ECF6C0F}"/>
                    </a:ext>
                  </a:extLst>
                </p:cNvPr>
                <p:cNvSpPr txBox="1"/>
                <p:nvPr/>
              </p:nvSpPr>
              <p:spPr>
                <a:xfrm>
                  <a:off x="4898950" y="4286639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A1DB2655-9A22-4D19-B87D-8AD82ECF6C0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8950" y="4286639"/>
                  <a:ext cx="1135504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70F9C65C-4BFB-402F-A193-DD40E3737E63}"/>
                    </a:ext>
                  </a:extLst>
                </p:cNvPr>
                <p:cNvSpPr txBox="1"/>
                <p:nvPr/>
              </p:nvSpPr>
              <p:spPr>
                <a:xfrm>
                  <a:off x="4140956" y="4872997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=3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70F9C65C-4BFB-402F-A193-DD40E3737E6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0956" y="4872997"/>
                  <a:ext cx="1135504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41A4C8B0-0EE1-4DEB-BD84-DB5352EF9BDC}"/>
                    </a:ext>
                  </a:extLst>
                </p:cNvPr>
                <p:cNvSpPr txBox="1"/>
                <p:nvPr/>
              </p:nvSpPr>
              <p:spPr>
                <a:xfrm>
                  <a:off x="4898950" y="5896693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=4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41A4C8B0-0EE1-4DEB-BD84-DB5352EF9BD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8950" y="5896693"/>
                  <a:ext cx="1135504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F458ED12-29CE-46AD-BB89-909573A06950}"/>
                    </a:ext>
                  </a:extLst>
                </p:cNvPr>
                <p:cNvSpPr txBox="1"/>
                <p:nvPr/>
              </p:nvSpPr>
              <p:spPr>
                <a:xfrm>
                  <a:off x="3996844" y="5323653"/>
                  <a:ext cx="134068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1, 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en-US" dirty="0"/>
                    <a:t>-100</a:t>
                  </a:r>
                  <a:endParaRPr lang="en-SE" dirty="0"/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F458ED12-29CE-46AD-BB89-909573A0695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6844" y="5323653"/>
                  <a:ext cx="1340688" cy="369332"/>
                </a:xfrm>
                <a:prstGeom prst="rect">
                  <a:avLst/>
                </a:prstGeom>
                <a:blipFill>
                  <a:blip r:embed="rId9"/>
                  <a:stretch>
                    <a:fillRect t="-8197" r="-3182" b="-24590"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0D23E645-F2BA-4814-9936-2ECA893779DE}"/>
              </a:ext>
            </a:extLst>
          </p:cNvPr>
          <p:cNvSpPr/>
          <p:nvPr/>
        </p:nvSpPr>
        <p:spPr>
          <a:xfrm rot="2764384">
            <a:off x="3895345" y="5073108"/>
            <a:ext cx="171450" cy="147802"/>
          </a:xfrm>
          <a:prstGeom prst="triangle">
            <a:avLst/>
          </a:prstGeom>
          <a:solidFill>
            <a:srgbClr val="CCECFF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Palatino"/>
              <a:cs typeface="Palatino"/>
            </a:endParaRPr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998FA6A4-F0C2-4DD4-BB8D-CA0E4D79111B}"/>
              </a:ext>
            </a:extLst>
          </p:cNvPr>
          <p:cNvSpPr/>
          <p:nvPr/>
        </p:nvSpPr>
        <p:spPr>
          <a:xfrm rot="6775550">
            <a:off x="4733368" y="5100439"/>
            <a:ext cx="171450" cy="147802"/>
          </a:xfrm>
          <a:prstGeom prst="triangle">
            <a:avLst/>
          </a:prstGeom>
          <a:solidFill>
            <a:srgbClr val="CCECFF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Palatino"/>
              <a:cs typeface="Palatino"/>
            </a:endParaRPr>
          </a:p>
        </p:txBody>
      </p: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B69F1D10-F1EE-4BCA-8151-38BD751AF8E8}"/>
              </a:ext>
            </a:extLst>
          </p:cNvPr>
          <p:cNvSpPr/>
          <p:nvPr/>
        </p:nvSpPr>
        <p:spPr>
          <a:xfrm rot="2764384">
            <a:off x="5249787" y="6112140"/>
            <a:ext cx="171450" cy="147802"/>
          </a:xfrm>
          <a:prstGeom prst="triangle">
            <a:avLst/>
          </a:prstGeom>
          <a:solidFill>
            <a:srgbClr val="CCECFF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Palatino"/>
              <a:cs typeface="Palatino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2A2246E-B399-438D-AA5A-C8D5B3FC71F0}"/>
              </a:ext>
            </a:extLst>
          </p:cNvPr>
          <p:cNvSpPr txBox="1"/>
          <p:nvPr/>
        </p:nvSpPr>
        <p:spPr>
          <a:xfrm>
            <a:off x="3222796" y="560998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4</a:t>
            </a:r>
            <a:endParaRPr lang="en-SE" sz="14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621EE8D-5418-4DEC-BEF3-81F024361A32}"/>
              </a:ext>
            </a:extLst>
          </p:cNvPr>
          <p:cNvSpPr txBox="1"/>
          <p:nvPr/>
        </p:nvSpPr>
        <p:spPr>
          <a:xfrm>
            <a:off x="4429973" y="477589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3</a:t>
            </a:r>
            <a:endParaRPr lang="en-SE" sz="14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6999C27-5CF3-4499-9BCB-9AD07F1E82E6}"/>
              </a:ext>
            </a:extLst>
          </p:cNvPr>
          <p:cNvSpPr txBox="1"/>
          <p:nvPr/>
        </p:nvSpPr>
        <p:spPr>
          <a:xfrm>
            <a:off x="4424163" y="644077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4</a:t>
            </a:r>
            <a:endParaRPr lang="en-SE" sz="1400" dirty="0"/>
          </a:p>
        </p:txBody>
      </p:sp>
      <p:sp>
        <p:nvSpPr>
          <p:cNvPr id="39" name="Isosceles Triangle 38">
            <a:extLst>
              <a:ext uri="{FF2B5EF4-FFF2-40B4-BE49-F238E27FC236}">
                <a16:creationId xmlns:a16="http://schemas.microsoft.com/office/drawing/2014/main" id="{302D0F55-7F4A-400F-AE61-7B6AE35112CD}"/>
              </a:ext>
            </a:extLst>
          </p:cNvPr>
          <p:cNvSpPr/>
          <p:nvPr/>
        </p:nvSpPr>
        <p:spPr>
          <a:xfrm>
            <a:off x="3817987" y="5844558"/>
            <a:ext cx="171450" cy="147802"/>
          </a:xfrm>
          <a:prstGeom prst="triangle">
            <a:avLst/>
          </a:prstGeom>
          <a:solidFill>
            <a:srgbClr val="CCECFF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Palatino"/>
              <a:cs typeface="Palatino"/>
            </a:endParaRPr>
          </a:p>
        </p:txBody>
      </p:sp>
    </p:spTree>
    <p:extLst>
      <p:ext uri="{BB962C8B-B14F-4D97-AF65-F5344CB8AC3E}">
        <p14:creationId xmlns:p14="http://schemas.microsoft.com/office/powerpoint/2010/main" val="21113806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E4145-0921-41EC-B062-2AD4783ED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7BC84-CD9A-48FF-9306-1998FB5129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6000" dirty="0"/>
              <a:t>Value Iteration</a:t>
            </a:r>
            <a:endParaRPr lang="en-SE" sz="6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8FA26A-94CF-4C3B-818B-2BD7AF105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639575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70623-C135-4805-9BD0-465E2B389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63180"/>
            <a:ext cx="7149366" cy="868362"/>
          </a:xfrm>
        </p:spPr>
        <p:txBody>
          <a:bodyPr/>
          <a:lstStyle/>
          <a:p>
            <a:r>
              <a:rPr lang="en-US" dirty="0"/>
              <a:t>Value Iteration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1D4665C-8003-4B7A-BF53-92962A04CF1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9574" y="682871"/>
                <a:ext cx="7300014" cy="3930993"/>
              </a:xfrm>
            </p:spPr>
            <p:txBody>
              <a:bodyPr>
                <a:noAutofit/>
              </a:bodyPr>
              <a:lstStyle/>
              <a:p>
                <a:r>
                  <a:rPr lang="en-US" sz="12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Bellman </a:t>
                </a:r>
                <a:r>
                  <a:rPr lang="en-US" sz="1200" dirty="0" err="1">
                    <a:latin typeface="Times New Roman" panose="02020603050405020304" pitchFamily="18" charset="0"/>
                    <a:ea typeface="SimSun" panose="02010600030101010101" pitchFamily="2" charset="-122"/>
                  </a:rPr>
                  <a:t>Opt</a:t>
                </a:r>
                <a:r>
                  <a:rPr lang="en-US" sz="12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Equation: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2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2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𝑠</m:t>
                        </m:r>
                      </m:e>
                    </m:d>
                    <m:r>
                      <a:rPr lang="en-US" sz="12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limLow>
                      <m:limLowPr>
                        <m:ctrlP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12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max</m:t>
                        </m:r>
                      </m:e>
                      <m:lim>
                        <m:r>
                          <a:rPr lang="en-US" sz="12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</m:lim>
                    </m:limLow>
                    <m:r>
                      <a:rPr lang="en-US" sz="12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2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2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𝑠</m:t>
                        </m:r>
                        <m:r>
                          <a:rPr lang="en-US" sz="12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2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</m:e>
                    </m:d>
                    <m:r>
                      <a:rPr lang="en-US" sz="12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;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2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2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𝑠</m:t>
                        </m:r>
                        <m:r>
                          <a:rPr lang="en-US" sz="12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2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</m:e>
                    </m:d>
                    <m:r>
                      <a:rPr lang="en-US" sz="12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sSubSup>
                      <m:sSubSupPr>
                        <m:ctrlP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SupPr>
                      <m:e>
                        <m:r>
                          <a:rPr lang="en-US" sz="12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𝑅</m:t>
                        </m:r>
                      </m:e>
                      <m:sub>
                        <m:r>
                          <a:rPr lang="en-US" sz="12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𝑠</m:t>
                        </m:r>
                      </m:sub>
                      <m:sup>
                        <m:r>
                          <a:rPr lang="en-US" sz="12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</m:sup>
                    </m:sSubSup>
                    <m:r>
                      <a:rPr lang="en-US" sz="12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</m:t>
                    </m:r>
                    <m:r>
                      <a:rPr lang="en-US" sz="12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𝛾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2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2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𝑠</m:t>
                        </m:r>
                        <m:r>
                          <a:rPr lang="en-US" sz="12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′</m:t>
                        </m:r>
                      </m:e>
                    </m:d>
                  </m:oMath>
                </a14:m>
                <a:endParaRPr lang="en-US" sz="12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SE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𝐵</m:t>
                        </m:r>
                      </m:e>
                    </m:d>
                    <m:r>
                      <a:rPr lang="en-US" sz="12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func>
                      <m:funcPr>
                        <m:ctrlPr>
                          <a:rPr lang="en-US" sz="12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200" b="0" i="0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[</m:t>
                        </m:r>
                        <m:sSub>
                          <m:sSubPr>
                            <m:ctrlPr>
                              <a:rPr lang="en-SE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∗</m:t>
                            </m:r>
                          </m:sub>
                        </m:sSub>
                        <m:d>
                          <m:dPr>
                            <m:ctrlPr>
                              <a:rPr lang="en-SE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𝐵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1</m:t>
                            </m:r>
                          </m:e>
                        </m:d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  </m:t>
                        </m:r>
                        <m:sSub>
                          <m:sSubPr>
                            <m:ctrlPr>
                              <a:rPr lang="en-SE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∗</m:t>
                            </m:r>
                          </m:sub>
                        </m:sSub>
                        <m:d>
                          <m:dPr>
                            <m:ctrlPr>
                              <a:rPr lang="en-SE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𝐵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</m:t>
                            </m:r>
                          </m:e>
                        </m:d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]</m:t>
                        </m:r>
                      </m:e>
                    </m:func>
                    <m:r>
                      <a:rPr lang="en-US" sz="12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func>
                      <m:funcPr>
                        <m:ctrlPr>
                          <a:rPr lang="en-US" sz="12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max</m:t>
                        </m:r>
                      </m:fName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[</m:t>
                        </m:r>
                        <m:r>
                          <a:rPr lang="en-US" sz="1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1+</m:t>
                        </m:r>
                        <m:sSub>
                          <m:sSubPr>
                            <m:ctrlPr>
                              <a:rPr lang="en-SE" sz="1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2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∗</m:t>
                            </m:r>
                          </m:sub>
                        </m:sSub>
                        <m:d>
                          <m:dPr>
                            <m:ctrlPr>
                              <a:rPr lang="en-SE" sz="1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𝐶</m:t>
                            </m:r>
                          </m:e>
                        </m:d>
                        <m:r>
                          <a:rPr lang="en-US" sz="1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sSub>
                          <m:sSubPr>
                            <m:ctrlPr>
                              <a:rPr lang="en-SE" sz="1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2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∗</m:t>
                            </m:r>
                          </m:sub>
                        </m:sSub>
                        <m:d>
                          <m:dPr>
                            <m:ctrlPr>
                              <a:rPr lang="en-SE" sz="1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𝐷</m:t>
                            </m:r>
                          </m:e>
                        </m:d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]</m:t>
                        </m:r>
                      </m:e>
                    </m:func>
                  </m:oMath>
                </a14:m>
                <a:endParaRPr lang="en-US" sz="1200" b="0" i="1" dirty="0">
                  <a:latin typeface="Cambria Math" panose="02040503050406030204" pitchFamily="18" charset="0"/>
                  <a:ea typeface="SimSun" panose="02010600030101010101" pitchFamily="2" charset="-122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E" sz="10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0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05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SE" sz="10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0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𝐵</m:t>
                        </m:r>
                        <m:r>
                          <a:rPr lang="en-US" sz="10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0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sz="10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0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05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1+</m:t>
                    </m:r>
                    <m:sSub>
                      <m:sSubPr>
                        <m:ctrlPr>
                          <a:rPr lang="en-SE" sz="10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0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05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SE" sz="10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0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𝐶</m:t>
                        </m:r>
                      </m:e>
                    </m:d>
                    <m:r>
                      <a:rPr lang="en-US" sz="10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sSub>
                      <m:sSubPr>
                        <m:ctrlPr>
                          <a:rPr lang="en-SE" sz="10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0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05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SE" sz="10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0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𝐵</m:t>
                        </m:r>
                        <m:r>
                          <a:rPr lang="en-US" sz="10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0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sz="10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0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=0+</m:t>
                    </m:r>
                    <m:sSub>
                      <m:sSubPr>
                        <m:ctrlPr>
                          <a:rPr lang="en-SE" sz="10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0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05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SE" sz="10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0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𝐷</m:t>
                        </m:r>
                      </m:e>
                    </m:d>
                  </m:oMath>
                </a14:m>
                <a:endParaRPr lang="en-SE" sz="105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SE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𝐶</m:t>
                        </m:r>
                      </m:e>
                    </m:d>
                    <m:r>
                      <a:rPr lang="en-US" sz="12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func>
                      <m:funcPr>
                        <m:ctrlP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2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[</m:t>
                        </m:r>
                        <m:sSub>
                          <m:sSubPr>
                            <m:ctrlPr>
                              <a:rPr lang="en-SE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∗</m:t>
                            </m:r>
                          </m:sub>
                        </m:sSub>
                        <m:d>
                          <m:dPr>
                            <m:ctrlPr>
                              <a:rPr lang="en-SE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𝐶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1</m:t>
                            </m:r>
                          </m:e>
                        </m:d>
                        <m: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  </m:t>
                        </m:r>
                        <m:sSub>
                          <m:sSubPr>
                            <m:ctrlPr>
                              <a:rPr lang="en-SE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∗</m:t>
                            </m:r>
                          </m:sub>
                        </m:sSub>
                        <m:d>
                          <m:dPr>
                            <m:ctrlPr>
                              <a:rPr lang="en-SE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𝐶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</m:t>
                            </m:r>
                          </m:e>
                        </m:d>
                        <m: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]</m:t>
                        </m:r>
                      </m:e>
                    </m:func>
                    <m:r>
                      <a:rPr lang="en-US" sz="12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sSub>
                      <m:sSubPr>
                        <m:ctrlPr>
                          <a:rPr lang="en-SE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SE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𝐶</m:t>
                        </m:r>
                        <m: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2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=3</m:t>
                    </m:r>
                  </m:oMath>
                </a14:m>
                <a:endParaRPr lang="en-SE" sz="20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E" sz="105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05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05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SE" sz="105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05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𝐶</m:t>
                        </m:r>
                        <m:r>
                          <a:rPr lang="en-US" sz="105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05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sz="105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05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=1, </m:t>
                    </m:r>
                    <m:sSub>
                      <m:sSubPr>
                        <m:ctrlPr>
                          <a:rPr lang="en-SE" sz="105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05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05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SE" sz="105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05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𝐶</m:t>
                        </m:r>
                        <m:r>
                          <a:rPr lang="en-US" sz="105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05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sz="105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05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=3</m:t>
                    </m:r>
                  </m:oMath>
                </a14:m>
                <a:endParaRPr lang="en-US" sz="1050" i="1" dirty="0">
                  <a:latin typeface="Cambria Math" panose="020405030504060302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SE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𝐷</m:t>
                        </m:r>
                      </m:e>
                    </m:d>
                    <m:r>
                      <a:rPr lang="en-US" sz="12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limLow>
                      <m:limLowPr>
                        <m:ctrlP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12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max</m:t>
                        </m:r>
                      </m:e>
                      <m:lim>
                        <m: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</m:lim>
                    </m:limLow>
                    <m:d>
                      <m:dPr>
                        <m:begChr m:val="["/>
                        <m:endChr m:val="]"/>
                        <m:ctrlPr>
                          <a:rPr lang="en-SE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SE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∗</m:t>
                            </m:r>
                          </m:sub>
                        </m:sSub>
                        <m:d>
                          <m:dPr>
                            <m:ctrlPr>
                              <a:rPr lang="en-SE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𝐷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1</m:t>
                            </m:r>
                          </m:e>
                        </m:d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 </m:t>
                        </m:r>
                        <m:sSub>
                          <m:sSubPr>
                            <m:ctrlPr>
                              <a:rPr lang="en-SE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∗</m:t>
                            </m:r>
                          </m:sub>
                        </m:sSub>
                        <m:d>
                          <m:dPr>
                            <m:ctrlPr>
                              <a:rPr lang="en-SE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𝐷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</m:t>
                            </m:r>
                          </m:e>
                        </m:d>
                      </m:e>
                    </m:d>
                    <m:r>
                      <a:rPr lang="en-US" sz="12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=4</m:t>
                    </m:r>
                  </m:oMath>
                </a14:m>
                <a:endParaRPr lang="en-US" sz="1200" i="1" dirty="0">
                  <a:latin typeface="Cambria Math" panose="02040503050406030204" pitchFamily="18" charset="0"/>
                  <a:ea typeface="SimSun" panose="02010600030101010101" pitchFamily="2" charset="-122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E" sz="105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05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05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SE" sz="105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05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𝐷</m:t>
                        </m:r>
                        <m:r>
                          <a:rPr lang="en-US" sz="105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05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sz="105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05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=−100, </m:t>
                    </m:r>
                    <m:sSub>
                      <m:sSubPr>
                        <m:ctrlPr>
                          <a:rPr lang="en-SE" sz="105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05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05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SE" sz="105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05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𝐷</m:t>
                        </m:r>
                        <m:r>
                          <a:rPr lang="en-US" sz="105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05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sz="105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05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=4</m:t>
                    </m:r>
                  </m:oMath>
                </a14:m>
                <a:endParaRPr lang="en-US" sz="1050" i="1" dirty="0">
                  <a:latin typeface="Cambria Math" panose="020405030504060302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2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We use Value Iteration to solve it. Table shows the iteration process until convergence (not using in-place updates for clarity). Solution:</a:t>
                </a:r>
                <a14:m>
                  <m:oMath xmlns:m="http://schemas.openxmlformats.org/officeDocument/2006/math">
                    <m:r>
                      <a:rPr lang="en-US" sz="12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sSub>
                      <m:sSubPr>
                        <m:ctrlPr>
                          <a:rPr lang="en-SE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SE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𝐵</m:t>
                        </m:r>
                      </m:e>
                    </m:d>
                    <m:r>
                      <a:rPr lang="en-US" sz="12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2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4</m:t>
                    </m:r>
                    <m:r>
                      <a:rPr lang="en-US" sz="12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 </m:t>
                    </m:r>
                    <m:sSub>
                      <m:sSubPr>
                        <m:ctrlPr>
                          <a:rPr lang="en-SE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SE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𝐶</m:t>
                        </m:r>
                      </m:e>
                    </m:d>
                    <m:r>
                      <a:rPr lang="en-US" sz="12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2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3</m:t>
                    </m:r>
                    <m:r>
                      <a:rPr lang="en-US" sz="12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sSub>
                      <m:sSubPr>
                        <m:ctrlPr>
                          <a:rPr lang="en-SE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SE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𝐷</m:t>
                        </m:r>
                      </m:e>
                    </m:d>
                    <m:r>
                      <a:rPr lang="en-US" sz="12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2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4</m:t>
                    </m:r>
                  </m:oMath>
                </a14:m>
                <a:r>
                  <a:rPr lang="en-US" sz="12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</a:p>
              <a:p>
                <a:pPr marL="342900" marR="0" lvl="0" indent="-342900" algn="l" defTabSz="914400" rtl="0" eaLnBrk="0" fontAlgn="base" latinLnBrk="0" hangingPunct="0">
                  <a:lnSpc>
                    <a:spcPct val="15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  <a:defRPr/>
                </a:pPr>
                <a:r>
                  <a:rPr lang="en-US" sz="12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Optimal policy: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2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e>
                      <m:sub>
                        <m:r>
                          <a:rPr lang="en-US" sz="12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B</m:t>
                        </m:r>
                      </m:e>
                    </m:d>
                    <m:r>
                      <a:rPr lang="en-US" sz="12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func>
                      <m:funcPr>
                        <m:ctrlP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2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argmax</m:t>
                            </m:r>
                          </m:e>
                          <m:lim>
                            <m:r>
                              <m:rPr>
                                <m:sty m:val="p"/>
                              </m:rPr>
                              <a:rPr lang="en-US" sz="12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12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2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∗</m:t>
                            </m:r>
                          </m:sub>
                        </m:sSub>
                        <m:d>
                          <m:dPr>
                            <m:ctrlPr>
                              <a:rPr lang="en-US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𝐵</m:t>
                            </m:r>
                            <m:r>
                              <a:rPr lang="en-US" sz="12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r>
                              <a:rPr lang="en-US" sz="12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</m:e>
                        </m:d>
                      </m:e>
                    </m:func>
                    <m:r>
                      <a:rPr lang="en-US" sz="12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2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𝑎</m:t>
                    </m:r>
                    <m:r>
                      <a:rPr lang="en-US" sz="12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</m:t>
                    </m:r>
                  </m:oMath>
                </a14:m>
                <a:r>
                  <a:rPr lang="en-US" sz="12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or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𝑎</m:t>
                    </m:r>
                    <m:r>
                      <a:rPr lang="en-US" sz="12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2</m:t>
                    </m:r>
                    <m:r>
                      <a:rPr lang="en-US" sz="12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;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2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e>
                      <m:sub>
                        <m:r>
                          <a:rPr lang="en-US" sz="12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C</m:t>
                        </m:r>
                      </m:e>
                    </m:d>
                    <m:r>
                      <a:rPr lang="en-US" sz="12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func>
                      <m:funcPr>
                        <m:ctrlP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2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argmax</m:t>
                            </m:r>
                          </m:e>
                          <m:lim>
                            <m:r>
                              <m:rPr>
                                <m:sty m:val="p"/>
                              </m:rPr>
                              <a:rPr lang="en-US" sz="12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12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2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∗</m:t>
                            </m:r>
                          </m:sub>
                        </m:sSub>
                        <m:d>
                          <m:dPr>
                            <m:ctrlPr>
                              <a:rPr lang="en-US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1200" b="0" i="0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C</m:t>
                            </m:r>
                            <m:r>
                              <a:rPr lang="en-US" sz="12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r>
                              <a:rPr lang="en-US" sz="12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</m:e>
                        </m:d>
                      </m:e>
                    </m:func>
                    <m:r>
                      <a:rPr lang="en-US" sz="12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2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𝑎</m:t>
                    </m:r>
                    <m:r>
                      <a:rPr lang="en-US" sz="12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2</m:t>
                    </m:r>
                    <m:r>
                      <a:rPr lang="en-US" sz="12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;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2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e>
                      <m:sub>
                        <m:r>
                          <a:rPr lang="en-US" sz="12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D</m:t>
                        </m:r>
                      </m:e>
                    </m:d>
                    <m:r>
                      <a:rPr lang="en-US" sz="12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func>
                      <m:funcPr>
                        <m:ctrlP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2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argmax</m:t>
                            </m:r>
                          </m:e>
                          <m:lim>
                            <m:r>
                              <m:rPr>
                                <m:sty m:val="p"/>
                              </m:rPr>
                              <a:rPr lang="en-US" sz="12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∗</m:t>
                            </m:r>
                          </m:sub>
                        </m:sSub>
                        <m:d>
                          <m:dPr>
                            <m:ctrlPr>
                              <a:rPr lang="en-US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𝐷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</m:e>
                        </m:d>
                      </m:e>
                    </m:func>
                    <m:r>
                      <a:rPr lang="en-US" sz="12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2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𝑎</m:t>
                    </m:r>
                    <m:r>
                      <a:rPr lang="en-US" sz="12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2</m:t>
                    </m:r>
                  </m:oMath>
                </a14:m>
                <a:endParaRPr lang="en-US" sz="1200" i="1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1D4665C-8003-4B7A-BF53-92962A04CF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574" y="682871"/>
                <a:ext cx="7300014" cy="3930993"/>
              </a:xfrm>
              <a:blipFill>
                <a:blip r:embed="rId3"/>
                <a:stretch>
                  <a:fillRect l="-84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F2E7D3-033D-4135-BFE1-C7321D303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565518-47B7-4318-BB87-16EF35F07B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7513" y="33612"/>
            <a:ext cx="2301852" cy="197441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6B2A41E-54DB-4A60-A8D3-B6BE2E5FCDAA}"/>
              </a:ext>
            </a:extLst>
          </p:cNvPr>
          <p:cNvSpPr txBox="1"/>
          <p:nvPr/>
        </p:nvSpPr>
        <p:spPr>
          <a:xfrm>
            <a:off x="7950513" y="339337"/>
            <a:ext cx="6174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BF=2</a:t>
            </a:r>
            <a:endParaRPr lang="en-SE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8B45AA-65CB-4ABA-A8D1-A0AFE1DEDC58}"/>
              </a:ext>
            </a:extLst>
          </p:cNvPr>
          <p:cNvSpPr txBox="1"/>
          <p:nvPr/>
        </p:nvSpPr>
        <p:spPr>
          <a:xfrm>
            <a:off x="8189506" y="825843"/>
            <a:ext cx="6174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BF=1</a:t>
            </a:r>
            <a:endParaRPr lang="en-SE" sz="1400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F4A8411-ACC3-4CE1-87C4-C7CF399E9883}"/>
              </a:ext>
            </a:extLst>
          </p:cNvPr>
          <p:cNvGrpSpPr/>
          <p:nvPr/>
        </p:nvGrpSpPr>
        <p:grpSpPr>
          <a:xfrm>
            <a:off x="2979433" y="4379999"/>
            <a:ext cx="3055021" cy="2313764"/>
            <a:chOff x="2979433" y="4087036"/>
            <a:chExt cx="3055021" cy="2313764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421D67AC-880E-47E6-A28F-61A072547D2E}"/>
                </a:ext>
              </a:extLst>
            </p:cNvPr>
            <p:cNvSpPr/>
            <p:nvPr/>
          </p:nvSpPr>
          <p:spPr bwMode="auto">
            <a:xfrm>
              <a:off x="3045041" y="4938804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B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D89C9901-7C6E-46D8-A12D-5996449008EE}"/>
                </a:ext>
              </a:extLst>
            </p:cNvPr>
            <p:cNvSpPr/>
            <p:nvPr/>
          </p:nvSpPr>
          <p:spPr bwMode="auto">
            <a:xfrm>
              <a:off x="4254253" y="5765307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D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000BDFD3-7B42-4B62-96B2-9C878C85C36A}"/>
                </a:ext>
              </a:extLst>
            </p:cNvPr>
            <p:cNvSpPr/>
            <p:nvPr/>
          </p:nvSpPr>
          <p:spPr bwMode="auto">
            <a:xfrm>
              <a:off x="4239013" y="4087036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C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23825C75-4615-4CBC-8D99-AB7B00A00F4D}"/>
                </a:ext>
              </a:extLst>
            </p:cNvPr>
            <p:cNvSpPr/>
            <p:nvPr/>
          </p:nvSpPr>
          <p:spPr bwMode="auto">
            <a:xfrm>
              <a:off x="5428253" y="4987546"/>
              <a:ext cx="538008" cy="5380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T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B1E1FBF8-4DEE-4944-8598-0329E01CD3B2}"/>
                </a:ext>
              </a:extLst>
            </p:cNvPr>
            <p:cNvCxnSpPr>
              <a:cxnSpLocks/>
              <a:stCxn id="26" idx="7"/>
            </p:cNvCxnSpPr>
            <p:nvPr/>
          </p:nvCxnSpPr>
          <p:spPr bwMode="auto">
            <a:xfrm flipV="1">
              <a:off x="3587468" y="4447713"/>
              <a:ext cx="666784" cy="584157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0764EFAB-4597-44CE-B427-BC41BD07006D}"/>
                </a:ext>
              </a:extLst>
            </p:cNvPr>
            <p:cNvCxnSpPr>
              <a:cxnSpLocks/>
              <a:endCxn id="27" idx="2"/>
            </p:cNvCxnSpPr>
            <p:nvPr/>
          </p:nvCxnSpPr>
          <p:spPr bwMode="auto">
            <a:xfrm>
              <a:off x="3587468" y="5495858"/>
              <a:ext cx="666785" cy="58719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90556E1C-7BFB-447B-A1E7-398D98D30994}"/>
                </a:ext>
              </a:extLst>
            </p:cNvPr>
            <p:cNvCxnSpPr>
              <a:cxnSpLocks/>
              <a:stCxn id="28" idx="6"/>
            </p:cNvCxnSpPr>
            <p:nvPr/>
          </p:nvCxnSpPr>
          <p:spPr bwMode="auto">
            <a:xfrm>
              <a:off x="4874506" y="4404783"/>
              <a:ext cx="548900" cy="71178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686C7118-553A-4F43-98B1-5865C6D017C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02742" y="4692041"/>
              <a:ext cx="723087" cy="472764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ADB2BFB8-C3A7-43FC-B7FB-027793A40F2E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763813" y="5468595"/>
              <a:ext cx="664439" cy="37613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7A0A1B93-0FB8-4FA3-8182-3857AA0A6F4E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874434" y="5526626"/>
              <a:ext cx="611894" cy="649149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5A1AB7AF-AB4B-41D7-95E1-8FA5B59533F3}"/>
                    </a:ext>
                  </a:extLst>
                </p:cNvPr>
                <p:cNvSpPr txBox="1"/>
                <p:nvPr/>
              </p:nvSpPr>
              <p:spPr>
                <a:xfrm>
                  <a:off x="2979433" y="4425519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5A1AB7AF-AB4B-41D7-95E1-8FA5B59533F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9433" y="4425519"/>
                  <a:ext cx="1135504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BDA105AE-E932-40FF-A63F-5DD9F2813065}"/>
                    </a:ext>
                  </a:extLst>
                </p:cNvPr>
                <p:cNvSpPr txBox="1"/>
                <p:nvPr/>
              </p:nvSpPr>
              <p:spPr>
                <a:xfrm>
                  <a:off x="2979433" y="5765307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BDA105AE-E932-40FF-A63F-5DD9F28130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9433" y="5765307"/>
                  <a:ext cx="1135504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FCFF5911-E7BB-4DD6-A4EE-BD412F32CC98}"/>
                    </a:ext>
                  </a:extLst>
                </p:cNvPr>
                <p:cNvSpPr txBox="1"/>
                <p:nvPr/>
              </p:nvSpPr>
              <p:spPr>
                <a:xfrm>
                  <a:off x="4898950" y="4286639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FCFF5911-E7BB-4DD6-A4EE-BD412F32CC9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8950" y="4286639"/>
                  <a:ext cx="1135504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0391B166-60D8-42FB-AA6D-C0C6D884CE16}"/>
                    </a:ext>
                  </a:extLst>
                </p:cNvPr>
                <p:cNvSpPr txBox="1"/>
                <p:nvPr/>
              </p:nvSpPr>
              <p:spPr>
                <a:xfrm>
                  <a:off x="4140956" y="4872997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=3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0391B166-60D8-42FB-AA6D-C0C6D884CE1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0956" y="4872997"/>
                  <a:ext cx="1135504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7D0E55B7-F071-4268-880E-99B4E5E3AC2F}"/>
                    </a:ext>
                  </a:extLst>
                </p:cNvPr>
                <p:cNvSpPr txBox="1"/>
                <p:nvPr/>
              </p:nvSpPr>
              <p:spPr>
                <a:xfrm>
                  <a:off x="4898950" y="5896693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=4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7D0E55B7-F071-4268-880E-99B4E5E3AC2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8950" y="5896693"/>
                  <a:ext cx="1135504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C69C233F-0E76-4143-B2B6-499DCFB3FECF}"/>
                    </a:ext>
                  </a:extLst>
                </p:cNvPr>
                <p:cNvSpPr txBox="1"/>
                <p:nvPr/>
              </p:nvSpPr>
              <p:spPr>
                <a:xfrm>
                  <a:off x="3996844" y="5323653"/>
                  <a:ext cx="134068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1, 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en-US" dirty="0"/>
                    <a:t>-100</a:t>
                  </a:r>
                  <a:endParaRPr lang="en-SE" dirty="0"/>
                </a:p>
              </p:txBody>
            </p:sp>
          </mc:Choice>
          <mc:Fallback xmlns="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C69C233F-0E76-4143-B2B6-499DCFB3FE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6844" y="5323653"/>
                  <a:ext cx="1340688" cy="369332"/>
                </a:xfrm>
                <a:prstGeom prst="rect">
                  <a:avLst/>
                </a:prstGeom>
                <a:blipFill>
                  <a:blip r:embed="rId10"/>
                  <a:stretch>
                    <a:fillRect t="-8197" r="-3182" b="-24590"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68F10BA9-3CCC-42E9-93C2-5DB37BE13FF7}"/>
              </a:ext>
            </a:extLst>
          </p:cNvPr>
          <p:cNvSpPr/>
          <p:nvPr/>
        </p:nvSpPr>
        <p:spPr>
          <a:xfrm rot="2764384">
            <a:off x="3895345" y="5073108"/>
            <a:ext cx="171450" cy="147802"/>
          </a:xfrm>
          <a:prstGeom prst="triangle">
            <a:avLst/>
          </a:prstGeom>
          <a:solidFill>
            <a:srgbClr val="CCECFF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Palatino"/>
              <a:cs typeface="Palatino"/>
            </a:endParaRPr>
          </a:p>
        </p:txBody>
      </p:sp>
      <p:sp>
        <p:nvSpPr>
          <p:cNvPr id="43" name="Isosceles Triangle 42">
            <a:extLst>
              <a:ext uri="{FF2B5EF4-FFF2-40B4-BE49-F238E27FC236}">
                <a16:creationId xmlns:a16="http://schemas.microsoft.com/office/drawing/2014/main" id="{48EB5576-DDA5-4C40-8DB7-1816721298C8}"/>
              </a:ext>
            </a:extLst>
          </p:cNvPr>
          <p:cNvSpPr/>
          <p:nvPr/>
        </p:nvSpPr>
        <p:spPr>
          <a:xfrm rot="6775550">
            <a:off x="4733368" y="5100439"/>
            <a:ext cx="171450" cy="147802"/>
          </a:xfrm>
          <a:prstGeom prst="triangle">
            <a:avLst/>
          </a:prstGeom>
          <a:solidFill>
            <a:srgbClr val="CCECFF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Palatino"/>
              <a:cs typeface="Palatino"/>
            </a:endParaRPr>
          </a:p>
        </p:txBody>
      </p:sp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071AD0C8-C922-4BB6-ABF0-FF549A60EFD1}"/>
              </a:ext>
            </a:extLst>
          </p:cNvPr>
          <p:cNvSpPr/>
          <p:nvPr/>
        </p:nvSpPr>
        <p:spPr>
          <a:xfrm rot="2764384">
            <a:off x="5249787" y="6112140"/>
            <a:ext cx="171450" cy="147802"/>
          </a:xfrm>
          <a:prstGeom prst="triangle">
            <a:avLst/>
          </a:prstGeom>
          <a:solidFill>
            <a:srgbClr val="CCECFF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Palatino"/>
              <a:cs typeface="Palatino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C3BDA32-4551-405A-831D-1B83C333A4AF}"/>
              </a:ext>
            </a:extLst>
          </p:cNvPr>
          <p:cNvSpPr txBox="1"/>
          <p:nvPr/>
        </p:nvSpPr>
        <p:spPr>
          <a:xfrm>
            <a:off x="3222796" y="560998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4</a:t>
            </a:r>
            <a:endParaRPr lang="en-SE" sz="14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00CD2DB-911E-493E-8397-3D0FA6760DBB}"/>
              </a:ext>
            </a:extLst>
          </p:cNvPr>
          <p:cNvSpPr txBox="1"/>
          <p:nvPr/>
        </p:nvSpPr>
        <p:spPr>
          <a:xfrm>
            <a:off x="4429973" y="477589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3</a:t>
            </a:r>
            <a:endParaRPr lang="en-SE" sz="14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BD6D741-1BCF-4832-90D1-FA0C4AEB6F41}"/>
              </a:ext>
            </a:extLst>
          </p:cNvPr>
          <p:cNvSpPr txBox="1"/>
          <p:nvPr/>
        </p:nvSpPr>
        <p:spPr>
          <a:xfrm>
            <a:off x="4424163" y="644077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4</a:t>
            </a:r>
            <a:endParaRPr lang="en-SE" sz="1400" dirty="0"/>
          </a:p>
        </p:txBody>
      </p:sp>
      <p:sp>
        <p:nvSpPr>
          <p:cNvPr id="48" name="Isosceles Triangle 47">
            <a:extLst>
              <a:ext uri="{FF2B5EF4-FFF2-40B4-BE49-F238E27FC236}">
                <a16:creationId xmlns:a16="http://schemas.microsoft.com/office/drawing/2014/main" id="{CEDA2199-2874-44DA-8BB6-8BC4B42957F6}"/>
              </a:ext>
            </a:extLst>
          </p:cNvPr>
          <p:cNvSpPr/>
          <p:nvPr/>
        </p:nvSpPr>
        <p:spPr>
          <a:xfrm>
            <a:off x="3817987" y="5844558"/>
            <a:ext cx="171450" cy="147802"/>
          </a:xfrm>
          <a:prstGeom prst="triangle">
            <a:avLst/>
          </a:prstGeom>
          <a:solidFill>
            <a:srgbClr val="CCECFF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Palatino"/>
              <a:cs typeface="Palatino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0" name="Table 49">
                <a:extLst>
                  <a:ext uri="{FF2B5EF4-FFF2-40B4-BE49-F238E27FC236}">
                    <a16:creationId xmlns:a16="http://schemas.microsoft.com/office/drawing/2014/main" id="{BBFCC4CC-4D34-4D9D-9EB7-9912C36521D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41811483"/>
                  </p:ext>
                </p:extLst>
              </p:nvPr>
            </p:nvGraphicFramePr>
            <p:xfrm>
              <a:off x="6517177" y="4884115"/>
              <a:ext cx="2505482" cy="178308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567204">
                      <a:extLst>
                        <a:ext uri="{9D8B030D-6E8A-4147-A177-3AD203B41FA5}">
                          <a16:colId xmlns:a16="http://schemas.microsoft.com/office/drawing/2014/main" val="248747933"/>
                        </a:ext>
                      </a:extLst>
                    </a:gridCol>
                    <a:gridCol w="736846">
                      <a:extLst>
                        <a:ext uri="{9D8B030D-6E8A-4147-A177-3AD203B41FA5}">
                          <a16:colId xmlns:a16="http://schemas.microsoft.com/office/drawing/2014/main" val="2368639568"/>
                        </a:ext>
                      </a:extLst>
                    </a:gridCol>
                    <a:gridCol w="564491">
                      <a:extLst>
                        <a:ext uri="{9D8B030D-6E8A-4147-A177-3AD203B41FA5}">
                          <a16:colId xmlns:a16="http://schemas.microsoft.com/office/drawing/2014/main" val="2363104961"/>
                        </a:ext>
                      </a:extLst>
                    </a:gridCol>
                    <a:gridCol w="636941">
                      <a:extLst>
                        <a:ext uri="{9D8B030D-6E8A-4147-A177-3AD203B41FA5}">
                          <a16:colId xmlns:a16="http://schemas.microsoft.com/office/drawing/2014/main" val="1967822093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SE" sz="1600" b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1600" b="0" i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SE" sz="1600" b="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2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1600" b="0" i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SE" sz="1600" b="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2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1600" b="0" i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SE" sz="1600" b="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2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33386034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400" b="0" kern="1200" dirty="0">
                              <a:solidFill>
                                <a:schemeClr val="tx1"/>
                              </a:solidFill>
                              <a:effectLst/>
                            </a:rPr>
                            <a:t>Init</a:t>
                          </a:r>
                          <a:endParaRPr lang="en-SE" sz="1400" b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24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24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24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73713472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Iter1</a:t>
                          </a:r>
                          <a:endParaRPr lang="en-SE" sz="2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2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SE" sz="2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SE" sz="2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95648973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Iter2</a:t>
                          </a:r>
                          <a:endParaRPr lang="en-SE" sz="2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SE" sz="28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SE" sz="28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SE" sz="28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77595184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Iter3</a:t>
                          </a:r>
                          <a:endParaRPr lang="en-SE" sz="2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SE" sz="2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SE" sz="2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SE" sz="2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07808661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0" name="Table 49">
                <a:extLst>
                  <a:ext uri="{FF2B5EF4-FFF2-40B4-BE49-F238E27FC236}">
                    <a16:creationId xmlns:a16="http://schemas.microsoft.com/office/drawing/2014/main" id="{BBFCC4CC-4D34-4D9D-9EB7-9912C36521D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41811483"/>
                  </p:ext>
                </p:extLst>
              </p:nvPr>
            </p:nvGraphicFramePr>
            <p:xfrm>
              <a:off x="6517177" y="4884115"/>
              <a:ext cx="2505482" cy="178308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567204">
                      <a:extLst>
                        <a:ext uri="{9D8B030D-6E8A-4147-A177-3AD203B41FA5}">
                          <a16:colId xmlns:a16="http://schemas.microsoft.com/office/drawing/2014/main" val="248747933"/>
                        </a:ext>
                      </a:extLst>
                    </a:gridCol>
                    <a:gridCol w="736846">
                      <a:extLst>
                        <a:ext uri="{9D8B030D-6E8A-4147-A177-3AD203B41FA5}">
                          <a16:colId xmlns:a16="http://schemas.microsoft.com/office/drawing/2014/main" val="2368639568"/>
                        </a:ext>
                      </a:extLst>
                    </a:gridCol>
                    <a:gridCol w="564491">
                      <a:extLst>
                        <a:ext uri="{9D8B030D-6E8A-4147-A177-3AD203B41FA5}">
                          <a16:colId xmlns:a16="http://schemas.microsoft.com/office/drawing/2014/main" val="2363104961"/>
                        </a:ext>
                      </a:extLst>
                    </a:gridCol>
                    <a:gridCol w="636941">
                      <a:extLst>
                        <a:ext uri="{9D8B030D-6E8A-4147-A177-3AD203B41FA5}">
                          <a16:colId xmlns:a16="http://schemas.microsoft.com/office/drawing/2014/main" val="1967822093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SE" sz="1600" b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1"/>
                          <a:stretch>
                            <a:fillRect l="-77686" t="-1667" r="-166942" b="-4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1"/>
                          <a:stretch>
                            <a:fillRect l="-231183" t="-1667" r="-117204" b="-4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1"/>
                          <a:stretch>
                            <a:fillRect l="-293333" t="-1667" r="-3810" b="-41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3860349"/>
                      </a:ext>
                    </a:extLst>
                  </a:tr>
                  <a:tr h="32004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400" b="0" kern="1200" dirty="0">
                              <a:solidFill>
                                <a:schemeClr val="tx1"/>
                              </a:solidFill>
                              <a:effectLst/>
                            </a:rPr>
                            <a:t>Init</a:t>
                          </a:r>
                          <a:endParaRPr lang="en-SE" sz="1400" b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1"/>
                          <a:stretch>
                            <a:fillRect l="-77686" t="-115094" r="-166942" b="-3641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1"/>
                          <a:stretch>
                            <a:fillRect l="-231183" t="-115094" r="-117204" b="-3641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1"/>
                          <a:stretch>
                            <a:fillRect l="-293333" t="-115094" r="-3810" b="-3641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3713472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Iter1</a:t>
                          </a:r>
                          <a:endParaRPr lang="en-SE" sz="2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1"/>
                          <a:stretch>
                            <a:fillRect l="-77686" t="-190000" r="-166942" b="-22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1"/>
                          <a:stretch>
                            <a:fillRect l="-231183" t="-190000" r="-117204" b="-22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1"/>
                          <a:stretch>
                            <a:fillRect l="-293333" t="-190000" r="-3810" b="-22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5648973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Iter2</a:t>
                          </a:r>
                          <a:endParaRPr lang="en-SE" sz="2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1"/>
                          <a:stretch>
                            <a:fillRect l="-77686" t="-290000" r="-166942" b="-12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1"/>
                          <a:stretch>
                            <a:fillRect l="-231183" t="-290000" r="-117204" b="-12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1"/>
                          <a:stretch>
                            <a:fillRect l="-293333" t="-290000" r="-3810" b="-12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7595184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Iter3</a:t>
                          </a:r>
                          <a:endParaRPr lang="en-SE" sz="2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1"/>
                          <a:stretch>
                            <a:fillRect l="-77686" t="-390000" r="-166942" b="-2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1"/>
                          <a:stretch>
                            <a:fillRect l="-231183" t="-390000" r="-117204" b="-2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1"/>
                          <a:stretch>
                            <a:fillRect l="-293333" t="-390000" r="-3810" b="-2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808661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9212676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E4145-0921-41EC-B062-2AD4783ED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7BC84-CD9A-48FF-9306-1998FB5129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6000" dirty="0"/>
              <a:t>MC</a:t>
            </a:r>
            <a:endParaRPr lang="en-SE" sz="6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8FA26A-94CF-4C3B-818B-2BD7AF105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176089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1CD80D1-8972-49E0-AB30-50C641BFF67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dirty="0"/>
                  <a:t>MC, Episodes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3×(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2,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0,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1,−100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SE" sz="3200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1CD80D1-8972-49E0-AB30-50C641BFF6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b="-6294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4BD7F2-6D27-437A-87F5-E823F3651B1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2400" y="1143000"/>
                <a:ext cx="8839200" cy="3338483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MC update equation: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EP1: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=−100+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=−100,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=0+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=−100</m:t>
                    </m:r>
                  </m:oMath>
                </a14:m>
                <a:endParaRPr lang="en-US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−100,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−100</m:t>
                    </m:r>
                  </m:oMath>
                </a14:m>
                <a:endParaRPr lang="en-US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EP2: same as EP1</a:t>
                </a: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EP3: same as EP1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4BD7F2-6D27-437A-87F5-E823F3651B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143000"/>
                <a:ext cx="8839200" cy="3338483"/>
              </a:xfrm>
              <a:blipFill>
                <a:blip r:embed="rId3"/>
                <a:stretch>
                  <a:fillRect l="-1172" t="-2925" b="-914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A5DC08-0881-422E-B2D8-2C5191A05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7">
                <a:extLst>
                  <a:ext uri="{FF2B5EF4-FFF2-40B4-BE49-F238E27FC236}">
                    <a16:creationId xmlns:a16="http://schemas.microsoft.com/office/drawing/2014/main" id="{27C8D0D8-14E5-4F3F-B1E8-DC0BC2A62E8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29552603"/>
                  </p:ext>
                </p:extLst>
              </p:nvPr>
            </p:nvGraphicFramePr>
            <p:xfrm>
              <a:off x="4724400" y="4506107"/>
              <a:ext cx="2468733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22911">
                      <a:extLst>
                        <a:ext uri="{9D8B030D-6E8A-4147-A177-3AD203B41FA5}">
                          <a16:colId xmlns:a16="http://schemas.microsoft.com/office/drawing/2014/main" val="737800809"/>
                        </a:ext>
                      </a:extLst>
                    </a:gridCol>
                    <a:gridCol w="822911">
                      <a:extLst>
                        <a:ext uri="{9D8B030D-6E8A-4147-A177-3AD203B41FA5}">
                          <a16:colId xmlns:a16="http://schemas.microsoft.com/office/drawing/2014/main" val="253111052"/>
                        </a:ext>
                      </a:extLst>
                    </a:gridCol>
                    <a:gridCol w="822911">
                      <a:extLst>
                        <a:ext uri="{9D8B030D-6E8A-4147-A177-3AD203B41FA5}">
                          <a16:colId xmlns:a16="http://schemas.microsoft.com/office/drawing/2014/main" val="270782446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𝑽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𝑽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448218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Init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074305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EP1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−100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−100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84496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EP2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−100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471490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EP3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−100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100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4099687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7">
                <a:extLst>
                  <a:ext uri="{FF2B5EF4-FFF2-40B4-BE49-F238E27FC236}">
                    <a16:creationId xmlns:a16="http://schemas.microsoft.com/office/drawing/2014/main" id="{27C8D0D8-14E5-4F3F-B1E8-DC0BC2A62E8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29552603"/>
                  </p:ext>
                </p:extLst>
              </p:nvPr>
            </p:nvGraphicFramePr>
            <p:xfrm>
              <a:off x="4724400" y="4506107"/>
              <a:ext cx="2468733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22911">
                      <a:extLst>
                        <a:ext uri="{9D8B030D-6E8A-4147-A177-3AD203B41FA5}">
                          <a16:colId xmlns:a16="http://schemas.microsoft.com/office/drawing/2014/main" val="737800809"/>
                        </a:ext>
                      </a:extLst>
                    </a:gridCol>
                    <a:gridCol w="822911">
                      <a:extLst>
                        <a:ext uri="{9D8B030D-6E8A-4147-A177-3AD203B41FA5}">
                          <a16:colId xmlns:a16="http://schemas.microsoft.com/office/drawing/2014/main" val="253111052"/>
                        </a:ext>
                      </a:extLst>
                    </a:gridCol>
                    <a:gridCol w="822911">
                      <a:extLst>
                        <a:ext uri="{9D8B030D-6E8A-4147-A177-3AD203B41FA5}">
                          <a16:colId xmlns:a16="http://schemas.microsoft.com/office/drawing/2014/main" val="270782446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1481" t="-1639" r="-103704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201481" t="-1639" r="-3704" b="-4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448218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Init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1481" t="-101639" r="-103704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201481" t="-101639" r="-3704" b="-3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074305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EP1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1481" t="-201639" r="-103704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201481" t="-201639" r="-3704" b="-2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84496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EP2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1481" t="-301639" r="-103704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201481" t="-301639" r="-3704" b="-1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71490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EP3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1481" t="-401639" r="-103704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201481" t="-401639" r="-3704" b="-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4099687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95ECB67-68F4-4B75-A48F-B59FE0FE16EE}"/>
                  </a:ext>
                </a:extLst>
              </p:cNvPr>
              <p:cNvSpPr txBox="1"/>
              <p:nvPr/>
            </p:nvSpPr>
            <p:spPr>
              <a:xfrm>
                <a:off x="3435872" y="5504263"/>
                <a:ext cx="50513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SE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95ECB67-68F4-4B75-A48F-B59FE0FE16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5872" y="5504263"/>
                <a:ext cx="505138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632A2BB0-DEEC-487C-BB80-C80A9DBE4C03}"/>
              </a:ext>
            </a:extLst>
          </p:cNvPr>
          <p:cNvGrpSpPr/>
          <p:nvPr/>
        </p:nvGrpSpPr>
        <p:grpSpPr>
          <a:xfrm>
            <a:off x="803462" y="4460746"/>
            <a:ext cx="3055021" cy="2313764"/>
            <a:chOff x="2979433" y="4087036"/>
            <a:chExt cx="3055021" cy="2313764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B41E13D5-67CD-4F64-B2F2-8E3941CB8D10}"/>
                </a:ext>
              </a:extLst>
            </p:cNvPr>
            <p:cNvSpPr/>
            <p:nvPr/>
          </p:nvSpPr>
          <p:spPr bwMode="auto">
            <a:xfrm>
              <a:off x="3045041" y="4938804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B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643AEC1-CB4A-47C0-835F-3437C4D45A6A}"/>
                </a:ext>
              </a:extLst>
            </p:cNvPr>
            <p:cNvSpPr/>
            <p:nvPr/>
          </p:nvSpPr>
          <p:spPr bwMode="auto">
            <a:xfrm>
              <a:off x="4254253" y="5765307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D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34F0352-F5D6-4E2C-8AC9-615718D37680}"/>
                </a:ext>
              </a:extLst>
            </p:cNvPr>
            <p:cNvSpPr/>
            <p:nvPr/>
          </p:nvSpPr>
          <p:spPr bwMode="auto">
            <a:xfrm>
              <a:off x="4239013" y="4087036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C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8D44101-40B2-4DC3-8569-90D271ED7C46}"/>
                </a:ext>
              </a:extLst>
            </p:cNvPr>
            <p:cNvSpPr/>
            <p:nvPr/>
          </p:nvSpPr>
          <p:spPr bwMode="auto">
            <a:xfrm>
              <a:off x="5428253" y="4987546"/>
              <a:ext cx="538008" cy="5380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T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C9F62548-1882-42EF-A0A8-BEF381861F83}"/>
                </a:ext>
              </a:extLst>
            </p:cNvPr>
            <p:cNvCxnSpPr>
              <a:cxnSpLocks/>
              <a:stCxn id="10" idx="7"/>
            </p:cNvCxnSpPr>
            <p:nvPr/>
          </p:nvCxnSpPr>
          <p:spPr bwMode="auto">
            <a:xfrm flipV="1">
              <a:off x="3587468" y="4447713"/>
              <a:ext cx="666784" cy="584157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ABE29ACD-CED9-42FC-AB0F-1FAC86AF45C5}"/>
                </a:ext>
              </a:extLst>
            </p:cNvPr>
            <p:cNvCxnSpPr>
              <a:cxnSpLocks/>
              <a:endCxn id="11" idx="2"/>
            </p:cNvCxnSpPr>
            <p:nvPr/>
          </p:nvCxnSpPr>
          <p:spPr bwMode="auto">
            <a:xfrm>
              <a:off x="3587468" y="5495858"/>
              <a:ext cx="666785" cy="58719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31FF0C08-FCC3-45BA-B800-69ADF7845E60}"/>
                </a:ext>
              </a:extLst>
            </p:cNvPr>
            <p:cNvCxnSpPr>
              <a:cxnSpLocks/>
              <a:stCxn id="12" idx="6"/>
            </p:cNvCxnSpPr>
            <p:nvPr/>
          </p:nvCxnSpPr>
          <p:spPr bwMode="auto">
            <a:xfrm>
              <a:off x="4874506" y="4404783"/>
              <a:ext cx="548900" cy="71178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0E43F2DB-B24F-45E5-87A8-E07BCFCB427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02742" y="4692041"/>
              <a:ext cx="723087" cy="472764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077F304B-DE57-4BBB-8312-2F8F176222D7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763813" y="5468595"/>
              <a:ext cx="664439" cy="37613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354BBBD6-73B9-4172-A40D-6B603A0B5E88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874434" y="5526626"/>
              <a:ext cx="611894" cy="649149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7F760970-FA8B-4080-AC74-3784ACD85359}"/>
                    </a:ext>
                  </a:extLst>
                </p:cNvPr>
                <p:cNvSpPr txBox="1"/>
                <p:nvPr/>
              </p:nvSpPr>
              <p:spPr>
                <a:xfrm>
                  <a:off x="2979433" y="4425519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7F760970-FA8B-4080-AC74-3784ACD8535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9433" y="4425519"/>
                  <a:ext cx="1135504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7F527ECB-3BAB-4C73-904E-EE58BFB4225E}"/>
                    </a:ext>
                  </a:extLst>
                </p:cNvPr>
                <p:cNvSpPr txBox="1"/>
                <p:nvPr/>
              </p:nvSpPr>
              <p:spPr>
                <a:xfrm>
                  <a:off x="2979433" y="5765307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7F527ECB-3BAB-4C73-904E-EE58BFB4225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9433" y="5765307"/>
                  <a:ext cx="1135504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3E02B222-7F5E-4E9F-AD34-8C5F047152C5}"/>
                    </a:ext>
                  </a:extLst>
                </p:cNvPr>
                <p:cNvSpPr txBox="1"/>
                <p:nvPr/>
              </p:nvSpPr>
              <p:spPr>
                <a:xfrm>
                  <a:off x="4898950" y="4286639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3E02B222-7F5E-4E9F-AD34-8C5F047152C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8950" y="4286639"/>
                  <a:ext cx="1135504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809C0EA7-8951-422F-A74E-2D56630B24F1}"/>
                    </a:ext>
                  </a:extLst>
                </p:cNvPr>
                <p:cNvSpPr txBox="1"/>
                <p:nvPr/>
              </p:nvSpPr>
              <p:spPr>
                <a:xfrm>
                  <a:off x="4140956" y="4872997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=3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809C0EA7-8951-422F-A74E-2D56630B24F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0956" y="4872997"/>
                  <a:ext cx="1135504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C0FEBEC1-FFFA-40AD-9257-BADDFD33E939}"/>
                    </a:ext>
                  </a:extLst>
                </p:cNvPr>
                <p:cNvSpPr txBox="1"/>
                <p:nvPr/>
              </p:nvSpPr>
              <p:spPr>
                <a:xfrm>
                  <a:off x="4898950" y="5896693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=4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C0FEBEC1-FFFA-40AD-9257-BADDFD33E9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8950" y="5896693"/>
                  <a:ext cx="1135504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59295D0A-E0F8-404C-B30F-DF6C47135762}"/>
                    </a:ext>
                  </a:extLst>
                </p:cNvPr>
                <p:cNvSpPr txBox="1"/>
                <p:nvPr/>
              </p:nvSpPr>
              <p:spPr>
                <a:xfrm>
                  <a:off x="3996844" y="5323653"/>
                  <a:ext cx="134068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1, 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en-US" dirty="0"/>
                    <a:t>-100</a:t>
                  </a:r>
                  <a:endParaRPr lang="en-SE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59295D0A-E0F8-404C-B30F-DF6C471357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6844" y="5323653"/>
                  <a:ext cx="1340688" cy="369332"/>
                </a:xfrm>
                <a:prstGeom prst="rect">
                  <a:avLst/>
                </a:prstGeom>
                <a:blipFill>
                  <a:blip r:embed="rId12"/>
                  <a:stretch>
                    <a:fillRect t="-10000" r="-3182" b="-26667"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6730252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1CD80D1-8972-49E0-AB30-50C641BFF67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dirty="0"/>
                  <a:t>MC, Episodes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×(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, 0, 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2, 4, 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SE" sz="3200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1CD80D1-8972-49E0-AB30-50C641BFF6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b="-6294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4BD7F2-6D27-437A-87F5-E823F3651B1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2400" y="1143000"/>
                <a:ext cx="8839200" cy="333371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MC update equation: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EP1: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=4+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=0+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=4,</m:t>
                    </m:r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4,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endParaRPr lang="en-US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EP2: same as EP1</a:t>
                </a: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EP3: same as EP1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4BD7F2-6D27-437A-87F5-E823F3651B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143000"/>
                <a:ext cx="8839200" cy="3333715"/>
              </a:xfrm>
              <a:blipFill>
                <a:blip r:embed="rId3"/>
                <a:stretch>
                  <a:fillRect l="-1586" t="-3846" b="-5311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A5DC08-0881-422E-B2D8-2C5191A05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7">
                <a:extLst>
                  <a:ext uri="{FF2B5EF4-FFF2-40B4-BE49-F238E27FC236}">
                    <a16:creationId xmlns:a16="http://schemas.microsoft.com/office/drawing/2014/main" id="{27C8D0D8-14E5-4F3F-B1E8-DC0BC2A62E8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1756884"/>
                  </p:ext>
                </p:extLst>
              </p:nvPr>
            </p:nvGraphicFramePr>
            <p:xfrm>
              <a:off x="4724400" y="4506107"/>
              <a:ext cx="2468733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22911">
                      <a:extLst>
                        <a:ext uri="{9D8B030D-6E8A-4147-A177-3AD203B41FA5}">
                          <a16:colId xmlns:a16="http://schemas.microsoft.com/office/drawing/2014/main" val="737800809"/>
                        </a:ext>
                      </a:extLst>
                    </a:gridCol>
                    <a:gridCol w="822911">
                      <a:extLst>
                        <a:ext uri="{9D8B030D-6E8A-4147-A177-3AD203B41FA5}">
                          <a16:colId xmlns:a16="http://schemas.microsoft.com/office/drawing/2014/main" val="253111052"/>
                        </a:ext>
                      </a:extLst>
                    </a:gridCol>
                    <a:gridCol w="822911">
                      <a:extLst>
                        <a:ext uri="{9D8B030D-6E8A-4147-A177-3AD203B41FA5}">
                          <a16:colId xmlns:a16="http://schemas.microsoft.com/office/drawing/2014/main" val="270782446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𝑽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𝑽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448218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Init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074305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EP1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84496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EP2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471490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EP3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4099687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7">
                <a:extLst>
                  <a:ext uri="{FF2B5EF4-FFF2-40B4-BE49-F238E27FC236}">
                    <a16:creationId xmlns:a16="http://schemas.microsoft.com/office/drawing/2014/main" id="{27C8D0D8-14E5-4F3F-B1E8-DC0BC2A62E8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1756884"/>
                  </p:ext>
                </p:extLst>
              </p:nvPr>
            </p:nvGraphicFramePr>
            <p:xfrm>
              <a:off x="4724400" y="4506107"/>
              <a:ext cx="2468733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22911">
                      <a:extLst>
                        <a:ext uri="{9D8B030D-6E8A-4147-A177-3AD203B41FA5}">
                          <a16:colId xmlns:a16="http://schemas.microsoft.com/office/drawing/2014/main" val="737800809"/>
                        </a:ext>
                      </a:extLst>
                    </a:gridCol>
                    <a:gridCol w="822911">
                      <a:extLst>
                        <a:ext uri="{9D8B030D-6E8A-4147-A177-3AD203B41FA5}">
                          <a16:colId xmlns:a16="http://schemas.microsoft.com/office/drawing/2014/main" val="253111052"/>
                        </a:ext>
                      </a:extLst>
                    </a:gridCol>
                    <a:gridCol w="822911">
                      <a:extLst>
                        <a:ext uri="{9D8B030D-6E8A-4147-A177-3AD203B41FA5}">
                          <a16:colId xmlns:a16="http://schemas.microsoft.com/office/drawing/2014/main" val="270782446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1481" t="-1639" r="-103704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201481" t="-1639" r="-3704" b="-4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448218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Init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1481" t="-101639" r="-103704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201481" t="-101639" r="-3704" b="-3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074305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EP1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1481" t="-201639" r="-103704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201481" t="-201639" r="-3704" b="-2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84496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EP2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1481" t="-301639" r="-103704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201481" t="-301639" r="-3704" b="-1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71490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EP3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1481" t="-401639" r="-103704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201481" t="-401639" r="-3704" b="-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40996876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D63A7277-D369-4576-90EA-923DE6308165}"/>
              </a:ext>
            </a:extLst>
          </p:cNvPr>
          <p:cNvGrpSpPr/>
          <p:nvPr/>
        </p:nvGrpSpPr>
        <p:grpSpPr>
          <a:xfrm>
            <a:off x="910890" y="4506107"/>
            <a:ext cx="3055021" cy="2313764"/>
            <a:chOff x="2979433" y="4087036"/>
            <a:chExt cx="3055021" cy="2313764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36609787-C933-46A4-BB8A-05488A896EB2}"/>
                </a:ext>
              </a:extLst>
            </p:cNvPr>
            <p:cNvSpPr/>
            <p:nvPr/>
          </p:nvSpPr>
          <p:spPr bwMode="auto">
            <a:xfrm>
              <a:off x="3045041" y="4938804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B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65D755D-1CA7-4FEF-A388-1C06D03A4082}"/>
                </a:ext>
              </a:extLst>
            </p:cNvPr>
            <p:cNvSpPr/>
            <p:nvPr/>
          </p:nvSpPr>
          <p:spPr bwMode="auto">
            <a:xfrm>
              <a:off x="4254253" y="5765307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D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58A47DB-29F9-4DA5-8811-958300539CF0}"/>
                </a:ext>
              </a:extLst>
            </p:cNvPr>
            <p:cNvSpPr/>
            <p:nvPr/>
          </p:nvSpPr>
          <p:spPr bwMode="auto">
            <a:xfrm>
              <a:off x="4239013" y="4087036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C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50FCDFF-5DAD-4C3C-B25B-DEFB481523C3}"/>
                </a:ext>
              </a:extLst>
            </p:cNvPr>
            <p:cNvSpPr/>
            <p:nvPr/>
          </p:nvSpPr>
          <p:spPr bwMode="auto">
            <a:xfrm>
              <a:off x="5428253" y="4987546"/>
              <a:ext cx="538008" cy="5380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T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1A047034-64C6-43BA-A859-5869B0543BDA}"/>
                </a:ext>
              </a:extLst>
            </p:cNvPr>
            <p:cNvCxnSpPr>
              <a:cxnSpLocks/>
              <a:stCxn id="10" idx="7"/>
            </p:cNvCxnSpPr>
            <p:nvPr/>
          </p:nvCxnSpPr>
          <p:spPr bwMode="auto">
            <a:xfrm flipV="1">
              <a:off x="3587468" y="4447713"/>
              <a:ext cx="666784" cy="584157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2B24D776-26B1-4C96-8A26-6DFDFF0E7A22}"/>
                </a:ext>
              </a:extLst>
            </p:cNvPr>
            <p:cNvCxnSpPr>
              <a:cxnSpLocks/>
              <a:endCxn id="11" idx="2"/>
            </p:cNvCxnSpPr>
            <p:nvPr/>
          </p:nvCxnSpPr>
          <p:spPr bwMode="auto">
            <a:xfrm>
              <a:off x="3587468" y="5495858"/>
              <a:ext cx="666785" cy="58719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98FA504F-FA6D-4BF9-9CC8-A2247B71EF42}"/>
                </a:ext>
              </a:extLst>
            </p:cNvPr>
            <p:cNvCxnSpPr>
              <a:cxnSpLocks/>
              <a:stCxn id="12" idx="6"/>
            </p:cNvCxnSpPr>
            <p:nvPr/>
          </p:nvCxnSpPr>
          <p:spPr bwMode="auto">
            <a:xfrm>
              <a:off x="4874506" y="4404783"/>
              <a:ext cx="548900" cy="71178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9F2157E9-B504-4615-823C-982A6E2A1D5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02742" y="4692041"/>
              <a:ext cx="723087" cy="472764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4589D5E9-E10C-47C5-A0D1-C1997265CE3F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763813" y="5468595"/>
              <a:ext cx="664439" cy="37613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2743D34D-7A24-4D1D-8746-78A69E45DBBE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874434" y="5526626"/>
              <a:ext cx="611894" cy="649149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14698EA8-643E-409A-ABA1-29EF7C4E7D4A}"/>
                    </a:ext>
                  </a:extLst>
                </p:cNvPr>
                <p:cNvSpPr txBox="1"/>
                <p:nvPr/>
              </p:nvSpPr>
              <p:spPr>
                <a:xfrm>
                  <a:off x="2979433" y="4425519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14698EA8-643E-409A-ABA1-29EF7C4E7D4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9433" y="4425519"/>
                  <a:ext cx="1135504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890146E2-3983-47CA-95E2-5C5C75E786F5}"/>
                    </a:ext>
                  </a:extLst>
                </p:cNvPr>
                <p:cNvSpPr txBox="1"/>
                <p:nvPr/>
              </p:nvSpPr>
              <p:spPr>
                <a:xfrm>
                  <a:off x="2979433" y="5765307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890146E2-3983-47CA-95E2-5C5C75E786F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9433" y="5765307"/>
                  <a:ext cx="1135504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D2D7E372-6F1B-49FE-B96F-DFD146D70209}"/>
                    </a:ext>
                  </a:extLst>
                </p:cNvPr>
                <p:cNvSpPr txBox="1"/>
                <p:nvPr/>
              </p:nvSpPr>
              <p:spPr>
                <a:xfrm>
                  <a:off x="4898950" y="4286639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D2D7E372-6F1B-49FE-B96F-DFD146D7020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8950" y="4286639"/>
                  <a:ext cx="1135504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DE01BA94-C67C-4341-B1C3-03871413A228}"/>
                    </a:ext>
                  </a:extLst>
                </p:cNvPr>
                <p:cNvSpPr txBox="1"/>
                <p:nvPr/>
              </p:nvSpPr>
              <p:spPr>
                <a:xfrm>
                  <a:off x="4140956" y="4872997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=3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DE01BA94-C67C-4341-B1C3-03871413A2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0956" y="4872997"/>
                  <a:ext cx="1135504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EA0034A9-7A11-4A4B-8A16-81265337487C}"/>
                    </a:ext>
                  </a:extLst>
                </p:cNvPr>
                <p:cNvSpPr txBox="1"/>
                <p:nvPr/>
              </p:nvSpPr>
              <p:spPr>
                <a:xfrm>
                  <a:off x="4898950" y="5896693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=4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EA0034A9-7A11-4A4B-8A16-8126533748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8950" y="5896693"/>
                  <a:ext cx="1135504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74CA420A-6BD8-48A1-A48E-2C900405C00F}"/>
                    </a:ext>
                  </a:extLst>
                </p:cNvPr>
                <p:cNvSpPr txBox="1"/>
                <p:nvPr/>
              </p:nvSpPr>
              <p:spPr>
                <a:xfrm>
                  <a:off x="3996844" y="5323653"/>
                  <a:ext cx="134068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1, 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en-US" dirty="0"/>
                    <a:t>-100</a:t>
                  </a:r>
                  <a:endParaRPr lang="en-SE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74CA420A-6BD8-48A1-A48E-2C900405C00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6844" y="5323653"/>
                  <a:ext cx="1340688" cy="369332"/>
                </a:xfrm>
                <a:prstGeom prst="rect">
                  <a:avLst/>
                </a:prstGeom>
                <a:blipFill>
                  <a:blip r:embed="rId10"/>
                  <a:stretch>
                    <a:fillRect t="-8197" r="-3636" b="-24590"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6409057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E4145-0921-41EC-B062-2AD4783ED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7BC84-CD9A-48FF-9306-1998FB5129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6000" dirty="0"/>
              <a:t>TD</a:t>
            </a:r>
            <a:endParaRPr lang="en-SE" sz="6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8FA26A-94CF-4C3B-818B-2BD7AF105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18411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CCD9C-1EA4-470C-AAC7-85E889C4C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274638"/>
            <a:ext cx="8991599" cy="868362"/>
          </a:xfrm>
        </p:spPr>
        <p:txBody>
          <a:bodyPr/>
          <a:lstStyle/>
          <a:p>
            <a:r>
              <a:rPr lang="en-US" sz="3200" dirty="0"/>
              <a:t>Recall: Simplified Bellman Equations for Deterministic Env</a:t>
            </a:r>
            <a:endParaRPr lang="en-SE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682535-5612-45D7-8521-97138A655DD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2400" y="1295400"/>
                <a:ext cx="8686800" cy="5181600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Bellman Equations: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nary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𝛾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d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lim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lim>
                    </m:limLow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nary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𝛾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d>
                      </m:e>
                    </m:d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r>
                  <a:rPr lang="en-US" dirty="0"/>
                  <a:t>For Deterministic Env: there is only one possible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for a given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(we use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bSup>
                  </m:oMath>
                </a14:m>
                <a:r>
                  <a:rPr lang="en-US" dirty="0"/>
                  <a:t> to emphasize that reward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 is specific to this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):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682535-5612-45D7-8521-97138A655D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295400"/>
                <a:ext cx="8686800" cy="5181600"/>
              </a:xfrm>
              <a:blipFill>
                <a:blip r:embed="rId2"/>
                <a:stretch>
                  <a:fillRect l="-1404" t="-3294" r="-2596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019459-2988-44E6-A7AA-121EA70FF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34200" y="6530035"/>
            <a:ext cx="2133600" cy="244475"/>
          </a:xfrm>
        </p:spPr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561252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1CD80D1-8972-49E0-AB30-50C641BFF67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dirty="0"/>
                  <a:t>TD, Episodes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3×(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2,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0,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1,−100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SE" sz="3200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1CD80D1-8972-49E0-AB30-50C641BFF6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b="-6294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4BD7F2-6D27-437A-87F5-E823F3651B1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2400" y="1143000"/>
                <a:ext cx="8839200" cy="3363107"/>
              </a:xfrm>
            </p:spPr>
            <p:txBody>
              <a:bodyPr>
                <a:normAutofit fontScale="55000" lnSpcReduction="20000"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TD update equation: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EP1:</a:t>
                </a: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0+0=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=−100−0=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−1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EP2: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=0−1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−100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=−100−0=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00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EP3:</a:t>
                </a: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=0−1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−100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=−100−0=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00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4BD7F2-6D27-437A-87F5-E823F3651B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143000"/>
                <a:ext cx="8839200" cy="3363107"/>
              </a:xfrm>
              <a:blipFill>
                <a:blip r:embed="rId3"/>
                <a:stretch>
                  <a:fillRect l="-483" t="-2722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A5DC08-0881-422E-B2D8-2C5191A05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7">
                <a:extLst>
                  <a:ext uri="{FF2B5EF4-FFF2-40B4-BE49-F238E27FC236}">
                    <a16:creationId xmlns:a16="http://schemas.microsoft.com/office/drawing/2014/main" id="{27C8D0D8-14E5-4F3F-B1E8-DC0BC2A62E8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88399287"/>
                  </p:ext>
                </p:extLst>
              </p:nvPr>
            </p:nvGraphicFramePr>
            <p:xfrm>
              <a:off x="4688888" y="4506107"/>
              <a:ext cx="2468733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22911">
                      <a:extLst>
                        <a:ext uri="{9D8B030D-6E8A-4147-A177-3AD203B41FA5}">
                          <a16:colId xmlns:a16="http://schemas.microsoft.com/office/drawing/2014/main" val="737800809"/>
                        </a:ext>
                      </a:extLst>
                    </a:gridCol>
                    <a:gridCol w="822911">
                      <a:extLst>
                        <a:ext uri="{9D8B030D-6E8A-4147-A177-3AD203B41FA5}">
                          <a16:colId xmlns:a16="http://schemas.microsoft.com/office/drawing/2014/main" val="253111052"/>
                        </a:ext>
                      </a:extLst>
                    </a:gridCol>
                    <a:gridCol w="822911">
                      <a:extLst>
                        <a:ext uri="{9D8B030D-6E8A-4147-A177-3AD203B41FA5}">
                          <a16:colId xmlns:a16="http://schemas.microsoft.com/office/drawing/2014/main" val="270782446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𝑽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𝑽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448218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Init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074305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EP1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−100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84496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EP2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−100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471490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EP3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−100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100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4099687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7">
                <a:extLst>
                  <a:ext uri="{FF2B5EF4-FFF2-40B4-BE49-F238E27FC236}">
                    <a16:creationId xmlns:a16="http://schemas.microsoft.com/office/drawing/2014/main" id="{27C8D0D8-14E5-4F3F-B1E8-DC0BC2A62E8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88399287"/>
                  </p:ext>
                </p:extLst>
              </p:nvPr>
            </p:nvGraphicFramePr>
            <p:xfrm>
              <a:off x="4688888" y="4506107"/>
              <a:ext cx="2468733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22911">
                      <a:extLst>
                        <a:ext uri="{9D8B030D-6E8A-4147-A177-3AD203B41FA5}">
                          <a16:colId xmlns:a16="http://schemas.microsoft.com/office/drawing/2014/main" val="737800809"/>
                        </a:ext>
                      </a:extLst>
                    </a:gridCol>
                    <a:gridCol w="822911">
                      <a:extLst>
                        <a:ext uri="{9D8B030D-6E8A-4147-A177-3AD203B41FA5}">
                          <a16:colId xmlns:a16="http://schemas.microsoft.com/office/drawing/2014/main" val="253111052"/>
                        </a:ext>
                      </a:extLst>
                    </a:gridCol>
                    <a:gridCol w="822911">
                      <a:extLst>
                        <a:ext uri="{9D8B030D-6E8A-4147-A177-3AD203B41FA5}">
                          <a16:colId xmlns:a16="http://schemas.microsoft.com/office/drawing/2014/main" val="270782446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0000" t="-1639" r="-102206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201481" t="-1639" r="-2963" b="-4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448218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Init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0000" t="-101639" r="-102206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201481" t="-101639" r="-2963" b="-3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074305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EP1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0000" t="-201639" r="-102206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201481" t="-201639" r="-2963" b="-2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84496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EP2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0000" t="-301639" r="-102206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201481" t="-301639" r="-2963" b="-1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71490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EP3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0000" t="-401639" r="-102206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201481" t="-401639" r="-2963" b="-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40996876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B526DF31-695C-42B6-A877-E9B6B3D2EF5B}"/>
              </a:ext>
            </a:extLst>
          </p:cNvPr>
          <p:cNvGrpSpPr/>
          <p:nvPr/>
        </p:nvGrpSpPr>
        <p:grpSpPr>
          <a:xfrm>
            <a:off x="910890" y="4512080"/>
            <a:ext cx="3055021" cy="2313764"/>
            <a:chOff x="2979433" y="4087036"/>
            <a:chExt cx="3055021" cy="2313764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FD020010-6AD8-4669-ADF4-6D2E1FA76DC1}"/>
                </a:ext>
              </a:extLst>
            </p:cNvPr>
            <p:cNvSpPr/>
            <p:nvPr/>
          </p:nvSpPr>
          <p:spPr bwMode="auto">
            <a:xfrm>
              <a:off x="3045041" y="4938804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B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8C3109D-EC0C-4553-8D47-F2827557CE85}"/>
                </a:ext>
              </a:extLst>
            </p:cNvPr>
            <p:cNvSpPr/>
            <p:nvPr/>
          </p:nvSpPr>
          <p:spPr bwMode="auto">
            <a:xfrm>
              <a:off x="4254253" y="5765307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D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01782FA-C2E5-4658-8DE2-F36B26CBD909}"/>
                </a:ext>
              </a:extLst>
            </p:cNvPr>
            <p:cNvSpPr/>
            <p:nvPr/>
          </p:nvSpPr>
          <p:spPr bwMode="auto">
            <a:xfrm>
              <a:off x="4239013" y="4087036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C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58DB9B1-EADA-40AB-B231-552977B81179}"/>
                </a:ext>
              </a:extLst>
            </p:cNvPr>
            <p:cNvSpPr/>
            <p:nvPr/>
          </p:nvSpPr>
          <p:spPr bwMode="auto">
            <a:xfrm>
              <a:off x="5428253" y="4987546"/>
              <a:ext cx="538008" cy="5380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T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D1F1D95D-673A-4D50-AA55-F95C8F22C07F}"/>
                </a:ext>
              </a:extLst>
            </p:cNvPr>
            <p:cNvCxnSpPr>
              <a:cxnSpLocks/>
              <a:stCxn id="10" idx="7"/>
            </p:cNvCxnSpPr>
            <p:nvPr/>
          </p:nvCxnSpPr>
          <p:spPr bwMode="auto">
            <a:xfrm flipV="1">
              <a:off x="3587468" y="4447713"/>
              <a:ext cx="666784" cy="584157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A4BDB609-BD42-4441-9778-F99DB92D2B43}"/>
                </a:ext>
              </a:extLst>
            </p:cNvPr>
            <p:cNvCxnSpPr>
              <a:cxnSpLocks/>
              <a:endCxn id="11" idx="2"/>
            </p:cNvCxnSpPr>
            <p:nvPr/>
          </p:nvCxnSpPr>
          <p:spPr bwMode="auto">
            <a:xfrm>
              <a:off x="3587468" y="5495858"/>
              <a:ext cx="666785" cy="58719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27FA3994-8C54-4E81-A40D-5EA05769CF62}"/>
                </a:ext>
              </a:extLst>
            </p:cNvPr>
            <p:cNvCxnSpPr>
              <a:cxnSpLocks/>
              <a:stCxn id="12" idx="6"/>
            </p:cNvCxnSpPr>
            <p:nvPr/>
          </p:nvCxnSpPr>
          <p:spPr bwMode="auto">
            <a:xfrm>
              <a:off x="4874506" y="4404783"/>
              <a:ext cx="548900" cy="71178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BDB1B355-9685-4034-839A-F6BD3C45012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02742" y="4692041"/>
              <a:ext cx="723087" cy="472764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17E1C8F9-D8BA-4E50-A15B-B39E1A1163C2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763813" y="5468595"/>
              <a:ext cx="664439" cy="37613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2385681D-8809-4BC5-BD56-87C03D8F7A82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874434" y="5526626"/>
              <a:ext cx="611894" cy="649149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AB0A3E41-4C9A-4903-B6F6-13C89ED1EA8A}"/>
                    </a:ext>
                  </a:extLst>
                </p:cNvPr>
                <p:cNvSpPr txBox="1"/>
                <p:nvPr/>
              </p:nvSpPr>
              <p:spPr>
                <a:xfrm>
                  <a:off x="2979433" y="4425519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AB0A3E41-4C9A-4903-B6F6-13C89ED1EA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9433" y="4425519"/>
                  <a:ext cx="1135504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D51CCBBC-4E63-4C49-87BF-3EBA662F3A41}"/>
                    </a:ext>
                  </a:extLst>
                </p:cNvPr>
                <p:cNvSpPr txBox="1"/>
                <p:nvPr/>
              </p:nvSpPr>
              <p:spPr>
                <a:xfrm>
                  <a:off x="2979433" y="5765307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D51CCBBC-4E63-4C49-87BF-3EBA662F3A4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9433" y="5765307"/>
                  <a:ext cx="1135504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610678D6-DD10-4B81-831B-1C1FE889F91F}"/>
                    </a:ext>
                  </a:extLst>
                </p:cNvPr>
                <p:cNvSpPr txBox="1"/>
                <p:nvPr/>
              </p:nvSpPr>
              <p:spPr>
                <a:xfrm>
                  <a:off x="4898950" y="4286639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610678D6-DD10-4B81-831B-1C1FE889F91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8950" y="4286639"/>
                  <a:ext cx="1135504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6F6FF4B8-98FF-461C-82FE-5EC3191B2953}"/>
                    </a:ext>
                  </a:extLst>
                </p:cNvPr>
                <p:cNvSpPr txBox="1"/>
                <p:nvPr/>
              </p:nvSpPr>
              <p:spPr>
                <a:xfrm>
                  <a:off x="4140956" y="4872997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=3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6F6FF4B8-98FF-461C-82FE-5EC3191B29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0956" y="4872997"/>
                  <a:ext cx="1135504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BFF8ADDB-5792-4D58-875E-C82FFC55487B}"/>
                    </a:ext>
                  </a:extLst>
                </p:cNvPr>
                <p:cNvSpPr txBox="1"/>
                <p:nvPr/>
              </p:nvSpPr>
              <p:spPr>
                <a:xfrm>
                  <a:off x="4898950" y="5896693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=4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BFF8ADDB-5792-4D58-875E-C82FFC5548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8950" y="5896693"/>
                  <a:ext cx="1135504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36F333E5-05FB-42CE-A561-978F97EB991C}"/>
                    </a:ext>
                  </a:extLst>
                </p:cNvPr>
                <p:cNvSpPr txBox="1"/>
                <p:nvPr/>
              </p:nvSpPr>
              <p:spPr>
                <a:xfrm>
                  <a:off x="3996844" y="5323653"/>
                  <a:ext cx="134068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1, 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en-US" dirty="0"/>
                    <a:t>-100</a:t>
                  </a:r>
                  <a:endParaRPr lang="en-SE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36F333E5-05FB-42CE-A561-978F97EB991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6844" y="5323653"/>
                  <a:ext cx="1340688" cy="369332"/>
                </a:xfrm>
                <a:prstGeom prst="rect">
                  <a:avLst/>
                </a:prstGeom>
                <a:blipFill>
                  <a:blip r:embed="rId10"/>
                  <a:stretch>
                    <a:fillRect t="-8197" r="-3636" b="-24590"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9FBB43C-7EB4-4669-8DC0-CD4C07B65BC1}"/>
              </a:ext>
            </a:extLst>
          </p:cNvPr>
          <p:cNvCxnSpPr>
            <a:cxnSpLocks/>
          </p:cNvCxnSpPr>
          <p:nvPr/>
        </p:nvCxnSpPr>
        <p:spPr bwMode="auto">
          <a:xfrm flipH="1">
            <a:off x="6232124" y="5534016"/>
            <a:ext cx="381740" cy="214681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5A32570-F519-4F28-A42D-5FEE0B3C7921}"/>
              </a:ext>
            </a:extLst>
          </p:cNvPr>
          <p:cNvCxnSpPr>
            <a:cxnSpLocks/>
          </p:cNvCxnSpPr>
          <p:nvPr/>
        </p:nvCxnSpPr>
        <p:spPr bwMode="auto">
          <a:xfrm flipH="1">
            <a:off x="6232124" y="5933363"/>
            <a:ext cx="381740" cy="214681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6B3D0E9-34C8-4204-BE35-64A2762C8958}"/>
              </a:ext>
            </a:extLst>
          </p:cNvPr>
          <p:cNvCxnSpPr>
            <a:cxnSpLocks/>
          </p:cNvCxnSpPr>
          <p:nvPr/>
        </p:nvCxnSpPr>
        <p:spPr bwMode="auto">
          <a:xfrm flipH="1">
            <a:off x="6178948" y="5159788"/>
            <a:ext cx="381740" cy="214681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42278233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1CD80D1-8972-49E0-AB30-50C641BFF67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dirty="0"/>
                  <a:t>TD, Episodes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3×(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2,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0,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2, 4, 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SE" sz="3200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1CD80D1-8972-49E0-AB30-50C641BFF6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b="-6294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4BD7F2-6D27-437A-87F5-E823F3651B1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2400" y="1143000"/>
                <a:ext cx="8839200" cy="3376513"/>
              </a:xfrm>
            </p:spPr>
            <p:txBody>
              <a:bodyPr>
                <a:normAutofit fontScale="55000" lnSpcReduction="20000"/>
              </a:bodyPr>
              <a:lstStyle/>
              <a:p>
                <a:r>
                  <a:rPr lang="en-US" dirty="0"/>
                  <a:t>TD update equation: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EP1:</a:t>
                </a: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0+0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EP2: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+4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=4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0=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4 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EP3:</a:t>
                </a: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+4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=4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0=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4 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4BD7F2-6D27-437A-87F5-E823F3651B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143000"/>
                <a:ext cx="8839200" cy="3376513"/>
              </a:xfrm>
              <a:blipFill>
                <a:blip r:embed="rId3"/>
                <a:stretch>
                  <a:fillRect l="-483" t="-2712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A5DC08-0881-422E-B2D8-2C5191A05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Table 7">
                <a:extLst>
                  <a:ext uri="{FF2B5EF4-FFF2-40B4-BE49-F238E27FC236}">
                    <a16:creationId xmlns:a16="http://schemas.microsoft.com/office/drawing/2014/main" id="{27C8D0D8-14E5-4F3F-B1E8-DC0BC2A62E8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45780796"/>
                  </p:ext>
                </p:extLst>
              </p:nvPr>
            </p:nvGraphicFramePr>
            <p:xfrm>
              <a:off x="4654137" y="4494072"/>
              <a:ext cx="2468733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22911">
                      <a:extLst>
                        <a:ext uri="{9D8B030D-6E8A-4147-A177-3AD203B41FA5}">
                          <a16:colId xmlns:a16="http://schemas.microsoft.com/office/drawing/2014/main" val="737800809"/>
                        </a:ext>
                      </a:extLst>
                    </a:gridCol>
                    <a:gridCol w="822911">
                      <a:extLst>
                        <a:ext uri="{9D8B030D-6E8A-4147-A177-3AD203B41FA5}">
                          <a16:colId xmlns:a16="http://schemas.microsoft.com/office/drawing/2014/main" val="253111052"/>
                        </a:ext>
                      </a:extLst>
                    </a:gridCol>
                    <a:gridCol w="822911">
                      <a:extLst>
                        <a:ext uri="{9D8B030D-6E8A-4147-A177-3AD203B41FA5}">
                          <a16:colId xmlns:a16="http://schemas.microsoft.com/office/drawing/2014/main" val="270782446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𝑽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𝑽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448218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Init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074305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EP1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84496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EP2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471490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EP3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4099687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" name="Table 7">
                <a:extLst>
                  <a:ext uri="{FF2B5EF4-FFF2-40B4-BE49-F238E27FC236}">
                    <a16:creationId xmlns:a16="http://schemas.microsoft.com/office/drawing/2014/main" id="{27C8D0D8-14E5-4F3F-B1E8-DC0BC2A62E8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45780796"/>
                  </p:ext>
                </p:extLst>
              </p:nvPr>
            </p:nvGraphicFramePr>
            <p:xfrm>
              <a:off x="4654137" y="4494072"/>
              <a:ext cx="2468733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22911">
                      <a:extLst>
                        <a:ext uri="{9D8B030D-6E8A-4147-A177-3AD203B41FA5}">
                          <a16:colId xmlns:a16="http://schemas.microsoft.com/office/drawing/2014/main" val="737800809"/>
                        </a:ext>
                      </a:extLst>
                    </a:gridCol>
                    <a:gridCol w="822911">
                      <a:extLst>
                        <a:ext uri="{9D8B030D-6E8A-4147-A177-3AD203B41FA5}">
                          <a16:colId xmlns:a16="http://schemas.microsoft.com/office/drawing/2014/main" val="253111052"/>
                        </a:ext>
                      </a:extLst>
                    </a:gridCol>
                    <a:gridCol w="822911">
                      <a:extLst>
                        <a:ext uri="{9D8B030D-6E8A-4147-A177-3AD203B41FA5}">
                          <a16:colId xmlns:a16="http://schemas.microsoft.com/office/drawing/2014/main" val="270782446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0000" t="-1639" r="-102206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201481" t="-1639" r="-2963" b="-4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448218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Init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0000" t="-101639" r="-102206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201481" t="-101639" r="-2963" b="-3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074305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EP1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0000" t="-201639" r="-102206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201481" t="-201639" r="-2963" b="-2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84496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EP2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0000" t="-301639" r="-102206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201481" t="-301639" r="-2963" b="-1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71490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EP3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0000" t="-401639" r="-102206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201481" t="-401639" r="-2963" b="-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4099687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79FD705-3894-4DB4-A4B2-48EB4B0E1459}"/>
                  </a:ext>
                </a:extLst>
              </p:cNvPr>
              <p:cNvSpPr txBox="1"/>
              <p:nvPr/>
            </p:nvSpPr>
            <p:spPr>
              <a:xfrm>
                <a:off x="3444925" y="5482384"/>
                <a:ext cx="50513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SE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79FD705-3894-4DB4-A4B2-48EB4B0E14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4925" y="5482384"/>
                <a:ext cx="505138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69958E67-22BA-4A6B-B6A9-CDD248F946D8}"/>
              </a:ext>
            </a:extLst>
          </p:cNvPr>
          <p:cNvGrpSpPr/>
          <p:nvPr/>
        </p:nvGrpSpPr>
        <p:grpSpPr>
          <a:xfrm>
            <a:off x="1087210" y="4512080"/>
            <a:ext cx="3055021" cy="2313764"/>
            <a:chOff x="2979433" y="4087036"/>
            <a:chExt cx="3055021" cy="2313764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2B1FD96A-1028-4A95-B30F-B24D770D2AF6}"/>
                </a:ext>
              </a:extLst>
            </p:cNvPr>
            <p:cNvSpPr/>
            <p:nvPr/>
          </p:nvSpPr>
          <p:spPr bwMode="auto">
            <a:xfrm>
              <a:off x="3045041" y="4938804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B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68032316-15F8-4FCC-A8E0-9204301E981C}"/>
                </a:ext>
              </a:extLst>
            </p:cNvPr>
            <p:cNvSpPr/>
            <p:nvPr/>
          </p:nvSpPr>
          <p:spPr bwMode="auto">
            <a:xfrm>
              <a:off x="4254253" y="5765307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D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D69FCB9-3DA3-4B0C-B97F-F60580494339}"/>
                </a:ext>
              </a:extLst>
            </p:cNvPr>
            <p:cNvSpPr/>
            <p:nvPr/>
          </p:nvSpPr>
          <p:spPr bwMode="auto">
            <a:xfrm>
              <a:off x="4239013" y="4087036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C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220535B-C812-4325-A2D9-88B87A4B03D9}"/>
                </a:ext>
              </a:extLst>
            </p:cNvPr>
            <p:cNvSpPr/>
            <p:nvPr/>
          </p:nvSpPr>
          <p:spPr bwMode="auto">
            <a:xfrm>
              <a:off x="5428253" y="4987546"/>
              <a:ext cx="538008" cy="5380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T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572C3DA7-3FF5-4A54-905D-E980203231A9}"/>
                </a:ext>
              </a:extLst>
            </p:cNvPr>
            <p:cNvCxnSpPr>
              <a:cxnSpLocks/>
              <a:stCxn id="10" idx="7"/>
            </p:cNvCxnSpPr>
            <p:nvPr/>
          </p:nvCxnSpPr>
          <p:spPr bwMode="auto">
            <a:xfrm flipV="1">
              <a:off x="3587468" y="4447713"/>
              <a:ext cx="666784" cy="584157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000E6068-CF0B-46E9-B12D-172AB7BC4102}"/>
                </a:ext>
              </a:extLst>
            </p:cNvPr>
            <p:cNvCxnSpPr>
              <a:cxnSpLocks/>
              <a:endCxn id="11" idx="2"/>
            </p:cNvCxnSpPr>
            <p:nvPr/>
          </p:nvCxnSpPr>
          <p:spPr bwMode="auto">
            <a:xfrm>
              <a:off x="3587468" y="5495858"/>
              <a:ext cx="666785" cy="58719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16C2724A-5802-4235-935E-59AA3B2AD94D}"/>
                </a:ext>
              </a:extLst>
            </p:cNvPr>
            <p:cNvCxnSpPr>
              <a:cxnSpLocks/>
              <a:stCxn id="12" idx="6"/>
            </p:cNvCxnSpPr>
            <p:nvPr/>
          </p:nvCxnSpPr>
          <p:spPr bwMode="auto">
            <a:xfrm>
              <a:off x="4874506" y="4404783"/>
              <a:ext cx="548900" cy="71178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1C3A8D58-A3DD-4B34-8C93-67FA5AE5C87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02742" y="4692041"/>
              <a:ext cx="723087" cy="472764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FCAA4F9A-3514-4E54-A93F-6CA77C112BFE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763813" y="5468595"/>
              <a:ext cx="664439" cy="37613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2BB2B029-68CA-44DB-B8C2-9DFED374EE2E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874434" y="5526626"/>
              <a:ext cx="611894" cy="649149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CECAEAF5-9F1C-4915-A981-970E51449EED}"/>
                    </a:ext>
                  </a:extLst>
                </p:cNvPr>
                <p:cNvSpPr txBox="1"/>
                <p:nvPr/>
              </p:nvSpPr>
              <p:spPr>
                <a:xfrm>
                  <a:off x="2979433" y="4425519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CECAEAF5-9F1C-4915-A981-970E51449EE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9433" y="4425519"/>
                  <a:ext cx="1135504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C1AAC703-36D4-4A94-B04E-117857775F54}"/>
                    </a:ext>
                  </a:extLst>
                </p:cNvPr>
                <p:cNvSpPr txBox="1"/>
                <p:nvPr/>
              </p:nvSpPr>
              <p:spPr>
                <a:xfrm>
                  <a:off x="2979433" y="5765307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C1AAC703-36D4-4A94-B04E-117857775F5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9433" y="5765307"/>
                  <a:ext cx="1135504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7CD1C4DF-9167-4A75-9F3E-08290C324FFF}"/>
                    </a:ext>
                  </a:extLst>
                </p:cNvPr>
                <p:cNvSpPr txBox="1"/>
                <p:nvPr/>
              </p:nvSpPr>
              <p:spPr>
                <a:xfrm>
                  <a:off x="4898950" y="4286639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7CD1C4DF-9167-4A75-9F3E-08290C324F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8950" y="4286639"/>
                  <a:ext cx="1135504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07587017-7DA9-4792-9DAE-47FBA77756B9}"/>
                    </a:ext>
                  </a:extLst>
                </p:cNvPr>
                <p:cNvSpPr txBox="1"/>
                <p:nvPr/>
              </p:nvSpPr>
              <p:spPr>
                <a:xfrm>
                  <a:off x="4140956" y="4872997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=3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07587017-7DA9-4792-9DAE-47FBA77756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0956" y="4872997"/>
                  <a:ext cx="1135504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61DF08F7-DE55-4687-856E-069ED21750CB}"/>
                    </a:ext>
                  </a:extLst>
                </p:cNvPr>
                <p:cNvSpPr txBox="1"/>
                <p:nvPr/>
              </p:nvSpPr>
              <p:spPr>
                <a:xfrm>
                  <a:off x="4898950" y="5896693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=4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61DF08F7-DE55-4687-856E-069ED21750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8950" y="5896693"/>
                  <a:ext cx="1135504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0E3F1F9D-A1F6-486E-9721-3B24D85C8057}"/>
                    </a:ext>
                  </a:extLst>
                </p:cNvPr>
                <p:cNvSpPr txBox="1"/>
                <p:nvPr/>
              </p:nvSpPr>
              <p:spPr>
                <a:xfrm>
                  <a:off x="3996844" y="5323653"/>
                  <a:ext cx="134068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1, 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en-US" dirty="0"/>
                    <a:t>-100</a:t>
                  </a:r>
                  <a:endParaRPr lang="en-SE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0E3F1F9D-A1F6-486E-9721-3B24D85C805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6844" y="5323653"/>
                  <a:ext cx="1340688" cy="369332"/>
                </a:xfrm>
                <a:prstGeom prst="rect">
                  <a:avLst/>
                </a:prstGeom>
                <a:blipFill>
                  <a:blip r:embed="rId12"/>
                  <a:stretch>
                    <a:fillRect t="-8197" r="-3636" b="-24590"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FA5A609-03C2-40E1-B777-04BDBAF28262}"/>
              </a:ext>
            </a:extLst>
          </p:cNvPr>
          <p:cNvCxnSpPr>
            <a:cxnSpLocks/>
          </p:cNvCxnSpPr>
          <p:nvPr/>
        </p:nvCxnSpPr>
        <p:spPr bwMode="auto">
          <a:xfrm flipH="1">
            <a:off x="6081204" y="5482508"/>
            <a:ext cx="514905" cy="26148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F7B5108-534E-4F55-A923-DF45E9301D8F}"/>
              </a:ext>
            </a:extLst>
          </p:cNvPr>
          <p:cNvCxnSpPr>
            <a:cxnSpLocks/>
          </p:cNvCxnSpPr>
          <p:nvPr/>
        </p:nvCxnSpPr>
        <p:spPr bwMode="auto">
          <a:xfrm flipH="1">
            <a:off x="6081204" y="5862338"/>
            <a:ext cx="514905" cy="26148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5159093-C546-4FA2-BF54-449CC12CAC46}"/>
              </a:ext>
            </a:extLst>
          </p:cNvPr>
          <p:cNvCxnSpPr>
            <a:cxnSpLocks/>
          </p:cNvCxnSpPr>
          <p:nvPr/>
        </p:nvCxnSpPr>
        <p:spPr bwMode="auto">
          <a:xfrm flipH="1">
            <a:off x="6081203" y="5102362"/>
            <a:ext cx="514905" cy="26148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6330246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E4145-0921-41EC-B062-2AD4783ED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7BC84-CD9A-48FF-9306-1998FB5129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6000" dirty="0" err="1"/>
              <a:t>Sarsa</a:t>
            </a:r>
            <a:endParaRPr lang="en-SE" sz="6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8FA26A-94CF-4C3B-818B-2BD7AF105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967606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1CD80D1-8972-49E0-AB30-50C641BFF67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52889" y="274638"/>
                <a:ext cx="8686065" cy="868362"/>
              </a:xfrm>
            </p:spPr>
            <p:txBody>
              <a:bodyPr/>
              <a:lstStyle/>
              <a:p>
                <a:r>
                  <a:rPr lang="en-US" sz="3200" dirty="0"/>
                  <a:t>Sarsa, Episodes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3×(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2,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0,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1,−100, 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SE" sz="3200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1CD80D1-8972-49E0-AB30-50C641BFF6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52889" y="274638"/>
                <a:ext cx="8686065" cy="868362"/>
              </a:xfrm>
              <a:blipFill>
                <a:blip r:embed="rId2"/>
                <a:stretch>
                  <a:fillRect b="-6294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4BD7F2-6D27-437A-87F5-E823F3651B1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05045" y="1143000"/>
                <a:ext cx="8533910" cy="3376286"/>
              </a:xfrm>
            </p:spPr>
            <p:txBody>
              <a:bodyPr>
                <a:normAutofit fontScale="55000" lnSpcReduction="20000"/>
              </a:bodyPr>
              <a:lstStyle/>
              <a:p>
                <a:r>
                  <a:rPr lang="en-US" b="0" dirty="0" err="1">
                    <a:solidFill>
                      <a:schemeClr val="tx1"/>
                    </a:solidFill>
                  </a:rPr>
                  <a:t>Sarsa</a:t>
                </a:r>
                <a:r>
                  <a:rPr lang="en-US" b="0" dirty="0">
                    <a:solidFill>
                      <a:schemeClr val="tx1"/>
                    </a:solidFill>
                  </a:rPr>
                  <a:t> update equation: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EP1:</a:t>
                </a: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0−0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,−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=−100+0=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−100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EP2:</a:t>
                </a:r>
                <a:endParaRPr lang="en-US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=0−10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−100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,−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=−100+0=−100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EP3:</a:t>
                </a: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=0−10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0=−100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,−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=−100+0=−100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4BD7F2-6D27-437A-87F5-E823F3651B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5045" y="1143000"/>
                <a:ext cx="8533910" cy="3376286"/>
              </a:xfrm>
              <a:blipFill>
                <a:blip r:embed="rId3"/>
                <a:stretch>
                  <a:fillRect l="-500" t="-2712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A5DC08-0881-422E-B2D8-2C5191A05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23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7">
                <a:extLst>
                  <a:ext uri="{FF2B5EF4-FFF2-40B4-BE49-F238E27FC236}">
                    <a16:creationId xmlns:a16="http://schemas.microsoft.com/office/drawing/2014/main" id="{27C8D0D8-14E5-4F3F-B1E8-DC0BC2A62E8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77586443"/>
                  </p:ext>
                </p:extLst>
              </p:nvPr>
            </p:nvGraphicFramePr>
            <p:xfrm>
              <a:off x="4724400" y="4710296"/>
              <a:ext cx="4343400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68680">
                      <a:extLst>
                        <a:ext uri="{9D8B030D-6E8A-4147-A177-3AD203B41FA5}">
                          <a16:colId xmlns:a16="http://schemas.microsoft.com/office/drawing/2014/main" val="737800809"/>
                        </a:ext>
                      </a:extLst>
                    </a:gridCol>
                    <a:gridCol w="868680">
                      <a:extLst>
                        <a:ext uri="{9D8B030D-6E8A-4147-A177-3AD203B41FA5}">
                          <a16:colId xmlns:a16="http://schemas.microsoft.com/office/drawing/2014/main" val="253111052"/>
                        </a:ext>
                      </a:extLst>
                    </a:gridCol>
                    <a:gridCol w="868680">
                      <a:extLst>
                        <a:ext uri="{9D8B030D-6E8A-4147-A177-3AD203B41FA5}">
                          <a16:colId xmlns:a16="http://schemas.microsoft.com/office/drawing/2014/main" val="2707824466"/>
                        </a:ext>
                      </a:extLst>
                    </a:gridCol>
                    <a:gridCol w="868680">
                      <a:extLst>
                        <a:ext uri="{9D8B030D-6E8A-4147-A177-3AD203B41FA5}">
                          <a16:colId xmlns:a16="http://schemas.microsoft.com/office/drawing/2014/main" val="1950743582"/>
                        </a:ext>
                      </a:extLst>
                    </a:gridCol>
                    <a:gridCol w="868680">
                      <a:extLst>
                        <a:ext uri="{9D8B030D-6E8A-4147-A177-3AD203B41FA5}">
                          <a16:colId xmlns:a16="http://schemas.microsoft.com/office/drawing/2014/main" val="426955468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  <m: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448218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Init</a:t>
                          </a:r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074305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EP1</a:t>
                          </a:r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−100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84496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EP2</a:t>
                          </a:r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00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−100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471490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EP3</a:t>
                          </a:r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100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100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4099687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7">
                <a:extLst>
                  <a:ext uri="{FF2B5EF4-FFF2-40B4-BE49-F238E27FC236}">
                    <a16:creationId xmlns:a16="http://schemas.microsoft.com/office/drawing/2014/main" id="{27C8D0D8-14E5-4F3F-B1E8-DC0BC2A62E8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77586443"/>
                  </p:ext>
                </p:extLst>
              </p:nvPr>
            </p:nvGraphicFramePr>
            <p:xfrm>
              <a:off x="4724400" y="4710296"/>
              <a:ext cx="4343400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68680">
                      <a:extLst>
                        <a:ext uri="{9D8B030D-6E8A-4147-A177-3AD203B41FA5}">
                          <a16:colId xmlns:a16="http://schemas.microsoft.com/office/drawing/2014/main" val="737800809"/>
                        </a:ext>
                      </a:extLst>
                    </a:gridCol>
                    <a:gridCol w="868680">
                      <a:extLst>
                        <a:ext uri="{9D8B030D-6E8A-4147-A177-3AD203B41FA5}">
                          <a16:colId xmlns:a16="http://schemas.microsoft.com/office/drawing/2014/main" val="253111052"/>
                        </a:ext>
                      </a:extLst>
                    </a:gridCol>
                    <a:gridCol w="868680">
                      <a:extLst>
                        <a:ext uri="{9D8B030D-6E8A-4147-A177-3AD203B41FA5}">
                          <a16:colId xmlns:a16="http://schemas.microsoft.com/office/drawing/2014/main" val="2707824466"/>
                        </a:ext>
                      </a:extLst>
                    </a:gridCol>
                    <a:gridCol w="868680">
                      <a:extLst>
                        <a:ext uri="{9D8B030D-6E8A-4147-A177-3AD203B41FA5}">
                          <a16:colId xmlns:a16="http://schemas.microsoft.com/office/drawing/2014/main" val="1950743582"/>
                        </a:ext>
                      </a:extLst>
                    </a:gridCol>
                    <a:gridCol w="868680">
                      <a:extLst>
                        <a:ext uri="{9D8B030D-6E8A-4147-A177-3AD203B41FA5}">
                          <a16:colId xmlns:a16="http://schemas.microsoft.com/office/drawing/2014/main" val="426955468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2113" t="-1639" r="-304225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200699" t="-1639" r="-202098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302817" t="-1639" r="-103521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400000" t="-1639" r="-2797" b="-4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448218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Init</a:t>
                          </a:r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2113" t="-101639" r="-304225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200699" t="-101639" r="-202098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302817" t="-101639" r="-103521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400000" t="-101639" r="-2797" b="-3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074305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EP1</a:t>
                          </a:r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2113" t="-201639" r="-304225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200699" t="-201639" r="-202098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302817" t="-201639" r="-103521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400000" t="-201639" r="-2797" b="-2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84496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EP2</a:t>
                          </a:r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2113" t="-301639" r="-304225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200699" t="-301639" r="-202098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302817" t="-301639" r="-103521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400000" t="-301639" r="-2797" b="-1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71490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EP3</a:t>
                          </a:r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2113" t="-401639" r="-304225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200699" t="-401639" r="-202098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302817" t="-401639" r="-103521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400000" t="-401639" r="-2797" b="-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40996876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2D79E8A4-2C93-432F-8C94-9EFAF4D49CC8}"/>
              </a:ext>
            </a:extLst>
          </p:cNvPr>
          <p:cNvGrpSpPr/>
          <p:nvPr/>
        </p:nvGrpSpPr>
        <p:grpSpPr>
          <a:xfrm>
            <a:off x="1088261" y="4480514"/>
            <a:ext cx="3055021" cy="2313764"/>
            <a:chOff x="2979433" y="4087036"/>
            <a:chExt cx="3055021" cy="2313764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DD6B171-08E2-4861-A2D0-579238DCE642}"/>
                </a:ext>
              </a:extLst>
            </p:cNvPr>
            <p:cNvSpPr/>
            <p:nvPr/>
          </p:nvSpPr>
          <p:spPr bwMode="auto">
            <a:xfrm>
              <a:off x="3045041" y="4938804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B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1F7B6E0-661D-4CD6-9875-402B8E079CD8}"/>
                </a:ext>
              </a:extLst>
            </p:cNvPr>
            <p:cNvSpPr/>
            <p:nvPr/>
          </p:nvSpPr>
          <p:spPr bwMode="auto">
            <a:xfrm>
              <a:off x="4254253" y="5765307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D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47EB3AD0-6743-42A9-A4B7-908BFE786575}"/>
                </a:ext>
              </a:extLst>
            </p:cNvPr>
            <p:cNvSpPr/>
            <p:nvPr/>
          </p:nvSpPr>
          <p:spPr bwMode="auto">
            <a:xfrm>
              <a:off x="4239013" y="4087036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C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CEF0AC1-9972-465C-A1D7-640369C52E2B}"/>
                </a:ext>
              </a:extLst>
            </p:cNvPr>
            <p:cNvSpPr/>
            <p:nvPr/>
          </p:nvSpPr>
          <p:spPr bwMode="auto">
            <a:xfrm>
              <a:off x="5428253" y="4987546"/>
              <a:ext cx="538008" cy="5380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T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9E78EFD2-85DD-45FA-88A4-7269D57105AA}"/>
                </a:ext>
              </a:extLst>
            </p:cNvPr>
            <p:cNvCxnSpPr>
              <a:cxnSpLocks/>
              <a:stCxn id="11" idx="7"/>
            </p:cNvCxnSpPr>
            <p:nvPr/>
          </p:nvCxnSpPr>
          <p:spPr bwMode="auto">
            <a:xfrm flipV="1">
              <a:off x="3587468" y="4447713"/>
              <a:ext cx="666784" cy="584157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04B5A2A7-0AA7-4D26-8543-827883466560}"/>
                </a:ext>
              </a:extLst>
            </p:cNvPr>
            <p:cNvCxnSpPr>
              <a:cxnSpLocks/>
              <a:endCxn id="12" idx="2"/>
            </p:cNvCxnSpPr>
            <p:nvPr/>
          </p:nvCxnSpPr>
          <p:spPr bwMode="auto">
            <a:xfrm>
              <a:off x="3587468" y="5495858"/>
              <a:ext cx="666785" cy="58719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6492B05C-709A-44BD-A739-D81B820D36F0}"/>
                </a:ext>
              </a:extLst>
            </p:cNvPr>
            <p:cNvCxnSpPr>
              <a:cxnSpLocks/>
              <a:stCxn id="13" idx="6"/>
            </p:cNvCxnSpPr>
            <p:nvPr/>
          </p:nvCxnSpPr>
          <p:spPr bwMode="auto">
            <a:xfrm>
              <a:off x="4874506" y="4404783"/>
              <a:ext cx="548900" cy="71178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ABCA6124-5F7F-4C42-B98F-831EEE33FA2B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02742" y="4692041"/>
              <a:ext cx="723087" cy="472764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D98FF445-E819-436E-BB41-0D58385DC8F4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763813" y="5468595"/>
              <a:ext cx="664439" cy="37613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5F833C22-A3E4-4150-93F8-9A4908EE27F8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874434" y="5526626"/>
              <a:ext cx="611894" cy="649149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D086962C-AD66-4E23-AE5F-4E10B75CD173}"/>
                    </a:ext>
                  </a:extLst>
                </p:cNvPr>
                <p:cNvSpPr txBox="1"/>
                <p:nvPr/>
              </p:nvSpPr>
              <p:spPr>
                <a:xfrm>
                  <a:off x="2979433" y="4425519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D086962C-AD66-4E23-AE5F-4E10B75CD1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9433" y="4425519"/>
                  <a:ext cx="1135504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C5B6A65A-0063-481D-818A-3AF68AE92D2D}"/>
                    </a:ext>
                  </a:extLst>
                </p:cNvPr>
                <p:cNvSpPr txBox="1"/>
                <p:nvPr/>
              </p:nvSpPr>
              <p:spPr>
                <a:xfrm>
                  <a:off x="2979433" y="5765307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C5B6A65A-0063-481D-818A-3AF68AE92D2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9433" y="5765307"/>
                  <a:ext cx="1135504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F1D7C7C7-025E-41D2-BA38-FC640918D608}"/>
                    </a:ext>
                  </a:extLst>
                </p:cNvPr>
                <p:cNvSpPr txBox="1"/>
                <p:nvPr/>
              </p:nvSpPr>
              <p:spPr>
                <a:xfrm>
                  <a:off x="4898950" y="4286639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F1D7C7C7-025E-41D2-BA38-FC640918D60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8950" y="4286639"/>
                  <a:ext cx="1135504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3278DAFF-0CF9-4078-A59B-338B19EBC71C}"/>
                    </a:ext>
                  </a:extLst>
                </p:cNvPr>
                <p:cNvSpPr txBox="1"/>
                <p:nvPr/>
              </p:nvSpPr>
              <p:spPr>
                <a:xfrm>
                  <a:off x="4140956" y="4872997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=3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3278DAFF-0CF9-4078-A59B-338B19EBC71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0956" y="4872997"/>
                  <a:ext cx="1135504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D3007B5F-2C79-4BD2-88B2-1843EAA7837A}"/>
                    </a:ext>
                  </a:extLst>
                </p:cNvPr>
                <p:cNvSpPr txBox="1"/>
                <p:nvPr/>
              </p:nvSpPr>
              <p:spPr>
                <a:xfrm>
                  <a:off x="4898950" y="5896693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=4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D3007B5F-2C79-4BD2-88B2-1843EAA7837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8950" y="5896693"/>
                  <a:ext cx="1135504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5DFA2F62-86F6-4345-AF23-E9EA3FAFE6E7}"/>
                    </a:ext>
                  </a:extLst>
                </p:cNvPr>
                <p:cNvSpPr txBox="1"/>
                <p:nvPr/>
              </p:nvSpPr>
              <p:spPr>
                <a:xfrm>
                  <a:off x="3996844" y="5323653"/>
                  <a:ext cx="134068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1, 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en-US" dirty="0"/>
                    <a:t>-100</a:t>
                  </a:r>
                  <a:endParaRPr lang="en-SE" dirty="0"/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5DFA2F62-86F6-4345-AF23-E9EA3FAFE6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6844" y="5323653"/>
                  <a:ext cx="1340688" cy="369332"/>
                </a:xfrm>
                <a:prstGeom prst="rect">
                  <a:avLst/>
                </a:prstGeom>
                <a:blipFill>
                  <a:blip r:embed="rId10"/>
                  <a:stretch>
                    <a:fillRect t="-10000" r="-3636" b="-26667"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84D2917-841E-4C47-AF5A-DF390ED23EE3}"/>
              </a:ext>
            </a:extLst>
          </p:cNvPr>
          <p:cNvCxnSpPr>
            <a:cxnSpLocks/>
          </p:cNvCxnSpPr>
          <p:nvPr/>
        </p:nvCxnSpPr>
        <p:spPr bwMode="auto">
          <a:xfrm flipH="1">
            <a:off x="7190912" y="5733825"/>
            <a:ext cx="381740" cy="214681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2351039-AD0A-484C-B265-0CF38CE9F5BE}"/>
              </a:ext>
            </a:extLst>
          </p:cNvPr>
          <p:cNvCxnSpPr>
            <a:cxnSpLocks/>
          </p:cNvCxnSpPr>
          <p:nvPr/>
        </p:nvCxnSpPr>
        <p:spPr bwMode="auto">
          <a:xfrm flipH="1">
            <a:off x="7190912" y="6153788"/>
            <a:ext cx="381740" cy="214681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64035BF-BECE-4952-B249-941B15962100}"/>
              </a:ext>
            </a:extLst>
          </p:cNvPr>
          <p:cNvCxnSpPr>
            <a:cxnSpLocks/>
          </p:cNvCxnSpPr>
          <p:nvPr/>
        </p:nvCxnSpPr>
        <p:spPr bwMode="auto">
          <a:xfrm flipH="1">
            <a:off x="7190912" y="5369100"/>
            <a:ext cx="381740" cy="214681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4033102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1CD80D1-8972-49E0-AB30-50C641BFF67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dirty="0"/>
                  <a:t>Sarsa, Episodes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3×(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2,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0,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2, 4, 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SE" sz="3200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1CD80D1-8972-49E0-AB30-50C641BFF6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b="-6294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4BD7F2-6D27-437A-87F5-E823F3651B1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3300210"/>
              </a:xfrm>
            </p:spPr>
            <p:txBody>
              <a:bodyPr>
                <a:normAutofit fontScale="55000" lnSpcReduction="20000"/>
              </a:bodyPr>
              <a:lstStyle/>
              <a:p>
                <a:r>
                  <a:rPr lang="en-US" b="0" dirty="0">
                    <a:solidFill>
                      <a:schemeClr val="tx1"/>
                    </a:solidFill>
                  </a:rPr>
                  <a:t>Sarsa update equation: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EP1:</a:t>
                </a: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0−0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,−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+0=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EP2:</a:t>
                </a:r>
                <a:endParaRPr lang="en-US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4=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,−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+0=4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EP3:</a:t>
                </a: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0+4=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,−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=4+0=4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4BD7F2-6D27-437A-87F5-E823F3651B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3300210"/>
              </a:xfrm>
              <a:blipFill>
                <a:blip r:embed="rId3"/>
                <a:stretch>
                  <a:fillRect l="-519" t="-2773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A5DC08-0881-422E-B2D8-2C5191A05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24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7">
                <a:extLst>
                  <a:ext uri="{FF2B5EF4-FFF2-40B4-BE49-F238E27FC236}">
                    <a16:creationId xmlns:a16="http://schemas.microsoft.com/office/drawing/2014/main" id="{27C8D0D8-14E5-4F3F-B1E8-DC0BC2A62E8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42896512"/>
                  </p:ext>
                </p:extLst>
              </p:nvPr>
            </p:nvGraphicFramePr>
            <p:xfrm>
              <a:off x="4866444" y="4746593"/>
              <a:ext cx="4114555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22911">
                      <a:extLst>
                        <a:ext uri="{9D8B030D-6E8A-4147-A177-3AD203B41FA5}">
                          <a16:colId xmlns:a16="http://schemas.microsoft.com/office/drawing/2014/main" val="737800809"/>
                        </a:ext>
                      </a:extLst>
                    </a:gridCol>
                    <a:gridCol w="822911">
                      <a:extLst>
                        <a:ext uri="{9D8B030D-6E8A-4147-A177-3AD203B41FA5}">
                          <a16:colId xmlns:a16="http://schemas.microsoft.com/office/drawing/2014/main" val="253111052"/>
                        </a:ext>
                      </a:extLst>
                    </a:gridCol>
                    <a:gridCol w="822911">
                      <a:extLst>
                        <a:ext uri="{9D8B030D-6E8A-4147-A177-3AD203B41FA5}">
                          <a16:colId xmlns:a16="http://schemas.microsoft.com/office/drawing/2014/main" val="2707824466"/>
                        </a:ext>
                      </a:extLst>
                    </a:gridCol>
                    <a:gridCol w="822911">
                      <a:extLst>
                        <a:ext uri="{9D8B030D-6E8A-4147-A177-3AD203B41FA5}">
                          <a16:colId xmlns:a16="http://schemas.microsoft.com/office/drawing/2014/main" val="1950743582"/>
                        </a:ext>
                      </a:extLst>
                    </a:gridCol>
                    <a:gridCol w="822911">
                      <a:extLst>
                        <a:ext uri="{9D8B030D-6E8A-4147-A177-3AD203B41FA5}">
                          <a16:colId xmlns:a16="http://schemas.microsoft.com/office/drawing/2014/main" val="426955468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  <m: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448218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Init</a:t>
                          </a:r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074305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EP1</a:t>
                          </a:r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84496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EP2</a:t>
                          </a:r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471490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EP3</a:t>
                          </a:r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4099687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7">
                <a:extLst>
                  <a:ext uri="{FF2B5EF4-FFF2-40B4-BE49-F238E27FC236}">
                    <a16:creationId xmlns:a16="http://schemas.microsoft.com/office/drawing/2014/main" id="{27C8D0D8-14E5-4F3F-B1E8-DC0BC2A62E8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42896512"/>
                  </p:ext>
                </p:extLst>
              </p:nvPr>
            </p:nvGraphicFramePr>
            <p:xfrm>
              <a:off x="4866444" y="4746593"/>
              <a:ext cx="4114555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22911">
                      <a:extLst>
                        <a:ext uri="{9D8B030D-6E8A-4147-A177-3AD203B41FA5}">
                          <a16:colId xmlns:a16="http://schemas.microsoft.com/office/drawing/2014/main" val="737800809"/>
                        </a:ext>
                      </a:extLst>
                    </a:gridCol>
                    <a:gridCol w="822911">
                      <a:extLst>
                        <a:ext uri="{9D8B030D-6E8A-4147-A177-3AD203B41FA5}">
                          <a16:colId xmlns:a16="http://schemas.microsoft.com/office/drawing/2014/main" val="253111052"/>
                        </a:ext>
                      </a:extLst>
                    </a:gridCol>
                    <a:gridCol w="822911">
                      <a:extLst>
                        <a:ext uri="{9D8B030D-6E8A-4147-A177-3AD203B41FA5}">
                          <a16:colId xmlns:a16="http://schemas.microsoft.com/office/drawing/2014/main" val="2707824466"/>
                        </a:ext>
                      </a:extLst>
                    </a:gridCol>
                    <a:gridCol w="822911">
                      <a:extLst>
                        <a:ext uri="{9D8B030D-6E8A-4147-A177-3AD203B41FA5}">
                          <a16:colId xmlns:a16="http://schemas.microsoft.com/office/drawing/2014/main" val="1950743582"/>
                        </a:ext>
                      </a:extLst>
                    </a:gridCol>
                    <a:gridCol w="822911">
                      <a:extLst>
                        <a:ext uri="{9D8B030D-6E8A-4147-A177-3AD203B41FA5}">
                          <a16:colId xmlns:a16="http://schemas.microsoft.com/office/drawing/2014/main" val="426955468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0741" t="-1639" r="-303704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99265" t="-1639" r="-201471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301481" t="-1639" r="-102963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401481" t="-1639" r="-2963" b="-4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448218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Init</a:t>
                          </a:r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0741" t="-101639" r="-303704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99265" t="-101639" r="-201471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301481" t="-101639" r="-102963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401481" t="-101639" r="-2963" b="-3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074305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EP1</a:t>
                          </a:r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0741" t="-201639" r="-303704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99265" t="-201639" r="-201471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301481" t="-201639" r="-102963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401481" t="-201639" r="-2963" b="-2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84496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EP2</a:t>
                          </a:r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0741" t="-301639" r="-303704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99265" t="-301639" r="-201471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301481" t="-301639" r="-102963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401481" t="-301639" r="-2963" b="-1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71490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EP3</a:t>
                          </a:r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0741" t="-401639" r="-303704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99265" t="-401639" r="-201471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301481" t="-401639" r="-102963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401481" t="-401639" r="-2963" b="-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40996876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5380ABA6-D5D6-4688-9240-1CF27D48C8EB}"/>
              </a:ext>
            </a:extLst>
          </p:cNvPr>
          <p:cNvGrpSpPr/>
          <p:nvPr/>
        </p:nvGrpSpPr>
        <p:grpSpPr>
          <a:xfrm>
            <a:off x="1039367" y="4342135"/>
            <a:ext cx="3055021" cy="2313764"/>
            <a:chOff x="2979433" y="4087036"/>
            <a:chExt cx="3055021" cy="2313764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1B0FCD0-9B25-4D63-8A5D-963C8E4FFD90}"/>
                </a:ext>
              </a:extLst>
            </p:cNvPr>
            <p:cNvSpPr/>
            <p:nvPr/>
          </p:nvSpPr>
          <p:spPr bwMode="auto">
            <a:xfrm>
              <a:off x="3045041" y="4938804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B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13D3A8AE-8D77-43C5-A130-D56A33D22A73}"/>
                </a:ext>
              </a:extLst>
            </p:cNvPr>
            <p:cNvSpPr/>
            <p:nvPr/>
          </p:nvSpPr>
          <p:spPr bwMode="auto">
            <a:xfrm>
              <a:off x="4254253" y="5765307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D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4F1BD68B-AFCE-44A8-A429-6A381A010FA4}"/>
                </a:ext>
              </a:extLst>
            </p:cNvPr>
            <p:cNvSpPr/>
            <p:nvPr/>
          </p:nvSpPr>
          <p:spPr bwMode="auto">
            <a:xfrm>
              <a:off x="4239013" y="4087036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C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ECE3D29-E139-4B42-9ED5-44864402ED0C}"/>
                </a:ext>
              </a:extLst>
            </p:cNvPr>
            <p:cNvSpPr/>
            <p:nvPr/>
          </p:nvSpPr>
          <p:spPr bwMode="auto">
            <a:xfrm>
              <a:off x="5428253" y="4987546"/>
              <a:ext cx="538008" cy="5380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T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E08848BD-4AE8-472E-9D80-C118BFD35EAC}"/>
                </a:ext>
              </a:extLst>
            </p:cNvPr>
            <p:cNvCxnSpPr>
              <a:cxnSpLocks/>
              <a:stCxn id="10" idx="7"/>
            </p:cNvCxnSpPr>
            <p:nvPr/>
          </p:nvCxnSpPr>
          <p:spPr bwMode="auto">
            <a:xfrm flipV="1">
              <a:off x="3587468" y="4447713"/>
              <a:ext cx="666784" cy="584157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47127A71-DE0E-4BD3-94A4-2206238136A1}"/>
                </a:ext>
              </a:extLst>
            </p:cNvPr>
            <p:cNvCxnSpPr>
              <a:cxnSpLocks/>
              <a:endCxn id="11" idx="2"/>
            </p:cNvCxnSpPr>
            <p:nvPr/>
          </p:nvCxnSpPr>
          <p:spPr bwMode="auto">
            <a:xfrm>
              <a:off x="3587468" y="5495858"/>
              <a:ext cx="666785" cy="58719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E443E571-3728-4EC4-85D7-BCC491C34F08}"/>
                </a:ext>
              </a:extLst>
            </p:cNvPr>
            <p:cNvCxnSpPr>
              <a:cxnSpLocks/>
              <a:stCxn id="12" idx="6"/>
            </p:cNvCxnSpPr>
            <p:nvPr/>
          </p:nvCxnSpPr>
          <p:spPr bwMode="auto">
            <a:xfrm>
              <a:off x="4874506" y="4404783"/>
              <a:ext cx="548900" cy="71178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6990B3FA-48A7-435E-8B3E-0BF3B686186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02742" y="4692041"/>
              <a:ext cx="723087" cy="472764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98292DEF-966F-4E56-B283-E9D79E4FE77A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763813" y="5468595"/>
              <a:ext cx="664439" cy="37613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F6C673B6-2399-4322-8AF9-14444222D7C1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874434" y="5526626"/>
              <a:ext cx="611894" cy="649149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B07500A2-5759-44D6-AD66-39BD6F8AE15A}"/>
                    </a:ext>
                  </a:extLst>
                </p:cNvPr>
                <p:cNvSpPr txBox="1"/>
                <p:nvPr/>
              </p:nvSpPr>
              <p:spPr>
                <a:xfrm>
                  <a:off x="2979433" y="4425519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B07500A2-5759-44D6-AD66-39BD6F8AE15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9433" y="4425519"/>
                  <a:ext cx="1135504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080BBF9F-9005-497F-BF0C-D88342D13783}"/>
                    </a:ext>
                  </a:extLst>
                </p:cNvPr>
                <p:cNvSpPr txBox="1"/>
                <p:nvPr/>
              </p:nvSpPr>
              <p:spPr>
                <a:xfrm>
                  <a:off x="2979433" y="5765307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080BBF9F-9005-497F-BF0C-D88342D1378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9433" y="5765307"/>
                  <a:ext cx="1135504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F3A62CDB-EB68-4308-BFDD-EA4D80C0083B}"/>
                    </a:ext>
                  </a:extLst>
                </p:cNvPr>
                <p:cNvSpPr txBox="1"/>
                <p:nvPr/>
              </p:nvSpPr>
              <p:spPr>
                <a:xfrm>
                  <a:off x="4898950" y="4286639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F3A62CDB-EB68-4308-BFDD-EA4D80C0083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8950" y="4286639"/>
                  <a:ext cx="1135504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536EA0E0-3EEE-489C-A394-B3B740713BBF}"/>
                    </a:ext>
                  </a:extLst>
                </p:cNvPr>
                <p:cNvSpPr txBox="1"/>
                <p:nvPr/>
              </p:nvSpPr>
              <p:spPr>
                <a:xfrm>
                  <a:off x="4140956" y="4872997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=3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536EA0E0-3EEE-489C-A394-B3B740713B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0956" y="4872997"/>
                  <a:ext cx="1135504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D4E41970-91A6-49CA-9134-FC4E224DCFD8}"/>
                    </a:ext>
                  </a:extLst>
                </p:cNvPr>
                <p:cNvSpPr txBox="1"/>
                <p:nvPr/>
              </p:nvSpPr>
              <p:spPr>
                <a:xfrm>
                  <a:off x="4898950" y="5896693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=4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D4E41970-91A6-49CA-9134-FC4E224DCF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8950" y="5896693"/>
                  <a:ext cx="1135504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9976E968-800A-4C73-A6E0-7B0FB8A408F7}"/>
                    </a:ext>
                  </a:extLst>
                </p:cNvPr>
                <p:cNvSpPr txBox="1"/>
                <p:nvPr/>
              </p:nvSpPr>
              <p:spPr>
                <a:xfrm>
                  <a:off x="3996844" y="5323653"/>
                  <a:ext cx="134068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1, 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en-US" dirty="0"/>
                    <a:t>-100</a:t>
                  </a:r>
                  <a:endParaRPr lang="en-SE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9976E968-800A-4C73-A6E0-7B0FB8A408F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6844" y="5323653"/>
                  <a:ext cx="1340688" cy="369332"/>
                </a:xfrm>
                <a:prstGeom prst="rect">
                  <a:avLst/>
                </a:prstGeom>
                <a:blipFill>
                  <a:blip r:embed="rId10"/>
                  <a:stretch>
                    <a:fillRect t="-8197" r="-3636" b="-24590"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8C1E288-2CC5-42ED-8E27-B3A3F78B01A7}"/>
              </a:ext>
            </a:extLst>
          </p:cNvPr>
          <p:cNvCxnSpPr>
            <a:cxnSpLocks/>
          </p:cNvCxnSpPr>
          <p:nvPr/>
        </p:nvCxnSpPr>
        <p:spPr bwMode="auto">
          <a:xfrm flipH="1">
            <a:off x="7013359" y="5743369"/>
            <a:ext cx="1498726" cy="277037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80BDFC0-74BC-4727-91BD-57529F7342CA}"/>
              </a:ext>
            </a:extLst>
          </p:cNvPr>
          <p:cNvCxnSpPr>
            <a:cxnSpLocks/>
          </p:cNvCxnSpPr>
          <p:nvPr/>
        </p:nvCxnSpPr>
        <p:spPr bwMode="auto">
          <a:xfrm flipH="1">
            <a:off x="7013359" y="6112701"/>
            <a:ext cx="1498726" cy="277037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8B3E6A3-5BB9-497B-8DE4-92D37F2869FD}"/>
              </a:ext>
            </a:extLst>
          </p:cNvPr>
          <p:cNvCxnSpPr>
            <a:cxnSpLocks/>
          </p:cNvCxnSpPr>
          <p:nvPr/>
        </p:nvCxnSpPr>
        <p:spPr bwMode="auto">
          <a:xfrm flipH="1">
            <a:off x="7013359" y="5358909"/>
            <a:ext cx="1498726" cy="277037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8681414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1CD80D1-8972-49E0-AB30-50C641BFF67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33351" y="274638"/>
                <a:ext cx="8848724" cy="868362"/>
              </a:xfrm>
            </p:spPr>
            <p:txBody>
              <a:bodyPr/>
              <a:lstStyle/>
              <a:p>
                <a:r>
                  <a:rPr lang="en-US" sz="3600" dirty="0"/>
                  <a:t>QL, Episodes </a:t>
                </a:r>
                <a14:m>
                  <m:oMath xmlns:m="http://schemas.openxmlformats.org/officeDocument/2006/math">
                    <m:r>
                      <a:rPr lang="en-US" sz="3600" b="0" i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3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6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36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3600" i="1">
                        <a:latin typeface="Cambria Math" panose="02040503050406030204" pitchFamily="18" charset="0"/>
                      </a:rPr>
                      <m:t>2,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600" i="1">
                        <a:latin typeface="Cambria Math" panose="02040503050406030204" pitchFamily="18" charset="0"/>
                      </a:rPr>
                      <m:t>0,</m:t>
                    </m:r>
                    <m:r>
                      <a:rPr lang="en-US" sz="3600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36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3600" i="1">
                        <a:latin typeface="Cambria Math" panose="02040503050406030204" pitchFamily="18" charset="0"/>
                      </a:rPr>
                      <m:t>1,−100, </m:t>
                    </m:r>
                    <m:r>
                      <a:rPr lang="en-US" sz="360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3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SE" sz="3600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1CD80D1-8972-49E0-AB30-50C641BFF6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33351" y="274638"/>
                <a:ext cx="8848724" cy="868362"/>
              </a:xfrm>
              <a:blipFill>
                <a:blip r:embed="rId2"/>
                <a:stretch>
                  <a:fillRect l="-345" b="-13287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4BD7F2-6D27-437A-87F5-E823F3651B1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3463776"/>
              </a:xfrm>
            </p:spPr>
            <p:txBody>
              <a:bodyPr>
                <a:normAutofit fontScale="47500" lnSpcReduction="20000"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QL update equation: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d>
                      </m:e>
                    </m:func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EP1:</a:t>
                </a: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func>
                      <m:func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func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=0+</m:t>
                    </m:r>
                    <m:r>
                      <m:rPr>
                        <m:sty m:val="p"/>
                      </m:rP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⁡(0, 0)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,−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=−100+0=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−10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EP2: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func>
                      <m:func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func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=0+</m:t>
                    </m:r>
                    <m:r>
                      <m:rPr>
                        <m:sty m:val="p"/>
                      </m:rP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−10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0, 0) =0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,−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=−100+0=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−10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EP3: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func>
                      <m:func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func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=0+</m:t>
                    </m:r>
                    <m:r>
                      <m:rPr>
                        <m:sty m:val="p"/>
                      </m:rP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−10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0, 0) =0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,−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=−100+0=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−10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4BD7F2-6D27-437A-87F5-E823F3651B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3463776"/>
              </a:xfrm>
              <a:blipFill>
                <a:blip r:embed="rId3"/>
                <a:stretch>
                  <a:fillRect l="-222" t="-1761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A5DC08-0881-422E-B2D8-2C5191A05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25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4F8972FA-0DCF-4A23-B1B8-256BD8EA8BC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01599312"/>
                  </p:ext>
                </p:extLst>
              </p:nvPr>
            </p:nvGraphicFramePr>
            <p:xfrm>
              <a:off x="4937465" y="4692541"/>
              <a:ext cx="4114555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22911">
                      <a:extLst>
                        <a:ext uri="{9D8B030D-6E8A-4147-A177-3AD203B41FA5}">
                          <a16:colId xmlns:a16="http://schemas.microsoft.com/office/drawing/2014/main" val="737800809"/>
                        </a:ext>
                      </a:extLst>
                    </a:gridCol>
                    <a:gridCol w="822911">
                      <a:extLst>
                        <a:ext uri="{9D8B030D-6E8A-4147-A177-3AD203B41FA5}">
                          <a16:colId xmlns:a16="http://schemas.microsoft.com/office/drawing/2014/main" val="253111052"/>
                        </a:ext>
                      </a:extLst>
                    </a:gridCol>
                    <a:gridCol w="822911">
                      <a:extLst>
                        <a:ext uri="{9D8B030D-6E8A-4147-A177-3AD203B41FA5}">
                          <a16:colId xmlns:a16="http://schemas.microsoft.com/office/drawing/2014/main" val="2707824466"/>
                        </a:ext>
                      </a:extLst>
                    </a:gridCol>
                    <a:gridCol w="822911">
                      <a:extLst>
                        <a:ext uri="{9D8B030D-6E8A-4147-A177-3AD203B41FA5}">
                          <a16:colId xmlns:a16="http://schemas.microsoft.com/office/drawing/2014/main" val="1950743582"/>
                        </a:ext>
                      </a:extLst>
                    </a:gridCol>
                    <a:gridCol w="822911">
                      <a:extLst>
                        <a:ext uri="{9D8B030D-6E8A-4147-A177-3AD203B41FA5}">
                          <a16:colId xmlns:a16="http://schemas.microsoft.com/office/drawing/2014/main" val="426955468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  <m: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448218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Init</a:t>
                          </a:r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074305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EP1</a:t>
                          </a:r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−100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84496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EP2</a:t>
                          </a:r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−100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471490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EP3</a:t>
                          </a:r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−100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4099687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4F8972FA-0DCF-4A23-B1B8-256BD8EA8BC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01599312"/>
                  </p:ext>
                </p:extLst>
              </p:nvPr>
            </p:nvGraphicFramePr>
            <p:xfrm>
              <a:off x="4937465" y="4692541"/>
              <a:ext cx="4114555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22911">
                      <a:extLst>
                        <a:ext uri="{9D8B030D-6E8A-4147-A177-3AD203B41FA5}">
                          <a16:colId xmlns:a16="http://schemas.microsoft.com/office/drawing/2014/main" val="737800809"/>
                        </a:ext>
                      </a:extLst>
                    </a:gridCol>
                    <a:gridCol w="822911">
                      <a:extLst>
                        <a:ext uri="{9D8B030D-6E8A-4147-A177-3AD203B41FA5}">
                          <a16:colId xmlns:a16="http://schemas.microsoft.com/office/drawing/2014/main" val="253111052"/>
                        </a:ext>
                      </a:extLst>
                    </a:gridCol>
                    <a:gridCol w="822911">
                      <a:extLst>
                        <a:ext uri="{9D8B030D-6E8A-4147-A177-3AD203B41FA5}">
                          <a16:colId xmlns:a16="http://schemas.microsoft.com/office/drawing/2014/main" val="2707824466"/>
                        </a:ext>
                      </a:extLst>
                    </a:gridCol>
                    <a:gridCol w="822911">
                      <a:extLst>
                        <a:ext uri="{9D8B030D-6E8A-4147-A177-3AD203B41FA5}">
                          <a16:colId xmlns:a16="http://schemas.microsoft.com/office/drawing/2014/main" val="1950743582"/>
                        </a:ext>
                      </a:extLst>
                    </a:gridCol>
                    <a:gridCol w="822911">
                      <a:extLst>
                        <a:ext uri="{9D8B030D-6E8A-4147-A177-3AD203B41FA5}">
                          <a16:colId xmlns:a16="http://schemas.microsoft.com/office/drawing/2014/main" val="426955468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0741" t="-1639" r="-304444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99265" t="-1639" r="-202206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301481" t="-1639" r="-103704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401481" t="-1639" r="-3704" b="-4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448218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Init</a:t>
                          </a:r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0741" t="-101639" r="-304444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99265" t="-101639" r="-202206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301481" t="-101639" r="-103704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401481" t="-101639" r="-3704" b="-3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074305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EP1</a:t>
                          </a:r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0741" t="-201639" r="-304444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99265" t="-201639" r="-202206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301481" t="-201639" r="-103704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401481" t="-201639" r="-3704" b="-2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84496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EP2</a:t>
                          </a:r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0741" t="-301639" r="-304444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99265" t="-301639" r="-202206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301481" t="-301639" r="-103704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401481" t="-301639" r="-3704" b="-1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71490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EP3</a:t>
                          </a:r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0741" t="-401639" r="-304444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99265" t="-401639" r="-202206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301481" t="-401639" r="-103704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401481" t="-401639" r="-3704" b="-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4099687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08CE37F-3A74-4CFE-A0BC-F0077B9AA7C1}"/>
                  </a:ext>
                </a:extLst>
              </p:cNvPr>
              <p:cNvSpPr txBox="1"/>
              <p:nvPr/>
            </p:nvSpPr>
            <p:spPr>
              <a:xfrm>
                <a:off x="3457751" y="5500491"/>
                <a:ext cx="50513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SE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08CE37F-3A74-4CFE-A0BC-F0077B9AA7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7751" y="5500491"/>
                <a:ext cx="505138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8EA15F5F-D9AD-4AD8-B77A-107AB1D3DC00}"/>
              </a:ext>
            </a:extLst>
          </p:cNvPr>
          <p:cNvGrpSpPr/>
          <p:nvPr/>
        </p:nvGrpSpPr>
        <p:grpSpPr>
          <a:xfrm>
            <a:off x="1179629" y="4460746"/>
            <a:ext cx="3055021" cy="2313764"/>
            <a:chOff x="2979433" y="4087036"/>
            <a:chExt cx="3055021" cy="2313764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6C572E5-3B6D-43EB-8700-9335424573F5}"/>
                </a:ext>
              </a:extLst>
            </p:cNvPr>
            <p:cNvSpPr/>
            <p:nvPr/>
          </p:nvSpPr>
          <p:spPr bwMode="auto">
            <a:xfrm>
              <a:off x="3045041" y="4938804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B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397083E1-F39A-48F0-93F9-E27DC21A6C73}"/>
                </a:ext>
              </a:extLst>
            </p:cNvPr>
            <p:cNvSpPr/>
            <p:nvPr/>
          </p:nvSpPr>
          <p:spPr bwMode="auto">
            <a:xfrm>
              <a:off x="4254253" y="5765307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D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EDF9C61B-8299-42CB-989B-344BFC4D7026}"/>
                </a:ext>
              </a:extLst>
            </p:cNvPr>
            <p:cNvSpPr/>
            <p:nvPr/>
          </p:nvSpPr>
          <p:spPr bwMode="auto">
            <a:xfrm>
              <a:off x="4239013" y="4087036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C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01417C3-4A0C-4DF0-B884-F4ED17FF8D55}"/>
                </a:ext>
              </a:extLst>
            </p:cNvPr>
            <p:cNvSpPr/>
            <p:nvPr/>
          </p:nvSpPr>
          <p:spPr bwMode="auto">
            <a:xfrm>
              <a:off x="5428253" y="4987546"/>
              <a:ext cx="538008" cy="5380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T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AAE09633-67EC-4864-BC6B-B2EF10100173}"/>
                </a:ext>
              </a:extLst>
            </p:cNvPr>
            <p:cNvCxnSpPr>
              <a:cxnSpLocks/>
              <a:stCxn id="10" idx="7"/>
            </p:cNvCxnSpPr>
            <p:nvPr/>
          </p:nvCxnSpPr>
          <p:spPr bwMode="auto">
            <a:xfrm flipV="1">
              <a:off x="3587468" y="4447713"/>
              <a:ext cx="666784" cy="584157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81C30C0B-E9BC-4A3C-8393-9DC46450ED72}"/>
                </a:ext>
              </a:extLst>
            </p:cNvPr>
            <p:cNvCxnSpPr>
              <a:cxnSpLocks/>
              <a:endCxn id="11" idx="2"/>
            </p:cNvCxnSpPr>
            <p:nvPr/>
          </p:nvCxnSpPr>
          <p:spPr bwMode="auto">
            <a:xfrm>
              <a:off x="3587468" y="5495858"/>
              <a:ext cx="666785" cy="58719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524381CD-035E-4DED-9546-9C8D841140CC}"/>
                </a:ext>
              </a:extLst>
            </p:cNvPr>
            <p:cNvCxnSpPr>
              <a:cxnSpLocks/>
              <a:stCxn id="12" idx="6"/>
            </p:cNvCxnSpPr>
            <p:nvPr/>
          </p:nvCxnSpPr>
          <p:spPr bwMode="auto">
            <a:xfrm>
              <a:off x="4874506" y="4404783"/>
              <a:ext cx="548900" cy="71178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A1D39F7A-DAB7-473A-B65C-ABD31FD0C31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02742" y="4692041"/>
              <a:ext cx="723087" cy="472764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290C8851-484B-437E-A9E8-04EAE5C233B8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763813" y="5468595"/>
              <a:ext cx="664439" cy="37613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53DC6108-4A41-4576-842D-825CF6631EA0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874434" y="5526626"/>
              <a:ext cx="611894" cy="649149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E4E9D2C1-8CEA-4305-8A0B-1F1AB1335342}"/>
                    </a:ext>
                  </a:extLst>
                </p:cNvPr>
                <p:cNvSpPr txBox="1"/>
                <p:nvPr/>
              </p:nvSpPr>
              <p:spPr>
                <a:xfrm>
                  <a:off x="2979433" y="4425519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E4E9D2C1-8CEA-4305-8A0B-1F1AB133534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9433" y="4425519"/>
                  <a:ext cx="1135504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E88C2CDD-99B4-48D6-8E7C-F2B8309D2800}"/>
                    </a:ext>
                  </a:extLst>
                </p:cNvPr>
                <p:cNvSpPr txBox="1"/>
                <p:nvPr/>
              </p:nvSpPr>
              <p:spPr>
                <a:xfrm>
                  <a:off x="2979433" y="5765307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E88C2CDD-99B4-48D6-8E7C-F2B8309D28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9433" y="5765307"/>
                  <a:ext cx="1135504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95A63280-38A1-47DA-81F3-15D0671632FA}"/>
                    </a:ext>
                  </a:extLst>
                </p:cNvPr>
                <p:cNvSpPr txBox="1"/>
                <p:nvPr/>
              </p:nvSpPr>
              <p:spPr>
                <a:xfrm>
                  <a:off x="4898950" y="4286639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95A63280-38A1-47DA-81F3-15D0671632F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8950" y="4286639"/>
                  <a:ext cx="1135504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E6442FD7-2D1D-4848-95D3-3C0310CE0D43}"/>
                    </a:ext>
                  </a:extLst>
                </p:cNvPr>
                <p:cNvSpPr txBox="1"/>
                <p:nvPr/>
              </p:nvSpPr>
              <p:spPr>
                <a:xfrm>
                  <a:off x="4140956" y="4872997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=3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E6442FD7-2D1D-4848-95D3-3C0310CE0D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0956" y="4872997"/>
                  <a:ext cx="1135504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459616A2-6C3F-476C-9766-AEB2E244C9A6}"/>
                    </a:ext>
                  </a:extLst>
                </p:cNvPr>
                <p:cNvSpPr txBox="1"/>
                <p:nvPr/>
              </p:nvSpPr>
              <p:spPr>
                <a:xfrm>
                  <a:off x="4898950" y="5896693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=4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459616A2-6C3F-476C-9766-AEB2E244C9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8950" y="5896693"/>
                  <a:ext cx="1135504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0A9EC02A-4745-483D-A937-8B64A7852902}"/>
                    </a:ext>
                  </a:extLst>
                </p:cNvPr>
                <p:cNvSpPr txBox="1"/>
                <p:nvPr/>
              </p:nvSpPr>
              <p:spPr>
                <a:xfrm>
                  <a:off x="3996844" y="5323653"/>
                  <a:ext cx="134068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1, 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en-US" dirty="0"/>
                    <a:t>-100</a:t>
                  </a:r>
                  <a:endParaRPr lang="en-SE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0A9EC02A-4745-483D-A937-8B64A785290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6844" y="5323653"/>
                  <a:ext cx="1340688" cy="369332"/>
                </a:xfrm>
                <a:prstGeom prst="rect">
                  <a:avLst/>
                </a:prstGeom>
                <a:blipFill>
                  <a:blip r:embed="rId12"/>
                  <a:stretch>
                    <a:fillRect t="-10000" r="-3636" b="-26667"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8212038-C0AF-4D4F-8423-D44D4B16217E}"/>
              </a:ext>
            </a:extLst>
          </p:cNvPr>
          <p:cNvCxnSpPr>
            <a:cxnSpLocks/>
          </p:cNvCxnSpPr>
          <p:nvPr/>
        </p:nvCxnSpPr>
        <p:spPr bwMode="auto">
          <a:xfrm flipH="1">
            <a:off x="7074640" y="5676082"/>
            <a:ext cx="1509204" cy="303518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F31F40E-FAF6-4C09-8EAC-CCD1FD90EC65}"/>
              </a:ext>
            </a:extLst>
          </p:cNvPr>
          <p:cNvCxnSpPr>
            <a:cxnSpLocks/>
          </p:cNvCxnSpPr>
          <p:nvPr/>
        </p:nvCxnSpPr>
        <p:spPr bwMode="auto">
          <a:xfrm flipH="1">
            <a:off x="7074640" y="6024949"/>
            <a:ext cx="1509204" cy="303518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2B0483D-4F06-4912-A378-B18FC372A06F}"/>
              </a:ext>
            </a:extLst>
          </p:cNvPr>
          <p:cNvCxnSpPr>
            <a:cxnSpLocks/>
          </p:cNvCxnSpPr>
          <p:nvPr/>
        </p:nvCxnSpPr>
        <p:spPr bwMode="auto">
          <a:xfrm flipH="1">
            <a:off x="7074640" y="5294455"/>
            <a:ext cx="1509204" cy="303518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71D80A9-21C8-41F9-AD5F-C229CD161046}"/>
              </a:ext>
            </a:extLst>
          </p:cNvPr>
          <p:cNvCxnSpPr>
            <a:cxnSpLocks/>
          </p:cNvCxnSpPr>
          <p:nvPr/>
        </p:nvCxnSpPr>
        <p:spPr bwMode="auto">
          <a:xfrm flipH="1">
            <a:off x="7044756" y="5272998"/>
            <a:ext cx="705450" cy="236163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3032506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E4145-0921-41EC-B062-2AD4783ED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7BC84-CD9A-48FF-9306-1998FB5129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6000" dirty="0"/>
              <a:t>Q Learning</a:t>
            </a:r>
            <a:endParaRPr lang="en-SE" sz="6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8FA26A-94CF-4C3B-818B-2BD7AF105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26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407756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1CD80D1-8972-49E0-AB30-50C641BFF67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457199" y="242270"/>
                <a:ext cx="8381755" cy="868362"/>
              </a:xfrm>
            </p:spPr>
            <p:txBody>
              <a:bodyPr/>
              <a:lstStyle/>
              <a:p>
                <a:r>
                  <a:rPr lang="en-US" sz="3200" dirty="0"/>
                  <a:t>QL, Episodes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×(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,2, 0,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,2, 4, 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SE" sz="3200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1CD80D1-8972-49E0-AB30-50C641BFF6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57199" y="242270"/>
                <a:ext cx="8381755" cy="868362"/>
              </a:xfrm>
              <a:blipFill>
                <a:blip r:embed="rId2"/>
                <a:stretch>
                  <a:fillRect b="-6338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4BD7F2-6D27-437A-87F5-E823F3651B1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2400" y="1143000"/>
                <a:ext cx="8839200" cy="3331864"/>
              </a:xfrm>
            </p:spPr>
            <p:txBody>
              <a:bodyPr>
                <a:normAutofit fontScale="47500" lnSpcReduction="20000"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QL update equation: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d>
                      </m:e>
                    </m:func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/>
                  <a:t>EP1:</a:t>
                </a: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func>
                      <m:func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func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=0+</m:t>
                    </m:r>
                    <m:r>
                      <m:rPr>
                        <m:sty m:val="p"/>
                      </m:rP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⁡(0, 0)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,−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+0=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endParaRPr lang="en-US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EP2: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func>
                      <m:func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func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=0+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,−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=4+0=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endParaRPr lang="en-US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EP3: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=0+</m:t>
                    </m:r>
                    <m:r>
                      <a:rPr lang="en-US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=4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,−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4+0=4</m:t>
                    </m:r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4BD7F2-6D27-437A-87F5-E823F3651B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143000"/>
                <a:ext cx="8839200" cy="3331864"/>
              </a:xfrm>
              <a:blipFill>
                <a:blip r:embed="rId3"/>
                <a:stretch>
                  <a:fillRect l="-207" t="-1832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A5DC08-0881-422E-B2D8-2C5191A05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27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7">
                <a:extLst>
                  <a:ext uri="{FF2B5EF4-FFF2-40B4-BE49-F238E27FC236}">
                    <a16:creationId xmlns:a16="http://schemas.microsoft.com/office/drawing/2014/main" id="{E4BAD084-8DD5-48E8-8A69-2773EEAE27C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22550662"/>
                  </p:ext>
                </p:extLst>
              </p:nvPr>
            </p:nvGraphicFramePr>
            <p:xfrm>
              <a:off x="4857563" y="4622307"/>
              <a:ext cx="4114555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22911">
                      <a:extLst>
                        <a:ext uri="{9D8B030D-6E8A-4147-A177-3AD203B41FA5}">
                          <a16:colId xmlns:a16="http://schemas.microsoft.com/office/drawing/2014/main" val="737800809"/>
                        </a:ext>
                      </a:extLst>
                    </a:gridCol>
                    <a:gridCol w="822911">
                      <a:extLst>
                        <a:ext uri="{9D8B030D-6E8A-4147-A177-3AD203B41FA5}">
                          <a16:colId xmlns:a16="http://schemas.microsoft.com/office/drawing/2014/main" val="253111052"/>
                        </a:ext>
                      </a:extLst>
                    </a:gridCol>
                    <a:gridCol w="822911">
                      <a:extLst>
                        <a:ext uri="{9D8B030D-6E8A-4147-A177-3AD203B41FA5}">
                          <a16:colId xmlns:a16="http://schemas.microsoft.com/office/drawing/2014/main" val="2707824466"/>
                        </a:ext>
                      </a:extLst>
                    </a:gridCol>
                    <a:gridCol w="822911">
                      <a:extLst>
                        <a:ext uri="{9D8B030D-6E8A-4147-A177-3AD203B41FA5}">
                          <a16:colId xmlns:a16="http://schemas.microsoft.com/office/drawing/2014/main" val="1950743582"/>
                        </a:ext>
                      </a:extLst>
                    </a:gridCol>
                    <a:gridCol w="822911">
                      <a:extLst>
                        <a:ext uri="{9D8B030D-6E8A-4147-A177-3AD203B41FA5}">
                          <a16:colId xmlns:a16="http://schemas.microsoft.com/office/drawing/2014/main" val="426955468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  <m: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448218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Init</a:t>
                          </a:r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074305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EP1</a:t>
                          </a:r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84496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EP2</a:t>
                          </a:r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471490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EP3</a:t>
                          </a:r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4099687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7">
                <a:extLst>
                  <a:ext uri="{FF2B5EF4-FFF2-40B4-BE49-F238E27FC236}">
                    <a16:creationId xmlns:a16="http://schemas.microsoft.com/office/drawing/2014/main" id="{E4BAD084-8DD5-48E8-8A69-2773EEAE27C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22550662"/>
                  </p:ext>
                </p:extLst>
              </p:nvPr>
            </p:nvGraphicFramePr>
            <p:xfrm>
              <a:off x="4857563" y="4622307"/>
              <a:ext cx="4114555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22911">
                      <a:extLst>
                        <a:ext uri="{9D8B030D-6E8A-4147-A177-3AD203B41FA5}">
                          <a16:colId xmlns:a16="http://schemas.microsoft.com/office/drawing/2014/main" val="737800809"/>
                        </a:ext>
                      </a:extLst>
                    </a:gridCol>
                    <a:gridCol w="822911">
                      <a:extLst>
                        <a:ext uri="{9D8B030D-6E8A-4147-A177-3AD203B41FA5}">
                          <a16:colId xmlns:a16="http://schemas.microsoft.com/office/drawing/2014/main" val="253111052"/>
                        </a:ext>
                      </a:extLst>
                    </a:gridCol>
                    <a:gridCol w="822911">
                      <a:extLst>
                        <a:ext uri="{9D8B030D-6E8A-4147-A177-3AD203B41FA5}">
                          <a16:colId xmlns:a16="http://schemas.microsoft.com/office/drawing/2014/main" val="2707824466"/>
                        </a:ext>
                      </a:extLst>
                    </a:gridCol>
                    <a:gridCol w="822911">
                      <a:extLst>
                        <a:ext uri="{9D8B030D-6E8A-4147-A177-3AD203B41FA5}">
                          <a16:colId xmlns:a16="http://schemas.microsoft.com/office/drawing/2014/main" val="1950743582"/>
                        </a:ext>
                      </a:extLst>
                    </a:gridCol>
                    <a:gridCol w="822911">
                      <a:extLst>
                        <a:ext uri="{9D8B030D-6E8A-4147-A177-3AD203B41FA5}">
                          <a16:colId xmlns:a16="http://schemas.microsoft.com/office/drawing/2014/main" val="426955468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0741" t="-1639" r="-303704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99265" t="-1639" r="-201471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301481" t="-1639" r="-102963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401481" t="-1639" r="-2963" b="-4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448218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Init</a:t>
                          </a:r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0741" t="-101639" r="-303704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99265" t="-101639" r="-201471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301481" t="-101639" r="-102963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401481" t="-101639" r="-2963" b="-3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074305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EP1</a:t>
                          </a:r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0741" t="-201639" r="-303704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99265" t="-201639" r="-201471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301481" t="-201639" r="-102963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401481" t="-201639" r="-2963" b="-2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84496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EP2</a:t>
                          </a:r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0741" t="-301639" r="-303704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99265" t="-301639" r="-201471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301481" t="-301639" r="-102963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401481" t="-301639" r="-2963" b="-1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71490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EP3</a:t>
                          </a:r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0741" t="-401639" r="-303704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99265" t="-401639" r="-201471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301481" t="-401639" r="-102963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401481" t="-401639" r="-2963" b="-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40996876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4053B4D2-FE3B-449B-ACCF-FAD0A1829850}"/>
              </a:ext>
            </a:extLst>
          </p:cNvPr>
          <p:cNvGrpSpPr/>
          <p:nvPr/>
        </p:nvGrpSpPr>
        <p:grpSpPr>
          <a:xfrm>
            <a:off x="1248287" y="4338508"/>
            <a:ext cx="3055021" cy="2313764"/>
            <a:chOff x="2979433" y="4087036"/>
            <a:chExt cx="3055021" cy="2313764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F3BA32F-5B09-43BC-BE83-53040A63B3E1}"/>
                </a:ext>
              </a:extLst>
            </p:cNvPr>
            <p:cNvSpPr/>
            <p:nvPr/>
          </p:nvSpPr>
          <p:spPr bwMode="auto">
            <a:xfrm>
              <a:off x="3045041" y="4938804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B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1FE4DAE-0C46-4105-8598-CCA3B1B386C7}"/>
                </a:ext>
              </a:extLst>
            </p:cNvPr>
            <p:cNvSpPr/>
            <p:nvPr/>
          </p:nvSpPr>
          <p:spPr bwMode="auto">
            <a:xfrm>
              <a:off x="4254253" y="5765307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D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74C5598-4596-4D1C-B055-ABC1171E9F1D}"/>
                </a:ext>
              </a:extLst>
            </p:cNvPr>
            <p:cNvSpPr/>
            <p:nvPr/>
          </p:nvSpPr>
          <p:spPr bwMode="auto">
            <a:xfrm>
              <a:off x="4239013" y="4087036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C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070A8BC-FB41-4050-A3B7-39674F559C24}"/>
                </a:ext>
              </a:extLst>
            </p:cNvPr>
            <p:cNvSpPr/>
            <p:nvPr/>
          </p:nvSpPr>
          <p:spPr bwMode="auto">
            <a:xfrm>
              <a:off x="5428253" y="4987546"/>
              <a:ext cx="538008" cy="5380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T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17DFE35A-DDD3-4F0A-B920-FB3239F3A827}"/>
                </a:ext>
              </a:extLst>
            </p:cNvPr>
            <p:cNvCxnSpPr>
              <a:cxnSpLocks/>
              <a:stCxn id="11" idx="7"/>
            </p:cNvCxnSpPr>
            <p:nvPr/>
          </p:nvCxnSpPr>
          <p:spPr bwMode="auto">
            <a:xfrm flipV="1">
              <a:off x="3587468" y="4447713"/>
              <a:ext cx="666784" cy="584157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29C22C30-E80E-4BCA-961A-17CCCCB35236}"/>
                </a:ext>
              </a:extLst>
            </p:cNvPr>
            <p:cNvCxnSpPr>
              <a:cxnSpLocks/>
              <a:endCxn id="12" idx="2"/>
            </p:cNvCxnSpPr>
            <p:nvPr/>
          </p:nvCxnSpPr>
          <p:spPr bwMode="auto">
            <a:xfrm>
              <a:off x="3587468" y="5495858"/>
              <a:ext cx="666785" cy="58719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538CFB69-11ED-424B-9FAC-9A2A1E1D25BC}"/>
                </a:ext>
              </a:extLst>
            </p:cNvPr>
            <p:cNvCxnSpPr>
              <a:cxnSpLocks/>
              <a:stCxn id="13" idx="6"/>
            </p:cNvCxnSpPr>
            <p:nvPr/>
          </p:nvCxnSpPr>
          <p:spPr bwMode="auto">
            <a:xfrm>
              <a:off x="4874506" y="4404783"/>
              <a:ext cx="548900" cy="71178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AB8ACD7D-AA0E-4D51-A0E3-407AA92C9D5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02742" y="4692041"/>
              <a:ext cx="723087" cy="472764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C9BE4D06-5888-4627-A2B9-E16298F7536E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763813" y="5468595"/>
              <a:ext cx="664439" cy="37613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C251301C-33C4-458C-9634-61391A373654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874434" y="5526626"/>
              <a:ext cx="611894" cy="649149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68715B80-4550-43D7-AEB2-41F849A36A52}"/>
                    </a:ext>
                  </a:extLst>
                </p:cNvPr>
                <p:cNvSpPr txBox="1"/>
                <p:nvPr/>
              </p:nvSpPr>
              <p:spPr>
                <a:xfrm>
                  <a:off x="2979433" y="4425519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68715B80-4550-43D7-AEB2-41F849A36A5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9433" y="4425519"/>
                  <a:ext cx="1135504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975C47FE-077F-4C56-9D7A-6A962EA87823}"/>
                    </a:ext>
                  </a:extLst>
                </p:cNvPr>
                <p:cNvSpPr txBox="1"/>
                <p:nvPr/>
              </p:nvSpPr>
              <p:spPr>
                <a:xfrm>
                  <a:off x="2979433" y="5765307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975C47FE-077F-4C56-9D7A-6A962EA878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9433" y="5765307"/>
                  <a:ext cx="1135504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0278E68A-8FCC-4021-B9B7-19722A545DA6}"/>
                    </a:ext>
                  </a:extLst>
                </p:cNvPr>
                <p:cNvSpPr txBox="1"/>
                <p:nvPr/>
              </p:nvSpPr>
              <p:spPr>
                <a:xfrm>
                  <a:off x="4898950" y="4286639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0278E68A-8FCC-4021-B9B7-19722A545D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8950" y="4286639"/>
                  <a:ext cx="1135504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50C60919-CCF7-4338-8107-BF3CFCF0A5D4}"/>
                    </a:ext>
                  </a:extLst>
                </p:cNvPr>
                <p:cNvSpPr txBox="1"/>
                <p:nvPr/>
              </p:nvSpPr>
              <p:spPr>
                <a:xfrm>
                  <a:off x="4140956" y="4872997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=3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50C60919-CCF7-4338-8107-BF3CFCF0A5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0956" y="4872997"/>
                  <a:ext cx="1135504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4B7DE3C6-FC8B-4CDD-B3CE-ED01C265A549}"/>
                    </a:ext>
                  </a:extLst>
                </p:cNvPr>
                <p:cNvSpPr txBox="1"/>
                <p:nvPr/>
              </p:nvSpPr>
              <p:spPr>
                <a:xfrm>
                  <a:off x="4898950" y="5896693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=4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4B7DE3C6-FC8B-4CDD-B3CE-ED01C265A54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8950" y="5896693"/>
                  <a:ext cx="1135504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80F61810-FE04-4711-B89C-D593259B2E2D}"/>
                    </a:ext>
                  </a:extLst>
                </p:cNvPr>
                <p:cNvSpPr txBox="1"/>
                <p:nvPr/>
              </p:nvSpPr>
              <p:spPr>
                <a:xfrm>
                  <a:off x="3996844" y="5323653"/>
                  <a:ext cx="134068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1, 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en-US" dirty="0"/>
                    <a:t>-100</a:t>
                  </a:r>
                  <a:endParaRPr lang="en-SE" dirty="0"/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80F61810-FE04-4711-B89C-D593259B2E2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6844" y="5323653"/>
                  <a:ext cx="1340688" cy="369332"/>
                </a:xfrm>
                <a:prstGeom prst="rect">
                  <a:avLst/>
                </a:prstGeom>
                <a:blipFill>
                  <a:blip r:embed="rId10"/>
                  <a:stretch>
                    <a:fillRect t="-10000" r="-3182" b="-26667"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4FBF166-5D0A-4B7D-A51B-73F841F6D1D5}"/>
              </a:ext>
            </a:extLst>
          </p:cNvPr>
          <p:cNvCxnSpPr>
            <a:cxnSpLocks/>
          </p:cNvCxnSpPr>
          <p:nvPr/>
        </p:nvCxnSpPr>
        <p:spPr bwMode="auto">
          <a:xfrm flipH="1">
            <a:off x="6976986" y="5595571"/>
            <a:ext cx="1509204" cy="303518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4E0774C-1DF5-47AF-B044-91706F3BAC56}"/>
              </a:ext>
            </a:extLst>
          </p:cNvPr>
          <p:cNvCxnSpPr>
            <a:cxnSpLocks/>
          </p:cNvCxnSpPr>
          <p:nvPr/>
        </p:nvCxnSpPr>
        <p:spPr bwMode="auto">
          <a:xfrm flipH="1">
            <a:off x="6976986" y="5944438"/>
            <a:ext cx="1509204" cy="303518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E698117-13FE-41F5-BA64-BB2689F95D13}"/>
              </a:ext>
            </a:extLst>
          </p:cNvPr>
          <p:cNvCxnSpPr>
            <a:cxnSpLocks/>
          </p:cNvCxnSpPr>
          <p:nvPr/>
        </p:nvCxnSpPr>
        <p:spPr bwMode="auto">
          <a:xfrm flipH="1">
            <a:off x="7074640" y="5294455"/>
            <a:ext cx="1509204" cy="303518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67B1DD5-209B-4F72-B426-FD54071F45F7}"/>
              </a:ext>
            </a:extLst>
          </p:cNvPr>
          <p:cNvCxnSpPr>
            <a:cxnSpLocks/>
          </p:cNvCxnSpPr>
          <p:nvPr/>
        </p:nvCxnSpPr>
        <p:spPr bwMode="auto">
          <a:xfrm flipH="1">
            <a:off x="7044756" y="5272998"/>
            <a:ext cx="705450" cy="236163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909115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FE2CC-5C0E-4DE6-9618-052B473E6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30162"/>
            <a:ext cx="8229600" cy="868362"/>
          </a:xfrm>
        </p:spPr>
        <p:txBody>
          <a:bodyPr/>
          <a:lstStyle/>
          <a:p>
            <a:r>
              <a:rPr lang="en-US" dirty="0"/>
              <a:t>Comparisons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9584947-2FDA-492B-86E2-24C75D7FAE5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2900" y="851026"/>
                <a:ext cx="8458200" cy="4010685"/>
              </a:xfrm>
            </p:spPr>
            <p:txBody>
              <a:bodyPr>
                <a:normAutofit fontScale="47500" lnSpcReduction="20000"/>
              </a:bodyPr>
              <a:lstStyle/>
              <a:p>
                <a:r>
                  <a:rPr lang="en-US" dirty="0"/>
                  <a:t>MC and TD:</a:t>
                </a:r>
              </a:p>
              <a:p>
                <a:pPr lvl="1"/>
                <a:r>
                  <a:rPr lang="en-US" dirty="0"/>
                  <a:t>Transition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1,−100,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drives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→−100</m:t>
                    </m:r>
                  </m:oMath>
                </a14:m>
                <a:r>
                  <a:rPr lang="en-US" dirty="0"/>
                  <a:t>;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drives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)→−100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1"/>
                <a:r>
                  <a:rPr lang="en-US" dirty="0"/>
                  <a:t>Transition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2, 4,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drives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)→4</m:t>
                    </m:r>
                  </m:oMath>
                </a14:m>
                <a:r>
                  <a:rPr lang="en-US" dirty="0"/>
                  <a:t>;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drives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)→4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1"/>
                <a:r>
                  <a:rPr lang="en-US" dirty="0"/>
                  <a:t>Final values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depend on relative execution frequencies of the 2 transitions (e.g.,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-greedy). </a:t>
                </a:r>
              </a:p>
              <a:p>
                <a:r>
                  <a:rPr lang="en-US" dirty="0" err="1"/>
                  <a:t>Sarsa</a:t>
                </a:r>
                <a:r>
                  <a:rPr lang="en-US" dirty="0"/>
                  <a:t>:</a:t>
                </a:r>
              </a:p>
              <a:p>
                <a:pPr lvl="1"/>
                <a:r>
                  <a:rPr lang="en-US" dirty="0"/>
                  <a:t>Transition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1,−100,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drives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→−100</m:t>
                    </m:r>
                  </m:oMath>
                </a14:m>
                <a:r>
                  <a:rPr lang="en-US" dirty="0"/>
                  <a:t>;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,1</m:t>
                        </m:r>
                      </m:e>
                    </m:d>
                  </m:oMath>
                </a14:m>
                <a:r>
                  <a:rPr lang="en-US" dirty="0"/>
                  <a:t> drives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→−100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1"/>
                <a:r>
                  <a:rPr lang="en-US" dirty="0"/>
                  <a:t>Transition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2, 4,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drives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→4</m:t>
                    </m:r>
                  </m:oMath>
                </a14:m>
                <a:r>
                  <a:rPr lang="en-US" dirty="0"/>
                  <a:t>;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</m:oMath>
                </a14:m>
                <a:r>
                  <a:rPr lang="en-US" dirty="0"/>
                  <a:t> drives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→4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1"/>
                <a:r>
                  <a:rPr lang="en-US" dirty="0"/>
                  <a:t>Final value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,2</m:t>
                        </m:r>
                      </m:e>
                    </m:d>
                  </m:oMath>
                </a14:m>
                <a:r>
                  <a:rPr lang="en-US" dirty="0"/>
                  <a:t> depends on relative execution frequencies of the 2 transitions (e.g.,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-greedy).</a:t>
                </a:r>
              </a:p>
              <a:p>
                <a:r>
                  <a:rPr lang="en-US" dirty="0"/>
                  <a:t>QL:</a:t>
                </a:r>
              </a:p>
              <a:p>
                <a:pPr lvl="1"/>
                <a:r>
                  <a:rPr lang="en-US" dirty="0"/>
                  <a:t>Transition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,−100,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drives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100</m:t>
                    </m:r>
                  </m:oMath>
                </a14:m>
                <a:r>
                  <a:rPr lang="en-US" dirty="0"/>
                  <a:t>;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dirty="0"/>
                  <a:t> does not affect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 </a:t>
                </a:r>
                <a:r>
                  <a:rPr lang="en-US" sz="2700" dirty="0"/>
                  <a:t>since </a:t>
                </a:r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. (assuming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</m:oMath>
                </a14:m>
                <a:r>
                  <a:rPr lang="en-US" dirty="0"/>
                  <a:t> is initialized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and it never updated)</a:t>
                </a:r>
              </a:p>
              <a:p>
                <a:pPr lvl="1"/>
                <a:r>
                  <a:rPr lang="en-US" dirty="0"/>
                  <a:t>Transition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2, 4,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drives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→4</m:t>
                    </m:r>
                  </m:oMath>
                </a14:m>
                <a:r>
                  <a:rPr lang="en-US" dirty="0"/>
                  <a:t>, which in turn drives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→4</m:t>
                    </m:r>
                  </m:oMath>
                </a14:m>
                <a:r>
                  <a:rPr lang="en-US" dirty="0"/>
                  <a:t>.</a:t>
                </a:r>
                <a:endParaRPr lang="en-US" sz="3200" dirty="0">
                  <a:ea typeface="+mn-ea"/>
                  <a:cs typeface="+mn-cs"/>
                </a:endParaRPr>
              </a:p>
              <a:p>
                <a:r>
                  <a:rPr lang="en-US" dirty="0"/>
                  <a:t>We perform policy evaluation for a given set of episodes, not control. If we consider control, e.g., </a:t>
                </a:r>
                <a:r>
                  <a:rPr lang="en-US" dirty="0" err="1"/>
                  <a:t>Sarsa</a:t>
                </a:r>
                <a:r>
                  <a:rPr lang="en-US" dirty="0"/>
                  <a:t> or QL uses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-greedy policy with small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, then the agent will likely avoid action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in state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 after taking it for the 1</a:t>
                </a:r>
                <a:r>
                  <a:rPr lang="en-US" baseline="30000" dirty="0"/>
                  <a:t>st</a:t>
                </a:r>
                <a:r>
                  <a:rPr lang="en-US" dirty="0"/>
                  <a:t> time.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9584947-2FDA-492B-86E2-24C75D7FAE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2900" y="851026"/>
                <a:ext cx="8458200" cy="4010685"/>
              </a:xfrm>
              <a:blipFill>
                <a:blip r:embed="rId3"/>
                <a:stretch>
                  <a:fillRect l="-216" t="-1520" r="-86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AD75E1-F0F7-4EAA-83CA-60CAAB364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28</a:t>
            </a:fld>
            <a:endParaRPr lang="en-US" altLang="zh-CN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5CB6D1B-CC0D-43AA-AFF3-C5CB08A5C9BA}"/>
              </a:ext>
            </a:extLst>
          </p:cNvPr>
          <p:cNvGrpSpPr/>
          <p:nvPr/>
        </p:nvGrpSpPr>
        <p:grpSpPr>
          <a:xfrm>
            <a:off x="2979433" y="4379999"/>
            <a:ext cx="3055021" cy="2313764"/>
            <a:chOff x="2979433" y="4087036"/>
            <a:chExt cx="3055021" cy="2313764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A6A28C82-3551-47E2-8197-AB96FB00C719}"/>
                </a:ext>
              </a:extLst>
            </p:cNvPr>
            <p:cNvSpPr/>
            <p:nvPr/>
          </p:nvSpPr>
          <p:spPr bwMode="auto">
            <a:xfrm>
              <a:off x="3045041" y="4938804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B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D4CF388-404B-4DDA-977E-AEF7361A29F4}"/>
                </a:ext>
              </a:extLst>
            </p:cNvPr>
            <p:cNvSpPr/>
            <p:nvPr/>
          </p:nvSpPr>
          <p:spPr bwMode="auto">
            <a:xfrm>
              <a:off x="4254253" y="5765307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D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C2B7E4A-9803-4EEA-B563-857A123F512C}"/>
                </a:ext>
              </a:extLst>
            </p:cNvPr>
            <p:cNvSpPr/>
            <p:nvPr/>
          </p:nvSpPr>
          <p:spPr bwMode="auto">
            <a:xfrm>
              <a:off x="4239013" y="4087036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C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69A64E3-7C49-43EA-8B11-622030626DC5}"/>
                </a:ext>
              </a:extLst>
            </p:cNvPr>
            <p:cNvSpPr/>
            <p:nvPr/>
          </p:nvSpPr>
          <p:spPr bwMode="auto">
            <a:xfrm>
              <a:off x="5428253" y="4987546"/>
              <a:ext cx="538008" cy="5380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T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093DC2BE-EC0E-44D4-B322-E9660034BB65}"/>
                </a:ext>
              </a:extLst>
            </p:cNvPr>
            <p:cNvCxnSpPr>
              <a:cxnSpLocks/>
              <a:stCxn id="7" idx="7"/>
            </p:cNvCxnSpPr>
            <p:nvPr/>
          </p:nvCxnSpPr>
          <p:spPr bwMode="auto">
            <a:xfrm flipV="1">
              <a:off x="3587468" y="4447713"/>
              <a:ext cx="666784" cy="584157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7BC7193F-DC3E-4866-9A06-E3281223C7A5}"/>
                </a:ext>
              </a:extLst>
            </p:cNvPr>
            <p:cNvCxnSpPr>
              <a:cxnSpLocks/>
              <a:endCxn id="8" idx="2"/>
            </p:cNvCxnSpPr>
            <p:nvPr/>
          </p:nvCxnSpPr>
          <p:spPr bwMode="auto">
            <a:xfrm>
              <a:off x="3587468" y="5495858"/>
              <a:ext cx="666785" cy="58719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6611632D-5C14-44CD-8C62-DA1288494FA5}"/>
                </a:ext>
              </a:extLst>
            </p:cNvPr>
            <p:cNvCxnSpPr>
              <a:cxnSpLocks/>
              <a:stCxn id="9" idx="6"/>
            </p:cNvCxnSpPr>
            <p:nvPr/>
          </p:nvCxnSpPr>
          <p:spPr bwMode="auto">
            <a:xfrm>
              <a:off x="4874506" y="4404783"/>
              <a:ext cx="548900" cy="71178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2896A4D1-497B-421B-8FF6-E86ABFC2A78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02742" y="4692041"/>
              <a:ext cx="723087" cy="472764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1A92FB56-0C9A-4CD0-B13E-673E7841DBDC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763813" y="5468595"/>
              <a:ext cx="664439" cy="37613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89C1DB24-803D-4E8E-857B-96A1C9085679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874434" y="5526626"/>
              <a:ext cx="611894" cy="649149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EE420641-7B5B-422F-91A2-15BFF26BA658}"/>
                    </a:ext>
                  </a:extLst>
                </p:cNvPr>
                <p:cNvSpPr txBox="1"/>
                <p:nvPr/>
              </p:nvSpPr>
              <p:spPr>
                <a:xfrm>
                  <a:off x="2979433" y="4425519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EE420641-7B5B-422F-91A2-15BFF26BA6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9433" y="4425519"/>
                  <a:ext cx="1135504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BBB5249B-3A66-4432-BC32-831E72607C3A}"/>
                    </a:ext>
                  </a:extLst>
                </p:cNvPr>
                <p:cNvSpPr txBox="1"/>
                <p:nvPr/>
              </p:nvSpPr>
              <p:spPr>
                <a:xfrm>
                  <a:off x="2979433" y="5765307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BBB5249B-3A66-4432-BC32-831E72607C3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9433" y="5765307"/>
                  <a:ext cx="1135504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969AFDA4-D1F5-4981-9C40-A3213242F80B}"/>
                    </a:ext>
                  </a:extLst>
                </p:cNvPr>
                <p:cNvSpPr txBox="1"/>
                <p:nvPr/>
              </p:nvSpPr>
              <p:spPr>
                <a:xfrm>
                  <a:off x="4898950" y="4286639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969AFDA4-D1F5-4981-9C40-A3213242F8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8950" y="4286639"/>
                  <a:ext cx="1135504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7D0410E4-BCC2-416A-853A-E38941D53CDF}"/>
                    </a:ext>
                  </a:extLst>
                </p:cNvPr>
                <p:cNvSpPr txBox="1"/>
                <p:nvPr/>
              </p:nvSpPr>
              <p:spPr>
                <a:xfrm>
                  <a:off x="4140956" y="4872997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=3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7D0410E4-BCC2-416A-853A-E38941D53C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0956" y="4872997"/>
                  <a:ext cx="1135504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F6648160-5A7A-4CE6-9BE7-8B909A4F209E}"/>
                    </a:ext>
                  </a:extLst>
                </p:cNvPr>
                <p:cNvSpPr txBox="1"/>
                <p:nvPr/>
              </p:nvSpPr>
              <p:spPr>
                <a:xfrm>
                  <a:off x="4898950" y="5896693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=4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F6648160-5A7A-4CE6-9BE7-8B909A4F209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8950" y="5896693"/>
                  <a:ext cx="1135504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510FCDE8-3595-4B0D-99F7-B3F456546F5A}"/>
                    </a:ext>
                  </a:extLst>
                </p:cNvPr>
                <p:cNvSpPr txBox="1"/>
                <p:nvPr/>
              </p:nvSpPr>
              <p:spPr>
                <a:xfrm>
                  <a:off x="3996844" y="5323653"/>
                  <a:ext cx="134068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1, 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en-US" dirty="0"/>
                    <a:t>-100</a:t>
                  </a:r>
                  <a:endParaRPr lang="en-SE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510FCDE8-3595-4B0D-99F7-B3F456546F5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6844" y="5323653"/>
                  <a:ext cx="1340688" cy="369332"/>
                </a:xfrm>
                <a:prstGeom prst="rect">
                  <a:avLst/>
                </a:prstGeom>
                <a:blipFill>
                  <a:blip r:embed="rId9"/>
                  <a:stretch>
                    <a:fillRect t="-8197" r="-3182" b="-24590"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7802845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1CD80D1-8972-49E0-AB30-50C641BFF67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52889" y="-89349"/>
                <a:ext cx="8686065" cy="868362"/>
              </a:xfrm>
            </p:spPr>
            <p:txBody>
              <a:bodyPr/>
              <a:lstStyle/>
              <a:p>
                <a:r>
                  <a:rPr lang="en-US" sz="3600" dirty="0" err="1"/>
                  <a:t>Sarsa</a:t>
                </a:r>
                <a:r>
                  <a:rPr lang="en-US" sz="3600" dirty="0"/>
                  <a:t> w. </a:t>
                </a:r>
                <a14:m>
                  <m:oMath xmlns:m="http://schemas.openxmlformats.org/officeDocument/2006/math">
                    <m:r>
                      <a:rPr lang="en-US" sz="3600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3600" dirty="0"/>
                  <a:t>-greedy</a:t>
                </a:r>
                <a:endParaRPr lang="en-SE" sz="3600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1CD80D1-8972-49E0-AB30-50C641BFF6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52889" y="-89349"/>
                <a:ext cx="8686065" cy="868362"/>
              </a:xfrm>
              <a:blipFill>
                <a:blip r:embed="rId3"/>
                <a:stretch>
                  <a:fillRect b="-13287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4BD7F2-6D27-437A-87F5-E823F3651B1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05044" y="621441"/>
                <a:ext cx="8533910" cy="4091871"/>
              </a:xfrm>
            </p:spPr>
            <p:txBody>
              <a:bodyPr>
                <a:normAutofit fontScale="40000" lnSpcReduction="20000"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Suppose EP1 is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2,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1,−100,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 After EP1:</a:t>
                </a: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0−0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,−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=−100+0=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−100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Suppose EP2 starts with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3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30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33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30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3300">
                            <a:latin typeface="Cambria Math" panose="02040503050406030204" pitchFamily="18" charset="0"/>
                          </a:rPr>
                          <m:t>2, 0,</m:t>
                        </m:r>
                        <m:r>
                          <a:rPr lang="en-US" sz="330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en-US" sz="3300" dirty="0"/>
                  <a:t>, then in state D, the agent is likely to select action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3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33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3300">
                                <a:latin typeface="Cambria Math" panose="02040503050406030204" pitchFamily="18" charset="0"/>
                              </a:rPr>
                              <m:t>argmax</m:t>
                            </m:r>
                          </m:e>
                          <m:sub>
                            <m:r>
                              <a:rPr lang="en-US" sz="330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d>
                          <m:dPr>
                            <m:begChr m:val="{"/>
                            <m:endChr m:val="}"/>
                            <m:ctrlPr>
                              <a:rPr lang="en-US" sz="33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300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US" sz="33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30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  <m:r>
                                  <a:rPr lang="en-US" sz="330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330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sz="33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sz="3300">
                                <a:latin typeface="Cambria Math" panose="02040503050406030204" pitchFamily="18" charset="0"/>
                              </a:rPr>
                              <m:t>=−100,</m:t>
                            </m:r>
                            <m:r>
                              <a:rPr lang="en-US" sz="3300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US" sz="33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30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  <m:r>
                                  <a:rPr lang="en-US" sz="330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330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sz="33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  <m:r>
                              <a:rPr lang="en-US" sz="3300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d>
                        <m:r>
                          <a:rPr lang="en-US" sz="3300">
                            <a:latin typeface="Cambria Math" panose="02040503050406030204" pitchFamily="18" charset="0"/>
                          </a:rPr>
                          <m:t>=</m:t>
                        </m:r>
                      </m:fName>
                      <m:e>
                        <m:r>
                          <a:rPr lang="en-US" sz="330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330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func>
                  </m:oMath>
                </a14:m>
                <a:r>
                  <a:rPr lang="en-US" sz="3300" dirty="0"/>
                  <a:t> based on </a:t>
                </a:r>
                <a14:m>
                  <m:oMath xmlns:m="http://schemas.openxmlformats.org/officeDocument/2006/math">
                    <m:r>
                      <a:rPr lang="en-US" sz="330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3300" dirty="0"/>
                  <a:t>-greedy, so the episode is </a:t>
                </a:r>
                <a14:m>
                  <m:oMath xmlns:m="http://schemas.openxmlformats.org/officeDocument/2006/math">
                    <m:r>
                      <a:rPr lang="en-US" sz="33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2, 0,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2, 4, 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300" dirty="0"/>
                  <a:t>. After </a:t>
                </a:r>
                <a:r>
                  <a:rPr lang="en-US" dirty="0">
                    <a:solidFill>
                      <a:schemeClr val="tx1"/>
                    </a:solidFill>
                  </a:rPr>
                  <a:t>EP2: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=0−10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−100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,−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+0=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In EP3, in initial state B, </a:t>
                </a:r>
                <a:r>
                  <a:rPr lang="en-US" sz="3200" dirty="0"/>
                  <a:t>the agent is likely to select action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3200">
                                <a:latin typeface="Cambria Math" panose="02040503050406030204" pitchFamily="18" charset="0"/>
                              </a:rPr>
                              <m:t>argmax</m:t>
                            </m:r>
                          </m:e>
                          <m:sub>
                            <m:r>
                              <a:rPr lang="en-US" sz="320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d>
                          <m:dPr>
                            <m:begChr m:val="{"/>
                            <m:endChr m:val="}"/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=0,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  <m:r>
                              <a:rPr lang="en-US" sz="320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3200" b="0" i="0" smtClean="0">
                                <a:latin typeface="Cambria Math" panose="02040503050406030204" pitchFamily="18" charset="0"/>
                              </a:rPr>
                              <m:t>−100</m:t>
                            </m:r>
                          </m:e>
                        </m:d>
                        <m:r>
                          <a:rPr lang="en-US" sz="3200">
                            <a:latin typeface="Cambria Math" panose="02040503050406030204" pitchFamily="18" charset="0"/>
                          </a:rPr>
                          <m:t>=</m:t>
                        </m:r>
                      </m:fName>
                      <m:e>
                        <m:r>
                          <a:rPr lang="en-US" sz="320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32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func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 Suppose the episode is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1+0=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,−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+0=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In EP4, in initial state B, </a:t>
                </a:r>
                <a:r>
                  <a:rPr lang="en-US" sz="3200" dirty="0"/>
                  <a:t>the agent is likely to select action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3200">
                                <a:latin typeface="Cambria Math" panose="02040503050406030204" pitchFamily="18" charset="0"/>
                              </a:rPr>
                              <m:t>argmax</m:t>
                            </m:r>
                          </m:e>
                          <m:sub>
                            <m:r>
                              <a:rPr lang="en-US" sz="320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d>
                          <m:dPr>
                            <m:begChr m:val="{"/>
                            <m:endChr m:val="}"/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  <m:r>
                              <a:rPr lang="en-US" sz="320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3200" b="0" i="0" smtClean="0">
                                <a:latin typeface="Cambria Math" panose="02040503050406030204" pitchFamily="18" charset="0"/>
                              </a:rPr>
                              <m:t>−100</m:t>
                            </m:r>
                          </m:e>
                        </m:d>
                        <m:r>
                          <a:rPr lang="en-US" sz="3200">
                            <a:latin typeface="Cambria Math" panose="02040503050406030204" pitchFamily="18" charset="0"/>
                          </a:rPr>
                          <m:t>=</m:t>
                        </m:r>
                      </m:fName>
                      <m:e>
                        <m:r>
                          <a:rPr lang="en-US" sz="320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32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func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 </a:t>
                </a:r>
                <a:r>
                  <a:rPr lang="en-US" dirty="0"/>
                  <a:t>in state C, the agent is likely to select action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argmax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=1,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en-US">
                            <a:latin typeface="Cambria Math" panose="02040503050406030204" pitchFamily="18" charset="0"/>
                          </a:rPr>
                          <m:t>=</m:t>
                        </m:r>
                      </m:fName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func>
                  </m:oMath>
                </a14:m>
                <a:r>
                  <a:rPr lang="en-US" dirty="0"/>
                  <a:t>. Suppose the episode is again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i="1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1+1=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,−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+0=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sz="3300" dirty="0"/>
                  <a:t>if the agent always follows the greedy policy, it will always follow the trajectory </a:t>
                </a:r>
                <a14:m>
                  <m:oMath xmlns:m="http://schemas.openxmlformats.org/officeDocument/2006/math">
                    <m:r>
                      <a:rPr lang="en-US" sz="33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1, 1,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1,1, 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300" dirty="0"/>
                  <a:t> and never learn anything new, e.g., it will never experience the trajectories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3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30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33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30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3300">
                            <a:latin typeface="Cambria Math" panose="02040503050406030204" pitchFamily="18" charset="0"/>
                          </a:rPr>
                          <m:t>1, 1,</m:t>
                        </m:r>
                        <m:r>
                          <a:rPr lang="en-US" sz="330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sz="33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30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3300">
                            <a:latin typeface="Cambria Math" panose="02040503050406030204" pitchFamily="18" charset="0"/>
                          </a:rPr>
                          <m:t>2, 3, </m:t>
                        </m:r>
                        <m:r>
                          <a:rPr lang="en-US" sz="330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sz="3300">
                        <a:latin typeface="Cambria Math" panose="02040503050406030204" pitchFamily="18" charset="0"/>
                      </a:rPr>
                      <m:t>,(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2, 0,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2, 4, 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300" dirty="0"/>
                  <a:t>. It got scared when </a:t>
                </a:r>
                <a14:m>
                  <m:oMath xmlns:m="http://schemas.openxmlformats.org/officeDocument/2006/math">
                    <m:r>
                      <a:rPr lang="en-US" sz="3300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sz="33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30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33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30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330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</m:oMath>
                </a14:m>
                <a:r>
                  <a:rPr lang="en-US" sz="3300" dirty="0"/>
                  <a:t> was updated to </a:t>
                </a:r>
                <a14:m>
                  <m:oMath xmlns:m="http://schemas.openxmlformats.org/officeDocument/2006/math">
                    <m:r>
                      <a:rPr lang="en-US" sz="3300">
                        <a:latin typeface="Cambria Math" panose="02040503050406030204" pitchFamily="18" charset="0"/>
                      </a:rPr>
                      <m:t>−100</m:t>
                    </m:r>
                  </m:oMath>
                </a14:m>
                <a:r>
                  <a:rPr lang="en-US" sz="3300" dirty="0"/>
                  <a:t> after EP2 and never wanted to take action a2 in state </a:t>
                </a:r>
                <a14:m>
                  <m:oMath xmlns:m="http://schemas.openxmlformats.org/officeDocument/2006/math">
                    <m:r>
                      <a:rPr lang="en-US" sz="330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3300" dirty="0"/>
                  <a:t>, but if it were more adventurous and tried it, it will likely experience EP5 </a:t>
                </a:r>
                <a14:m>
                  <m:oMath xmlns:m="http://schemas.openxmlformats.org/officeDocument/2006/math">
                    <m:r>
                      <a:rPr lang="en-US" sz="33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2, 0,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2, 4, 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300" dirty="0"/>
                  <a:t>:</a:t>
                </a: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+4=4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,−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+0=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/>
                  <a:t>Now you can see the importance of exploration by selecting the non-greedy action occasionally.</a:t>
                </a:r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4BD7F2-6D27-437A-87F5-E823F3651B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5044" y="621441"/>
                <a:ext cx="8533910" cy="4091871"/>
              </a:xfrm>
              <a:blipFill>
                <a:blip r:embed="rId4"/>
                <a:stretch>
                  <a:fillRect l="-71" t="-1043" r="-357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A5DC08-0881-422E-B2D8-2C5191A05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29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59BE790-4CB7-4ED4-838A-E71F567C5CE9}"/>
                  </a:ext>
                </a:extLst>
              </p:cNvPr>
              <p:cNvSpPr txBox="1"/>
              <p:nvPr/>
            </p:nvSpPr>
            <p:spPr>
              <a:xfrm>
                <a:off x="3457751" y="5500491"/>
                <a:ext cx="50513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SE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59BE790-4CB7-4ED4-838A-E71F567C5C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7751" y="5500491"/>
                <a:ext cx="505138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le 7">
                <a:extLst>
                  <a:ext uri="{FF2B5EF4-FFF2-40B4-BE49-F238E27FC236}">
                    <a16:creationId xmlns:a16="http://schemas.microsoft.com/office/drawing/2014/main" id="{1BE85B55-6DED-4B97-B50F-B96593BDE92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71170981"/>
                  </p:ext>
                </p:extLst>
              </p:nvPr>
            </p:nvGraphicFramePr>
            <p:xfrm>
              <a:off x="3192105" y="4178630"/>
              <a:ext cx="5875695" cy="25958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39385">
                      <a:extLst>
                        <a:ext uri="{9D8B030D-6E8A-4147-A177-3AD203B41FA5}">
                          <a16:colId xmlns:a16="http://schemas.microsoft.com/office/drawing/2014/main" val="737800809"/>
                        </a:ext>
                      </a:extLst>
                    </a:gridCol>
                    <a:gridCol w="839385">
                      <a:extLst>
                        <a:ext uri="{9D8B030D-6E8A-4147-A177-3AD203B41FA5}">
                          <a16:colId xmlns:a16="http://schemas.microsoft.com/office/drawing/2014/main" val="253111052"/>
                        </a:ext>
                      </a:extLst>
                    </a:gridCol>
                    <a:gridCol w="839385">
                      <a:extLst>
                        <a:ext uri="{9D8B030D-6E8A-4147-A177-3AD203B41FA5}">
                          <a16:colId xmlns:a16="http://schemas.microsoft.com/office/drawing/2014/main" val="2707824466"/>
                        </a:ext>
                      </a:extLst>
                    </a:gridCol>
                    <a:gridCol w="839385">
                      <a:extLst>
                        <a:ext uri="{9D8B030D-6E8A-4147-A177-3AD203B41FA5}">
                          <a16:colId xmlns:a16="http://schemas.microsoft.com/office/drawing/2014/main" val="1950743582"/>
                        </a:ext>
                      </a:extLst>
                    </a:gridCol>
                    <a:gridCol w="839385">
                      <a:extLst>
                        <a:ext uri="{9D8B030D-6E8A-4147-A177-3AD203B41FA5}">
                          <a16:colId xmlns:a16="http://schemas.microsoft.com/office/drawing/2014/main" val="4269554689"/>
                        </a:ext>
                      </a:extLst>
                    </a:gridCol>
                    <a:gridCol w="839385">
                      <a:extLst>
                        <a:ext uri="{9D8B030D-6E8A-4147-A177-3AD203B41FA5}">
                          <a16:colId xmlns:a16="http://schemas.microsoft.com/office/drawing/2014/main" val="496056467"/>
                        </a:ext>
                      </a:extLst>
                    </a:gridCol>
                    <a:gridCol w="839385">
                      <a:extLst>
                        <a:ext uri="{9D8B030D-6E8A-4147-A177-3AD203B41FA5}">
                          <a16:colId xmlns:a16="http://schemas.microsoft.com/office/drawing/2014/main" val="76431765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SE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  <m: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  <m: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448218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Init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074305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EP1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−100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84496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EP2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−100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−100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471490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EP3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−100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−100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4099687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dirty="0" smtClean="0"/>
                                  <m:t>EP</m:t>
                                </m:r>
                                <m:r>
                                  <m:rPr>
                                    <m:nor/>
                                  </m:rPr>
                                  <a:rPr lang="en-US" b="0" i="0" dirty="0" smtClean="0"/>
                                  <m:t>4</m:t>
                                </m:r>
                              </m:oMath>
                            </m:oMathPara>
                          </a14:m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−100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−100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5304017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EP5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−100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0470334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le 7">
                <a:extLst>
                  <a:ext uri="{FF2B5EF4-FFF2-40B4-BE49-F238E27FC236}">
                    <a16:creationId xmlns:a16="http://schemas.microsoft.com/office/drawing/2014/main" id="{1BE85B55-6DED-4B97-B50F-B96593BDE92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71170981"/>
                  </p:ext>
                </p:extLst>
              </p:nvPr>
            </p:nvGraphicFramePr>
            <p:xfrm>
              <a:off x="3192105" y="4178630"/>
              <a:ext cx="5875695" cy="25958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39385">
                      <a:extLst>
                        <a:ext uri="{9D8B030D-6E8A-4147-A177-3AD203B41FA5}">
                          <a16:colId xmlns:a16="http://schemas.microsoft.com/office/drawing/2014/main" val="737800809"/>
                        </a:ext>
                      </a:extLst>
                    </a:gridCol>
                    <a:gridCol w="839385">
                      <a:extLst>
                        <a:ext uri="{9D8B030D-6E8A-4147-A177-3AD203B41FA5}">
                          <a16:colId xmlns:a16="http://schemas.microsoft.com/office/drawing/2014/main" val="253111052"/>
                        </a:ext>
                      </a:extLst>
                    </a:gridCol>
                    <a:gridCol w="839385">
                      <a:extLst>
                        <a:ext uri="{9D8B030D-6E8A-4147-A177-3AD203B41FA5}">
                          <a16:colId xmlns:a16="http://schemas.microsoft.com/office/drawing/2014/main" val="2707824466"/>
                        </a:ext>
                      </a:extLst>
                    </a:gridCol>
                    <a:gridCol w="839385">
                      <a:extLst>
                        <a:ext uri="{9D8B030D-6E8A-4147-A177-3AD203B41FA5}">
                          <a16:colId xmlns:a16="http://schemas.microsoft.com/office/drawing/2014/main" val="1950743582"/>
                        </a:ext>
                      </a:extLst>
                    </a:gridCol>
                    <a:gridCol w="839385">
                      <a:extLst>
                        <a:ext uri="{9D8B030D-6E8A-4147-A177-3AD203B41FA5}">
                          <a16:colId xmlns:a16="http://schemas.microsoft.com/office/drawing/2014/main" val="4269554689"/>
                        </a:ext>
                      </a:extLst>
                    </a:gridCol>
                    <a:gridCol w="839385">
                      <a:extLst>
                        <a:ext uri="{9D8B030D-6E8A-4147-A177-3AD203B41FA5}">
                          <a16:colId xmlns:a16="http://schemas.microsoft.com/office/drawing/2014/main" val="496056467"/>
                        </a:ext>
                      </a:extLst>
                    </a:gridCol>
                    <a:gridCol w="839385">
                      <a:extLst>
                        <a:ext uri="{9D8B030D-6E8A-4147-A177-3AD203B41FA5}">
                          <a16:colId xmlns:a16="http://schemas.microsoft.com/office/drawing/2014/main" val="76431765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SE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100725" t="-1639" r="-502174" b="-6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200725" t="-1639" r="-402174" b="-6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302920" t="-1639" r="-305109" b="-6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400000" t="-1639" r="-202899" b="-6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500000" t="-1639" r="-102899" b="-6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600000" t="-1639" r="-2899" b="-6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448218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Init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100725" t="-101639" r="-502174" b="-5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200725" t="-101639" r="-402174" b="-5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302920" t="-101639" r="-305109" b="-5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400000" t="-101639" r="-202899" b="-5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500000" t="-101639" r="-102899" b="-5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600000" t="-101639" r="-2899" b="-5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074305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EP1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100725" t="-201639" r="-502174" b="-4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200725" t="-201639" r="-402174" b="-4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302920" t="-201639" r="-305109" b="-4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400000" t="-201639" r="-202899" b="-4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500000" t="-201639" r="-102899" b="-4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600000" t="-201639" r="-2899" b="-4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84496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EP2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100725" t="-301639" r="-502174" b="-3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200725" t="-301639" r="-402174" b="-3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302920" t="-301639" r="-305109" b="-3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400000" t="-301639" r="-202899" b="-3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500000" t="-301639" r="-102899" b="-3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600000" t="-301639" r="-2899" b="-3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71490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EP3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100725" t="-401639" r="-502174" b="-2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200725" t="-401639" r="-402174" b="-2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302920" t="-401639" r="-305109" b="-2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400000" t="-401639" r="-202899" b="-2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500000" t="-401639" r="-102899" b="-2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600000" t="-401639" r="-2899" b="-2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4099687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725" t="-501639" r="-602174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100725" t="-501639" r="-502174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200725" t="-501639" r="-402174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302920" t="-501639" r="-305109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400000" t="-501639" r="-202899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500000" t="-501639" r="-102899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600000" t="-501639" r="-2899" b="-1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5304017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EP5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100725" t="-601639" r="-502174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200725" t="-601639" r="-402174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302920" t="-601639" r="-305109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400000" t="-601639" r="-202899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500000" t="-601639" r="-102899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600000" t="-601639" r="-2899" b="-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04703342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6988C63C-6EB8-4023-81C4-590643C8BDB6}"/>
              </a:ext>
            </a:extLst>
          </p:cNvPr>
          <p:cNvGrpSpPr/>
          <p:nvPr/>
        </p:nvGrpSpPr>
        <p:grpSpPr>
          <a:xfrm>
            <a:off x="49045" y="4362415"/>
            <a:ext cx="3055021" cy="2313764"/>
            <a:chOff x="2979433" y="4087036"/>
            <a:chExt cx="3055021" cy="2313764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922985D-1B2F-49F9-A381-CACFC65CBDD3}"/>
                </a:ext>
              </a:extLst>
            </p:cNvPr>
            <p:cNvSpPr/>
            <p:nvPr/>
          </p:nvSpPr>
          <p:spPr bwMode="auto">
            <a:xfrm>
              <a:off x="3045041" y="4938804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B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E30288D5-7177-41B2-A8C1-3D88F7EA16D5}"/>
                </a:ext>
              </a:extLst>
            </p:cNvPr>
            <p:cNvSpPr/>
            <p:nvPr/>
          </p:nvSpPr>
          <p:spPr bwMode="auto">
            <a:xfrm>
              <a:off x="4254253" y="5765307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D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73F271C-6CCD-40B9-93F0-54BD4DEEAD66}"/>
                </a:ext>
              </a:extLst>
            </p:cNvPr>
            <p:cNvSpPr/>
            <p:nvPr/>
          </p:nvSpPr>
          <p:spPr bwMode="auto">
            <a:xfrm>
              <a:off x="4239013" y="4087036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C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760FFF0-77C7-4AF4-8FBC-47865080B11A}"/>
                </a:ext>
              </a:extLst>
            </p:cNvPr>
            <p:cNvSpPr/>
            <p:nvPr/>
          </p:nvSpPr>
          <p:spPr bwMode="auto">
            <a:xfrm>
              <a:off x="5428253" y="4987546"/>
              <a:ext cx="538008" cy="5380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T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A08400D-1B0E-44DB-AF8D-85963C8757FF}"/>
                </a:ext>
              </a:extLst>
            </p:cNvPr>
            <p:cNvCxnSpPr>
              <a:cxnSpLocks/>
              <a:stCxn id="12" idx="7"/>
            </p:cNvCxnSpPr>
            <p:nvPr/>
          </p:nvCxnSpPr>
          <p:spPr bwMode="auto">
            <a:xfrm flipV="1">
              <a:off x="3587468" y="4447713"/>
              <a:ext cx="666784" cy="584157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F55A6327-9E0F-463E-87FF-D6661BB2BDA3}"/>
                </a:ext>
              </a:extLst>
            </p:cNvPr>
            <p:cNvCxnSpPr>
              <a:cxnSpLocks/>
              <a:endCxn id="13" idx="2"/>
            </p:cNvCxnSpPr>
            <p:nvPr/>
          </p:nvCxnSpPr>
          <p:spPr bwMode="auto">
            <a:xfrm>
              <a:off x="3587468" y="5495858"/>
              <a:ext cx="666785" cy="58719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5247539A-3C4C-4511-9938-D80AD4E287D2}"/>
                </a:ext>
              </a:extLst>
            </p:cNvPr>
            <p:cNvCxnSpPr>
              <a:cxnSpLocks/>
              <a:stCxn id="14" idx="6"/>
            </p:cNvCxnSpPr>
            <p:nvPr/>
          </p:nvCxnSpPr>
          <p:spPr bwMode="auto">
            <a:xfrm>
              <a:off x="4874506" y="4404783"/>
              <a:ext cx="548900" cy="71178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055D1455-A427-46A0-AB08-8B2AA0C7885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02742" y="4692041"/>
              <a:ext cx="723087" cy="472764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DB9BE0A6-E3B7-49D3-BDCD-6176EE458AAA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763813" y="5468595"/>
              <a:ext cx="664439" cy="37613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478E0593-2F24-4470-9A31-84759E71729C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874434" y="5526626"/>
              <a:ext cx="611894" cy="649149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8FA05E94-E1F1-4FE1-817A-2D245742C212}"/>
                    </a:ext>
                  </a:extLst>
                </p:cNvPr>
                <p:cNvSpPr txBox="1"/>
                <p:nvPr/>
              </p:nvSpPr>
              <p:spPr>
                <a:xfrm>
                  <a:off x="2979433" y="4425519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8FA05E94-E1F1-4FE1-817A-2D245742C2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9433" y="4425519"/>
                  <a:ext cx="1135504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957AA36E-1089-4978-B9CF-16453F8D709A}"/>
                    </a:ext>
                  </a:extLst>
                </p:cNvPr>
                <p:cNvSpPr txBox="1"/>
                <p:nvPr/>
              </p:nvSpPr>
              <p:spPr>
                <a:xfrm>
                  <a:off x="2979433" y="5765307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957AA36E-1089-4978-B9CF-16453F8D709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9433" y="5765307"/>
                  <a:ext cx="1135504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0D8F72B3-4EB6-4C54-8732-B371082F4336}"/>
                    </a:ext>
                  </a:extLst>
                </p:cNvPr>
                <p:cNvSpPr txBox="1"/>
                <p:nvPr/>
              </p:nvSpPr>
              <p:spPr>
                <a:xfrm>
                  <a:off x="4898950" y="4286639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0D8F72B3-4EB6-4C54-8732-B371082F433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8950" y="4286639"/>
                  <a:ext cx="1135504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3FEB0110-FEF5-41F2-B1D9-D9A3CB8DA7D5}"/>
                    </a:ext>
                  </a:extLst>
                </p:cNvPr>
                <p:cNvSpPr txBox="1"/>
                <p:nvPr/>
              </p:nvSpPr>
              <p:spPr>
                <a:xfrm>
                  <a:off x="4140956" y="4872997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=3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3FEB0110-FEF5-41F2-B1D9-D9A3CB8DA7D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0956" y="4872997"/>
                  <a:ext cx="1135504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3AFB5208-D2CC-4272-95E5-EFC7C13B67F3}"/>
                    </a:ext>
                  </a:extLst>
                </p:cNvPr>
                <p:cNvSpPr txBox="1"/>
                <p:nvPr/>
              </p:nvSpPr>
              <p:spPr>
                <a:xfrm>
                  <a:off x="4898950" y="5896693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=4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3AFB5208-D2CC-4272-95E5-EFC7C13B67F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8950" y="5896693"/>
                  <a:ext cx="1135504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B50A71D3-C6AF-4060-80CB-A29AF13EE535}"/>
                    </a:ext>
                  </a:extLst>
                </p:cNvPr>
                <p:cNvSpPr txBox="1"/>
                <p:nvPr/>
              </p:nvSpPr>
              <p:spPr>
                <a:xfrm>
                  <a:off x="3996844" y="5323653"/>
                  <a:ext cx="134068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1, 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en-US" dirty="0"/>
                    <a:t>-100</a:t>
                  </a:r>
                  <a:endParaRPr lang="en-SE" dirty="0"/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B50A71D3-C6AF-4060-80CB-A29AF13EE53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6844" y="5323653"/>
                  <a:ext cx="1340688" cy="369332"/>
                </a:xfrm>
                <a:prstGeom prst="rect">
                  <a:avLst/>
                </a:prstGeom>
                <a:blipFill>
                  <a:blip r:embed="rId14"/>
                  <a:stretch>
                    <a:fillRect t="-8197" r="-3182" b="-24590"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B6617C2-79CD-43B3-AEA0-F3FC5F324C08}"/>
              </a:ext>
            </a:extLst>
          </p:cNvPr>
          <p:cNvCxnSpPr>
            <a:cxnSpLocks/>
          </p:cNvCxnSpPr>
          <p:nvPr/>
        </p:nvCxnSpPr>
        <p:spPr bwMode="auto">
          <a:xfrm flipH="1">
            <a:off x="5584054" y="5188535"/>
            <a:ext cx="2020498" cy="251649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577457D-94A5-495D-B315-CA0A42503542}"/>
              </a:ext>
            </a:extLst>
          </p:cNvPr>
          <p:cNvCxnSpPr>
            <a:cxnSpLocks/>
          </p:cNvCxnSpPr>
          <p:nvPr/>
        </p:nvCxnSpPr>
        <p:spPr bwMode="auto">
          <a:xfrm flipH="1">
            <a:off x="4530791" y="5529832"/>
            <a:ext cx="1509204" cy="303518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B47A1F1-9454-43BF-AEB9-CDC2986DEA6B}"/>
              </a:ext>
            </a:extLst>
          </p:cNvPr>
          <p:cNvCxnSpPr>
            <a:cxnSpLocks/>
          </p:cNvCxnSpPr>
          <p:nvPr/>
        </p:nvCxnSpPr>
        <p:spPr bwMode="auto">
          <a:xfrm flipH="1">
            <a:off x="4553800" y="5921834"/>
            <a:ext cx="1509204" cy="303518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CD1AAB4-E180-4855-89AE-A17E460E4B98}"/>
              </a:ext>
            </a:extLst>
          </p:cNvPr>
          <p:cNvCxnSpPr>
            <a:cxnSpLocks/>
          </p:cNvCxnSpPr>
          <p:nvPr/>
        </p:nvCxnSpPr>
        <p:spPr bwMode="auto">
          <a:xfrm flipH="1">
            <a:off x="5375350" y="6256704"/>
            <a:ext cx="3218234" cy="34546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4F33D4A5-72A6-408B-8AEA-B7BDA232F0DC}"/>
              </a:ext>
            </a:extLst>
          </p:cNvPr>
          <p:cNvCxnSpPr>
            <a:cxnSpLocks/>
          </p:cNvCxnSpPr>
          <p:nvPr/>
        </p:nvCxnSpPr>
        <p:spPr bwMode="auto">
          <a:xfrm flipH="1">
            <a:off x="5552607" y="4802958"/>
            <a:ext cx="2051945" cy="267272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576302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5AAC0-D78F-4E11-A2C5-26044E07E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4638"/>
            <a:ext cx="8229600" cy="868362"/>
          </a:xfrm>
        </p:spPr>
        <p:txBody>
          <a:bodyPr/>
          <a:lstStyle/>
          <a:p>
            <a:r>
              <a:rPr lang="en-US" dirty="0"/>
              <a:t>Recall: MC, TD, </a:t>
            </a:r>
            <a:r>
              <a:rPr lang="en-US" dirty="0" err="1"/>
              <a:t>Sarsa</a:t>
            </a:r>
            <a:r>
              <a:rPr lang="en-US" dirty="0"/>
              <a:t>, Q Learning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FC90DD8-7DD7-433F-BFAE-90A8E44E668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66800"/>
                <a:ext cx="8229600" cy="4872753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MC (every-visit):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can also be written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TD: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 err="1">
                    <a:solidFill>
                      <a:schemeClr val="tx1"/>
                    </a:solidFill>
                  </a:rPr>
                  <a:t>Sarsa</a:t>
                </a:r>
                <a:r>
                  <a:rPr lang="en-US" dirty="0">
                    <a:solidFill>
                      <a:schemeClr val="tx1"/>
                    </a:solidFill>
                  </a:rPr>
                  <a:t>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QL: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func>
                      <m:func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d>
                      </m:e>
                    </m:func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SE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FC90DD8-7DD7-433F-BFAE-90A8E44E66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66800"/>
                <a:ext cx="8229600" cy="4872753"/>
              </a:xfrm>
              <a:blipFill>
                <a:blip r:embed="rId2"/>
                <a:stretch>
                  <a:fillRect l="-1259" t="-2003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1ECEB7-3C44-4DD8-9D8B-10CBAA3D1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00426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1CD80D1-8972-49E0-AB30-50C641BFF67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52889" y="-249153"/>
                <a:ext cx="8686065" cy="868362"/>
              </a:xfrm>
            </p:spPr>
            <p:txBody>
              <a:bodyPr/>
              <a:lstStyle/>
              <a:p>
                <a:r>
                  <a:rPr lang="en-US" sz="3600" dirty="0"/>
                  <a:t>QL w. </a:t>
                </a:r>
                <a14:m>
                  <m:oMath xmlns:m="http://schemas.openxmlformats.org/officeDocument/2006/math">
                    <m:r>
                      <a:rPr lang="en-US" sz="3600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3600" dirty="0"/>
                  <a:t>-greedy</a:t>
                </a:r>
                <a:endParaRPr lang="en-SE" sz="3600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1CD80D1-8972-49E0-AB30-50C641BFF6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52889" y="-249153"/>
                <a:ext cx="8686065" cy="868362"/>
              </a:xfrm>
              <a:blipFill>
                <a:blip r:embed="rId3"/>
                <a:stretch>
                  <a:fillRect b="-13287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4BD7F2-6D27-437A-87F5-E823F3651B1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05044" y="443882"/>
                <a:ext cx="8533910" cy="4234786"/>
              </a:xfrm>
            </p:spPr>
            <p:txBody>
              <a:bodyPr>
                <a:normAutofit fontScale="40000" lnSpcReduction="20000"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Suppose EP1 is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2,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1,−100,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 After EP1: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=0+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0, 0</m:t>
                            </m:r>
                          </m:e>
                        </m:d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=0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,−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=−100+0=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−100</m:t>
                    </m:r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Suppose EP2 starts with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3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30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33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30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3300">
                            <a:latin typeface="Cambria Math" panose="02040503050406030204" pitchFamily="18" charset="0"/>
                          </a:rPr>
                          <m:t>2, 0,</m:t>
                        </m:r>
                        <m:r>
                          <a:rPr lang="en-US" sz="330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en-US" sz="3300" dirty="0"/>
                  <a:t>, then in state D, the agent is likely to select action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3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33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3300">
                                <a:latin typeface="Cambria Math" panose="02040503050406030204" pitchFamily="18" charset="0"/>
                              </a:rPr>
                              <m:t>argmax</m:t>
                            </m:r>
                          </m:e>
                          <m:sub>
                            <m:r>
                              <a:rPr lang="en-US" sz="330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d>
                          <m:dPr>
                            <m:begChr m:val="{"/>
                            <m:endChr m:val="}"/>
                            <m:ctrlPr>
                              <a:rPr lang="en-US" sz="33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300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US" sz="33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30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  <m:r>
                                  <a:rPr lang="en-US" sz="330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330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sz="33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sz="3300">
                                <a:latin typeface="Cambria Math" panose="02040503050406030204" pitchFamily="18" charset="0"/>
                              </a:rPr>
                              <m:t>=−100,</m:t>
                            </m:r>
                            <m:r>
                              <a:rPr lang="en-US" sz="3300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US" sz="33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30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  <m:r>
                                  <a:rPr lang="en-US" sz="330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330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sz="33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  <m:r>
                              <a:rPr lang="en-US" sz="3300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d>
                        <m:r>
                          <a:rPr lang="en-US" sz="3300">
                            <a:latin typeface="Cambria Math" panose="02040503050406030204" pitchFamily="18" charset="0"/>
                          </a:rPr>
                          <m:t>=</m:t>
                        </m:r>
                      </m:fName>
                      <m:e>
                        <m:r>
                          <a:rPr lang="en-US" sz="330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330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func>
                  </m:oMath>
                </a14:m>
                <a:r>
                  <a:rPr lang="en-US" sz="3300" dirty="0"/>
                  <a:t> based on </a:t>
                </a:r>
                <a14:m>
                  <m:oMath xmlns:m="http://schemas.openxmlformats.org/officeDocument/2006/math">
                    <m:r>
                      <a:rPr lang="en-US" sz="330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3300" dirty="0"/>
                  <a:t>-greedy, so the episode is </a:t>
                </a:r>
                <a14:m>
                  <m:oMath xmlns:m="http://schemas.openxmlformats.org/officeDocument/2006/math">
                    <m:r>
                      <a:rPr lang="en-US" sz="33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2, 0,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2, 4, 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300" dirty="0"/>
                  <a:t>. After </a:t>
                </a:r>
                <a:r>
                  <a:rPr lang="en-US" dirty="0">
                    <a:solidFill>
                      <a:schemeClr val="tx1"/>
                    </a:solidFill>
                  </a:rPr>
                  <a:t>EP2:</a:t>
                </a: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func>
                      <m:func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func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=0+</m:t>
                    </m:r>
                    <m:func>
                      <m:func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−10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0, 0</m:t>
                            </m:r>
                          </m:e>
                        </m:d>
                      </m:e>
                    </m:func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,−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+0=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endParaRPr lang="en-US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In EP3, in initial state B, </a:t>
                </a:r>
                <a:r>
                  <a:rPr lang="en-US" sz="3200" dirty="0"/>
                  <a:t>the agent is equally likely to select action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3200" dirty="0"/>
                  <a:t> since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 Suppose the episode is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limLow>
                      <m:limLow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lim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lim>
                    </m:limLow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1+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⁡(0, 0)=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,−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+0=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In EP4, in initial state B, </a:t>
                </a:r>
                <a:r>
                  <a:rPr lang="en-US" sz="3200" dirty="0"/>
                  <a:t>the agent is likely to select action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3200">
                                <a:latin typeface="Cambria Math" panose="02040503050406030204" pitchFamily="18" charset="0"/>
                              </a:rPr>
                              <m:t>argmax</m:t>
                            </m:r>
                          </m:e>
                          <m:sub>
                            <m:r>
                              <a:rPr lang="en-US" sz="320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d>
                          <m:dPr>
                            <m:begChr m:val="{"/>
                            <m:endChr m:val="}"/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  <m:r>
                              <a:rPr lang="en-US" sz="320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3200" b="0" i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en-US" sz="3200">
                            <a:latin typeface="Cambria Math" panose="02040503050406030204" pitchFamily="18" charset="0"/>
                          </a:rPr>
                          <m:t>=</m:t>
                        </m:r>
                      </m:fName>
                      <m:e>
                        <m:r>
                          <a:rPr lang="en-US" sz="320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32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func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 </a:t>
                </a:r>
                <a:r>
                  <a:rPr lang="en-US" dirty="0"/>
                  <a:t>in state D, the agent is likely to select action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argmax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=1,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en-US">
                            <a:latin typeface="Cambria Math" panose="02040503050406030204" pitchFamily="18" charset="0"/>
                          </a:rPr>
                          <m:t>=</m:t>
                        </m:r>
                      </m:fName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func>
                  </m:oMath>
                </a14:m>
                <a:r>
                  <a:rPr lang="en-US" dirty="0"/>
                  <a:t>. Suppose the episode is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i="1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limLow>
                      <m:limLow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lim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lim>
                    </m:limLow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1+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⁡(1, 0)=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,−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+0=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sz="3300" dirty="0"/>
                  <a:t>The difference from </a:t>
                </a:r>
                <a:r>
                  <a:rPr lang="en-US" sz="3300" dirty="0" err="1"/>
                  <a:t>Sarsa</a:t>
                </a:r>
                <a:r>
                  <a:rPr lang="en-US" sz="3300" dirty="0"/>
                  <a:t> lies in </a:t>
                </a:r>
                <a14:m>
                  <m:oMath xmlns:m="http://schemas.openxmlformats.org/officeDocument/2006/math">
                    <m:r>
                      <a:rPr lang="en-US" sz="3300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sz="33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30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33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30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330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</m:oMath>
                </a14:m>
                <a:r>
                  <a:rPr lang="en-US" sz="3300" dirty="0"/>
                  <a:t>, which stays at </a:t>
                </a:r>
                <a14:m>
                  <m:oMath xmlns:m="http://schemas.openxmlformats.org/officeDocument/2006/math">
                    <m:r>
                      <a:rPr lang="en-US" sz="330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3300" dirty="0"/>
                  <a:t> until the agent experienced EP5. So it got less scared than </a:t>
                </a:r>
                <a:r>
                  <a:rPr lang="en-US" sz="3300" dirty="0" err="1"/>
                  <a:t>Sarsa</a:t>
                </a:r>
                <a:r>
                  <a:rPr lang="en-US" sz="3300" dirty="0"/>
                  <a:t> (where </a:t>
                </a:r>
                <a14:m>
                  <m:oMath xmlns:m="http://schemas.openxmlformats.org/officeDocument/2006/math">
                    <m:r>
                      <a:rPr lang="en-US" sz="3300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sz="33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30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33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30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330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</m:oMath>
                </a14:m>
                <a:r>
                  <a:rPr lang="en-US" sz="3300" dirty="0"/>
                  <a:t> was updated to </a:t>
                </a:r>
                <a14:m>
                  <m:oMath xmlns:m="http://schemas.openxmlformats.org/officeDocument/2006/math">
                    <m:r>
                      <a:rPr lang="en-US" sz="3300">
                        <a:latin typeface="Cambria Math" panose="02040503050406030204" pitchFamily="18" charset="0"/>
                      </a:rPr>
                      <m:t>−100</m:t>
                    </m:r>
                  </m:oMath>
                </a14:m>
                <a:r>
                  <a:rPr lang="en-US" sz="3300" dirty="0"/>
                  <a:t> after EP2), so QL agent is more likely to explore unseen states. Optimistic initialization of Q values encourages exploration, but may cause </a:t>
                </a:r>
                <a:r>
                  <a:rPr lang="en-US" sz="3300"/>
                  <a:t>slow convergence.</a:t>
                </a:r>
                <a:endParaRPr lang="en-US" sz="3300" dirty="0"/>
              </a:p>
              <a:p>
                <a:r>
                  <a:rPr lang="en-US" sz="3300" dirty="0"/>
                  <a:t>Suppose EP5 is </a:t>
                </a:r>
                <a14:m>
                  <m:oMath xmlns:m="http://schemas.openxmlformats.org/officeDocument/2006/math">
                    <m:r>
                      <a:rPr lang="en-US" sz="33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2, 0,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2, 4, 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300" dirty="0"/>
                  <a:t>:</a:t>
                </a: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limLow>
                      <m:limLow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lim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lim>
                    </m:limLow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(−100, 4)</m:t>
                        </m:r>
                      </m:e>
                    </m:func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,−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+0=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4BD7F2-6D27-437A-87F5-E823F3651B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5044" y="443882"/>
                <a:ext cx="8533910" cy="4234786"/>
              </a:xfrm>
              <a:blipFill>
                <a:blip r:embed="rId4"/>
                <a:stretch>
                  <a:fillRect l="-71" t="-1009" r="-214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A5DC08-0881-422E-B2D8-2C5191A05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 w="12700"/>
        </p:spPr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30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59BE790-4CB7-4ED4-838A-E71F567C5CE9}"/>
                  </a:ext>
                </a:extLst>
              </p:cNvPr>
              <p:cNvSpPr txBox="1"/>
              <p:nvPr/>
            </p:nvSpPr>
            <p:spPr>
              <a:xfrm>
                <a:off x="3457751" y="5500491"/>
                <a:ext cx="50513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SE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59BE790-4CB7-4ED4-838A-E71F567C5C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7751" y="5500491"/>
                <a:ext cx="505138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le 7">
                <a:extLst>
                  <a:ext uri="{FF2B5EF4-FFF2-40B4-BE49-F238E27FC236}">
                    <a16:creationId xmlns:a16="http://schemas.microsoft.com/office/drawing/2014/main" id="{1BE85B55-6DED-4B97-B50F-B96593BDE92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73927788"/>
                  </p:ext>
                </p:extLst>
              </p:nvPr>
            </p:nvGraphicFramePr>
            <p:xfrm>
              <a:off x="3192105" y="4178630"/>
              <a:ext cx="5875695" cy="25958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39385">
                      <a:extLst>
                        <a:ext uri="{9D8B030D-6E8A-4147-A177-3AD203B41FA5}">
                          <a16:colId xmlns:a16="http://schemas.microsoft.com/office/drawing/2014/main" val="737800809"/>
                        </a:ext>
                      </a:extLst>
                    </a:gridCol>
                    <a:gridCol w="839385">
                      <a:extLst>
                        <a:ext uri="{9D8B030D-6E8A-4147-A177-3AD203B41FA5}">
                          <a16:colId xmlns:a16="http://schemas.microsoft.com/office/drawing/2014/main" val="253111052"/>
                        </a:ext>
                      </a:extLst>
                    </a:gridCol>
                    <a:gridCol w="839385">
                      <a:extLst>
                        <a:ext uri="{9D8B030D-6E8A-4147-A177-3AD203B41FA5}">
                          <a16:colId xmlns:a16="http://schemas.microsoft.com/office/drawing/2014/main" val="2707824466"/>
                        </a:ext>
                      </a:extLst>
                    </a:gridCol>
                    <a:gridCol w="839385">
                      <a:extLst>
                        <a:ext uri="{9D8B030D-6E8A-4147-A177-3AD203B41FA5}">
                          <a16:colId xmlns:a16="http://schemas.microsoft.com/office/drawing/2014/main" val="1950743582"/>
                        </a:ext>
                      </a:extLst>
                    </a:gridCol>
                    <a:gridCol w="839385">
                      <a:extLst>
                        <a:ext uri="{9D8B030D-6E8A-4147-A177-3AD203B41FA5}">
                          <a16:colId xmlns:a16="http://schemas.microsoft.com/office/drawing/2014/main" val="4269554689"/>
                        </a:ext>
                      </a:extLst>
                    </a:gridCol>
                    <a:gridCol w="839385">
                      <a:extLst>
                        <a:ext uri="{9D8B030D-6E8A-4147-A177-3AD203B41FA5}">
                          <a16:colId xmlns:a16="http://schemas.microsoft.com/office/drawing/2014/main" val="496056467"/>
                        </a:ext>
                      </a:extLst>
                    </a:gridCol>
                    <a:gridCol w="839385">
                      <a:extLst>
                        <a:ext uri="{9D8B030D-6E8A-4147-A177-3AD203B41FA5}">
                          <a16:colId xmlns:a16="http://schemas.microsoft.com/office/drawing/2014/main" val="76431765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SE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𝑸</m:t>
                                </m:r>
                                <m:d>
                                  <m:dPr>
                                    <m:ctrlPr>
                                      <a:rPr lang="en-US" sz="16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𝑩</m:t>
                                    </m:r>
                                    <m:r>
                                      <a:rPr lang="en-US" sz="16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  <m:r>
                                      <a:rPr lang="en-US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6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  <m: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  <m: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448218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Init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074305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EP1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−100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84496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EP2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−100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471490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EP3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SE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−100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4099687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dirty="0" smtClean="0"/>
                                  <m:t>EP</m:t>
                                </m:r>
                                <m:r>
                                  <m:rPr>
                                    <m:nor/>
                                  </m:rPr>
                                  <a:rPr lang="en-US" b="0" i="0" dirty="0" smtClean="0"/>
                                  <m:t>4</m:t>
                                </m:r>
                              </m:oMath>
                            </m:oMathPara>
                          </a14:m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−100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5304017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EP5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</m:oMath>
                            </m:oMathPara>
                          </a14:m>
                          <a:endParaRPr lang="en-SE" b="1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−100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0470334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le 7">
                <a:extLst>
                  <a:ext uri="{FF2B5EF4-FFF2-40B4-BE49-F238E27FC236}">
                    <a16:creationId xmlns:a16="http://schemas.microsoft.com/office/drawing/2014/main" id="{1BE85B55-6DED-4B97-B50F-B96593BDE92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73927788"/>
                  </p:ext>
                </p:extLst>
              </p:nvPr>
            </p:nvGraphicFramePr>
            <p:xfrm>
              <a:off x="3192105" y="4178630"/>
              <a:ext cx="5875695" cy="25958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39385">
                      <a:extLst>
                        <a:ext uri="{9D8B030D-6E8A-4147-A177-3AD203B41FA5}">
                          <a16:colId xmlns:a16="http://schemas.microsoft.com/office/drawing/2014/main" val="737800809"/>
                        </a:ext>
                      </a:extLst>
                    </a:gridCol>
                    <a:gridCol w="839385">
                      <a:extLst>
                        <a:ext uri="{9D8B030D-6E8A-4147-A177-3AD203B41FA5}">
                          <a16:colId xmlns:a16="http://schemas.microsoft.com/office/drawing/2014/main" val="253111052"/>
                        </a:ext>
                      </a:extLst>
                    </a:gridCol>
                    <a:gridCol w="839385">
                      <a:extLst>
                        <a:ext uri="{9D8B030D-6E8A-4147-A177-3AD203B41FA5}">
                          <a16:colId xmlns:a16="http://schemas.microsoft.com/office/drawing/2014/main" val="2707824466"/>
                        </a:ext>
                      </a:extLst>
                    </a:gridCol>
                    <a:gridCol w="839385">
                      <a:extLst>
                        <a:ext uri="{9D8B030D-6E8A-4147-A177-3AD203B41FA5}">
                          <a16:colId xmlns:a16="http://schemas.microsoft.com/office/drawing/2014/main" val="1950743582"/>
                        </a:ext>
                      </a:extLst>
                    </a:gridCol>
                    <a:gridCol w="839385">
                      <a:extLst>
                        <a:ext uri="{9D8B030D-6E8A-4147-A177-3AD203B41FA5}">
                          <a16:colId xmlns:a16="http://schemas.microsoft.com/office/drawing/2014/main" val="4269554689"/>
                        </a:ext>
                      </a:extLst>
                    </a:gridCol>
                    <a:gridCol w="839385">
                      <a:extLst>
                        <a:ext uri="{9D8B030D-6E8A-4147-A177-3AD203B41FA5}">
                          <a16:colId xmlns:a16="http://schemas.microsoft.com/office/drawing/2014/main" val="496056467"/>
                        </a:ext>
                      </a:extLst>
                    </a:gridCol>
                    <a:gridCol w="839385">
                      <a:extLst>
                        <a:ext uri="{9D8B030D-6E8A-4147-A177-3AD203B41FA5}">
                          <a16:colId xmlns:a16="http://schemas.microsoft.com/office/drawing/2014/main" val="76431765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SE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100725" t="-1639" r="-502174" b="-6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200725" t="-1639" r="-402174" b="-6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302920" t="-1639" r="-305109" b="-6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400000" t="-1639" r="-202899" b="-6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500000" t="-1639" r="-102899" b="-6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600000" t="-1639" r="-2899" b="-6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448218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Init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100725" t="-101639" r="-502174" b="-5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200725" t="-101639" r="-402174" b="-5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302920" t="-101639" r="-305109" b="-5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400000" t="-101639" r="-202899" b="-5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500000" t="-101639" r="-102899" b="-5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600000" t="-101639" r="-2899" b="-5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074305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EP1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100725" t="-201639" r="-502174" b="-4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200725" t="-201639" r="-402174" b="-4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302920" t="-201639" r="-305109" b="-4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400000" t="-201639" r="-202899" b="-4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500000" t="-201639" r="-102899" b="-4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600000" t="-201639" r="-2899" b="-4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84496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EP2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100725" t="-301639" r="-502174" b="-3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200725" t="-301639" r="-402174" b="-3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302920" t="-301639" r="-305109" b="-3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400000" t="-301639" r="-202899" b="-3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500000" t="-301639" r="-102899" b="-3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600000" t="-301639" r="-2899" b="-3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71490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EP3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100725" t="-401639" r="-502174" b="-2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200725" t="-401639" r="-402174" b="-2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302920" t="-401639" r="-305109" b="-2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400000" t="-401639" r="-202899" b="-2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500000" t="-401639" r="-102899" b="-2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600000" t="-401639" r="-2899" b="-2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4099687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725" t="-501639" r="-602174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100725" t="-501639" r="-502174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200725" t="-501639" r="-402174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302920" t="-501639" r="-305109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400000" t="-501639" r="-202899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500000" t="-501639" r="-102899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600000" t="-501639" r="-2899" b="-1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5304017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EP5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100725" t="-601639" r="-502174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200725" t="-601639" r="-402174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302920" t="-601639" r="-305109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400000" t="-601639" r="-202899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500000" t="-601639" r="-102899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600000" t="-601639" r="-2899" b="-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04703342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FE4EE5E4-4657-4600-A011-C5930945DA37}"/>
              </a:ext>
            </a:extLst>
          </p:cNvPr>
          <p:cNvGrpSpPr/>
          <p:nvPr/>
        </p:nvGrpSpPr>
        <p:grpSpPr>
          <a:xfrm>
            <a:off x="61006" y="4343609"/>
            <a:ext cx="3055021" cy="2313764"/>
            <a:chOff x="2979433" y="4087036"/>
            <a:chExt cx="3055021" cy="2313764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4024E2A-5C91-438A-AD6D-9092D465E528}"/>
                </a:ext>
              </a:extLst>
            </p:cNvPr>
            <p:cNvSpPr/>
            <p:nvPr/>
          </p:nvSpPr>
          <p:spPr bwMode="auto">
            <a:xfrm>
              <a:off x="3045041" y="4938804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B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2E398C98-5696-47A2-953A-FFC932A16479}"/>
                </a:ext>
              </a:extLst>
            </p:cNvPr>
            <p:cNvSpPr/>
            <p:nvPr/>
          </p:nvSpPr>
          <p:spPr bwMode="auto">
            <a:xfrm>
              <a:off x="4254253" y="5765307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D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4B7FAB-9C28-4DD2-9514-6CB9608163D0}"/>
                </a:ext>
              </a:extLst>
            </p:cNvPr>
            <p:cNvSpPr/>
            <p:nvPr/>
          </p:nvSpPr>
          <p:spPr bwMode="auto">
            <a:xfrm>
              <a:off x="4239013" y="4087036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C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9721571-1D73-49FE-AB83-87FE23CDDD88}"/>
                </a:ext>
              </a:extLst>
            </p:cNvPr>
            <p:cNvSpPr/>
            <p:nvPr/>
          </p:nvSpPr>
          <p:spPr bwMode="auto">
            <a:xfrm>
              <a:off x="5428253" y="4987546"/>
              <a:ext cx="538008" cy="5380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T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0C01DA27-4537-4732-9E00-D88591672992}"/>
                </a:ext>
              </a:extLst>
            </p:cNvPr>
            <p:cNvCxnSpPr>
              <a:cxnSpLocks/>
              <a:stCxn id="12" idx="7"/>
            </p:cNvCxnSpPr>
            <p:nvPr/>
          </p:nvCxnSpPr>
          <p:spPr bwMode="auto">
            <a:xfrm flipV="1">
              <a:off x="3587468" y="4447713"/>
              <a:ext cx="666784" cy="584157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0225F70F-E1EE-4249-8D93-717B29968B5B}"/>
                </a:ext>
              </a:extLst>
            </p:cNvPr>
            <p:cNvCxnSpPr>
              <a:cxnSpLocks/>
              <a:endCxn id="13" idx="2"/>
            </p:cNvCxnSpPr>
            <p:nvPr/>
          </p:nvCxnSpPr>
          <p:spPr bwMode="auto">
            <a:xfrm>
              <a:off x="3587468" y="5495858"/>
              <a:ext cx="666785" cy="58719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BDACF946-4716-4F5D-A982-7B56C9A3AAEC}"/>
                </a:ext>
              </a:extLst>
            </p:cNvPr>
            <p:cNvCxnSpPr>
              <a:cxnSpLocks/>
              <a:stCxn id="14" idx="6"/>
            </p:cNvCxnSpPr>
            <p:nvPr/>
          </p:nvCxnSpPr>
          <p:spPr bwMode="auto">
            <a:xfrm>
              <a:off x="4874506" y="4404783"/>
              <a:ext cx="548900" cy="71178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37DDEDAE-3E8E-45E7-840E-0FB84F8F7D0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02742" y="4692041"/>
              <a:ext cx="723087" cy="472764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497E9706-CE67-4C72-8ACD-F1EAD5C09DF2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763813" y="5468595"/>
              <a:ext cx="664439" cy="37613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0F8D4377-EE57-4838-8418-06AAB49D6163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874434" y="5526626"/>
              <a:ext cx="611894" cy="649149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A2C195D8-F64A-40BD-89D3-0A4336B124D0}"/>
                    </a:ext>
                  </a:extLst>
                </p:cNvPr>
                <p:cNvSpPr txBox="1"/>
                <p:nvPr/>
              </p:nvSpPr>
              <p:spPr>
                <a:xfrm>
                  <a:off x="2979433" y="4425519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A2C195D8-F64A-40BD-89D3-0A4336B124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9433" y="4425519"/>
                  <a:ext cx="1135504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E0F6B075-F1D2-4477-AE15-A5320DA51FA1}"/>
                    </a:ext>
                  </a:extLst>
                </p:cNvPr>
                <p:cNvSpPr txBox="1"/>
                <p:nvPr/>
              </p:nvSpPr>
              <p:spPr>
                <a:xfrm>
                  <a:off x="2979433" y="5765307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E0F6B075-F1D2-4477-AE15-A5320DA51FA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9433" y="5765307"/>
                  <a:ext cx="1135504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C6FB225A-EAD8-481C-852C-3F827579E252}"/>
                    </a:ext>
                  </a:extLst>
                </p:cNvPr>
                <p:cNvSpPr txBox="1"/>
                <p:nvPr/>
              </p:nvSpPr>
              <p:spPr>
                <a:xfrm>
                  <a:off x="4898950" y="4286639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C6FB225A-EAD8-481C-852C-3F827579E25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8950" y="4286639"/>
                  <a:ext cx="1135504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AE3E9A56-E266-41E5-B5D8-D336043BD5FA}"/>
                    </a:ext>
                  </a:extLst>
                </p:cNvPr>
                <p:cNvSpPr txBox="1"/>
                <p:nvPr/>
              </p:nvSpPr>
              <p:spPr>
                <a:xfrm>
                  <a:off x="4140956" y="4872997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=3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AE3E9A56-E266-41E5-B5D8-D336043BD5F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0956" y="4872997"/>
                  <a:ext cx="1135504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98DEB8A0-3D0A-4B60-B89F-09F93807F2A6}"/>
                    </a:ext>
                  </a:extLst>
                </p:cNvPr>
                <p:cNvSpPr txBox="1"/>
                <p:nvPr/>
              </p:nvSpPr>
              <p:spPr>
                <a:xfrm>
                  <a:off x="4898950" y="5896693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=4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98DEB8A0-3D0A-4B60-B89F-09F93807F2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8950" y="5896693"/>
                  <a:ext cx="1135504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410FD354-720B-4AB1-B757-46C82DDDFB3D}"/>
                    </a:ext>
                  </a:extLst>
                </p:cNvPr>
                <p:cNvSpPr txBox="1"/>
                <p:nvPr/>
              </p:nvSpPr>
              <p:spPr>
                <a:xfrm>
                  <a:off x="3996844" y="5323653"/>
                  <a:ext cx="134068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1, 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en-US" dirty="0"/>
                    <a:t>-100</a:t>
                  </a:r>
                  <a:endParaRPr lang="en-SE" dirty="0"/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410FD354-720B-4AB1-B757-46C82DDDFB3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6844" y="5323653"/>
                  <a:ext cx="1340688" cy="369332"/>
                </a:xfrm>
                <a:prstGeom prst="rect">
                  <a:avLst/>
                </a:prstGeom>
                <a:blipFill>
                  <a:blip r:embed="rId14"/>
                  <a:stretch>
                    <a:fillRect t="-8197" r="-3182" b="-24590"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FA9FF4C-0448-448A-88A4-61C90B213697}"/>
              </a:ext>
            </a:extLst>
          </p:cNvPr>
          <p:cNvCxnSpPr>
            <a:cxnSpLocks/>
          </p:cNvCxnSpPr>
          <p:nvPr/>
        </p:nvCxnSpPr>
        <p:spPr bwMode="auto">
          <a:xfrm flipH="1">
            <a:off x="5388746" y="5195377"/>
            <a:ext cx="3187084" cy="226001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39EFC19-3BF1-4EDE-B379-7DC3D37CB6B3}"/>
              </a:ext>
            </a:extLst>
          </p:cNvPr>
          <p:cNvCxnSpPr>
            <a:cxnSpLocks/>
          </p:cNvCxnSpPr>
          <p:nvPr/>
        </p:nvCxnSpPr>
        <p:spPr bwMode="auto">
          <a:xfrm flipH="1">
            <a:off x="4530791" y="5529832"/>
            <a:ext cx="1509204" cy="303518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89B8480-793B-43FB-86AC-5999F9EECB06}"/>
              </a:ext>
            </a:extLst>
          </p:cNvPr>
          <p:cNvCxnSpPr>
            <a:cxnSpLocks/>
          </p:cNvCxnSpPr>
          <p:nvPr/>
        </p:nvCxnSpPr>
        <p:spPr bwMode="auto">
          <a:xfrm flipH="1">
            <a:off x="4553800" y="5921834"/>
            <a:ext cx="1509204" cy="303518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9047C77-88D6-4FF6-879D-3ACF4826EB5E}"/>
              </a:ext>
            </a:extLst>
          </p:cNvPr>
          <p:cNvCxnSpPr>
            <a:cxnSpLocks/>
          </p:cNvCxnSpPr>
          <p:nvPr/>
        </p:nvCxnSpPr>
        <p:spPr bwMode="auto">
          <a:xfrm flipH="1">
            <a:off x="5375350" y="6256704"/>
            <a:ext cx="3218234" cy="34546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7A0158A-A2A3-4375-8CF2-A79CB25C6D81}"/>
              </a:ext>
            </a:extLst>
          </p:cNvPr>
          <p:cNvCxnSpPr>
            <a:cxnSpLocks/>
          </p:cNvCxnSpPr>
          <p:nvPr/>
        </p:nvCxnSpPr>
        <p:spPr bwMode="auto">
          <a:xfrm flipH="1">
            <a:off x="4539604" y="5498902"/>
            <a:ext cx="2313957" cy="37869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A0C482E-39EE-45CA-8751-FA54A4065FB2}"/>
              </a:ext>
            </a:extLst>
          </p:cNvPr>
          <p:cNvCxnSpPr>
            <a:cxnSpLocks/>
          </p:cNvCxnSpPr>
          <p:nvPr/>
        </p:nvCxnSpPr>
        <p:spPr bwMode="auto">
          <a:xfrm flipH="1">
            <a:off x="5375351" y="4778174"/>
            <a:ext cx="2336301" cy="27325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CE74EBF-5540-457A-9986-3C446175ABE1}"/>
              </a:ext>
            </a:extLst>
          </p:cNvPr>
          <p:cNvCxnSpPr>
            <a:cxnSpLocks/>
          </p:cNvCxnSpPr>
          <p:nvPr/>
        </p:nvCxnSpPr>
        <p:spPr bwMode="auto">
          <a:xfrm flipH="1">
            <a:off x="5389382" y="4778174"/>
            <a:ext cx="3195325" cy="317697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5189801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C227B-A3A4-4840-90F1-4D3D22D25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9405F2-4E3E-4101-B0BD-EE32F54873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4800" dirty="0">
                <a:solidFill>
                  <a:srgbClr val="C00000"/>
                </a:solidFill>
              </a:rPr>
              <a:t>Linear Chain Example</a:t>
            </a:r>
            <a:endParaRPr lang="en-SE" sz="4800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866A18-3E46-471E-AD81-8A18A53BE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31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462853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6CE93-64E5-495C-B62C-1B0355DD3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Linear Chain Example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DD37C6-5A7C-4433-B380-4D468F9001D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1"/>
                <a:ext cx="8229600" cy="2935778"/>
              </a:xfrm>
            </p:spPr>
            <p:txBody>
              <a:bodyPr>
                <a:noAutofit/>
              </a:bodyPr>
              <a:lstStyle/>
              <a:p>
                <a:pPr lvl="0">
                  <a:buFont typeface="+mj-lt"/>
                  <a:buChar char="•"/>
                </a:pP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Consider the following MDP. Environment is deterministic. In each state, there are two possible actions  a</a:t>
                </a:r>
                <a:r>
                  <a:rPr lang="zh-CN" alt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∈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{</a:t>
                </a:r>
                <a:r>
                  <a:rPr lang="en-US" sz="1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l,r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}, where l corresponds to moving left, and r corresponds to moving right. Each movement incurs a reward of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𝑟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=−1</m:t>
                    </m:r>
                  </m:oMath>
                </a14:m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State s=4 is the goal state: taking any action from s=4 results in reward of r=0 and ends the episode by going into the terminal state, hence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sz="18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d>
                    <m:r>
                      <a:rPr lang="en-US" altLang="zh-CN" sz="1800" b="0" i="1" dirty="0" smtClean="0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sz="1800" i="1" dirty="0">
                        <a:latin typeface="Cambria Math" panose="02040503050406030204" pitchFamily="18" charset="0"/>
                      </a:rPr>
                      <m:t>0,</m:t>
                    </m:r>
                    <m:r>
                      <a:rPr lang="en-US" sz="1800" i="1" dirty="0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sz="1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 dirty="0">
                            <a:latin typeface="Cambria Math" panose="02040503050406030204" pitchFamily="18" charset="0"/>
                          </a:rPr>
                          <m:t>4,</m:t>
                        </m:r>
                        <m:r>
                          <a:rPr lang="en-US" sz="1800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sz="1800" i="1" dirty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for any action a. (Alternatively, we can view state 4 as the terminal state itself.)  Assume discount factor </a:t>
                </a:r>
                <a14:m>
                  <m:oMath xmlns:m="http://schemas.openxmlformats.org/officeDocument/2006/math">
                    <m:r>
                      <a:rPr lang="en-US" sz="180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sz="180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All value functions are initialized to 0. </a:t>
                </a:r>
                <a:endParaRPr lang="en-SE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A. Use Policy Iteration, Value Iteration to derive the optimal policy.</a:t>
                </a:r>
                <a:endParaRPr lang="en-SE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DD37C6-5A7C-4433-B380-4D468F9001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1"/>
                <a:ext cx="8229600" cy="2935778"/>
              </a:xfrm>
              <a:blipFill>
                <a:blip r:embed="rId2"/>
                <a:stretch>
                  <a:fillRect l="-444" t="-1247" r="-963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EFA0D3-AC04-4E21-A965-0AD05175F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32</a:t>
            </a:fld>
            <a:endParaRPr lang="en-US" altLang="zh-C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F16BD4-83C5-4C82-8A42-6366081B34C5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6038" y="3874094"/>
            <a:ext cx="6171923" cy="298390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650238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E4145-0921-41EC-B062-2AD4783ED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7BC84-CD9A-48FF-9306-1998FB5129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6000" dirty="0"/>
              <a:t>Policy Iteration</a:t>
            </a:r>
            <a:endParaRPr lang="en-SE" sz="6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8FA26A-94CF-4C3B-818B-2BD7AF105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33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7238568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451E5-291D-4D83-BA9C-58C7FE92A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6232782" cy="868362"/>
          </a:xfrm>
        </p:spPr>
        <p:txBody>
          <a:bodyPr/>
          <a:lstStyle/>
          <a:p>
            <a:r>
              <a:rPr lang="en-US" sz="3200" dirty="0"/>
              <a:t>1.1 Policy Evaluation of Random Policy</a:t>
            </a:r>
            <a:endParaRPr lang="en-SE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4B6430-8904-4812-91AE-84F67E5F3F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6200" y="1295400"/>
                <a:ext cx="8610600" cy="3043844"/>
              </a:xfrm>
            </p:spPr>
            <p:txBody>
              <a:bodyPr>
                <a:normAutofit fontScale="47500" lnSpcReduction="20000"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Bellman Exp Equation: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</m:oMath>
                </a14:m>
                <a:endParaRPr lang="en-US" sz="3200" i="1" dirty="0">
                  <a:solidFill>
                    <a:srgbClr val="000000"/>
                  </a:solidFill>
                  <a:effectLst/>
                  <a:latin typeface="Cambria Math" panose="020405030504060302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3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</m:oMath>
                </a14:m>
                <a:r>
                  <a:rPr lang="en-US" sz="3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SE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.5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SE" sz="3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SE" sz="3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3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3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3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1,</m:t>
                                </m:r>
                                <m:r>
                                  <a:rPr lang="en-US" sz="3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𝑙</m:t>
                                </m:r>
                              </m:e>
                            </m:d>
                            <m:r>
                              <a:rPr lang="en-US" sz="3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SE" sz="3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3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3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3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1,</m:t>
                                </m:r>
                                <m:r>
                                  <a:rPr lang="en-US" sz="3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𝑟</m:t>
                                </m:r>
                              </m:e>
                            </m:d>
                          </m:e>
                        </m:d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=−1+.5[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SE" sz="3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1</m:t>
                            </m:r>
                          </m:e>
                        </m:d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(2)]</m:t>
                        </m:r>
                      </m:e>
                    </m:func>
                  </m:oMath>
                </a14:m>
                <a:endParaRPr lang="en-US" sz="3200" i="1" dirty="0">
                  <a:effectLst/>
                  <a:latin typeface="Cambria Math" panose="02040503050406030204" pitchFamily="18" charset="0"/>
                  <a:ea typeface="SimSun" panose="02010600030101010101" pitchFamily="2" charset="-122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SE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𝑞</m:t>
                        </m:r>
                      </m:e>
                      <m:sub>
                        <m:r>
                          <a:rPr kumimoji="0" lang="en-US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kumimoji="0" lang="en-SE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1,</m:t>
                        </m:r>
                        <m:r>
                          <a:rPr kumimoji="0" lang="en-US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𝑙</m:t>
                        </m:r>
                      </m:e>
                    </m:d>
                    <m:r>
                      <a:rPr kumimoji="0" lang="en-US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=−1+</m:t>
                    </m:r>
                    <m:sSub>
                      <m:sSubPr>
                        <m:ctrlPr>
                          <a:rPr kumimoji="0" lang="en-SE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𝑣</m:t>
                        </m:r>
                      </m:e>
                      <m:sub>
                        <m:r>
                          <a:rPr kumimoji="0" lang="en-US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kumimoji="0" lang="en-SE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1</m:t>
                        </m:r>
                      </m:e>
                    </m:d>
                    <m:r>
                      <a:rPr kumimoji="0" lang="en-US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,</m:t>
                    </m:r>
                    <m:sSub>
                      <m:sSubPr>
                        <m:ctrlPr>
                          <a:rPr kumimoji="0" lang="en-SE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𝑞</m:t>
                        </m:r>
                      </m:e>
                      <m:sub>
                        <m:r>
                          <a:rPr kumimoji="0" lang="en-US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kumimoji="0" lang="en-SE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1,</m:t>
                        </m:r>
                        <m:r>
                          <a:rPr kumimoji="0" lang="en-US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𝑟</m:t>
                        </m:r>
                      </m:e>
                    </m:d>
                    <m:r>
                      <a:rPr kumimoji="0" lang="en-US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=−1+</m:t>
                    </m:r>
                    <m:sSub>
                      <m:sSubPr>
                        <m:ctrlPr>
                          <a:rPr kumimoji="0" lang="en-SE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𝑣</m:t>
                        </m:r>
                      </m:e>
                      <m:sub>
                        <m:r>
                          <a:rPr kumimoji="0" lang="en-US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kumimoji="0" lang="en-SE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2</m:t>
                        </m:r>
                      </m:e>
                    </m:d>
                  </m:oMath>
                </a14:m>
                <a:endParaRPr lang="en-SE" sz="40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3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</m:oMath>
                </a14:m>
                <a:r>
                  <a:rPr lang="en-US" sz="3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SE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.5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SE" sz="3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SE" sz="3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3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3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3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2,</m:t>
                                </m:r>
                                <m:r>
                                  <a:rPr lang="en-US" sz="3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𝑙</m:t>
                                </m:r>
                              </m:e>
                            </m:d>
                            <m:r>
                              <a:rPr lang="en-US" sz="3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SE" sz="3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3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3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3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2,</m:t>
                                </m:r>
                                <m:r>
                                  <a:rPr lang="en-US" sz="3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𝑟</m:t>
                                </m:r>
                              </m:e>
                            </m:d>
                          </m:e>
                        </m:d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=−1+.5[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SE" sz="3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1</m:t>
                            </m:r>
                          </m:e>
                        </m:d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(3)]</m:t>
                        </m:r>
                      </m:e>
                    </m:func>
                  </m:oMath>
                </a14:m>
                <a:endParaRPr lang="en-SE" sz="4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E" sz="280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2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2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</m:t>
                    </m:r>
                    <m:sSub>
                      <m:sSubPr>
                        <m:ctrlPr>
                          <a:rPr lang="en-SE" sz="2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2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2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sSub>
                      <m:sSubPr>
                        <m:ctrlPr>
                          <a:rPr lang="en-SE" sz="2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2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2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</m:t>
                    </m:r>
                    <m:sSub>
                      <m:sSubPr>
                        <m:ctrlPr>
                          <a:rPr lang="en-SE" sz="2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2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</m:oMath>
                </a14:m>
                <a:endParaRPr lang="en-US" i="1" dirty="0">
                  <a:effectLst/>
                  <a:latin typeface="Cambria Math" panose="020405030504060302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3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</m:oMath>
                </a14:m>
                <a:r>
                  <a:rPr lang="en-US" sz="3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SE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.5[</m:t>
                        </m:r>
                        <m:sSub>
                          <m:sSubPr>
                            <m:ctrlPr>
                              <a:rPr lang="en-SE" sz="3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𝑞</m:t>
                            </m:r>
                          </m:e>
                          <m:sub>
                            <m:r>
                              <a:rPr lang="en-US" sz="3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SE" sz="3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3,</m:t>
                            </m:r>
                            <m:r>
                              <a:rPr lang="en-US" sz="3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𝑙</m:t>
                            </m:r>
                          </m:e>
                        </m:d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+</m:t>
                        </m:r>
                        <m:sSub>
                          <m:sSubPr>
                            <m:ctrlPr>
                              <a:rPr lang="en-SE" sz="3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𝑞</m:t>
                            </m:r>
                          </m:e>
                          <m:sub>
                            <m:r>
                              <a:rPr lang="en-US" sz="3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SE" sz="3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3,</m:t>
                            </m:r>
                            <m:r>
                              <a:rPr lang="en-US" sz="3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𝑟</m:t>
                            </m:r>
                          </m:e>
                        </m:d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]</m:t>
                        </m:r>
                      </m:fName>
                      <m:e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=</m:t>
                        </m:r>
                      </m:e>
                    </m:func>
                    <m:r>
                      <a:rPr lang="en-US" sz="3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.5</m:t>
                        </m:r>
                      </m:fNam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SE" sz="3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</m:t>
                            </m:r>
                          </m:e>
                        </m:d>
                      </m:e>
                    </m:func>
                  </m:oMath>
                </a14:m>
                <a:endParaRPr lang="en-US" sz="4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1" indent="-342900">
                  <a:lnSpc>
                    <a:spcPct val="150000"/>
                  </a:lnSpc>
                  <a:buFontTx/>
                  <a:buChar char="•"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SE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𝑞</m:t>
                        </m:r>
                      </m:e>
                      <m:sub>
                        <m:r>
                          <a:rPr kumimoji="0" lang="en-US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kumimoji="0" lang="en-SE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3,</m:t>
                        </m:r>
                        <m:r>
                          <a:rPr kumimoji="0" lang="en-US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𝑙</m:t>
                        </m:r>
                      </m:e>
                    </m:d>
                    <m:r>
                      <a:rPr kumimoji="0" lang="en-US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=−1+</m:t>
                    </m:r>
                    <m:sSub>
                      <m:sSubPr>
                        <m:ctrlPr>
                          <a:rPr kumimoji="0" lang="en-SE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𝑣</m:t>
                        </m:r>
                      </m:e>
                      <m:sub>
                        <m:r>
                          <a:rPr kumimoji="0" lang="en-US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kumimoji="0" lang="en-SE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2</m:t>
                        </m:r>
                      </m:e>
                    </m:d>
                    <m:r>
                      <a:rPr kumimoji="0" lang="en-US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,</m:t>
                    </m:r>
                    <m:sSub>
                      <m:sSubPr>
                        <m:ctrlPr>
                          <a:rPr kumimoji="0" lang="en-SE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𝑞</m:t>
                        </m:r>
                      </m:e>
                      <m:sub>
                        <m:r>
                          <a:rPr kumimoji="0" lang="en-US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kumimoji="0" lang="en-SE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3,</m:t>
                        </m:r>
                        <m:r>
                          <a:rPr kumimoji="0" lang="en-US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𝑟</m:t>
                        </m:r>
                      </m:e>
                    </m:d>
                    <m:r>
                      <a:rPr kumimoji="0" lang="en-US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=−1+</m:t>
                    </m:r>
                    <m:r>
                      <a:rPr kumimoji="0" lang="en-US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𝑣</m:t>
                    </m:r>
                    <m:d>
                      <m:dPr>
                        <m:ctrlPr>
                          <a:rPr kumimoji="0" lang="en-SE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4</m:t>
                        </m:r>
                      </m:e>
                    </m:d>
                    <m:r>
                      <a:rPr kumimoji="0" lang="en-US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=−1</m:t>
                    </m:r>
                  </m:oMath>
                </a14:m>
                <a:endParaRPr kumimoji="0" lang="en-SE" sz="4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  <a:cs typeface="+mn-cs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3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Solution:</a:t>
                </a:r>
                <a14:m>
                  <m:oMath xmlns:m="http://schemas.openxmlformats.org/officeDocument/2006/math">
                    <m:r>
                      <a:rPr lang="en-US" sz="3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sSub>
                      <m:sSubPr>
                        <m:ctrlPr>
                          <a:rPr lang="en-SE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3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=−12,  </m:t>
                    </m:r>
                    <m:sSub>
                      <m:sSubPr>
                        <m:ctrlPr>
                          <a:rPr lang="en-SE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3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=−10, </m:t>
                    </m:r>
                    <m:sSub>
                      <m:sSubPr>
                        <m:ctrlPr>
                          <a:rPr lang="en-SE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3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=−6</m:t>
                    </m:r>
                  </m:oMath>
                </a14:m>
                <a:r>
                  <a:rPr lang="en-US" sz="3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endParaRPr lang="en-SE" sz="4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4B6430-8904-4812-91AE-84F67E5F3F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" y="1295400"/>
                <a:ext cx="8610600" cy="3043844"/>
              </a:xfrm>
              <a:blipFill>
                <a:blip r:embed="rId2"/>
                <a:stretch>
                  <a:fillRect l="-283" t="-10220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32767D-1FBF-4E02-8001-6CFDCF2C1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34</a:t>
            </a:fld>
            <a:endParaRPr lang="en-US" altLang="zh-C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D43AE4-4841-4FCD-8521-C24A2269379C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443" y="4252810"/>
            <a:ext cx="5388586" cy="2605190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E3210CF-4C61-4CD4-90C0-ECBEA457A6B6}"/>
              </a:ext>
            </a:extLst>
          </p:cNvPr>
          <p:cNvSpPr txBox="1"/>
          <p:nvPr/>
        </p:nvSpPr>
        <p:spPr>
          <a:xfrm>
            <a:off x="1813384" y="5627716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-12</a:t>
            </a:r>
            <a:endParaRPr lang="en-S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4EC3B9-19FB-45D7-92B5-D4087F04D10A}"/>
              </a:ext>
            </a:extLst>
          </p:cNvPr>
          <p:cNvSpPr txBox="1"/>
          <p:nvPr/>
        </p:nvSpPr>
        <p:spPr>
          <a:xfrm>
            <a:off x="2714137" y="5627716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-10</a:t>
            </a:r>
            <a:endParaRPr lang="en-S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9C4901-D772-4AAD-B4FC-33D5ACFBAB00}"/>
              </a:ext>
            </a:extLst>
          </p:cNvPr>
          <p:cNvSpPr txBox="1"/>
          <p:nvPr/>
        </p:nvSpPr>
        <p:spPr>
          <a:xfrm>
            <a:off x="3614890" y="5627716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-6</a:t>
            </a:r>
            <a:endParaRPr lang="en-SE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5DEA5BB-81D9-4767-81AD-D9EA4F5EA3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0330" y="94356"/>
            <a:ext cx="2317470" cy="196766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CCEA25C-2DA3-428E-B558-DF9079F47767}"/>
              </a:ext>
            </a:extLst>
          </p:cNvPr>
          <p:cNvSpPr txBox="1"/>
          <p:nvPr/>
        </p:nvSpPr>
        <p:spPr>
          <a:xfrm>
            <a:off x="7908948" y="357594"/>
            <a:ext cx="6174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BF=2</a:t>
            </a:r>
            <a:endParaRPr lang="en-SE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0BE1622-BD64-45C7-AF52-6C983B3CE179}"/>
              </a:ext>
            </a:extLst>
          </p:cNvPr>
          <p:cNvSpPr txBox="1"/>
          <p:nvPr/>
        </p:nvSpPr>
        <p:spPr>
          <a:xfrm>
            <a:off x="8147941" y="844100"/>
            <a:ext cx="6174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BF=1</a:t>
            </a:r>
            <a:endParaRPr lang="en-SE" sz="1400" dirty="0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1CEEC7AB-980A-4169-B429-2958C6A80803}"/>
              </a:ext>
            </a:extLst>
          </p:cNvPr>
          <p:cNvSpPr/>
          <p:nvPr/>
        </p:nvSpPr>
        <p:spPr>
          <a:xfrm rot="5400000">
            <a:off x="2363180" y="5326773"/>
            <a:ext cx="171450" cy="147802"/>
          </a:xfrm>
          <a:prstGeom prst="triangle">
            <a:avLst/>
          </a:prstGeom>
          <a:solidFill>
            <a:srgbClr val="CCECFF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Palatino"/>
              <a:cs typeface="Palatino"/>
            </a:endParaRPr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506F13E8-3FFF-46CA-A0B9-8296E8B32211}"/>
              </a:ext>
            </a:extLst>
          </p:cNvPr>
          <p:cNvSpPr/>
          <p:nvPr/>
        </p:nvSpPr>
        <p:spPr>
          <a:xfrm rot="5400000">
            <a:off x="3251521" y="5326773"/>
            <a:ext cx="171450" cy="147802"/>
          </a:xfrm>
          <a:prstGeom prst="triangle">
            <a:avLst/>
          </a:prstGeom>
          <a:solidFill>
            <a:srgbClr val="CCECFF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Palatino"/>
              <a:cs typeface="Palatino"/>
            </a:endParaRPr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FC821C54-F238-42A2-8A05-CDD97B5E2039}"/>
              </a:ext>
            </a:extLst>
          </p:cNvPr>
          <p:cNvSpPr/>
          <p:nvPr/>
        </p:nvSpPr>
        <p:spPr>
          <a:xfrm rot="5400000">
            <a:off x="4144593" y="5326773"/>
            <a:ext cx="171450" cy="147802"/>
          </a:xfrm>
          <a:prstGeom prst="triangle">
            <a:avLst/>
          </a:prstGeom>
          <a:solidFill>
            <a:srgbClr val="CCECFF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Palatino"/>
              <a:cs typeface="Palatino"/>
            </a:endParaRPr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7781BC72-0A2C-4EEF-9248-8DADFCFC57DC}"/>
              </a:ext>
            </a:extLst>
          </p:cNvPr>
          <p:cNvSpPr/>
          <p:nvPr/>
        </p:nvSpPr>
        <p:spPr>
          <a:xfrm rot="16200000">
            <a:off x="1606787" y="5337896"/>
            <a:ext cx="171450" cy="125557"/>
          </a:xfrm>
          <a:prstGeom prst="triangle">
            <a:avLst/>
          </a:prstGeom>
          <a:solidFill>
            <a:srgbClr val="CCECFF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Palatino"/>
              <a:cs typeface="Palatino"/>
            </a:endParaRPr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B045B828-919B-46E0-8D7F-3069575B5FAB}"/>
              </a:ext>
            </a:extLst>
          </p:cNvPr>
          <p:cNvSpPr/>
          <p:nvPr/>
        </p:nvSpPr>
        <p:spPr>
          <a:xfrm rot="16200000">
            <a:off x="2507541" y="5332068"/>
            <a:ext cx="171450" cy="125557"/>
          </a:xfrm>
          <a:prstGeom prst="triangle">
            <a:avLst/>
          </a:prstGeom>
          <a:solidFill>
            <a:srgbClr val="CCECFF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Palatino"/>
              <a:cs typeface="Palatino"/>
            </a:endParaRPr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4A444B38-FC68-4920-BEBE-68AB94F8E1C1}"/>
              </a:ext>
            </a:extLst>
          </p:cNvPr>
          <p:cNvSpPr/>
          <p:nvPr/>
        </p:nvSpPr>
        <p:spPr>
          <a:xfrm rot="16200000">
            <a:off x="3416458" y="5329290"/>
            <a:ext cx="171450" cy="125557"/>
          </a:xfrm>
          <a:prstGeom prst="triangle">
            <a:avLst/>
          </a:prstGeom>
          <a:solidFill>
            <a:srgbClr val="CCECFF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Palatino"/>
              <a:cs typeface="Palatino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8" name="Table 17">
                <a:extLst>
                  <a:ext uri="{FF2B5EF4-FFF2-40B4-BE49-F238E27FC236}">
                    <a16:creationId xmlns:a16="http://schemas.microsoft.com/office/drawing/2014/main" id="{1D5DA4A2-4A22-4CD3-931F-4E9BB6A50F5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57690825"/>
                  </p:ext>
                </p:extLst>
              </p:nvPr>
            </p:nvGraphicFramePr>
            <p:xfrm>
              <a:off x="6357380" y="5008402"/>
              <a:ext cx="2505482" cy="82296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739010">
                      <a:extLst>
                        <a:ext uri="{9D8B030D-6E8A-4147-A177-3AD203B41FA5}">
                          <a16:colId xmlns:a16="http://schemas.microsoft.com/office/drawing/2014/main" val="248747933"/>
                        </a:ext>
                      </a:extLst>
                    </a:gridCol>
                    <a:gridCol w="492590">
                      <a:extLst>
                        <a:ext uri="{9D8B030D-6E8A-4147-A177-3AD203B41FA5}">
                          <a16:colId xmlns:a16="http://schemas.microsoft.com/office/drawing/2014/main" val="2368639568"/>
                        </a:ext>
                      </a:extLst>
                    </a:gridCol>
                    <a:gridCol w="636941">
                      <a:extLst>
                        <a:ext uri="{9D8B030D-6E8A-4147-A177-3AD203B41FA5}">
                          <a16:colId xmlns:a16="http://schemas.microsoft.com/office/drawing/2014/main" val="2363104961"/>
                        </a:ext>
                      </a:extLst>
                    </a:gridCol>
                    <a:gridCol w="636941">
                      <a:extLst>
                        <a:ext uri="{9D8B030D-6E8A-4147-A177-3AD203B41FA5}">
                          <a16:colId xmlns:a16="http://schemas.microsoft.com/office/drawing/2014/main" val="1967822093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SE" sz="1200" b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SE" sz="12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SE" sz="12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SE" sz="12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33386034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effectLst/>
                            </a:rPr>
                            <a:t>Iter1</a:t>
                          </a:r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−10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95648973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effectLst/>
                            </a:rPr>
                            <a:t>Iter2</a:t>
                          </a:r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77595184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8" name="Table 17">
                <a:extLst>
                  <a:ext uri="{FF2B5EF4-FFF2-40B4-BE49-F238E27FC236}">
                    <a16:creationId xmlns:a16="http://schemas.microsoft.com/office/drawing/2014/main" id="{1D5DA4A2-4A22-4CD3-931F-4E9BB6A50F5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57690825"/>
                  </p:ext>
                </p:extLst>
              </p:nvPr>
            </p:nvGraphicFramePr>
            <p:xfrm>
              <a:off x="6357380" y="5008402"/>
              <a:ext cx="2505482" cy="82296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739010">
                      <a:extLst>
                        <a:ext uri="{9D8B030D-6E8A-4147-A177-3AD203B41FA5}">
                          <a16:colId xmlns:a16="http://schemas.microsoft.com/office/drawing/2014/main" val="248747933"/>
                        </a:ext>
                      </a:extLst>
                    </a:gridCol>
                    <a:gridCol w="492590">
                      <a:extLst>
                        <a:ext uri="{9D8B030D-6E8A-4147-A177-3AD203B41FA5}">
                          <a16:colId xmlns:a16="http://schemas.microsoft.com/office/drawing/2014/main" val="2368639568"/>
                        </a:ext>
                      </a:extLst>
                    </a:gridCol>
                    <a:gridCol w="636941">
                      <a:extLst>
                        <a:ext uri="{9D8B030D-6E8A-4147-A177-3AD203B41FA5}">
                          <a16:colId xmlns:a16="http://schemas.microsoft.com/office/drawing/2014/main" val="2363104961"/>
                        </a:ext>
                      </a:extLst>
                    </a:gridCol>
                    <a:gridCol w="636941">
                      <a:extLst>
                        <a:ext uri="{9D8B030D-6E8A-4147-A177-3AD203B41FA5}">
                          <a16:colId xmlns:a16="http://schemas.microsoft.com/office/drawing/2014/main" val="1967822093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SE" sz="1200" b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1852" t="-2222" r="-260494" b="-2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96154" t="-2222" r="-102885" b="-2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93333" t="-2222" r="-1905" b="-2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3860349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effectLst/>
                            </a:rPr>
                            <a:t>Iter1</a:t>
                          </a:r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1852" t="-100000" r="-260494" b="-1173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96154" t="-100000" r="-102885" b="-1173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93333" t="-100000" r="-1905" b="-11739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5648973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effectLst/>
                            </a:rPr>
                            <a:t>Iter2</a:t>
                          </a:r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1852" t="-204444" r="-260494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96154" t="-204444" r="-102885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93333" t="-204444" r="-1905" b="-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7595184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7983010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8E610-FE63-4331-B97E-E88EB6D6F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1.2 Policy Improvement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F305FA-6279-45F1-B145-3799D8FBCA2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5257800"/>
              </a:xfrm>
            </p:spPr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Plug in values from PE to get new policy</a:t>
                </a:r>
                <a:endParaRPr lang="en-SE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p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e>
                      <m:sup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func>
                      <m:func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SE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argmax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8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SE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SE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1,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𝑙</m:t>
                                </m:r>
                              </m:e>
                            </m:d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SE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1,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𝑟</m:t>
                                </m:r>
                              </m:e>
                            </m:d>
                          </m:e>
                        </m:d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=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func>
                  </m:oMath>
                </a14:m>
                <a:endParaRPr lang="en-US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E" sz="140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4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</m:t>
                    </m:r>
                    <m:sSub>
                      <m:sSubPr>
                        <m:ctrlPr>
                          <a:rPr lang="en-SE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4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=−13,</m:t>
                    </m:r>
                    <m:r>
                      <a:rPr lang="en-US" sz="1400" b="0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sSub>
                      <m:sSubPr>
                        <m:ctrlPr>
                          <a:rPr lang="en-SE" sz="1400" i="1" smtClean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4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4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400" i="1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</m:t>
                    </m:r>
                    <m:sSub>
                      <m:sSubPr>
                        <m:ctrlPr>
                          <a:rPr lang="en-SE" sz="14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4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400" i="1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=−11</m:t>
                    </m:r>
                    <m:r>
                      <a:rPr lang="en-US" sz="14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</m:oMath>
                </a14:m>
                <a:endParaRPr lang="en-SE" sz="14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p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e>
                      <m:sup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func>
                      <m:func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SE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argmax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8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SE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SE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2,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𝑙</m:t>
                                </m:r>
                              </m:e>
                            </m:d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SE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2,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𝑟</m:t>
                                </m:r>
                              </m:e>
                            </m:d>
                          </m:e>
                        </m:d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=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func>
                  </m:oMath>
                </a14:m>
                <a:endParaRPr lang="en-US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E" sz="140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4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</m:t>
                    </m:r>
                    <m:sSub>
                      <m:sSubPr>
                        <m:ctrlPr>
                          <a:rPr lang="en-SE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4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=−13,</m:t>
                    </m:r>
                    <m:sSub>
                      <m:sSubPr>
                        <m:ctrlPr>
                          <a:rPr lang="en-SE" sz="1400" i="1" smtClean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4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4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400" i="1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</m:t>
                    </m:r>
                    <m:sSub>
                      <m:sSubPr>
                        <m:ctrlPr>
                          <a:rPr lang="en-SE" sz="14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4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400" i="1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=−7</m:t>
                    </m:r>
                  </m:oMath>
                </a14:m>
                <a:endParaRPr lang="en-SE" sz="14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p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e>
                      <m:sup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func>
                      <m:func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SE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argmax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8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SE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SE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3,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𝑙</m:t>
                                </m:r>
                              </m:e>
                            </m:d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SE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3,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𝑟</m:t>
                                </m:r>
                              </m:e>
                            </m:d>
                          </m:e>
                        </m:d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=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func>
                  </m:oMath>
                </a14:m>
                <a:endParaRPr lang="en-US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E" sz="140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4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</m:t>
                    </m:r>
                    <m:sSub>
                      <m:sSubPr>
                        <m:ctrlPr>
                          <a:rPr lang="en-SE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4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=−11,</m:t>
                    </m:r>
                    <m:sSub>
                      <m:sSubPr>
                        <m:ctrlPr>
                          <a:rPr lang="en-SE" sz="1400" i="1" smtClean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4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4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400" i="1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</m:t>
                    </m:r>
                  </m:oMath>
                </a14:m>
                <a:endParaRPr lang="en-SE" sz="14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F305FA-6279-45F1-B145-3799D8FBCA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5257800"/>
              </a:xfrm>
              <a:blipFill>
                <a:blip r:embed="rId2"/>
                <a:stretch>
                  <a:fillRect l="-519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E64C5A-2C76-4962-9EC7-878F790FE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35</a:t>
            </a:fld>
            <a:endParaRPr lang="en-US" altLang="zh-C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E12B37-87CD-4B2F-A123-F07D543F42A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7707" y="4252810"/>
            <a:ext cx="5388586" cy="2605190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F91E179-E2A3-4F3C-90FF-5A8488ACB579}"/>
              </a:ext>
            </a:extLst>
          </p:cNvPr>
          <p:cNvSpPr txBox="1"/>
          <p:nvPr/>
        </p:nvSpPr>
        <p:spPr>
          <a:xfrm>
            <a:off x="3100648" y="5627716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-12</a:t>
            </a:r>
            <a:endParaRPr lang="en-SE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CE1833-394E-4139-B107-E8ECEF9C507C}"/>
              </a:ext>
            </a:extLst>
          </p:cNvPr>
          <p:cNvSpPr txBox="1"/>
          <p:nvPr/>
        </p:nvSpPr>
        <p:spPr>
          <a:xfrm>
            <a:off x="4001401" y="5627716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-10</a:t>
            </a:r>
            <a:endParaRPr lang="en-SE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DCA096-02AB-4CDC-AEA9-4373CB20E9C2}"/>
              </a:ext>
            </a:extLst>
          </p:cNvPr>
          <p:cNvSpPr txBox="1"/>
          <p:nvPr/>
        </p:nvSpPr>
        <p:spPr>
          <a:xfrm>
            <a:off x="4902154" y="5627716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-6</a:t>
            </a:r>
            <a:endParaRPr lang="en-SE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77E4B3FE-024A-40DB-81CF-A2E6EED7149F}"/>
              </a:ext>
            </a:extLst>
          </p:cNvPr>
          <p:cNvSpPr/>
          <p:nvPr/>
        </p:nvSpPr>
        <p:spPr>
          <a:xfrm rot="5400000">
            <a:off x="3650444" y="5326773"/>
            <a:ext cx="171450" cy="147802"/>
          </a:xfrm>
          <a:prstGeom prst="triangle">
            <a:avLst/>
          </a:prstGeom>
          <a:solidFill>
            <a:srgbClr val="CCECFF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Palatino"/>
              <a:cs typeface="Palatino"/>
            </a:endParaRP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EB5CD89-5F93-47D6-A5C6-397E505E7BAD}"/>
              </a:ext>
            </a:extLst>
          </p:cNvPr>
          <p:cNvSpPr/>
          <p:nvPr/>
        </p:nvSpPr>
        <p:spPr>
          <a:xfrm rot="5400000">
            <a:off x="4538785" y="5326773"/>
            <a:ext cx="171450" cy="147802"/>
          </a:xfrm>
          <a:prstGeom prst="triangle">
            <a:avLst/>
          </a:prstGeom>
          <a:solidFill>
            <a:srgbClr val="CCECFF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Palatino"/>
              <a:cs typeface="Palatino"/>
            </a:endParaRPr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15DCA426-D90A-4965-8511-28E4EAFA0E6A}"/>
              </a:ext>
            </a:extLst>
          </p:cNvPr>
          <p:cNvSpPr/>
          <p:nvPr/>
        </p:nvSpPr>
        <p:spPr>
          <a:xfrm rot="5400000">
            <a:off x="5431857" y="5326773"/>
            <a:ext cx="171450" cy="147802"/>
          </a:xfrm>
          <a:prstGeom prst="triangle">
            <a:avLst/>
          </a:prstGeom>
          <a:solidFill>
            <a:srgbClr val="CCECFF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Palatino"/>
              <a:cs typeface="Palatino"/>
            </a:endParaRPr>
          </a:p>
        </p:txBody>
      </p:sp>
    </p:spTree>
    <p:extLst>
      <p:ext uri="{BB962C8B-B14F-4D97-AF65-F5344CB8AC3E}">
        <p14:creationId xmlns:p14="http://schemas.microsoft.com/office/powerpoint/2010/main" val="95449706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4D125-0015-482B-BF4D-6BEC05C3E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905" y="283515"/>
            <a:ext cx="6417425" cy="868362"/>
          </a:xfrm>
        </p:spPr>
        <p:txBody>
          <a:bodyPr/>
          <a:lstStyle/>
          <a:p>
            <a:r>
              <a:rPr lang="en-US" dirty="0"/>
              <a:t>2.1 Policy Evaluation of Det Policy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EE80695-7147-42F8-977F-4F0246721DC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308218" cy="2957410"/>
              </a:xfrm>
            </p:spPr>
            <p:txBody>
              <a:bodyPr>
                <a:normAutofit lnSpcReduction="10000"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8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</m:t>
                    </m:r>
                    <m:r>
                      <a:rPr lang="en-US" sz="1800" b="0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.0</m:t>
                    </m:r>
                    <m:sSub>
                      <m:sSub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</m:t>
                    </m:r>
                    <m:sSub>
                      <m:sSub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</m:oMath>
                </a14:m>
                <a:endParaRPr lang="en-US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E" sz="140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4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</m:t>
                    </m:r>
                    <m:sSub>
                      <m:sSubPr>
                        <m:ctrlPr>
                          <a:rPr lang="en-SE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</m:oMath>
                </a14:m>
                <a:endParaRPr lang="en-SE" sz="14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</m:t>
                    </m:r>
                    <m:r>
                      <a:rPr lang="en-US" sz="1800" b="0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.0</m:t>
                    </m:r>
                    <m:sSub>
                      <m:sSubPr>
                        <m:ctrlPr>
                          <a:rPr lang="en-SE" sz="180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</m:t>
                    </m:r>
                    <m:sSub>
                      <m:sSub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</m:oMath>
                </a14:m>
                <a:endParaRPr lang="en-US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E" sz="140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4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</m:t>
                    </m:r>
                    <m:sSub>
                      <m:sSubPr>
                        <m:ctrlPr>
                          <a:rPr lang="en-SE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</m:oMath>
                </a14:m>
                <a:endParaRPr lang="en-SE" sz="14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</m:t>
                    </m:r>
                    <m:r>
                      <a:rPr lang="en-US" sz="1800" b="0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.0</m:t>
                    </m:r>
                    <m:sSub>
                      <m:sSub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</m:t>
                    </m:r>
                  </m:oMath>
                </a14:m>
                <a:endParaRPr lang="en-US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E" sz="140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4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</m:t>
                    </m:r>
                  </m:oMath>
                </a14:m>
                <a:endParaRPr lang="en-SE" sz="14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Solution: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sSub>
                      <m:sSub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=−3,  </m:t>
                    </m:r>
                    <m:sSub>
                      <m:sSub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=−2, </m:t>
                    </m:r>
                    <m:sSub>
                      <m:sSub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</m:t>
                    </m:r>
                  </m:oMath>
                </a14:m>
                <a:endParaRPr lang="en-SE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EE80695-7147-42F8-977F-4F0246721D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308218" cy="2957410"/>
              </a:xfrm>
              <a:blipFill>
                <a:blip r:embed="rId2"/>
                <a:stretch>
                  <a:fillRect l="-514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C7B0CE-FA63-4909-9826-75AEC88B0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36</a:t>
            </a:fld>
            <a:endParaRPr lang="en-US" altLang="zh-C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F395B8-AA04-465B-B804-24BF199A94B3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11" y="4252810"/>
            <a:ext cx="5388586" cy="2605190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21DB75E-CCB8-44FA-8922-2633DAD6C77E}"/>
              </a:ext>
            </a:extLst>
          </p:cNvPr>
          <p:cNvSpPr txBox="1"/>
          <p:nvPr/>
        </p:nvSpPr>
        <p:spPr>
          <a:xfrm>
            <a:off x="1820004" y="5627716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-3</a:t>
            </a:r>
            <a:endParaRPr lang="en-S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124818-86E4-4C99-985B-4BF1B0769102}"/>
              </a:ext>
            </a:extLst>
          </p:cNvPr>
          <p:cNvSpPr txBox="1"/>
          <p:nvPr/>
        </p:nvSpPr>
        <p:spPr>
          <a:xfrm>
            <a:off x="2720757" y="5627716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-2</a:t>
            </a:r>
            <a:endParaRPr lang="en-S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8769B9-0B36-4ECD-A78C-D7471E1D6130}"/>
              </a:ext>
            </a:extLst>
          </p:cNvPr>
          <p:cNvSpPr txBox="1"/>
          <p:nvPr/>
        </p:nvSpPr>
        <p:spPr>
          <a:xfrm>
            <a:off x="3613197" y="5627716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  <a:endParaRPr lang="en-SE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92A6827-7D92-4091-95AC-02AD008F35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0330" y="94356"/>
            <a:ext cx="2317470" cy="196766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82DCCF2-73EE-4F36-AB17-EEA6A0CFC2A9}"/>
              </a:ext>
            </a:extLst>
          </p:cNvPr>
          <p:cNvSpPr txBox="1"/>
          <p:nvPr/>
        </p:nvSpPr>
        <p:spPr>
          <a:xfrm>
            <a:off x="7908948" y="357594"/>
            <a:ext cx="6174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BF=1</a:t>
            </a:r>
            <a:endParaRPr lang="en-SE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3A89B29-FC46-477B-9007-0F80CCA613DA}"/>
              </a:ext>
            </a:extLst>
          </p:cNvPr>
          <p:cNvSpPr txBox="1"/>
          <p:nvPr/>
        </p:nvSpPr>
        <p:spPr>
          <a:xfrm>
            <a:off x="8147941" y="844100"/>
            <a:ext cx="6174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BF=1</a:t>
            </a:r>
            <a:endParaRPr lang="en-SE" sz="1400" dirty="0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EC38E7AA-AB9C-4ADC-AAF9-652A66DCA08A}"/>
              </a:ext>
            </a:extLst>
          </p:cNvPr>
          <p:cNvSpPr/>
          <p:nvPr/>
        </p:nvSpPr>
        <p:spPr>
          <a:xfrm rot="5400000">
            <a:off x="2336548" y="5326773"/>
            <a:ext cx="171450" cy="147802"/>
          </a:xfrm>
          <a:prstGeom prst="triangle">
            <a:avLst/>
          </a:prstGeom>
          <a:solidFill>
            <a:srgbClr val="CCECFF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Palatino"/>
              <a:cs typeface="Palatino"/>
            </a:endParaRPr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8ADEF380-46F4-46F6-B7C3-2850BBFB3BD1}"/>
              </a:ext>
            </a:extLst>
          </p:cNvPr>
          <p:cNvSpPr/>
          <p:nvPr/>
        </p:nvSpPr>
        <p:spPr>
          <a:xfrm rot="5400000">
            <a:off x="3224889" y="5326773"/>
            <a:ext cx="171450" cy="147802"/>
          </a:xfrm>
          <a:prstGeom prst="triangle">
            <a:avLst/>
          </a:prstGeom>
          <a:solidFill>
            <a:srgbClr val="CCECFF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Palatino"/>
              <a:cs typeface="Palatino"/>
            </a:endParaRPr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EC846ED-03DB-44CF-8AD8-73C17F072A65}"/>
              </a:ext>
            </a:extLst>
          </p:cNvPr>
          <p:cNvSpPr/>
          <p:nvPr/>
        </p:nvSpPr>
        <p:spPr>
          <a:xfrm rot="5400000">
            <a:off x="4117961" y="5326773"/>
            <a:ext cx="171450" cy="147802"/>
          </a:xfrm>
          <a:prstGeom prst="triangle">
            <a:avLst/>
          </a:prstGeom>
          <a:solidFill>
            <a:srgbClr val="CCECFF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Palatino"/>
              <a:cs typeface="Palatino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5" name="Table 14">
                <a:extLst>
                  <a:ext uri="{FF2B5EF4-FFF2-40B4-BE49-F238E27FC236}">
                    <a16:creationId xmlns:a16="http://schemas.microsoft.com/office/drawing/2014/main" id="{825F56BF-5C8B-4B1A-98D6-9F54E6FDFDE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86656692"/>
                  </p:ext>
                </p:extLst>
              </p:nvPr>
            </p:nvGraphicFramePr>
            <p:xfrm>
              <a:off x="6357380" y="4955139"/>
              <a:ext cx="2505482" cy="82296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739010">
                      <a:extLst>
                        <a:ext uri="{9D8B030D-6E8A-4147-A177-3AD203B41FA5}">
                          <a16:colId xmlns:a16="http://schemas.microsoft.com/office/drawing/2014/main" val="248747933"/>
                        </a:ext>
                      </a:extLst>
                    </a:gridCol>
                    <a:gridCol w="492590">
                      <a:extLst>
                        <a:ext uri="{9D8B030D-6E8A-4147-A177-3AD203B41FA5}">
                          <a16:colId xmlns:a16="http://schemas.microsoft.com/office/drawing/2014/main" val="2368639568"/>
                        </a:ext>
                      </a:extLst>
                    </a:gridCol>
                    <a:gridCol w="636941">
                      <a:extLst>
                        <a:ext uri="{9D8B030D-6E8A-4147-A177-3AD203B41FA5}">
                          <a16:colId xmlns:a16="http://schemas.microsoft.com/office/drawing/2014/main" val="2363104961"/>
                        </a:ext>
                      </a:extLst>
                    </a:gridCol>
                    <a:gridCol w="636941">
                      <a:extLst>
                        <a:ext uri="{9D8B030D-6E8A-4147-A177-3AD203B41FA5}">
                          <a16:colId xmlns:a16="http://schemas.microsoft.com/office/drawing/2014/main" val="1967822093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SE" sz="1200" b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SE" sz="12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SE" sz="12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SE" sz="12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33386034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effectLst/>
                            </a:rPr>
                            <a:t>Iter1</a:t>
                          </a:r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 i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−10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 i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95648973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solidFill>
                                <a:srgbClr val="C00000"/>
                              </a:solidFill>
                              <a:effectLst/>
                            </a:rPr>
                            <a:t>Iter2</a:t>
                          </a:r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77595184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5" name="Table 14">
                <a:extLst>
                  <a:ext uri="{FF2B5EF4-FFF2-40B4-BE49-F238E27FC236}">
                    <a16:creationId xmlns:a16="http://schemas.microsoft.com/office/drawing/2014/main" id="{825F56BF-5C8B-4B1A-98D6-9F54E6FDFDE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86656692"/>
                  </p:ext>
                </p:extLst>
              </p:nvPr>
            </p:nvGraphicFramePr>
            <p:xfrm>
              <a:off x="6357380" y="4955139"/>
              <a:ext cx="2505482" cy="82296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739010">
                      <a:extLst>
                        <a:ext uri="{9D8B030D-6E8A-4147-A177-3AD203B41FA5}">
                          <a16:colId xmlns:a16="http://schemas.microsoft.com/office/drawing/2014/main" val="248747933"/>
                        </a:ext>
                      </a:extLst>
                    </a:gridCol>
                    <a:gridCol w="492590">
                      <a:extLst>
                        <a:ext uri="{9D8B030D-6E8A-4147-A177-3AD203B41FA5}">
                          <a16:colId xmlns:a16="http://schemas.microsoft.com/office/drawing/2014/main" val="2368639568"/>
                        </a:ext>
                      </a:extLst>
                    </a:gridCol>
                    <a:gridCol w="636941">
                      <a:extLst>
                        <a:ext uri="{9D8B030D-6E8A-4147-A177-3AD203B41FA5}">
                          <a16:colId xmlns:a16="http://schemas.microsoft.com/office/drawing/2014/main" val="2363104961"/>
                        </a:ext>
                      </a:extLst>
                    </a:gridCol>
                    <a:gridCol w="636941">
                      <a:extLst>
                        <a:ext uri="{9D8B030D-6E8A-4147-A177-3AD203B41FA5}">
                          <a16:colId xmlns:a16="http://schemas.microsoft.com/office/drawing/2014/main" val="1967822093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SE" sz="1200" b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1852" t="-2222" r="-260494" b="-2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96154" t="-2222" r="-102885" b="-2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93333" t="-2222" r="-1905" b="-2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3860349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effectLst/>
                            </a:rPr>
                            <a:t>Iter1</a:t>
                          </a:r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1852" t="-100000" r="-260494" b="-1173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96154" t="-100000" r="-102885" b="-1173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93333" t="-100000" r="-1905" b="-11739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5648973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solidFill>
                                <a:srgbClr val="C00000"/>
                              </a:solidFill>
                              <a:effectLst/>
                            </a:rPr>
                            <a:t>Iter2</a:t>
                          </a:r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1852" t="-204444" r="-260494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96154" t="-204444" r="-102885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93333" t="-204444" r="-1905" b="-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7595184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65165445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C3EA4-0402-435B-9D5B-8C0CBC18B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2.2 Policy Improvement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6E04604-49D8-4115-80BD-0E9B26F82DD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74198"/>
                <a:ext cx="8229600" cy="3379799"/>
              </a:xfrm>
            </p:spPr>
            <p:txBody>
              <a:bodyPr>
                <a:normAutofit fontScale="92500"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Plug in values from PE to get new policy</a:t>
                </a:r>
                <a:endParaRPr lang="en-SE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p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e>
                      <m:sup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func>
                      <m:func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SE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argmax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8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SE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SE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1,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𝑙</m:t>
                                </m:r>
                              </m:e>
                            </m:d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SE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1,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𝑟</m:t>
                                </m:r>
                              </m:e>
                            </m:d>
                          </m:e>
                        </m:d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=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func>
                  </m:oMath>
                </a14:m>
                <a:endParaRPr lang="en-US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E" sz="140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4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=−1−3=−4,</m:t>
                    </m:r>
                    <m:sSub>
                      <m:sSubPr>
                        <m:ctrlPr>
                          <a:rPr lang="en-SE" sz="1400" i="1" smtClean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4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4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400" i="1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=−1−2=−3</m:t>
                    </m:r>
                  </m:oMath>
                </a14:m>
                <a:endParaRPr lang="en-SE" sz="14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p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e>
                      <m:sup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func>
                      <m:func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SE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argmax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8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SE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SE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2,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𝑙</m:t>
                                </m:r>
                              </m:e>
                            </m:d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SE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2,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𝑟</m:t>
                                </m:r>
                              </m:e>
                            </m:d>
                          </m:e>
                        </m:d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=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func>
                  </m:oMath>
                </a14:m>
                <a:endParaRPr lang="en-US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E" sz="140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4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=−1−3=−4,</m:t>
                    </m:r>
                    <m:sSub>
                      <m:sSubPr>
                        <m:ctrlPr>
                          <a:rPr lang="en-SE" sz="1400" i="1" smtClean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4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4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400" i="1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=−1−1=−2</m:t>
                    </m:r>
                  </m:oMath>
                </a14:m>
                <a:endParaRPr lang="en-SE" sz="14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p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e>
                      <m:sup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func>
                      <m:func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SE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argmax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8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SE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SE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3,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𝑙</m:t>
                                </m:r>
                              </m:e>
                            </m:d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SE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3,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𝑟</m:t>
                                </m:r>
                              </m:e>
                            </m:d>
                          </m:e>
                        </m:d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=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func>
                  </m:oMath>
                </a14:m>
                <a:endParaRPr lang="en-US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E" sz="140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4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=−1−2=−3,</m:t>
                    </m:r>
                    <m:sSub>
                      <m:sSubPr>
                        <m:ctrlPr>
                          <a:rPr lang="en-SE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4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</m:t>
                    </m:r>
                  </m:oMath>
                </a14:m>
                <a:endParaRPr lang="en-US" sz="14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Policy is now stable</a:t>
                </a:r>
                <a:endParaRPr lang="en-SE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6E04604-49D8-4115-80BD-0E9B26F82D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74198"/>
                <a:ext cx="8229600" cy="3379799"/>
              </a:xfrm>
              <a:blipFill>
                <a:blip r:embed="rId2"/>
                <a:stretch>
                  <a:fillRect l="-444" b="-2342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124ACE-0B0E-493F-8CD1-778B8B35A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37</a:t>
            </a:fld>
            <a:endParaRPr lang="en-US" altLang="zh-C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6F2304-0339-4BA8-88CC-6D0DA7C2BCC3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7707" y="4252810"/>
            <a:ext cx="5388586" cy="2605190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1542158-61EC-4CE3-A10D-D7FB99EC5283}"/>
              </a:ext>
            </a:extLst>
          </p:cNvPr>
          <p:cNvSpPr txBox="1"/>
          <p:nvPr/>
        </p:nvSpPr>
        <p:spPr>
          <a:xfrm>
            <a:off x="3133900" y="5627716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-3</a:t>
            </a:r>
            <a:endParaRPr lang="en-S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7C9266-E9CE-4C56-80DF-ABD0A12CCC9D}"/>
              </a:ext>
            </a:extLst>
          </p:cNvPr>
          <p:cNvSpPr txBox="1"/>
          <p:nvPr/>
        </p:nvSpPr>
        <p:spPr>
          <a:xfrm>
            <a:off x="4034653" y="5627716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-2</a:t>
            </a:r>
            <a:endParaRPr lang="en-S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C475B1-D9C1-40DB-9CF4-B912D0FF4297}"/>
              </a:ext>
            </a:extLst>
          </p:cNvPr>
          <p:cNvSpPr txBox="1"/>
          <p:nvPr/>
        </p:nvSpPr>
        <p:spPr>
          <a:xfrm>
            <a:off x="4927093" y="5627716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  <a:endParaRPr lang="en-SE" dirty="0"/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235D3934-15AE-442D-A167-1C77E6CC5F3F}"/>
              </a:ext>
            </a:extLst>
          </p:cNvPr>
          <p:cNvSpPr/>
          <p:nvPr/>
        </p:nvSpPr>
        <p:spPr>
          <a:xfrm rot="5400000">
            <a:off x="3650444" y="5326773"/>
            <a:ext cx="171450" cy="147802"/>
          </a:xfrm>
          <a:prstGeom prst="triangle">
            <a:avLst/>
          </a:prstGeom>
          <a:solidFill>
            <a:srgbClr val="CCECFF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Palatino"/>
              <a:cs typeface="Palatino"/>
            </a:endParaRP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6C39324-4BA6-4EE4-9CEB-63E3F7DA82E3}"/>
              </a:ext>
            </a:extLst>
          </p:cNvPr>
          <p:cNvSpPr/>
          <p:nvPr/>
        </p:nvSpPr>
        <p:spPr>
          <a:xfrm rot="5400000">
            <a:off x="4538785" y="5326773"/>
            <a:ext cx="171450" cy="147802"/>
          </a:xfrm>
          <a:prstGeom prst="triangle">
            <a:avLst/>
          </a:prstGeom>
          <a:solidFill>
            <a:srgbClr val="CCECFF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Palatino"/>
              <a:cs typeface="Palatino"/>
            </a:endParaRPr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15818669-7E70-4AA5-B3B3-24E4E60804ED}"/>
              </a:ext>
            </a:extLst>
          </p:cNvPr>
          <p:cNvSpPr/>
          <p:nvPr/>
        </p:nvSpPr>
        <p:spPr>
          <a:xfrm rot="5400000">
            <a:off x="5431857" y="5326773"/>
            <a:ext cx="171450" cy="147802"/>
          </a:xfrm>
          <a:prstGeom prst="triangle">
            <a:avLst/>
          </a:prstGeom>
          <a:solidFill>
            <a:srgbClr val="CCECFF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Palatino"/>
              <a:cs typeface="Palatino"/>
            </a:endParaRPr>
          </a:p>
        </p:txBody>
      </p:sp>
    </p:spTree>
    <p:extLst>
      <p:ext uri="{BB962C8B-B14F-4D97-AF65-F5344CB8AC3E}">
        <p14:creationId xmlns:p14="http://schemas.microsoft.com/office/powerpoint/2010/main" val="335833942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E4145-0921-41EC-B062-2AD4783ED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7BC84-CD9A-48FF-9306-1998FB5129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6000" dirty="0"/>
              <a:t>Value Iteration</a:t>
            </a:r>
            <a:endParaRPr lang="en-SE" sz="6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8FA26A-94CF-4C3B-818B-2BD7AF105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38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3332096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70623-C135-4805-9BD0-465E2B389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63180"/>
            <a:ext cx="7149366" cy="868362"/>
          </a:xfrm>
        </p:spPr>
        <p:txBody>
          <a:bodyPr/>
          <a:lstStyle/>
          <a:p>
            <a:r>
              <a:rPr lang="en-US" dirty="0"/>
              <a:t>Value Iteration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1D4665C-8003-4B7A-BF53-92962A04CF1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9574" y="682872"/>
                <a:ext cx="8627226" cy="3719360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sz="19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Bellman </a:t>
                </a:r>
                <a:r>
                  <a:rPr lang="en-US" sz="1900" dirty="0" err="1">
                    <a:latin typeface="Times New Roman" panose="02020603050405020304" pitchFamily="18" charset="0"/>
                    <a:ea typeface="SimSun" panose="02010600030101010101" pitchFamily="2" charset="-122"/>
                  </a:rPr>
                  <a:t>Opt</a:t>
                </a:r>
                <a:r>
                  <a:rPr lang="en-US" sz="19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Equation: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9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9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9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sz="19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9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𝑠</m:t>
                        </m:r>
                      </m:e>
                    </m:d>
                    <m:r>
                      <a:rPr lang="en-US" sz="19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limLow>
                      <m:limLowPr>
                        <m:ctrlPr>
                          <a:rPr lang="en-US" sz="19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19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max</m:t>
                        </m:r>
                      </m:e>
                      <m:lim>
                        <m:r>
                          <a:rPr lang="en-US" sz="19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</m:lim>
                    </m:limLow>
                    <m:r>
                      <a:rPr lang="en-US" sz="19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sSub>
                      <m:sSubPr>
                        <m:ctrlPr>
                          <a:rPr lang="en-US" sz="19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9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9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sz="19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9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𝑠</m:t>
                        </m:r>
                        <m:r>
                          <a:rPr lang="en-US" sz="19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9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</m:e>
                    </m:d>
                    <m:r>
                      <a:rPr lang="en-US" sz="19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;</m:t>
                    </m:r>
                    <m:sSub>
                      <m:sSubPr>
                        <m:ctrlPr>
                          <a:rPr lang="en-US" sz="19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9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9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sz="19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9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𝑠</m:t>
                        </m:r>
                        <m:r>
                          <a:rPr lang="en-US" sz="19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9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</m:e>
                    </m:d>
                    <m:r>
                      <a:rPr lang="en-US" sz="19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sSubSup>
                      <m:sSubSupPr>
                        <m:ctrlPr>
                          <a:rPr lang="en-US" sz="19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SupPr>
                      <m:e>
                        <m:r>
                          <a:rPr lang="en-US" sz="19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𝑅</m:t>
                        </m:r>
                      </m:e>
                      <m:sub>
                        <m:r>
                          <a:rPr lang="en-US" sz="19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𝑠</m:t>
                        </m:r>
                      </m:sub>
                      <m:sup>
                        <m:r>
                          <a:rPr lang="en-US" sz="19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</m:sup>
                    </m:sSubSup>
                    <m:r>
                      <a:rPr lang="en-US" sz="19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</m:t>
                    </m:r>
                    <m:r>
                      <a:rPr lang="en-US" sz="19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𝛾</m:t>
                    </m:r>
                    <m:sSub>
                      <m:sSubPr>
                        <m:ctrlPr>
                          <a:rPr lang="en-US" sz="19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9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9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sz="19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9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𝑠</m:t>
                        </m:r>
                        <m:r>
                          <a:rPr lang="en-US" sz="19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′</m:t>
                        </m:r>
                      </m:e>
                    </m:d>
                  </m:oMath>
                </a14:m>
                <a:endParaRPr lang="en-US" sz="19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9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9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SE" sz="19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9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9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func>
                      <m:funcPr>
                        <m:ctrlPr>
                          <a:rPr lang="en-SE" sz="19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9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9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9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SE" sz="19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SE" sz="19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900" b="0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9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∗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9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9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1,</m:t>
                                </m:r>
                                <m:r>
                                  <a:rPr lang="en-US" sz="19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𝑙</m:t>
                                </m:r>
                              </m:e>
                            </m:d>
                            <m:r>
                              <a:rPr lang="en-US" sz="19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SE" sz="19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900" b="0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9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∗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9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9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1,</m:t>
                                </m:r>
                                <m:r>
                                  <a:rPr lang="en-US" sz="1900" b="0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𝑟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US" sz="19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func>
                      <m:funcPr>
                        <m:ctrlPr>
                          <a:rPr lang="en-SE" sz="19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9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9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9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SE" sz="19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9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−1+</m:t>
                            </m:r>
                            <m:sSub>
                              <m:sSubPr>
                                <m:ctrlPr>
                                  <a:rPr lang="en-SE" sz="19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9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19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∗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9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9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sz="19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,−1+</m:t>
                            </m:r>
                            <m:sSub>
                              <m:sSubPr>
                                <m:ctrlPr>
                                  <a:rPr lang="en-SE" sz="19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9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19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∗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9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9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2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US" sz="1900" i="1" dirty="0">
                  <a:latin typeface="Cambria Math" panose="02040503050406030204" pitchFamily="18" charset="0"/>
                  <a:ea typeface="SimSun" panose="02010600030101010101" pitchFamily="2" charset="-122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SE" sz="17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17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𝑞</m:t>
                        </m:r>
                      </m:e>
                      <m:sub>
                        <m:r>
                          <a:rPr kumimoji="0" lang="en-US" sz="17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kumimoji="0" lang="en-SE" sz="17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17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1,</m:t>
                        </m:r>
                        <m:r>
                          <a:rPr kumimoji="0" lang="en-US" sz="17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𝑙</m:t>
                        </m:r>
                      </m:e>
                    </m:d>
                    <m:r>
                      <a:rPr kumimoji="0" lang="en-US" sz="1700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=−1+</m:t>
                    </m:r>
                    <m:sSub>
                      <m:sSubPr>
                        <m:ctrlPr>
                          <a:rPr kumimoji="0" lang="en-SE" sz="17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17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𝑣</m:t>
                        </m:r>
                      </m:e>
                      <m:sub>
                        <m:r>
                          <a:rPr kumimoji="0" lang="en-US" sz="17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kumimoji="0" lang="en-SE" sz="17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17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1</m:t>
                        </m:r>
                      </m:e>
                    </m:d>
                    <m:r>
                      <a:rPr kumimoji="0" lang="en-US" sz="1700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,</m:t>
                    </m:r>
                    <m:sSub>
                      <m:sSubPr>
                        <m:ctrlPr>
                          <a:rPr kumimoji="0" lang="en-SE" sz="17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17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𝑞</m:t>
                        </m:r>
                      </m:e>
                      <m:sub>
                        <m:r>
                          <a:rPr kumimoji="0" lang="en-US" sz="17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kumimoji="0" lang="en-SE" sz="17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17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1,</m:t>
                        </m:r>
                        <m:r>
                          <a:rPr kumimoji="0" lang="en-US" sz="17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𝑟</m:t>
                        </m:r>
                      </m:e>
                    </m:d>
                    <m:r>
                      <a:rPr kumimoji="0" lang="en-US" sz="1700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=−1+</m:t>
                    </m:r>
                    <m:sSub>
                      <m:sSubPr>
                        <m:ctrlPr>
                          <a:rPr kumimoji="0" lang="en-SE" sz="17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17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𝑣</m:t>
                        </m:r>
                      </m:e>
                      <m:sub>
                        <m:r>
                          <a:rPr kumimoji="0" lang="en-US" sz="17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kumimoji="0" lang="en-SE" sz="17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17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2</m:t>
                        </m:r>
                      </m:e>
                    </m:d>
                  </m:oMath>
                </a14:m>
                <a:endParaRPr lang="en-SE" sz="30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E" sz="190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9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9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SE" sz="19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9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9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func>
                      <m:funcPr>
                        <m:ctrlPr>
                          <a:rPr lang="en-SE" sz="19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9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9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9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SE" sz="19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SE" sz="19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900" b="0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9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∗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9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900" b="0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2</m:t>
                                </m:r>
                                <m:r>
                                  <a:rPr lang="en-US" sz="19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,</m:t>
                                </m:r>
                                <m:r>
                                  <a:rPr lang="en-US" sz="19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𝑙</m:t>
                                </m:r>
                              </m:e>
                            </m:d>
                            <m:r>
                              <a:rPr lang="en-US" sz="19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SE" sz="19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900" b="0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9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∗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9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900" b="0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2</m:t>
                                </m:r>
                                <m:r>
                                  <a:rPr lang="en-US" sz="19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,</m:t>
                                </m:r>
                                <m:r>
                                  <a:rPr lang="en-US" sz="19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𝑟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US" sz="19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func>
                      <m:funcPr>
                        <m:ctrlPr>
                          <a:rPr lang="en-SE" sz="19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9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9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9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SE" sz="19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9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−1+</m:t>
                            </m:r>
                            <m:sSub>
                              <m:sSubPr>
                                <m:ctrlPr>
                                  <a:rPr lang="en-SE" sz="19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9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19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∗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9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9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sz="19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,−1+</m:t>
                            </m:r>
                            <m:sSub>
                              <m:sSubPr>
                                <m:ctrlPr>
                                  <a:rPr lang="en-SE" sz="19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9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19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∗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9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9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3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US" sz="19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E" sz="160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SE" sz="16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6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</m:t>
                    </m:r>
                    <m:sSub>
                      <m:sSubPr>
                        <m:ctrlPr>
                          <a:rPr lang="en-SE" sz="16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6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SE" sz="16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6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sSub>
                      <m:sSubPr>
                        <m:ctrlPr>
                          <a:rPr lang="en-SE" sz="16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SE" sz="16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6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6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600" i="1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</m:t>
                    </m:r>
                    <m:sSub>
                      <m:sSubPr>
                        <m:ctrlPr>
                          <a:rPr lang="en-SE" sz="16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SE" sz="16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6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</m:oMath>
                </a14:m>
                <a:endParaRPr lang="en-SE" sz="15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E" sz="190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9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9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SE" sz="19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9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9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func>
                      <m:funcPr>
                        <m:ctrlPr>
                          <a:rPr lang="en-SE" sz="19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9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9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9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SE" sz="19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SE" sz="19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900" b="0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9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∗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9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900" b="0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3</m:t>
                                </m:r>
                                <m:r>
                                  <a:rPr lang="en-US" sz="19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,</m:t>
                                </m:r>
                                <m:r>
                                  <a:rPr lang="en-US" sz="19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𝑙</m:t>
                                </m:r>
                              </m:e>
                            </m:d>
                            <m:r>
                              <a:rPr lang="en-US" sz="19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SE" sz="19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900" b="0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9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∗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9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900" b="0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3</m:t>
                                </m:r>
                                <m:r>
                                  <a:rPr lang="en-US" sz="19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,</m:t>
                                </m:r>
                                <m:r>
                                  <a:rPr lang="en-US" sz="19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𝑟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US" sz="19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func>
                      <m:funcPr>
                        <m:ctrlPr>
                          <a:rPr lang="en-SE" sz="19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9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9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9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SE" sz="19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9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−1+</m:t>
                            </m:r>
                            <m:sSub>
                              <m:sSubPr>
                                <m:ctrlPr>
                                  <a:rPr lang="en-SE" sz="19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9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19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∗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9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9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2</m:t>
                                </m:r>
                              </m:e>
                            </m:d>
                            <m:r>
                              <a:rPr lang="en-US" sz="19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,−1+</m:t>
                            </m:r>
                            <m:r>
                              <a:rPr lang="en-US" sz="1900" b="0" i="1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𝑣</m:t>
                            </m:r>
                            <m:d>
                              <m:dPr>
                                <m:ctrlPr>
                                  <a:rPr lang="en-SE" sz="19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9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4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US" sz="19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func>
                      <m:funcPr>
                        <m:ctrlPr>
                          <a:rPr lang="en-SE" sz="19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9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9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9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SE" sz="19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9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−1+</m:t>
                            </m:r>
                            <m:sSub>
                              <m:sSubPr>
                                <m:ctrlPr>
                                  <a:rPr lang="en-SE" sz="19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9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19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∗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9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9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2</m:t>
                                </m:r>
                              </m:e>
                            </m:d>
                            <m:r>
                              <a:rPr lang="en-US" sz="19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,−1</m:t>
                            </m:r>
                          </m:e>
                        </m:d>
                      </m:e>
                    </m:func>
                  </m:oMath>
                </a14:m>
                <a:endParaRPr lang="en-US" sz="19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E" sz="160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6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SE" sz="16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6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</m:t>
                    </m:r>
                    <m:sSub>
                      <m:sSubPr>
                        <m:ctrlPr>
                          <a:rPr lang="en-SE" sz="16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6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SE" sz="16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6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sSub>
                      <m:sSubPr>
                        <m:ctrlPr>
                          <a:rPr lang="en-SE" sz="1600" i="1" smtClean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SE" sz="16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6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6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600" i="1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</m:t>
                    </m:r>
                    <m:r>
                      <a:rPr lang="en-US" sz="1600" b="0" i="1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𝑣</m:t>
                    </m:r>
                    <m:d>
                      <m:dPr>
                        <m:ctrlPr>
                          <a:rPr lang="en-SE" sz="16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6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4</m:t>
                        </m:r>
                      </m:e>
                    </m:d>
                    <m:r>
                      <a:rPr lang="en-US" sz="1600" i="1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</m:t>
                    </m:r>
                  </m:oMath>
                </a14:m>
                <a:endParaRPr lang="en-SE" sz="3200" dirty="0">
                  <a:solidFill>
                    <a:srgbClr val="C00000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9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We use Value Iteration to solve it. Table shows the iteration process until convergence (not using in-place updates for clarity). Solution:</a:t>
                </a:r>
                <a14:m>
                  <m:oMath xmlns:m="http://schemas.openxmlformats.org/officeDocument/2006/math">
                    <m:r>
                      <a:rPr lang="en-US" sz="19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sSub>
                      <m:sSubPr>
                        <m:ctrlPr>
                          <a:rPr lang="en-SE" sz="19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9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9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SE" sz="19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9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9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=−3,  </m:t>
                    </m:r>
                    <m:sSub>
                      <m:sSubPr>
                        <m:ctrlPr>
                          <a:rPr lang="en-SE" sz="19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9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9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SE" sz="19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9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9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=−2, </m:t>
                    </m:r>
                    <m:sSub>
                      <m:sSubPr>
                        <m:ctrlPr>
                          <a:rPr lang="en-SE" sz="19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9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9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SE" sz="19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9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9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</m:t>
                    </m:r>
                  </m:oMath>
                </a14:m>
                <a:r>
                  <a:rPr lang="en-US" sz="19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9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Optimal policy: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9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9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e>
                      <m:sub>
                        <m:r>
                          <a:rPr lang="en-US" sz="19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sz="19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9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9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func>
                      <m:funcPr>
                        <m:ctrlPr>
                          <a:rPr lang="en-US" sz="19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19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9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argmax</m:t>
                            </m:r>
                          </m:e>
                          <m:lim>
                            <m:r>
                              <a:rPr lang="en-US" sz="1900" b="0" i="1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sz="19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19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9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∗</m:t>
                            </m:r>
                          </m:sub>
                        </m:sSub>
                        <m:d>
                          <m:dPr>
                            <m:ctrlPr>
                              <a:rPr lang="en-US" sz="19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9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1,</m:t>
                            </m:r>
                            <m:r>
                              <a:rPr lang="en-US" sz="19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</m:e>
                        </m:d>
                      </m:e>
                    </m:func>
                    <m:r>
                      <a:rPr lang="en-US" sz="19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9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𝑟</m:t>
                    </m:r>
                    <m:r>
                      <a:rPr lang="en-US" sz="19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;</m:t>
                    </m:r>
                    <m:sSub>
                      <m:sSubPr>
                        <m:ctrlPr>
                          <a:rPr lang="en-US" sz="19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9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e>
                      <m:sub>
                        <m:r>
                          <a:rPr lang="en-US" sz="19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sz="19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9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9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func>
                      <m:funcPr>
                        <m:ctrlPr>
                          <a:rPr lang="en-US" sz="19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19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9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argmax</m:t>
                            </m:r>
                          </m:e>
                          <m:lim>
                            <m:r>
                              <m:rPr>
                                <m:sty m:val="p"/>
                              </m:rPr>
                              <a:rPr lang="en-US" sz="19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sz="19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19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9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∗</m:t>
                            </m:r>
                          </m:sub>
                        </m:sSub>
                        <m:d>
                          <m:dPr>
                            <m:ctrlPr>
                              <a:rPr lang="en-US" sz="19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9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2,</m:t>
                            </m:r>
                            <m:r>
                              <a:rPr lang="en-US" sz="19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</m:e>
                        </m:d>
                      </m:e>
                    </m:func>
                    <m:r>
                      <a:rPr lang="en-US" sz="19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9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𝑟</m:t>
                    </m:r>
                    <m:r>
                      <a:rPr lang="en-US" sz="19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;</m:t>
                    </m:r>
                    <m:sSub>
                      <m:sSubPr>
                        <m:ctrlPr>
                          <a:rPr lang="en-US" sz="19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9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e>
                      <m:sub>
                        <m:r>
                          <a:rPr lang="en-US" sz="19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sz="19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9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9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func>
                      <m:funcPr>
                        <m:ctrlPr>
                          <a:rPr lang="en-US" sz="19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19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9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argmax</m:t>
                            </m:r>
                          </m:e>
                          <m:lim>
                            <m:r>
                              <m:rPr>
                                <m:sty m:val="p"/>
                              </m:rPr>
                              <a:rPr lang="en-US" sz="19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sz="19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19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9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∗</m:t>
                            </m:r>
                          </m:sub>
                        </m:sSub>
                        <m:d>
                          <m:dPr>
                            <m:ctrlPr>
                              <a:rPr lang="en-US" sz="19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9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3,</m:t>
                            </m:r>
                            <m:r>
                              <a:rPr lang="en-US" sz="19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</m:e>
                        </m:d>
                      </m:e>
                    </m:func>
                    <m:r>
                      <a:rPr lang="en-US" sz="19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9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𝑟</m:t>
                    </m:r>
                  </m:oMath>
                </a14:m>
                <a:endParaRPr lang="en-US" sz="19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1D4665C-8003-4B7A-BF53-92962A04CF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574" y="682872"/>
                <a:ext cx="8627226" cy="3719360"/>
              </a:xfrm>
              <a:blipFill>
                <a:blip r:embed="rId3"/>
                <a:stretch>
                  <a:fillRect l="-141" t="-1148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F2E7D3-033D-4135-BFE1-C7321D303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39</a:t>
            </a:fld>
            <a:endParaRPr lang="en-US" altLang="zh-C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565518-47B7-4318-BB87-16EF35F07B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7513" y="33612"/>
            <a:ext cx="2301852" cy="197441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6B2A41E-54DB-4A60-A8D3-B6BE2E5FCDAA}"/>
              </a:ext>
            </a:extLst>
          </p:cNvPr>
          <p:cNvSpPr txBox="1"/>
          <p:nvPr/>
        </p:nvSpPr>
        <p:spPr>
          <a:xfrm>
            <a:off x="7950513" y="339337"/>
            <a:ext cx="6174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BF=2</a:t>
            </a:r>
            <a:endParaRPr lang="en-SE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8B45AA-65CB-4ABA-A8D1-A0AFE1DEDC58}"/>
              </a:ext>
            </a:extLst>
          </p:cNvPr>
          <p:cNvSpPr txBox="1"/>
          <p:nvPr/>
        </p:nvSpPr>
        <p:spPr>
          <a:xfrm>
            <a:off x="8189506" y="825843"/>
            <a:ext cx="6174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BF=1</a:t>
            </a:r>
            <a:endParaRPr lang="en-SE" sz="140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64916D7-D5F5-401D-8923-17D78FB8EE47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86" y="4287546"/>
            <a:ext cx="5388586" cy="2605190"/>
          </a:xfrm>
          <a:prstGeom prst="rect">
            <a:avLst/>
          </a:prstGeom>
          <a:noFill/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AEE70B7-A56F-4A5D-8E32-A41BA1B1AC52}"/>
              </a:ext>
            </a:extLst>
          </p:cNvPr>
          <p:cNvSpPr txBox="1"/>
          <p:nvPr/>
        </p:nvSpPr>
        <p:spPr>
          <a:xfrm>
            <a:off x="1361779" y="566245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-3</a:t>
            </a:r>
            <a:endParaRPr lang="en-SE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8176813-7B59-476E-AB27-F64FA89B6E2A}"/>
              </a:ext>
            </a:extLst>
          </p:cNvPr>
          <p:cNvSpPr txBox="1"/>
          <p:nvPr/>
        </p:nvSpPr>
        <p:spPr>
          <a:xfrm>
            <a:off x="2262532" y="566245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-2</a:t>
            </a:r>
            <a:endParaRPr lang="en-SE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A97850A-3E7E-47C3-BEDA-28877074488C}"/>
              </a:ext>
            </a:extLst>
          </p:cNvPr>
          <p:cNvSpPr txBox="1"/>
          <p:nvPr/>
        </p:nvSpPr>
        <p:spPr>
          <a:xfrm>
            <a:off x="3154972" y="566245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  <a:endParaRPr lang="en-SE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03F93AED-2893-4190-8C1A-BA4BAB1BFD0E}"/>
              </a:ext>
            </a:extLst>
          </p:cNvPr>
          <p:cNvSpPr/>
          <p:nvPr/>
        </p:nvSpPr>
        <p:spPr>
          <a:xfrm rot="5400000">
            <a:off x="1878323" y="5361509"/>
            <a:ext cx="171450" cy="147802"/>
          </a:xfrm>
          <a:prstGeom prst="triangle">
            <a:avLst/>
          </a:prstGeom>
          <a:solidFill>
            <a:srgbClr val="CCECFF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Palatino"/>
              <a:cs typeface="Palatino"/>
            </a:endParaRPr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48F02066-165D-44AA-850A-E1936EFB0965}"/>
              </a:ext>
            </a:extLst>
          </p:cNvPr>
          <p:cNvSpPr/>
          <p:nvPr/>
        </p:nvSpPr>
        <p:spPr>
          <a:xfrm rot="5400000">
            <a:off x="2766664" y="5361509"/>
            <a:ext cx="171450" cy="147802"/>
          </a:xfrm>
          <a:prstGeom prst="triangle">
            <a:avLst/>
          </a:prstGeom>
          <a:solidFill>
            <a:srgbClr val="CCECFF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Palatino"/>
              <a:cs typeface="Palatino"/>
            </a:endParaRPr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01C72138-68F3-4A64-8FFC-B8F48175AC5F}"/>
              </a:ext>
            </a:extLst>
          </p:cNvPr>
          <p:cNvSpPr/>
          <p:nvPr/>
        </p:nvSpPr>
        <p:spPr>
          <a:xfrm rot="5400000">
            <a:off x="3659736" y="5361509"/>
            <a:ext cx="171450" cy="147802"/>
          </a:xfrm>
          <a:prstGeom prst="triangle">
            <a:avLst/>
          </a:prstGeom>
          <a:solidFill>
            <a:srgbClr val="CCECFF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Palatino"/>
              <a:cs typeface="Palatino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4" name="Table 23">
                <a:extLst>
                  <a:ext uri="{FF2B5EF4-FFF2-40B4-BE49-F238E27FC236}">
                    <a16:creationId xmlns:a16="http://schemas.microsoft.com/office/drawing/2014/main" id="{26F7C012-DE73-45DA-BE5F-D7CFA85D478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401806"/>
                  </p:ext>
                </p:extLst>
              </p:nvPr>
            </p:nvGraphicFramePr>
            <p:xfrm>
              <a:off x="6517177" y="4884115"/>
              <a:ext cx="2505482" cy="164592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739010">
                      <a:extLst>
                        <a:ext uri="{9D8B030D-6E8A-4147-A177-3AD203B41FA5}">
                          <a16:colId xmlns:a16="http://schemas.microsoft.com/office/drawing/2014/main" val="248747933"/>
                        </a:ext>
                      </a:extLst>
                    </a:gridCol>
                    <a:gridCol w="492590">
                      <a:extLst>
                        <a:ext uri="{9D8B030D-6E8A-4147-A177-3AD203B41FA5}">
                          <a16:colId xmlns:a16="http://schemas.microsoft.com/office/drawing/2014/main" val="2368639568"/>
                        </a:ext>
                      </a:extLst>
                    </a:gridCol>
                    <a:gridCol w="636941">
                      <a:extLst>
                        <a:ext uri="{9D8B030D-6E8A-4147-A177-3AD203B41FA5}">
                          <a16:colId xmlns:a16="http://schemas.microsoft.com/office/drawing/2014/main" val="2363104961"/>
                        </a:ext>
                      </a:extLst>
                    </a:gridCol>
                    <a:gridCol w="636941">
                      <a:extLst>
                        <a:ext uri="{9D8B030D-6E8A-4147-A177-3AD203B41FA5}">
                          <a16:colId xmlns:a16="http://schemas.microsoft.com/office/drawing/2014/main" val="1967822093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SE" sz="1200" b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1200" b="0" i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SE" sz="12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1200" b="0" i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SE" sz="12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1200" b="0" i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SE" sz="12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33386034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effectLst/>
                            </a:rPr>
                            <a:t>Init</a:t>
                          </a:r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40035867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effectLst/>
                            </a:rPr>
                            <a:t>Iter1</a:t>
                          </a:r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95648973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effectLst/>
                            </a:rPr>
                            <a:t>Iter2</a:t>
                          </a:r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77595184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effectLst/>
                            </a:rPr>
                            <a:t>Iter3</a:t>
                          </a:r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07808661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effectLst/>
                            </a:rPr>
                            <a:t>Iter4</a:t>
                          </a:r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 i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 i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84923919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4" name="Table 23">
                <a:extLst>
                  <a:ext uri="{FF2B5EF4-FFF2-40B4-BE49-F238E27FC236}">
                    <a16:creationId xmlns:a16="http://schemas.microsoft.com/office/drawing/2014/main" id="{26F7C012-DE73-45DA-BE5F-D7CFA85D478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401806"/>
                  </p:ext>
                </p:extLst>
              </p:nvPr>
            </p:nvGraphicFramePr>
            <p:xfrm>
              <a:off x="6517177" y="4884115"/>
              <a:ext cx="2505482" cy="164592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739010">
                      <a:extLst>
                        <a:ext uri="{9D8B030D-6E8A-4147-A177-3AD203B41FA5}">
                          <a16:colId xmlns:a16="http://schemas.microsoft.com/office/drawing/2014/main" val="248747933"/>
                        </a:ext>
                      </a:extLst>
                    </a:gridCol>
                    <a:gridCol w="492590">
                      <a:extLst>
                        <a:ext uri="{9D8B030D-6E8A-4147-A177-3AD203B41FA5}">
                          <a16:colId xmlns:a16="http://schemas.microsoft.com/office/drawing/2014/main" val="2368639568"/>
                        </a:ext>
                      </a:extLst>
                    </a:gridCol>
                    <a:gridCol w="636941">
                      <a:extLst>
                        <a:ext uri="{9D8B030D-6E8A-4147-A177-3AD203B41FA5}">
                          <a16:colId xmlns:a16="http://schemas.microsoft.com/office/drawing/2014/main" val="2363104961"/>
                        </a:ext>
                      </a:extLst>
                    </a:gridCol>
                    <a:gridCol w="636941">
                      <a:extLst>
                        <a:ext uri="{9D8B030D-6E8A-4147-A177-3AD203B41FA5}">
                          <a16:colId xmlns:a16="http://schemas.microsoft.com/office/drawing/2014/main" val="1967822093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SE" sz="1200" b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6"/>
                          <a:stretch>
                            <a:fillRect l="-151852" t="-2222" r="-260494" b="-5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6"/>
                          <a:stretch>
                            <a:fillRect l="-196154" t="-2222" r="-102885" b="-5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6"/>
                          <a:stretch>
                            <a:fillRect l="-293333" t="-2222" r="-1905" b="-5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3860349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effectLst/>
                            </a:rPr>
                            <a:t>Init</a:t>
                          </a:r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6"/>
                          <a:stretch>
                            <a:fillRect l="-151852" t="-102222" r="-260494" b="-4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6"/>
                          <a:stretch>
                            <a:fillRect l="-196154" t="-102222" r="-102885" b="-4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6"/>
                          <a:stretch>
                            <a:fillRect l="-293333" t="-102222" r="-1905" b="-4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0035867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effectLst/>
                            </a:rPr>
                            <a:t>Iter1</a:t>
                          </a:r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6"/>
                          <a:stretch>
                            <a:fillRect l="-151852" t="-197826" r="-260494" b="-3130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6"/>
                          <a:stretch>
                            <a:fillRect l="-196154" t="-197826" r="-102885" b="-3130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6"/>
                          <a:stretch>
                            <a:fillRect l="-293333" t="-197826" r="-1905" b="-31304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5648973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effectLst/>
                            </a:rPr>
                            <a:t>Iter2</a:t>
                          </a:r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6"/>
                          <a:stretch>
                            <a:fillRect l="-151852" t="-304444" r="-260494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6"/>
                          <a:stretch>
                            <a:fillRect l="-196154" t="-304444" r="-102885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6"/>
                          <a:stretch>
                            <a:fillRect l="-293333" t="-304444" r="-1905" b="-2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75951849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effectLst/>
                            </a:rPr>
                            <a:t>Iter3</a:t>
                          </a:r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6"/>
                          <a:stretch>
                            <a:fillRect l="-151852" t="-404444" r="-260494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6"/>
                          <a:stretch>
                            <a:fillRect l="-196154" t="-404444" r="-102885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6"/>
                          <a:stretch>
                            <a:fillRect l="-293333" t="-404444" r="-1905" b="-1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808661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effectLst/>
                            </a:rPr>
                            <a:t>Iter4</a:t>
                          </a:r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6"/>
                          <a:stretch>
                            <a:fillRect l="-151852" t="-504444" r="-260494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6"/>
                          <a:stretch>
                            <a:fillRect l="-196154" t="-504444" r="-102885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6"/>
                          <a:stretch>
                            <a:fillRect l="-293333" t="-504444" r="-1905" b="-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4923919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7C517AA-07ED-4DB7-B496-506AFF6B86F0}"/>
                  </a:ext>
                </a:extLst>
              </p:cNvPr>
              <p:cNvSpPr txBox="1"/>
              <p:nvPr/>
            </p:nvSpPr>
            <p:spPr>
              <a:xfrm>
                <a:off x="6651811" y="4326757"/>
                <a:ext cx="243261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(The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smtClean="0">
                            <a:effectLst/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1400" b="0" i="0" smtClean="0">
                            <a:effectLst/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SE" sz="1400" b="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0" smtClean="0">
                            <a:effectLst/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d>
                  </m:oMath>
                </a14:m>
                <a:r>
                  <a:rPr lang="en-US" sz="1400" dirty="0"/>
                  <a:t> column is omitted</a:t>
                </a:r>
              </a:p>
              <a:p>
                <a:r>
                  <a:rPr lang="en-US" sz="1400" dirty="0"/>
                  <a:t>since it is always 0)</a:t>
                </a:r>
                <a:endParaRPr lang="en-SE" sz="1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7C517AA-07ED-4DB7-B496-506AFF6B86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1811" y="4326757"/>
                <a:ext cx="2432615" cy="523220"/>
              </a:xfrm>
              <a:prstGeom prst="rect">
                <a:avLst/>
              </a:prstGeom>
              <a:blipFill>
                <a:blip r:embed="rId7"/>
                <a:stretch>
                  <a:fillRect l="-752" t="-2326" b="-1046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0149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69CCD9C-1EA4-470C-AAC7-85E889C4CCD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304800" y="274638"/>
                <a:ext cx="8534400" cy="868362"/>
              </a:xfrm>
            </p:spPr>
            <p:txBody>
              <a:bodyPr/>
              <a:lstStyle/>
              <a:p>
                <a:r>
                  <a:rPr lang="en-US" sz="3600" dirty="0"/>
                  <a:t>MC, TD, </a:t>
                </a:r>
                <a:r>
                  <a:rPr lang="en-US" sz="3600" dirty="0" err="1"/>
                  <a:t>Sarsa</a:t>
                </a:r>
                <a:r>
                  <a:rPr lang="en-US" sz="3600" dirty="0"/>
                  <a:t>, QL w. </a:t>
                </a:r>
                <a14:m>
                  <m:oMath xmlns:m="http://schemas.openxmlformats.org/officeDocument/2006/math">
                    <m:r>
                      <a:rPr lang="en-US" sz="36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36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SE" sz="3600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69CCD9C-1EA4-470C-AAC7-85E889C4CC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304800" y="274638"/>
                <a:ext cx="8534400" cy="868362"/>
              </a:xfrm>
              <a:blipFill>
                <a:blip r:embed="rId3"/>
                <a:stretch>
                  <a:fillRect b="-13287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682535-5612-45D7-8521-97138A655DD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13064" y="1143000"/>
                <a:ext cx="8626136" cy="5334000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dirty="0"/>
                  <a:t>With learning rate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each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is completely overwritten in each update</a:t>
                </a:r>
              </a:p>
              <a:p>
                <a:pPr lvl="1"/>
                <a:r>
                  <a:rPr lang="en-US" dirty="0"/>
                  <a:t>The extreme case of “more recent visits are given more weight”</a:t>
                </a: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update equations simplify to:</a:t>
                </a: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MC (every-visit):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TD: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b="0" dirty="0" err="1">
                    <a:solidFill>
                      <a:schemeClr val="tx1"/>
                    </a:solidFill>
                  </a:rPr>
                  <a:t>Sarsa</a:t>
                </a:r>
                <a:r>
                  <a:rPr lang="en-US" b="0" dirty="0">
                    <a:solidFill>
                      <a:schemeClr val="tx1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QL: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  <m:func>
                          <m:func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lim>
                            </m:limLow>
                          </m:fName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</m:e>
                        </m:func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d>
                      </m:e>
                    </m:fun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682535-5612-45D7-8521-97138A655D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3064" y="1143000"/>
                <a:ext cx="8626136" cy="5334000"/>
              </a:xfrm>
              <a:blipFill>
                <a:blip r:embed="rId4"/>
                <a:stretch>
                  <a:fillRect l="-1201" t="-2629" b="-25943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019459-2988-44E6-A7AA-121EA70FF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34200" y="6530035"/>
            <a:ext cx="2133600" cy="244475"/>
          </a:xfrm>
        </p:spPr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8569174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2A4AD-460E-44C5-B1AA-9079A6C7C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MC, TD, </a:t>
            </a:r>
            <a:r>
              <a:rPr lang="en-US" dirty="0" err="1">
                <a:solidFill>
                  <a:srgbClr val="C00000"/>
                </a:solidFill>
              </a:rPr>
              <a:t>Sarsa</a:t>
            </a:r>
            <a:r>
              <a:rPr lang="en-US" dirty="0">
                <a:solidFill>
                  <a:srgbClr val="C00000"/>
                </a:solidFill>
              </a:rPr>
              <a:t>, QL (Simple)</a:t>
            </a:r>
            <a:endParaRPr lang="en-SE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4F27AD2-054A-4C1E-9A42-57F360CC6DE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B. Assume learning rate </a:t>
                </a:r>
                <a14:m>
                  <m:oMath xmlns:m="http://schemas.openxmlformats.org/officeDocument/2006/math">
                    <m:r>
                      <a:rPr lang="en-US" sz="180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1800">
                        <a:latin typeface="Cambria Math" panose="02040503050406030204" pitchFamily="18" charset="0"/>
                      </a:rPr>
                      <m:t>=0.5</m:t>
                    </m:r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 Consider an episode in the form of (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s,a,r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 :</a:t>
                </a:r>
                <a:endParaRPr lang="en-SE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0" lvl="0" indent="0" algn="just">
                  <a:lnSpc>
                    <a:spcPct val="150000"/>
                  </a:lnSpc>
                  <a:buNone/>
                </a:pPr>
                <a:r>
                  <a:rPr lang="en-US" sz="1800" kern="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EP1: </a:t>
                </a:r>
                <a14:m>
                  <m:oMath xmlns:m="http://schemas.openxmlformats.org/officeDocument/2006/math"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</m:t>
                    </m:r>
                    <m:r>
                      <a:rPr lang="en-US" sz="1800" b="0" i="0" kern="10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3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m:rPr>
                        <m:sty m:val="p"/>
                      </m:rPr>
                      <a:rPr lang="en-US" sz="1800" b="0" i="0" kern="10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l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</m:t>
                    </m:r>
                    <m:r>
                      <a:rPr lang="en-US" sz="18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</m:t>
                    </m:r>
                    <m:r>
                      <a:rPr lang="en-US" sz="1800" b="0" i="0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2</m:t>
                    </m:r>
                    <m:r>
                      <a:rPr lang="en-US" sz="18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m:rPr>
                        <m:sty m:val="p"/>
                      </m:rPr>
                      <a:rPr lang="en-US" sz="1800" b="0" i="0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8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1),(3, </m:t>
                    </m:r>
                    <m:r>
                      <m:rPr>
                        <m:sty m:val="p"/>
                      </m:rPr>
                      <a:rPr lang="en-US" sz="18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1),(4,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0)</m:t>
                    </m:r>
                  </m:oMath>
                </a14:m>
                <a:endParaRPr lang="en-SE" sz="18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Derive the following:</a:t>
                </a:r>
                <a:endParaRPr lang="en-SE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800" kern="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State value functions </a:t>
                </a:r>
                <a14:m>
                  <m:oMath xmlns:m="http://schemas.openxmlformats.org/officeDocument/2006/math">
                    <m:r>
                      <a:rPr lang="en-US" sz="1800" i="1" kern="100" dirty="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r>
                      <a:rPr lang="en-US" sz="1800" i="1" kern="100" dirty="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</m:t>
                    </m:r>
                    <m:r>
                      <a:rPr lang="en-US" sz="1800" i="1" kern="100" dirty="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𝑠</m:t>
                    </m:r>
                    <m:r>
                      <a:rPr lang="en-US" sz="1800" i="1" kern="100" dirty="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)</m:t>
                    </m:r>
                  </m:oMath>
                </a14:m>
                <a:r>
                  <a:rPr lang="en-US" sz="1800" kern="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after MC learning. </a:t>
                </a:r>
                <a:endParaRPr lang="en-SE" sz="18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800" kern="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State value functions </a:t>
                </a:r>
                <a14:m>
                  <m:oMath xmlns:m="http://schemas.openxmlformats.org/officeDocument/2006/math">
                    <m:r>
                      <a:rPr lang="en-US" sz="1800" i="1" kern="100" dirty="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r>
                      <a:rPr lang="en-US" sz="1800" i="1" kern="100" dirty="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</m:t>
                    </m:r>
                    <m:r>
                      <a:rPr lang="en-US" sz="1800" i="1" kern="100" dirty="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𝑠</m:t>
                    </m:r>
                    <m:r>
                      <a:rPr lang="en-US" sz="1800" i="1" kern="100" dirty="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)</m:t>
                    </m:r>
                  </m:oMath>
                </a14:m>
                <a:r>
                  <a:rPr lang="en-US" sz="1800" kern="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after TD learning. </a:t>
                </a:r>
                <a:endParaRPr lang="en-SE" sz="18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800" kern="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State-action value functions </a:t>
                </a:r>
                <a14:m>
                  <m:oMath xmlns:m="http://schemas.openxmlformats.org/officeDocument/2006/math">
                    <m:r>
                      <a:rPr lang="en-US" sz="1800" b="0" i="1" kern="100" dirty="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r>
                      <a:rPr lang="en-US" sz="1800" i="1" kern="100" dirty="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</m:t>
                    </m:r>
                    <m:r>
                      <a:rPr lang="en-US" sz="1800" i="1" kern="100" dirty="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𝑠</m:t>
                    </m:r>
                    <m:r>
                      <a:rPr lang="en-US" sz="1800" b="0" i="1" kern="100" dirty="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800" b="0" i="1" kern="100" dirty="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𝑎</m:t>
                    </m:r>
                    <m:r>
                      <a:rPr lang="en-US" sz="1800" i="1" kern="100" dirty="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)</m:t>
                    </m:r>
                  </m:oMath>
                </a14:m>
                <a:r>
                  <a:rPr lang="en-US" sz="1800" kern="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after </a:t>
                </a:r>
                <a:r>
                  <a:rPr lang="en-US" sz="1800" kern="1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Sarsa</a:t>
                </a:r>
                <a:r>
                  <a:rPr lang="en-US" sz="1800" kern="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and the resulting policy.</a:t>
                </a:r>
                <a:endParaRPr lang="en-SE" sz="18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800" kern="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State-action value functions </a:t>
                </a:r>
                <a14:m>
                  <m:oMath xmlns:m="http://schemas.openxmlformats.org/officeDocument/2006/math">
                    <m:r>
                      <a:rPr lang="en-US" sz="1800" b="0" i="1" kern="100" dirty="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r>
                      <a:rPr lang="en-US" sz="1800" i="1" kern="100" dirty="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</m:t>
                    </m:r>
                    <m:r>
                      <a:rPr lang="en-US" sz="1800" i="1" kern="100" dirty="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𝑠</m:t>
                    </m:r>
                    <m:r>
                      <a:rPr lang="en-US" sz="1800" b="0" i="1" kern="100" dirty="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800" b="0" i="1" kern="100" dirty="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𝑎</m:t>
                    </m:r>
                    <m:r>
                      <a:rPr lang="en-US" sz="1800" i="1" kern="100" dirty="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)</m:t>
                    </m:r>
                  </m:oMath>
                </a14:m>
                <a:r>
                  <a:rPr lang="en-US" sz="1800" kern="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after Q learning, and the resulting policy.</a:t>
                </a:r>
                <a:endParaRPr lang="en-SE" sz="18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4F27AD2-054A-4C1E-9A42-57F360CC6D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93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E0B0A8-8743-4CA8-BE7E-5D1FE18F3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40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4264179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5B5E2-91FF-425C-AADC-7332CF8EF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9976" y="274638"/>
            <a:ext cx="3111623" cy="868362"/>
          </a:xfrm>
        </p:spPr>
        <p:txBody>
          <a:bodyPr/>
          <a:lstStyle/>
          <a:p>
            <a:r>
              <a:rPr lang="en-US" dirty="0"/>
              <a:t>MC EP1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5C6624-43C6-4C4B-864E-9A0B533471F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0590" y="124289"/>
                <a:ext cx="5707385" cy="6316971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MC update equation: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</a:rPr>
                      <m:t>)−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en-US" sz="1800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4</m:t>
                        </m:r>
                      </m:e>
                    </m:d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≡0</m:t>
                    </m:r>
                    <m:r>
                      <a:rPr lang="en-US" sz="18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.</m:t>
                    </m:r>
                  </m:oMath>
                </a14:m>
                <a:r>
                  <a:rPr lang="en-US" sz="18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Initialize </a:t>
                </a:r>
                <a14:m>
                  <m:oMath xmlns:m="http://schemas.openxmlformats.org/officeDocument/2006/math">
                    <m:r>
                      <a:rPr lang="en-US" sz="180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8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8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8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=0</m:t>
                    </m:r>
                  </m:oMath>
                </a14:m>
                <a:endParaRPr lang="en-SE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8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EP1: </a:t>
                </a:r>
                <a:r>
                  <a:rPr lang="en-US" sz="1800" kern="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</m:t>
                    </m:r>
                    <m:r>
                      <a:rPr lang="en-US" sz="1800" b="0" i="0" kern="10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3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m:rPr>
                        <m:sty m:val="p"/>
                      </m:rPr>
                      <a:rPr lang="en-US" sz="1800" b="0" i="0" kern="10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l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</m:t>
                    </m:r>
                    <m:r>
                      <a:rPr lang="en-US" sz="18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</m:t>
                    </m:r>
                    <m:r>
                      <a:rPr lang="en-US" sz="1800" b="0" i="0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2</m:t>
                    </m:r>
                    <m:r>
                      <a:rPr lang="en-US" sz="18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m:rPr>
                        <m:sty m:val="p"/>
                      </m:rPr>
                      <a:rPr lang="en-US" sz="1800" b="0" i="0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8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1),(3, </m:t>
                    </m:r>
                    <m:r>
                      <m:rPr>
                        <m:sty m:val="p"/>
                      </m:rPr>
                      <a:rPr lang="en-US" sz="18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1),(4,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0)</m:t>
                    </m:r>
                  </m:oMath>
                </a14:m>
                <a:endParaRPr lang="en-SE" sz="18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8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MC (every-visit w. EP1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3′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sz="1800" dirty="0"/>
                  <a:t>):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8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Update </a:t>
                </a:r>
                <a14:m>
                  <m:oMath xmlns:m="http://schemas.openxmlformats.org/officeDocument/2006/math">
                    <m:r>
                      <a:rPr lang="en-US" sz="18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𝐺</m:t>
                    </m:r>
                    <m:d>
                      <m:dPr>
                        <m:ctrlP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sz="18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backward: </a:t>
                </a: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b="0" i="1" kern="10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𝐺</m:t>
                    </m:r>
                    <m:d>
                      <m:dPr>
                        <m:ctrlPr>
                          <a:rPr lang="en-US" sz="1800" b="0" i="1" kern="100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b="0" i="1" kern="100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b="0" i="1" kern="10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</m:t>
                    </m:r>
                  </m:oMath>
                </a14:m>
                <a:endParaRPr lang="en-US" sz="1800" b="0" i="1" kern="100" dirty="0">
                  <a:effectLst/>
                  <a:latin typeface="Cambria Math" panose="020405030504060302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𝐺</m:t>
                    </m:r>
                    <m:d>
                      <m:dPr>
                        <m:ctrlP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←−1+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𝛾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𝐺</m:t>
                    </m:r>
                    <m:d>
                      <m:dPr>
                        <m:ctrlP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−1−1=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−2</m:t>
                    </m:r>
                  </m:oMath>
                </a14:m>
                <a:endParaRPr lang="en-US" sz="1800" i="1" kern="100" dirty="0">
                  <a:latin typeface="Cambria Math" panose="020405030504060302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𝐺</m:t>
                    </m:r>
                    <m:d>
                      <m:dPr>
                        <m:ctrlP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3′</m:t>
                        </m:r>
                      </m:e>
                    </m:d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←−1+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𝛾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𝐺</m:t>
                    </m:r>
                    <m:d>
                      <m:dPr>
                        <m:ctrlP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−1−2=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−3,</m:t>
                    </m:r>
                  </m:oMath>
                </a14:m>
                <a:endParaRPr lang="en-US" sz="1800" i="1" kern="100" dirty="0">
                  <a:latin typeface="Cambria Math" panose="02040503050406030204" pitchFamily="18" charset="0"/>
                  <a:ea typeface="SimSun" panose="02010600030101010101" pitchFamily="2" charset="-122"/>
                </a:endParaRPr>
              </a:p>
              <a:p>
                <a:pPr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18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Update </a:t>
                </a:r>
                <a14:m>
                  <m:oMath xmlns:m="http://schemas.openxmlformats.org/officeDocument/2006/math">
                    <m:r>
                      <a:rPr lang="en-US" sz="18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sz="18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forward:</a:t>
                </a: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i="1" kern="10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b="0" i="1" kern="100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800" i="1" kern="10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8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en-US" sz="18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𝐺</m:t>
                        </m:r>
                        <m:d>
                          <m:dPr>
                            <m:ctrlP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800" b="0" i="1" kern="100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pPr>
                              <m:e>
                                <m:r>
                                  <a:rPr lang="en-US" sz="1800" b="0" i="1" kern="100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3</m:t>
                                </m:r>
                              </m:e>
                              <m:sup>
                                <m:r>
                                  <a:rPr lang="en-US" sz="1800" b="0" i="1" kern="100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  <m:r>
                          <a:rPr lang="en-US" sz="18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</m:t>
                        </m:r>
                        <m: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𝑉</m:t>
                        </m:r>
                        <m:d>
                          <m:dPr>
                            <m:ctrlPr>
                              <a:rPr lang="en-SE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b="0" i="1" kern="100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3</m:t>
                            </m:r>
                          </m:e>
                        </m:d>
                      </m:e>
                    </m:d>
                    <m:r>
                      <a:rPr lang="en-US" sz="18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=0+.5</m:t>
                    </m:r>
                    <m:d>
                      <m:dPr>
                        <m:ctrlPr>
                          <a:rPr lang="en-US" sz="18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−3−0</m:t>
                        </m:r>
                      </m:e>
                    </m:d>
                    <m:r>
                      <a:rPr lang="en-US" sz="18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b="0" i="1" kern="10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−1.5</m:t>
                    </m:r>
                  </m:oMath>
                </a14:m>
                <a:endParaRPr lang="en-US" sz="1800" i="1" kern="100" dirty="0">
                  <a:effectLst/>
                  <a:latin typeface="Cambria Math" panose="02040503050406030204" pitchFamily="18" charset="0"/>
                  <a:ea typeface="SimSun" panose="02010600030101010101" pitchFamily="2" charset="-122"/>
                </a:endParaRPr>
              </a:p>
              <a:p>
                <a:pPr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i="1" kern="10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b="0" i="1" kern="100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800" i="1" kern="10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8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en-US" sz="18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𝐺</m:t>
                        </m:r>
                        <m:d>
                          <m:dPr>
                            <m:ctrlPr>
                              <a:rPr lang="en-US" sz="1800" i="1" kern="100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b="0" i="1" kern="100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</m:t>
                            </m:r>
                          </m:e>
                        </m:d>
                        <m:r>
                          <a:rPr lang="en-US" sz="18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</m:t>
                        </m:r>
                        <m: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𝑉</m:t>
                        </m:r>
                        <m:d>
                          <m:dPr>
                            <m:ctrlPr>
                              <a:rPr lang="en-SE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b="0" i="1" kern="100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</m:t>
                            </m:r>
                          </m:e>
                        </m:d>
                      </m:e>
                    </m:d>
                    <m:r>
                      <a:rPr lang="en-US" sz="18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=0+.5</m:t>
                    </m:r>
                    <m:d>
                      <m:dPr>
                        <m:ctrlPr>
                          <a:rPr lang="en-US" sz="18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−2−0</m:t>
                        </m:r>
                      </m:e>
                    </m:d>
                    <m:r>
                      <a:rPr lang="en-US" sz="18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b="0" i="1" kern="10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</m:t>
                    </m:r>
                  </m:oMath>
                </a14:m>
                <a:endParaRPr lang="en-US" sz="1800" i="1" kern="100" dirty="0">
                  <a:effectLst/>
                  <a:latin typeface="Cambria Math" panose="02040503050406030204" pitchFamily="18" charset="0"/>
                  <a:ea typeface="SimSun" panose="02010600030101010101" pitchFamily="2" charset="-122"/>
                </a:endParaRPr>
              </a:p>
              <a:p>
                <a:pPr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i="1" kern="10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b="0" i="1" kern="100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800" i="1" kern="10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8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en-US" sz="18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𝐺</m:t>
                        </m:r>
                        <m:d>
                          <m:dPr>
                            <m:ctrlP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b="0" i="1" kern="100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3</m:t>
                            </m:r>
                          </m:e>
                        </m:d>
                        <m:r>
                          <a:rPr lang="en-US" sz="18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</m:t>
                        </m:r>
                        <m: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𝑉</m:t>
                        </m:r>
                        <m:d>
                          <m:dPr>
                            <m:ctrlPr>
                              <a:rPr lang="en-SE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b="0" i="1" kern="100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3</m:t>
                            </m:r>
                          </m:e>
                        </m:d>
                      </m:e>
                    </m:d>
                    <m:r>
                      <a:rPr lang="en-US" sz="18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b="0" i="1" kern="10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−1.5</m:t>
                    </m:r>
                    <m:r>
                      <a:rPr lang="en-US" sz="18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+.5</m:t>
                    </m:r>
                    <m:d>
                      <m:dPr>
                        <m:ctrlPr>
                          <a:rPr lang="en-US" sz="18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</m:t>
                        </m:r>
                        <m:r>
                          <a:rPr lang="en-US" sz="1800" b="0" i="1" kern="10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+1.5</m:t>
                        </m:r>
                      </m:e>
                    </m:d>
                    <m:r>
                      <a:rPr lang="en-US" sz="18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b="0" i="1" kern="10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−1.25</m:t>
                    </m:r>
                  </m:oMath>
                </a14:m>
                <a:endParaRPr lang="en-US" sz="18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80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𝐺</m:t>
                    </m:r>
                    <m:d>
                      <m:dPr>
                        <m:ctrlP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3′</m:t>
                        </m:r>
                      </m:e>
                    </m:d>
                    <m:r>
                      <a:rPr lang="en-US" sz="18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=−3</m:t>
                    </m:r>
                  </m:oMath>
                </a14:m>
                <a:r>
                  <a:rPr lang="en-US" sz="18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is misleading: based on EP1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3′→2→3→4</m:t>
                    </m:r>
                  </m:oMath>
                </a14:m>
                <a:r>
                  <a:rPr lang="en-US" sz="18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, the agent needs 3 steps to get to the terminal state by moving left in the 1</a:t>
                </a:r>
                <a:r>
                  <a:rPr lang="en-US" sz="1800" kern="100" baseline="30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st</a:t>
                </a:r>
                <a:r>
                  <a:rPr lang="en-US" sz="18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visit to state </a:t>
                </a:r>
                <a14:m>
                  <m:oMath xmlns:m="http://schemas.openxmlformats.org/officeDocument/2006/math"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3</m:t>
                    </m:r>
                  </m:oMath>
                </a14:m>
                <a:r>
                  <a:rPr lang="en-US" sz="18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, but in fact it only needs 1 step by moving right in the 2</a:t>
                </a:r>
                <a:r>
                  <a:rPr lang="en-US" sz="1800" kern="100" baseline="30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nd</a:t>
                </a:r>
                <a:r>
                  <a:rPr lang="en-US" sz="18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visit to state </a:t>
                </a:r>
                <a14:m>
                  <m:oMath xmlns:m="http://schemas.openxmlformats.org/officeDocument/2006/math"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3</m:t>
                    </m:r>
                  </m:oMath>
                </a14:m>
                <a:r>
                  <a:rPr lang="en-US" sz="18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. That is why “more recent visits are given more weight”. In the extreme case, if learning rate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18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, then each </a:t>
                </a:r>
                <a14:m>
                  <m:oMath xmlns:m="http://schemas.openxmlformats.org/officeDocument/2006/math">
                    <m:r>
                      <a:rPr lang="en-US" sz="18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r>
                      <a:rPr lang="en-US" sz="18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</m:t>
                    </m:r>
                    <m:r>
                      <a:rPr lang="en-US" sz="18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𝑆</m:t>
                    </m:r>
                    <m:r>
                      <a:rPr lang="en-US" sz="18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)</m:t>
                    </m:r>
                  </m:oMath>
                </a14:m>
                <a:r>
                  <a:rPr lang="en-US" sz="18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is completely overwritten in each update, and we have a more correct estimate of </a:t>
                </a:r>
                <a14:m>
                  <m:oMath xmlns:m="http://schemas.openxmlformats.org/officeDocument/2006/math"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</m:oMath>
                </a14:m>
                <a:r>
                  <a:rPr lang="en-US" sz="18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:</a:t>
                </a: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i="1" kern="10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b="0" i="1" kern="100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800" i="1" kern="10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8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en-US" sz="18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𝐺</m:t>
                        </m:r>
                        <m:d>
                          <m:dPr>
                            <m:ctrlP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800" b="0" i="1" kern="100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pPr>
                              <m:e>
                                <m:r>
                                  <a:rPr lang="en-US" sz="1800" b="0" i="1" kern="100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3</m:t>
                                </m:r>
                              </m:e>
                              <m:sup>
                                <m:r>
                                  <a:rPr lang="en-US" sz="1800" b="0" i="1" kern="100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  <m:r>
                          <a:rPr lang="en-US" sz="18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</m:t>
                        </m:r>
                        <m: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𝑉</m:t>
                        </m:r>
                        <m:d>
                          <m:dPr>
                            <m:ctrlPr>
                              <a:rPr lang="en-SE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b="0" i="1" kern="100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3</m:t>
                            </m:r>
                          </m:e>
                        </m:d>
                      </m:e>
                    </m:d>
                    <m:r>
                      <a:rPr lang="en-US" sz="18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=0+1</m:t>
                    </m:r>
                    <m:d>
                      <m:dPr>
                        <m:ctrlPr>
                          <a:rPr lang="en-US" sz="18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−3−0</m:t>
                        </m:r>
                      </m:e>
                    </m:d>
                    <m:r>
                      <a:rPr lang="en-US" sz="18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b="0" i="1" kern="10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−3</m:t>
                    </m:r>
                  </m:oMath>
                </a14:m>
                <a:endParaRPr lang="en-US" sz="1800" i="1" kern="100" dirty="0">
                  <a:effectLst/>
                  <a:latin typeface="Cambria Math" panose="02040503050406030204" pitchFamily="18" charset="0"/>
                  <a:ea typeface="SimSun" panose="02010600030101010101" pitchFamily="2" charset="-122"/>
                </a:endParaRPr>
              </a:p>
              <a:p>
                <a:pPr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i="1" kern="10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b="0" i="1" kern="100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800" i="1" kern="10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8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en-US" sz="18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𝐺</m:t>
                        </m:r>
                        <m:d>
                          <m:dPr>
                            <m:ctrlPr>
                              <a:rPr lang="en-US" sz="1800" i="1" kern="100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b="0" i="1" kern="100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</m:t>
                            </m:r>
                          </m:e>
                        </m:d>
                        <m:r>
                          <a:rPr lang="en-US" sz="18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</m:t>
                        </m:r>
                        <m: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𝑉</m:t>
                        </m:r>
                        <m:d>
                          <m:dPr>
                            <m:ctrlPr>
                              <a:rPr lang="en-SE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b="0" i="1" kern="100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</m:t>
                            </m:r>
                          </m:e>
                        </m:d>
                      </m:e>
                    </m:d>
                    <m:r>
                      <a:rPr lang="en-US" sz="18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=0+1</m:t>
                    </m:r>
                    <m:d>
                      <m:dPr>
                        <m:ctrlPr>
                          <a:rPr lang="en-US" sz="18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−2−0</m:t>
                        </m:r>
                      </m:e>
                    </m:d>
                    <m:r>
                      <a:rPr lang="en-US" sz="18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b="0" i="1" kern="10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−2</m:t>
                    </m:r>
                  </m:oMath>
                </a14:m>
                <a:endParaRPr lang="en-US" sz="1800" i="1" kern="100" dirty="0">
                  <a:effectLst/>
                  <a:latin typeface="Cambria Math" panose="02040503050406030204" pitchFamily="18" charset="0"/>
                  <a:ea typeface="SimSun" panose="02010600030101010101" pitchFamily="2" charset="-122"/>
                </a:endParaRPr>
              </a:p>
              <a:p>
                <a:pPr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i="1" kern="10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b="0" i="1" kern="100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800" i="1" kern="10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8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en-US" sz="18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𝐺</m:t>
                        </m:r>
                        <m:d>
                          <m:dPr>
                            <m:ctrlP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b="0" i="1" kern="100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3</m:t>
                            </m:r>
                          </m:e>
                        </m:d>
                        <m:r>
                          <a:rPr lang="en-US" sz="18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</m:t>
                        </m:r>
                        <m: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𝑉</m:t>
                        </m:r>
                        <m:d>
                          <m:dPr>
                            <m:ctrlPr>
                              <a:rPr lang="en-SE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b="0" i="1" kern="100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3</m:t>
                            </m:r>
                          </m:e>
                        </m:d>
                      </m:e>
                    </m:d>
                    <m:r>
                      <a:rPr lang="en-US" sz="18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b="0" i="1" kern="10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−3</m:t>
                    </m:r>
                    <m:r>
                      <a:rPr lang="en-US" sz="18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+1</m:t>
                    </m:r>
                    <m:d>
                      <m:dPr>
                        <m:ctrlPr>
                          <a:rPr lang="en-US" sz="18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</m:t>
                        </m:r>
                        <m:r>
                          <a:rPr lang="en-US" sz="1800" b="0" i="1" kern="10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+3</m:t>
                        </m:r>
                      </m:e>
                    </m:d>
                    <m:r>
                      <a:rPr lang="en-US" sz="18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b="0" i="1" kern="10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</m:t>
                    </m:r>
                  </m:oMath>
                </a14:m>
                <a:endParaRPr lang="en-US" sz="18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sz="1800" kern="1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algn="just">
                  <a:lnSpc>
                    <a:spcPct val="150000"/>
                  </a:lnSpc>
                  <a:buFont typeface="+mj-lt"/>
                  <a:buAutoNum type="arabicPeriod"/>
                </a:pPr>
                <a:endParaRPr lang="en-US" sz="18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5C6624-43C6-4C4B-864E-9A0B533471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0590" y="124289"/>
                <a:ext cx="5707385" cy="6316971"/>
              </a:xfrm>
              <a:blipFill>
                <a:blip r:embed="rId3"/>
                <a:stretch>
                  <a:fillRect l="-214" t="-675" r="-107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8E3B9F-B842-4351-8445-6AC4E0546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41</a:t>
            </a:fld>
            <a:endParaRPr lang="en-US" altLang="zh-CN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D3D7C09-92E3-419B-8969-47966C6ABCB6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2535" y="1143000"/>
            <a:ext cx="3400875" cy="1649346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BDCEC8BD-C436-4133-A23B-4C3C17658D5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72535131"/>
                  </p:ext>
                </p:extLst>
              </p:nvPr>
            </p:nvGraphicFramePr>
            <p:xfrm>
              <a:off x="6191220" y="2944746"/>
              <a:ext cx="2832190" cy="82296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835375">
                      <a:extLst>
                        <a:ext uri="{9D8B030D-6E8A-4147-A177-3AD203B41FA5}">
                          <a16:colId xmlns:a16="http://schemas.microsoft.com/office/drawing/2014/main" val="248747933"/>
                        </a:ext>
                      </a:extLst>
                    </a:gridCol>
                    <a:gridCol w="556823">
                      <a:extLst>
                        <a:ext uri="{9D8B030D-6E8A-4147-A177-3AD203B41FA5}">
                          <a16:colId xmlns:a16="http://schemas.microsoft.com/office/drawing/2014/main" val="2368639568"/>
                        </a:ext>
                      </a:extLst>
                    </a:gridCol>
                    <a:gridCol w="719996">
                      <a:extLst>
                        <a:ext uri="{9D8B030D-6E8A-4147-A177-3AD203B41FA5}">
                          <a16:colId xmlns:a16="http://schemas.microsoft.com/office/drawing/2014/main" val="2363104961"/>
                        </a:ext>
                      </a:extLst>
                    </a:gridCol>
                    <a:gridCol w="719996">
                      <a:extLst>
                        <a:ext uri="{9D8B030D-6E8A-4147-A177-3AD203B41FA5}">
                          <a16:colId xmlns:a16="http://schemas.microsoft.com/office/drawing/2014/main" val="1967822093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TD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d>
                                  <m:dPr>
                                    <m:ctrlPr>
                                      <a:rPr lang="en-SE" sz="12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d>
                                  <m:dPr>
                                    <m:ctrlPr>
                                      <a:rPr lang="en-SE" sz="12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d>
                                  <m:dPr>
                                    <m:ctrlPr>
                                      <a:rPr lang="en-SE" sz="12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33386034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effectLst/>
                            </a:rPr>
                            <a:t>Init</a:t>
                          </a:r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40035867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EP1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1.25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  <m:r>
                                  <a:rPr lang="en-US" sz="1200" b="0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.5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95648973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BDCEC8BD-C436-4133-A23B-4C3C17658D5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72535131"/>
                  </p:ext>
                </p:extLst>
              </p:nvPr>
            </p:nvGraphicFramePr>
            <p:xfrm>
              <a:off x="6191220" y="2944746"/>
              <a:ext cx="2832190" cy="82296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835375">
                      <a:extLst>
                        <a:ext uri="{9D8B030D-6E8A-4147-A177-3AD203B41FA5}">
                          <a16:colId xmlns:a16="http://schemas.microsoft.com/office/drawing/2014/main" val="248747933"/>
                        </a:ext>
                      </a:extLst>
                    </a:gridCol>
                    <a:gridCol w="556823">
                      <a:extLst>
                        <a:ext uri="{9D8B030D-6E8A-4147-A177-3AD203B41FA5}">
                          <a16:colId xmlns:a16="http://schemas.microsoft.com/office/drawing/2014/main" val="2368639568"/>
                        </a:ext>
                      </a:extLst>
                    </a:gridCol>
                    <a:gridCol w="719996">
                      <a:extLst>
                        <a:ext uri="{9D8B030D-6E8A-4147-A177-3AD203B41FA5}">
                          <a16:colId xmlns:a16="http://schemas.microsoft.com/office/drawing/2014/main" val="2363104961"/>
                        </a:ext>
                      </a:extLst>
                    </a:gridCol>
                    <a:gridCol w="719996">
                      <a:extLst>
                        <a:ext uri="{9D8B030D-6E8A-4147-A177-3AD203B41FA5}">
                          <a16:colId xmlns:a16="http://schemas.microsoft.com/office/drawing/2014/main" val="1967822093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TD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0000" t="-2222" r="-259783" b="-2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93277" t="-2222" r="-100840" b="-2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95763" t="-2222" r="-1695" b="-2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3860349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effectLst/>
                            </a:rPr>
                            <a:t>Init</a:t>
                          </a:r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0000" t="-100000" r="-259783" b="-1173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93277" t="-100000" r="-100840" b="-1173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95763" t="-100000" r="-1695" b="-11739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0035867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EP1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0000" t="-204444" r="-259783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93277" t="-204444" r="-100840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95763" t="-204444" r="-1695" b="-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5648973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65201741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5B5E2-91FF-425C-AADC-7332CF8EF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5196" y="274638"/>
            <a:ext cx="3111623" cy="868362"/>
          </a:xfrm>
        </p:spPr>
        <p:txBody>
          <a:bodyPr/>
          <a:lstStyle/>
          <a:p>
            <a:r>
              <a:rPr lang="en-US" dirty="0"/>
              <a:t>TD EP1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5C6624-43C6-4C4B-864E-9A0B533471F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0590" y="97104"/>
                <a:ext cx="5707385" cy="6982289"/>
              </a:xfrm>
            </p:spPr>
            <p:txBody>
              <a:bodyPr>
                <a:noAutofit/>
              </a:bodyPr>
              <a:lstStyle/>
              <a:p>
                <a:r>
                  <a:rPr lang="en-US" sz="1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TD update equation: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𝑉</m:t>
                    </m:r>
                    <m:d>
                      <m:dPr>
                        <m:ctrlPr>
                          <a:rPr lang="en-SE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SE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←</m:t>
                    </m:r>
                    <m:r>
                      <a:rPr lang="en-US" sz="1400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𝑉</m:t>
                    </m:r>
                    <m:d>
                      <m:dPr>
                        <m:ctrlPr>
                          <a:rPr lang="en-SE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SE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1400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𝛼</m:t>
                    </m:r>
                    <m:r>
                      <a:rPr lang="en-US" sz="1400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SE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</m:sSub>
                    <m:r>
                      <a:rPr lang="en-US" sz="1400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1400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𝛾</m:t>
                    </m:r>
                    <m:r>
                      <a:rPr lang="en-US" sz="1400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𝑉</m:t>
                    </m:r>
                    <m:d>
                      <m:dPr>
                        <m:ctrlPr>
                          <a:rPr lang="en-SE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SE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sz="1400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𝑉</m:t>
                    </m:r>
                    <m:r>
                      <a:rPr lang="en-US" sz="1400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SE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lang="en-US" sz="1400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))</m:t>
                    </m:r>
                  </m:oMath>
                </a14:m>
                <a:endParaRPr lang="en-US" sz="14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14:m>
                  <m:oMath xmlns:m="http://schemas.openxmlformats.org/officeDocument/2006/math"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4</m:t>
                        </m:r>
                      </m:e>
                    </m:d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≡0</m:t>
                    </m:r>
                    <m:r>
                      <a:rPr lang="en-US" sz="14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.</m:t>
                    </m:r>
                  </m:oMath>
                </a14:m>
                <a:r>
                  <a:rPr lang="en-US" sz="1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Initialize </a:t>
                </a:r>
                <a14:m>
                  <m:oMath xmlns:m="http://schemas.openxmlformats.org/officeDocument/2006/math">
                    <m:r>
                      <a:rPr lang="en-US" sz="140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4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4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4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=0, </m:t>
                    </m:r>
                  </m:oMath>
                </a14:m>
                <a:endParaRPr lang="en-SE" sz="14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4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EP1:  </a:t>
                </a:r>
                <a14:m>
                  <m:oMath xmlns:m="http://schemas.openxmlformats.org/officeDocument/2006/math">
                    <m: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(3, </m:t>
                    </m:r>
                    <m:r>
                      <m:rPr>
                        <m:sty m:val="p"/>
                      </m:rP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l</m:t>
                    </m:r>
                    <m: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1),(2, </m:t>
                    </m:r>
                    <m:r>
                      <m:rPr>
                        <m:sty m:val="p"/>
                      </m:rP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1),(3, </m:t>
                    </m:r>
                    <m:r>
                      <m:rPr>
                        <m:sty m:val="p"/>
                      </m:rP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1),(4, </m:t>
                    </m:r>
                    <m:r>
                      <m:rPr>
                        <m:sty m:val="p"/>
                      </m:rP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0)</m:t>
                    </m:r>
                  </m:oMath>
                </a14:m>
                <a:endParaRPr lang="en-SE" sz="1400" kern="1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400" i="1" kern="10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kern="100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←</m:t>
                    </m:r>
                    <m:r>
                      <a:rPr lang="en-US" sz="1400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𝑉</m:t>
                    </m:r>
                    <m:d>
                      <m:dPr>
                        <m:ctrlPr>
                          <a:rPr lang="en-SE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1400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𝛼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𝛾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𝑉</m:t>
                        </m:r>
                        <m:d>
                          <m:dPr>
                            <m:ctrlPr>
                              <a:rPr lang="en-SE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  <m:r>
                          <a:rPr lang="en-US" sz="14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𝑉</m:t>
                        </m:r>
                        <m:d>
                          <m:dPr>
                            <m:ctrlPr>
                              <a:rPr lang="en-US" sz="1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14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0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</m:t>
                    </m:r>
                    <m:r>
                      <a:rPr lang="en-US" sz="14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.5</m:t>
                    </m:r>
                    <m:d>
                      <m:dPr>
                        <m:ctrlPr>
                          <a:rPr lang="en-US" sz="14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−1+0−0</m:t>
                        </m:r>
                      </m:e>
                    </m:d>
                    <m:r>
                      <a:rPr lang="en-US" sz="14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400" b="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0.5</m:t>
                    </m:r>
                  </m:oMath>
                </a14:m>
                <a:endParaRPr lang="en-SE" sz="14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400" i="1" kern="10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kern="100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←</m:t>
                    </m:r>
                    <m:r>
                      <a:rPr lang="en-US" sz="1400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𝑉</m:t>
                    </m:r>
                    <m:d>
                      <m:dPr>
                        <m:ctrlPr>
                          <a:rPr lang="en-SE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1400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𝛼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𝛾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𝑉</m:t>
                        </m:r>
                        <m:d>
                          <m:dPr>
                            <m:ctrlPr>
                              <a:rPr lang="en-SE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  <m:r>
                          <a:rPr lang="en-US" sz="14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𝑉</m:t>
                        </m:r>
                        <m:d>
                          <m:dPr>
                            <m:ctrlPr>
                              <a:rPr lang="en-US" sz="1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14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0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</m:t>
                    </m:r>
                    <m:r>
                      <a:rPr lang="en-US" sz="14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.5</m:t>
                    </m:r>
                    <m:d>
                      <m:dPr>
                        <m:ctrlPr>
                          <a:rPr lang="en-US" sz="14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</m:t>
                        </m:r>
                        <m:r>
                          <a:rPr lang="en-US" sz="1400" b="0" i="1" kern="10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−.5</m:t>
                        </m:r>
                        <m:r>
                          <a:rPr lang="en-US" sz="14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−0</m:t>
                        </m:r>
                      </m:e>
                    </m:d>
                    <m:r>
                      <a:rPr lang="en-US" sz="14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400" b="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0.725</m:t>
                    </m:r>
                  </m:oMath>
                </a14:m>
                <a:endParaRPr lang="en-SE" sz="14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400" i="1" kern="10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kern="100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←</m:t>
                    </m:r>
                    <m:r>
                      <a:rPr lang="en-US" sz="1400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𝑉</m:t>
                    </m:r>
                    <m:d>
                      <m:dPr>
                        <m:ctrlPr>
                          <a:rPr lang="en-SE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1400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𝛼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𝛾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𝑉</m:t>
                        </m:r>
                        <m:d>
                          <m:dPr>
                            <m:ctrlPr>
                              <a:rPr lang="en-SE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</m:d>
                        <m:r>
                          <a:rPr lang="en-US" sz="14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𝑉</m:t>
                        </m:r>
                        <m:d>
                          <m:dPr>
                            <m:ctrlPr>
                              <a:rPr lang="en-US" sz="1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14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−.5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</m:t>
                    </m:r>
                    <m:r>
                      <a:rPr lang="en-US" sz="14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.5</m:t>
                    </m:r>
                    <m:d>
                      <m:dPr>
                        <m:ctrlPr>
                          <a:rPr lang="en-US" sz="14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−1+0+.5</m:t>
                        </m:r>
                      </m:e>
                    </m:d>
                    <m:r>
                      <a:rPr lang="en-US" sz="14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400" b="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0.75</m:t>
                    </m:r>
                  </m:oMath>
                </a14:m>
                <a:endParaRPr lang="en-SE" sz="14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14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Arrows denote bootstrap dependencies, e.g., </a:t>
                </a:r>
                <a14:m>
                  <m:oMath xmlns:m="http://schemas.openxmlformats.org/officeDocument/2006/math">
                    <m:r>
                      <a:rPr lang="en-US" sz="14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r>
                      <a:rPr lang="en-US" sz="14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(3)</m:t>
                    </m:r>
                  </m:oMath>
                </a14:m>
                <a:r>
                  <a:rPr lang="en-US" sz="14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bootstraps off </a:t>
                </a:r>
                <a14:m>
                  <m:oMath xmlns:m="http://schemas.openxmlformats.org/officeDocument/2006/math"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(2)</m:t>
                    </m:r>
                  </m:oMath>
                </a14:m>
                <a:r>
                  <a:rPr lang="en-US" sz="14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, </a:t>
                </a:r>
                <a14:m>
                  <m:oMath xmlns:m="http://schemas.openxmlformats.org/officeDocument/2006/math"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(2)</m:t>
                    </m:r>
                  </m:oMath>
                </a14:m>
                <a:r>
                  <a:rPr lang="en-US" sz="14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bootstraps off </a:t>
                </a:r>
                <a14:m>
                  <m:oMath xmlns:m="http://schemas.openxmlformats.org/officeDocument/2006/math"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(3)</m:t>
                    </m:r>
                  </m:oMath>
                </a14:m>
                <a:r>
                  <a:rPr lang="en-US" sz="14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, </a:t>
                </a:r>
                <a14:m>
                  <m:oMath xmlns:m="http://schemas.openxmlformats.org/officeDocument/2006/math"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(3)</m:t>
                    </m:r>
                  </m:oMath>
                </a14:m>
                <a:r>
                  <a:rPr lang="en-US" sz="14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bootstraps off </a:t>
                </a:r>
                <a14:m>
                  <m:oMath xmlns:m="http://schemas.openxmlformats.org/officeDocument/2006/math"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(4)</m:t>
                    </m:r>
                  </m:oMath>
                </a14:m>
                <a:r>
                  <a:rPr lang="en-US" sz="14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. They also denote direction of information flow during learning, e.g.,</a:t>
                </a:r>
                <a14:m>
                  <m:oMath xmlns:m="http://schemas.openxmlformats.org/officeDocument/2006/math"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4</m:t>
                        </m:r>
                      </m:e>
                    </m:d>
                    <m:r>
                      <a:rPr lang="en-US" sz="14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≡0</m:t>
                    </m:r>
                  </m:oMath>
                </a14:m>
                <a:r>
                  <a:rPr lang="en-US" sz="14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is the external learning signal, and info flows  </a:t>
                </a:r>
                <a14:m>
                  <m:oMath xmlns:m="http://schemas.openxmlformats.org/officeDocument/2006/math"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4</m:t>
                        </m:r>
                      </m:e>
                    </m:d>
                    <m:r>
                      <a:rPr lang="en-US" sz="14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→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</m:oMath>
                </a14:m>
                <a:r>
                  <a:rPr lang="en-US" sz="14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.</a:t>
                </a:r>
                <a:endParaRPr lang="en-SE" sz="1400" kern="1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5C6624-43C6-4C4B-864E-9A0B533471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0590" y="97104"/>
                <a:ext cx="5707385" cy="6982289"/>
              </a:xfrm>
              <a:blipFill>
                <a:blip r:embed="rId3"/>
                <a:stretch>
                  <a:fillRect l="-321" t="-175" r="-321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8E3B9F-B842-4351-8445-6AC4E0546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42</a:t>
            </a:fld>
            <a:endParaRPr lang="en-US" altLang="zh-CN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D3D7C09-92E3-419B-8969-47966C6ABCB6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2535" y="1143000"/>
            <a:ext cx="3400875" cy="1649346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5" name="Table 14">
                <a:extLst>
                  <a:ext uri="{FF2B5EF4-FFF2-40B4-BE49-F238E27FC236}">
                    <a16:creationId xmlns:a16="http://schemas.microsoft.com/office/drawing/2014/main" id="{39575D65-1F94-4ED9-9AC7-53520F14F4C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91435929"/>
                  </p:ext>
                </p:extLst>
              </p:nvPr>
            </p:nvGraphicFramePr>
            <p:xfrm>
              <a:off x="6191220" y="2944746"/>
              <a:ext cx="2832190" cy="109728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835375">
                      <a:extLst>
                        <a:ext uri="{9D8B030D-6E8A-4147-A177-3AD203B41FA5}">
                          <a16:colId xmlns:a16="http://schemas.microsoft.com/office/drawing/2014/main" val="248747933"/>
                        </a:ext>
                      </a:extLst>
                    </a:gridCol>
                    <a:gridCol w="556823">
                      <a:extLst>
                        <a:ext uri="{9D8B030D-6E8A-4147-A177-3AD203B41FA5}">
                          <a16:colId xmlns:a16="http://schemas.microsoft.com/office/drawing/2014/main" val="2368639568"/>
                        </a:ext>
                      </a:extLst>
                    </a:gridCol>
                    <a:gridCol w="719996">
                      <a:extLst>
                        <a:ext uri="{9D8B030D-6E8A-4147-A177-3AD203B41FA5}">
                          <a16:colId xmlns:a16="http://schemas.microsoft.com/office/drawing/2014/main" val="2363104961"/>
                        </a:ext>
                      </a:extLst>
                    </a:gridCol>
                    <a:gridCol w="719996">
                      <a:extLst>
                        <a:ext uri="{9D8B030D-6E8A-4147-A177-3AD203B41FA5}">
                          <a16:colId xmlns:a16="http://schemas.microsoft.com/office/drawing/2014/main" val="1967822093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TD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d>
                                  <m:dPr>
                                    <m:ctrlPr>
                                      <a:rPr lang="en-SE" sz="12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d>
                                  <m:dPr>
                                    <m:ctrlPr>
                                      <a:rPr lang="en-SE" sz="12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d>
                                  <m:dPr>
                                    <m:ctrlPr>
                                      <a:rPr lang="en-SE" sz="12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33386034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effectLst/>
                            </a:rPr>
                            <a:t>Init</a:t>
                          </a:r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40035867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EP1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725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0.5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0.75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95648973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5" name="Table 14">
                <a:extLst>
                  <a:ext uri="{FF2B5EF4-FFF2-40B4-BE49-F238E27FC236}">
                    <a16:creationId xmlns:a16="http://schemas.microsoft.com/office/drawing/2014/main" id="{39575D65-1F94-4ED9-9AC7-53520F14F4C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91435929"/>
                  </p:ext>
                </p:extLst>
              </p:nvPr>
            </p:nvGraphicFramePr>
            <p:xfrm>
              <a:off x="6191220" y="2944746"/>
              <a:ext cx="2832190" cy="109728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835375">
                      <a:extLst>
                        <a:ext uri="{9D8B030D-6E8A-4147-A177-3AD203B41FA5}">
                          <a16:colId xmlns:a16="http://schemas.microsoft.com/office/drawing/2014/main" val="248747933"/>
                        </a:ext>
                      </a:extLst>
                    </a:gridCol>
                    <a:gridCol w="556823">
                      <a:extLst>
                        <a:ext uri="{9D8B030D-6E8A-4147-A177-3AD203B41FA5}">
                          <a16:colId xmlns:a16="http://schemas.microsoft.com/office/drawing/2014/main" val="2368639568"/>
                        </a:ext>
                      </a:extLst>
                    </a:gridCol>
                    <a:gridCol w="719996">
                      <a:extLst>
                        <a:ext uri="{9D8B030D-6E8A-4147-A177-3AD203B41FA5}">
                          <a16:colId xmlns:a16="http://schemas.microsoft.com/office/drawing/2014/main" val="2363104961"/>
                        </a:ext>
                      </a:extLst>
                    </a:gridCol>
                    <a:gridCol w="719996">
                      <a:extLst>
                        <a:ext uri="{9D8B030D-6E8A-4147-A177-3AD203B41FA5}">
                          <a16:colId xmlns:a16="http://schemas.microsoft.com/office/drawing/2014/main" val="1967822093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TD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0000" t="-2222" r="-259783" b="-3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93277" t="-2222" r="-100840" b="-3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95763" t="-2222" r="-1695" b="-30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3860349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effectLst/>
                            </a:rPr>
                            <a:t>Init</a:t>
                          </a:r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0000" t="-100000" r="-259783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93277" t="-100000" r="-100840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95763" t="-100000" r="-1695" b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0035867"/>
                      </a:ext>
                    </a:extLst>
                  </a:tr>
                  <a:tr h="54864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EP1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0000" t="-102222" r="-259783" b="-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93277" t="-102222" r="-100840" b="-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95763" t="-102222" r="-1695" b="-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56489735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DC2E3FB-E9C9-46DE-A907-35EA4844F15C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8001000" y="3360420"/>
            <a:ext cx="583708" cy="274015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1788740-AE71-4CB1-9FEB-25678AFCE431}"/>
              </a:ext>
            </a:extLst>
          </p:cNvPr>
          <p:cNvCxnSpPr>
            <a:cxnSpLocks/>
          </p:cNvCxnSpPr>
          <p:nvPr/>
        </p:nvCxnSpPr>
        <p:spPr bwMode="auto">
          <a:xfrm>
            <a:off x="8138160" y="3660708"/>
            <a:ext cx="369986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D00A8A5-EE62-4399-98C8-CF699D60C43D}"/>
              </a:ext>
            </a:extLst>
          </p:cNvPr>
          <p:cNvCxnSpPr>
            <a:cxnSpLocks/>
          </p:cNvCxnSpPr>
          <p:nvPr/>
        </p:nvCxnSpPr>
        <p:spPr bwMode="auto">
          <a:xfrm flipH="1">
            <a:off x="8887066" y="3690883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38593458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4330A6-C84B-45FB-A66F-46983C466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43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53C21D52-1AAC-4FF8-AF75-B3219F92B5C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3349" y="239697"/>
                <a:ext cx="4870290" cy="6161102"/>
              </a:xfrm>
            </p:spPr>
            <p:txBody>
              <a:bodyPr>
                <a:normAutofit fontScale="62500" lnSpcReduction="20000"/>
              </a:bodyPr>
              <a:lstStyle/>
              <a:p>
                <a:pPr lvl="0"/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Sarsa update equation: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𝑄</m:t>
                    </m:r>
                    <m:d>
                      <m:dPr>
                        <m:ctrlPr>
                          <a:rPr lang="en-S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S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S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←</m:t>
                    </m:r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𝑄</m:t>
                    </m:r>
                    <m:d>
                      <m:dPr>
                        <m:ctrlPr>
                          <a:rPr lang="en-S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S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S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𝛼</m:t>
                    </m:r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S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𝛾</m:t>
                    </m:r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𝑄</m:t>
                    </m:r>
                    <m:d>
                      <m:dPr>
                        <m:ctrlPr>
                          <a:rPr lang="en-S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S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S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𝑄</m:t>
                    </m:r>
                    <m:d>
                      <m:dPr>
                        <m:ctrlPr>
                          <a:rPr lang="en-S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S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S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endParaRPr lang="en-SE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14:m>
                  <m:oMath xmlns:m="http://schemas.openxmlformats.org/officeDocument/2006/math">
                    <m:r>
                      <a:rPr lang="en-US" sz="32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US" sz="32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32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4</m:t>
                        </m:r>
                        <m:r>
                          <a:rPr lang="en-US" sz="32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32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</m:e>
                    </m:d>
                    <m:r>
                      <a:rPr lang="en-US" sz="32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≡0</m:t>
                    </m:r>
                    <m:r>
                      <a:rPr lang="en-US" sz="32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.</m:t>
                    </m:r>
                  </m:oMath>
                </a14:m>
                <a:r>
                  <a:rPr lang="en-US" sz="32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Initialize </a:t>
                </a:r>
                <a14:m>
                  <m:oMath xmlns:m="http://schemas.openxmlformats.org/officeDocument/2006/math">
                    <m:r>
                      <a:rPr lang="en-US" sz="32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32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32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1,∗</m:t>
                        </m:r>
                      </m:e>
                    </m:d>
                    <m:r>
                      <a:rPr lang="en-US" sz="32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e>
                    </m:d>
                    <m:r>
                      <a:rPr lang="en-US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e>
                    </m:d>
                    <m:r>
                      <a:rPr lang="en-US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=0</m:t>
                    </m:r>
                  </m:oMath>
                </a14:m>
                <a:endParaRPr lang="en-SE" sz="32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EP1:  </a:t>
                </a:r>
                <a14:m>
                  <m:oMath xmlns:m="http://schemas.openxmlformats.org/officeDocument/2006/math">
                    <m:r>
                      <a:rPr lang="en-US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(3, </m:t>
                    </m:r>
                    <m:r>
                      <m:rPr>
                        <m:sty m:val="p"/>
                      </m:rPr>
                      <a:rPr lang="en-US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l</m:t>
                    </m:r>
                    <m:r>
                      <a:rPr lang="en-US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1),(2, </m:t>
                    </m:r>
                    <m:r>
                      <m:rPr>
                        <m:sty m:val="p"/>
                      </m:rPr>
                      <a:rPr lang="en-US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1),(3, </m:t>
                    </m:r>
                    <m:r>
                      <m:rPr>
                        <m:sty m:val="p"/>
                      </m:rPr>
                      <a:rPr lang="en-US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1),(4, </m:t>
                    </m:r>
                    <m:r>
                      <m:rPr>
                        <m:sty m:val="p"/>
                      </m:rPr>
                      <a:rPr lang="en-US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0)</m:t>
                    </m:r>
                  </m:oMath>
                </a14:m>
                <a:endParaRPr lang="en-SE" kern="1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3200" b="0" i="1" kern="10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3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3200" b="0" i="1" kern="100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3200" b="0" i="1" kern="100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3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𝑄</m:t>
                    </m:r>
                    <m:d>
                      <m:dPr>
                        <m:ctrlPr>
                          <a:rPr lang="en-S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𝛼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𝛾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S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S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32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0</m:t>
                    </m:r>
                    <m:r>
                      <a:rPr lang="en-US" sz="32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</m:t>
                    </m:r>
                    <m:r>
                      <a:rPr lang="en-US" sz="32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.5</m:t>
                    </m:r>
                    <m:d>
                      <m:dPr>
                        <m:ctrlPr>
                          <a:rPr lang="en-US" sz="32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32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−1+0−0</m:t>
                        </m:r>
                      </m:e>
                    </m:d>
                    <m:r>
                      <a:rPr lang="en-US" sz="32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32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3200" b="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0.5</m:t>
                    </m:r>
                  </m:oMath>
                </a14:m>
                <a:endParaRPr lang="en-SE" sz="3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3200" b="0" i="1" kern="10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3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3200" b="0" i="1" kern="100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3200" b="0" i="1" kern="100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3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𝑄</m:t>
                    </m:r>
                    <m:d>
                      <m:dPr>
                        <m:ctrlPr>
                          <a:rPr lang="en-S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𝛼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𝛾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S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S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2,</m:t>
                            </m:r>
                            <m:r>
                              <a:rPr lang="en-US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𝑟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32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0</m:t>
                    </m:r>
                    <m:r>
                      <a:rPr lang="en-US" sz="32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</m:t>
                    </m:r>
                    <m:r>
                      <a:rPr lang="en-US" sz="32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.5</m:t>
                    </m:r>
                    <m:d>
                      <m:dPr>
                        <m:ctrlPr>
                          <a:rPr lang="en-US" sz="32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32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−1+0−0</m:t>
                        </m:r>
                      </m:e>
                    </m:d>
                    <m:r>
                      <a:rPr lang="en-US" sz="32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32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3200" b="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0.5</m:t>
                    </m:r>
                  </m:oMath>
                </a14:m>
                <a:endParaRPr lang="en-US" i="1" kern="100" dirty="0">
                  <a:latin typeface="Cambria Math" panose="02040503050406030204" pitchFamily="18" charset="0"/>
                  <a:ea typeface="SimSun" panose="02010600030101010101" pitchFamily="2" charset="-122"/>
                </a:endParaRPr>
              </a:p>
              <a:p>
                <a:pPr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3200" b="0" i="1" kern="10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3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3200" b="0" i="1" kern="100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3200" b="0" i="1" kern="100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3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𝑄</m:t>
                    </m:r>
                    <m:d>
                      <m:dPr>
                        <m:ctrlPr>
                          <a:rPr lang="en-S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𝛼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𝛾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S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S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kern="100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3</m:t>
                            </m:r>
                            <m:r>
                              <a:rPr lang="en-US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r>
                              <a:rPr lang="en-US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𝑟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32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0</m:t>
                    </m:r>
                    <m:r>
                      <a:rPr lang="en-US" sz="32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</m:t>
                    </m:r>
                    <m:r>
                      <a:rPr lang="en-US" sz="32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.5</m:t>
                    </m:r>
                    <m:d>
                      <m:dPr>
                        <m:ctrlPr>
                          <a:rPr lang="en-US" sz="32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32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−1+0−0</m:t>
                        </m:r>
                      </m:e>
                    </m:d>
                    <m:r>
                      <a:rPr lang="en-US" sz="32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32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3200" b="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0.5</m:t>
                    </m:r>
                  </m:oMath>
                </a14:m>
                <a:endParaRPr lang="en-US" sz="3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53C21D52-1AAC-4FF8-AF75-B3219F92B5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3349" y="239697"/>
                <a:ext cx="4870290" cy="6161102"/>
              </a:xfrm>
              <a:blipFill>
                <a:blip r:embed="rId2"/>
                <a:stretch>
                  <a:fillRect l="-1252" t="-1484" b="-1583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2" name="Picture 21">
            <a:extLst>
              <a:ext uri="{FF2B5EF4-FFF2-40B4-BE49-F238E27FC236}">
                <a16:creationId xmlns:a16="http://schemas.microsoft.com/office/drawing/2014/main" id="{A959D0E1-7E03-4C49-97E7-0AAF990A20EE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9776" y="1008789"/>
            <a:ext cx="3400875" cy="1649346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3" name="Table 22">
                <a:extLst>
                  <a:ext uri="{FF2B5EF4-FFF2-40B4-BE49-F238E27FC236}">
                    <a16:creationId xmlns:a16="http://schemas.microsoft.com/office/drawing/2014/main" id="{71A31D2E-2B30-4D87-B1DD-D49A3215C5C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32605275"/>
                  </p:ext>
                </p:extLst>
              </p:nvPr>
            </p:nvGraphicFramePr>
            <p:xfrm>
              <a:off x="4925219" y="2658135"/>
              <a:ext cx="4142581" cy="82296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792000">
                      <a:extLst>
                        <a:ext uri="{9D8B030D-6E8A-4147-A177-3AD203B41FA5}">
                          <a16:colId xmlns:a16="http://schemas.microsoft.com/office/drawing/2014/main" val="3520701096"/>
                        </a:ext>
                      </a:extLst>
                    </a:gridCol>
                    <a:gridCol w="523783">
                      <a:extLst>
                        <a:ext uri="{9D8B030D-6E8A-4147-A177-3AD203B41FA5}">
                          <a16:colId xmlns:a16="http://schemas.microsoft.com/office/drawing/2014/main" val="1221629442"/>
                        </a:ext>
                      </a:extLst>
                    </a:gridCol>
                    <a:gridCol w="559293">
                      <a:extLst>
                        <a:ext uri="{9D8B030D-6E8A-4147-A177-3AD203B41FA5}">
                          <a16:colId xmlns:a16="http://schemas.microsoft.com/office/drawing/2014/main" val="675366694"/>
                        </a:ext>
                      </a:extLst>
                    </a:gridCol>
                    <a:gridCol w="541538">
                      <a:extLst>
                        <a:ext uri="{9D8B030D-6E8A-4147-A177-3AD203B41FA5}">
                          <a16:colId xmlns:a16="http://schemas.microsoft.com/office/drawing/2014/main" val="2918571922"/>
                        </a:ext>
                      </a:extLst>
                    </a:gridCol>
                    <a:gridCol w="541538">
                      <a:extLst>
                        <a:ext uri="{9D8B030D-6E8A-4147-A177-3AD203B41FA5}">
                          <a16:colId xmlns:a16="http://schemas.microsoft.com/office/drawing/2014/main" val="2092485774"/>
                        </a:ext>
                      </a:extLst>
                    </a:gridCol>
                    <a:gridCol w="563298">
                      <a:extLst>
                        <a:ext uri="{9D8B030D-6E8A-4147-A177-3AD203B41FA5}">
                          <a16:colId xmlns:a16="http://schemas.microsoft.com/office/drawing/2014/main" val="2002820567"/>
                        </a:ext>
                      </a:extLst>
                    </a:gridCol>
                    <a:gridCol w="621131">
                      <a:extLst>
                        <a:ext uri="{9D8B030D-6E8A-4147-A177-3AD203B41FA5}">
                          <a16:colId xmlns:a16="http://schemas.microsoft.com/office/drawing/2014/main" val="1767705991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dirty="0">
                              <a:effectLst/>
                            </a:rPr>
                            <a:t> </a:t>
                          </a:r>
                          <a:r>
                            <a:rPr lang="en-US" sz="1200" dirty="0" err="1">
                              <a:effectLst/>
                            </a:rPr>
                            <a:t>Sarsa</a:t>
                          </a:r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𝑸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𝑸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𝑸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93195971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Init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94373690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EP1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1" i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SE" sz="1200" b="1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1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1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sz="1200" b="1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1200" b="1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𝟓</m:t>
                                </m:r>
                              </m:oMath>
                            </m:oMathPara>
                          </a14:m>
                          <a:endParaRPr lang="en-SE" sz="1200" b="1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−0.5</m:t>
                                </m:r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1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1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sz="1200" b="1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1200" b="1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𝟓</m:t>
                                </m:r>
                              </m:oMath>
                            </m:oMathPara>
                          </a14:m>
                          <a:endParaRPr lang="en-SE" sz="1200" b="1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00757345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3" name="Table 22">
                <a:extLst>
                  <a:ext uri="{FF2B5EF4-FFF2-40B4-BE49-F238E27FC236}">
                    <a16:creationId xmlns:a16="http://schemas.microsoft.com/office/drawing/2014/main" id="{71A31D2E-2B30-4D87-B1DD-D49A3215C5C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32605275"/>
                  </p:ext>
                </p:extLst>
              </p:nvPr>
            </p:nvGraphicFramePr>
            <p:xfrm>
              <a:off x="4925219" y="2658135"/>
              <a:ext cx="4142581" cy="82296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792000">
                      <a:extLst>
                        <a:ext uri="{9D8B030D-6E8A-4147-A177-3AD203B41FA5}">
                          <a16:colId xmlns:a16="http://schemas.microsoft.com/office/drawing/2014/main" val="3520701096"/>
                        </a:ext>
                      </a:extLst>
                    </a:gridCol>
                    <a:gridCol w="523783">
                      <a:extLst>
                        <a:ext uri="{9D8B030D-6E8A-4147-A177-3AD203B41FA5}">
                          <a16:colId xmlns:a16="http://schemas.microsoft.com/office/drawing/2014/main" val="1221629442"/>
                        </a:ext>
                      </a:extLst>
                    </a:gridCol>
                    <a:gridCol w="559293">
                      <a:extLst>
                        <a:ext uri="{9D8B030D-6E8A-4147-A177-3AD203B41FA5}">
                          <a16:colId xmlns:a16="http://schemas.microsoft.com/office/drawing/2014/main" val="675366694"/>
                        </a:ext>
                      </a:extLst>
                    </a:gridCol>
                    <a:gridCol w="541538">
                      <a:extLst>
                        <a:ext uri="{9D8B030D-6E8A-4147-A177-3AD203B41FA5}">
                          <a16:colId xmlns:a16="http://schemas.microsoft.com/office/drawing/2014/main" val="2918571922"/>
                        </a:ext>
                      </a:extLst>
                    </a:gridCol>
                    <a:gridCol w="541538">
                      <a:extLst>
                        <a:ext uri="{9D8B030D-6E8A-4147-A177-3AD203B41FA5}">
                          <a16:colId xmlns:a16="http://schemas.microsoft.com/office/drawing/2014/main" val="2092485774"/>
                        </a:ext>
                      </a:extLst>
                    </a:gridCol>
                    <a:gridCol w="563298">
                      <a:extLst>
                        <a:ext uri="{9D8B030D-6E8A-4147-A177-3AD203B41FA5}">
                          <a16:colId xmlns:a16="http://schemas.microsoft.com/office/drawing/2014/main" val="2002820567"/>
                        </a:ext>
                      </a:extLst>
                    </a:gridCol>
                    <a:gridCol w="621131">
                      <a:extLst>
                        <a:ext uri="{9D8B030D-6E8A-4147-A177-3AD203B41FA5}">
                          <a16:colId xmlns:a16="http://schemas.microsoft.com/office/drawing/2014/main" val="1767705991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dirty="0">
                              <a:effectLst/>
                            </a:rPr>
                            <a:t> </a:t>
                          </a:r>
                          <a:r>
                            <a:rPr lang="en-US" sz="1200" dirty="0" err="1">
                              <a:effectLst/>
                            </a:rPr>
                            <a:t>Sarsa</a:t>
                          </a:r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2326" t="-2222" r="-543023" b="-2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35870" t="-2222" r="-407609" b="-2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347191" t="-2222" r="-321348" b="-2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447191" t="-2222" r="-221348" b="-2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23656" t="-2222" r="-111828" b="-2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68627" t="-2222" r="-1961" b="-2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31959712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Init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2326" t="-100000" r="-543023" b="-1173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35870" t="-100000" r="-407609" b="-1173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347191" t="-100000" r="-321348" b="-1173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447191" t="-100000" r="-221348" b="-1173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23656" t="-100000" r="-111828" b="-1173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68627" t="-100000" r="-1961" b="-11739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43736903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EP1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2326" t="-204444" r="-543023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35870" t="-204444" r="-407609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347191" t="-204444" r="-321348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447191" t="-204444" r="-221348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23656" t="-204444" r="-111828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68627" t="-204444" r="-1961" b="-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757345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4" name="Title 1">
            <a:extLst>
              <a:ext uri="{FF2B5EF4-FFF2-40B4-BE49-F238E27FC236}">
                <a16:creationId xmlns:a16="http://schemas.microsoft.com/office/drawing/2014/main" id="{535D89A0-C424-4E68-9ACE-956A68A45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5176" y="274638"/>
            <a:ext cx="3111623" cy="868362"/>
          </a:xfrm>
        </p:spPr>
        <p:txBody>
          <a:bodyPr/>
          <a:lstStyle/>
          <a:p>
            <a:r>
              <a:rPr lang="en-US" dirty="0" err="1"/>
              <a:t>Sarsa</a:t>
            </a:r>
            <a:r>
              <a:rPr lang="en-US" dirty="0"/>
              <a:t> EP1</a:t>
            </a:r>
            <a:endParaRPr lang="en-SE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7F4C98C-0666-44DF-B967-C8B23310A66F}"/>
              </a:ext>
            </a:extLst>
          </p:cNvPr>
          <p:cNvCxnSpPr>
            <a:cxnSpLocks/>
          </p:cNvCxnSpPr>
          <p:nvPr/>
        </p:nvCxnSpPr>
        <p:spPr bwMode="auto">
          <a:xfrm flipH="1">
            <a:off x="7810500" y="3124621"/>
            <a:ext cx="876299" cy="233172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088DF04-684B-49C9-AFD5-8AFFC7C40F8C}"/>
              </a:ext>
            </a:extLst>
          </p:cNvPr>
          <p:cNvCxnSpPr>
            <a:cxnSpLocks/>
          </p:cNvCxnSpPr>
          <p:nvPr/>
        </p:nvCxnSpPr>
        <p:spPr bwMode="auto">
          <a:xfrm>
            <a:off x="7743176" y="3124621"/>
            <a:ext cx="344456" cy="233172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9C11BEE-385C-4C35-8353-7C056B8E6395}"/>
              </a:ext>
            </a:extLst>
          </p:cNvPr>
          <p:cNvCxnSpPr>
            <a:cxnSpLocks/>
          </p:cNvCxnSpPr>
          <p:nvPr/>
        </p:nvCxnSpPr>
        <p:spPr bwMode="auto">
          <a:xfrm flipH="1">
            <a:off x="8872899" y="3112064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77013398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484F5F-98F5-43EC-AE8B-C7D8EBE3909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3348" y="213064"/>
                <a:ext cx="4551525" cy="6187736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QL update equation: </a:t>
                </a:r>
                <a14:m>
                  <m:oMath xmlns:m="http://schemas.openxmlformats.org/officeDocument/2006/math">
                    <m:r>
                      <a:rPr lang="en-US" sz="1800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𝑄</m:t>
                    </m:r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SE" sz="1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SE" sz="1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←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𝑄</m:t>
                    </m:r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SE" sz="1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SE" sz="1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𝛼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𝛾</m:t>
                    </m:r>
                    <m:func>
                      <m:func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𝑎</m:t>
                            </m:r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SE" sz="1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SE" sz="1800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𝑎</m:t>
                            </m:r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′</m:t>
                            </m:r>
                          </m:e>
                        </m:d>
                      </m:e>
                    </m:func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𝑄</m:t>
                    </m:r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SE" sz="1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SE" sz="1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sz="18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14:m>
                  <m:oMath xmlns:m="http://schemas.openxmlformats.org/officeDocument/2006/math"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4,</m:t>
                        </m:r>
                        <m: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</m:e>
                    </m:d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≡0.</m:t>
                    </m:r>
                  </m:oMath>
                </a14:m>
                <a:r>
                  <a:rPr lang="en-US" sz="18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Initialize </a:t>
                </a:r>
                <a14:m>
                  <m:oMath xmlns:m="http://schemas.openxmlformats.org/officeDocument/2006/math"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1,∗</m:t>
                        </m:r>
                      </m:e>
                    </m:d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2,∗</m:t>
                        </m:r>
                      </m:e>
                    </m:d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3,∗</m:t>
                        </m:r>
                      </m:e>
                    </m:d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=0</m:t>
                    </m:r>
                  </m:oMath>
                </a14:m>
                <a:endParaRPr lang="en-SE" sz="18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8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EP1:  </a:t>
                </a:r>
                <a14:m>
                  <m:oMath xmlns:m="http://schemas.openxmlformats.org/officeDocument/2006/math">
                    <m:r>
                      <a:rPr lang="en-US" sz="18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(3, </m:t>
                    </m:r>
                    <m:r>
                      <m:rPr>
                        <m:sty m:val="p"/>
                      </m:rPr>
                      <a:rPr lang="en-US" sz="18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l</m:t>
                    </m:r>
                    <m:r>
                      <a:rPr lang="en-US" sz="18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8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1),(2, </m:t>
                    </m:r>
                    <m:r>
                      <m:rPr>
                        <m:sty m:val="p"/>
                      </m:rPr>
                      <a:rPr lang="en-US" sz="18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8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1),(3, </m:t>
                    </m:r>
                    <m:r>
                      <m:rPr>
                        <m:sty m:val="p"/>
                      </m:rPr>
                      <a:rPr lang="en-US" sz="18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8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1),(4, </m:t>
                    </m:r>
                    <m:r>
                      <m:rPr>
                        <m:sty m:val="p"/>
                      </m:rPr>
                      <a:rPr lang="en-US" sz="18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0)</m:t>
                    </m:r>
                  </m:oMath>
                </a14:m>
                <a:endParaRPr lang="en-SE" sz="1800" kern="1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b="0" i="1" kern="10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b="0" i="1" kern="100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800" b="0" i="1" kern="100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𝑄</m:t>
                    </m:r>
                    <m:d>
                      <m:dPr>
                        <m:ctrlPr>
                          <a:rPr lang="en-SE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𝛼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𝛾</m:t>
                        </m:r>
                        <m:limLow>
                          <m:limLowPr>
                            <m:ctrlPr>
                              <a:rPr lang="en-SE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lim>
                        </m:limLow>
                        <m:r>
                          <a:rPr lang="en-US" sz="18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SE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d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SE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d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18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0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</m:t>
                    </m:r>
                    <m:r>
                      <a:rPr lang="en-US" sz="18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.5</m:t>
                    </m:r>
                    <m:d>
                      <m:dPr>
                        <m:ctrlPr>
                          <a:rPr lang="en-US" sz="18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US" sz="1800" b="0" i="1" kern="100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800" b="0" i="0" kern="100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fName>
                          <m:e>
                            <m:r>
                              <a:rPr lang="en-US" sz="1800" b="0" i="1" kern="100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(0,0)</m:t>
                            </m:r>
                          </m:e>
                        </m:func>
                        <m:r>
                          <a:rPr lang="en-US" sz="18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−0</m:t>
                        </m:r>
                      </m:e>
                    </m:d>
                    <m:r>
                      <a:rPr lang="en-US" sz="18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800" b="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0.5</m:t>
                    </m:r>
                  </m:oMath>
                </a14:m>
                <a:endParaRPr lang="en-SE" sz="18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b="0" i="1" kern="10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b="0" i="1" kern="100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800" b="0" i="1" kern="100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𝑄</m:t>
                    </m:r>
                    <m:d>
                      <m:dPr>
                        <m:ctrlPr>
                          <a:rPr lang="en-SE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𝛼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𝛾</m:t>
                        </m:r>
                        <m:limLow>
                          <m:limLowPr>
                            <m:ctrlPr>
                              <a:rPr lang="en-SE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lim>
                        </m:limLow>
                        <m: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SE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d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SE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2,</m:t>
                            </m:r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𝑟</m:t>
                            </m:r>
                          </m:e>
                        </m:d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18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0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</m:t>
                    </m:r>
                    <m:r>
                      <a:rPr lang="en-US" sz="18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.5</m:t>
                    </m:r>
                    <m:d>
                      <m:dPr>
                        <m:ctrlPr>
                          <a:rPr lang="en-US" sz="18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US" sz="1800" b="0" i="1" kern="100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800" b="0" i="0" kern="100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fName>
                          <m:e>
                            <m:r>
                              <a:rPr lang="en-US" sz="1800" b="0" i="1" kern="100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(</m:t>
                            </m:r>
                            <m:r>
                              <a:rPr lang="en-US" sz="1800" b="0" i="1" kern="10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−.5</m:t>
                            </m:r>
                            <m:r>
                              <a:rPr lang="en-US" sz="1800" b="0" i="1" kern="100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 0)</m:t>
                            </m:r>
                          </m:e>
                        </m:func>
                        <m:r>
                          <a:rPr lang="en-US" sz="18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−0</m:t>
                        </m:r>
                      </m:e>
                    </m:d>
                    <m:r>
                      <a:rPr lang="en-US" sz="18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800" b="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0.5</m:t>
                    </m:r>
                  </m:oMath>
                </a14:m>
                <a:endParaRPr lang="en-US" sz="1800" i="1" kern="100" dirty="0">
                  <a:latin typeface="Cambria Math" panose="02040503050406030204" pitchFamily="18" charset="0"/>
                  <a:ea typeface="SimSun" panose="02010600030101010101" pitchFamily="2" charset="-122"/>
                </a:endParaRPr>
              </a:p>
              <a:p>
                <a:pPr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b="0" i="1" kern="10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b="0" i="1" kern="100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800" b="0" i="1" kern="100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𝑄</m:t>
                    </m:r>
                    <m:d>
                      <m:dPr>
                        <m:ctrlPr>
                          <a:rPr lang="en-SE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  <m: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𝛼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𝛾</m:t>
                        </m:r>
                        <m:limLow>
                          <m:limLowPr>
                            <m:ctrlPr>
                              <a:rPr lang="en-SE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lim>
                        </m:limLow>
                        <m: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SE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d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SE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kern="100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3</m:t>
                            </m:r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𝑟</m:t>
                            </m:r>
                          </m:e>
                        </m:d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18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0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</m:t>
                    </m:r>
                    <m:r>
                      <a:rPr lang="en-US" sz="18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.5</m:t>
                    </m:r>
                    <m:d>
                      <m:dPr>
                        <m:ctrlPr>
                          <a:rPr lang="en-US" sz="18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−1+0−0</m:t>
                        </m:r>
                      </m:e>
                    </m:d>
                    <m:r>
                      <a:rPr lang="en-US" sz="18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800" b="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0.5</m:t>
                    </m:r>
                  </m:oMath>
                </a14:m>
                <a:endParaRPr lang="en-SE" sz="18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484F5F-98F5-43EC-AE8B-C7D8EBE390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3348" y="213064"/>
                <a:ext cx="4551525" cy="6187736"/>
              </a:xfrm>
              <a:blipFill>
                <a:blip r:embed="rId3"/>
                <a:stretch>
                  <a:fillRect l="-536" t="-591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1E6336-7F71-49C1-9D27-2A47487AD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44</a:t>
            </a:fld>
            <a:endParaRPr lang="en-US" altLang="zh-C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0AB2AF-1FE2-4EF8-8011-89F49BD191F3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9776" y="1008789"/>
            <a:ext cx="3400875" cy="1649346"/>
          </a:xfrm>
          <a:prstGeom prst="rect">
            <a:avLst/>
          </a:prstGeom>
          <a:noFill/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C3334628-4F8C-487B-AD46-6D47AF86C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5176" y="274638"/>
            <a:ext cx="3111623" cy="868362"/>
          </a:xfrm>
        </p:spPr>
        <p:txBody>
          <a:bodyPr/>
          <a:lstStyle/>
          <a:p>
            <a:r>
              <a:rPr lang="en-US" dirty="0"/>
              <a:t>QL EP1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7" name="Table 36">
                <a:extLst>
                  <a:ext uri="{FF2B5EF4-FFF2-40B4-BE49-F238E27FC236}">
                    <a16:creationId xmlns:a16="http://schemas.microsoft.com/office/drawing/2014/main" id="{F2B0529E-C966-4F9B-8D90-D768CAE6DF6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72589415"/>
                  </p:ext>
                </p:extLst>
              </p:nvPr>
            </p:nvGraphicFramePr>
            <p:xfrm>
              <a:off x="4925219" y="2658135"/>
              <a:ext cx="4142581" cy="82296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792000">
                      <a:extLst>
                        <a:ext uri="{9D8B030D-6E8A-4147-A177-3AD203B41FA5}">
                          <a16:colId xmlns:a16="http://schemas.microsoft.com/office/drawing/2014/main" val="3520701096"/>
                        </a:ext>
                      </a:extLst>
                    </a:gridCol>
                    <a:gridCol w="523783">
                      <a:extLst>
                        <a:ext uri="{9D8B030D-6E8A-4147-A177-3AD203B41FA5}">
                          <a16:colId xmlns:a16="http://schemas.microsoft.com/office/drawing/2014/main" val="1221629442"/>
                        </a:ext>
                      </a:extLst>
                    </a:gridCol>
                    <a:gridCol w="559293">
                      <a:extLst>
                        <a:ext uri="{9D8B030D-6E8A-4147-A177-3AD203B41FA5}">
                          <a16:colId xmlns:a16="http://schemas.microsoft.com/office/drawing/2014/main" val="675366694"/>
                        </a:ext>
                      </a:extLst>
                    </a:gridCol>
                    <a:gridCol w="541538">
                      <a:extLst>
                        <a:ext uri="{9D8B030D-6E8A-4147-A177-3AD203B41FA5}">
                          <a16:colId xmlns:a16="http://schemas.microsoft.com/office/drawing/2014/main" val="2918571922"/>
                        </a:ext>
                      </a:extLst>
                    </a:gridCol>
                    <a:gridCol w="541538">
                      <a:extLst>
                        <a:ext uri="{9D8B030D-6E8A-4147-A177-3AD203B41FA5}">
                          <a16:colId xmlns:a16="http://schemas.microsoft.com/office/drawing/2014/main" val="2092485774"/>
                        </a:ext>
                      </a:extLst>
                    </a:gridCol>
                    <a:gridCol w="563298">
                      <a:extLst>
                        <a:ext uri="{9D8B030D-6E8A-4147-A177-3AD203B41FA5}">
                          <a16:colId xmlns:a16="http://schemas.microsoft.com/office/drawing/2014/main" val="2002820567"/>
                        </a:ext>
                      </a:extLst>
                    </a:gridCol>
                    <a:gridCol w="621131">
                      <a:extLst>
                        <a:ext uri="{9D8B030D-6E8A-4147-A177-3AD203B41FA5}">
                          <a16:colId xmlns:a16="http://schemas.microsoft.com/office/drawing/2014/main" val="1767705991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dirty="0">
                              <a:effectLst/>
                            </a:rPr>
                            <a:t> </a:t>
                          </a:r>
                          <a:r>
                            <a:rPr lang="en-US" sz="1200" dirty="0" err="1">
                              <a:effectLst/>
                            </a:rPr>
                            <a:t>Sarsa</a:t>
                          </a:r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𝑸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𝑸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𝑸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93195971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Init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94373690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EP1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1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1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sz="1200" b="1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1200" b="1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𝟓</m:t>
                                </m:r>
                              </m:oMath>
                            </m:oMathPara>
                          </a14:m>
                          <a:endParaRPr lang="en-SE" sz="1200" b="1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−0.5</m:t>
                                </m:r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1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1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sz="1200" b="1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1200" b="1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𝟓</m:t>
                                </m:r>
                              </m:oMath>
                            </m:oMathPara>
                          </a14:m>
                          <a:endParaRPr lang="en-SE" sz="1200" b="1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00757345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7" name="Table 36">
                <a:extLst>
                  <a:ext uri="{FF2B5EF4-FFF2-40B4-BE49-F238E27FC236}">
                    <a16:creationId xmlns:a16="http://schemas.microsoft.com/office/drawing/2014/main" id="{F2B0529E-C966-4F9B-8D90-D768CAE6DF6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72589415"/>
                  </p:ext>
                </p:extLst>
              </p:nvPr>
            </p:nvGraphicFramePr>
            <p:xfrm>
              <a:off x="4925219" y="2658135"/>
              <a:ext cx="4142581" cy="82296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792000">
                      <a:extLst>
                        <a:ext uri="{9D8B030D-6E8A-4147-A177-3AD203B41FA5}">
                          <a16:colId xmlns:a16="http://schemas.microsoft.com/office/drawing/2014/main" val="3520701096"/>
                        </a:ext>
                      </a:extLst>
                    </a:gridCol>
                    <a:gridCol w="523783">
                      <a:extLst>
                        <a:ext uri="{9D8B030D-6E8A-4147-A177-3AD203B41FA5}">
                          <a16:colId xmlns:a16="http://schemas.microsoft.com/office/drawing/2014/main" val="1221629442"/>
                        </a:ext>
                      </a:extLst>
                    </a:gridCol>
                    <a:gridCol w="559293">
                      <a:extLst>
                        <a:ext uri="{9D8B030D-6E8A-4147-A177-3AD203B41FA5}">
                          <a16:colId xmlns:a16="http://schemas.microsoft.com/office/drawing/2014/main" val="675366694"/>
                        </a:ext>
                      </a:extLst>
                    </a:gridCol>
                    <a:gridCol w="541538">
                      <a:extLst>
                        <a:ext uri="{9D8B030D-6E8A-4147-A177-3AD203B41FA5}">
                          <a16:colId xmlns:a16="http://schemas.microsoft.com/office/drawing/2014/main" val="2918571922"/>
                        </a:ext>
                      </a:extLst>
                    </a:gridCol>
                    <a:gridCol w="541538">
                      <a:extLst>
                        <a:ext uri="{9D8B030D-6E8A-4147-A177-3AD203B41FA5}">
                          <a16:colId xmlns:a16="http://schemas.microsoft.com/office/drawing/2014/main" val="2092485774"/>
                        </a:ext>
                      </a:extLst>
                    </a:gridCol>
                    <a:gridCol w="563298">
                      <a:extLst>
                        <a:ext uri="{9D8B030D-6E8A-4147-A177-3AD203B41FA5}">
                          <a16:colId xmlns:a16="http://schemas.microsoft.com/office/drawing/2014/main" val="2002820567"/>
                        </a:ext>
                      </a:extLst>
                    </a:gridCol>
                    <a:gridCol w="621131">
                      <a:extLst>
                        <a:ext uri="{9D8B030D-6E8A-4147-A177-3AD203B41FA5}">
                          <a16:colId xmlns:a16="http://schemas.microsoft.com/office/drawing/2014/main" val="1767705991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dirty="0">
                              <a:effectLst/>
                            </a:rPr>
                            <a:t> </a:t>
                          </a:r>
                          <a:r>
                            <a:rPr lang="en-US" sz="1200" dirty="0" err="1">
                              <a:effectLst/>
                            </a:rPr>
                            <a:t>Sarsa</a:t>
                          </a:r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2222" r="-543023" b="-2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2222" r="-407609" b="-2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2222" r="-321348" b="-2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2222" r="-221348" b="-2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2222" r="-111828" b="-2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2222" r="-1961" b="-2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31959712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Init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100000" r="-543023" b="-1173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100000" r="-407609" b="-1173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100000" r="-321348" b="-1173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100000" r="-221348" b="-1173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100000" r="-111828" b="-1173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100000" r="-1961" b="-11739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43736903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EP1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204444" r="-543023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204444" r="-407609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204444" r="-321348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204444" r="-221348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204444" r="-111828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204444" r="-1961" b="-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7573456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FED6791-DCB7-4BF3-8747-637CF9A468D8}"/>
              </a:ext>
            </a:extLst>
          </p:cNvPr>
          <p:cNvCxnSpPr>
            <a:cxnSpLocks/>
          </p:cNvCxnSpPr>
          <p:nvPr/>
        </p:nvCxnSpPr>
        <p:spPr bwMode="auto">
          <a:xfrm flipH="1">
            <a:off x="7810500" y="3124621"/>
            <a:ext cx="876299" cy="233172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6BEB098-B79B-4033-BD3A-F5D90FAC334F}"/>
              </a:ext>
            </a:extLst>
          </p:cNvPr>
          <p:cNvCxnSpPr>
            <a:cxnSpLocks/>
          </p:cNvCxnSpPr>
          <p:nvPr/>
        </p:nvCxnSpPr>
        <p:spPr bwMode="auto">
          <a:xfrm flipH="1">
            <a:off x="8872899" y="3112064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EAE3517-0A64-4318-B890-F31F2A501E14}"/>
              </a:ext>
            </a:extLst>
          </p:cNvPr>
          <p:cNvCxnSpPr>
            <a:cxnSpLocks/>
          </p:cNvCxnSpPr>
          <p:nvPr/>
        </p:nvCxnSpPr>
        <p:spPr bwMode="auto">
          <a:xfrm>
            <a:off x="7670476" y="3120408"/>
            <a:ext cx="373866" cy="18652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464652B-5C37-4B0F-9AFC-75EF7E132FFA}"/>
              </a:ext>
            </a:extLst>
          </p:cNvPr>
          <p:cNvCxnSpPr>
            <a:cxnSpLocks/>
          </p:cNvCxnSpPr>
          <p:nvPr/>
        </p:nvCxnSpPr>
        <p:spPr bwMode="auto">
          <a:xfrm>
            <a:off x="7136278" y="3120408"/>
            <a:ext cx="882826" cy="237385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53000265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2A4AD-460E-44C5-B1AA-9079A6C7C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MC, TD, </a:t>
            </a:r>
            <a:r>
              <a:rPr lang="en-US" dirty="0" err="1">
                <a:solidFill>
                  <a:srgbClr val="C00000"/>
                </a:solidFill>
              </a:rPr>
              <a:t>Sarsa</a:t>
            </a:r>
            <a:r>
              <a:rPr lang="en-US" dirty="0">
                <a:solidFill>
                  <a:srgbClr val="C00000"/>
                </a:solidFill>
              </a:rPr>
              <a:t>, QL (Complex)</a:t>
            </a:r>
            <a:endParaRPr lang="en-SE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4F27AD2-054A-4C1E-9A42-57F360CC6DE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C. Assume learning rate </a:t>
                </a:r>
                <a14:m>
                  <m:oMath xmlns:m="http://schemas.openxmlformats.org/officeDocument/2006/math">
                    <m:r>
                      <a:rPr lang="en-US" sz="180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180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 Consider 8 given consecutive episodes in the form of (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s,a,r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 (we do not consider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𝜖</m:t>
                    </m:r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-greedy exploration here):</a:t>
                </a:r>
                <a:endParaRPr lang="en-SE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800" kern="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EP1: </a:t>
                </a:r>
                <a14:m>
                  <m:oMath xmlns:m="http://schemas.openxmlformats.org/officeDocument/2006/math"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(1, 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1),(2,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1),(3,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1),(4,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0)</m:t>
                    </m:r>
                  </m:oMath>
                </a14:m>
                <a:endParaRPr lang="en-SE" sz="18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800" kern="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EP2: </a:t>
                </a:r>
                <a14:m>
                  <m:oMath xmlns:m="http://schemas.openxmlformats.org/officeDocument/2006/math"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(1, 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1),(2,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1),(3,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1),(4,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0)</m:t>
                    </m:r>
                  </m:oMath>
                </a14:m>
                <a:endParaRPr lang="en-SE" sz="18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800" kern="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EP3: </a:t>
                </a:r>
                <a14:m>
                  <m:oMath xmlns:m="http://schemas.openxmlformats.org/officeDocument/2006/math"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(1, 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1),(2,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1),(3,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1),(4,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0)</m:t>
                    </m:r>
                  </m:oMath>
                </a14:m>
                <a:endParaRPr lang="en-SE" sz="18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800" kern="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EP4: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SE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d>
                      <m:dPr>
                        <m:ctrlPr>
                          <a:rPr lang="en-SE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d>
                      <m:dPr>
                        <m:ctrlPr>
                          <a:rPr lang="en-SE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m:rPr>
                            <m:sty m:val="p"/>
                          </m:rP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,(1,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1),(2,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1),(3,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1),(4,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0)</m:t>
                    </m:r>
                  </m:oMath>
                </a14:m>
                <a:endParaRPr lang="en-SE" sz="18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800" kern="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EP5: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SE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d>
                      <m:dPr>
                        <m:ctrlPr>
                          <a:rPr lang="en-SE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d>
                      <m:dPr>
                        <m:ctrlPr>
                          <a:rPr lang="en-SE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m:rPr>
                            <m:sty m:val="p"/>
                          </m:rP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,(1,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1),(2,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1),(3,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1),(4,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0)</m:t>
                    </m:r>
                  </m:oMath>
                </a14:m>
                <a:endParaRPr lang="en-SE" sz="18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800" kern="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EP6: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SE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d>
                      <m:dPr>
                        <m:ctrlPr>
                          <a:rPr lang="en-SE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d>
                      <m:dPr>
                        <m:ctrlPr>
                          <a:rPr lang="en-SE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m:rPr>
                            <m:sty m:val="p"/>
                          </m:rP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,(1,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1),(2,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1),(3,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1),(4,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0)</m:t>
                    </m:r>
                  </m:oMath>
                </a14:m>
                <a:endParaRPr lang="en-US" sz="18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800" kern="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EP7: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SE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d>
                      <m:dPr>
                        <m:ctrlPr>
                          <a:rPr lang="en-SE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d>
                      <m:dPr>
                        <m:ctrlPr>
                          <a:rPr lang="en-SE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m:rPr>
                            <m:sty m:val="p"/>
                          </m:rP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,(1,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1),(2,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1),(3,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1),(4,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0)</m:t>
                    </m:r>
                  </m:oMath>
                </a14:m>
                <a:endParaRPr lang="en-SE" sz="18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800" kern="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EP8: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SE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d>
                      <m:dPr>
                        <m:ctrlPr>
                          <a:rPr lang="en-SE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d>
                      <m:dPr>
                        <m:ctrlPr>
                          <a:rPr lang="en-SE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m:rPr>
                            <m:sty m:val="p"/>
                          </m:rP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,(1,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1),(2,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1),(3,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1),(4,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0)</m:t>
                    </m:r>
                  </m:oMath>
                </a14:m>
                <a:endParaRPr lang="en-SE" sz="18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Derive the following:</a:t>
                </a:r>
                <a:endParaRPr lang="en-SE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800" kern="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State value functions </a:t>
                </a:r>
                <a14:m>
                  <m:oMath xmlns:m="http://schemas.openxmlformats.org/officeDocument/2006/math">
                    <m:r>
                      <a:rPr lang="en-US" sz="1800" i="1" kern="100" dirty="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r>
                      <a:rPr lang="en-US" sz="1800" i="1" kern="100" dirty="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</m:t>
                    </m:r>
                    <m:r>
                      <a:rPr lang="en-US" sz="1800" i="1" kern="100" dirty="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𝑠</m:t>
                    </m:r>
                    <m:r>
                      <a:rPr lang="en-US" sz="1800" i="1" kern="100" dirty="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)</m:t>
                    </m:r>
                  </m:oMath>
                </a14:m>
                <a:r>
                  <a:rPr lang="en-US" sz="1800" kern="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after MC learning. </a:t>
                </a:r>
                <a:endParaRPr lang="en-SE" sz="18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800" kern="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State value functions </a:t>
                </a:r>
                <a14:m>
                  <m:oMath xmlns:m="http://schemas.openxmlformats.org/officeDocument/2006/math">
                    <m:r>
                      <a:rPr lang="en-US" sz="1800" i="1" kern="100" dirty="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r>
                      <a:rPr lang="en-US" sz="1800" i="1" kern="100" dirty="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</m:t>
                    </m:r>
                    <m:r>
                      <a:rPr lang="en-US" sz="1800" i="1" kern="100" dirty="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𝑠</m:t>
                    </m:r>
                    <m:r>
                      <a:rPr lang="en-US" sz="1800" i="1" kern="100" dirty="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)</m:t>
                    </m:r>
                  </m:oMath>
                </a14:m>
                <a:r>
                  <a:rPr lang="en-US" sz="1800" kern="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after TD learning. </a:t>
                </a:r>
                <a:endParaRPr lang="en-SE" sz="18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800" kern="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State-action value functions </a:t>
                </a:r>
                <a14:m>
                  <m:oMath xmlns:m="http://schemas.openxmlformats.org/officeDocument/2006/math">
                    <m:r>
                      <a:rPr lang="en-US" sz="1800" b="0" i="1" kern="100" dirty="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r>
                      <a:rPr lang="en-US" sz="1800" i="1" kern="100" dirty="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</m:t>
                    </m:r>
                    <m:r>
                      <a:rPr lang="en-US" sz="1800" i="1" kern="100" dirty="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𝑠</m:t>
                    </m:r>
                    <m:r>
                      <a:rPr lang="en-US" sz="1800" b="0" i="1" kern="100" dirty="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800" b="0" i="1" kern="100" dirty="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𝑎</m:t>
                    </m:r>
                    <m:r>
                      <a:rPr lang="en-US" sz="1800" i="1" kern="100" dirty="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)</m:t>
                    </m:r>
                  </m:oMath>
                </a14:m>
                <a:r>
                  <a:rPr lang="en-US" sz="1800" kern="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after </a:t>
                </a:r>
                <a:r>
                  <a:rPr lang="en-US" sz="1800" kern="1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Sarsa</a:t>
                </a:r>
                <a:r>
                  <a:rPr lang="en-US" sz="1800" kern="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and the resulting policy.</a:t>
                </a:r>
                <a:endParaRPr lang="en-SE" sz="18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800" kern="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State-action value functions </a:t>
                </a:r>
                <a14:m>
                  <m:oMath xmlns:m="http://schemas.openxmlformats.org/officeDocument/2006/math">
                    <m:r>
                      <a:rPr lang="en-US" sz="1800" b="0" i="1" kern="100" dirty="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r>
                      <a:rPr lang="en-US" sz="1800" i="1" kern="100" dirty="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</m:t>
                    </m:r>
                    <m:r>
                      <a:rPr lang="en-US" sz="1800" i="1" kern="100" dirty="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𝑠</m:t>
                    </m:r>
                    <m:r>
                      <a:rPr lang="en-US" sz="1800" b="0" i="1" kern="100" dirty="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800" b="0" i="1" kern="100" dirty="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𝑎</m:t>
                    </m:r>
                    <m:r>
                      <a:rPr lang="en-US" sz="1800" i="1" kern="100" dirty="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)</m:t>
                    </m:r>
                  </m:oMath>
                </a14:m>
                <a:r>
                  <a:rPr lang="en-US" sz="1800" kern="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after Q learning, and the resulting policy.</a:t>
                </a:r>
                <a:endParaRPr lang="en-SE" sz="18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4F27AD2-054A-4C1E-9A42-57F360CC6D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4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E0B0A8-8743-4CA8-BE7E-5D1FE18F3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45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5584149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E4145-0921-41EC-B062-2AD4783ED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7BC84-CD9A-48FF-9306-1998FB5129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6000" dirty="0"/>
              <a:t>MC</a:t>
            </a:r>
            <a:endParaRPr lang="en-SE" sz="6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8FA26A-94CF-4C3B-818B-2BD7AF105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46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0497492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5B5E2-91FF-425C-AADC-7332CF8EF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5176" y="274638"/>
            <a:ext cx="3111623" cy="868362"/>
          </a:xfrm>
        </p:spPr>
        <p:txBody>
          <a:bodyPr/>
          <a:lstStyle/>
          <a:p>
            <a:r>
              <a:rPr lang="en-US" dirty="0"/>
              <a:t>MC EP1-3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5C6624-43C6-4C4B-864E-9A0B533471F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0590" y="124289"/>
                <a:ext cx="5707385" cy="6316971"/>
              </a:xfrm>
            </p:spPr>
            <p:txBody>
              <a:bodyPr>
                <a:noAutofit/>
              </a:bodyPr>
              <a:lstStyle/>
              <a:p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MC update equation: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SE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14:m>
                  <m:oMath xmlns:m="http://schemas.openxmlformats.org/officeDocument/2006/math"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4</m:t>
                        </m:r>
                      </m:e>
                    </m:d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≡0</m:t>
                    </m:r>
                    <m:r>
                      <a:rPr lang="en-US" sz="18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.</m:t>
                    </m:r>
                  </m:oMath>
                </a14:m>
                <a:r>
                  <a:rPr lang="en-US" sz="18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Initialize </a:t>
                </a:r>
                <a14:m>
                  <m:oMath xmlns:m="http://schemas.openxmlformats.org/officeDocument/2006/math">
                    <m:r>
                      <a:rPr lang="en-US" sz="180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8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8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8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=0</m:t>
                    </m:r>
                  </m:oMath>
                </a14:m>
                <a:endParaRPr lang="en-SE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8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EP1:</a:t>
                </a:r>
                <a:r>
                  <a:rPr lang="en-US" sz="1800" kern="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(1, 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1),(2,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1),(3,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1),(4,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0)</m:t>
                    </m:r>
                  </m:oMath>
                </a14:m>
                <a:endParaRPr lang="en-US" sz="18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8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MC (every-visit w. EP1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sz="1800" dirty="0"/>
                  <a:t>):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8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Update </a:t>
                </a:r>
                <a14:m>
                  <m:oMath xmlns:m="http://schemas.openxmlformats.org/officeDocument/2006/math">
                    <m:r>
                      <a:rPr lang="en-US" sz="18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𝐺</m:t>
                    </m:r>
                    <m:d>
                      <m:dPr>
                        <m:ctrlP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sz="18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backward: </a:t>
                </a: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b="0" i="1" kern="10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𝐺</m:t>
                    </m:r>
                    <m:d>
                      <m:dPr>
                        <m:ctrlPr>
                          <a:rPr lang="en-US" sz="1800" b="0" i="1" kern="100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b="0" i="1" kern="100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b="0" i="1" kern="10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</m:t>
                    </m:r>
                  </m:oMath>
                </a14:m>
                <a:endParaRPr lang="en-US" sz="1800" b="0" i="1" kern="100" dirty="0">
                  <a:effectLst/>
                  <a:latin typeface="Cambria Math" panose="020405030504060302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𝐺</m:t>
                    </m:r>
                    <m:d>
                      <m:dPr>
                        <m:ctrlP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←−1+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𝛾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𝐺</m:t>
                    </m:r>
                    <m:d>
                      <m:dPr>
                        <m:ctrlP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</m:t>
                    </m:r>
                  </m:oMath>
                </a14:m>
                <a:endParaRPr lang="en-US" sz="1800" i="1" kern="100" dirty="0">
                  <a:latin typeface="Cambria Math" panose="020405030504060302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𝐺</m:t>
                    </m:r>
                    <m:d>
                      <m:dPr>
                        <m:ctrlP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←−1+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𝛾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𝐺</m:t>
                    </m:r>
                    <m:d>
                      <m:dPr>
                        <m:ctrlP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=−3,</m:t>
                    </m:r>
                  </m:oMath>
                </a14:m>
                <a:endParaRPr lang="en-US" sz="1800" i="1" kern="100" dirty="0">
                  <a:latin typeface="Cambria Math" panose="02040503050406030204" pitchFamily="18" charset="0"/>
                  <a:ea typeface="SimSun" panose="02010600030101010101" pitchFamily="2" charset="-122"/>
                </a:endParaRPr>
              </a:p>
              <a:p>
                <a:pPr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18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Update </a:t>
                </a:r>
                <a14:m>
                  <m:oMath xmlns:m="http://schemas.openxmlformats.org/officeDocument/2006/math">
                    <m:r>
                      <a:rPr lang="en-US" sz="18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sz="18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forward:</a:t>
                </a: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i="1" kern="10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b="0" i="1" kern="100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800" i="1" kern="10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𝐺</m:t>
                    </m:r>
                    <m:d>
                      <m:dPr>
                        <m:ctrlP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8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b="0" i="1" kern="10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−3</m:t>
                    </m:r>
                  </m:oMath>
                </a14:m>
                <a:endParaRPr lang="en-US" sz="1800" i="1" kern="100" dirty="0">
                  <a:effectLst/>
                  <a:latin typeface="Cambria Math" panose="02040503050406030204" pitchFamily="18" charset="0"/>
                  <a:ea typeface="SimSun" panose="02010600030101010101" pitchFamily="2" charset="-122"/>
                </a:endParaRPr>
              </a:p>
              <a:p>
                <a:pPr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i="1" kern="10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800" i="1" kern="10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𝐺</m:t>
                    </m:r>
                    <m:d>
                      <m:dPr>
                        <m:ctrlP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8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b="0" i="1" kern="10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−2</m:t>
                    </m:r>
                  </m:oMath>
                </a14:m>
                <a:endParaRPr lang="en-US" sz="18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b="0" i="1" kern="100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𝐺</m:t>
                    </m:r>
                    <m:d>
                      <m:dPr>
                        <m:ctrlP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8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b="0" i="1" kern="10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</m:t>
                    </m:r>
                  </m:oMath>
                </a14:m>
                <a:endParaRPr lang="en-SE" sz="1800" kern="100" dirty="0">
                  <a:solidFill>
                    <a:srgbClr val="C00000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EP2-3</a:t>
                </a:r>
                <a:r>
                  <a:rPr lang="en-US" sz="1800" kern="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: same as EP1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5C6624-43C6-4C4B-864E-9A0B533471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0590" y="124289"/>
                <a:ext cx="5707385" cy="6316971"/>
              </a:xfrm>
              <a:blipFill>
                <a:blip r:embed="rId3"/>
                <a:stretch>
                  <a:fillRect l="-855" t="-482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8E3B9F-B842-4351-8445-6AC4E0546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47</a:t>
            </a:fld>
            <a:endParaRPr lang="en-US" altLang="zh-CN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D3D7C09-92E3-419B-8969-47966C6ABCB6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2535" y="1143000"/>
            <a:ext cx="3400875" cy="1649346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BDCEC8BD-C436-4133-A23B-4C3C17658D5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66054514"/>
                  </p:ext>
                </p:extLst>
              </p:nvPr>
            </p:nvGraphicFramePr>
            <p:xfrm>
              <a:off x="6191220" y="2944746"/>
              <a:ext cx="2832190" cy="274320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835375">
                      <a:extLst>
                        <a:ext uri="{9D8B030D-6E8A-4147-A177-3AD203B41FA5}">
                          <a16:colId xmlns:a16="http://schemas.microsoft.com/office/drawing/2014/main" val="248747933"/>
                        </a:ext>
                      </a:extLst>
                    </a:gridCol>
                    <a:gridCol w="556823">
                      <a:extLst>
                        <a:ext uri="{9D8B030D-6E8A-4147-A177-3AD203B41FA5}">
                          <a16:colId xmlns:a16="http://schemas.microsoft.com/office/drawing/2014/main" val="2368639568"/>
                        </a:ext>
                      </a:extLst>
                    </a:gridCol>
                    <a:gridCol w="719996">
                      <a:extLst>
                        <a:ext uri="{9D8B030D-6E8A-4147-A177-3AD203B41FA5}">
                          <a16:colId xmlns:a16="http://schemas.microsoft.com/office/drawing/2014/main" val="2363104961"/>
                        </a:ext>
                      </a:extLst>
                    </a:gridCol>
                    <a:gridCol w="719996">
                      <a:extLst>
                        <a:ext uri="{9D8B030D-6E8A-4147-A177-3AD203B41FA5}">
                          <a16:colId xmlns:a16="http://schemas.microsoft.com/office/drawing/2014/main" val="1967822093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TD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d>
                                  <m:dPr>
                                    <m:ctrlPr>
                                      <a:rPr lang="en-SE" sz="12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d>
                                  <m:dPr>
                                    <m:ctrlPr>
                                      <a:rPr lang="en-SE" sz="12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d>
                                  <m:dPr>
                                    <m:ctrlPr>
                                      <a:rPr lang="en-SE" sz="12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33386034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effectLst/>
                            </a:rPr>
                            <a:t>Init</a:t>
                          </a:r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40035867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EP1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95648973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EP2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77595184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EP3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07808661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EP4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84923919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EP5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757486357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EP6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77382102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After EP7</a:t>
                          </a:r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13872341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effectLst/>
                            </a:rPr>
                            <a:t>After EP8</a:t>
                          </a:r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99630692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BDCEC8BD-C436-4133-A23B-4C3C17658D5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66054514"/>
                  </p:ext>
                </p:extLst>
              </p:nvPr>
            </p:nvGraphicFramePr>
            <p:xfrm>
              <a:off x="6191220" y="2944746"/>
              <a:ext cx="2832190" cy="274320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835375">
                      <a:extLst>
                        <a:ext uri="{9D8B030D-6E8A-4147-A177-3AD203B41FA5}">
                          <a16:colId xmlns:a16="http://schemas.microsoft.com/office/drawing/2014/main" val="248747933"/>
                        </a:ext>
                      </a:extLst>
                    </a:gridCol>
                    <a:gridCol w="556823">
                      <a:extLst>
                        <a:ext uri="{9D8B030D-6E8A-4147-A177-3AD203B41FA5}">
                          <a16:colId xmlns:a16="http://schemas.microsoft.com/office/drawing/2014/main" val="2368639568"/>
                        </a:ext>
                      </a:extLst>
                    </a:gridCol>
                    <a:gridCol w="719996">
                      <a:extLst>
                        <a:ext uri="{9D8B030D-6E8A-4147-A177-3AD203B41FA5}">
                          <a16:colId xmlns:a16="http://schemas.microsoft.com/office/drawing/2014/main" val="2363104961"/>
                        </a:ext>
                      </a:extLst>
                    </a:gridCol>
                    <a:gridCol w="719996">
                      <a:extLst>
                        <a:ext uri="{9D8B030D-6E8A-4147-A177-3AD203B41FA5}">
                          <a16:colId xmlns:a16="http://schemas.microsoft.com/office/drawing/2014/main" val="1967822093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TD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0000" t="-2222" r="-259783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93277" t="-2222" r="-100840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95763" t="-2222" r="-1695" b="-9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3860349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effectLst/>
                            </a:rPr>
                            <a:t>Init</a:t>
                          </a:r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0000" t="-102222" r="-259783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93277" t="-102222" r="-100840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95763" t="-102222" r="-1695" b="-8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0035867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EP1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0000" t="-202222" r="-259783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93277" t="-202222" r="-100840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95763" t="-202222" r="-1695" b="-7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5648973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EP2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0000" t="-302222" r="-259783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93277" t="-302222" r="-100840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95763" t="-302222" r="-1695" b="-6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75951849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EP3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0000" t="-393478" r="-259783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93277" t="-393478" r="-100840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95763" t="-393478" r="-1695" b="-50869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808661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EP4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0000" t="-504444" r="-259783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93277" t="-504444" r="-100840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95763" t="-504444" r="-1695" b="-4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49239193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EP5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0000" t="-604444" r="-259783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93277" t="-604444" r="-100840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95763" t="-604444" r="-1695" b="-3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57486357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EP6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0000" t="-704444" r="-259783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93277" t="-704444" r="-100840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95763" t="-704444" r="-1695" b="-2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7382102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After EP7</a:t>
                          </a:r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0000" t="-804444" r="-259783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93277" t="-804444" r="-100840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95763" t="-804444" r="-1695" b="-1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3872341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effectLst/>
                            </a:rPr>
                            <a:t>After EP8</a:t>
                          </a:r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0000" t="-904444" r="-259783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93277" t="-904444" r="-100840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95763" t="-904444" r="-1695" b="-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9630692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6392207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5B5E2-91FF-425C-AADC-7332CF8EF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3134" y="274638"/>
            <a:ext cx="3253666" cy="868362"/>
          </a:xfrm>
        </p:spPr>
        <p:txBody>
          <a:bodyPr/>
          <a:lstStyle/>
          <a:p>
            <a:r>
              <a:rPr lang="en-US" dirty="0"/>
              <a:t>MC EP4-8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5C6624-43C6-4C4B-864E-9A0B533471F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0590" y="79899"/>
                <a:ext cx="5734020" cy="6694611"/>
              </a:xfrm>
            </p:spPr>
            <p:txBody>
              <a:bodyPr>
                <a:noAutofit/>
              </a:bodyPr>
              <a:lstStyle/>
              <a:p>
                <a:r>
                  <a:rPr lang="en-US" sz="14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MC update equation: </a:t>
                </a:r>
                <a14:m>
                  <m:oMath xmlns:m="http://schemas.openxmlformats.org/officeDocument/2006/math">
                    <m: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SE" sz="14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1400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sSub>
                      <m:sSubPr>
                        <m:ctrlP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𝐺</m:t>
                        </m:r>
                      </m:e>
                      <m:sub>
                        <m:r>
                          <a:rPr lang="en-US" sz="1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𝑡</m:t>
                        </m:r>
                      </m:sub>
                    </m:sSub>
                  </m:oMath>
                </a14:m>
                <a:endParaRPr lang="en-US" sz="1400" kern="1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r>
                  <a:rPr lang="en-US" sz="14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EP4: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SE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3, </m:t>
                        </m:r>
                        <m:r>
                          <m:rPr>
                            <m:sty m:val="p"/>
                          </m:rPr>
                          <a:rPr lang="en-US" sz="1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1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 −1</m:t>
                        </m:r>
                      </m:e>
                    </m:d>
                    <m: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d>
                      <m:dPr>
                        <m:ctrlPr>
                          <a:rPr lang="en-SE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2, </m:t>
                        </m:r>
                        <m:r>
                          <m:rPr>
                            <m:sty m:val="p"/>
                          </m:rPr>
                          <a:rPr lang="en-US" sz="1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1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 −1</m:t>
                        </m:r>
                      </m:e>
                    </m:d>
                    <m: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d>
                      <m:dPr>
                        <m:ctrlPr>
                          <a:rPr lang="en-SE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m:rPr>
                            <m:sty m:val="p"/>
                          </m:rPr>
                          <a:rPr lang="en-US" sz="1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1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 −1</m:t>
                        </m:r>
                      </m:e>
                    </m:d>
                    <m: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,(1, </m:t>
                    </m:r>
                    <m:r>
                      <m:rPr>
                        <m:sty m:val="p"/>
                      </m:rP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−1),(2, </m:t>
                    </m:r>
                    <m:r>
                      <m:rPr>
                        <m:sty m:val="p"/>
                      </m:rP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−1),(3, </m:t>
                    </m:r>
                    <m:r>
                      <m:rPr>
                        <m:sty m:val="p"/>
                      </m:rP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−1),(4, </m:t>
                    </m:r>
                    <m:r>
                      <m:rPr>
                        <m:sty m:val="p"/>
                      </m:rP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0)</m:t>
                    </m:r>
                  </m:oMath>
                </a14:m>
                <a:endParaRPr lang="en-SE" sz="1400" kern="1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r>
                  <a:rPr lang="en-US" sz="14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MC (every-visit w. EP4 </a:t>
                </a:r>
                <a14:m>
                  <m:oMath xmlns:m="http://schemas.openxmlformats.org/officeDocument/2006/math">
                    <m: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3′→2′→1′→1→2→3→4</m:t>
                    </m:r>
                  </m:oMath>
                </a14:m>
                <a:r>
                  <a:rPr lang="en-US" sz="14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):</a:t>
                </a:r>
              </a:p>
              <a:p>
                <a:r>
                  <a:rPr lang="en-US" sz="14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Update </a:t>
                </a:r>
                <a14:m>
                  <m:oMath xmlns:m="http://schemas.openxmlformats.org/officeDocument/2006/math">
                    <m: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𝐺</m:t>
                    </m:r>
                    <m:d>
                      <m:dPr>
                        <m:ctrlP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sz="14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backward: </a:t>
                </a: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400" b="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𝐺</m:t>
                    </m:r>
                    <m:d>
                      <m:dPr>
                        <m:ctrlPr>
                          <a:rPr lang="en-US" sz="1400" b="0" i="1" kern="10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kern="10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4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400" b="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𝛾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𝐺</m:t>
                    </m:r>
                    <m:d>
                      <m:dPr>
                        <m:ctrlP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4</m:t>
                        </m:r>
                      </m:e>
                    </m:d>
                    <m:r>
                      <a:rPr lang="en-US" sz="14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</m:t>
                    </m:r>
                  </m:oMath>
                </a14:m>
                <a:r>
                  <a:rPr lang="en-US" sz="1400" kern="1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(2</a:t>
                </a:r>
                <a:r>
                  <a:rPr lang="en-US" sz="1400" kern="100" baseline="300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nd</a:t>
                </a:r>
                <a:r>
                  <a:rPr lang="en-US" sz="1400" kern="1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visit)</a:t>
                </a:r>
                <a:endParaRPr lang="en-SE" sz="14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4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𝐺</m:t>
                    </m:r>
                    <m:d>
                      <m:dPr>
                        <m:ctrlPr>
                          <a:rPr lang="en-US" sz="14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kern="1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4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4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14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𝛾</m:t>
                    </m:r>
                    <m:r>
                      <a:rPr lang="en-US" sz="14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𝐺</m:t>
                    </m:r>
                    <m:d>
                      <m:dPr>
                        <m:ctrlPr>
                          <a:rPr lang="en-US" sz="1400" b="0" i="1" kern="1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kern="1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4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</m:t>
                    </m:r>
                  </m:oMath>
                </a14:m>
                <a:r>
                  <a:rPr lang="en-US" sz="1400" kern="1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r>
                  <a:rPr lang="en-US" sz="1400" kern="1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(2</a:t>
                </a:r>
                <a:r>
                  <a:rPr lang="en-US" sz="1400" kern="100" baseline="30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nd</a:t>
                </a:r>
                <a:r>
                  <a:rPr lang="en-US" sz="1400" kern="1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 visit)</a:t>
                </a:r>
                <a:endParaRPr lang="en-US" sz="14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40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𝐺</m:t>
                    </m:r>
                    <m:d>
                      <m:dPr>
                        <m:ctrlPr>
                          <a:rPr lang="en-US" sz="14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kern="1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4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4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14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𝛾</m:t>
                    </m:r>
                    <m:r>
                      <a:rPr lang="en-US" sz="14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𝐺</m:t>
                    </m:r>
                    <m:d>
                      <m:dPr>
                        <m:ctrlPr>
                          <a:rPr lang="en-US" sz="1400" b="0" i="1" kern="1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kern="1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4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=−3</m:t>
                    </m:r>
                  </m:oMath>
                </a14:m>
                <a:r>
                  <a:rPr lang="en-US" sz="1400" kern="1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r>
                  <a:rPr lang="en-US" sz="1400" kern="1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(2</a:t>
                </a:r>
                <a:r>
                  <a:rPr lang="en-US" sz="1400" kern="100" baseline="30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nd</a:t>
                </a:r>
                <a:r>
                  <a:rPr lang="en-US" sz="1400" kern="1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 visit)</a:t>
                </a:r>
              </a:p>
              <a:p>
                <a:pPr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40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𝐺</m:t>
                    </m:r>
                    <m:r>
                      <a:rPr lang="en-US" sz="14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(1′)</m:t>
                    </m:r>
                    <m:r>
                      <a:rPr lang="en-US" sz="14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4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14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𝛾</m:t>
                    </m:r>
                    <m:r>
                      <a:rPr lang="en-US" sz="14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𝐺</m:t>
                    </m:r>
                    <m:d>
                      <m:dPr>
                        <m:ctrlPr>
                          <a:rPr lang="en-US" sz="1400" b="0" i="1" kern="1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kern="1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4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=−4</m:t>
                    </m:r>
                  </m:oMath>
                </a14:m>
                <a:r>
                  <a:rPr lang="en-US" sz="1400" kern="1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r>
                  <a:rPr lang="en-US" sz="1400" kern="1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(1</a:t>
                </a:r>
                <a:r>
                  <a:rPr lang="en-US" sz="1400" kern="100" baseline="30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st</a:t>
                </a:r>
                <a:r>
                  <a:rPr lang="en-US" sz="1400" kern="1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 visit)</a:t>
                </a:r>
              </a:p>
              <a:p>
                <a:pPr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40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𝐺</m:t>
                    </m:r>
                    <m:r>
                      <a:rPr lang="en-US" sz="14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(2′)</m:t>
                    </m:r>
                    <m:r>
                      <a:rPr lang="en-US" sz="14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4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14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𝛾</m:t>
                    </m:r>
                    <m:r>
                      <a:rPr lang="en-US" sz="14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𝐺</m:t>
                    </m:r>
                    <m:r>
                      <a:rPr lang="en-US" sz="14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(1′)=−5</m:t>
                    </m:r>
                  </m:oMath>
                </a14:m>
                <a:r>
                  <a:rPr lang="en-US" sz="1400" kern="1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r>
                  <a:rPr lang="en-US" sz="1400" kern="1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(1</a:t>
                </a:r>
                <a:r>
                  <a:rPr lang="en-US" sz="1400" kern="100" baseline="30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st</a:t>
                </a:r>
                <a:r>
                  <a:rPr lang="en-US" sz="1400" kern="1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 visit)</a:t>
                </a:r>
              </a:p>
              <a:p>
                <a:pPr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4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𝐺</m:t>
                    </m:r>
                    <m:r>
                      <a:rPr lang="en-US" sz="14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(3′)←−1+</m:t>
                    </m:r>
                    <m:r>
                      <a:rPr lang="en-US" sz="14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𝛾</m:t>
                    </m:r>
                    <m:r>
                      <a:rPr lang="en-US" sz="14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𝐺</m:t>
                    </m:r>
                    <m:r>
                      <a:rPr lang="en-US" sz="14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(2′)=−6</m:t>
                    </m:r>
                  </m:oMath>
                </a14:m>
                <a:r>
                  <a:rPr lang="en-US" sz="1400" kern="1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r>
                  <a:rPr lang="en-US" sz="1400" kern="1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(1</a:t>
                </a:r>
                <a:r>
                  <a:rPr lang="en-US" sz="1400" kern="100" baseline="30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st</a:t>
                </a:r>
                <a:r>
                  <a:rPr lang="en-US" sz="1400" kern="1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 visit)</a:t>
                </a:r>
              </a:p>
              <a:p>
                <a:pPr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14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Update </a:t>
                </a:r>
                <a14:m>
                  <m:oMath xmlns:m="http://schemas.openxmlformats.org/officeDocument/2006/math">
                    <m: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sz="14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forward:</a:t>
                </a:r>
              </a:p>
              <a:p>
                <a:pPr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4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US" sz="14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kern="1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4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𝐺</m:t>
                    </m:r>
                    <m:r>
                      <a:rPr lang="en-US" sz="14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(3′)=−6</m:t>
                    </m:r>
                  </m:oMath>
                </a14:m>
                <a:endParaRPr lang="en-US" sz="14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4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US" sz="14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kern="1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4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𝐺</m:t>
                    </m:r>
                    <m:r>
                      <a:rPr lang="en-US" sz="14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(2′)=−5</m:t>
                    </m:r>
                  </m:oMath>
                </a14:m>
                <a:endParaRPr lang="en-US" sz="1400" b="0" i="1" kern="100" dirty="0">
                  <a:solidFill>
                    <a:schemeClr val="tx1"/>
                  </a:solidFill>
                  <a:latin typeface="Cambria Math" panose="02040503050406030204" pitchFamily="18" charset="0"/>
                  <a:ea typeface="SimSun" panose="02010600030101010101" pitchFamily="2" charset="-122"/>
                </a:endParaRPr>
              </a:p>
              <a:p>
                <a:pPr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4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US" sz="14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kern="1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4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𝐺</m:t>
                    </m:r>
                    <m:r>
                      <a:rPr lang="en-US" sz="14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(1′)=−4</m:t>
                    </m:r>
                  </m:oMath>
                </a14:m>
                <a:endParaRPr lang="en-US" sz="1400" b="0" i="1" kern="100" dirty="0">
                  <a:solidFill>
                    <a:schemeClr val="tx1"/>
                  </a:solidFill>
                  <a:latin typeface="Cambria Math" panose="02040503050406030204" pitchFamily="18" charset="0"/>
                  <a:ea typeface="SimSun" panose="02010600030101010101" pitchFamily="2" charset="-122"/>
                </a:endParaRPr>
              </a:p>
              <a:p>
                <a:pPr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4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US" sz="14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kern="1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4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𝐺</m:t>
                    </m:r>
                    <m:d>
                      <m:dPr>
                        <m:ctrlPr>
                          <a:rPr lang="en-US" sz="14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4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=−3</m:t>
                    </m:r>
                  </m:oMath>
                </a14:m>
                <a:endParaRPr lang="en-US" sz="1400" b="0" i="1" kern="100" dirty="0">
                  <a:latin typeface="Cambria Math" panose="02040503050406030204" pitchFamily="18" charset="0"/>
                  <a:ea typeface="SimSun" panose="02010600030101010101" pitchFamily="2" charset="-122"/>
                </a:endParaRPr>
              </a:p>
              <a:p>
                <a:pPr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4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US" sz="14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kern="1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4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𝐺</m:t>
                    </m:r>
                    <m:d>
                      <m:dPr>
                        <m:ctrlPr>
                          <a:rPr lang="en-US" sz="14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4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</m:t>
                    </m:r>
                  </m:oMath>
                </a14:m>
                <a:endParaRPr lang="en-US" sz="1400" b="0" i="1" kern="100" dirty="0">
                  <a:latin typeface="Cambria Math" panose="02040503050406030204" pitchFamily="18" charset="0"/>
                  <a:ea typeface="SimSun" panose="02010600030101010101" pitchFamily="2" charset="-122"/>
                </a:endParaRPr>
              </a:p>
              <a:p>
                <a:pPr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4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US" sz="14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kern="1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4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𝐺</m:t>
                    </m:r>
                    <m:d>
                      <m:dPr>
                        <m:ctrlPr>
                          <a:rPr lang="en-US" sz="14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4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</m:t>
                    </m:r>
                  </m:oMath>
                </a14:m>
                <a:endParaRPr lang="en-US" sz="1400" b="0" kern="1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1400" kern="1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EP5-8: same as EP4</a:t>
                </a:r>
                <a:endParaRPr lang="en-SE" sz="1400" kern="100" dirty="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5C6624-43C6-4C4B-864E-9A0B533471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0590" y="79899"/>
                <a:ext cx="5734020" cy="6694611"/>
              </a:xfrm>
              <a:blipFill>
                <a:blip r:embed="rId3"/>
                <a:stretch>
                  <a:fillRect l="-319" t="-182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8E3B9F-B842-4351-8445-6AC4E0546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48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41ADA954-1463-475A-8E50-C85FEF31C1E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26975007"/>
                  </p:ext>
                </p:extLst>
              </p:nvPr>
            </p:nvGraphicFramePr>
            <p:xfrm>
              <a:off x="6191220" y="2944746"/>
              <a:ext cx="2832190" cy="274320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835375">
                      <a:extLst>
                        <a:ext uri="{9D8B030D-6E8A-4147-A177-3AD203B41FA5}">
                          <a16:colId xmlns:a16="http://schemas.microsoft.com/office/drawing/2014/main" val="248747933"/>
                        </a:ext>
                      </a:extLst>
                    </a:gridCol>
                    <a:gridCol w="556823">
                      <a:extLst>
                        <a:ext uri="{9D8B030D-6E8A-4147-A177-3AD203B41FA5}">
                          <a16:colId xmlns:a16="http://schemas.microsoft.com/office/drawing/2014/main" val="2368639568"/>
                        </a:ext>
                      </a:extLst>
                    </a:gridCol>
                    <a:gridCol w="719996">
                      <a:extLst>
                        <a:ext uri="{9D8B030D-6E8A-4147-A177-3AD203B41FA5}">
                          <a16:colId xmlns:a16="http://schemas.microsoft.com/office/drawing/2014/main" val="2363104961"/>
                        </a:ext>
                      </a:extLst>
                    </a:gridCol>
                    <a:gridCol w="719996">
                      <a:extLst>
                        <a:ext uri="{9D8B030D-6E8A-4147-A177-3AD203B41FA5}">
                          <a16:colId xmlns:a16="http://schemas.microsoft.com/office/drawing/2014/main" val="1967822093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TD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d>
                                  <m:dPr>
                                    <m:ctrlPr>
                                      <a:rPr lang="en-SE" sz="12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d>
                                  <m:dPr>
                                    <m:ctrlPr>
                                      <a:rPr lang="en-SE" sz="12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d>
                                  <m:dPr>
                                    <m:ctrlPr>
                                      <a:rPr lang="en-SE" sz="12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33386034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effectLst/>
                            </a:rPr>
                            <a:t>Init</a:t>
                          </a:r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40035867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EP1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95648973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EP2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77595184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EP3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07808661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EP4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84923919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EP5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757486357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EP6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77382102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After EP7</a:t>
                          </a:r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13872341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effectLst/>
                            </a:rPr>
                            <a:t>After EP8</a:t>
                          </a:r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99630692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41ADA954-1463-475A-8E50-C85FEF31C1E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26975007"/>
                  </p:ext>
                </p:extLst>
              </p:nvPr>
            </p:nvGraphicFramePr>
            <p:xfrm>
              <a:off x="6191220" y="2944746"/>
              <a:ext cx="2832190" cy="274320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835375">
                      <a:extLst>
                        <a:ext uri="{9D8B030D-6E8A-4147-A177-3AD203B41FA5}">
                          <a16:colId xmlns:a16="http://schemas.microsoft.com/office/drawing/2014/main" val="248747933"/>
                        </a:ext>
                      </a:extLst>
                    </a:gridCol>
                    <a:gridCol w="556823">
                      <a:extLst>
                        <a:ext uri="{9D8B030D-6E8A-4147-A177-3AD203B41FA5}">
                          <a16:colId xmlns:a16="http://schemas.microsoft.com/office/drawing/2014/main" val="2368639568"/>
                        </a:ext>
                      </a:extLst>
                    </a:gridCol>
                    <a:gridCol w="719996">
                      <a:extLst>
                        <a:ext uri="{9D8B030D-6E8A-4147-A177-3AD203B41FA5}">
                          <a16:colId xmlns:a16="http://schemas.microsoft.com/office/drawing/2014/main" val="2363104961"/>
                        </a:ext>
                      </a:extLst>
                    </a:gridCol>
                    <a:gridCol w="719996">
                      <a:extLst>
                        <a:ext uri="{9D8B030D-6E8A-4147-A177-3AD203B41FA5}">
                          <a16:colId xmlns:a16="http://schemas.microsoft.com/office/drawing/2014/main" val="1967822093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TD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0000" t="-2222" r="-259783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93277" t="-2222" r="-100840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95763" t="-2222" r="-1695" b="-9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3860349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effectLst/>
                            </a:rPr>
                            <a:t>Init</a:t>
                          </a:r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0000" t="-102222" r="-259783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93277" t="-102222" r="-100840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95763" t="-102222" r="-1695" b="-8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0035867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EP1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0000" t="-202222" r="-259783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93277" t="-202222" r="-100840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95763" t="-202222" r="-1695" b="-7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5648973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EP2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0000" t="-302222" r="-259783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93277" t="-302222" r="-100840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95763" t="-302222" r="-1695" b="-6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75951849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EP3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0000" t="-393478" r="-259783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93277" t="-393478" r="-100840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95763" t="-393478" r="-1695" b="-50869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808661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EP4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0000" t="-504444" r="-259783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93277" t="-504444" r="-100840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95763" t="-504444" r="-1695" b="-4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49239193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EP5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0000" t="-604444" r="-259783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93277" t="-604444" r="-100840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95763" t="-604444" r="-1695" b="-3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57486357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EP6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0000" t="-704444" r="-259783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93277" t="-704444" r="-100840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95763" t="-704444" r="-1695" b="-2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7382102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After EP7</a:t>
                          </a:r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0000" t="-804444" r="-259783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93277" t="-804444" r="-100840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95763" t="-804444" r="-1695" b="-1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3872341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effectLst/>
                            </a:rPr>
                            <a:t>After EP8</a:t>
                          </a:r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0000" t="-904444" r="-259783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93277" t="-904444" r="-100840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95763" t="-904444" r="-1695" b="-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96306926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11" name="Picture 10">
            <a:extLst>
              <a:ext uri="{FF2B5EF4-FFF2-40B4-BE49-F238E27FC236}">
                <a16:creationId xmlns:a16="http://schemas.microsoft.com/office/drawing/2014/main" id="{B9F53245-513E-46F0-97D9-E26B6D9A940D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2535" y="1143000"/>
            <a:ext cx="3400875" cy="164934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6775679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E4145-0921-41EC-B062-2AD4783ED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7BC84-CD9A-48FF-9306-1998FB5129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6000" dirty="0"/>
              <a:t>TD</a:t>
            </a:r>
            <a:endParaRPr lang="en-SE" sz="6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8FA26A-94CF-4C3B-818B-2BD7AF105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49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90677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C227B-A3A4-4840-90F1-4D3D22D25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9405F2-4E3E-4101-B0BD-EE32F54873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4800" dirty="0">
                <a:solidFill>
                  <a:srgbClr val="C00000"/>
                </a:solidFill>
              </a:rPr>
              <a:t>Two-Branch Example</a:t>
            </a:r>
            <a:endParaRPr lang="en-SE" sz="4800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866A18-3E46-471E-AD81-8A18A53BE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2924239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5B5E2-91FF-425C-AADC-7332CF8EF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5176" y="274638"/>
            <a:ext cx="3111623" cy="868362"/>
          </a:xfrm>
        </p:spPr>
        <p:txBody>
          <a:bodyPr/>
          <a:lstStyle/>
          <a:p>
            <a:r>
              <a:rPr lang="en-US" dirty="0"/>
              <a:t>TD EP1-3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5C6624-43C6-4C4B-864E-9A0B533471F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0590" y="97104"/>
                <a:ext cx="5707385" cy="6982289"/>
              </a:xfrm>
            </p:spPr>
            <p:txBody>
              <a:bodyPr>
                <a:noAutofit/>
              </a:bodyPr>
              <a:lstStyle/>
              <a:p>
                <a:r>
                  <a:rPr lang="en-US" sz="1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TD update equation: </a:t>
                </a:r>
                <a14:m>
                  <m:oMath xmlns:m="http://schemas.openxmlformats.org/officeDocument/2006/math">
                    <m:r>
                      <a:rPr lang="en-US" sz="14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SE" sz="14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14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sSub>
                      <m:sSubPr>
                        <m:ctrlPr>
                          <a:rPr lang="en-SE" sz="1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𝑅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𝑡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+1</m:t>
                        </m:r>
                      </m:sub>
                    </m:sSub>
                    <m:r>
                      <a:rPr lang="en-US" sz="14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</m:t>
                    </m:r>
                    <m:r>
                      <a:rPr lang="en-US" sz="14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SE" sz="1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𝑡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4</m:t>
                        </m:r>
                      </m:e>
                    </m:d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≡0</m:t>
                    </m:r>
                    <m:r>
                      <a:rPr lang="en-US" sz="14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.</m:t>
                    </m:r>
                  </m:oMath>
                </a14:m>
                <a:r>
                  <a:rPr lang="en-US" sz="1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Initialize </a:t>
                </a:r>
                <a14:m>
                  <m:oMath xmlns:m="http://schemas.openxmlformats.org/officeDocument/2006/math">
                    <m:r>
                      <a:rPr lang="en-US" sz="140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4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4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4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=0, </m:t>
                    </m:r>
                  </m:oMath>
                </a14:m>
                <a:endParaRPr lang="en-SE" sz="14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400" kern="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EP1: </a:t>
                </a:r>
                <a14:m>
                  <m:oMath xmlns:m="http://schemas.openxmlformats.org/officeDocument/2006/math">
                    <m:r>
                      <a:rPr lang="en-US" sz="14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(1, </m:t>
                    </m:r>
                    <m:r>
                      <m:rPr>
                        <m:sty m:val="p"/>
                      </m:rPr>
                      <a:rPr lang="en-US" sz="14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4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4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1),(2, </m:t>
                    </m:r>
                    <m:r>
                      <m:rPr>
                        <m:sty m:val="p"/>
                      </m:rPr>
                      <a:rPr lang="en-US" sz="14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4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4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1),(3, </m:t>
                    </m:r>
                    <m:r>
                      <m:rPr>
                        <m:sty m:val="p"/>
                      </m:rPr>
                      <a:rPr lang="en-US" sz="14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4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4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1),(4, </m:t>
                    </m:r>
                    <m:r>
                      <m:rPr>
                        <m:sty m:val="p"/>
                      </m:rPr>
                      <a:rPr lang="en-US" sz="14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4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0)</m:t>
                    </m:r>
                  </m:oMath>
                </a14:m>
                <a:endParaRPr lang="en-SE" sz="14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−1+0</m:t>
                    </m:r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</m:t>
                    </m:r>
                  </m:oMath>
                </a14:m>
                <a:endParaRPr lang="en-SE" sz="14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−1+0</m:t>
                    </m:r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</m:t>
                    </m:r>
                  </m:oMath>
                </a14:m>
                <a:endParaRPr lang="en-SE" sz="14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4</m:t>
                        </m:r>
                      </m:e>
                    </m:d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−1+0</m:t>
                    </m:r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400" b="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</m:t>
                    </m:r>
                  </m:oMath>
                </a14:m>
                <a:endParaRPr lang="en-SE" sz="14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EP2</a:t>
                </a:r>
                <a:r>
                  <a:rPr lang="en-US" sz="1400" kern="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: </a:t>
                </a:r>
                <a14:m>
                  <m:oMath xmlns:m="http://schemas.openxmlformats.org/officeDocument/2006/math">
                    <m:r>
                      <a:rPr lang="en-US" sz="14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(1, </m:t>
                    </m:r>
                    <m:r>
                      <m:rPr>
                        <m:sty m:val="p"/>
                      </m:rPr>
                      <a:rPr lang="en-US" sz="14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4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4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1),(2, </m:t>
                    </m:r>
                    <m:r>
                      <m:rPr>
                        <m:sty m:val="p"/>
                      </m:rPr>
                      <a:rPr lang="en-US" sz="14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4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4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1),(3, </m:t>
                    </m:r>
                    <m:r>
                      <m:rPr>
                        <m:sty m:val="p"/>
                      </m:rPr>
                      <a:rPr lang="en-US" sz="14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4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4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1),(4, </m:t>
                    </m:r>
                    <m:r>
                      <m:rPr>
                        <m:sty m:val="p"/>
                      </m:rPr>
                      <a:rPr lang="en-US" sz="14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4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0)</m:t>
                    </m:r>
                  </m:oMath>
                </a14:m>
                <a:endParaRPr lang="en-SE" sz="14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=−1−1</m:t>
                    </m:r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−2</m:t>
                    </m:r>
                  </m:oMath>
                </a14:m>
                <a:endParaRPr lang="en-SE" sz="14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−1−1</m:t>
                    </m:r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−2</m:t>
                    </m:r>
                  </m:oMath>
                </a14:m>
                <a:endParaRPr lang="en-SE" sz="14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←−1+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4</m:t>
                        </m:r>
                      </m:e>
                    </m:d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=−1+0</m:t>
                    </m:r>
                    <m:r>
                      <a:rPr lang="en-US" sz="140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</m:t>
                    </m:r>
                  </m:oMath>
                </a14:m>
                <a:endParaRPr lang="en-SE" sz="1400" kern="100" dirty="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EP3</a:t>
                </a:r>
                <a:r>
                  <a:rPr lang="en-US" sz="1400" kern="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: </a:t>
                </a:r>
                <a14:m>
                  <m:oMath xmlns:m="http://schemas.openxmlformats.org/officeDocument/2006/math">
                    <m:r>
                      <a:rPr lang="en-US" sz="14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(1, </m:t>
                    </m:r>
                    <m:r>
                      <m:rPr>
                        <m:sty m:val="p"/>
                      </m:rPr>
                      <a:rPr lang="en-US" sz="14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4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4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1),(2, </m:t>
                    </m:r>
                    <m:r>
                      <m:rPr>
                        <m:sty m:val="p"/>
                      </m:rPr>
                      <a:rPr lang="en-US" sz="14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4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4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1),(3, </m:t>
                    </m:r>
                    <m:r>
                      <m:rPr>
                        <m:sty m:val="p"/>
                      </m:rPr>
                      <a:rPr lang="en-US" sz="14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4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4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1),(4, </m:t>
                    </m:r>
                    <m:r>
                      <m:rPr>
                        <m:sty m:val="p"/>
                      </m:rPr>
                      <a:rPr lang="en-US" sz="14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4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0)</m:t>
                    </m:r>
                  </m:oMath>
                </a14:m>
                <a:endParaRPr lang="en-SE" sz="14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−1−2</m:t>
                    </m:r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−3</m:t>
                    </m:r>
                  </m:oMath>
                </a14:m>
                <a:endParaRPr lang="en-SE" sz="1400" kern="100" dirty="0">
                  <a:solidFill>
                    <a:srgbClr val="C00000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400" i="1" kern="10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−1−1</m:t>
                    </m:r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</m:t>
                    </m:r>
                  </m:oMath>
                </a14:m>
                <a:endParaRPr lang="en-SE" sz="14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←−1+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4</m:t>
                        </m:r>
                      </m:e>
                    </m:d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=−1+0=</m:t>
                    </m:r>
                    <m:r>
                      <a:rPr lang="en-US" sz="140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</m:t>
                    </m:r>
                  </m:oMath>
                </a14:m>
                <a:endParaRPr lang="en-US" sz="1400" kern="1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14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Arrows denote bootstrap dependencies, e.g., </a:t>
                </a:r>
                <a14:m>
                  <m:oMath xmlns:m="http://schemas.openxmlformats.org/officeDocument/2006/math">
                    <m:r>
                      <a:rPr lang="en-US" sz="14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r>
                      <a:rPr lang="en-US" sz="14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(1)</m:t>
                    </m:r>
                  </m:oMath>
                </a14:m>
                <a:r>
                  <a:rPr lang="en-US" sz="14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bootstraps off </a:t>
                </a:r>
                <a14:m>
                  <m:oMath xmlns:m="http://schemas.openxmlformats.org/officeDocument/2006/math"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(2)</m:t>
                    </m:r>
                  </m:oMath>
                </a14:m>
                <a:r>
                  <a:rPr lang="en-US" sz="14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, </a:t>
                </a:r>
                <a14:m>
                  <m:oMath xmlns:m="http://schemas.openxmlformats.org/officeDocument/2006/math"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(2)</m:t>
                    </m:r>
                  </m:oMath>
                </a14:m>
                <a:r>
                  <a:rPr lang="en-US" sz="14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bootstraps off </a:t>
                </a:r>
                <a14:m>
                  <m:oMath xmlns:m="http://schemas.openxmlformats.org/officeDocument/2006/math"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(3)</m:t>
                    </m:r>
                  </m:oMath>
                </a14:m>
                <a:r>
                  <a:rPr lang="en-US" sz="14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, </a:t>
                </a:r>
                <a14:m>
                  <m:oMath xmlns:m="http://schemas.openxmlformats.org/officeDocument/2006/math"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(3)</m:t>
                    </m:r>
                  </m:oMath>
                </a14:m>
                <a:r>
                  <a:rPr lang="en-US" sz="14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bootstraps off </a:t>
                </a:r>
                <a14:m>
                  <m:oMath xmlns:m="http://schemas.openxmlformats.org/officeDocument/2006/math"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(4)</m:t>
                    </m:r>
                  </m:oMath>
                </a14:m>
                <a:r>
                  <a:rPr lang="en-US" sz="14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. They also denote direction of information flow during learning, e.g.,</a:t>
                </a:r>
                <a14:m>
                  <m:oMath xmlns:m="http://schemas.openxmlformats.org/officeDocument/2006/math"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4</m:t>
                        </m:r>
                      </m:e>
                    </m:d>
                    <m:r>
                      <a:rPr lang="en-US" sz="14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≡0</m:t>
                    </m:r>
                  </m:oMath>
                </a14:m>
                <a:r>
                  <a:rPr lang="en-US" sz="14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is the external learning signal, and info flows  </a:t>
                </a:r>
                <a14:m>
                  <m:oMath xmlns:m="http://schemas.openxmlformats.org/officeDocument/2006/math"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4</m:t>
                        </m:r>
                      </m:e>
                    </m:d>
                    <m:r>
                      <a:rPr lang="en-US" sz="14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→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→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→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14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.</a:t>
                </a:r>
                <a:endParaRPr lang="en-SE" sz="1400" kern="1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5C6624-43C6-4C4B-864E-9A0B533471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0590" y="97104"/>
                <a:ext cx="5707385" cy="6982289"/>
              </a:xfrm>
              <a:blipFill>
                <a:blip r:embed="rId3"/>
                <a:stretch>
                  <a:fillRect l="-321" t="-175" r="-321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8E3B9F-B842-4351-8445-6AC4E0546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50</a:t>
            </a:fld>
            <a:endParaRPr lang="en-US" altLang="zh-CN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D3D7C09-92E3-419B-8969-47966C6ABCB6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2535" y="1143000"/>
            <a:ext cx="3400875" cy="1649346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5" name="Table 14">
                <a:extLst>
                  <a:ext uri="{FF2B5EF4-FFF2-40B4-BE49-F238E27FC236}">
                    <a16:creationId xmlns:a16="http://schemas.microsoft.com/office/drawing/2014/main" id="{39575D65-1F94-4ED9-9AC7-53520F14F4C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66930773"/>
                  </p:ext>
                </p:extLst>
              </p:nvPr>
            </p:nvGraphicFramePr>
            <p:xfrm>
              <a:off x="6191220" y="2944746"/>
              <a:ext cx="2832190" cy="274320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835375">
                      <a:extLst>
                        <a:ext uri="{9D8B030D-6E8A-4147-A177-3AD203B41FA5}">
                          <a16:colId xmlns:a16="http://schemas.microsoft.com/office/drawing/2014/main" val="248747933"/>
                        </a:ext>
                      </a:extLst>
                    </a:gridCol>
                    <a:gridCol w="556823">
                      <a:extLst>
                        <a:ext uri="{9D8B030D-6E8A-4147-A177-3AD203B41FA5}">
                          <a16:colId xmlns:a16="http://schemas.microsoft.com/office/drawing/2014/main" val="2368639568"/>
                        </a:ext>
                      </a:extLst>
                    </a:gridCol>
                    <a:gridCol w="719996">
                      <a:extLst>
                        <a:ext uri="{9D8B030D-6E8A-4147-A177-3AD203B41FA5}">
                          <a16:colId xmlns:a16="http://schemas.microsoft.com/office/drawing/2014/main" val="2363104961"/>
                        </a:ext>
                      </a:extLst>
                    </a:gridCol>
                    <a:gridCol w="719996">
                      <a:extLst>
                        <a:ext uri="{9D8B030D-6E8A-4147-A177-3AD203B41FA5}">
                          <a16:colId xmlns:a16="http://schemas.microsoft.com/office/drawing/2014/main" val="1967822093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TD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d>
                                  <m:dPr>
                                    <m:ctrlPr>
                                      <a:rPr lang="en-SE" sz="12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d>
                                  <m:dPr>
                                    <m:ctrlPr>
                                      <a:rPr lang="en-SE" sz="12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d>
                                  <m:dPr>
                                    <m:ctrlPr>
                                      <a:rPr lang="en-SE" sz="12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33386034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effectLst/>
                            </a:rPr>
                            <a:t>Init</a:t>
                          </a:r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40035867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EP1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95648973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EP2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2000" b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77595184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EP3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07808661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EP4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</m:oMath>
                            </m:oMathPara>
                          </a14:m>
                          <a:endParaRPr lang="en-SE" sz="2000" b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84923919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EP5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−7</m:t>
                                </m:r>
                              </m:oMath>
                            </m:oMathPara>
                          </a14:m>
                          <a:endParaRPr lang="en-SE" sz="2000" b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−6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757486357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EP6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−9</m:t>
                                </m:r>
                              </m:oMath>
                            </m:oMathPara>
                          </a14:m>
                          <a:endParaRPr lang="en-SE" sz="2000" b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−8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77382102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After EP7</a:t>
                          </a:r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13872341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effectLst/>
                            </a:rPr>
                            <a:t>After EP8</a:t>
                          </a:r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13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99630692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5" name="Table 14">
                <a:extLst>
                  <a:ext uri="{FF2B5EF4-FFF2-40B4-BE49-F238E27FC236}">
                    <a16:creationId xmlns:a16="http://schemas.microsoft.com/office/drawing/2014/main" id="{39575D65-1F94-4ED9-9AC7-53520F14F4C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66930773"/>
                  </p:ext>
                </p:extLst>
              </p:nvPr>
            </p:nvGraphicFramePr>
            <p:xfrm>
              <a:off x="6191220" y="2944746"/>
              <a:ext cx="2832190" cy="274320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835375">
                      <a:extLst>
                        <a:ext uri="{9D8B030D-6E8A-4147-A177-3AD203B41FA5}">
                          <a16:colId xmlns:a16="http://schemas.microsoft.com/office/drawing/2014/main" val="248747933"/>
                        </a:ext>
                      </a:extLst>
                    </a:gridCol>
                    <a:gridCol w="556823">
                      <a:extLst>
                        <a:ext uri="{9D8B030D-6E8A-4147-A177-3AD203B41FA5}">
                          <a16:colId xmlns:a16="http://schemas.microsoft.com/office/drawing/2014/main" val="2368639568"/>
                        </a:ext>
                      </a:extLst>
                    </a:gridCol>
                    <a:gridCol w="719996">
                      <a:extLst>
                        <a:ext uri="{9D8B030D-6E8A-4147-A177-3AD203B41FA5}">
                          <a16:colId xmlns:a16="http://schemas.microsoft.com/office/drawing/2014/main" val="2363104961"/>
                        </a:ext>
                      </a:extLst>
                    </a:gridCol>
                    <a:gridCol w="719996">
                      <a:extLst>
                        <a:ext uri="{9D8B030D-6E8A-4147-A177-3AD203B41FA5}">
                          <a16:colId xmlns:a16="http://schemas.microsoft.com/office/drawing/2014/main" val="1967822093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TD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0000" t="-2222" r="-259783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93277" t="-2222" r="-100840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95763" t="-2222" r="-1695" b="-9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3860349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effectLst/>
                            </a:rPr>
                            <a:t>Init</a:t>
                          </a:r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0000" t="-102222" r="-259783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93277" t="-102222" r="-100840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95763" t="-102222" r="-1695" b="-8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0035867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EP1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0000" t="-202222" r="-259783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93277" t="-202222" r="-100840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95763" t="-202222" r="-1695" b="-7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5648973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EP2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0000" t="-302222" r="-259783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93277" t="-302222" r="-100840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95763" t="-302222" r="-1695" b="-6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75951849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EP3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0000" t="-393478" r="-259783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93277" t="-393478" r="-100840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95763" t="-393478" r="-1695" b="-50869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808661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EP4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0000" t="-504444" r="-259783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93277" t="-504444" r="-100840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95763" t="-504444" r="-1695" b="-4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49239193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EP5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0000" t="-604444" r="-259783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93277" t="-604444" r="-100840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95763" t="-604444" r="-1695" b="-3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57486357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EP6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0000" t="-704444" r="-259783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93277" t="-704444" r="-100840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95763" t="-704444" r="-1695" b="-2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7382102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After EP7</a:t>
                          </a:r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0000" t="-804444" r="-259783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93277" t="-804444" r="-100840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95763" t="-804444" r="-1695" b="-1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3872341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effectLst/>
                            </a:rPr>
                            <a:t>After EP8</a:t>
                          </a:r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0000" t="-904444" r="-259783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93277" t="-904444" r="-100840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95763" t="-904444" r="-1695" b="-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96306926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DC2E3FB-E9C9-46DE-A907-35EA4844F15C}"/>
              </a:ext>
            </a:extLst>
          </p:cNvPr>
          <p:cNvCxnSpPr>
            <a:cxnSpLocks/>
          </p:cNvCxnSpPr>
          <p:nvPr/>
        </p:nvCxnSpPr>
        <p:spPr bwMode="auto">
          <a:xfrm flipH="1">
            <a:off x="8078680" y="3414713"/>
            <a:ext cx="506027" cy="219722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1788740-AE71-4CB1-9FEB-25678AFCE431}"/>
              </a:ext>
            </a:extLst>
          </p:cNvPr>
          <p:cNvCxnSpPr>
            <a:cxnSpLocks/>
          </p:cNvCxnSpPr>
          <p:nvPr/>
        </p:nvCxnSpPr>
        <p:spPr bwMode="auto">
          <a:xfrm flipH="1">
            <a:off x="7386963" y="3414713"/>
            <a:ext cx="506027" cy="219722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3E2F52F-4FBD-4823-B9BE-9C709A68C571}"/>
              </a:ext>
            </a:extLst>
          </p:cNvPr>
          <p:cNvCxnSpPr>
            <a:cxnSpLocks/>
          </p:cNvCxnSpPr>
          <p:nvPr/>
        </p:nvCxnSpPr>
        <p:spPr bwMode="auto">
          <a:xfrm flipH="1">
            <a:off x="8078680" y="3709240"/>
            <a:ext cx="506027" cy="219722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6F8CCF5-8395-4C53-A9DA-F2678C606BC6}"/>
              </a:ext>
            </a:extLst>
          </p:cNvPr>
          <p:cNvCxnSpPr>
            <a:cxnSpLocks/>
          </p:cNvCxnSpPr>
          <p:nvPr/>
        </p:nvCxnSpPr>
        <p:spPr bwMode="auto">
          <a:xfrm flipH="1">
            <a:off x="7386963" y="3709240"/>
            <a:ext cx="506027" cy="219722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FE38CF8-C3DF-4E90-BC2B-57B75E3E8B49}"/>
              </a:ext>
            </a:extLst>
          </p:cNvPr>
          <p:cNvCxnSpPr>
            <a:cxnSpLocks/>
          </p:cNvCxnSpPr>
          <p:nvPr/>
        </p:nvCxnSpPr>
        <p:spPr bwMode="auto">
          <a:xfrm flipH="1">
            <a:off x="8078680" y="3959443"/>
            <a:ext cx="506027" cy="219722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9CB0431-FFA9-4435-8469-50D3B4340F45}"/>
              </a:ext>
            </a:extLst>
          </p:cNvPr>
          <p:cNvCxnSpPr>
            <a:cxnSpLocks/>
          </p:cNvCxnSpPr>
          <p:nvPr/>
        </p:nvCxnSpPr>
        <p:spPr bwMode="auto">
          <a:xfrm flipH="1">
            <a:off x="7386963" y="3959443"/>
            <a:ext cx="506027" cy="219722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D00A8A5-EE62-4399-98C8-CF699D60C43D}"/>
              </a:ext>
            </a:extLst>
          </p:cNvPr>
          <p:cNvCxnSpPr>
            <a:cxnSpLocks/>
          </p:cNvCxnSpPr>
          <p:nvPr/>
        </p:nvCxnSpPr>
        <p:spPr bwMode="auto">
          <a:xfrm flipH="1">
            <a:off x="8872899" y="3485444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4A179C7-E9B7-4514-8F3F-CB74688E7ECF}"/>
              </a:ext>
            </a:extLst>
          </p:cNvPr>
          <p:cNvCxnSpPr>
            <a:cxnSpLocks/>
          </p:cNvCxnSpPr>
          <p:nvPr/>
        </p:nvCxnSpPr>
        <p:spPr bwMode="auto">
          <a:xfrm flipH="1">
            <a:off x="8871391" y="3759543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EBF9BC3-FB30-489A-914C-9F43EDBDBC36}"/>
              </a:ext>
            </a:extLst>
          </p:cNvPr>
          <p:cNvCxnSpPr>
            <a:cxnSpLocks/>
          </p:cNvCxnSpPr>
          <p:nvPr/>
        </p:nvCxnSpPr>
        <p:spPr bwMode="auto">
          <a:xfrm flipH="1">
            <a:off x="8852184" y="4015865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87734257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5B5E2-91FF-425C-AADC-7332CF8EF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3134" y="274638"/>
            <a:ext cx="3253666" cy="868362"/>
          </a:xfrm>
        </p:spPr>
        <p:txBody>
          <a:bodyPr/>
          <a:lstStyle/>
          <a:p>
            <a:r>
              <a:rPr lang="en-US" dirty="0"/>
              <a:t>TD EP4-8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5C6624-43C6-4C4B-864E-9A0B533471F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79899"/>
                <a:ext cx="5322163" cy="6694611"/>
              </a:xfrm>
            </p:spPr>
            <p:txBody>
              <a:bodyPr>
                <a:noAutofit/>
              </a:bodyPr>
              <a:lstStyle/>
              <a:p>
                <a:r>
                  <a:rPr lang="en-US" sz="1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TD update equation: </a:t>
                </a:r>
                <a14:m>
                  <m:oMath xmlns:m="http://schemas.openxmlformats.org/officeDocument/2006/math">
                    <m:r>
                      <a:rPr lang="en-US" sz="14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SE" sz="14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14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sSub>
                      <m:sSubPr>
                        <m:ctrlPr>
                          <a:rPr lang="en-SE" sz="1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𝑅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𝑡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+1</m:t>
                        </m:r>
                      </m:sub>
                    </m:sSub>
                    <m:r>
                      <a:rPr lang="en-US" sz="14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</m:t>
                    </m:r>
                    <m:r>
                      <a:rPr lang="en-US" sz="14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SE" sz="1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𝑡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endParaRPr lang="en-US" sz="14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4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EP4: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SE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1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1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d>
                      <m:dPr>
                        <m:ctrlPr>
                          <a:rPr lang="en-SE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1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1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d>
                      <m:dPr>
                        <m:ctrlPr>
                          <a:rPr lang="en-SE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m:rPr>
                            <m:sty m:val="p"/>
                          </m:rPr>
                          <a:rPr lang="en-US" sz="1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1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1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,(1,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1),(2,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1),(3,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1),(4,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0)</m:t>
                    </m:r>
                  </m:oMath>
                </a14:m>
                <a:endParaRPr lang="en-SE" sz="1800" kern="1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←−1+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=−1−2=−3</m:t>
                    </m:r>
                  </m:oMath>
                </a14:m>
                <a:endParaRPr lang="en-SE" sz="1800" kern="1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←−1+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=−1−3</m:t>
                    </m:r>
                    <m:r>
                      <a:rPr lang="en-US" sz="14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−4</m:t>
                    </m:r>
                  </m:oMath>
                </a14:m>
                <a:endParaRPr lang="en-SE" sz="1800" kern="1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←−1+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=−1−3=−4</m:t>
                    </m:r>
                  </m:oMath>
                </a14:m>
                <a:endParaRPr lang="en-SE" sz="1400" kern="1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←−1+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=−1−4=</m:t>
                    </m:r>
                    <m:r>
                      <a:rPr lang="en-US" sz="1400" i="1" kern="10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−5</m:t>
                    </m:r>
                  </m:oMath>
                </a14:m>
                <a:endParaRPr lang="en-SE" sz="1800" kern="1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←−1+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=−1−3=</m:t>
                    </m:r>
                    <m:r>
                      <a:rPr lang="en-US" sz="1400" i="1" kern="10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−4</m:t>
                    </m:r>
                  </m:oMath>
                </a14:m>
                <a:endParaRPr lang="en-SE" sz="1800" kern="1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←−1+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4</m:t>
                        </m:r>
                      </m:e>
                    </m:d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=−1+0=</m:t>
                    </m:r>
                    <m:r>
                      <a:rPr lang="en-US" sz="1400" i="1" kern="10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</m:t>
                    </m:r>
                  </m:oMath>
                </a14:m>
                <a:endParaRPr lang="en-SE" sz="1800" kern="1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4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EP5: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SE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1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1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d>
                      <m:dPr>
                        <m:ctrlPr>
                          <a:rPr lang="en-SE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1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1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d>
                      <m:dPr>
                        <m:ctrlPr>
                          <a:rPr lang="en-SE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m:rPr>
                            <m:sty m:val="p"/>
                          </m:rPr>
                          <a:rPr lang="en-US" sz="1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1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1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,(1,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1),(2,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1),(3,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1),(4,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0)</m:t>
                    </m:r>
                  </m:oMath>
                </a14:m>
                <a:endParaRPr lang="en-US" sz="1800" kern="1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marR="0" lvl="0" indent="-342900" algn="just" defTabSz="914400" rtl="0" eaLnBrk="0" fontAlgn="base" latinLnBrk="0" hangingPunct="0">
                  <a:lnSpc>
                    <a:spcPct val="15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+mj-lt"/>
                  <a:buAutoNum type="arabicPeriod"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sz="1400" b="0" i="1" u="none" strike="noStrike" kern="1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𝑉</m:t>
                    </m:r>
                    <m:d>
                      <m:dPr>
                        <m:ctrlPr>
                          <a:rPr kumimoji="0" lang="en-SE" sz="14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14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3</m:t>
                        </m:r>
                      </m:e>
                    </m:d>
                    <m:r>
                      <a:rPr kumimoji="0" lang="en-US" sz="14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←−1+</m:t>
                    </m:r>
                    <m:r>
                      <a:rPr kumimoji="0" lang="en-US" sz="14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𝑉</m:t>
                    </m:r>
                    <m:d>
                      <m:dPr>
                        <m:ctrlPr>
                          <a:rPr kumimoji="0" lang="en-SE" sz="14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14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2</m:t>
                        </m:r>
                      </m:e>
                    </m:d>
                    <m:r>
                      <a:rPr kumimoji="0" lang="en-US" sz="14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=−1−</m:t>
                    </m:r>
                    <m:r>
                      <a:rPr kumimoji="0" lang="en-US" sz="1400" b="0" i="1" u="none" strike="noStrike" kern="1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4</m:t>
                    </m:r>
                    <m:r>
                      <a:rPr kumimoji="0" lang="en-US" sz="14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=−</m:t>
                    </m:r>
                    <m:r>
                      <a:rPr kumimoji="0" lang="en-US" sz="1400" b="0" i="1" u="none" strike="noStrike" kern="1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5</m:t>
                    </m:r>
                  </m:oMath>
                </a14:m>
                <a:endParaRPr kumimoji="0" lang="en-SE" sz="20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  <a:cs typeface="+mn-cs"/>
                </a:endParaRPr>
              </a:p>
              <a:p>
                <a:pPr marL="342900" marR="0" lvl="0" indent="-342900" algn="just" defTabSz="914400" rtl="0" eaLnBrk="0" fontAlgn="base" latinLnBrk="0" hangingPunct="0">
                  <a:lnSpc>
                    <a:spcPct val="15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+mj-lt"/>
                  <a:buAutoNum type="arabicPeriod"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sz="14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𝑉</m:t>
                    </m:r>
                    <m:d>
                      <m:dPr>
                        <m:ctrlPr>
                          <a:rPr kumimoji="0" lang="en-SE" sz="14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14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2</m:t>
                        </m:r>
                      </m:e>
                    </m:d>
                    <m:r>
                      <a:rPr kumimoji="0" lang="en-US" sz="14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←−1+</m:t>
                    </m:r>
                    <m:r>
                      <a:rPr kumimoji="0" lang="en-US" sz="14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𝑉</m:t>
                    </m:r>
                    <m:d>
                      <m:dPr>
                        <m:ctrlPr>
                          <a:rPr kumimoji="0" lang="en-SE" sz="14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14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1</m:t>
                        </m:r>
                      </m:e>
                    </m:d>
                    <m:r>
                      <a:rPr kumimoji="0" lang="en-US" sz="14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=−1−</m:t>
                    </m:r>
                    <m:r>
                      <a:rPr kumimoji="0" lang="en-US" sz="1400" b="0" i="1" u="none" strike="noStrike" kern="1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5=</m:t>
                    </m:r>
                    <m:r>
                      <a:rPr kumimoji="0" lang="en-US" sz="14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−</m:t>
                    </m:r>
                    <m:r>
                      <a:rPr kumimoji="0" lang="en-US" sz="1400" b="0" i="1" u="none" strike="noStrike" kern="1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6</m:t>
                    </m:r>
                  </m:oMath>
                </a14:m>
                <a:endParaRPr kumimoji="0" lang="en-SE" sz="20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  <a:cs typeface="+mn-cs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kumimoji="0" lang="en-US" sz="1400" b="0" i="1" u="none" strike="noStrike" kern="1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𝑉</m:t>
                    </m:r>
                    <m:d>
                      <m:dPr>
                        <m:ctrlPr>
                          <a:rPr kumimoji="0" lang="en-SE" sz="14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14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1</m:t>
                        </m:r>
                      </m:e>
                    </m:d>
                    <m:r>
                      <a:rPr kumimoji="0" lang="en-US" sz="14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←−1+</m:t>
                    </m:r>
                    <m:r>
                      <a:rPr kumimoji="0" lang="en-US" sz="14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𝑉</m:t>
                    </m:r>
                    <m:d>
                      <m:dPr>
                        <m:ctrlPr>
                          <a:rPr kumimoji="0" lang="en-SE" sz="14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14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1</m:t>
                        </m:r>
                      </m:e>
                    </m:d>
                    <m:r>
                      <a:rPr kumimoji="0" lang="en-US" sz="14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=−1−</m:t>
                    </m:r>
                    <m:r>
                      <a:rPr kumimoji="0" lang="en-US" sz="1400" b="0" i="1" u="none" strike="noStrike" kern="1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5</m:t>
                    </m:r>
                    <m:r>
                      <a:rPr kumimoji="0" lang="en-US" sz="14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=−</m:t>
                    </m:r>
                    <m:r>
                      <a:rPr kumimoji="0" lang="en-US" sz="1400" b="0" i="1" u="none" strike="noStrike" kern="1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6</m:t>
                    </m:r>
                  </m:oMath>
                </a14:m>
                <a:endParaRPr lang="en-SE" sz="1400" kern="100" dirty="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marR="0" lvl="0" indent="-342900" algn="just" defTabSz="914400" rtl="0" eaLnBrk="0" fontAlgn="base" latinLnBrk="0" hangingPunct="0">
                  <a:lnSpc>
                    <a:spcPct val="15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+mj-lt"/>
                  <a:buAutoNum type="arabicPeriod"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sz="14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𝑉</m:t>
                    </m:r>
                    <m:d>
                      <m:dPr>
                        <m:ctrlPr>
                          <a:rPr kumimoji="0" lang="en-SE" sz="14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14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1</m:t>
                        </m:r>
                      </m:e>
                    </m:d>
                    <m:r>
                      <a:rPr kumimoji="0" lang="en-US" sz="14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←−1+</m:t>
                    </m:r>
                    <m:r>
                      <a:rPr kumimoji="0" lang="en-US" sz="14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𝑉</m:t>
                    </m:r>
                    <m:d>
                      <m:dPr>
                        <m:ctrlPr>
                          <a:rPr kumimoji="0" lang="en-SE" sz="14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14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2</m:t>
                        </m:r>
                      </m:e>
                    </m:d>
                    <m:r>
                      <a:rPr kumimoji="0" lang="en-US" sz="14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=−1−</m:t>
                    </m:r>
                    <m:r>
                      <a:rPr kumimoji="0" lang="en-US" sz="1400" b="0" i="1" u="none" strike="noStrike" kern="1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6</m:t>
                    </m:r>
                    <m:r>
                      <a:rPr kumimoji="0" lang="en-US" sz="14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=</m:t>
                    </m:r>
                    <m:r>
                      <a:rPr kumimoji="0" lang="en-US" sz="1400" b="0" i="1" u="none" strike="noStrike" kern="100" cap="none" spc="0" normalizeH="0" baseline="0" noProof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−7</m:t>
                    </m:r>
                  </m:oMath>
                </a14:m>
                <a:endParaRPr kumimoji="0" lang="en-SE" sz="20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  <a:cs typeface="+mn-cs"/>
                </a:endParaRPr>
              </a:p>
              <a:p>
                <a:pPr marL="342900" marR="0" lvl="0" indent="-342900" algn="just" defTabSz="914400" rtl="0" eaLnBrk="0" fontAlgn="base" latinLnBrk="0" hangingPunct="0">
                  <a:lnSpc>
                    <a:spcPct val="15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+mj-lt"/>
                  <a:buAutoNum type="arabicPeriod"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sz="14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𝑉</m:t>
                    </m:r>
                    <m:d>
                      <m:dPr>
                        <m:ctrlPr>
                          <a:rPr kumimoji="0" lang="en-SE" sz="14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14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2</m:t>
                        </m:r>
                      </m:e>
                    </m:d>
                    <m:r>
                      <a:rPr kumimoji="0" lang="en-US" sz="14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←−1+</m:t>
                    </m:r>
                    <m:r>
                      <a:rPr kumimoji="0" lang="en-US" sz="14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𝑉</m:t>
                    </m:r>
                    <m:d>
                      <m:dPr>
                        <m:ctrlPr>
                          <a:rPr kumimoji="0" lang="en-SE" sz="14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14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3</m:t>
                        </m:r>
                      </m:e>
                    </m:d>
                    <m:r>
                      <a:rPr kumimoji="0" lang="en-US" sz="14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=−1</m:t>
                    </m:r>
                    <m:r>
                      <a:rPr kumimoji="0" lang="en-US" sz="1400" b="0" i="1" u="none" strike="noStrike" kern="1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−5</m:t>
                    </m:r>
                    <m:r>
                      <a:rPr kumimoji="0" lang="en-US" sz="14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=</m:t>
                    </m:r>
                    <m:r>
                      <a:rPr kumimoji="0" lang="en-US" sz="1400" b="0" i="1" u="none" strike="noStrike" kern="100" cap="none" spc="0" normalizeH="0" baseline="0" noProof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−6</m:t>
                    </m:r>
                  </m:oMath>
                </a14:m>
                <a:endParaRPr kumimoji="0" lang="en-SE" sz="20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  <a:cs typeface="+mn-cs"/>
                </a:endParaRPr>
              </a:p>
              <a:p>
                <a:pPr marL="342900" marR="0" lvl="0" indent="-342900" algn="just" defTabSz="914400" rtl="0" eaLnBrk="0" fontAlgn="base" latinLnBrk="0" hangingPunct="0">
                  <a:lnSpc>
                    <a:spcPct val="15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+mj-lt"/>
                  <a:buAutoNum type="arabicPeriod"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sz="14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𝑉</m:t>
                    </m:r>
                    <m:d>
                      <m:dPr>
                        <m:ctrlPr>
                          <a:rPr kumimoji="0" lang="en-SE" sz="14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14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3</m:t>
                        </m:r>
                      </m:e>
                    </m:d>
                    <m:r>
                      <a:rPr kumimoji="0" lang="en-US" sz="14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←−1+</m:t>
                    </m:r>
                    <m:r>
                      <a:rPr kumimoji="0" lang="en-US" sz="14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𝑉</m:t>
                    </m:r>
                    <m:d>
                      <m:dPr>
                        <m:ctrlPr>
                          <a:rPr kumimoji="0" lang="en-SE" sz="14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14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4</m:t>
                        </m:r>
                      </m:e>
                    </m:d>
                    <m:r>
                      <a:rPr kumimoji="0" lang="en-US" sz="14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=−1+0=</m:t>
                    </m:r>
                    <m:r>
                      <a:rPr kumimoji="0" lang="en-US" sz="1400" b="0" i="1" u="none" strike="noStrike" kern="100" cap="none" spc="0" normalizeH="0" baseline="0" noProof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−1</m:t>
                    </m:r>
                  </m:oMath>
                </a14:m>
                <a:endParaRPr kumimoji="0" lang="en-US" sz="20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  <a:cs typeface="+mn-cs"/>
                </a:endParaRPr>
              </a:p>
              <a:p>
                <a:pPr marR="0" lvl="0" algn="just" defTabSz="914400" rtl="0" eaLnBrk="0" fontAlgn="base" latinLnBrk="0" hangingPunct="0">
                  <a:lnSpc>
                    <a:spcPct val="15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en-US" sz="14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EP6-8 omitted. </a:t>
                </a:r>
                <a:endParaRPr lang="en-SE" sz="1400" kern="1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5C6624-43C6-4C4B-864E-9A0B533471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79899"/>
                <a:ext cx="5322163" cy="6694611"/>
              </a:xfrm>
              <a:blipFill>
                <a:blip r:embed="rId3"/>
                <a:stretch>
                  <a:fillRect l="-229" t="-182" r="-2864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8E3B9F-B842-4351-8445-6AC4E0546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51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41ADA954-1463-475A-8E50-C85FEF31C1E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30578887"/>
                  </p:ext>
                </p:extLst>
              </p:nvPr>
            </p:nvGraphicFramePr>
            <p:xfrm>
              <a:off x="6191220" y="2944746"/>
              <a:ext cx="2832190" cy="329184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835375">
                      <a:extLst>
                        <a:ext uri="{9D8B030D-6E8A-4147-A177-3AD203B41FA5}">
                          <a16:colId xmlns:a16="http://schemas.microsoft.com/office/drawing/2014/main" val="248747933"/>
                        </a:ext>
                      </a:extLst>
                    </a:gridCol>
                    <a:gridCol w="556823">
                      <a:extLst>
                        <a:ext uri="{9D8B030D-6E8A-4147-A177-3AD203B41FA5}">
                          <a16:colId xmlns:a16="http://schemas.microsoft.com/office/drawing/2014/main" val="2368639568"/>
                        </a:ext>
                      </a:extLst>
                    </a:gridCol>
                    <a:gridCol w="719996">
                      <a:extLst>
                        <a:ext uri="{9D8B030D-6E8A-4147-A177-3AD203B41FA5}">
                          <a16:colId xmlns:a16="http://schemas.microsoft.com/office/drawing/2014/main" val="2363104961"/>
                        </a:ext>
                      </a:extLst>
                    </a:gridCol>
                    <a:gridCol w="719996">
                      <a:extLst>
                        <a:ext uri="{9D8B030D-6E8A-4147-A177-3AD203B41FA5}">
                          <a16:colId xmlns:a16="http://schemas.microsoft.com/office/drawing/2014/main" val="1967822093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TD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d>
                                  <m:dPr>
                                    <m:ctrlPr>
                                      <a:rPr lang="en-SE" sz="12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d>
                                  <m:dPr>
                                    <m:ctrlPr>
                                      <a:rPr lang="en-SE" sz="12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d>
                                  <m:dPr>
                                    <m:ctrlPr>
                                      <a:rPr lang="en-SE" sz="12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33386034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effectLst/>
                            </a:rPr>
                            <a:t>Init</a:t>
                          </a:r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40035867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EP1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95648973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EP2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2000" b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77595184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EP3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07808661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EP4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oMath>
                            </m:oMathPara>
                          </a14:m>
                          <a:endParaRPr lang="en-US" sz="12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200" b="0" i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C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−4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 i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84923919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EP4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US" sz="12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200" b="0" i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C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−6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 i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757486357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EP6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−9</m:t>
                                </m:r>
                              </m:oMath>
                            </m:oMathPara>
                          </a14:m>
                          <a:endParaRPr lang="en-SE" sz="2000" b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−8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77382102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After EP7</a:t>
                          </a:r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13872341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effectLst/>
                            </a:rPr>
                            <a:t>After EP8</a:t>
                          </a:r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13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99630692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41ADA954-1463-475A-8E50-C85FEF31C1E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30578887"/>
                  </p:ext>
                </p:extLst>
              </p:nvPr>
            </p:nvGraphicFramePr>
            <p:xfrm>
              <a:off x="6191220" y="2944746"/>
              <a:ext cx="2832190" cy="329184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835375">
                      <a:extLst>
                        <a:ext uri="{9D8B030D-6E8A-4147-A177-3AD203B41FA5}">
                          <a16:colId xmlns:a16="http://schemas.microsoft.com/office/drawing/2014/main" val="248747933"/>
                        </a:ext>
                      </a:extLst>
                    </a:gridCol>
                    <a:gridCol w="556823">
                      <a:extLst>
                        <a:ext uri="{9D8B030D-6E8A-4147-A177-3AD203B41FA5}">
                          <a16:colId xmlns:a16="http://schemas.microsoft.com/office/drawing/2014/main" val="2368639568"/>
                        </a:ext>
                      </a:extLst>
                    </a:gridCol>
                    <a:gridCol w="719996">
                      <a:extLst>
                        <a:ext uri="{9D8B030D-6E8A-4147-A177-3AD203B41FA5}">
                          <a16:colId xmlns:a16="http://schemas.microsoft.com/office/drawing/2014/main" val="2363104961"/>
                        </a:ext>
                      </a:extLst>
                    </a:gridCol>
                    <a:gridCol w="719996">
                      <a:extLst>
                        <a:ext uri="{9D8B030D-6E8A-4147-A177-3AD203B41FA5}">
                          <a16:colId xmlns:a16="http://schemas.microsoft.com/office/drawing/2014/main" val="1967822093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TD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0000" t="-2222" r="-259783" b="-11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93277" t="-2222" r="-100840" b="-11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95763" t="-2222" r="-1695" b="-11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3860349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effectLst/>
                            </a:rPr>
                            <a:t>Init</a:t>
                          </a:r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0000" t="-102222" r="-259783" b="-10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93277" t="-102222" r="-100840" b="-10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95763" t="-102222" r="-1695" b="-10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0035867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EP1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0000" t="-202222" r="-259783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93277" t="-202222" r="-100840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95763" t="-202222" r="-1695" b="-9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5648973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EP2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0000" t="-302222" r="-259783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93277" t="-302222" r="-100840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95763" t="-302222" r="-1695" b="-8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75951849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EP3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0000" t="-402222" r="-259783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93277" t="-402222" r="-100840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95763" t="-402222" r="-1695" b="-7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8086611"/>
                      </a:ext>
                    </a:extLst>
                  </a:tr>
                  <a:tr h="54864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EP4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0000" t="-248352" r="-259783" b="-25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93277" t="-248352" r="-100840" b="-25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95763" t="-248352" r="-1695" b="-25714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49239193"/>
                      </a:ext>
                    </a:extLst>
                  </a:tr>
                  <a:tr h="54864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EP4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0000" t="-352222" r="-259783" b="-16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93277" t="-352222" r="-100840" b="-16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95763" t="-352222" r="-1695" b="-16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57486357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EP6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0000" t="-904444" r="-259783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93277" t="-904444" r="-100840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95763" t="-904444" r="-1695" b="-2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7382102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After EP7</a:t>
                          </a:r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0000" t="-1004444" r="-259783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93277" t="-1004444" r="-100840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95763" t="-1004444" r="-1695" b="-1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3872341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effectLst/>
                            </a:rPr>
                            <a:t>After EP8</a:t>
                          </a:r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0000" t="-1104444" r="-259783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93277" t="-1104444" r="-100840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95763" t="-1104444" r="-1695" b="-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96306926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11" name="Picture 10">
            <a:extLst>
              <a:ext uri="{FF2B5EF4-FFF2-40B4-BE49-F238E27FC236}">
                <a16:creationId xmlns:a16="http://schemas.microsoft.com/office/drawing/2014/main" id="{B9F53245-513E-46F0-97D9-E26B6D9A940D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2535" y="1143000"/>
            <a:ext cx="3400875" cy="1649346"/>
          </a:xfrm>
          <a:prstGeom prst="rect">
            <a:avLst/>
          </a:prstGeom>
          <a:noFill/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119C308-C49C-4E1A-A768-888E48C13F59}"/>
              </a:ext>
            </a:extLst>
          </p:cNvPr>
          <p:cNvCxnSpPr>
            <a:cxnSpLocks/>
          </p:cNvCxnSpPr>
          <p:nvPr/>
        </p:nvCxnSpPr>
        <p:spPr bwMode="auto">
          <a:xfrm flipH="1">
            <a:off x="8078680" y="3414713"/>
            <a:ext cx="506027" cy="219722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36F7233-34A6-4D99-BE82-3149033F4166}"/>
              </a:ext>
            </a:extLst>
          </p:cNvPr>
          <p:cNvCxnSpPr>
            <a:cxnSpLocks/>
          </p:cNvCxnSpPr>
          <p:nvPr/>
        </p:nvCxnSpPr>
        <p:spPr bwMode="auto">
          <a:xfrm flipH="1">
            <a:off x="7386963" y="3414713"/>
            <a:ext cx="506027" cy="219722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C7657A8-4F3A-4E24-BFD7-74388C93274C}"/>
              </a:ext>
            </a:extLst>
          </p:cNvPr>
          <p:cNvCxnSpPr>
            <a:cxnSpLocks/>
          </p:cNvCxnSpPr>
          <p:nvPr/>
        </p:nvCxnSpPr>
        <p:spPr bwMode="auto">
          <a:xfrm flipH="1">
            <a:off x="8078680" y="3709240"/>
            <a:ext cx="506027" cy="219722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034A484-CBC5-48C9-8D3B-777453777893}"/>
              </a:ext>
            </a:extLst>
          </p:cNvPr>
          <p:cNvCxnSpPr>
            <a:cxnSpLocks/>
          </p:cNvCxnSpPr>
          <p:nvPr/>
        </p:nvCxnSpPr>
        <p:spPr bwMode="auto">
          <a:xfrm flipH="1">
            <a:off x="7386963" y="3709240"/>
            <a:ext cx="506027" cy="219722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B9DA828-A471-4A14-AC79-E84E53518F5F}"/>
              </a:ext>
            </a:extLst>
          </p:cNvPr>
          <p:cNvCxnSpPr>
            <a:cxnSpLocks/>
          </p:cNvCxnSpPr>
          <p:nvPr/>
        </p:nvCxnSpPr>
        <p:spPr bwMode="auto">
          <a:xfrm flipH="1">
            <a:off x="8078680" y="3959443"/>
            <a:ext cx="506027" cy="219722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A4874AF-1ACF-49DA-A16E-140BE4E66E7C}"/>
              </a:ext>
            </a:extLst>
          </p:cNvPr>
          <p:cNvCxnSpPr>
            <a:cxnSpLocks/>
          </p:cNvCxnSpPr>
          <p:nvPr/>
        </p:nvCxnSpPr>
        <p:spPr bwMode="auto">
          <a:xfrm flipH="1">
            <a:off x="7386963" y="3959443"/>
            <a:ext cx="506027" cy="219722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F1C7D1A-1783-4E0F-BC36-F49A36BECDB7}"/>
              </a:ext>
            </a:extLst>
          </p:cNvPr>
          <p:cNvCxnSpPr>
            <a:cxnSpLocks/>
          </p:cNvCxnSpPr>
          <p:nvPr/>
        </p:nvCxnSpPr>
        <p:spPr bwMode="auto">
          <a:xfrm>
            <a:off x="7430929" y="4737071"/>
            <a:ext cx="382154" cy="234119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6FB39F5-1039-4F73-A7B2-EEBC4B36C3E9}"/>
              </a:ext>
            </a:extLst>
          </p:cNvPr>
          <p:cNvCxnSpPr>
            <a:cxnSpLocks/>
          </p:cNvCxnSpPr>
          <p:nvPr/>
        </p:nvCxnSpPr>
        <p:spPr bwMode="auto">
          <a:xfrm>
            <a:off x="7430081" y="4234174"/>
            <a:ext cx="382154" cy="234119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A8F6E76-90E2-40E7-9433-9AF948E082ED}"/>
              </a:ext>
            </a:extLst>
          </p:cNvPr>
          <p:cNvCxnSpPr>
            <a:cxnSpLocks/>
          </p:cNvCxnSpPr>
          <p:nvPr/>
        </p:nvCxnSpPr>
        <p:spPr bwMode="auto">
          <a:xfrm flipH="1">
            <a:off x="8827179" y="3416864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E4FAC17-AFD4-4823-9FB4-09773D52647C}"/>
              </a:ext>
            </a:extLst>
          </p:cNvPr>
          <p:cNvCxnSpPr>
            <a:cxnSpLocks/>
          </p:cNvCxnSpPr>
          <p:nvPr/>
        </p:nvCxnSpPr>
        <p:spPr bwMode="auto">
          <a:xfrm flipH="1">
            <a:off x="8825671" y="3690963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E6DE5C8-DA58-416C-A286-BA3BFFD3EBBD}"/>
              </a:ext>
            </a:extLst>
          </p:cNvPr>
          <p:cNvCxnSpPr>
            <a:cxnSpLocks/>
          </p:cNvCxnSpPr>
          <p:nvPr/>
        </p:nvCxnSpPr>
        <p:spPr bwMode="auto">
          <a:xfrm flipH="1">
            <a:off x="8806464" y="3947285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021299C-8F5E-4C79-B67F-93EE5C2AA002}"/>
              </a:ext>
            </a:extLst>
          </p:cNvPr>
          <p:cNvCxnSpPr>
            <a:cxnSpLocks/>
          </p:cNvCxnSpPr>
          <p:nvPr/>
        </p:nvCxnSpPr>
        <p:spPr bwMode="auto">
          <a:xfrm flipH="1">
            <a:off x="8806645" y="4226721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5546ADC-38C4-4015-BA7E-46ACCA019A0C}"/>
              </a:ext>
            </a:extLst>
          </p:cNvPr>
          <p:cNvCxnSpPr>
            <a:cxnSpLocks/>
          </p:cNvCxnSpPr>
          <p:nvPr/>
        </p:nvCxnSpPr>
        <p:spPr bwMode="auto">
          <a:xfrm flipH="1">
            <a:off x="8806464" y="4528547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50026EE-0ED6-47B0-B770-FDD6B5CAB6CE}"/>
              </a:ext>
            </a:extLst>
          </p:cNvPr>
          <p:cNvCxnSpPr>
            <a:cxnSpLocks/>
          </p:cNvCxnSpPr>
          <p:nvPr/>
        </p:nvCxnSpPr>
        <p:spPr bwMode="auto">
          <a:xfrm flipH="1">
            <a:off x="8821140" y="4831059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2FCBB33-A4F8-4E20-8B1A-BA73BB1D034B}"/>
              </a:ext>
            </a:extLst>
          </p:cNvPr>
          <p:cNvCxnSpPr>
            <a:cxnSpLocks/>
          </p:cNvCxnSpPr>
          <p:nvPr/>
        </p:nvCxnSpPr>
        <p:spPr bwMode="auto">
          <a:xfrm flipH="1">
            <a:off x="7427198" y="4480773"/>
            <a:ext cx="385037" cy="242132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073638B-90D7-44CC-B5E7-5B2331F02B4D}"/>
              </a:ext>
            </a:extLst>
          </p:cNvPr>
          <p:cNvCxnSpPr>
            <a:cxnSpLocks/>
          </p:cNvCxnSpPr>
          <p:nvPr/>
        </p:nvCxnSpPr>
        <p:spPr bwMode="auto">
          <a:xfrm>
            <a:off x="8098700" y="4219387"/>
            <a:ext cx="486007" cy="234119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E1D09AA-3416-447F-B175-B43525D67929}"/>
              </a:ext>
            </a:extLst>
          </p:cNvPr>
          <p:cNvCxnSpPr>
            <a:cxnSpLocks/>
          </p:cNvCxnSpPr>
          <p:nvPr/>
        </p:nvCxnSpPr>
        <p:spPr bwMode="auto">
          <a:xfrm>
            <a:off x="7308450" y="4254866"/>
            <a:ext cx="0" cy="225907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D5518BA1-2985-4951-BA9F-A315133AB2D5}"/>
              </a:ext>
            </a:extLst>
          </p:cNvPr>
          <p:cNvCxnSpPr>
            <a:cxnSpLocks/>
          </p:cNvCxnSpPr>
          <p:nvPr/>
        </p:nvCxnSpPr>
        <p:spPr bwMode="auto">
          <a:xfrm flipH="1">
            <a:off x="8078680" y="4488247"/>
            <a:ext cx="482376" cy="274341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8ADDF923-65A8-4830-B411-52D4B472551C}"/>
              </a:ext>
            </a:extLst>
          </p:cNvPr>
          <p:cNvCxnSpPr>
            <a:cxnSpLocks/>
          </p:cNvCxnSpPr>
          <p:nvPr/>
        </p:nvCxnSpPr>
        <p:spPr bwMode="auto">
          <a:xfrm>
            <a:off x="7419965" y="4737051"/>
            <a:ext cx="382154" cy="234119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9DDD6BA-5016-40F2-BCED-720A725567F1}"/>
              </a:ext>
            </a:extLst>
          </p:cNvPr>
          <p:cNvCxnSpPr>
            <a:cxnSpLocks/>
          </p:cNvCxnSpPr>
          <p:nvPr/>
        </p:nvCxnSpPr>
        <p:spPr bwMode="auto">
          <a:xfrm flipH="1">
            <a:off x="8796348" y="5077144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61B76D1-6D42-4599-A2C9-C6B14CBEB3AA}"/>
              </a:ext>
            </a:extLst>
          </p:cNvPr>
          <p:cNvCxnSpPr>
            <a:cxnSpLocks/>
          </p:cNvCxnSpPr>
          <p:nvPr/>
        </p:nvCxnSpPr>
        <p:spPr bwMode="auto">
          <a:xfrm flipH="1">
            <a:off x="7417082" y="4983650"/>
            <a:ext cx="385037" cy="242132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5801F0E-28A6-4887-A8E3-12821D8BBB9B}"/>
              </a:ext>
            </a:extLst>
          </p:cNvPr>
          <p:cNvCxnSpPr>
            <a:cxnSpLocks/>
          </p:cNvCxnSpPr>
          <p:nvPr/>
        </p:nvCxnSpPr>
        <p:spPr bwMode="auto">
          <a:xfrm>
            <a:off x="8098700" y="4757743"/>
            <a:ext cx="475891" cy="19864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961FDC02-F890-41AE-861E-8270A504616C}"/>
              </a:ext>
            </a:extLst>
          </p:cNvPr>
          <p:cNvCxnSpPr>
            <a:cxnSpLocks/>
          </p:cNvCxnSpPr>
          <p:nvPr/>
        </p:nvCxnSpPr>
        <p:spPr bwMode="auto">
          <a:xfrm>
            <a:off x="7298334" y="4757743"/>
            <a:ext cx="0" cy="225907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4093D060-17CE-4690-9E17-4AC0DC15F921}"/>
              </a:ext>
            </a:extLst>
          </p:cNvPr>
          <p:cNvCxnSpPr>
            <a:cxnSpLocks/>
          </p:cNvCxnSpPr>
          <p:nvPr/>
        </p:nvCxnSpPr>
        <p:spPr bwMode="auto">
          <a:xfrm flipH="1">
            <a:off x="8068564" y="4991124"/>
            <a:ext cx="482376" cy="274341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21085931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236F0-085D-4E41-9DD1-CF89B2C84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TD Failed to Converge 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E898494-9642-44E5-BF34-F9C00DBD2B7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7452" y="1065320"/>
                <a:ext cx="5521911" cy="5709190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TD failed to converge for this set of episodes, </a:t>
                </a:r>
                <a:r>
                  <a:rPr lang="en-US" sz="3200" kern="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all value functions grow increasingly negative. </a:t>
                </a:r>
              </a:p>
              <a:p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The reason is that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bootstrap off each other and form a bootstrap dependency cycle </a:t>
                </a:r>
                <a14:m>
                  <m:oMath xmlns:m="http://schemas.openxmlformats.org/officeDocument/2006/math"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US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US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US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b="0" i="1" kern="1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…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, i.e., a cycle of </a:t>
                </a:r>
                <a:r>
                  <a:rPr lang="en-US" kern="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TD updates: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</m:t>
                    </m:r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…</m:t>
                    </m:r>
                  </m:oMath>
                </a14:m>
                <a:endParaRPr lang="en-US" kern="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1"/>
                <a:r>
                  <a:rPr lang="en-US" kern="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An analogy: </a:t>
                </a:r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2</a:t>
                </a:r>
                <a:r>
                  <a:rPr lang="en-US" kern="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students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</m:oMath>
                </a14:m>
                <a:r>
                  <a:rPr lang="en-US" kern="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are copyin</a:t>
                </a:r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g from each other, but they never get any true reward feedback from the external teacher 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4</m:t>
                        </m:r>
                      </m:e>
                    </m:d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0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)</a:t>
                </a:r>
                <a:endParaRPr lang="en-US" kern="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14:m>
                  <m:oMath xmlns:m="http://schemas.openxmlformats.org/officeDocument/2006/math"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is bootstrapped off </a:t>
                </a:r>
                <a14:m>
                  <m:oMath xmlns:m="http://schemas.openxmlformats.org/officeDocument/2006/math"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when moving left, and is bootstrapped off </a:t>
                </a:r>
                <a14:m>
                  <m:oMath xmlns:m="http://schemas.openxmlformats.org/officeDocument/2006/math"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b="0" i="1" kern="10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4</m:t>
                        </m:r>
                      </m:e>
                    </m:d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≡0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when moving right. Even though </a:t>
                </a:r>
                <a14:m>
                  <m:oMath xmlns:m="http://schemas.openxmlformats.org/officeDocument/2006/math"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(3)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is updated to the correct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</m:t>
                    </m:r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4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</m:t>
                    </m:r>
                  </m:oMath>
                </a14:m>
                <a:r>
                  <a:rPr lang="en-US" kern="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when it moves right to state 4, the episode ends immediately afterwards, so </a:t>
                </a:r>
                <a14:m>
                  <m:oMath xmlns:m="http://schemas.openxmlformats.org/officeDocument/2006/math">
                    <m:r>
                      <a:rPr lang="en-US" i="1" ker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i="1" ker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 ker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</m:oMath>
                </a14:m>
                <a:r>
                  <a:rPr lang="en-US" kern="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and </a:t>
                </a:r>
                <a14:m>
                  <m:oMath xmlns:m="http://schemas.openxmlformats.org/officeDocument/2006/math">
                    <m:r>
                      <a:rPr lang="en-US" i="1" ker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i="1" ker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 ker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</m:oMath>
                </a14:m>
                <a:r>
                  <a:rPr lang="en-US" kern="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do not have a chance to bootstrap off </a:t>
                </a:r>
                <a14:m>
                  <m:oMath xmlns:m="http://schemas.openxmlformats.org/officeDocument/2006/math">
                    <m:r>
                      <a:rPr lang="en-US" i="1" ker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i="1" ker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 ker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b="0" i="1" kern="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</m:t>
                    </m:r>
                  </m:oMath>
                </a14:m>
                <a:r>
                  <a:rPr lang="en-US" kern="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. </a:t>
                </a:r>
              </a:p>
              <a:p>
                <a:r>
                  <a:rPr lang="en-US" sz="3200" kern="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If the episode does not end immediately, but the agent moves left again, then </a:t>
                </a:r>
                <a14:m>
                  <m:oMath xmlns:m="http://schemas.openxmlformats.org/officeDocument/2006/math">
                    <m:r>
                      <a:rPr lang="en-US" sz="3200" i="1" ker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3200" i="1" ker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3200" i="1" ker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3200" kern="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3200" i="1" ker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3200" i="1" ker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3200" i="1" ker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</m:oMath>
                </a14:m>
                <a:r>
                  <a:rPr lang="en-US" sz="3200" kern="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will have a chance to bootstrap off the new </a:t>
                </a:r>
                <a14:m>
                  <m:oMath xmlns:m="http://schemas.openxmlformats.org/officeDocument/2006/math">
                    <m:r>
                      <a:rPr lang="en-US" sz="3200" i="1" ker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3200" i="1" ker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3200" i="1" ker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</m:oMath>
                </a14:m>
                <a:r>
                  <a:rPr lang="en-US" sz="3200" kern="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, and they may converge to the correct values.</a:t>
                </a:r>
                <a:endParaRPr lang="en-SE" sz="3200" kern="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E898494-9642-44E5-BF34-F9C00DBD2B7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7452" y="1065320"/>
                <a:ext cx="5521911" cy="5709190"/>
              </a:xfrm>
              <a:blipFill>
                <a:blip r:embed="rId3"/>
                <a:stretch>
                  <a:fillRect l="-1104" t="-1709" r="-2097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4463E5-99F8-411E-B425-38BFF9A73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52</a:t>
            </a:fld>
            <a:endParaRPr lang="en-US" altLang="zh-C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B9463DF-A884-4254-BBE7-311832A870C0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2535" y="1143000"/>
            <a:ext cx="3400875" cy="1649346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8" name="Table 27">
                <a:extLst>
                  <a:ext uri="{FF2B5EF4-FFF2-40B4-BE49-F238E27FC236}">
                    <a16:creationId xmlns:a16="http://schemas.microsoft.com/office/drawing/2014/main" id="{78318309-070C-4A53-A4EE-B38212B8FE1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63374320"/>
                  </p:ext>
                </p:extLst>
              </p:nvPr>
            </p:nvGraphicFramePr>
            <p:xfrm>
              <a:off x="6191220" y="2944746"/>
              <a:ext cx="2832190" cy="329184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835375">
                      <a:extLst>
                        <a:ext uri="{9D8B030D-6E8A-4147-A177-3AD203B41FA5}">
                          <a16:colId xmlns:a16="http://schemas.microsoft.com/office/drawing/2014/main" val="248747933"/>
                        </a:ext>
                      </a:extLst>
                    </a:gridCol>
                    <a:gridCol w="556823">
                      <a:extLst>
                        <a:ext uri="{9D8B030D-6E8A-4147-A177-3AD203B41FA5}">
                          <a16:colId xmlns:a16="http://schemas.microsoft.com/office/drawing/2014/main" val="2368639568"/>
                        </a:ext>
                      </a:extLst>
                    </a:gridCol>
                    <a:gridCol w="719996">
                      <a:extLst>
                        <a:ext uri="{9D8B030D-6E8A-4147-A177-3AD203B41FA5}">
                          <a16:colId xmlns:a16="http://schemas.microsoft.com/office/drawing/2014/main" val="2363104961"/>
                        </a:ext>
                      </a:extLst>
                    </a:gridCol>
                    <a:gridCol w="719996">
                      <a:extLst>
                        <a:ext uri="{9D8B030D-6E8A-4147-A177-3AD203B41FA5}">
                          <a16:colId xmlns:a16="http://schemas.microsoft.com/office/drawing/2014/main" val="1967822093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TD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d>
                                  <m:dPr>
                                    <m:ctrlPr>
                                      <a:rPr lang="en-SE" sz="12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d>
                                  <m:dPr>
                                    <m:ctrlPr>
                                      <a:rPr lang="en-SE" sz="12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d>
                                  <m:dPr>
                                    <m:ctrlPr>
                                      <a:rPr lang="en-SE" sz="12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33386034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effectLst/>
                            </a:rPr>
                            <a:t>Init</a:t>
                          </a:r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40035867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EP1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95648973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EP2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2000" b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77595184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EP3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07808661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EP4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oMath>
                            </m:oMathPara>
                          </a14:m>
                          <a:endParaRPr lang="en-US" sz="12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200" b="0" i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C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−4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 i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84923919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EP4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US" sz="12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200" b="0" i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C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−6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 i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757486357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EP6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−9</m:t>
                                </m:r>
                              </m:oMath>
                            </m:oMathPara>
                          </a14:m>
                          <a:endParaRPr lang="en-SE" sz="2000" b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−8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77382102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After EP7</a:t>
                          </a:r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13872341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effectLst/>
                            </a:rPr>
                            <a:t>After EP8</a:t>
                          </a:r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13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99630692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8" name="Table 27">
                <a:extLst>
                  <a:ext uri="{FF2B5EF4-FFF2-40B4-BE49-F238E27FC236}">
                    <a16:creationId xmlns:a16="http://schemas.microsoft.com/office/drawing/2014/main" id="{78318309-070C-4A53-A4EE-B38212B8FE1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63374320"/>
                  </p:ext>
                </p:extLst>
              </p:nvPr>
            </p:nvGraphicFramePr>
            <p:xfrm>
              <a:off x="6191220" y="2944746"/>
              <a:ext cx="2832190" cy="329184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835375">
                      <a:extLst>
                        <a:ext uri="{9D8B030D-6E8A-4147-A177-3AD203B41FA5}">
                          <a16:colId xmlns:a16="http://schemas.microsoft.com/office/drawing/2014/main" val="248747933"/>
                        </a:ext>
                      </a:extLst>
                    </a:gridCol>
                    <a:gridCol w="556823">
                      <a:extLst>
                        <a:ext uri="{9D8B030D-6E8A-4147-A177-3AD203B41FA5}">
                          <a16:colId xmlns:a16="http://schemas.microsoft.com/office/drawing/2014/main" val="2368639568"/>
                        </a:ext>
                      </a:extLst>
                    </a:gridCol>
                    <a:gridCol w="719996">
                      <a:extLst>
                        <a:ext uri="{9D8B030D-6E8A-4147-A177-3AD203B41FA5}">
                          <a16:colId xmlns:a16="http://schemas.microsoft.com/office/drawing/2014/main" val="2363104961"/>
                        </a:ext>
                      </a:extLst>
                    </a:gridCol>
                    <a:gridCol w="719996">
                      <a:extLst>
                        <a:ext uri="{9D8B030D-6E8A-4147-A177-3AD203B41FA5}">
                          <a16:colId xmlns:a16="http://schemas.microsoft.com/office/drawing/2014/main" val="1967822093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TD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0000" t="-2222" r="-259783" b="-11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93277" t="-2222" r="-100840" b="-11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95763" t="-2222" r="-1695" b="-11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3860349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effectLst/>
                            </a:rPr>
                            <a:t>Init</a:t>
                          </a:r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0000" t="-102222" r="-259783" b="-10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93277" t="-102222" r="-100840" b="-10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95763" t="-102222" r="-1695" b="-10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0035867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EP1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0000" t="-202222" r="-259783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93277" t="-202222" r="-100840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95763" t="-202222" r="-1695" b="-9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5648973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EP2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0000" t="-302222" r="-259783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93277" t="-302222" r="-100840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95763" t="-302222" r="-1695" b="-8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75951849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EP3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0000" t="-402222" r="-259783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93277" t="-402222" r="-100840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95763" t="-402222" r="-1695" b="-7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8086611"/>
                      </a:ext>
                    </a:extLst>
                  </a:tr>
                  <a:tr h="54864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EP4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0000" t="-248352" r="-259783" b="-25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93277" t="-248352" r="-100840" b="-25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95763" t="-248352" r="-1695" b="-25714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49239193"/>
                      </a:ext>
                    </a:extLst>
                  </a:tr>
                  <a:tr h="54864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EP4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0000" t="-352222" r="-259783" b="-16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93277" t="-352222" r="-100840" b="-16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95763" t="-352222" r="-1695" b="-16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57486357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EP6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0000" t="-904444" r="-259783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93277" t="-904444" r="-100840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95763" t="-904444" r="-1695" b="-2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7382102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After EP7</a:t>
                          </a:r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0000" t="-1004444" r="-259783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93277" t="-1004444" r="-100840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95763" t="-1004444" r="-1695" b="-1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3872341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effectLst/>
                            </a:rPr>
                            <a:t>After EP8</a:t>
                          </a:r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0000" t="-1104444" r="-259783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93277" t="-1104444" r="-100840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95763" t="-1104444" r="-1695" b="-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96306926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B1C6845-E2AB-425C-BB87-735F69A2FEC7}"/>
              </a:ext>
            </a:extLst>
          </p:cNvPr>
          <p:cNvCxnSpPr>
            <a:cxnSpLocks/>
          </p:cNvCxnSpPr>
          <p:nvPr/>
        </p:nvCxnSpPr>
        <p:spPr bwMode="auto">
          <a:xfrm flipH="1">
            <a:off x="8078680" y="3414713"/>
            <a:ext cx="506027" cy="219722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41354FC-2EDE-4E79-B766-B89FDBB53378}"/>
              </a:ext>
            </a:extLst>
          </p:cNvPr>
          <p:cNvCxnSpPr>
            <a:cxnSpLocks/>
          </p:cNvCxnSpPr>
          <p:nvPr/>
        </p:nvCxnSpPr>
        <p:spPr bwMode="auto">
          <a:xfrm flipH="1">
            <a:off x="7386963" y="3414713"/>
            <a:ext cx="506027" cy="219722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A537115-D949-4969-A023-9A2FBBFA39DA}"/>
              </a:ext>
            </a:extLst>
          </p:cNvPr>
          <p:cNvCxnSpPr>
            <a:cxnSpLocks/>
          </p:cNvCxnSpPr>
          <p:nvPr/>
        </p:nvCxnSpPr>
        <p:spPr bwMode="auto">
          <a:xfrm flipH="1">
            <a:off x="8078680" y="3709240"/>
            <a:ext cx="506027" cy="219722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2593BC0-F2B9-4EE5-BF71-1D86C803D1F1}"/>
              </a:ext>
            </a:extLst>
          </p:cNvPr>
          <p:cNvCxnSpPr>
            <a:cxnSpLocks/>
          </p:cNvCxnSpPr>
          <p:nvPr/>
        </p:nvCxnSpPr>
        <p:spPr bwMode="auto">
          <a:xfrm flipH="1">
            <a:off x="7386963" y="3709240"/>
            <a:ext cx="506027" cy="219722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B2C2015-7DA0-4622-A6E5-549357C31E48}"/>
              </a:ext>
            </a:extLst>
          </p:cNvPr>
          <p:cNvCxnSpPr>
            <a:cxnSpLocks/>
          </p:cNvCxnSpPr>
          <p:nvPr/>
        </p:nvCxnSpPr>
        <p:spPr bwMode="auto">
          <a:xfrm flipH="1">
            <a:off x="8078680" y="3959443"/>
            <a:ext cx="506027" cy="219722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35854E3-4ABE-4572-BDEF-A06D025DF395}"/>
              </a:ext>
            </a:extLst>
          </p:cNvPr>
          <p:cNvCxnSpPr>
            <a:cxnSpLocks/>
          </p:cNvCxnSpPr>
          <p:nvPr/>
        </p:nvCxnSpPr>
        <p:spPr bwMode="auto">
          <a:xfrm flipH="1">
            <a:off x="7386963" y="3959443"/>
            <a:ext cx="506027" cy="219722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A1FB1EA-5286-4CC3-92E0-66650BEDF411}"/>
              </a:ext>
            </a:extLst>
          </p:cNvPr>
          <p:cNvCxnSpPr>
            <a:cxnSpLocks/>
          </p:cNvCxnSpPr>
          <p:nvPr/>
        </p:nvCxnSpPr>
        <p:spPr bwMode="auto">
          <a:xfrm>
            <a:off x="7430929" y="4737071"/>
            <a:ext cx="382154" cy="234119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9C4C54A-3E30-4A52-B2D3-9CC17E6CA283}"/>
              </a:ext>
            </a:extLst>
          </p:cNvPr>
          <p:cNvCxnSpPr>
            <a:cxnSpLocks/>
          </p:cNvCxnSpPr>
          <p:nvPr/>
        </p:nvCxnSpPr>
        <p:spPr bwMode="auto">
          <a:xfrm>
            <a:off x="7430081" y="4234174"/>
            <a:ext cx="382154" cy="234119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80EC09C-C4EF-459A-8F91-21F7ED6E11DD}"/>
              </a:ext>
            </a:extLst>
          </p:cNvPr>
          <p:cNvCxnSpPr>
            <a:cxnSpLocks/>
          </p:cNvCxnSpPr>
          <p:nvPr/>
        </p:nvCxnSpPr>
        <p:spPr bwMode="auto">
          <a:xfrm flipH="1">
            <a:off x="8827179" y="3416864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DEC7F6D-0C37-4FB0-A012-DED2047C9EED}"/>
              </a:ext>
            </a:extLst>
          </p:cNvPr>
          <p:cNvCxnSpPr>
            <a:cxnSpLocks/>
          </p:cNvCxnSpPr>
          <p:nvPr/>
        </p:nvCxnSpPr>
        <p:spPr bwMode="auto">
          <a:xfrm flipH="1">
            <a:off x="8825671" y="3690963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5DA6F77-952F-42C3-A8CF-7798B7123749}"/>
              </a:ext>
            </a:extLst>
          </p:cNvPr>
          <p:cNvCxnSpPr>
            <a:cxnSpLocks/>
          </p:cNvCxnSpPr>
          <p:nvPr/>
        </p:nvCxnSpPr>
        <p:spPr bwMode="auto">
          <a:xfrm flipH="1">
            <a:off x="8806464" y="3947285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1C6ED97-E712-406D-9D71-02C58090DAD8}"/>
              </a:ext>
            </a:extLst>
          </p:cNvPr>
          <p:cNvCxnSpPr>
            <a:cxnSpLocks/>
          </p:cNvCxnSpPr>
          <p:nvPr/>
        </p:nvCxnSpPr>
        <p:spPr bwMode="auto">
          <a:xfrm flipH="1">
            <a:off x="8806645" y="4226721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18DA0A8-0A13-4A55-A180-53F1E036E50D}"/>
              </a:ext>
            </a:extLst>
          </p:cNvPr>
          <p:cNvCxnSpPr>
            <a:cxnSpLocks/>
          </p:cNvCxnSpPr>
          <p:nvPr/>
        </p:nvCxnSpPr>
        <p:spPr bwMode="auto">
          <a:xfrm flipH="1">
            <a:off x="8806464" y="4528547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A20F51B-A45D-4F98-9543-902E47440630}"/>
              </a:ext>
            </a:extLst>
          </p:cNvPr>
          <p:cNvCxnSpPr>
            <a:cxnSpLocks/>
          </p:cNvCxnSpPr>
          <p:nvPr/>
        </p:nvCxnSpPr>
        <p:spPr bwMode="auto">
          <a:xfrm flipH="1">
            <a:off x="8821140" y="4831059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B0D48D6-DDE6-4F49-B43F-9D72E4F9E5E8}"/>
              </a:ext>
            </a:extLst>
          </p:cNvPr>
          <p:cNvCxnSpPr>
            <a:cxnSpLocks/>
          </p:cNvCxnSpPr>
          <p:nvPr/>
        </p:nvCxnSpPr>
        <p:spPr bwMode="auto">
          <a:xfrm flipH="1">
            <a:off x="7427198" y="4480773"/>
            <a:ext cx="385037" cy="242132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D5D5404-9F1C-48AC-97ED-53D3955845D0}"/>
              </a:ext>
            </a:extLst>
          </p:cNvPr>
          <p:cNvCxnSpPr>
            <a:cxnSpLocks/>
          </p:cNvCxnSpPr>
          <p:nvPr/>
        </p:nvCxnSpPr>
        <p:spPr bwMode="auto">
          <a:xfrm>
            <a:off x="8098700" y="4219387"/>
            <a:ext cx="486007" cy="234119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20BD6C8-D11B-4D82-84F6-2A52F048DBCB}"/>
              </a:ext>
            </a:extLst>
          </p:cNvPr>
          <p:cNvCxnSpPr>
            <a:cxnSpLocks/>
          </p:cNvCxnSpPr>
          <p:nvPr/>
        </p:nvCxnSpPr>
        <p:spPr bwMode="auto">
          <a:xfrm>
            <a:off x="7308450" y="4254866"/>
            <a:ext cx="0" cy="225907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0A291A3-55EC-4E51-AC10-1A0793DDEB93}"/>
              </a:ext>
            </a:extLst>
          </p:cNvPr>
          <p:cNvCxnSpPr>
            <a:cxnSpLocks/>
          </p:cNvCxnSpPr>
          <p:nvPr/>
        </p:nvCxnSpPr>
        <p:spPr bwMode="auto">
          <a:xfrm flipH="1">
            <a:off x="8078680" y="4488247"/>
            <a:ext cx="482376" cy="274341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D30A290-34E0-45B4-9D59-E2DE78BB825C}"/>
              </a:ext>
            </a:extLst>
          </p:cNvPr>
          <p:cNvCxnSpPr>
            <a:cxnSpLocks/>
          </p:cNvCxnSpPr>
          <p:nvPr/>
        </p:nvCxnSpPr>
        <p:spPr bwMode="auto">
          <a:xfrm>
            <a:off x="7419965" y="4737051"/>
            <a:ext cx="382154" cy="234119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0ADBC45-22E7-4DC1-BFE1-7407612D3C56}"/>
              </a:ext>
            </a:extLst>
          </p:cNvPr>
          <p:cNvCxnSpPr>
            <a:cxnSpLocks/>
          </p:cNvCxnSpPr>
          <p:nvPr/>
        </p:nvCxnSpPr>
        <p:spPr bwMode="auto">
          <a:xfrm flipH="1">
            <a:off x="8796348" y="5077144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19383D19-C594-4CE6-B39E-F214B5DE8ABB}"/>
              </a:ext>
            </a:extLst>
          </p:cNvPr>
          <p:cNvCxnSpPr>
            <a:cxnSpLocks/>
          </p:cNvCxnSpPr>
          <p:nvPr/>
        </p:nvCxnSpPr>
        <p:spPr bwMode="auto">
          <a:xfrm flipH="1">
            <a:off x="7417082" y="4983650"/>
            <a:ext cx="385037" cy="242132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296224D-AC95-493C-8E41-7322409860D8}"/>
              </a:ext>
            </a:extLst>
          </p:cNvPr>
          <p:cNvCxnSpPr>
            <a:cxnSpLocks/>
          </p:cNvCxnSpPr>
          <p:nvPr/>
        </p:nvCxnSpPr>
        <p:spPr bwMode="auto">
          <a:xfrm>
            <a:off x="8088584" y="4722264"/>
            <a:ext cx="486007" cy="234119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D07CDB5C-B7A0-487A-988A-80498CD83F8D}"/>
              </a:ext>
            </a:extLst>
          </p:cNvPr>
          <p:cNvCxnSpPr>
            <a:cxnSpLocks/>
          </p:cNvCxnSpPr>
          <p:nvPr/>
        </p:nvCxnSpPr>
        <p:spPr bwMode="auto">
          <a:xfrm>
            <a:off x="7298334" y="4757743"/>
            <a:ext cx="0" cy="225907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26D530B-227B-4883-B412-B7B042E5D0AE}"/>
              </a:ext>
            </a:extLst>
          </p:cNvPr>
          <p:cNvCxnSpPr>
            <a:cxnSpLocks/>
          </p:cNvCxnSpPr>
          <p:nvPr/>
        </p:nvCxnSpPr>
        <p:spPr bwMode="auto">
          <a:xfrm flipH="1">
            <a:off x="8068564" y="4991124"/>
            <a:ext cx="482376" cy="274341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64464128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E4145-0921-41EC-B062-2AD4783ED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7BC84-CD9A-48FF-9306-1998FB5129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6000" dirty="0" err="1"/>
              <a:t>Sarsa</a:t>
            </a:r>
            <a:endParaRPr lang="en-SE" sz="6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8FA26A-94CF-4C3B-818B-2BD7AF105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53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7498651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4330A6-C84B-45FB-A66F-46983C466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54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53C21D52-1AAC-4FF8-AF75-B3219F92B5C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3349" y="239697"/>
                <a:ext cx="4870290" cy="6161102"/>
              </a:xfrm>
            </p:spPr>
            <p:txBody>
              <a:bodyPr>
                <a:normAutofit fontScale="55000" lnSpcReduction="20000"/>
              </a:bodyPr>
              <a:lstStyle/>
              <a:p>
                <a:pPr lvl="0"/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Sarsa update equation: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SE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𝑆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𝑡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sSub>
                          <m:sSubPr>
                            <m:ctrlPr>
                              <a:rPr lang="en-SE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𝐴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sSub>
                      <m:sSub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𝑅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𝑡</m:t>
                        </m:r>
                        <m:r>
                          <a:rPr lang="en-US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+1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</m:t>
                    </m:r>
                    <m:r>
                      <a:rPr lang="en-US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SE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𝑆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𝑡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+1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sSub>
                          <m:sSubPr>
                            <m:ctrlPr>
                              <a:rPr lang="en-SE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𝐴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𝑡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endParaRPr lang="en-US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endParaRPr lang="en-SE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14:m>
                  <m:oMath xmlns:m="http://schemas.openxmlformats.org/officeDocument/2006/math">
                    <m:r>
                      <a:rPr lang="en-US" sz="32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US" sz="32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32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4</m:t>
                        </m:r>
                        <m:r>
                          <a:rPr lang="en-US" sz="32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32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</m:e>
                    </m:d>
                    <m:r>
                      <a:rPr lang="en-US" sz="32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≡0</m:t>
                    </m:r>
                    <m:r>
                      <a:rPr lang="en-US" sz="32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.</m:t>
                    </m:r>
                  </m:oMath>
                </a14:m>
                <a:r>
                  <a:rPr lang="en-US" sz="32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Initialize </a:t>
                </a:r>
                <a14:m>
                  <m:oMath xmlns:m="http://schemas.openxmlformats.org/officeDocument/2006/math">
                    <m:r>
                      <a:rPr lang="en-US" sz="32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32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32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1,∗</m:t>
                        </m:r>
                      </m:e>
                    </m:d>
                    <m:r>
                      <a:rPr lang="en-US" sz="32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e>
                    </m:d>
                    <m:r>
                      <a:rPr lang="en-US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e>
                    </m:d>
                    <m:r>
                      <a:rPr lang="en-US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=0</m:t>
                    </m:r>
                  </m:oMath>
                </a14:m>
                <a:endParaRPr lang="en-SE" sz="32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3200" kern="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EP1: </a:t>
                </a:r>
                <a14:m>
                  <m:oMath xmlns:m="http://schemas.openxmlformats.org/officeDocument/2006/math">
                    <m:r>
                      <a:rPr lang="en-US" sz="32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(1, </m:t>
                    </m:r>
                    <m:r>
                      <m:rPr>
                        <m:sty m:val="p"/>
                      </m:rPr>
                      <a:rPr lang="en-US" sz="32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32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3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32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1),(2, </m:t>
                    </m:r>
                    <m:r>
                      <m:rPr>
                        <m:sty m:val="p"/>
                      </m:rPr>
                      <a:rPr lang="en-US" sz="32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32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3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32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1),(3, </m:t>
                    </m:r>
                    <m:r>
                      <m:rPr>
                        <m:sty m:val="p"/>
                      </m:rPr>
                      <a:rPr lang="en-US" sz="32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32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3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32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1),(4, </m:t>
                    </m:r>
                    <m:r>
                      <m:rPr>
                        <m:sty m:val="p"/>
                      </m:rPr>
                      <a:rPr lang="en-US" sz="32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32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0)</m:t>
                    </m:r>
                  </m:oMath>
                </a14:m>
                <a:endParaRPr lang="en-SE" sz="3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3200" b="0" i="1" kern="10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3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3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  <m:r>
                          <a:rPr lang="en-US" sz="3200" b="0" i="1" kern="100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3200" b="0" i="1" kern="100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3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32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3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32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−1+0</m:t>
                    </m:r>
                    <m:r>
                      <a:rPr lang="en-US" sz="3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32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</m:t>
                    </m:r>
                  </m:oMath>
                </a14:m>
                <a:endParaRPr lang="en-SE" sz="3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←−1+</m:t>
                    </m:r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=−1+0=</m:t>
                    </m:r>
                    <m:r>
                      <a:rPr lang="en-US" i="1" kern="10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</m:t>
                    </m:r>
                  </m:oMath>
                </a14:m>
                <a:endParaRPr lang="en-US" kern="1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←−1+</m:t>
                    </m:r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4</m:t>
                        </m:r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=−1+0=</m:t>
                    </m:r>
                    <m:r>
                      <a:rPr lang="en-US" i="1" kern="10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</m:t>
                    </m:r>
                  </m:oMath>
                </a14:m>
                <a:endParaRPr lang="en-US" kern="1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3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EP2</a:t>
                </a:r>
                <a:r>
                  <a:rPr lang="en-US" sz="3200" kern="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: </a:t>
                </a:r>
                <a14:m>
                  <m:oMath xmlns:m="http://schemas.openxmlformats.org/officeDocument/2006/math">
                    <m:r>
                      <a:rPr lang="en-US" sz="32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(1, </m:t>
                    </m:r>
                    <m:r>
                      <m:rPr>
                        <m:sty m:val="p"/>
                      </m:rPr>
                      <a:rPr lang="en-US" sz="32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32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3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32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1),(2, </m:t>
                    </m:r>
                    <m:r>
                      <m:rPr>
                        <m:sty m:val="p"/>
                      </m:rPr>
                      <a:rPr lang="en-US" sz="32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32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3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32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1),(3, </m:t>
                    </m:r>
                    <m:r>
                      <m:rPr>
                        <m:sty m:val="p"/>
                      </m:rPr>
                      <a:rPr lang="en-US" sz="32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32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3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32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1),(4, </m:t>
                    </m:r>
                    <m:r>
                      <m:rPr>
                        <m:sty m:val="p"/>
                      </m:rPr>
                      <a:rPr lang="en-US" sz="32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32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0)</m:t>
                    </m:r>
                  </m:oMath>
                </a14:m>
                <a:endParaRPr lang="en-SE" sz="3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←−1+</m:t>
                    </m:r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</m:t>
                    </m:r>
                    <m:r>
                      <a:rPr lang="en-US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</m:t>
                    </m:r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i="1" kern="10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b="0" i="1" kern="10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2</m:t>
                    </m:r>
                  </m:oMath>
                </a14:m>
                <a:endParaRPr lang="en-SE" kern="100" dirty="0">
                  <a:solidFill>
                    <a:srgbClr val="C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←−1+</m:t>
                    </m:r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</m:t>
                    </m:r>
                    <m:r>
                      <a:rPr lang="en-US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</m:t>
                    </m:r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i="1" kern="10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b="0" i="1" kern="10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2</m:t>
                    </m:r>
                  </m:oMath>
                </a14:m>
                <a:endParaRPr lang="en-US" kern="100" dirty="0">
                  <a:solidFill>
                    <a:srgbClr val="C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←−1+</m:t>
                    </m:r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4,</m:t>
                        </m:r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=−1+0=−1</m:t>
                    </m:r>
                  </m:oMath>
                </a14:m>
                <a:endParaRPr lang="en-US" kern="1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3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EP3</a:t>
                </a:r>
                <a:r>
                  <a:rPr lang="en-US" sz="3200" kern="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: </a:t>
                </a:r>
                <a14:m>
                  <m:oMath xmlns:m="http://schemas.openxmlformats.org/officeDocument/2006/math">
                    <m:r>
                      <a:rPr lang="en-US" sz="32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(1, </m:t>
                    </m:r>
                    <m:r>
                      <m:rPr>
                        <m:sty m:val="p"/>
                      </m:rPr>
                      <a:rPr lang="en-US" sz="32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32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3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32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1),(2, </m:t>
                    </m:r>
                    <m:r>
                      <m:rPr>
                        <m:sty m:val="p"/>
                      </m:rPr>
                      <a:rPr lang="en-US" sz="32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32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3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32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1),(3, </m:t>
                    </m:r>
                    <m:r>
                      <m:rPr>
                        <m:sty m:val="p"/>
                      </m:rPr>
                      <a:rPr lang="en-US" sz="32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32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3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32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1),(4, </m:t>
                    </m:r>
                    <m:r>
                      <m:rPr>
                        <m:sty m:val="p"/>
                      </m:rPr>
                      <a:rPr lang="en-US" sz="32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32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0)</m:t>
                    </m:r>
                  </m:oMath>
                </a14:m>
                <a:endParaRPr lang="en-SE" sz="3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3200" b="0" i="1" kern="10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3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3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  <m:r>
                          <a:rPr lang="en-US" sz="3200" b="0" i="1" kern="100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3200" b="0" i="1" kern="100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3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32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3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32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</m:t>
                    </m:r>
                    <m:r>
                      <a:rPr lang="en-US" sz="32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−2</m:t>
                    </m:r>
                    <m:r>
                      <a:rPr lang="en-US" sz="3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32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3200" b="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3</m:t>
                    </m:r>
                  </m:oMath>
                </a14:m>
                <a:endParaRPr lang="en-SE" sz="3200" kern="100" dirty="0">
                  <a:solidFill>
                    <a:srgbClr val="C00000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←−1+</m:t>
                    </m:r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</m:t>
                    </m:r>
                    <m:r>
                      <a:rPr lang="en-US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</m:t>
                    </m:r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</m:t>
                    </m:r>
                    <m:r>
                      <a:rPr lang="en-US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2</m:t>
                    </m:r>
                  </m:oMath>
                </a14:m>
                <a:endParaRPr lang="en-US" kern="1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←−1+</m:t>
                    </m:r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4</m:t>
                        </m:r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=−1+0=−1</m:t>
                    </m:r>
                  </m:oMath>
                </a14:m>
                <a:endParaRPr lang="en-US" kern="1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53C21D52-1AAC-4FF8-AF75-B3219F92B5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3349" y="239697"/>
                <a:ext cx="4870290" cy="6161102"/>
              </a:xfrm>
              <a:blipFill>
                <a:blip r:embed="rId2"/>
                <a:stretch>
                  <a:fillRect l="-1001" t="-138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2" name="Picture 21">
            <a:extLst>
              <a:ext uri="{FF2B5EF4-FFF2-40B4-BE49-F238E27FC236}">
                <a16:creationId xmlns:a16="http://schemas.microsoft.com/office/drawing/2014/main" id="{A959D0E1-7E03-4C49-97E7-0AAF990A20EE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9776" y="1008789"/>
            <a:ext cx="3400875" cy="1649346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3" name="Table 22">
                <a:extLst>
                  <a:ext uri="{FF2B5EF4-FFF2-40B4-BE49-F238E27FC236}">
                    <a16:creationId xmlns:a16="http://schemas.microsoft.com/office/drawing/2014/main" id="{71A31D2E-2B30-4D87-B1DD-D49A3215C5C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03458911"/>
                  </p:ext>
                </p:extLst>
              </p:nvPr>
            </p:nvGraphicFramePr>
            <p:xfrm>
              <a:off x="4925219" y="2658135"/>
              <a:ext cx="4142581" cy="274320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792000">
                      <a:extLst>
                        <a:ext uri="{9D8B030D-6E8A-4147-A177-3AD203B41FA5}">
                          <a16:colId xmlns:a16="http://schemas.microsoft.com/office/drawing/2014/main" val="3520701096"/>
                        </a:ext>
                      </a:extLst>
                    </a:gridCol>
                    <a:gridCol w="523783">
                      <a:extLst>
                        <a:ext uri="{9D8B030D-6E8A-4147-A177-3AD203B41FA5}">
                          <a16:colId xmlns:a16="http://schemas.microsoft.com/office/drawing/2014/main" val="1221629442"/>
                        </a:ext>
                      </a:extLst>
                    </a:gridCol>
                    <a:gridCol w="559293">
                      <a:extLst>
                        <a:ext uri="{9D8B030D-6E8A-4147-A177-3AD203B41FA5}">
                          <a16:colId xmlns:a16="http://schemas.microsoft.com/office/drawing/2014/main" val="675366694"/>
                        </a:ext>
                      </a:extLst>
                    </a:gridCol>
                    <a:gridCol w="541538">
                      <a:extLst>
                        <a:ext uri="{9D8B030D-6E8A-4147-A177-3AD203B41FA5}">
                          <a16:colId xmlns:a16="http://schemas.microsoft.com/office/drawing/2014/main" val="2918571922"/>
                        </a:ext>
                      </a:extLst>
                    </a:gridCol>
                    <a:gridCol w="541538">
                      <a:extLst>
                        <a:ext uri="{9D8B030D-6E8A-4147-A177-3AD203B41FA5}">
                          <a16:colId xmlns:a16="http://schemas.microsoft.com/office/drawing/2014/main" val="2092485774"/>
                        </a:ext>
                      </a:extLst>
                    </a:gridCol>
                    <a:gridCol w="563298">
                      <a:extLst>
                        <a:ext uri="{9D8B030D-6E8A-4147-A177-3AD203B41FA5}">
                          <a16:colId xmlns:a16="http://schemas.microsoft.com/office/drawing/2014/main" val="2002820567"/>
                        </a:ext>
                      </a:extLst>
                    </a:gridCol>
                    <a:gridCol w="621131">
                      <a:extLst>
                        <a:ext uri="{9D8B030D-6E8A-4147-A177-3AD203B41FA5}">
                          <a16:colId xmlns:a16="http://schemas.microsoft.com/office/drawing/2014/main" val="1767705991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dirty="0">
                              <a:effectLst/>
                            </a:rPr>
                            <a:t> </a:t>
                          </a:r>
                          <a:r>
                            <a:rPr lang="en-US" sz="1200" dirty="0" err="1">
                              <a:effectLst/>
                            </a:rPr>
                            <a:t>Sarsa</a:t>
                          </a:r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𝑸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𝑸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𝑸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93195971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Init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94373690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EP1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00757345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EP2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990977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EP3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5853071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EP4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59483595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EP5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80440060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EP6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−6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44446889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EP7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−6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9851626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EP8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−6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37606640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3" name="Table 22">
                <a:extLst>
                  <a:ext uri="{FF2B5EF4-FFF2-40B4-BE49-F238E27FC236}">
                    <a16:creationId xmlns:a16="http://schemas.microsoft.com/office/drawing/2014/main" id="{71A31D2E-2B30-4D87-B1DD-D49A3215C5C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03458911"/>
                  </p:ext>
                </p:extLst>
              </p:nvPr>
            </p:nvGraphicFramePr>
            <p:xfrm>
              <a:off x="4925219" y="2658135"/>
              <a:ext cx="4142581" cy="274320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792000">
                      <a:extLst>
                        <a:ext uri="{9D8B030D-6E8A-4147-A177-3AD203B41FA5}">
                          <a16:colId xmlns:a16="http://schemas.microsoft.com/office/drawing/2014/main" val="3520701096"/>
                        </a:ext>
                      </a:extLst>
                    </a:gridCol>
                    <a:gridCol w="523783">
                      <a:extLst>
                        <a:ext uri="{9D8B030D-6E8A-4147-A177-3AD203B41FA5}">
                          <a16:colId xmlns:a16="http://schemas.microsoft.com/office/drawing/2014/main" val="1221629442"/>
                        </a:ext>
                      </a:extLst>
                    </a:gridCol>
                    <a:gridCol w="559293">
                      <a:extLst>
                        <a:ext uri="{9D8B030D-6E8A-4147-A177-3AD203B41FA5}">
                          <a16:colId xmlns:a16="http://schemas.microsoft.com/office/drawing/2014/main" val="675366694"/>
                        </a:ext>
                      </a:extLst>
                    </a:gridCol>
                    <a:gridCol w="541538">
                      <a:extLst>
                        <a:ext uri="{9D8B030D-6E8A-4147-A177-3AD203B41FA5}">
                          <a16:colId xmlns:a16="http://schemas.microsoft.com/office/drawing/2014/main" val="2918571922"/>
                        </a:ext>
                      </a:extLst>
                    </a:gridCol>
                    <a:gridCol w="541538">
                      <a:extLst>
                        <a:ext uri="{9D8B030D-6E8A-4147-A177-3AD203B41FA5}">
                          <a16:colId xmlns:a16="http://schemas.microsoft.com/office/drawing/2014/main" val="2092485774"/>
                        </a:ext>
                      </a:extLst>
                    </a:gridCol>
                    <a:gridCol w="563298">
                      <a:extLst>
                        <a:ext uri="{9D8B030D-6E8A-4147-A177-3AD203B41FA5}">
                          <a16:colId xmlns:a16="http://schemas.microsoft.com/office/drawing/2014/main" val="2002820567"/>
                        </a:ext>
                      </a:extLst>
                    </a:gridCol>
                    <a:gridCol w="621131">
                      <a:extLst>
                        <a:ext uri="{9D8B030D-6E8A-4147-A177-3AD203B41FA5}">
                          <a16:colId xmlns:a16="http://schemas.microsoft.com/office/drawing/2014/main" val="1767705991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dirty="0">
                              <a:effectLst/>
                            </a:rPr>
                            <a:t> </a:t>
                          </a:r>
                          <a:r>
                            <a:rPr lang="en-US" sz="1200" dirty="0" err="1">
                              <a:effectLst/>
                            </a:rPr>
                            <a:t>Sarsa</a:t>
                          </a:r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2326" t="-2222" r="-543023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35870" t="-2222" r="-407609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347191" t="-2222" r="-321348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447191" t="-2222" r="-221348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23656" t="-2222" r="-111828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68627" t="-2222" r="-1961" b="-9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31959712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Init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2326" t="-102222" r="-543023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35870" t="-102222" r="-407609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347191" t="-102222" r="-321348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447191" t="-102222" r="-221348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23656" t="-102222" r="-111828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68627" t="-102222" r="-1961" b="-8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43736903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EP1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2326" t="-202222" r="-543023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35870" t="-202222" r="-407609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347191" t="-202222" r="-321348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447191" t="-202222" r="-221348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23656" t="-202222" r="-111828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68627" t="-202222" r="-1961" b="-7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757345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EP2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2326" t="-302222" r="-543023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35870" t="-302222" r="-407609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347191" t="-302222" r="-321348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447191" t="-302222" r="-221348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23656" t="-302222" r="-111828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68627" t="-302222" r="-1961" b="-6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90977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EP3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2326" t="-393478" r="-543023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35870" t="-393478" r="-407609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347191" t="-393478" r="-321348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447191" t="-393478" r="-221348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23656" t="-393478" r="-111828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68627" t="-393478" r="-1961" b="-50869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853071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EP4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2326" t="-504444" r="-543023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35870" t="-504444" r="-407609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347191" t="-504444" r="-321348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447191" t="-504444" r="-221348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23656" t="-504444" r="-111828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68627" t="-504444" r="-1961" b="-4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483595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EP5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2326" t="-604444" r="-543023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35870" t="-604444" r="-407609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347191" t="-604444" r="-321348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447191" t="-604444" r="-221348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23656" t="-604444" r="-111828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68627" t="-604444" r="-1961" b="-3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0440060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EP6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2326" t="-704444" r="-543023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35870" t="-704444" r="-407609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347191" t="-704444" r="-321348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447191" t="-704444" r="-221348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23656" t="-704444" r="-111828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68627" t="-704444" r="-1961" b="-2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4446889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EP7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2326" t="-804444" r="-543023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35870" t="-804444" r="-407609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347191" t="-804444" r="-321348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447191" t="-804444" r="-221348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23656" t="-804444" r="-111828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68627" t="-804444" r="-1961" b="-1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851626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EP8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2326" t="-904444" r="-543023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35870" t="-904444" r="-407609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347191" t="-904444" r="-321348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447191" t="-904444" r="-221348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23656" t="-904444" r="-111828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68627" t="-904444" r="-1961" b="-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7606640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4" name="Title 1">
            <a:extLst>
              <a:ext uri="{FF2B5EF4-FFF2-40B4-BE49-F238E27FC236}">
                <a16:creationId xmlns:a16="http://schemas.microsoft.com/office/drawing/2014/main" id="{535D89A0-C424-4E68-9ACE-956A68A45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5176" y="274638"/>
            <a:ext cx="3111623" cy="868362"/>
          </a:xfrm>
        </p:spPr>
        <p:txBody>
          <a:bodyPr/>
          <a:lstStyle/>
          <a:p>
            <a:r>
              <a:rPr lang="en-US" dirty="0" err="1"/>
              <a:t>Sarsa</a:t>
            </a:r>
            <a:r>
              <a:rPr lang="en-US" dirty="0"/>
              <a:t> EP1-3</a:t>
            </a:r>
            <a:endParaRPr lang="en-SE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5A10B90-F48B-4B6E-B909-F50BADE4017D}"/>
              </a:ext>
            </a:extLst>
          </p:cNvPr>
          <p:cNvCxnSpPr>
            <a:cxnSpLocks/>
          </p:cNvCxnSpPr>
          <p:nvPr/>
        </p:nvCxnSpPr>
        <p:spPr bwMode="auto">
          <a:xfrm flipH="1">
            <a:off x="7750206" y="3112624"/>
            <a:ext cx="936594" cy="20762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7F4C98C-0666-44DF-B967-C8B23310A66F}"/>
              </a:ext>
            </a:extLst>
          </p:cNvPr>
          <p:cNvCxnSpPr>
            <a:cxnSpLocks/>
          </p:cNvCxnSpPr>
          <p:nvPr/>
        </p:nvCxnSpPr>
        <p:spPr bwMode="auto">
          <a:xfrm flipH="1">
            <a:off x="6645458" y="3112624"/>
            <a:ext cx="936594" cy="20762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31F3B7F-8FFE-4953-9A77-631101D91AAF}"/>
              </a:ext>
            </a:extLst>
          </p:cNvPr>
          <p:cNvCxnSpPr>
            <a:cxnSpLocks/>
          </p:cNvCxnSpPr>
          <p:nvPr/>
        </p:nvCxnSpPr>
        <p:spPr bwMode="auto">
          <a:xfrm flipH="1">
            <a:off x="6662690" y="3392286"/>
            <a:ext cx="936594" cy="20762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162994B-79B0-4567-AC7A-99D44542EB73}"/>
              </a:ext>
            </a:extLst>
          </p:cNvPr>
          <p:cNvCxnSpPr>
            <a:cxnSpLocks/>
          </p:cNvCxnSpPr>
          <p:nvPr/>
        </p:nvCxnSpPr>
        <p:spPr bwMode="auto">
          <a:xfrm flipH="1">
            <a:off x="7743176" y="3418418"/>
            <a:ext cx="936594" cy="20762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664B353-B49A-44C6-AC8D-CD1DC53CAA3E}"/>
              </a:ext>
            </a:extLst>
          </p:cNvPr>
          <p:cNvCxnSpPr>
            <a:cxnSpLocks/>
          </p:cNvCxnSpPr>
          <p:nvPr/>
        </p:nvCxnSpPr>
        <p:spPr bwMode="auto">
          <a:xfrm flipH="1">
            <a:off x="6662690" y="3683023"/>
            <a:ext cx="936594" cy="20762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824C5A9-53B4-4FFA-8118-DB5294A56B6B}"/>
              </a:ext>
            </a:extLst>
          </p:cNvPr>
          <p:cNvCxnSpPr>
            <a:cxnSpLocks/>
          </p:cNvCxnSpPr>
          <p:nvPr/>
        </p:nvCxnSpPr>
        <p:spPr bwMode="auto">
          <a:xfrm flipH="1">
            <a:off x="7750206" y="3670925"/>
            <a:ext cx="936594" cy="20762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088DF04-684B-49C9-AFD5-8AFFC7C40F8C}"/>
              </a:ext>
            </a:extLst>
          </p:cNvPr>
          <p:cNvCxnSpPr>
            <a:cxnSpLocks/>
          </p:cNvCxnSpPr>
          <p:nvPr/>
        </p:nvCxnSpPr>
        <p:spPr bwMode="auto">
          <a:xfrm flipH="1">
            <a:off x="8872899" y="3164975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9C11BEE-385C-4C35-8353-7C056B8E6395}"/>
              </a:ext>
            </a:extLst>
          </p:cNvPr>
          <p:cNvCxnSpPr>
            <a:cxnSpLocks/>
          </p:cNvCxnSpPr>
          <p:nvPr/>
        </p:nvCxnSpPr>
        <p:spPr bwMode="auto">
          <a:xfrm flipH="1">
            <a:off x="8872899" y="3485444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8892943-9320-45AC-B81D-BA6C3919A55A}"/>
              </a:ext>
            </a:extLst>
          </p:cNvPr>
          <p:cNvCxnSpPr>
            <a:cxnSpLocks/>
          </p:cNvCxnSpPr>
          <p:nvPr/>
        </p:nvCxnSpPr>
        <p:spPr bwMode="auto">
          <a:xfrm flipH="1">
            <a:off x="8871391" y="3759543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413952495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4330A6-C84B-45FB-A66F-46983C466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55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53C21D52-1AAC-4FF8-AF75-B3219F92B5C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30820" y="0"/>
                <a:ext cx="4927106" cy="6858000"/>
              </a:xfrm>
            </p:spPr>
            <p:txBody>
              <a:bodyPr>
                <a:noAutofit/>
              </a:bodyPr>
              <a:lstStyle/>
              <a:p>
                <a:pPr lvl="0"/>
                <a:r>
                  <a:rPr lang="en-US" sz="1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Sarsa update equation:</a:t>
                </a:r>
                <a14:m>
                  <m:oMath xmlns:m="http://schemas.openxmlformats.org/officeDocument/2006/math">
                    <m:r>
                      <a:rPr lang="en-US" sz="10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0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SE" sz="10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10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0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𝑡</m:t>
                            </m:r>
                          </m:sub>
                        </m:sSub>
                        <m:r>
                          <a:rPr lang="en-US" sz="10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sSub>
                          <m:sSubPr>
                            <m:ctrlPr>
                              <a:rPr lang="en-SE" sz="10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10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0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10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sSub>
                      <m:sSubPr>
                        <m:ctrlPr>
                          <a:rPr lang="en-SE" sz="10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0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𝑅</m:t>
                        </m:r>
                      </m:e>
                      <m:sub>
                        <m:r>
                          <a:rPr lang="en-US" sz="10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𝑡</m:t>
                        </m:r>
                        <m:r>
                          <a:rPr lang="en-US" sz="10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+1</m:t>
                        </m:r>
                      </m:sub>
                    </m:sSub>
                    <m:r>
                      <a:rPr lang="en-US" sz="10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</m:t>
                    </m:r>
                    <m:r>
                      <a:rPr lang="en-US" sz="10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0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SE" sz="10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10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0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𝑡</m:t>
                            </m:r>
                            <m:r>
                              <a:rPr lang="en-US" sz="10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+1</m:t>
                            </m:r>
                          </m:sub>
                        </m:sSub>
                        <m:r>
                          <a:rPr lang="en-US" sz="10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sSub>
                          <m:sSubPr>
                            <m:ctrlPr>
                              <a:rPr lang="en-SE" sz="10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10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0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𝑡</m:t>
                            </m:r>
                            <m:r>
                              <a:rPr lang="en-US" sz="10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endParaRPr lang="en-US" sz="10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r>
                  <a:rPr lang="en-US" sz="9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EP4: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SE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9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9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9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d>
                      <m:dPr>
                        <m:ctrlPr>
                          <a:rPr lang="en-SE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9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9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9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d>
                      <m:dPr>
                        <m:ctrlPr>
                          <a:rPr lang="en-SE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m:rPr>
                            <m:sty m:val="p"/>
                          </m:rPr>
                          <a:rPr lang="en-US" sz="9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9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9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,(1,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1),(2,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1),(3,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1),(4,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0)</m:t>
                    </m:r>
                  </m:oMath>
                </a14:m>
                <a:endParaRPr lang="en-SE" sz="1050" kern="1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900" i="1" kern="10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9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9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9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−1+0</m:t>
                    </m:r>
                    <m:r>
                      <a:rPr lang="en-US" sz="9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</m:t>
                    </m:r>
                  </m:oMath>
                </a14:m>
                <a:endParaRPr lang="en-SE" sz="9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9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9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9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9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−1+0</m:t>
                    </m:r>
                    <m:r>
                      <a:rPr lang="en-US" sz="9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</m:t>
                    </m:r>
                  </m:oMath>
                </a14:m>
                <a:endParaRPr lang="en-SE" sz="9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90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−1−3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−4</m:t>
                    </m:r>
                  </m:oMath>
                </a14:m>
                <a:endParaRPr lang="en-SE" sz="9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9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9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9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9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−1−2</m:t>
                    </m:r>
                    <m:r>
                      <a:rPr lang="en-US" sz="9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−3</m:t>
                    </m:r>
                  </m:oMath>
                </a14:m>
                <a:endParaRPr lang="en-SE" sz="9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9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9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9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9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−1−1</m:t>
                    </m:r>
                    <m:r>
                      <a:rPr lang="en-US" sz="9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−2</m:t>
                    </m:r>
                  </m:oMath>
                </a14:m>
                <a:endParaRPr lang="en-SE" sz="9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9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9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9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(4,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𝑟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) =−1+0=−1</m:t>
                    </m:r>
                  </m:oMath>
                </a14:m>
                <a:endParaRPr lang="en-SE" sz="9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9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EP5: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SE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9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9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9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d>
                      <m:dPr>
                        <m:ctrlPr>
                          <a:rPr lang="en-SE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9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9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9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d>
                      <m:dPr>
                        <m:ctrlPr>
                          <a:rPr lang="en-SE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m:rPr>
                            <m:sty m:val="p"/>
                          </m:rPr>
                          <a:rPr lang="en-US" sz="9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9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9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,(1,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1),(2,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1),(3,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1),(4,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0)</m:t>
                    </m:r>
                  </m:oMath>
                </a14:m>
                <a:endParaRPr lang="en-SE" sz="1050" kern="1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900" i="1" kern="10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9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9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9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</m:t>
                    </m:r>
                    <m:r>
                      <a:rPr lang="en-US" sz="9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</m:t>
                    </m:r>
                    <m:r>
                      <a:rPr lang="en-US" sz="9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900" b="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2</m:t>
                    </m:r>
                  </m:oMath>
                </a14:m>
                <a:endParaRPr lang="en-SE" sz="9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</m:t>
                    </m:r>
                    <m:r>
                      <a:rPr lang="en-US" sz="9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−4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900" b="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5</m:t>
                    </m:r>
                  </m:oMath>
                </a14:m>
                <a:endParaRPr lang="en-SE" sz="9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90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−1−3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−4</m:t>
                    </m:r>
                  </m:oMath>
                </a14:m>
                <a:endParaRPr lang="en-SE" sz="9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−1−2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−3</m:t>
                    </m:r>
                  </m:oMath>
                </a14:m>
                <a:endParaRPr lang="en-SE" sz="9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−1−1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−2</m:t>
                    </m:r>
                  </m:oMath>
                </a14:m>
                <a:endParaRPr lang="en-SE" sz="9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(4,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𝑟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) =−1+0=−1</m:t>
                    </m:r>
                  </m:oMath>
                </a14:m>
                <a:endParaRPr lang="en-SE" sz="9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900" kern="1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EP6: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SE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9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9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9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9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d>
                      <m:dPr>
                        <m:ctrlPr>
                          <a:rPr lang="en-SE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9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9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9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9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d>
                      <m:dPr>
                        <m:ctrlPr>
                          <a:rPr lang="en-SE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m:rPr>
                            <m:sty m:val="p"/>
                          </m:rPr>
                          <a:rPr lang="en-US" sz="9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9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9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9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,(1,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9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9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9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1),(2,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9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9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9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1),(3,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9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9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9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1),(4,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9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9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a:rPr lang="en-US" sz="9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0)</m:t>
                    </m:r>
                  </m:oMath>
                </a14:m>
                <a:endParaRPr lang="en-SE" sz="1050" kern="100" dirty="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90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</m:t>
                    </m:r>
                    <m:r>
                      <a:rPr lang="en-US" sz="9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−5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900" b="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6</m:t>
                    </m:r>
                  </m:oMath>
                </a14:m>
                <a:endParaRPr lang="en-SE" sz="9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</m:t>
                    </m:r>
                    <m:r>
                      <a:rPr lang="en-US" sz="9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−4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900" b="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5</m:t>
                    </m:r>
                  </m:oMath>
                </a14:m>
                <a:endParaRPr lang="en-SE" sz="9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90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−1−3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−4</m:t>
                    </m:r>
                  </m:oMath>
                </a14:m>
                <a:endParaRPr lang="en-SE" sz="9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−1−2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−3</m:t>
                    </m:r>
                  </m:oMath>
                </a14:m>
                <a:endParaRPr lang="en-SE" sz="9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−1−1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−2</m:t>
                    </m:r>
                  </m:oMath>
                </a14:m>
                <a:endParaRPr lang="en-SE" sz="9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(4,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𝑟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) =−1+0=−1</m:t>
                    </m:r>
                  </m:oMath>
                </a14:m>
                <a:endParaRPr lang="en-US" sz="9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9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EP7: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SE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9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9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9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d>
                      <m:dPr>
                        <m:ctrlPr>
                          <a:rPr lang="en-SE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9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9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9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d>
                      <m:dPr>
                        <m:ctrlPr>
                          <a:rPr lang="en-SE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m:rPr>
                            <m:sty m:val="p"/>
                          </m:rPr>
                          <a:rPr lang="en-US" sz="9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9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9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,(1,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1),(2,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1),(3,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1),(4,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0)</m:t>
                    </m:r>
                  </m:oMath>
                </a14:m>
                <a:endParaRPr lang="en-SE" sz="1050" kern="1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90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</m:t>
                    </m:r>
                    <m:r>
                      <a:rPr lang="en-US" sz="9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−5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900" b="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6</m:t>
                    </m:r>
                  </m:oMath>
                </a14:m>
                <a:endParaRPr lang="en-SE" sz="9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</m:t>
                    </m:r>
                    <m:r>
                      <a:rPr lang="en-US" sz="9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−4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900" b="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5</m:t>
                    </m:r>
                  </m:oMath>
                </a14:m>
                <a:endParaRPr lang="en-SE" sz="9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90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−1−3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−4</m:t>
                    </m:r>
                  </m:oMath>
                </a14:m>
                <a:endParaRPr lang="en-SE" sz="9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−1−2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−3</m:t>
                    </m:r>
                  </m:oMath>
                </a14:m>
                <a:endParaRPr lang="en-SE" sz="9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−1−1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−2</m:t>
                    </m:r>
                  </m:oMath>
                </a14:m>
                <a:endParaRPr lang="en-SE" sz="9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9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9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9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(4,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𝑟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) =−1+0=−1</m:t>
                    </m:r>
                  </m:oMath>
                </a14:m>
                <a:r>
                  <a:rPr lang="en-US" sz="900" kern="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(</a:t>
                </a:r>
                <a:r>
                  <a:rPr lang="en-US" sz="900" kern="1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EP8 omitted</a:t>
                </a:r>
                <a:r>
                  <a:rPr lang="en-US" sz="900" kern="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</a:t>
                </a:r>
                <a:endParaRPr lang="en-SE" sz="9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53C21D52-1AAC-4FF8-AF75-B3219F92B5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0820" y="0"/>
                <a:ext cx="4927106" cy="6858000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67D3E2FA-7DAB-4CAE-98F1-19FC6C6BED0A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9776" y="1008789"/>
            <a:ext cx="3400875" cy="1649346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C434AE1C-3BF1-418E-8BD2-A237D0DE8F3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28767170"/>
                  </p:ext>
                </p:extLst>
              </p:nvPr>
            </p:nvGraphicFramePr>
            <p:xfrm>
              <a:off x="4925219" y="2658135"/>
              <a:ext cx="4142581" cy="274320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792000">
                      <a:extLst>
                        <a:ext uri="{9D8B030D-6E8A-4147-A177-3AD203B41FA5}">
                          <a16:colId xmlns:a16="http://schemas.microsoft.com/office/drawing/2014/main" val="3520701096"/>
                        </a:ext>
                      </a:extLst>
                    </a:gridCol>
                    <a:gridCol w="523783">
                      <a:extLst>
                        <a:ext uri="{9D8B030D-6E8A-4147-A177-3AD203B41FA5}">
                          <a16:colId xmlns:a16="http://schemas.microsoft.com/office/drawing/2014/main" val="1221629442"/>
                        </a:ext>
                      </a:extLst>
                    </a:gridCol>
                    <a:gridCol w="559293">
                      <a:extLst>
                        <a:ext uri="{9D8B030D-6E8A-4147-A177-3AD203B41FA5}">
                          <a16:colId xmlns:a16="http://schemas.microsoft.com/office/drawing/2014/main" val="675366694"/>
                        </a:ext>
                      </a:extLst>
                    </a:gridCol>
                    <a:gridCol w="541538">
                      <a:extLst>
                        <a:ext uri="{9D8B030D-6E8A-4147-A177-3AD203B41FA5}">
                          <a16:colId xmlns:a16="http://schemas.microsoft.com/office/drawing/2014/main" val="2918571922"/>
                        </a:ext>
                      </a:extLst>
                    </a:gridCol>
                    <a:gridCol w="541538">
                      <a:extLst>
                        <a:ext uri="{9D8B030D-6E8A-4147-A177-3AD203B41FA5}">
                          <a16:colId xmlns:a16="http://schemas.microsoft.com/office/drawing/2014/main" val="2092485774"/>
                        </a:ext>
                      </a:extLst>
                    </a:gridCol>
                    <a:gridCol w="563298">
                      <a:extLst>
                        <a:ext uri="{9D8B030D-6E8A-4147-A177-3AD203B41FA5}">
                          <a16:colId xmlns:a16="http://schemas.microsoft.com/office/drawing/2014/main" val="2002820567"/>
                        </a:ext>
                      </a:extLst>
                    </a:gridCol>
                    <a:gridCol w="621131">
                      <a:extLst>
                        <a:ext uri="{9D8B030D-6E8A-4147-A177-3AD203B41FA5}">
                          <a16:colId xmlns:a16="http://schemas.microsoft.com/office/drawing/2014/main" val="1767705991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dirty="0">
                              <a:effectLst/>
                            </a:rPr>
                            <a:t> </a:t>
                          </a:r>
                          <a:r>
                            <a:rPr lang="en-US" sz="1200" dirty="0" err="1">
                              <a:effectLst/>
                            </a:rPr>
                            <a:t>Sarsa</a:t>
                          </a:r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𝑸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𝑸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𝑸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93195971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Init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94373690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dirty="0">
                              <a:effectLst/>
                            </a:rPr>
                            <a:t>After EP1</a:t>
                          </a:r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00757345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EP2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990977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EP3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5853071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EP4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59483595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EP5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80440060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EP6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−6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44446889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EP7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−6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9851626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EP8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−6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37606640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C434AE1C-3BF1-418E-8BD2-A237D0DE8F3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28767170"/>
                  </p:ext>
                </p:extLst>
              </p:nvPr>
            </p:nvGraphicFramePr>
            <p:xfrm>
              <a:off x="4925219" y="2658135"/>
              <a:ext cx="4142581" cy="274320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792000">
                      <a:extLst>
                        <a:ext uri="{9D8B030D-6E8A-4147-A177-3AD203B41FA5}">
                          <a16:colId xmlns:a16="http://schemas.microsoft.com/office/drawing/2014/main" val="3520701096"/>
                        </a:ext>
                      </a:extLst>
                    </a:gridCol>
                    <a:gridCol w="523783">
                      <a:extLst>
                        <a:ext uri="{9D8B030D-6E8A-4147-A177-3AD203B41FA5}">
                          <a16:colId xmlns:a16="http://schemas.microsoft.com/office/drawing/2014/main" val="1221629442"/>
                        </a:ext>
                      </a:extLst>
                    </a:gridCol>
                    <a:gridCol w="559293">
                      <a:extLst>
                        <a:ext uri="{9D8B030D-6E8A-4147-A177-3AD203B41FA5}">
                          <a16:colId xmlns:a16="http://schemas.microsoft.com/office/drawing/2014/main" val="675366694"/>
                        </a:ext>
                      </a:extLst>
                    </a:gridCol>
                    <a:gridCol w="541538">
                      <a:extLst>
                        <a:ext uri="{9D8B030D-6E8A-4147-A177-3AD203B41FA5}">
                          <a16:colId xmlns:a16="http://schemas.microsoft.com/office/drawing/2014/main" val="2918571922"/>
                        </a:ext>
                      </a:extLst>
                    </a:gridCol>
                    <a:gridCol w="541538">
                      <a:extLst>
                        <a:ext uri="{9D8B030D-6E8A-4147-A177-3AD203B41FA5}">
                          <a16:colId xmlns:a16="http://schemas.microsoft.com/office/drawing/2014/main" val="2092485774"/>
                        </a:ext>
                      </a:extLst>
                    </a:gridCol>
                    <a:gridCol w="563298">
                      <a:extLst>
                        <a:ext uri="{9D8B030D-6E8A-4147-A177-3AD203B41FA5}">
                          <a16:colId xmlns:a16="http://schemas.microsoft.com/office/drawing/2014/main" val="2002820567"/>
                        </a:ext>
                      </a:extLst>
                    </a:gridCol>
                    <a:gridCol w="621131">
                      <a:extLst>
                        <a:ext uri="{9D8B030D-6E8A-4147-A177-3AD203B41FA5}">
                          <a16:colId xmlns:a16="http://schemas.microsoft.com/office/drawing/2014/main" val="1767705991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dirty="0">
                              <a:effectLst/>
                            </a:rPr>
                            <a:t> </a:t>
                          </a:r>
                          <a:r>
                            <a:rPr lang="en-US" sz="1200" dirty="0" err="1">
                              <a:effectLst/>
                            </a:rPr>
                            <a:t>Sarsa</a:t>
                          </a:r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2222" r="-543023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2222" r="-407609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2222" r="-321348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2222" r="-221348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2222" r="-111828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2222" r="-1961" b="-9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31959712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Init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102222" r="-543023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102222" r="-407609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102222" r="-321348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102222" r="-221348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102222" r="-111828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102222" r="-1961" b="-8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43736903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EP1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202222" r="-543023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202222" r="-407609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202222" r="-321348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202222" r="-221348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202222" r="-111828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202222" r="-1961" b="-7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757345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EP2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302222" r="-543023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302222" r="-407609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302222" r="-321348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302222" r="-221348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302222" r="-111828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302222" r="-1961" b="-6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90977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EP3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393478" r="-543023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393478" r="-407609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393478" r="-321348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393478" r="-221348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393478" r="-111828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393478" r="-1961" b="-50869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853071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EP4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504444" r="-543023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504444" r="-407609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504444" r="-321348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504444" r="-221348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504444" r="-111828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504444" r="-1961" b="-4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483595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EP5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604444" r="-543023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604444" r="-407609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604444" r="-321348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604444" r="-221348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604444" r="-111828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604444" r="-1961" b="-3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0440060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EP6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704444" r="-543023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704444" r="-407609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704444" r="-321348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704444" r="-221348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704444" r="-111828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704444" r="-1961" b="-2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4446889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EP7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804444" r="-543023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804444" r="-407609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804444" r="-321348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804444" r="-221348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804444" r="-111828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804444" r="-1961" b="-1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851626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EP8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904444" r="-543023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904444" r="-407609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904444" r="-321348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904444" r="-221348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904444" r="-111828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904444" r="-1961" b="-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7606640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" name="Title 1">
            <a:extLst>
              <a:ext uri="{FF2B5EF4-FFF2-40B4-BE49-F238E27FC236}">
                <a16:creationId xmlns:a16="http://schemas.microsoft.com/office/drawing/2014/main" id="{B9FA7E3D-99C2-4EC6-A886-CC00904EC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5176" y="274638"/>
            <a:ext cx="3111623" cy="868362"/>
          </a:xfrm>
        </p:spPr>
        <p:txBody>
          <a:bodyPr/>
          <a:lstStyle/>
          <a:p>
            <a:r>
              <a:rPr lang="en-US" dirty="0" err="1"/>
              <a:t>Sarsa</a:t>
            </a:r>
            <a:r>
              <a:rPr lang="en-US" dirty="0"/>
              <a:t> EP4-8</a:t>
            </a:r>
            <a:endParaRPr lang="en-SE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1A940A1-C6B3-4B97-AEF4-CC56B25E0462}"/>
              </a:ext>
            </a:extLst>
          </p:cNvPr>
          <p:cNvCxnSpPr>
            <a:cxnSpLocks/>
          </p:cNvCxnSpPr>
          <p:nvPr/>
        </p:nvCxnSpPr>
        <p:spPr bwMode="auto">
          <a:xfrm>
            <a:off x="7217544" y="3924531"/>
            <a:ext cx="852258" cy="248739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63E35D1-8F18-49CF-A34B-C971890CE85A}"/>
              </a:ext>
            </a:extLst>
          </p:cNvPr>
          <p:cNvCxnSpPr>
            <a:cxnSpLocks/>
          </p:cNvCxnSpPr>
          <p:nvPr/>
        </p:nvCxnSpPr>
        <p:spPr bwMode="auto">
          <a:xfrm>
            <a:off x="6144251" y="4183111"/>
            <a:ext cx="852258" cy="248739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1054026-E336-48AE-905B-19A7BA0CB7FC}"/>
              </a:ext>
            </a:extLst>
          </p:cNvPr>
          <p:cNvCxnSpPr>
            <a:cxnSpLocks/>
          </p:cNvCxnSpPr>
          <p:nvPr/>
        </p:nvCxnSpPr>
        <p:spPr bwMode="auto">
          <a:xfrm flipH="1">
            <a:off x="6073230" y="4431850"/>
            <a:ext cx="336448" cy="5248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5F95786-B7E2-4076-841E-B394F8811AF2}"/>
              </a:ext>
            </a:extLst>
          </p:cNvPr>
          <p:cNvCxnSpPr>
            <a:cxnSpLocks/>
          </p:cNvCxnSpPr>
          <p:nvPr/>
        </p:nvCxnSpPr>
        <p:spPr bwMode="auto">
          <a:xfrm flipH="1">
            <a:off x="6627716" y="4529059"/>
            <a:ext cx="936594" cy="20762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0494348-D9F1-49CA-BEEC-C5C67C7058B3}"/>
              </a:ext>
            </a:extLst>
          </p:cNvPr>
          <p:cNvCxnSpPr>
            <a:cxnSpLocks/>
          </p:cNvCxnSpPr>
          <p:nvPr/>
        </p:nvCxnSpPr>
        <p:spPr bwMode="auto">
          <a:xfrm flipH="1">
            <a:off x="7750206" y="3112624"/>
            <a:ext cx="936594" cy="20762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BA87445-BDC1-4B72-A0CA-39F0CCAB05FF}"/>
              </a:ext>
            </a:extLst>
          </p:cNvPr>
          <p:cNvCxnSpPr>
            <a:cxnSpLocks/>
          </p:cNvCxnSpPr>
          <p:nvPr/>
        </p:nvCxnSpPr>
        <p:spPr bwMode="auto">
          <a:xfrm flipH="1">
            <a:off x="6645458" y="3112624"/>
            <a:ext cx="936594" cy="20762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F561F8F-2928-4326-B5BB-826B15275C0C}"/>
              </a:ext>
            </a:extLst>
          </p:cNvPr>
          <p:cNvCxnSpPr>
            <a:cxnSpLocks/>
          </p:cNvCxnSpPr>
          <p:nvPr/>
        </p:nvCxnSpPr>
        <p:spPr bwMode="auto">
          <a:xfrm flipH="1">
            <a:off x="6662690" y="3392286"/>
            <a:ext cx="936594" cy="20762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97B039B-58AE-4A97-8E5E-C7C0C058B039}"/>
              </a:ext>
            </a:extLst>
          </p:cNvPr>
          <p:cNvCxnSpPr>
            <a:cxnSpLocks/>
          </p:cNvCxnSpPr>
          <p:nvPr/>
        </p:nvCxnSpPr>
        <p:spPr bwMode="auto">
          <a:xfrm flipH="1">
            <a:off x="7743176" y="3418418"/>
            <a:ext cx="936594" cy="20762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6D77D68-1DA3-488D-B819-2119E561E300}"/>
              </a:ext>
            </a:extLst>
          </p:cNvPr>
          <p:cNvCxnSpPr>
            <a:cxnSpLocks/>
          </p:cNvCxnSpPr>
          <p:nvPr/>
        </p:nvCxnSpPr>
        <p:spPr bwMode="auto">
          <a:xfrm flipH="1">
            <a:off x="6662690" y="3683023"/>
            <a:ext cx="936594" cy="20762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EFF948A-13CE-4BCA-A2D4-81E2676C018D}"/>
              </a:ext>
            </a:extLst>
          </p:cNvPr>
          <p:cNvCxnSpPr>
            <a:cxnSpLocks/>
          </p:cNvCxnSpPr>
          <p:nvPr/>
        </p:nvCxnSpPr>
        <p:spPr bwMode="auto">
          <a:xfrm flipH="1">
            <a:off x="7750206" y="3670925"/>
            <a:ext cx="936594" cy="20762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CE2B2EE-96F2-41D2-80DE-2B4B365ECF44}"/>
              </a:ext>
            </a:extLst>
          </p:cNvPr>
          <p:cNvCxnSpPr>
            <a:cxnSpLocks/>
          </p:cNvCxnSpPr>
          <p:nvPr/>
        </p:nvCxnSpPr>
        <p:spPr bwMode="auto">
          <a:xfrm flipH="1">
            <a:off x="8872899" y="3164975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BDE40D0-692D-4957-BE5B-A9C95580C801}"/>
              </a:ext>
            </a:extLst>
          </p:cNvPr>
          <p:cNvCxnSpPr>
            <a:cxnSpLocks/>
          </p:cNvCxnSpPr>
          <p:nvPr/>
        </p:nvCxnSpPr>
        <p:spPr bwMode="auto">
          <a:xfrm flipH="1">
            <a:off x="8872899" y="3485444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8A9FCB6-4CBE-41AF-81E3-F41079D865B3}"/>
              </a:ext>
            </a:extLst>
          </p:cNvPr>
          <p:cNvCxnSpPr>
            <a:cxnSpLocks/>
          </p:cNvCxnSpPr>
          <p:nvPr/>
        </p:nvCxnSpPr>
        <p:spPr bwMode="auto">
          <a:xfrm flipH="1">
            <a:off x="8871391" y="3759543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6A309A2-4A56-4CFA-9EFE-D35AC50FF176}"/>
              </a:ext>
            </a:extLst>
          </p:cNvPr>
          <p:cNvCxnSpPr>
            <a:cxnSpLocks/>
          </p:cNvCxnSpPr>
          <p:nvPr/>
        </p:nvCxnSpPr>
        <p:spPr bwMode="auto">
          <a:xfrm flipH="1">
            <a:off x="8852184" y="4015865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7688E20-E8F9-4414-996C-AFBF1279B45A}"/>
              </a:ext>
            </a:extLst>
          </p:cNvPr>
          <p:cNvCxnSpPr>
            <a:cxnSpLocks/>
          </p:cNvCxnSpPr>
          <p:nvPr/>
        </p:nvCxnSpPr>
        <p:spPr bwMode="auto">
          <a:xfrm flipH="1">
            <a:off x="8852365" y="4295301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1A6C236-990D-4296-B9D9-395754A1B4E9}"/>
              </a:ext>
            </a:extLst>
          </p:cNvPr>
          <p:cNvCxnSpPr>
            <a:cxnSpLocks/>
          </p:cNvCxnSpPr>
          <p:nvPr/>
        </p:nvCxnSpPr>
        <p:spPr bwMode="auto">
          <a:xfrm flipH="1">
            <a:off x="8852184" y="4597127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B4EC38B-995D-4F08-8222-71B4CA123881}"/>
              </a:ext>
            </a:extLst>
          </p:cNvPr>
          <p:cNvCxnSpPr>
            <a:cxnSpLocks/>
          </p:cNvCxnSpPr>
          <p:nvPr/>
        </p:nvCxnSpPr>
        <p:spPr bwMode="auto">
          <a:xfrm>
            <a:off x="6123828" y="3961113"/>
            <a:ext cx="852258" cy="248739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EF152DD-21DB-43A5-AF7E-72D2BFE4111B}"/>
              </a:ext>
            </a:extLst>
          </p:cNvPr>
          <p:cNvCxnSpPr>
            <a:cxnSpLocks/>
          </p:cNvCxnSpPr>
          <p:nvPr/>
        </p:nvCxnSpPr>
        <p:spPr bwMode="auto">
          <a:xfrm flipH="1">
            <a:off x="6073230" y="4140006"/>
            <a:ext cx="336448" cy="5248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6CC18A3-5635-4304-8042-8322FC4C1A77}"/>
              </a:ext>
            </a:extLst>
          </p:cNvPr>
          <p:cNvCxnSpPr>
            <a:cxnSpLocks/>
          </p:cNvCxnSpPr>
          <p:nvPr/>
        </p:nvCxnSpPr>
        <p:spPr bwMode="auto">
          <a:xfrm flipH="1">
            <a:off x="6627716" y="4240277"/>
            <a:ext cx="954336" cy="262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7AD9FBF-A0F8-47F0-8932-F463A12641BB}"/>
              </a:ext>
            </a:extLst>
          </p:cNvPr>
          <p:cNvCxnSpPr>
            <a:cxnSpLocks/>
          </p:cNvCxnSpPr>
          <p:nvPr/>
        </p:nvCxnSpPr>
        <p:spPr bwMode="auto">
          <a:xfrm flipH="1">
            <a:off x="7770049" y="4225992"/>
            <a:ext cx="954336" cy="262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2CC8B2B-8782-4151-9884-1696CA6E32D5}"/>
              </a:ext>
            </a:extLst>
          </p:cNvPr>
          <p:cNvCxnSpPr>
            <a:cxnSpLocks/>
          </p:cNvCxnSpPr>
          <p:nvPr/>
        </p:nvCxnSpPr>
        <p:spPr bwMode="auto">
          <a:xfrm>
            <a:off x="7240148" y="4170931"/>
            <a:ext cx="852258" cy="248739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881C8B5-20BD-4E81-98AF-FBF0BB4D9180}"/>
              </a:ext>
            </a:extLst>
          </p:cNvPr>
          <p:cNvCxnSpPr>
            <a:cxnSpLocks/>
          </p:cNvCxnSpPr>
          <p:nvPr/>
        </p:nvCxnSpPr>
        <p:spPr bwMode="auto">
          <a:xfrm flipH="1">
            <a:off x="6618845" y="4515506"/>
            <a:ext cx="954336" cy="262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C5519DD-F2FC-41E5-918E-33A65B25507E}"/>
              </a:ext>
            </a:extLst>
          </p:cNvPr>
          <p:cNvCxnSpPr>
            <a:cxnSpLocks/>
          </p:cNvCxnSpPr>
          <p:nvPr/>
        </p:nvCxnSpPr>
        <p:spPr bwMode="auto">
          <a:xfrm flipH="1">
            <a:off x="7747601" y="4526435"/>
            <a:ext cx="954336" cy="262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98BA25D-B2B0-43D9-A91D-097E4AE08EBC}"/>
              </a:ext>
            </a:extLst>
          </p:cNvPr>
          <p:cNvCxnSpPr>
            <a:cxnSpLocks/>
          </p:cNvCxnSpPr>
          <p:nvPr/>
        </p:nvCxnSpPr>
        <p:spPr bwMode="auto">
          <a:xfrm>
            <a:off x="7240148" y="4479754"/>
            <a:ext cx="852258" cy="248739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5F376AF-BCC1-42F8-9A27-A1D30909AE5B}"/>
              </a:ext>
            </a:extLst>
          </p:cNvPr>
          <p:cNvCxnSpPr>
            <a:cxnSpLocks/>
          </p:cNvCxnSpPr>
          <p:nvPr/>
        </p:nvCxnSpPr>
        <p:spPr bwMode="auto">
          <a:xfrm>
            <a:off x="6151217" y="4467920"/>
            <a:ext cx="852258" cy="248739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C6CAE61-76D8-44E5-BF60-11A72071907C}"/>
              </a:ext>
            </a:extLst>
          </p:cNvPr>
          <p:cNvCxnSpPr>
            <a:cxnSpLocks/>
          </p:cNvCxnSpPr>
          <p:nvPr/>
        </p:nvCxnSpPr>
        <p:spPr bwMode="auto">
          <a:xfrm flipH="1">
            <a:off x="6098384" y="4714035"/>
            <a:ext cx="336448" cy="5248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9556D05-7030-47CB-A891-CEE71BC79D0B}"/>
              </a:ext>
            </a:extLst>
          </p:cNvPr>
          <p:cNvCxnSpPr>
            <a:cxnSpLocks/>
          </p:cNvCxnSpPr>
          <p:nvPr/>
        </p:nvCxnSpPr>
        <p:spPr bwMode="auto">
          <a:xfrm flipH="1">
            <a:off x="6618845" y="4803315"/>
            <a:ext cx="954336" cy="2624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642150FF-E956-40F7-9E71-E75D54060738}"/>
              </a:ext>
            </a:extLst>
          </p:cNvPr>
          <p:cNvCxnSpPr>
            <a:cxnSpLocks/>
          </p:cNvCxnSpPr>
          <p:nvPr/>
        </p:nvCxnSpPr>
        <p:spPr bwMode="auto">
          <a:xfrm flipH="1">
            <a:off x="7732463" y="4811039"/>
            <a:ext cx="954336" cy="2624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1AFF615E-6669-4EC0-BA48-8297E45A2586}"/>
              </a:ext>
            </a:extLst>
          </p:cNvPr>
          <p:cNvSpPr txBox="1"/>
          <p:nvPr/>
        </p:nvSpPr>
        <p:spPr>
          <a:xfrm>
            <a:off x="4376690" y="5424863"/>
            <a:ext cx="4572000" cy="13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kumimoji="0" lang="en-US" sz="1400" b="0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  <a:cs typeface="+mn-cs"/>
              </a:rPr>
              <a:t>Q values have converged at EP6. Bootstrap dependency arrows are omitted for EP7-8, since they are the same as EP6. </a:t>
            </a:r>
            <a:r>
              <a:rPr kumimoji="0" lang="en-US" sz="1400" b="0" i="0" u="none" strike="noStrike" kern="1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  <a:cs typeface="+mn-cs"/>
              </a:rPr>
              <a:t>Red arrows </a:t>
            </a:r>
            <a:r>
              <a:rPr kumimoji="0" lang="en-US" sz="1400" b="0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  <a:cs typeface="+mn-cs"/>
              </a:rPr>
              <a:t>denote the stable set of dependencies that keep the Q values stable after EP6.</a:t>
            </a:r>
            <a:endParaRPr lang="en-US" sz="1200" kern="1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699095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FDEEE-E8F0-48D0-AED9-8E4D6EDF2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5762625" cy="868362"/>
          </a:xfrm>
        </p:spPr>
        <p:txBody>
          <a:bodyPr/>
          <a:lstStyle/>
          <a:p>
            <a:r>
              <a:rPr lang="en-US" dirty="0"/>
              <a:t>Comments on </a:t>
            </a:r>
            <a:r>
              <a:rPr lang="en-US" dirty="0" err="1"/>
              <a:t>Sarsa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5499EA-7776-435F-B31E-8467C1CCF74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1143001"/>
                <a:ext cx="4856085" cy="5514974"/>
              </a:xfrm>
            </p:spPr>
            <p:txBody>
              <a:bodyPr>
                <a:normAutofit fontScale="77500" lnSpcReduction="20000"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State-action value functions for moving right look reasonable: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=−3,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=−2,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</m:t>
                    </m:r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State-action value functions for moving left look unreasonable: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=−4,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=−5,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=−6</m:t>
                    </m:r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 This is because the only </a:t>
                </a:r>
                <a:r>
                  <a:rPr lang="en-US" sz="18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episodes 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with move left actions are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3→2→1→1→2→3→4</m:t>
                    </m:r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the Q values are updated based on only this episode (on-policy),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</m:oMath>
                </a14:m>
                <a:r>
                  <a:rPr lang="en-US" sz="1800" i="1" dirty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 </a:t>
                </a:r>
                <a:r>
                  <a:rPr lang="en-US" sz="19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bootstraps off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(2,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𝑟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)</m:t>
                    </m:r>
                  </m:oMath>
                </a14:m>
                <a:r>
                  <a:rPr lang="en-US" sz="1800" i="1" dirty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 </a:t>
                </a:r>
                <a:r>
                  <a:rPr lang="en-US" sz="18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to get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6</m:t>
                    </m:r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 Only if agent had experienced additional</a:t>
                </a:r>
                <a:r>
                  <a:rPr lang="en-US" sz="18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trajectories 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like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3→2→3→4</m:t>
                    </m:r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</a:t>
                </a:r>
                <a:r>
                  <a:rPr lang="en-US" sz="1800" dirty="0">
                    <a:ea typeface="SimSun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(3,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𝑙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)</m:t>
                    </m:r>
                  </m:oMath>
                </a14:m>
                <a:r>
                  <a:rPr lang="en-US" sz="18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would bootstrap off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(2,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𝑟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)</m:t>
                    </m:r>
                  </m:oMath>
                </a14:m>
                <a:r>
                  <a:rPr lang="en-US" sz="18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to learn the correct value of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−3</m:t>
                    </m:r>
                  </m:oMath>
                </a14:m>
                <a:r>
                  <a:rPr lang="en-US" sz="18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Even though the Q values for left actions are inaccurate, the greedy policy is still optimal (</a:t>
                </a:r>
                <a:r>
                  <a:rPr lang="en-US" sz="18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p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olicy stable before value functions converge.)</a:t>
                </a:r>
                <a:endParaRPr lang="en-SE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SE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func>
                      <m:funcPr>
                        <m:ctrlPr>
                          <a:rPr lang="en-SE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SE" sz="18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argmax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8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SE" sz="18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SE" sz="18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1,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𝑙</m:t>
                                </m:r>
                              </m:e>
                            </m:d>
                            <m:r>
                              <a:rPr lang="en-US" sz="18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SE" sz="18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1,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𝑟</m:t>
                                </m:r>
                              </m:e>
                            </m:d>
                          </m:e>
                        </m:d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=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func>
                    <m:r>
                      <a:rPr lang="en-US" sz="18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; 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SE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func>
                      <m:funcPr>
                        <m:ctrlPr>
                          <a:rPr lang="en-SE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SE" sz="18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argmax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8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SE" sz="18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SE" sz="18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2,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𝑙</m:t>
                                </m:r>
                              </m:e>
                            </m:d>
                            <m:r>
                              <a:rPr lang="en-US" sz="18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SE" sz="18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2,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𝑟</m:t>
                                </m:r>
                              </m:e>
                            </m:d>
                          </m:e>
                        </m:d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=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func>
                    <m:r>
                      <a:rPr lang="en-US" sz="18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; 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SE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func>
                      <m:funcPr>
                        <m:ctrlPr>
                          <a:rPr lang="en-SE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SE" sz="18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argmax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8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SE" sz="18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SE" sz="18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3,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𝑙</m:t>
                                </m:r>
                              </m:e>
                            </m:d>
                            <m:r>
                              <a:rPr lang="en-US" sz="18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SE" sz="18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3,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𝑟</m:t>
                                </m:r>
                              </m:e>
                            </m:d>
                          </m:e>
                        </m:d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=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func>
                  </m:oMath>
                </a14:m>
                <a:endParaRPr lang="en-SE" sz="18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5499EA-7776-435F-B31E-8467C1CCF74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143001"/>
                <a:ext cx="4856085" cy="5514974"/>
              </a:xfrm>
              <a:blipFill>
                <a:blip r:embed="rId3"/>
                <a:stretch>
                  <a:fillRect l="-251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3E69C2-65B8-4A0C-9C02-66198DE58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56</a:t>
            </a:fld>
            <a:endParaRPr lang="en-US" altLang="zh-C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4F0FB7B-ACC7-4F5F-9700-5C1FF8FF9F2D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9776" y="1008789"/>
            <a:ext cx="3400875" cy="1649346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7" name="Table 26">
                <a:extLst>
                  <a:ext uri="{FF2B5EF4-FFF2-40B4-BE49-F238E27FC236}">
                    <a16:creationId xmlns:a16="http://schemas.microsoft.com/office/drawing/2014/main" id="{434A0FEC-7D4D-49CB-81C5-6ABE4703FF0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94519995"/>
                  </p:ext>
                </p:extLst>
              </p:nvPr>
            </p:nvGraphicFramePr>
            <p:xfrm>
              <a:off x="4925219" y="2658135"/>
              <a:ext cx="4142581" cy="274320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792000">
                      <a:extLst>
                        <a:ext uri="{9D8B030D-6E8A-4147-A177-3AD203B41FA5}">
                          <a16:colId xmlns:a16="http://schemas.microsoft.com/office/drawing/2014/main" val="3520701096"/>
                        </a:ext>
                      </a:extLst>
                    </a:gridCol>
                    <a:gridCol w="523783">
                      <a:extLst>
                        <a:ext uri="{9D8B030D-6E8A-4147-A177-3AD203B41FA5}">
                          <a16:colId xmlns:a16="http://schemas.microsoft.com/office/drawing/2014/main" val="1221629442"/>
                        </a:ext>
                      </a:extLst>
                    </a:gridCol>
                    <a:gridCol w="559293">
                      <a:extLst>
                        <a:ext uri="{9D8B030D-6E8A-4147-A177-3AD203B41FA5}">
                          <a16:colId xmlns:a16="http://schemas.microsoft.com/office/drawing/2014/main" val="675366694"/>
                        </a:ext>
                      </a:extLst>
                    </a:gridCol>
                    <a:gridCol w="541538">
                      <a:extLst>
                        <a:ext uri="{9D8B030D-6E8A-4147-A177-3AD203B41FA5}">
                          <a16:colId xmlns:a16="http://schemas.microsoft.com/office/drawing/2014/main" val="2918571922"/>
                        </a:ext>
                      </a:extLst>
                    </a:gridCol>
                    <a:gridCol w="541538">
                      <a:extLst>
                        <a:ext uri="{9D8B030D-6E8A-4147-A177-3AD203B41FA5}">
                          <a16:colId xmlns:a16="http://schemas.microsoft.com/office/drawing/2014/main" val="2092485774"/>
                        </a:ext>
                      </a:extLst>
                    </a:gridCol>
                    <a:gridCol w="563298">
                      <a:extLst>
                        <a:ext uri="{9D8B030D-6E8A-4147-A177-3AD203B41FA5}">
                          <a16:colId xmlns:a16="http://schemas.microsoft.com/office/drawing/2014/main" val="2002820567"/>
                        </a:ext>
                      </a:extLst>
                    </a:gridCol>
                    <a:gridCol w="621131">
                      <a:extLst>
                        <a:ext uri="{9D8B030D-6E8A-4147-A177-3AD203B41FA5}">
                          <a16:colId xmlns:a16="http://schemas.microsoft.com/office/drawing/2014/main" val="1767705991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dirty="0">
                              <a:effectLst/>
                            </a:rPr>
                            <a:t> </a:t>
                          </a:r>
                          <a:r>
                            <a:rPr lang="en-US" sz="1200" dirty="0" err="1">
                              <a:effectLst/>
                            </a:rPr>
                            <a:t>Sarsa</a:t>
                          </a:r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𝑸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𝑸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𝑸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93195971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Init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94373690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dirty="0">
                              <a:effectLst/>
                            </a:rPr>
                            <a:t>After EP1</a:t>
                          </a:r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00757345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EP2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990977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EP3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5853071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EP4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59483595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EP5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80440060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EP6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−6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44446889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EP7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−6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9851626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EP8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−6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37606640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7" name="Table 26">
                <a:extLst>
                  <a:ext uri="{FF2B5EF4-FFF2-40B4-BE49-F238E27FC236}">
                    <a16:creationId xmlns:a16="http://schemas.microsoft.com/office/drawing/2014/main" id="{434A0FEC-7D4D-49CB-81C5-6ABE4703FF0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94519995"/>
                  </p:ext>
                </p:extLst>
              </p:nvPr>
            </p:nvGraphicFramePr>
            <p:xfrm>
              <a:off x="4925219" y="2658135"/>
              <a:ext cx="4142581" cy="274320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792000">
                      <a:extLst>
                        <a:ext uri="{9D8B030D-6E8A-4147-A177-3AD203B41FA5}">
                          <a16:colId xmlns:a16="http://schemas.microsoft.com/office/drawing/2014/main" val="3520701096"/>
                        </a:ext>
                      </a:extLst>
                    </a:gridCol>
                    <a:gridCol w="523783">
                      <a:extLst>
                        <a:ext uri="{9D8B030D-6E8A-4147-A177-3AD203B41FA5}">
                          <a16:colId xmlns:a16="http://schemas.microsoft.com/office/drawing/2014/main" val="1221629442"/>
                        </a:ext>
                      </a:extLst>
                    </a:gridCol>
                    <a:gridCol w="559293">
                      <a:extLst>
                        <a:ext uri="{9D8B030D-6E8A-4147-A177-3AD203B41FA5}">
                          <a16:colId xmlns:a16="http://schemas.microsoft.com/office/drawing/2014/main" val="675366694"/>
                        </a:ext>
                      </a:extLst>
                    </a:gridCol>
                    <a:gridCol w="541538">
                      <a:extLst>
                        <a:ext uri="{9D8B030D-6E8A-4147-A177-3AD203B41FA5}">
                          <a16:colId xmlns:a16="http://schemas.microsoft.com/office/drawing/2014/main" val="2918571922"/>
                        </a:ext>
                      </a:extLst>
                    </a:gridCol>
                    <a:gridCol w="541538">
                      <a:extLst>
                        <a:ext uri="{9D8B030D-6E8A-4147-A177-3AD203B41FA5}">
                          <a16:colId xmlns:a16="http://schemas.microsoft.com/office/drawing/2014/main" val="2092485774"/>
                        </a:ext>
                      </a:extLst>
                    </a:gridCol>
                    <a:gridCol w="563298">
                      <a:extLst>
                        <a:ext uri="{9D8B030D-6E8A-4147-A177-3AD203B41FA5}">
                          <a16:colId xmlns:a16="http://schemas.microsoft.com/office/drawing/2014/main" val="2002820567"/>
                        </a:ext>
                      </a:extLst>
                    </a:gridCol>
                    <a:gridCol w="621131">
                      <a:extLst>
                        <a:ext uri="{9D8B030D-6E8A-4147-A177-3AD203B41FA5}">
                          <a16:colId xmlns:a16="http://schemas.microsoft.com/office/drawing/2014/main" val="1767705991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dirty="0">
                              <a:effectLst/>
                            </a:rPr>
                            <a:t> </a:t>
                          </a:r>
                          <a:r>
                            <a:rPr lang="en-US" sz="1200" dirty="0" err="1">
                              <a:effectLst/>
                            </a:rPr>
                            <a:t>Sarsa</a:t>
                          </a:r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2222" r="-543023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2222" r="-407609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2222" r="-321348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2222" r="-221348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2222" r="-111828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2222" r="-1961" b="-9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31959712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Init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102222" r="-543023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102222" r="-407609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102222" r="-321348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102222" r="-221348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102222" r="-111828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102222" r="-1961" b="-8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43736903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dirty="0">
                              <a:effectLst/>
                            </a:rPr>
                            <a:t>After EP1</a:t>
                          </a:r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202222" r="-543023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202222" r="-407609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202222" r="-321348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202222" r="-221348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202222" r="-111828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202222" r="-1961" b="-7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757345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EP2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302222" r="-543023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302222" r="-407609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302222" r="-321348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302222" r="-221348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302222" r="-111828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302222" r="-1961" b="-6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90977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EP3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393478" r="-543023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393478" r="-407609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393478" r="-321348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393478" r="-221348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393478" r="-111828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393478" r="-1961" b="-50869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853071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EP4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504444" r="-543023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504444" r="-407609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504444" r="-321348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504444" r="-221348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504444" r="-111828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504444" r="-1961" b="-4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483595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EP5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604444" r="-543023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604444" r="-407609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604444" r="-321348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604444" r="-221348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604444" r="-111828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604444" r="-1961" b="-3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0440060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EP6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704444" r="-543023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704444" r="-407609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704444" r="-321348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704444" r="-221348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704444" r="-111828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704444" r="-1961" b="-2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4446889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EP7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804444" r="-543023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804444" r="-407609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804444" r="-321348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804444" r="-221348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804444" r="-111828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804444" r="-1961" b="-1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851626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EP8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904444" r="-543023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904444" r="-407609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904444" r="-321348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904444" r="-221348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904444" r="-111828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904444" r="-1961" b="-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76066409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3B29AA6-F960-4AF6-B46D-DA81AE1EC433}"/>
              </a:ext>
            </a:extLst>
          </p:cNvPr>
          <p:cNvCxnSpPr>
            <a:cxnSpLocks/>
          </p:cNvCxnSpPr>
          <p:nvPr/>
        </p:nvCxnSpPr>
        <p:spPr bwMode="auto">
          <a:xfrm>
            <a:off x="7217544" y="3924531"/>
            <a:ext cx="852258" cy="248739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505FADE-7C29-4998-B7B7-91BDE25F7A03}"/>
              </a:ext>
            </a:extLst>
          </p:cNvPr>
          <p:cNvCxnSpPr>
            <a:cxnSpLocks/>
          </p:cNvCxnSpPr>
          <p:nvPr/>
        </p:nvCxnSpPr>
        <p:spPr bwMode="auto">
          <a:xfrm>
            <a:off x="6144251" y="4183111"/>
            <a:ext cx="852258" cy="248739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BAAD4C6-D910-4E98-87EE-1D2B05881257}"/>
              </a:ext>
            </a:extLst>
          </p:cNvPr>
          <p:cNvCxnSpPr>
            <a:cxnSpLocks/>
          </p:cNvCxnSpPr>
          <p:nvPr/>
        </p:nvCxnSpPr>
        <p:spPr bwMode="auto">
          <a:xfrm flipH="1">
            <a:off x="6073230" y="4431850"/>
            <a:ext cx="336448" cy="5248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77945E5-20F0-4CD7-8504-0C54CFDEB185}"/>
              </a:ext>
            </a:extLst>
          </p:cNvPr>
          <p:cNvCxnSpPr>
            <a:cxnSpLocks/>
          </p:cNvCxnSpPr>
          <p:nvPr/>
        </p:nvCxnSpPr>
        <p:spPr bwMode="auto">
          <a:xfrm flipH="1">
            <a:off x="6627716" y="4529059"/>
            <a:ext cx="936594" cy="20762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6C647F4-BC5E-45D1-9CED-C3F8313E9FF3}"/>
              </a:ext>
            </a:extLst>
          </p:cNvPr>
          <p:cNvCxnSpPr>
            <a:cxnSpLocks/>
          </p:cNvCxnSpPr>
          <p:nvPr/>
        </p:nvCxnSpPr>
        <p:spPr bwMode="auto">
          <a:xfrm flipH="1">
            <a:off x="7750206" y="3112624"/>
            <a:ext cx="936594" cy="20762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C609C5F-0722-4F02-9D7E-0A91E95FF9EA}"/>
              </a:ext>
            </a:extLst>
          </p:cNvPr>
          <p:cNvCxnSpPr>
            <a:cxnSpLocks/>
          </p:cNvCxnSpPr>
          <p:nvPr/>
        </p:nvCxnSpPr>
        <p:spPr bwMode="auto">
          <a:xfrm flipH="1">
            <a:off x="6645458" y="3112624"/>
            <a:ext cx="936594" cy="20762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FABFA72-2D36-4731-879E-46A34236CFF7}"/>
              </a:ext>
            </a:extLst>
          </p:cNvPr>
          <p:cNvCxnSpPr>
            <a:cxnSpLocks/>
          </p:cNvCxnSpPr>
          <p:nvPr/>
        </p:nvCxnSpPr>
        <p:spPr bwMode="auto">
          <a:xfrm flipH="1">
            <a:off x="6662690" y="3392286"/>
            <a:ext cx="936594" cy="20762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290F854-5CF8-457B-B914-9F2E1747EC51}"/>
              </a:ext>
            </a:extLst>
          </p:cNvPr>
          <p:cNvCxnSpPr>
            <a:cxnSpLocks/>
          </p:cNvCxnSpPr>
          <p:nvPr/>
        </p:nvCxnSpPr>
        <p:spPr bwMode="auto">
          <a:xfrm flipH="1">
            <a:off x="7743176" y="3418418"/>
            <a:ext cx="936594" cy="20762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2409163-988B-4812-B7A3-D06636B305A2}"/>
              </a:ext>
            </a:extLst>
          </p:cNvPr>
          <p:cNvCxnSpPr>
            <a:cxnSpLocks/>
          </p:cNvCxnSpPr>
          <p:nvPr/>
        </p:nvCxnSpPr>
        <p:spPr bwMode="auto">
          <a:xfrm flipH="1">
            <a:off x="6662690" y="3683023"/>
            <a:ext cx="936594" cy="20762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BD42F5D-BB4A-4B01-9B85-5B53E34BA9A3}"/>
              </a:ext>
            </a:extLst>
          </p:cNvPr>
          <p:cNvCxnSpPr>
            <a:cxnSpLocks/>
          </p:cNvCxnSpPr>
          <p:nvPr/>
        </p:nvCxnSpPr>
        <p:spPr bwMode="auto">
          <a:xfrm flipH="1">
            <a:off x="7750206" y="3670925"/>
            <a:ext cx="936594" cy="20762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70F1D8B-AD21-43C7-A087-4FC17E59965A}"/>
              </a:ext>
            </a:extLst>
          </p:cNvPr>
          <p:cNvCxnSpPr>
            <a:cxnSpLocks/>
          </p:cNvCxnSpPr>
          <p:nvPr/>
        </p:nvCxnSpPr>
        <p:spPr bwMode="auto">
          <a:xfrm flipH="1">
            <a:off x="8872899" y="3164975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B4C620C-6E90-4BFC-9225-13908AE9760C}"/>
              </a:ext>
            </a:extLst>
          </p:cNvPr>
          <p:cNvCxnSpPr>
            <a:cxnSpLocks/>
          </p:cNvCxnSpPr>
          <p:nvPr/>
        </p:nvCxnSpPr>
        <p:spPr bwMode="auto">
          <a:xfrm flipH="1">
            <a:off x="8872899" y="3485444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2DCFDFF-528C-4C3B-8A8C-C4636CE5E3DB}"/>
              </a:ext>
            </a:extLst>
          </p:cNvPr>
          <p:cNvCxnSpPr>
            <a:cxnSpLocks/>
          </p:cNvCxnSpPr>
          <p:nvPr/>
        </p:nvCxnSpPr>
        <p:spPr bwMode="auto">
          <a:xfrm flipH="1">
            <a:off x="8871391" y="3759543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E04F0BA-5934-4BBE-9572-507F36CE4C82}"/>
              </a:ext>
            </a:extLst>
          </p:cNvPr>
          <p:cNvCxnSpPr>
            <a:cxnSpLocks/>
          </p:cNvCxnSpPr>
          <p:nvPr/>
        </p:nvCxnSpPr>
        <p:spPr bwMode="auto">
          <a:xfrm flipH="1">
            <a:off x="8852184" y="4015865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3FDC2DC-DD7E-4B99-9671-8F72FFB75597}"/>
              </a:ext>
            </a:extLst>
          </p:cNvPr>
          <p:cNvCxnSpPr>
            <a:cxnSpLocks/>
          </p:cNvCxnSpPr>
          <p:nvPr/>
        </p:nvCxnSpPr>
        <p:spPr bwMode="auto">
          <a:xfrm flipH="1">
            <a:off x="8852365" y="4295301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30C0064-86D5-46F3-99A1-89B1D9D99C43}"/>
              </a:ext>
            </a:extLst>
          </p:cNvPr>
          <p:cNvCxnSpPr>
            <a:cxnSpLocks/>
          </p:cNvCxnSpPr>
          <p:nvPr/>
        </p:nvCxnSpPr>
        <p:spPr bwMode="auto">
          <a:xfrm flipH="1">
            <a:off x="8852184" y="4597127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CA0E29A-7DA4-4D38-80F8-4A8B3B8FAFA4}"/>
              </a:ext>
            </a:extLst>
          </p:cNvPr>
          <p:cNvCxnSpPr>
            <a:cxnSpLocks/>
          </p:cNvCxnSpPr>
          <p:nvPr/>
        </p:nvCxnSpPr>
        <p:spPr bwMode="auto">
          <a:xfrm>
            <a:off x="6123828" y="3961113"/>
            <a:ext cx="852258" cy="248739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A4AF322-05A7-41C1-BE57-4345718F2510}"/>
              </a:ext>
            </a:extLst>
          </p:cNvPr>
          <p:cNvCxnSpPr>
            <a:cxnSpLocks/>
          </p:cNvCxnSpPr>
          <p:nvPr/>
        </p:nvCxnSpPr>
        <p:spPr bwMode="auto">
          <a:xfrm flipH="1">
            <a:off x="6073230" y="4140006"/>
            <a:ext cx="336448" cy="5248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21ACC82-6A1D-4330-A25C-69A13DA87295}"/>
              </a:ext>
            </a:extLst>
          </p:cNvPr>
          <p:cNvCxnSpPr>
            <a:cxnSpLocks/>
          </p:cNvCxnSpPr>
          <p:nvPr/>
        </p:nvCxnSpPr>
        <p:spPr bwMode="auto">
          <a:xfrm flipH="1">
            <a:off x="6627716" y="4240277"/>
            <a:ext cx="954336" cy="262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86D6A2A-F095-4BEF-9CCC-3B6086BF2905}"/>
              </a:ext>
            </a:extLst>
          </p:cNvPr>
          <p:cNvCxnSpPr>
            <a:cxnSpLocks/>
          </p:cNvCxnSpPr>
          <p:nvPr/>
        </p:nvCxnSpPr>
        <p:spPr bwMode="auto">
          <a:xfrm flipH="1">
            <a:off x="7770049" y="4225992"/>
            <a:ext cx="954336" cy="262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DAE1918-E05C-4134-B30F-09D9CCE4CCD1}"/>
              </a:ext>
            </a:extLst>
          </p:cNvPr>
          <p:cNvCxnSpPr>
            <a:cxnSpLocks/>
          </p:cNvCxnSpPr>
          <p:nvPr/>
        </p:nvCxnSpPr>
        <p:spPr bwMode="auto">
          <a:xfrm>
            <a:off x="7240148" y="4170931"/>
            <a:ext cx="852258" cy="248739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1E0638DF-43F2-485C-87EB-E049D6FB4FC5}"/>
              </a:ext>
            </a:extLst>
          </p:cNvPr>
          <p:cNvCxnSpPr>
            <a:cxnSpLocks/>
          </p:cNvCxnSpPr>
          <p:nvPr/>
        </p:nvCxnSpPr>
        <p:spPr bwMode="auto">
          <a:xfrm flipH="1">
            <a:off x="6618845" y="4515506"/>
            <a:ext cx="954336" cy="262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279C494-8EF8-40A8-8FF9-4B65632F1E2B}"/>
              </a:ext>
            </a:extLst>
          </p:cNvPr>
          <p:cNvCxnSpPr>
            <a:cxnSpLocks/>
          </p:cNvCxnSpPr>
          <p:nvPr/>
        </p:nvCxnSpPr>
        <p:spPr bwMode="auto">
          <a:xfrm flipH="1">
            <a:off x="7747601" y="4526435"/>
            <a:ext cx="954336" cy="262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BBCF2CC0-5ED9-40E5-9654-71863B70CA6C}"/>
              </a:ext>
            </a:extLst>
          </p:cNvPr>
          <p:cNvCxnSpPr>
            <a:cxnSpLocks/>
          </p:cNvCxnSpPr>
          <p:nvPr/>
        </p:nvCxnSpPr>
        <p:spPr bwMode="auto">
          <a:xfrm>
            <a:off x="7240148" y="4479754"/>
            <a:ext cx="852258" cy="248739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458E525-A75E-4E82-9AEC-FFDA8687554D}"/>
              </a:ext>
            </a:extLst>
          </p:cNvPr>
          <p:cNvCxnSpPr>
            <a:cxnSpLocks/>
          </p:cNvCxnSpPr>
          <p:nvPr/>
        </p:nvCxnSpPr>
        <p:spPr bwMode="auto">
          <a:xfrm>
            <a:off x="6151217" y="4467920"/>
            <a:ext cx="852258" cy="248739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756461F-E529-4800-BEBF-F124860087B4}"/>
              </a:ext>
            </a:extLst>
          </p:cNvPr>
          <p:cNvCxnSpPr>
            <a:cxnSpLocks/>
          </p:cNvCxnSpPr>
          <p:nvPr/>
        </p:nvCxnSpPr>
        <p:spPr bwMode="auto">
          <a:xfrm flipH="1">
            <a:off x="6098384" y="4714035"/>
            <a:ext cx="336448" cy="5248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2BA46CB9-F82A-4676-8C0E-8A191685024E}"/>
              </a:ext>
            </a:extLst>
          </p:cNvPr>
          <p:cNvCxnSpPr>
            <a:cxnSpLocks/>
          </p:cNvCxnSpPr>
          <p:nvPr/>
        </p:nvCxnSpPr>
        <p:spPr bwMode="auto">
          <a:xfrm flipH="1">
            <a:off x="6618845" y="4803315"/>
            <a:ext cx="954336" cy="2624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15AE6A7B-929D-4E8E-9542-A3C9D4E878E9}"/>
              </a:ext>
            </a:extLst>
          </p:cNvPr>
          <p:cNvCxnSpPr>
            <a:cxnSpLocks/>
          </p:cNvCxnSpPr>
          <p:nvPr/>
        </p:nvCxnSpPr>
        <p:spPr bwMode="auto">
          <a:xfrm flipH="1">
            <a:off x="7732463" y="4811039"/>
            <a:ext cx="954336" cy="2624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17778598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0BEB1-D356-4D37-8EDF-8AEE0974D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 err="1"/>
              <a:t>Sarsa</a:t>
            </a:r>
            <a:r>
              <a:rPr lang="en-US" dirty="0"/>
              <a:t> Converges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68E3843-FB4D-4873-8518-5F1E782FF7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3350" y="1295400"/>
                <a:ext cx="4761870" cy="5479110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US" sz="32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When agent moves left from state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𝑠</m:t>
                    </m:r>
                  </m:oMath>
                </a14:m>
                <a:r>
                  <a:rPr lang="en-US" sz="32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,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r>
                      <a:rPr lang="en-US" sz="3200" b="0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</m:t>
                    </m:r>
                    <m:r>
                      <a:rPr lang="en-US" sz="3200" b="0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𝑠</m:t>
                    </m:r>
                    <m:r>
                      <a:rPr lang="en-US" sz="3200" b="0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3200" b="0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𝑙</m:t>
                    </m:r>
                    <m:r>
                      <a:rPr lang="en-US" sz="3200" b="0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)</m:t>
                    </m:r>
                  </m:oMath>
                </a14:m>
                <a:r>
                  <a:rPr lang="en-US" sz="32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is updated; when agent moves right,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r>
                      <a:rPr lang="en-US" sz="32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</m:t>
                    </m:r>
                    <m:r>
                      <a:rPr lang="en-US" sz="32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𝑠</m:t>
                    </m:r>
                    <m:r>
                      <a:rPr lang="en-US" sz="32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𝑟</m:t>
                    </m:r>
                    <m:r>
                      <a:rPr lang="en-US" sz="32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)</m:t>
                    </m:r>
                  </m:oMath>
                </a14:m>
                <a:r>
                  <a:rPr lang="en-US" sz="32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is updated</a:t>
                </a:r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. The bootstrap dependency chain is </a:t>
                </a:r>
                <a14:m>
                  <m:oMath xmlns:m="http://schemas.openxmlformats.org/officeDocument/2006/math">
                    <m:r>
                      <a:rPr lang="en-US" b="0" i="1" kern="1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US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b="0" i="1" kern="10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b="0" i="1" kern="10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US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b="0" i="1" kern="10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  <m:r>
                          <a:rPr lang="en-US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US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b="0" i="1" kern="10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  <m:r>
                          <a:rPr lang="en-US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US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b="0" i="1" kern="10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US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b="0" i="1" kern="10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  <m:r>
                          <a:rPr lang="en-US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b="0" i="1" kern="10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US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b="0" i="1" kern="10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  <m:r>
                          <a:rPr lang="en-US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b="0" i="1" kern="10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US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b="0" i="1" kern="10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4</m:t>
                        </m:r>
                        <m:r>
                          <a:rPr lang="en-US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b="0" i="1" kern="10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. So there is no bootstrap dependency cycle like TD (</a:t>
                </a:r>
                <a14:m>
                  <m:oMath xmlns:m="http://schemas.openxmlformats.org/officeDocument/2006/math"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US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US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US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…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).</a:t>
                </a:r>
                <a:r>
                  <a:rPr lang="en-US" sz="32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The bootstrap dependency chain </a:t>
                </a:r>
                <a:r>
                  <a:rPr lang="en-US" sz="32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determines the stable values:</a:t>
                </a:r>
              </a:p>
              <a:p>
                <a:pPr lvl="1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250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25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25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25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25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25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25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25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25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25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25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25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</m:t>
                    </m:r>
                    <m:r>
                      <a:rPr lang="en-US" sz="25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−5</m:t>
                    </m:r>
                    <m:r>
                      <a:rPr lang="en-US" sz="25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250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2500" b="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6</m:t>
                    </m:r>
                  </m:oMath>
                </a14:m>
                <a:endParaRPr lang="en-SE" sz="25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1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25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25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25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25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25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25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25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25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25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25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25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25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</m:t>
                    </m:r>
                    <m:r>
                      <a:rPr lang="en-US" sz="25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−4</m:t>
                    </m:r>
                    <m:r>
                      <a:rPr lang="en-US" sz="25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250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2500" b="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5</m:t>
                    </m:r>
                  </m:oMath>
                </a14:m>
                <a:endParaRPr lang="en-SE" sz="25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1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250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25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25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25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25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25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25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25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25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25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25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25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−1−3</m:t>
                    </m:r>
                    <m:r>
                      <a:rPr lang="en-US" sz="25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250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−4</m:t>
                    </m:r>
                  </m:oMath>
                </a14:m>
                <a:endParaRPr lang="en-SE" sz="25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1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25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25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25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25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25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25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25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25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25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25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25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25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−1−2</m:t>
                    </m:r>
                    <m:r>
                      <a:rPr lang="en-US" sz="25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250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−3</m:t>
                    </m:r>
                  </m:oMath>
                </a14:m>
                <a:endParaRPr lang="en-SE" sz="25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1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25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25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25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25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25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25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25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25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25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25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25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25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−1−1</m:t>
                    </m:r>
                    <m:r>
                      <a:rPr lang="en-US" sz="25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250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−2</m:t>
                    </m:r>
                  </m:oMath>
                </a14:m>
                <a:endParaRPr lang="en-SE" sz="25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1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25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25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25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25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25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25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25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r>
                      <a:rPr lang="en-US" sz="25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(4,</m:t>
                    </m:r>
                    <m:r>
                      <a:rPr lang="en-US" sz="25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𝑟</m:t>
                    </m:r>
                    <m:r>
                      <a:rPr lang="en-US" sz="25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) =−1+0=−1</m:t>
                    </m:r>
                  </m:oMath>
                </a14:m>
                <a:endParaRPr lang="en-US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68E3843-FB4D-4873-8518-5F1E782FF7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3350" y="1295400"/>
                <a:ext cx="4761870" cy="5479110"/>
              </a:xfrm>
              <a:blipFill>
                <a:blip r:embed="rId3"/>
                <a:stretch>
                  <a:fillRect l="-1152" t="-1782" r="-1793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576843-C798-439B-86F0-08EE16DB2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57</a:t>
            </a:fld>
            <a:endParaRPr lang="en-US" altLang="zh-C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B37A45-C97E-4D68-A3D0-711C92F3910F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9776" y="1008789"/>
            <a:ext cx="3400875" cy="1649346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8" name="Table 27">
                <a:extLst>
                  <a:ext uri="{FF2B5EF4-FFF2-40B4-BE49-F238E27FC236}">
                    <a16:creationId xmlns:a16="http://schemas.microsoft.com/office/drawing/2014/main" id="{93219CD6-C7D7-4DF1-9549-EE6635CB2C0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94519995"/>
                  </p:ext>
                </p:extLst>
              </p:nvPr>
            </p:nvGraphicFramePr>
            <p:xfrm>
              <a:off x="4925219" y="2658135"/>
              <a:ext cx="4142581" cy="274320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792000">
                      <a:extLst>
                        <a:ext uri="{9D8B030D-6E8A-4147-A177-3AD203B41FA5}">
                          <a16:colId xmlns:a16="http://schemas.microsoft.com/office/drawing/2014/main" val="3520701096"/>
                        </a:ext>
                      </a:extLst>
                    </a:gridCol>
                    <a:gridCol w="523783">
                      <a:extLst>
                        <a:ext uri="{9D8B030D-6E8A-4147-A177-3AD203B41FA5}">
                          <a16:colId xmlns:a16="http://schemas.microsoft.com/office/drawing/2014/main" val="1221629442"/>
                        </a:ext>
                      </a:extLst>
                    </a:gridCol>
                    <a:gridCol w="559293">
                      <a:extLst>
                        <a:ext uri="{9D8B030D-6E8A-4147-A177-3AD203B41FA5}">
                          <a16:colId xmlns:a16="http://schemas.microsoft.com/office/drawing/2014/main" val="675366694"/>
                        </a:ext>
                      </a:extLst>
                    </a:gridCol>
                    <a:gridCol w="541538">
                      <a:extLst>
                        <a:ext uri="{9D8B030D-6E8A-4147-A177-3AD203B41FA5}">
                          <a16:colId xmlns:a16="http://schemas.microsoft.com/office/drawing/2014/main" val="2918571922"/>
                        </a:ext>
                      </a:extLst>
                    </a:gridCol>
                    <a:gridCol w="541538">
                      <a:extLst>
                        <a:ext uri="{9D8B030D-6E8A-4147-A177-3AD203B41FA5}">
                          <a16:colId xmlns:a16="http://schemas.microsoft.com/office/drawing/2014/main" val="2092485774"/>
                        </a:ext>
                      </a:extLst>
                    </a:gridCol>
                    <a:gridCol w="563298">
                      <a:extLst>
                        <a:ext uri="{9D8B030D-6E8A-4147-A177-3AD203B41FA5}">
                          <a16:colId xmlns:a16="http://schemas.microsoft.com/office/drawing/2014/main" val="2002820567"/>
                        </a:ext>
                      </a:extLst>
                    </a:gridCol>
                    <a:gridCol w="621131">
                      <a:extLst>
                        <a:ext uri="{9D8B030D-6E8A-4147-A177-3AD203B41FA5}">
                          <a16:colId xmlns:a16="http://schemas.microsoft.com/office/drawing/2014/main" val="1767705991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dirty="0">
                              <a:effectLst/>
                            </a:rPr>
                            <a:t> </a:t>
                          </a:r>
                          <a:r>
                            <a:rPr lang="en-US" sz="1200" dirty="0" err="1">
                              <a:effectLst/>
                            </a:rPr>
                            <a:t>Sarsa</a:t>
                          </a:r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𝑸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𝑸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𝑸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93195971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Init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94373690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dirty="0">
                              <a:effectLst/>
                            </a:rPr>
                            <a:t>After EP1</a:t>
                          </a:r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00757345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EP2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990977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EP3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5853071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EP4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59483595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EP5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80440060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EP6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−6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44446889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EP7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−6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9851626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EP8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−6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37606640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8" name="Table 27">
                <a:extLst>
                  <a:ext uri="{FF2B5EF4-FFF2-40B4-BE49-F238E27FC236}">
                    <a16:creationId xmlns:a16="http://schemas.microsoft.com/office/drawing/2014/main" id="{93219CD6-C7D7-4DF1-9549-EE6635CB2C0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94519995"/>
                  </p:ext>
                </p:extLst>
              </p:nvPr>
            </p:nvGraphicFramePr>
            <p:xfrm>
              <a:off x="4925219" y="2658135"/>
              <a:ext cx="4142581" cy="274320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792000">
                      <a:extLst>
                        <a:ext uri="{9D8B030D-6E8A-4147-A177-3AD203B41FA5}">
                          <a16:colId xmlns:a16="http://schemas.microsoft.com/office/drawing/2014/main" val="3520701096"/>
                        </a:ext>
                      </a:extLst>
                    </a:gridCol>
                    <a:gridCol w="523783">
                      <a:extLst>
                        <a:ext uri="{9D8B030D-6E8A-4147-A177-3AD203B41FA5}">
                          <a16:colId xmlns:a16="http://schemas.microsoft.com/office/drawing/2014/main" val="1221629442"/>
                        </a:ext>
                      </a:extLst>
                    </a:gridCol>
                    <a:gridCol w="559293">
                      <a:extLst>
                        <a:ext uri="{9D8B030D-6E8A-4147-A177-3AD203B41FA5}">
                          <a16:colId xmlns:a16="http://schemas.microsoft.com/office/drawing/2014/main" val="675366694"/>
                        </a:ext>
                      </a:extLst>
                    </a:gridCol>
                    <a:gridCol w="541538">
                      <a:extLst>
                        <a:ext uri="{9D8B030D-6E8A-4147-A177-3AD203B41FA5}">
                          <a16:colId xmlns:a16="http://schemas.microsoft.com/office/drawing/2014/main" val="2918571922"/>
                        </a:ext>
                      </a:extLst>
                    </a:gridCol>
                    <a:gridCol w="541538">
                      <a:extLst>
                        <a:ext uri="{9D8B030D-6E8A-4147-A177-3AD203B41FA5}">
                          <a16:colId xmlns:a16="http://schemas.microsoft.com/office/drawing/2014/main" val="2092485774"/>
                        </a:ext>
                      </a:extLst>
                    </a:gridCol>
                    <a:gridCol w="563298">
                      <a:extLst>
                        <a:ext uri="{9D8B030D-6E8A-4147-A177-3AD203B41FA5}">
                          <a16:colId xmlns:a16="http://schemas.microsoft.com/office/drawing/2014/main" val="2002820567"/>
                        </a:ext>
                      </a:extLst>
                    </a:gridCol>
                    <a:gridCol w="621131">
                      <a:extLst>
                        <a:ext uri="{9D8B030D-6E8A-4147-A177-3AD203B41FA5}">
                          <a16:colId xmlns:a16="http://schemas.microsoft.com/office/drawing/2014/main" val="1767705991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dirty="0">
                              <a:effectLst/>
                            </a:rPr>
                            <a:t> </a:t>
                          </a:r>
                          <a:r>
                            <a:rPr lang="en-US" sz="1200" dirty="0" err="1">
                              <a:effectLst/>
                            </a:rPr>
                            <a:t>Sarsa</a:t>
                          </a:r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2222" r="-543023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2222" r="-407609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2222" r="-321348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2222" r="-221348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2222" r="-111828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2222" r="-1961" b="-9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31959712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Init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102222" r="-543023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102222" r="-407609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102222" r="-321348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102222" r="-221348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102222" r="-111828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102222" r="-1961" b="-8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43736903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dirty="0">
                              <a:effectLst/>
                            </a:rPr>
                            <a:t>After EP1</a:t>
                          </a:r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202222" r="-543023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202222" r="-407609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202222" r="-321348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202222" r="-221348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202222" r="-111828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202222" r="-1961" b="-7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757345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EP2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302222" r="-543023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302222" r="-407609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302222" r="-321348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302222" r="-221348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302222" r="-111828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302222" r="-1961" b="-6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90977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EP3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393478" r="-543023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393478" r="-407609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393478" r="-321348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393478" r="-221348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393478" r="-111828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393478" r="-1961" b="-50869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853071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EP4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504444" r="-543023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504444" r="-407609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504444" r="-321348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504444" r="-221348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504444" r="-111828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504444" r="-1961" b="-4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483595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EP5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604444" r="-543023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604444" r="-407609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604444" r="-321348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604444" r="-221348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604444" r="-111828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604444" r="-1961" b="-3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0440060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EP6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704444" r="-543023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704444" r="-407609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704444" r="-321348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704444" r="-221348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704444" r="-111828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704444" r="-1961" b="-2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4446889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EP7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804444" r="-543023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804444" r="-407609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804444" r="-321348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804444" r="-221348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804444" r="-111828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804444" r="-1961" b="-1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851626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EP8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904444" r="-543023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904444" r="-407609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904444" r="-321348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904444" r="-221348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904444" r="-111828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904444" r="-1961" b="-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76066409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16BA80A-8C10-48CA-8F8A-C0FF2F0E68BF}"/>
              </a:ext>
            </a:extLst>
          </p:cNvPr>
          <p:cNvCxnSpPr>
            <a:cxnSpLocks/>
          </p:cNvCxnSpPr>
          <p:nvPr/>
        </p:nvCxnSpPr>
        <p:spPr bwMode="auto">
          <a:xfrm>
            <a:off x="7217544" y="3924531"/>
            <a:ext cx="852258" cy="248739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4206882-6124-4B43-8B38-B6170C97BAFF}"/>
              </a:ext>
            </a:extLst>
          </p:cNvPr>
          <p:cNvCxnSpPr>
            <a:cxnSpLocks/>
          </p:cNvCxnSpPr>
          <p:nvPr/>
        </p:nvCxnSpPr>
        <p:spPr bwMode="auto">
          <a:xfrm>
            <a:off x="6144251" y="4183111"/>
            <a:ext cx="852258" cy="248739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FA1116D-2C72-40FC-A5FD-92C6A0E3C460}"/>
              </a:ext>
            </a:extLst>
          </p:cNvPr>
          <p:cNvCxnSpPr>
            <a:cxnSpLocks/>
          </p:cNvCxnSpPr>
          <p:nvPr/>
        </p:nvCxnSpPr>
        <p:spPr bwMode="auto">
          <a:xfrm flipH="1">
            <a:off x="6073230" y="4431850"/>
            <a:ext cx="336448" cy="5248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313AF5F-4785-4E40-9E67-440ED2AD182A}"/>
              </a:ext>
            </a:extLst>
          </p:cNvPr>
          <p:cNvCxnSpPr>
            <a:cxnSpLocks/>
          </p:cNvCxnSpPr>
          <p:nvPr/>
        </p:nvCxnSpPr>
        <p:spPr bwMode="auto">
          <a:xfrm flipH="1">
            <a:off x="6627716" y="4529059"/>
            <a:ext cx="936594" cy="20762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0BF4263-C704-4739-80D5-83B68AD41E3D}"/>
              </a:ext>
            </a:extLst>
          </p:cNvPr>
          <p:cNvCxnSpPr>
            <a:cxnSpLocks/>
          </p:cNvCxnSpPr>
          <p:nvPr/>
        </p:nvCxnSpPr>
        <p:spPr bwMode="auto">
          <a:xfrm flipH="1">
            <a:off x="7750206" y="3112624"/>
            <a:ext cx="936594" cy="20762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779E061-DBFE-4493-BB07-0C8689807A7D}"/>
              </a:ext>
            </a:extLst>
          </p:cNvPr>
          <p:cNvCxnSpPr>
            <a:cxnSpLocks/>
          </p:cNvCxnSpPr>
          <p:nvPr/>
        </p:nvCxnSpPr>
        <p:spPr bwMode="auto">
          <a:xfrm flipH="1">
            <a:off x="6645458" y="3112624"/>
            <a:ext cx="936594" cy="20762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AB1320A-D400-4C23-AA39-2906A9A84A21}"/>
              </a:ext>
            </a:extLst>
          </p:cNvPr>
          <p:cNvCxnSpPr>
            <a:cxnSpLocks/>
          </p:cNvCxnSpPr>
          <p:nvPr/>
        </p:nvCxnSpPr>
        <p:spPr bwMode="auto">
          <a:xfrm flipH="1">
            <a:off x="6662690" y="3392286"/>
            <a:ext cx="936594" cy="20762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6E5F0FB-15A7-480F-AB0A-4B15CA23DA63}"/>
              </a:ext>
            </a:extLst>
          </p:cNvPr>
          <p:cNvCxnSpPr>
            <a:cxnSpLocks/>
          </p:cNvCxnSpPr>
          <p:nvPr/>
        </p:nvCxnSpPr>
        <p:spPr bwMode="auto">
          <a:xfrm flipH="1">
            <a:off x="7743176" y="3418418"/>
            <a:ext cx="936594" cy="20762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270BBD6-667A-4553-BB32-75A114DCFB69}"/>
              </a:ext>
            </a:extLst>
          </p:cNvPr>
          <p:cNvCxnSpPr>
            <a:cxnSpLocks/>
          </p:cNvCxnSpPr>
          <p:nvPr/>
        </p:nvCxnSpPr>
        <p:spPr bwMode="auto">
          <a:xfrm flipH="1">
            <a:off x="6662690" y="3683023"/>
            <a:ext cx="936594" cy="20762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35ED8D9-2581-431F-A771-B95EAB55437F}"/>
              </a:ext>
            </a:extLst>
          </p:cNvPr>
          <p:cNvCxnSpPr>
            <a:cxnSpLocks/>
          </p:cNvCxnSpPr>
          <p:nvPr/>
        </p:nvCxnSpPr>
        <p:spPr bwMode="auto">
          <a:xfrm flipH="1">
            <a:off x="7750206" y="3670925"/>
            <a:ext cx="936594" cy="20762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68EED8E-378B-42C0-AB8C-68C98FA7210A}"/>
              </a:ext>
            </a:extLst>
          </p:cNvPr>
          <p:cNvCxnSpPr>
            <a:cxnSpLocks/>
          </p:cNvCxnSpPr>
          <p:nvPr/>
        </p:nvCxnSpPr>
        <p:spPr bwMode="auto">
          <a:xfrm flipH="1">
            <a:off x="8872899" y="3164975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297F0F4-79BF-4FD6-AFAD-D2DBB90DC1F6}"/>
              </a:ext>
            </a:extLst>
          </p:cNvPr>
          <p:cNvCxnSpPr>
            <a:cxnSpLocks/>
          </p:cNvCxnSpPr>
          <p:nvPr/>
        </p:nvCxnSpPr>
        <p:spPr bwMode="auto">
          <a:xfrm flipH="1">
            <a:off x="8872899" y="3485444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2E13CBA-C6E1-45F9-8584-5ED3E493917F}"/>
              </a:ext>
            </a:extLst>
          </p:cNvPr>
          <p:cNvCxnSpPr>
            <a:cxnSpLocks/>
          </p:cNvCxnSpPr>
          <p:nvPr/>
        </p:nvCxnSpPr>
        <p:spPr bwMode="auto">
          <a:xfrm flipH="1">
            <a:off x="8871391" y="3759543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2A41456-F4EA-4D57-8478-07CD5BDD179C}"/>
              </a:ext>
            </a:extLst>
          </p:cNvPr>
          <p:cNvCxnSpPr>
            <a:cxnSpLocks/>
          </p:cNvCxnSpPr>
          <p:nvPr/>
        </p:nvCxnSpPr>
        <p:spPr bwMode="auto">
          <a:xfrm flipH="1">
            <a:off x="8852184" y="4015865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46FD8C8-3391-4B4A-8F2D-E43AC48CEE99}"/>
              </a:ext>
            </a:extLst>
          </p:cNvPr>
          <p:cNvCxnSpPr>
            <a:cxnSpLocks/>
          </p:cNvCxnSpPr>
          <p:nvPr/>
        </p:nvCxnSpPr>
        <p:spPr bwMode="auto">
          <a:xfrm flipH="1">
            <a:off x="8852365" y="4295301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0F7F2D5-3CC2-4E50-93EA-B5E1DA1565F1}"/>
              </a:ext>
            </a:extLst>
          </p:cNvPr>
          <p:cNvCxnSpPr>
            <a:cxnSpLocks/>
          </p:cNvCxnSpPr>
          <p:nvPr/>
        </p:nvCxnSpPr>
        <p:spPr bwMode="auto">
          <a:xfrm flipH="1">
            <a:off x="8852184" y="4597127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EBC9F5C-C6EF-4456-977E-76EEFE70EDAE}"/>
              </a:ext>
            </a:extLst>
          </p:cNvPr>
          <p:cNvCxnSpPr>
            <a:cxnSpLocks/>
          </p:cNvCxnSpPr>
          <p:nvPr/>
        </p:nvCxnSpPr>
        <p:spPr bwMode="auto">
          <a:xfrm>
            <a:off x="6123828" y="3961113"/>
            <a:ext cx="852258" cy="248739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118B2EF-DED1-4394-9D89-4F7B6173E3A4}"/>
              </a:ext>
            </a:extLst>
          </p:cNvPr>
          <p:cNvCxnSpPr>
            <a:cxnSpLocks/>
          </p:cNvCxnSpPr>
          <p:nvPr/>
        </p:nvCxnSpPr>
        <p:spPr bwMode="auto">
          <a:xfrm flipH="1">
            <a:off x="6073230" y="4140006"/>
            <a:ext cx="336448" cy="5248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E750C99-80E9-4409-9AC1-589C54253115}"/>
              </a:ext>
            </a:extLst>
          </p:cNvPr>
          <p:cNvCxnSpPr>
            <a:cxnSpLocks/>
          </p:cNvCxnSpPr>
          <p:nvPr/>
        </p:nvCxnSpPr>
        <p:spPr bwMode="auto">
          <a:xfrm flipH="1">
            <a:off x="6627716" y="4240277"/>
            <a:ext cx="954336" cy="262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2C7334AC-1F51-4D23-96A4-9027AAB75268}"/>
              </a:ext>
            </a:extLst>
          </p:cNvPr>
          <p:cNvCxnSpPr>
            <a:cxnSpLocks/>
          </p:cNvCxnSpPr>
          <p:nvPr/>
        </p:nvCxnSpPr>
        <p:spPr bwMode="auto">
          <a:xfrm flipH="1">
            <a:off x="7770049" y="4225992"/>
            <a:ext cx="954336" cy="262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4453277-C754-4B2F-823A-360B3155840F}"/>
              </a:ext>
            </a:extLst>
          </p:cNvPr>
          <p:cNvCxnSpPr>
            <a:cxnSpLocks/>
          </p:cNvCxnSpPr>
          <p:nvPr/>
        </p:nvCxnSpPr>
        <p:spPr bwMode="auto">
          <a:xfrm>
            <a:off x="7240148" y="4170931"/>
            <a:ext cx="852258" cy="248739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87EF2B9-23B7-4135-87C5-D471DCB44DAC}"/>
              </a:ext>
            </a:extLst>
          </p:cNvPr>
          <p:cNvCxnSpPr>
            <a:cxnSpLocks/>
          </p:cNvCxnSpPr>
          <p:nvPr/>
        </p:nvCxnSpPr>
        <p:spPr bwMode="auto">
          <a:xfrm flipH="1">
            <a:off x="6618845" y="4515506"/>
            <a:ext cx="954336" cy="262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7B4CF3A4-9775-4C80-8C53-4DD107791471}"/>
              </a:ext>
            </a:extLst>
          </p:cNvPr>
          <p:cNvCxnSpPr>
            <a:cxnSpLocks/>
          </p:cNvCxnSpPr>
          <p:nvPr/>
        </p:nvCxnSpPr>
        <p:spPr bwMode="auto">
          <a:xfrm flipH="1">
            <a:off x="7747601" y="4526435"/>
            <a:ext cx="954336" cy="262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4F006986-7D88-4E0D-9C81-D522173D4210}"/>
              </a:ext>
            </a:extLst>
          </p:cNvPr>
          <p:cNvCxnSpPr>
            <a:cxnSpLocks/>
          </p:cNvCxnSpPr>
          <p:nvPr/>
        </p:nvCxnSpPr>
        <p:spPr bwMode="auto">
          <a:xfrm>
            <a:off x="7240148" y="4479754"/>
            <a:ext cx="852258" cy="248739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C757C7E0-7E5F-464A-9882-9C9E9534C546}"/>
              </a:ext>
            </a:extLst>
          </p:cNvPr>
          <p:cNvCxnSpPr>
            <a:cxnSpLocks/>
          </p:cNvCxnSpPr>
          <p:nvPr/>
        </p:nvCxnSpPr>
        <p:spPr bwMode="auto">
          <a:xfrm>
            <a:off x="6151217" y="4467920"/>
            <a:ext cx="852258" cy="248739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AB1B3284-1D45-4D3E-BEE9-957747D92537}"/>
              </a:ext>
            </a:extLst>
          </p:cNvPr>
          <p:cNvCxnSpPr>
            <a:cxnSpLocks/>
          </p:cNvCxnSpPr>
          <p:nvPr/>
        </p:nvCxnSpPr>
        <p:spPr bwMode="auto">
          <a:xfrm flipH="1">
            <a:off x="6098384" y="4714035"/>
            <a:ext cx="336448" cy="5248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7B454E5-10BB-4ACB-AAA7-7C4A50DB144A}"/>
              </a:ext>
            </a:extLst>
          </p:cNvPr>
          <p:cNvCxnSpPr>
            <a:cxnSpLocks/>
          </p:cNvCxnSpPr>
          <p:nvPr/>
        </p:nvCxnSpPr>
        <p:spPr bwMode="auto">
          <a:xfrm flipH="1">
            <a:off x="6618845" y="4803315"/>
            <a:ext cx="954336" cy="2624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DF15D3DF-3B05-4B00-90CD-D0922DE041AE}"/>
              </a:ext>
            </a:extLst>
          </p:cNvPr>
          <p:cNvCxnSpPr>
            <a:cxnSpLocks/>
          </p:cNvCxnSpPr>
          <p:nvPr/>
        </p:nvCxnSpPr>
        <p:spPr bwMode="auto">
          <a:xfrm flipH="1">
            <a:off x="7732463" y="4811039"/>
            <a:ext cx="954336" cy="2624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74283849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E4145-0921-41EC-B062-2AD4783ED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7BC84-CD9A-48FF-9306-1998FB5129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6000" dirty="0"/>
              <a:t>Q Learning</a:t>
            </a:r>
            <a:endParaRPr lang="en-SE" sz="6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8FA26A-94CF-4C3B-818B-2BD7AF105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58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961936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484F5F-98F5-43EC-AE8B-C7D8EBE3909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3348" y="213064"/>
                <a:ext cx="4551525" cy="6187736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QL update equation: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SE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SE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𝑡</m:t>
                            </m:r>
                          </m:sub>
                        </m:sSub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sSub>
                          <m:sSubPr>
                            <m:ctrlPr>
                              <a:rPr lang="en-SE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18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sSub>
                      <m:sSubPr>
                        <m:ctrlPr>
                          <a:rPr lang="en-SE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𝑅</m:t>
                        </m:r>
                      </m:e>
                      <m:sub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𝑡</m:t>
                        </m:r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+1</m:t>
                        </m:r>
                      </m:sub>
                    </m:sSub>
                    <m:r>
                      <a:rPr lang="en-US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</m:t>
                    </m:r>
                    <m:r>
                      <a:rPr lang="en-US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𝛾</m:t>
                    </m:r>
                    <m:func>
                      <m:funcPr>
                        <m:ctrlPr>
                          <a:rPr lang="en-SE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sSup>
                              <m:sSupPr>
                                <m:ctrlP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pPr>
                              <m:e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𝑡</m:t>
                                </m:r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pPr>
                              <m:e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func>
                  </m:oMath>
                </a14:m>
                <a:endParaRPr lang="en-US" sz="18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EP1:</a:t>
                </a:r>
                <a:r>
                  <a:rPr lang="en-US" sz="1800" kern="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(1, 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1),(2,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1),(3,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1),(4,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0)</m:t>
                    </m:r>
                  </m:oMath>
                </a14:m>
                <a:endParaRPr lang="en-SE" sz="18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sz="1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2,</m:t>
                            </m:r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e>
                        </m:d>
                      </m:e>
                    </m:func>
                    <m:r>
                      <a:rPr lang="en-US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max</m:t>
                        </m:r>
                      </m:fName>
                      <m:e>
                        <m:r>
                          <a:rPr lang="en-US" sz="1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(</m:t>
                        </m:r>
                        <m:r>
                          <a:rPr lang="en-US" sz="1800" b="0" i="1" kern="1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0 </m:t>
                        </m:r>
                        <m:r>
                          <a:rPr lang="en-US" sz="1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,0)</m:t>
                        </m:r>
                      </m:e>
                    </m:func>
                    <m:r>
                      <a:rPr lang="en-US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</m:t>
                    </m:r>
                  </m:oMath>
                </a14:m>
                <a:endParaRPr lang="en-SE" sz="18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sz="1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3,</m:t>
                            </m:r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e>
                        </m:d>
                      </m:e>
                    </m:func>
                    <m:r>
                      <a:rPr lang="en-US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max</m:t>
                        </m:r>
                      </m:fName>
                      <m:e>
                        <m:r>
                          <a:rPr lang="en-US" sz="1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(0,</m:t>
                        </m:r>
                        <m:r>
                          <a:rPr lang="en-US" sz="1800" b="0" i="1" kern="1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</m:t>
                        </m:r>
                        <m:r>
                          <a:rPr lang="en-US" sz="1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0)</m:t>
                        </m:r>
                      </m:e>
                    </m:func>
                    <m:r>
                      <a:rPr lang="en-US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</m:t>
                    </m:r>
                  </m:oMath>
                </a14:m>
                <a:endParaRPr lang="en-SE" sz="18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sz="1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4,</m:t>
                            </m:r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e>
                        </m:d>
                      </m:e>
                    </m:func>
                    <m:r>
                      <a:rPr lang="en-US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180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0</m:t>
                    </m:r>
                    <m:r>
                      <a:rPr lang="en-US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</m:t>
                    </m:r>
                  </m:oMath>
                </a14:m>
                <a:endParaRPr lang="en-SE" sz="18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EP2</a:t>
                </a:r>
                <a:r>
                  <a:rPr lang="en-US" sz="1800" kern="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: </a:t>
                </a:r>
                <a14:m>
                  <m:oMath xmlns:m="http://schemas.openxmlformats.org/officeDocument/2006/math"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(1, 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1),(2,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1),(3,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1),(4,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0)</m:t>
                    </m:r>
                  </m:oMath>
                </a14:m>
                <a:endParaRPr lang="en-SE" sz="18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sz="1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2,</m:t>
                            </m:r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e>
                        </m:d>
                      </m:e>
                    </m:func>
                    <m:r>
                      <a:rPr lang="en-US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max</m:t>
                        </m:r>
                      </m:fName>
                      <m:e>
                        <m:r>
                          <a:rPr lang="en-US" sz="1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(−1,0)</m:t>
                        </m:r>
                      </m:e>
                    </m:func>
                    <m:r>
                      <a:rPr lang="en-US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</m:t>
                    </m:r>
                  </m:oMath>
                </a14:m>
                <a:endParaRPr lang="en-SE" sz="18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sz="1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3,</m:t>
                            </m:r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e>
                        </m:d>
                      </m:e>
                    </m:func>
                    <m:r>
                      <a:rPr lang="en-US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max</m:t>
                        </m:r>
                      </m:fName>
                      <m:e>
                        <m:r>
                          <a:rPr lang="en-US" sz="1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(−1,0)</m:t>
                        </m:r>
                      </m:e>
                    </m:func>
                    <m:r>
                      <a:rPr lang="en-US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</m:t>
                    </m:r>
                  </m:oMath>
                </a14:m>
                <a:endParaRPr lang="en-SE" sz="18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sz="1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4,</m:t>
                            </m:r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e>
                        </m:d>
                      </m:e>
                    </m:func>
                    <m:r>
                      <a:rPr lang="en-US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180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0</m:t>
                    </m:r>
                    <m:r>
                      <a:rPr lang="en-US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</m:t>
                    </m:r>
                  </m:oMath>
                </a14:m>
                <a:endParaRPr lang="en-SE" sz="18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EP3:</a:t>
                </a:r>
                <a:r>
                  <a:rPr lang="en-US" sz="1800" kern="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(1, 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1),(2,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1),(3,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1),(4,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0)</m:t>
                    </m:r>
                  </m:oMath>
                </a14:m>
                <a:endParaRPr lang="en-SE" sz="18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sz="1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2,</m:t>
                            </m:r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e>
                        </m:d>
                      </m:e>
                    </m:func>
                    <m:r>
                      <a:rPr lang="en-US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max</m:t>
                        </m:r>
                      </m:fName>
                      <m:e>
                        <m:r>
                          <a:rPr lang="en-US" sz="1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(−1,0)</m:t>
                        </m:r>
                      </m:e>
                    </m:func>
                    <m:r>
                      <a:rPr lang="en-US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</m:t>
                    </m:r>
                  </m:oMath>
                </a14:m>
                <a:endParaRPr lang="en-SE" sz="18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sz="1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3,</m:t>
                            </m:r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e>
                        </m:d>
                      </m:e>
                    </m:func>
                    <m:r>
                      <a:rPr lang="en-US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max</m:t>
                        </m:r>
                      </m:fName>
                      <m:e>
                        <m:r>
                          <a:rPr lang="en-US" sz="1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(−1,0)</m:t>
                        </m:r>
                      </m:e>
                    </m:func>
                    <m:r>
                      <a:rPr lang="en-US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</m:t>
                    </m:r>
                  </m:oMath>
                </a14:m>
                <a:endParaRPr lang="en-SE" sz="18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sz="1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4,</m:t>
                            </m:r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e>
                        </m:d>
                      </m:e>
                    </m:func>
                    <m:r>
                      <a:rPr lang="en-US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−1+0</m:t>
                    </m:r>
                    <m:r>
                      <a:rPr lang="en-US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</m:t>
                    </m:r>
                  </m:oMath>
                </a14:m>
                <a:endParaRPr lang="en-SE" sz="18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484F5F-98F5-43EC-AE8B-C7D8EBE390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3348" y="213064"/>
                <a:ext cx="4551525" cy="6187736"/>
              </a:xfrm>
              <a:blipFill>
                <a:blip r:embed="rId3"/>
                <a:stretch>
                  <a:fillRect l="-268" t="-788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1E6336-7F71-49C1-9D27-2A47487AD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59</a:t>
            </a:fld>
            <a:endParaRPr lang="en-US" altLang="zh-C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0AB2AF-1FE2-4EF8-8011-89F49BD191F3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9776" y="1008789"/>
            <a:ext cx="3400875" cy="1649346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le 10">
                <a:extLst>
                  <a:ext uri="{FF2B5EF4-FFF2-40B4-BE49-F238E27FC236}">
                    <a16:creationId xmlns:a16="http://schemas.microsoft.com/office/drawing/2014/main" id="{31B8A0D4-EE71-4DAF-A083-ADD7827F210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51037675"/>
                  </p:ext>
                </p:extLst>
              </p:nvPr>
            </p:nvGraphicFramePr>
            <p:xfrm>
              <a:off x="4925219" y="2658135"/>
              <a:ext cx="4142581" cy="274320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792000">
                      <a:extLst>
                        <a:ext uri="{9D8B030D-6E8A-4147-A177-3AD203B41FA5}">
                          <a16:colId xmlns:a16="http://schemas.microsoft.com/office/drawing/2014/main" val="3520701096"/>
                        </a:ext>
                      </a:extLst>
                    </a:gridCol>
                    <a:gridCol w="523783">
                      <a:extLst>
                        <a:ext uri="{9D8B030D-6E8A-4147-A177-3AD203B41FA5}">
                          <a16:colId xmlns:a16="http://schemas.microsoft.com/office/drawing/2014/main" val="1221629442"/>
                        </a:ext>
                      </a:extLst>
                    </a:gridCol>
                    <a:gridCol w="559293">
                      <a:extLst>
                        <a:ext uri="{9D8B030D-6E8A-4147-A177-3AD203B41FA5}">
                          <a16:colId xmlns:a16="http://schemas.microsoft.com/office/drawing/2014/main" val="675366694"/>
                        </a:ext>
                      </a:extLst>
                    </a:gridCol>
                    <a:gridCol w="541538">
                      <a:extLst>
                        <a:ext uri="{9D8B030D-6E8A-4147-A177-3AD203B41FA5}">
                          <a16:colId xmlns:a16="http://schemas.microsoft.com/office/drawing/2014/main" val="2918571922"/>
                        </a:ext>
                      </a:extLst>
                    </a:gridCol>
                    <a:gridCol w="541538">
                      <a:extLst>
                        <a:ext uri="{9D8B030D-6E8A-4147-A177-3AD203B41FA5}">
                          <a16:colId xmlns:a16="http://schemas.microsoft.com/office/drawing/2014/main" val="2092485774"/>
                        </a:ext>
                      </a:extLst>
                    </a:gridCol>
                    <a:gridCol w="563298">
                      <a:extLst>
                        <a:ext uri="{9D8B030D-6E8A-4147-A177-3AD203B41FA5}">
                          <a16:colId xmlns:a16="http://schemas.microsoft.com/office/drawing/2014/main" val="2002820567"/>
                        </a:ext>
                      </a:extLst>
                    </a:gridCol>
                    <a:gridCol w="621131">
                      <a:extLst>
                        <a:ext uri="{9D8B030D-6E8A-4147-A177-3AD203B41FA5}">
                          <a16:colId xmlns:a16="http://schemas.microsoft.com/office/drawing/2014/main" val="1767705991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  <a:latin typeface="Times New Roman" panose="02020603050405020304" pitchFamily="18" charset="0"/>
                            </a:rPr>
                            <a:t>QL</a:t>
                          </a:r>
                          <a:endParaRPr lang="en-SE" sz="1200" dirty="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𝑸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𝑸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𝑸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93195971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Init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94373690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EP1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00757345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EP2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990977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EP3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5853071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solidFill>
                                <a:srgbClr val="C00000"/>
                              </a:solidFill>
                              <a:effectLst/>
                            </a:rPr>
                            <a:t>After EP4</a:t>
                          </a:r>
                          <a:endParaRPr lang="en-SE" sz="120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59483595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solidFill>
                                <a:srgbClr val="C00000"/>
                              </a:solidFill>
                              <a:effectLst/>
                            </a:rPr>
                            <a:t>After EP5</a:t>
                          </a:r>
                          <a:endParaRPr lang="en-SE" sz="120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80440060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EP6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44446889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EP7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9851626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EP8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37606640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le 10">
                <a:extLst>
                  <a:ext uri="{FF2B5EF4-FFF2-40B4-BE49-F238E27FC236}">
                    <a16:creationId xmlns:a16="http://schemas.microsoft.com/office/drawing/2014/main" id="{31B8A0D4-EE71-4DAF-A083-ADD7827F210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51037675"/>
                  </p:ext>
                </p:extLst>
              </p:nvPr>
            </p:nvGraphicFramePr>
            <p:xfrm>
              <a:off x="4925219" y="2658135"/>
              <a:ext cx="4142581" cy="274320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792000">
                      <a:extLst>
                        <a:ext uri="{9D8B030D-6E8A-4147-A177-3AD203B41FA5}">
                          <a16:colId xmlns:a16="http://schemas.microsoft.com/office/drawing/2014/main" val="3520701096"/>
                        </a:ext>
                      </a:extLst>
                    </a:gridCol>
                    <a:gridCol w="523783">
                      <a:extLst>
                        <a:ext uri="{9D8B030D-6E8A-4147-A177-3AD203B41FA5}">
                          <a16:colId xmlns:a16="http://schemas.microsoft.com/office/drawing/2014/main" val="1221629442"/>
                        </a:ext>
                      </a:extLst>
                    </a:gridCol>
                    <a:gridCol w="559293">
                      <a:extLst>
                        <a:ext uri="{9D8B030D-6E8A-4147-A177-3AD203B41FA5}">
                          <a16:colId xmlns:a16="http://schemas.microsoft.com/office/drawing/2014/main" val="675366694"/>
                        </a:ext>
                      </a:extLst>
                    </a:gridCol>
                    <a:gridCol w="541538">
                      <a:extLst>
                        <a:ext uri="{9D8B030D-6E8A-4147-A177-3AD203B41FA5}">
                          <a16:colId xmlns:a16="http://schemas.microsoft.com/office/drawing/2014/main" val="2918571922"/>
                        </a:ext>
                      </a:extLst>
                    </a:gridCol>
                    <a:gridCol w="541538">
                      <a:extLst>
                        <a:ext uri="{9D8B030D-6E8A-4147-A177-3AD203B41FA5}">
                          <a16:colId xmlns:a16="http://schemas.microsoft.com/office/drawing/2014/main" val="2092485774"/>
                        </a:ext>
                      </a:extLst>
                    </a:gridCol>
                    <a:gridCol w="563298">
                      <a:extLst>
                        <a:ext uri="{9D8B030D-6E8A-4147-A177-3AD203B41FA5}">
                          <a16:colId xmlns:a16="http://schemas.microsoft.com/office/drawing/2014/main" val="2002820567"/>
                        </a:ext>
                      </a:extLst>
                    </a:gridCol>
                    <a:gridCol w="621131">
                      <a:extLst>
                        <a:ext uri="{9D8B030D-6E8A-4147-A177-3AD203B41FA5}">
                          <a16:colId xmlns:a16="http://schemas.microsoft.com/office/drawing/2014/main" val="1767705991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  <a:latin typeface="Times New Roman" panose="02020603050405020304" pitchFamily="18" charset="0"/>
                            </a:rPr>
                            <a:t>QL</a:t>
                          </a:r>
                          <a:endParaRPr lang="en-SE" sz="1200" dirty="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2222" r="-543023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2222" r="-407609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2222" r="-321348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2222" r="-221348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2222" r="-111828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2222" r="-1961" b="-9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31959712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Init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102222" r="-543023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102222" r="-407609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102222" r="-321348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102222" r="-221348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102222" r="-111828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102222" r="-1961" b="-8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43736903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EP1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202222" r="-543023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202222" r="-407609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202222" r="-321348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202222" r="-221348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202222" r="-111828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202222" r="-1961" b="-7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757345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EP2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302222" r="-543023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302222" r="-407609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302222" r="-321348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302222" r="-221348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302222" r="-111828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302222" r="-1961" b="-6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90977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EP3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393478" r="-543023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393478" r="-407609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393478" r="-321348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393478" r="-221348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393478" r="-111828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393478" r="-1961" b="-50869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853071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solidFill>
                                <a:srgbClr val="C00000"/>
                              </a:solidFill>
                              <a:effectLst/>
                            </a:rPr>
                            <a:t>After EP4</a:t>
                          </a:r>
                          <a:endParaRPr lang="en-SE" sz="120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504444" r="-543023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504444" r="-407609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504444" r="-321348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504444" r="-221348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504444" r="-111828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504444" r="-1961" b="-4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483595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solidFill>
                                <a:srgbClr val="C00000"/>
                              </a:solidFill>
                              <a:effectLst/>
                            </a:rPr>
                            <a:t>After EP5</a:t>
                          </a:r>
                          <a:endParaRPr lang="en-SE" sz="120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604444" r="-543023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604444" r="-407609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604444" r="-321348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604444" r="-221348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604444" r="-111828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604444" r="-1961" b="-3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0440060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EP6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704444" r="-543023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704444" r="-407609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704444" r="-321348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704444" r="-221348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704444" r="-111828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704444" r="-1961" b="-2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4446889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EP7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804444" r="-543023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804444" r="-407609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804444" r="-321348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804444" r="-221348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804444" r="-111828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804444" r="-1961" b="-1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851626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EP8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904444" r="-543023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904444" r="-407609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904444" r="-321348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904444" r="-221348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904444" r="-111828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904444" r="-1961" b="-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7606640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2" name="Title 1">
            <a:extLst>
              <a:ext uri="{FF2B5EF4-FFF2-40B4-BE49-F238E27FC236}">
                <a16:creationId xmlns:a16="http://schemas.microsoft.com/office/drawing/2014/main" id="{C3334628-4F8C-487B-AD46-6D47AF86C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5176" y="274638"/>
            <a:ext cx="3111623" cy="868362"/>
          </a:xfrm>
        </p:spPr>
        <p:txBody>
          <a:bodyPr/>
          <a:lstStyle/>
          <a:p>
            <a:r>
              <a:rPr lang="en-US" dirty="0"/>
              <a:t>QL EP1-3</a:t>
            </a:r>
            <a:endParaRPr lang="en-SE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E1123B5-FCAC-46DD-A425-794C79FD9D8A}"/>
              </a:ext>
            </a:extLst>
          </p:cNvPr>
          <p:cNvCxnSpPr>
            <a:cxnSpLocks/>
          </p:cNvCxnSpPr>
          <p:nvPr/>
        </p:nvCxnSpPr>
        <p:spPr bwMode="auto">
          <a:xfrm flipH="1">
            <a:off x="7747987" y="3125331"/>
            <a:ext cx="339570" cy="181601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6421806-838B-4F50-82AC-E95DAD7EA7EC}"/>
              </a:ext>
            </a:extLst>
          </p:cNvPr>
          <p:cNvCxnSpPr>
            <a:cxnSpLocks/>
          </p:cNvCxnSpPr>
          <p:nvPr/>
        </p:nvCxnSpPr>
        <p:spPr bwMode="auto">
          <a:xfrm flipH="1">
            <a:off x="7747987" y="3112624"/>
            <a:ext cx="938812" cy="219722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AFAC73E-548F-4B7E-ACCB-D4220345D2FC}"/>
              </a:ext>
            </a:extLst>
          </p:cNvPr>
          <p:cNvCxnSpPr>
            <a:cxnSpLocks/>
          </p:cNvCxnSpPr>
          <p:nvPr/>
        </p:nvCxnSpPr>
        <p:spPr bwMode="auto">
          <a:xfrm flipH="1">
            <a:off x="6598829" y="3099917"/>
            <a:ext cx="397680" cy="207015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02508B9-1D9F-4B10-B675-BC2BC24CC850}"/>
              </a:ext>
            </a:extLst>
          </p:cNvPr>
          <p:cNvCxnSpPr>
            <a:cxnSpLocks/>
          </p:cNvCxnSpPr>
          <p:nvPr/>
        </p:nvCxnSpPr>
        <p:spPr bwMode="auto">
          <a:xfrm flipH="1">
            <a:off x="6598829" y="3112624"/>
            <a:ext cx="938812" cy="219722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76B22A9-1545-4373-A964-85E34C5F173E}"/>
              </a:ext>
            </a:extLst>
          </p:cNvPr>
          <p:cNvCxnSpPr>
            <a:cxnSpLocks/>
          </p:cNvCxnSpPr>
          <p:nvPr/>
        </p:nvCxnSpPr>
        <p:spPr bwMode="auto">
          <a:xfrm flipH="1">
            <a:off x="6639232" y="3416605"/>
            <a:ext cx="397680" cy="207015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D00B2A6-169F-4788-9556-933E54C8A9A4}"/>
              </a:ext>
            </a:extLst>
          </p:cNvPr>
          <p:cNvCxnSpPr>
            <a:cxnSpLocks/>
          </p:cNvCxnSpPr>
          <p:nvPr/>
        </p:nvCxnSpPr>
        <p:spPr bwMode="auto">
          <a:xfrm flipH="1">
            <a:off x="6646188" y="3689680"/>
            <a:ext cx="397680" cy="207015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D1CBDEA-58E5-4646-89BC-2BCE2F9226F8}"/>
              </a:ext>
            </a:extLst>
          </p:cNvPr>
          <p:cNvCxnSpPr>
            <a:cxnSpLocks/>
          </p:cNvCxnSpPr>
          <p:nvPr/>
        </p:nvCxnSpPr>
        <p:spPr bwMode="auto">
          <a:xfrm flipH="1">
            <a:off x="7718932" y="3410149"/>
            <a:ext cx="397680" cy="207015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B51EE62-A57E-40DF-BE30-094B23FB5ABC}"/>
              </a:ext>
            </a:extLst>
          </p:cNvPr>
          <p:cNvCxnSpPr>
            <a:cxnSpLocks/>
          </p:cNvCxnSpPr>
          <p:nvPr/>
        </p:nvCxnSpPr>
        <p:spPr bwMode="auto">
          <a:xfrm flipH="1">
            <a:off x="7706832" y="3703342"/>
            <a:ext cx="397680" cy="207015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27483BC-A869-4070-B690-97EB88378611}"/>
              </a:ext>
            </a:extLst>
          </p:cNvPr>
          <p:cNvCxnSpPr>
            <a:cxnSpLocks/>
          </p:cNvCxnSpPr>
          <p:nvPr/>
        </p:nvCxnSpPr>
        <p:spPr bwMode="auto">
          <a:xfrm flipH="1">
            <a:off x="8872899" y="3164975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90AAAAD-7DF4-4FDE-A638-76BD014E19DD}"/>
              </a:ext>
            </a:extLst>
          </p:cNvPr>
          <p:cNvCxnSpPr>
            <a:cxnSpLocks/>
          </p:cNvCxnSpPr>
          <p:nvPr/>
        </p:nvCxnSpPr>
        <p:spPr bwMode="auto">
          <a:xfrm flipH="1">
            <a:off x="8872899" y="3485444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75DB8AF-B454-4FE5-A21C-259DA560350E}"/>
              </a:ext>
            </a:extLst>
          </p:cNvPr>
          <p:cNvCxnSpPr>
            <a:cxnSpLocks/>
          </p:cNvCxnSpPr>
          <p:nvPr/>
        </p:nvCxnSpPr>
        <p:spPr bwMode="auto">
          <a:xfrm flipH="1">
            <a:off x="8871391" y="3759543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008093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BD2F3-A133-4BF2-AA28-B7F666A3A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Two-Branch Example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885510-91A4-495B-91DA-DFB9F344BBB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19175"/>
                <a:ext cx="8229600" cy="3444183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An episodic MDP w. deterministic env, 3 states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and 2 actions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{1,2}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at each state. Discount factor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learning rate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 The initial state of each episode is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</a:t>
                </a:r>
              </a:p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885510-91A4-495B-91DA-DFB9F344BB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19175"/>
                <a:ext cx="8229600" cy="3444183"/>
              </a:xfrm>
              <a:blipFill>
                <a:blip r:embed="rId3"/>
                <a:stretch>
                  <a:fillRect l="-1704" t="-2301" r="-1630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EEA168-8098-4B83-BB39-BD9FBC953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7057737-C754-453C-AB82-294FDA281F54}"/>
                  </a:ext>
                </a:extLst>
              </p:cNvPr>
              <p:cNvSpPr txBox="1"/>
              <p:nvPr/>
            </p:nvSpPr>
            <p:spPr>
              <a:xfrm>
                <a:off x="5967004" y="5410200"/>
                <a:ext cx="50513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SE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7057737-C754-453C-AB82-294FDA281F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7004" y="5410200"/>
                <a:ext cx="505138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>
            <a:extLst>
              <a:ext uri="{FF2B5EF4-FFF2-40B4-BE49-F238E27FC236}">
                <a16:creationId xmlns:a16="http://schemas.microsoft.com/office/drawing/2014/main" id="{F6A27D6C-2A43-4D90-AB6A-BE06CAB4F3D7}"/>
              </a:ext>
            </a:extLst>
          </p:cNvPr>
          <p:cNvGrpSpPr/>
          <p:nvPr/>
        </p:nvGrpSpPr>
        <p:grpSpPr>
          <a:xfrm>
            <a:off x="2979433" y="4379999"/>
            <a:ext cx="3055021" cy="2313764"/>
            <a:chOff x="2979433" y="4087036"/>
            <a:chExt cx="3055021" cy="2313764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89C03FD-EC72-4110-B0E1-31103F2922F4}"/>
                </a:ext>
              </a:extLst>
            </p:cNvPr>
            <p:cNvSpPr/>
            <p:nvPr/>
          </p:nvSpPr>
          <p:spPr bwMode="auto">
            <a:xfrm>
              <a:off x="3045041" y="4938804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B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48361CAA-9139-496E-B8D1-8007246DE2D9}"/>
                </a:ext>
              </a:extLst>
            </p:cNvPr>
            <p:cNvSpPr/>
            <p:nvPr/>
          </p:nvSpPr>
          <p:spPr bwMode="auto">
            <a:xfrm>
              <a:off x="4254253" y="5765307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D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9033196-5980-4565-A9BA-AD2D3D4BD5C8}"/>
                </a:ext>
              </a:extLst>
            </p:cNvPr>
            <p:cNvSpPr/>
            <p:nvPr/>
          </p:nvSpPr>
          <p:spPr bwMode="auto">
            <a:xfrm>
              <a:off x="4239013" y="4087036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C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0BBD9C4-A1C3-475C-BA9B-B3F84B522684}"/>
                </a:ext>
              </a:extLst>
            </p:cNvPr>
            <p:cNvSpPr/>
            <p:nvPr/>
          </p:nvSpPr>
          <p:spPr bwMode="auto">
            <a:xfrm>
              <a:off x="5428253" y="4987546"/>
              <a:ext cx="538008" cy="5380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T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03A73AB2-F4F5-4696-A4A1-FEF3E40A3A5D}"/>
                </a:ext>
              </a:extLst>
            </p:cNvPr>
            <p:cNvCxnSpPr>
              <a:cxnSpLocks/>
              <a:stCxn id="8" idx="7"/>
            </p:cNvCxnSpPr>
            <p:nvPr/>
          </p:nvCxnSpPr>
          <p:spPr bwMode="auto">
            <a:xfrm flipV="1">
              <a:off x="3587468" y="4447713"/>
              <a:ext cx="666784" cy="584157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19F2EA2F-4D12-4B2A-845B-EE19A2411D47}"/>
                </a:ext>
              </a:extLst>
            </p:cNvPr>
            <p:cNvCxnSpPr>
              <a:cxnSpLocks/>
              <a:endCxn id="9" idx="2"/>
            </p:cNvCxnSpPr>
            <p:nvPr/>
          </p:nvCxnSpPr>
          <p:spPr bwMode="auto">
            <a:xfrm>
              <a:off x="3587468" y="5495858"/>
              <a:ext cx="666785" cy="58719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78353533-27FD-4FB1-85B8-3C6E8CEFBF2B}"/>
                </a:ext>
              </a:extLst>
            </p:cNvPr>
            <p:cNvCxnSpPr>
              <a:cxnSpLocks/>
              <a:stCxn id="10" idx="6"/>
            </p:cNvCxnSpPr>
            <p:nvPr/>
          </p:nvCxnSpPr>
          <p:spPr bwMode="auto">
            <a:xfrm>
              <a:off x="4874506" y="4404783"/>
              <a:ext cx="548900" cy="71178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7C24A487-FA8F-4701-B501-B8C40C0D5F4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02742" y="4692041"/>
              <a:ext cx="723087" cy="472764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21373C94-2BA6-4DF4-91C5-0232762ACB0D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763813" y="5468595"/>
              <a:ext cx="664439" cy="37613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7E283D9C-96CC-4413-AABB-49CFB5AE9D1A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874434" y="5526626"/>
              <a:ext cx="611894" cy="649149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FA90D107-E50C-4651-9439-15D4C99D4B4C}"/>
                    </a:ext>
                  </a:extLst>
                </p:cNvPr>
                <p:cNvSpPr txBox="1"/>
                <p:nvPr/>
              </p:nvSpPr>
              <p:spPr>
                <a:xfrm>
                  <a:off x="2979433" y="4425519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FA90D107-E50C-4651-9439-15D4C99D4B4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9433" y="4425519"/>
                  <a:ext cx="1135504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CDC50BCE-0051-4558-BA2F-5EFDCCA0955E}"/>
                    </a:ext>
                  </a:extLst>
                </p:cNvPr>
                <p:cNvSpPr txBox="1"/>
                <p:nvPr/>
              </p:nvSpPr>
              <p:spPr>
                <a:xfrm>
                  <a:off x="2979433" y="5765307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CDC50BCE-0051-4558-BA2F-5EFDCCA0955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9433" y="5765307"/>
                  <a:ext cx="1135504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0E0DD20C-2DD9-4DEC-B1CE-AD2313A025C0}"/>
                    </a:ext>
                  </a:extLst>
                </p:cNvPr>
                <p:cNvSpPr txBox="1"/>
                <p:nvPr/>
              </p:nvSpPr>
              <p:spPr>
                <a:xfrm>
                  <a:off x="4898950" y="4286639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0E0DD20C-2DD9-4DEC-B1CE-AD2313A025C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8950" y="4286639"/>
                  <a:ext cx="1135504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AA7FC0C9-0295-4CBC-B5D7-B719812717FD}"/>
                    </a:ext>
                  </a:extLst>
                </p:cNvPr>
                <p:cNvSpPr txBox="1"/>
                <p:nvPr/>
              </p:nvSpPr>
              <p:spPr>
                <a:xfrm>
                  <a:off x="4140956" y="4872997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=3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AA7FC0C9-0295-4CBC-B5D7-B719812717F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0956" y="4872997"/>
                  <a:ext cx="1135504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26CB68AB-1400-4F76-B728-EF0635027086}"/>
                    </a:ext>
                  </a:extLst>
                </p:cNvPr>
                <p:cNvSpPr txBox="1"/>
                <p:nvPr/>
              </p:nvSpPr>
              <p:spPr>
                <a:xfrm>
                  <a:off x="4898950" y="5896693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=4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26CB68AB-1400-4F76-B728-EF063502708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8950" y="5896693"/>
                  <a:ext cx="1135504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3E226DFA-414C-4E52-AA9D-B93CAA26444D}"/>
                    </a:ext>
                  </a:extLst>
                </p:cNvPr>
                <p:cNvSpPr txBox="1"/>
                <p:nvPr/>
              </p:nvSpPr>
              <p:spPr>
                <a:xfrm>
                  <a:off x="3996844" y="5323653"/>
                  <a:ext cx="134068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1, 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en-US" dirty="0"/>
                    <a:t>-100</a:t>
                  </a:r>
                  <a:endParaRPr lang="en-SE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3E226DFA-414C-4E52-AA9D-B93CAA26444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6844" y="5323653"/>
                  <a:ext cx="1340688" cy="369332"/>
                </a:xfrm>
                <a:prstGeom prst="rect">
                  <a:avLst/>
                </a:prstGeom>
                <a:blipFill>
                  <a:blip r:embed="rId11"/>
                  <a:stretch>
                    <a:fillRect t="-8197" r="-3182" b="-24590"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60087911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799EA52-09B3-4946-AC73-593C132F7B5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84863" y="89012"/>
                <a:ext cx="4699670" cy="6563879"/>
              </a:xfrm>
            </p:spPr>
            <p:txBody>
              <a:bodyPr>
                <a:normAutofit lnSpcReduction="10000"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000" kern="1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EP4: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0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d>
                      <m:d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0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d>
                      <m:d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m:rPr>
                            <m:sty m:val="p"/>
                          </m:rP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0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,(1,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0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0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10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1),(2,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0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0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10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1),(3,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0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0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10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1),(4,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0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0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a:rPr lang="en-US" sz="10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0)</m:t>
                    </m:r>
                  </m:oMath>
                </a14:m>
                <a:endParaRPr lang="en-SE" sz="1000" kern="100" dirty="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00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000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2,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e>
                        </m:d>
                      </m:e>
                    </m:func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000" b="0" i="1" kern="1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0,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−1</m:t>
                            </m:r>
                          </m:e>
                        </m:d>
                      </m:e>
                    </m:func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0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</m:t>
                    </m:r>
                  </m:oMath>
                </a14:m>
                <a:endParaRPr lang="en-SE" sz="1000" kern="100" dirty="0">
                  <a:solidFill>
                    <a:srgbClr val="C00000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000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1,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e>
                        </m:d>
                      </m:e>
                    </m:func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000" b="0" i="1" kern="1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0,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−1</m:t>
                            </m:r>
                          </m:e>
                        </m:d>
                      </m:e>
                    </m:func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0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</m:t>
                    </m:r>
                  </m:oMath>
                </a14:m>
                <a:endParaRPr lang="en-SE" sz="10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000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1,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e>
                        </m:d>
                      </m:e>
                    </m:func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000" b="0" i="1" kern="1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0, 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−1</m:t>
                            </m:r>
                          </m:e>
                        </m:d>
                      </m:e>
                    </m:func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0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</m:t>
                    </m:r>
                  </m:oMath>
                </a14:m>
                <a:endParaRPr lang="en-SE" sz="1000" kern="100" dirty="0">
                  <a:solidFill>
                    <a:srgbClr val="C00000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000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2,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e>
                        </m:d>
                      </m:e>
                    </m:func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−1,−1</m:t>
                            </m:r>
                          </m:e>
                        </m:d>
                      </m:e>
                    </m:func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0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−2</m:t>
                    </m:r>
                  </m:oMath>
                </a14:m>
                <a:endParaRPr lang="en-SE" sz="1000" kern="100" dirty="0">
                  <a:solidFill>
                    <a:srgbClr val="C00000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000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3,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e>
                        </m:d>
                      </m:e>
                    </m:func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−1,−1</m:t>
                            </m:r>
                          </m:e>
                        </m:d>
                      </m:e>
                    </m:func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0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−2</m:t>
                    </m:r>
                  </m:oMath>
                </a14:m>
                <a:endParaRPr lang="en-SE" sz="1000" kern="100" dirty="0">
                  <a:solidFill>
                    <a:srgbClr val="C00000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000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sSup>
                              <m:sSupPr>
                                <m:ctrlPr>
                                  <a:rPr lang="en-US" sz="1000" i="1" kern="1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pPr>
                              <m:e>
                                <m:r>
                                  <a:rPr lang="en-US" sz="1000" i="1" kern="1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sz="1000" i="1" kern="1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r>
                          <a:rPr lang="en-US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4,</m:t>
                            </m:r>
                            <m:sSup>
                              <m:sSupPr>
                                <m:ctrlPr>
                                  <a:rPr lang="en-US" sz="1000" i="1" kern="1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pPr>
                              <m:e>
                                <m:r>
                                  <a:rPr lang="en-US" sz="1000" i="1" kern="1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sz="1000" i="1" kern="1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func>
                    <m:r>
                      <a:rPr lang="en-US" sz="10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−1+0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</m:t>
                    </m:r>
                  </m:oMath>
                </a14:m>
                <a:endParaRPr lang="en-US" sz="1000" i="1" kern="100" dirty="0">
                  <a:solidFill>
                    <a:schemeClr val="tx1"/>
                  </a:solidFill>
                  <a:effectLst/>
                  <a:latin typeface="Cambria Math" panose="02040503050406030204" pitchFamily="18" charset="0"/>
                  <a:ea typeface="SimSun" panose="02010600030101010101" pitchFamily="2" charset="-122"/>
                </a:endParaRPr>
              </a:p>
              <a:p>
                <a:pPr marL="342900" marR="0" lvl="0" indent="-342900" algn="l" defTabSz="914400" rtl="0" eaLnBrk="0" fontAlgn="base" latinLnBrk="0" hangingPunct="0">
                  <a:lnSpc>
                    <a:spcPct val="15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  <a:defRPr/>
                </a:pPr>
                <a:r>
                  <a:rPr kumimoji="0" lang="en-US" sz="1000" b="0" i="0" u="none" strike="noStrike" kern="1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SimSun" panose="02010600030101010101" pitchFamily="2" charset="-122"/>
                    <a:cs typeface="+mn-cs"/>
                  </a:rPr>
                  <a:t>EP5: 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0" lang="en-SE" sz="10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1000" b="0" i="0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3,</m:t>
                        </m:r>
                        <m:r>
                          <a:rPr kumimoji="0" lang="en-US" sz="10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kumimoji="0" lang="en-US" sz="1000" b="0" i="0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l</m:t>
                        </m:r>
                        <m:r>
                          <a:rPr kumimoji="0" lang="en-US" sz="1000" b="0" i="0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,</m:t>
                        </m:r>
                        <m:r>
                          <a:rPr kumimoji="0" lang="en-US" sz="10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 −</m:t>
                        </m:r>
                        <m:r>
                          <a:rPr kumimoji="0" lang="en-US" sz="1000" b="0" i="0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1</m:t>
                        </m:r>
                      </m:e>
                    </m:d>
                    <m:r>
                      <a:rPr kumimoji="0" lang="en-US" sz="10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,</m:t>
                    </m:r>
                    <m:d>
                      <m:dPr>
                        <m:ctrlPr>
                          <a:rPr kumimoji="0" lang="en-SE" sz="10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1000" b="0" i="0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2,</m:t>
                        </m:r>
                        <m:r>
                          <a:rPr kumimoji="0" lang="en-US" sz="10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kumimoji="0" lang="en-US" sz="1000" b="0" i="0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l</m:t>
                        </m:r>
                        <m:r>
                          <a:rPr kumimoji="0" lang="en-US" sz="1000" b="0" i="0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,</m:t>
                        </m:r>
                        <m:r>
                          <a:rPr kumimoji="0" lang="en-US" sz="10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 −</m:t>
                        </m:r>
                        <m:r>
                          <a:rPr kumimoji="0" lang="en-US" sz="1000" b="0" i="0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1</m:t>
                        </m:r>
                      </m:e>
                    </m:d>
                    <m:r>
                      <a:rPr kumimoji="0" lang="en-US" sz="10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,</m:t>
                    </m:r>
                    <m:d>
                      <m:dPr>
                        <m:ctrlPr>
                          <a:rPr kumimoji="0" lang="en-SE" sz="10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1000" b="0" i="0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1,</m:t>
                        </m:r>
                        <m:r>
                          <m:rPr>
                            <m:sty m:val="p"/>
                          </m:rPr>
                          <a:rPr kumimoji="0" lang="en-US" sz="1000" b="0" i="0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l</m:t>
                        </m:r>
                        <m:r>
                          <a:rPr kumimoji="0" lang="en-US" sz="1000" b="0" i="0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,</m:t>
                        </m:r>
                        <m:r>
                          <a:rPr kumimoji="0" lang="en-US" sz="10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 −</m:t>
                        </m:r>
                        <m:r>
                          <a:rPr kumimoji="0" lang="en-US" sz="1000" b="0" i="0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1</m:t>
                        </m:r>
                      </m:e>
                    </m:d>
                    <m:r>
                      <a:rPr kumimoji="0" lang="en-US" sz="10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,(1,</m:t>
                    </m:r>
                    <m:r>
                      <a:rPr kumimoji="0" lang="en-US" sz="10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 </m:t>
                    </m:r>
                    <m:r>
                      <m:rPr>
                        <m:sty m:val="p"/>
                      </m:rPr>
                      <a:rPr kumimoji="0" lang="en-US" sz="10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r</m:t>
                    </m:r>
                    <m:r>
                      <a:rPr kumimoji="0" lang="en-US" sz="10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,</m:t>
                    </m:r>
                    <m:r>
                      <a:rPr kumimoji="0" lang="en-US" sz="10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 −</m:t>
                    </m:r>
                    <m:r>
                      <a:rPr kumimoji="0" lang="en-US" sz="10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1),(2,</m:t>
                    </m:r>
                    <m:r>
                      <a:rPr kumimoji="0" lang="en-US" sz="10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 </m:t>
                    </m:r>
                    <m:r>
                      <m:rPr>
                        <m:sty m:val="p"/>
                      </m:rPr>
                      <a:rPr kumimoji="0" lang="en-US" sz="10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r</m:t>
                    </m:r>
                    <m:r>
                      <a:rPr kumimoji="0" lang="en-US" sz="10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,</m:t>
                    </m:r>
                    <m:r>
                      <a:rPr kumimoji="0" lang="en-US" sz="10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 −</m:t>
                    </m:r>
                    <m:r>
                      <a:rPr kumimoji="0" lang="en-US" sz="10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1),(3,</m:t>
                    </m:r>
                    <m:r>
                      <a:rPr kumimoji="0" lang="en-US" sz="10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 </m:t>
                    </m:r>
                    <m:r>
                      <m:rPr>
                        <m:sty m:val="p"/>
                      </m:rPr>
                      <a:rPr kumimoji="0" lang="en-US" sz="10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r</m:t>
                    </m:r>
                    <m:r>
                      <a:rPr kumimoji="0" lang="en-US" sz="10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,</m:t>
                    </m:r>
                    <m:r>
                      <a:rPr kumimoji="0" lang="en-US" sz="10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 −</m:t>
                    </m:r>
                    <m:r>
                      <a:rPr kumimoji="0" lang="en-US" sz="10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1),(4,</m:t>
                    </m:r>
                    <m:r>
                      <a:rPr kumimoji="0" lang="en-US" sz="10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 </m:t>
                    </m:r>
                    <m:r>
                      <m:rPr>
                        <m:sty m:val="p"/>
                      </m:rPr>
                      <a:rPr kumimoji="0" lang="en-US" sz="10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r</m:t>
                    </m:r>
                    <m:r>
                      <a:rPr kumimoji="0" lang="en-US" sz="10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,</m:t>
                    </m:r>
                    <m:r>
                      <a:rPr kumimoji="0" lang="en-US" sz="10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 </m:t>
                    </m:r>
                    <m:r>
                      <a:rPr kumimoji="0" lang="en-US" sz="10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0)</m:t>
                    </m:r>
                  </m:oMath>
                </a14:m>
                <a:endParaRPr kumimoji="0" lang="en-SE" sz="1000" b="0" i="0" u="none" strike="noStrike" kern="1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  <a:cs typeface="+mn-cs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00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000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2,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e>
                        </m:d>
                      </m:e>
                    </m:func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−1,</m:t>
                            </m:r>
                            <m:r>
                              <a:rPr lang="en-US" sz="1000" b="0" i="1" kern="1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−2</m:t>
                            </m:r>
                          </m:e>
                        </m:d>
                      </m:e>
                    </m:func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0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000" b="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2</m:t>
                    </m:r>
                  </m:oMath>
                </a14:m>
                <a:endParaRPr lang="en-SE" sz="1000" kern="100" dirty="0">
                  <a:solidFill>
                    <a:srgbClr val="C00000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000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1,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e>
                        </m:d>
                      </m:e>
                    </m:func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−1,</m:t>
                            </m:r>
                            <m:r>
                              <a:rPr lang="en-US" sz="1000" b="0" i="1" kern="1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−2</m:t>
                            </m:r>
                          </m:e>
                        </m:d>
                      </m:e>
                    </m:func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0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000" b="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2</m:t>
                    </m:r>
                  </m:oMath>
                </a14:m>
                <a:endParaRPr lang="en-SE" sz="1000" kern="100" dirty="0">
                  <a:solidFill>
                    <a:srgbClr val="C00000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000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1,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e>
                        </m:d>
                      </m:e>
                    </m:func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−1,</m:t>
                            </m:r>
                            <m:r>
                              <a:rPr lang="en-US" sz="1000" b="0" i="1" kern="1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−2</m:t>
                            </m:r>
                          </m:e>
                        </m:d>
                      </m:e>
                    </m:func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0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000" b="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2</m:t>
                    </m:r>
                  </m:oMath>
                </a14:m>
                <a:endParaRPr lang="en-SE" sz="10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000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2,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e>
                        </m:d>
                      </m:e>
                    </m:func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−</m:t>
                            </m:r>
                            <m:r>
                              <a:rPr lang="en-US" sz="1000" b="0" i="1" kern="1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,−</m:t>
                            </m:r>
                            <m:r>
                              <a:rPr lang="en-US" sz="1000" b="0" i="1" kern="1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</m:t>
                            </m:r>
                          </m:e>
                        </m:d>
                      </m:e>
                    </m:func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0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000" b="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3</m:t>
                    </m:r>
                  </m:oMath>
                </a14:m>
                <a:endParaRPr lang="en-SE" sz="10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00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000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3,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e>
                        </m:d>
                      </m:e>
                    </m:func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−</m:t>
                            </m:r>
                            <m:r>
                              <a:rPr lang="en-US" sz="1000" b="0" i="1" kern="1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,−1</m:t>
                            </m:r>
                          </m:e>
                        </m:d>
                      </m:e>
                    </m:func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</m:t>
                    </m:r>
                  </m:oMath>
                </a14:m>
                <a:endParaRPr lang="en-SE" sz="10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000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sSup>
                              <m:sSupPr>
                                <m:ctrlPr>
                                  <a:rPr lang="en-US" sz="1000" i="1" kern="1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pPr>
                              <m:e>
                                <m:r>
                                  <a:rPr lang="en-US" sz="1000" i="1" kern="1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sz="1000" i="1" kern="1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r>
                          <a:rPr lang="en-US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4,</m:t>
                            </m:r>
                            <m:sSup>
                              <m:sSupPr>
                                <m:ctrlPr>
                                  <a:rPr lang="en-US" sz="1000" i="1" kern="1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pPr>
                              <m:e>
                                <m:r>
                                  <a:rPr lang="en-US" sz="1000" i="1" kern="1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sz="1000" i="1" kern="1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func>
                    <m:r>
                      <a:rPr lang="en-US" sz="10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−1+0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</m:t>
                    </m:r>
                  </m:oMath>
                </a14:m>
                <a:endParaRPr lang="en-SE" sz="10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000" kern="1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EP6: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0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d>
                      <m:d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0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d>
                      <m:d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m:rPr>
                            <m:sty m:val="p"/>
                          </m:rP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0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,(1,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0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0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10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1),(2,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0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0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10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1),(3,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0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0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10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1),(4,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0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0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a:rPr lang="en-US" sz="10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0)</m:t>
                    </m:r>
                  </m:oMath>
                </a14:m>
                <a:endParaRPr lang="en-US" sz="1000" kern="100" dirty="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00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000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2,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e>
                        </m:d>
                      </m:e>
                    </m:func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−</m:t>
                            </m:r>
                            <m:r>
                              <a:rPr lang="en-US" sz="1000" b="0" i="1" kern="1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r>
                              <a:rPr lang="en-US" sz="1000" b="0" i="1" kern="1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−2</m:t>
                            </m:r>
                          </m:e>
                        </m:d>
                      </m:e>
                    </m:func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0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000" b="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3</m:t>
                    </m:r>
                  </m:oMath>
                </a14:m>
                <a:endParaRPr lang="en-SE" sz="1000" kern="100" dirty="0">
                  <a:solidFill>
                    <a:srgbClr val="C00000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000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1,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e>
                        </m:d>
                      </m:e>
                    </m:func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−</m:t>
                            </m:r>
                            <m:r>
                              <a:rPr lang="en-US" sz="1000" b="0" i="1" kern="1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r>
                              <a:rPr lang="en-US" sz="1000" b="0" i="1" kern="1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−3</m:t>
                            </m:r>
                          </m:e>
                        </m:d>
                      </m:e>
                    </m:func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0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000" b="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3</m:t>
                    </m:r>
                  </m:oMath>
                </a14:m>
                <a:endParaRPr lang="en-SE" sz="1000" kern="100" dirty="0">
                  <a:solidFill>
                    <a:srgbClr val="C00000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000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1,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e>
                        </m:d>
                      </m:e>
                    </m:func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−</m:t>
                            </m:r>
                            <m:r>
                              <a:rPr lang="en-US" sz="1000" b="0" i="1" kern="1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r>
                              <a:rPr lang="en-US" sz="1000" b="0" i="1" kern="1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−3</m:t>
                            </m:r>
                          </m:e>
                        </m:d>
                      </m:e>
                    </m:func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0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000" b="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3</m:t>
                    </m:r>
                  </m:oMath>
                </a14:m>
                <a:endParaRPr lang="en-SE" sz="10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00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000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2,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e>
                        </m:d>
                      </m:e>
                    </m:func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−</m:t>
                            </m:r>
                            <m:r>
                              <a:rPr lang="en-US" sz="1000" b="0" i="1" kern="1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3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,−</m:t>
                            </m:r>
                            <m:r>
                              <a:rPr lang="en-US" sz="1000" b="0" i="1" kern="1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</m:t>
                            </m:r>
                          </m:e>
                        </m:d>
                      </m:e>
                    </m:func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</m:t>
                    </m:r>
                    <m:r>
                      <a:rPr lang="en-US" sz="1000" b="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3</m:t>
                    </m:r>
                  </m:oMath>
                </a14:m>
                <a:endParaRPr lang="en-SE" sz="10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000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3,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e>
                        </m:d>
                      </m:e>
                    </m:func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−</m:t>
                            </m:r>
                            <m:r>
                              <a:rPr lang="en-US" sz="1000" b="0" i="1" kern="1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3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,−1</m:t>
                            </m:r>
                          </m:e>
                        </m:d>
                      </m:e>
                    </m:func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</m:t>
                    </m:r>
                  </m:oMath>
                </a14:m>
                <a:endParaRPr lang="en-SE" sz="10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000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sSup>
                              <m:sSupPr>
                                <m:ctrlPr>
                                  <a:rPr lang="en-US" sz="1000" i="1" kern="1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pPr>
                              <m:e>
                                <m:r>
                                  <a:rPr lang="en-US" sz="1000" i="1" kern="1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sz="1000" i="1" kern="1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r>
                          <a:rPr lang="en-US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4,</m:t>
                            </m:r>
                            <m:sSup>
                              <m:sSupPr>
                                <m:ctrlPr>
                                  <a:rPr lang="en-US" sz="1000" i="1" kern="1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pPr>
                              <m:e>
                                <m:r>
                                  <a:rPr lang="en-US" sz="1000" i="1" kern="1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sz="1000" i="1" kern="1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func>
                    <m:r>
                      <a:rPr lang="en-US" sz="10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−1+0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</m:t>
                    </m:r>
                  </m:oMath>
                </a14:m>
                <a:endParaRPr lang="en-SE" sz="10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799EA52-09B3-4946-AC73-593C132F7B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4863" y="89012"/>
                <a:ext cx="4699670" cy="6563879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947C08-E383-4AEB-A0A4-F4B7F94F1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60</a:t>
            </a:fld>
            <a:endParaRPr lang="en-US" altLang="zh-C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15E4C1B-37BB-4343-AF94-469738E7AE18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9776" y="1008789"/>
            <a:ext cx="3400875" cy="1649346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7106F10E-DA75-4265-BE76-0E217C38FD7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86235081"/>
                  </p:ext>
                </p:extLst>
              </p:nvPr>
            </p:nvGraphicFramePr>
            <p:xfrm>
              <a:off x="4925219" y="2658135"/>
              <a:ext cx="4142581" cy="274320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792000">
                      <a:extLst>
                        <a:ext uri="{9D8B030D-6E8A-4147-A177-3AD203B41FA5}">
                          <a16:colId xmlns:a16="http://schemas.microsoft.com/office/drawing/2014/main" val="3520701096"/>
                        </a:ext>
                      </a:extLst>
                    </a:gridCol>
                    <a:gridCol w="523783">
                      <a:extLst>
                        <a:ext uri="{9D8B030D-6E8A-4147-A177-3AD203B41FA5}">
                          <a16:colId xmlns:a16="http://schemas.microsoft.com/office/drawing/2014/main" val="1221629442"/>
                        </a:ext>
                      </a:extLst>
                    </a:gridCol>
                    <a:gridCol w="559293">
                      <a:extLst>
                        <a:ext uri="{9D8B030D-6E8A-4147-A177-3AD203B41FA5}">
                          <a16:colId xmlns:a16="http://schemas.microsoft.com/office/drawing/2014/main" val="675366694"/>
                        </a:ext>
                      </a:extLst>
                    </a:gridCol>
                    <a:gridCol w="541538">
                      <a:extLst>
                        <a:ext uri="{9D8B030D-6E8A-4147-A177-3AD203B41FA5}">
                          <a16:colId xmlns:a16="http://schemas.microsoft.com/office/drawing/2014/main" val="2918571922"/>
                        </a:ext>
                      </a:extLst>
                    </a:gridCol>
                    <a:gridCol w="541538">
                      <a:extLst>
                        <a:ext uri="{9D8B030D-6E8A-4147-A177-3AD203B41FA5}">
                          <a16:colId xmlns:a16="http://schemas.microsoft.com/office/drawing/2014/main" val="2092485774"/>
                        </a:ext>
                      </a:extLst>
                    </a:gridCol>
                    <a:gridCol w="563298">
                      <a:extLst>
                        <a:ext uri="{9D8B030D-6E8A-4147-A177-3AD203B41FA5}">
                          <a16:colId xmlns:a16="http://schemas.microsoft.com/office/drawing/2014/main" val="2002820567"/>
                        </a:ext>
                      </a:extLst>
                    </a:gridCol>
                    <a:gridCol w="621131">
                      <a:extLst>
                        <a:ext uri="{9D8B030D-6E8A-4147-A177-3AD203B41FA5}">
                          <a16:colId xmlns:a16="http://schemas.microsoft.com/office/drawing/2014/main" val="1767705991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  <a:latin typeface="Times New Roman" panose="02020603050405020304" pitchFamily="18" charset="0"/>
                            </a:rPr>
                            <a:t>QL</a:t>
                          </a:r>
                          <a:endParaRPr lang="en-SE" sz="1200" dirty="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𝑸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2,</m:t>
                                    </m:r>
                                    <m:r>
                                      <a:rPr lang="en-US" sz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𝑸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en-US" sz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𝑸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93195971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Init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94373690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EP1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00757345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EP2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990977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EP3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5853071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ffectLst/>
                            </a:rPr>
                            <a:t>After EP4</a:t>
                          </a:r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59483595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ffectLst/>
                            </a:rPr>
                            <a:t>After EP5</a:t>
                          </a:r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80440060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EP6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44446889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EP7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9851626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EP8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37606640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7106F10E-DA75-4265-BE76-0E217C38FD7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86235081"/>
                  </p:ext>
                </p:extLst>
              </p:nvPr>
            </p:nvGraphicFramePr>
            <p:xfrm>
              <a:off x="4925219" y="2658135"/>
              <a:ext cx="4142581" cy="274320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792000">
                      <a:extLst>
                        <a:ext uri="{9D8B030D-6E8A-4147-A177-3AD203B41FA5}">
                          <a16:colId xmlns:a16="http://schemas.microsoft.com/office/drawing/2014/main" val="3520701096"/>
                        </a:ext>
                      </a:extLst>
                    </a:gridCol>
                    <a:gridCol w="523783">
                      <a:extLst>
                        <a:ext uri="{9D8B030D-6E8A-4147-A177-3AD203B41FA5}">
                          <a16:colId xmlns:a16="http://schemas.microsoft.com/office/drawing/2014/main" val="1221629442"/>
                        </a:ext>
                      </a:extLst>
                    </a:gridCol>
                    <a:gridCol w="559293">
                      <a:extLst>
                        <a:ext uri="{9D8B030D-6E8A-4147-A177-3AD203B41FA5}">
                          <a16:colId xmlns:a16="http://schemas.microsoft.com/office/drawing/2014/main" val="675366694"/>
                        </a:ext>
                      </a:extLst>
                    </a:gridCol>
                    <a:gridCol w="541538">
                      <a:extLst>
                        <a:ext uri="{9D8B030D-6E8A-4147-A177-3AD203B41FA5}">
                          <a16:colId xmlns:a16="http://schemas.microsoft.com/office/drawing/2014/main" val="2918571922"/>
                        </a:ext>
                      </a:extLst>
                    </a:gridCol>
                    <a:gridCol w="541538">
                      <a:extLst>
                        <a:ext uri="{9D8B030D-6E8A-4147-A177-3AD203B41FA5}">
                          <a16:colId xmlns:a16="http://schemas.microsoft.com/office/drawing/2014/main" val="2092485774"/>
                        </a:ext>
                      </a:extLst>
                    </a:gridCol>
                    <a:gridCol w="563298">
                      <a:extLst>
                        <a:ext uri="{9D8B030D-6E8A-4147-A177-3AD203B41FA5}">
                          <a16:colId xmlns:a16="http://schemas.microsoft.com/office/drawing/2014/main" val="2002820567"/>
                        </a:ext>
                      </a:extLst>
                    </a:gridCol>
                    <a:gridCol w="621131">
                      <a:extLst>
                        <a:ext uri="{9D8B030D-6E8A-4147-A177-3AD203B41FA5}">
                          <a16:colId xmlns:a16="http://schemas.microsoft.com/office/drawing/2014/main" val="1767705991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  <a:latin typeface="Times New Roman" panose="02020603050405020304" pitchFamily="18" charset="0"/>
                            </a:rPr>
                            <a:t>QL</a:t>
                          </a:r>
                          <a:endParaRPr lang="en-SE" sz="1200" dirty="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2222" r="-543023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2222" r="-407609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2222" r="-321348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2222" r="-221348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2222" r="-111828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2222" r="-1961" b="-9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31959712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Init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102222" r="-543023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102222" r="-407609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102222" r="-321348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102222" r="-221348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102222" r="-111828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102222" r="-1961" b="-8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43736903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EP1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202222" r="-543023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202222" r="-407609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202222" r="-321348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202222" r="-221348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202222" r="-111828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202222" r="-1961" b="-7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757345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EP2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302222" r="-543023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302222" r="-407609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302222" r="-321348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302222" r="-221348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302222" r="-111828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302222" r="-1961" b="-6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90977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EP3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393478" r="-543023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393478" r="-407609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393478" r="-321348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393478" r="-221348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393478" r="-111828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393478" r="-1961" b="-50869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853071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ffectLst/>
                            </a:rPr>
                            <a:t>After EP4</a:t>
                          </a:r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504444" r="-543023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504444" r="-407609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504444" r="-321348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504444" r="-221348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504444" r="-111828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504444" r="-1961" b="-4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483595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ffectLst/>
                            </a:rPr>
                            <a:t>After EP5</a:t>
                          </a:r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604444" r="-543023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604444" r="-407609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604444" r="-321348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604444" r="-221348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604444" r="-111828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604444" r="-1961" b="-3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0440060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EP6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704444" r="-543023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704444" r="-407609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704444" r="-321348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704444" r="-221348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704444" r="-111828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704444" r="-1961" b="-2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4446889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EP7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804444" r="-543023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804444" r="-407609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804444" r="-321348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804444" r="-221348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804444" r="-111828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804444" r="-1961" b="-1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851626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EP8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904444" r="-543023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904444" r="-407609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904444" r="-321348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904444" r="-221348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904444" r="-111828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904444" r="-1961" b="-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7606640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" name="Title 1">
            <a:extLst>
              <a:ext uri="{FF2B5EF4-FFF2-40B4-BE49-F238E27FC236}">
                <a16:creationId xmlns:a16="http://schemas.microsoft.com/office/drawing/2014/main" id="{C661B49A-FEDE-48A5-B8F3-6A66FE56C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5176" y="274638"/>
            <a:ext cx="3111623" cy="868362"/>
          </a:xfrm>
        </p:spPr>
        <p:txBody>
          <a:bodyPr/>
          <a:lstStyle/>
          <a:p>
            <a:r>
              <a:rPr lang="en-US" dirty="0"/>
              <a:t>QL EP4-6</a:t>
            </a:r>
            <a:endParaRPr lang="en-SE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3BCE023-185A-4597-A85B-57CB68D46FE7}"/>
              </a:ext>
            </a:extLst>
          </p:cNvPr>
          <p:cNvCxnSpPr>
            <a:cxnSpLocks/>
          </p:cNvCxnSpPr>
          <p:nvPr/>
        </p:nvCxnSpPr>
        <p:spPr bwMode="auto">
          <a:xfrm flipH="1">
            <a:off x="7747987" y="3125331"/>
            <a:ext cx="339570" cy="181601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765D5F8-6722-444A-8B17-39D5DC7FBAA8}"/>
              </a:ext>
            </a:extLst>
          </p:cNvPr>
          <p:cNvCxnSpPr>
            <a:cxnSpLocks/>
          </p:cNvCxnSpPr>
          <p:nvPr/>
        </p:nvCxnSpPr>
        <p:spPr bwMode="auto">
          <a:xfrm flipH="1">
            <a:off x="7747987" y="3112624"/>
            <a:ext cx="938812" cy="219722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D02126E-7BCD-48E3-9E82-24D9CD9E03ED}"/>
              </a:ext>
            </a:extLst>
          </p:cNvPr>
          <p:cNvCxnSpPr>
            <a:cxnSpLocks/>
          </p:cNvCxnSpPr>
          <p:nvPr/>
        </p:nvCxnSpPr>
        <p:spPr bwMode="auto">
          <a:xfrm flipH="1">
            <a:off x="6598829" y="3099917"/>
            <a:ext cx="397680" cy="207015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3ED5A11-4E0A-408D-859D-2ABE5334591E}"/>
              </a:ext>
            </a:extLst>
          </p:cNvPr>
          <p:cNvCxnSpPr>
            <a:cxnSpLocks/>
          </p:cNvCxnSpPr>
          <p:nvPr/>
        </p:nvCxnSpPr>
        <p:spPr bwMode="auto">
          <a:xfrm flipH="1">
            <a:off x="6598829" y="3112624"/>
            <a:ext cx="938812" cy="219722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8A5794A-56F1-4097-A693-CF43E2A115A2}"/>
              </a:ext>
            </a:extLst>
          </p:cNvPr>
          <p:cNvCxnSpPr>
            <a:cxnSpLocks/>
          </p:cNvCxnSpPr>
          <p:nvPr/>
        </p:nvCxnSpPr>
        <p:spPr bwMode="auto">
          <a:xfrm flipH="1">
            <a:off x="6639232" y="3416605"/>
            <a:ext cx="397680" cy="207015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2ADDF0C-7D12-430E-809B-0B04AD0E355B}"/>
              </a:ext>
            </a:extLst>
          </p:cNvPr>
          <p:cNvCxnSpPr>
            <a:cxnSpLocks/>
          </p:cNvCxnSpPr>
          <p:nvPr/>
        </p:nvCxnSpPr>
        <p:spPr bwMode="auto">
          <a:xfrm flipH="1">
            <a:off x="6646188" y="3689680"/>
            <a:ext cx="397680" cy="207015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798222B-F628-4AF1-B780-93B566F104E9}"/>
              </a:ext>
            </a:extLst>
          </p:cNvPr>
          <p:cNvCxnSpPr>
            <a:cxnSpLocks/>
          </p:cNvCxnSpPr>
          <p:nvPr/>
        </p:nvCxnSpPr>
        <p:spPr bwMode="auto">
          <a:xfrm flipH="1">
            <a:off x="7718932" y="3410149"/>
            <a:ext cx="397680" cy="207015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4DD300D-DC0C-4B12-B788-58B77E2BEEEF}"/>
              </a:ext>
            </a:extLst>
          </p:cNvPr>
          <p:cNvCxnSpPr>
            <a:cxnSpLocks/>
          </p:cNvCxnSpPr>
          <p:nvPr/>
        </p:nvCxnSpPr>
        <p:spPr bwMode="auto">
          <a:xfrm flipH="1">
            <a:off x="7706832" y="3703342"/>
            <a:ext cx="397680" cy="207015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DD917D2-DCD4-40B2-B7A0-4C80E43F1367}"/>
              </a:ext>
            </a:extLst>
          </p:cNvPr>
          <p:cNvCxnSpPr>
            <a:cxnSpLocks/>
          </p:cNvCxnSpPr>
          <p:nvPr/>
        </p:nvCxnSpPr>
        <p:spPr bwMode="auto">
          <a:xfrm>
            <a:off x="7130987" y="3926227"/>
            <a:ext cx="956570" cy="247043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3470CB1-6EC3-49F6-B959-0D64454354BA}"/>
              </a:ext>
            </a:extLst>
          </p:cNvPr>
          <p:cNvCxnSpPr>
            <a:cxnSpLocks/>
          </p:cNvCxnSpPr>
          <p:nvPr/>
        </p:nvCxnSpPr>
        <p:spPr bwMode="auto">
          <a:xfrm>
            <a:off x="6035442" y="3918246"/>
            <a:ext cx="956570" cy="247043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0DAAAD8-D698-4876-B816-857978FD9617}"/>
              </a:ext>
            </a:extLst>
          </p:cNvPr>
          <p:cNvCxnSpPr>
            <a:cxnSpLocks/>
          </p:cNvCxnSpPr>
          <p:nvPr/>
        </p:nvCxnSpPr>
        <p:spPr bwMode="auto">
          <a:xfrm>
            <a:off x="5944470" y="3918246"/>
            <a:ext cx="0" cy="237268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295817B-778E-42EF-9FA4-B7B3D6C19592}"/>
              </a:ext>
            </a:extLst>
          </p:cNvPr>
          <p:cNvCxnSpPr>
            <a:cxnSpLocks/>
          </p:cNvCxnSpPr>
          <p:nvPr/>
        </p:nvCxnSpPr>
        <p:spPr bwMode="auto">
          <a:xfrm flipH="1">
            <a:off x="6646188" y="4191321"/>
            <a:ext cx="306004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7145730-5BA6-47DE-870F-7E52C5102551}"/>
              </a:ext>
            </a:extLst>
          </p:cNvPr>
          <p:cNvCxnSpPr>
            <a:cxnSpLocks/>
          </p:cNvCxnSpPr>
          <p:nvPr/>
        </p:nvCxnSpPr>
        <p:spPr bwMode="auto">
          <a:xfrm flipH="1">
            <a:off x="7736483" y="4191321"/>
            <a:ext cx="306004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BAF6546-7ACB-489E-A2F6-7FE4DE2D50C8}"/>
              </a:ext>
            </a:extLst>
          </p:cNvPr>
          <p:cNvCxnSpPr>
            <a:cxnSpLocks/>
          </p:cNvCxnSpPr>
          <p:nvPr/>
        </p:nvCxnSpPr>
        <p:spPr bwMode="auto">
          <a:xfrm flipH="1">
            <a:off x="7736483" y="3918246"/>
            <a:ext cx="950317" cy="22079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0387BAB-FD11-437B-ADE1-2EC671463765}"/>
              </a:ext>
            </a:extLst>
          </p:cNvPr>
          <p:cNvCxnSpPr>
            <a:cxnSpLocks/>
          </p:cNvCxnSpPr>
          <p:nvPr/>
        </p:nvCxnSpPr>
        <p:spPr bwMode="auto">
          <a:xfrm>
            <a:off x="7176743" y="4193079"/>
            <a:ext cx="956570" cy="247043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533487F-5D93-49B1-885C-FAB1DF098CA0}"/>
              </a:ext>
            </a:extLst>
          </p:cNvPr>
          <p:cNvCxnSpPr>
            <a:cxnSpLocks/>
          </p:cNvCxnSpPr>
          <p:nvPr/>
        </p:nvCxnSpPr>
        <p:spPr bwMode="auto">
          <a:xfrm>
            <a:off x="6087298" y="4193078"/>
            <a:ext cx="956570" cy="247043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A0DC702-6526-4471-96EA-70650789EFAA}"/>
              </a:ext>
            </a:extLst>
          </p:cNvPr>
          <p:cNvCxnSpPr>
            <a:cxnSpLocks/>
          </p:cNvCxnSpPr>
          <p:nvPr/>
        </p:nvCxnSpPr>
        <p:spPr bwMode="auto">
          <a:xfrm>
            <a:off x="5944470" y="4214214"/>
            <a:ext cx="0" cy="225907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F4D3A1E-5476-4B43-A318-CB405668F22C}"/>
              </a:ext>
            </a:extLst>
          </p:cNvPr>
          <p:cNvCxnSpPr>
            <a:cxnSpLocks/>
          </p:cNvCxnSpPr>
          <p:nvPr/>
        </p:nvCxnSpPr>
        <p:spPr bwMode="auto">
          <a:xfrm flipH="1">
            <a:off x="6646188" y="4463302"/>
            <a:ext cx="306004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0DA2943-E9C5-4EF6-A74F-6480569F08E0}"/>
              </a:ext>
            </a:extLst>
          </p:cNvPr>
          <p:cNvCxnSpPr>
            <a:cxnSpLocks/>
          </p:cNvCxnSpPr>
          <p:nvPr/>
        </p:nvCxnSpPr>
        <p:spPr bwMode="auto">
          <a:xfrm flipH="1">
            <a:off x="7718932" y="4491764"/>
            <a:ext cx="967867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5ED644B-3394-43B3-9EA4-713C53EF7EF3}"/>
              </a:ext>
            </a:extLst>
          </p:cNvPr>
          <p:cNvCxnSpPr>
            <a:cxnSpLocks/>
          </p:cNvCxnSpPr>
          <p:nvPr/>
        </p:nvCxnSpPr>
        <p:spPr bwMode="auto">
          <a:xfrm>
            <a:off x="7206642" y="4498821"/>
            <a:ext cx="956570" cy="247043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48FA2D5-3E36-48C0-8DF3-B2C6E0E70521}"/>
              </a:ext>
            </a:extLst>
          </p:cNvPr>
          <p:cNvCxnSpPr>
            <a:cxnSpLocks/>
          </p:cNvCxnSpPr>
          <p:nvPr/>
        </p:nvCxnSpPr>
        <p:spPr bwMode="auto">
          <a:xfrm>
            <a:off x="7631753" y="4503784"/>
            <a:ext cx="547837" cy="194761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FC35021-8637-4DF6-BD4D-22DC69B848E2}"/>
              </a:ext>
            </a:extLst>
          </p:cNvPr>
          <p:cNvCxnSpPr>
            <a:cxnSpLocks/>
          </p:cNvCxnSpPr>
          <p:nvPr/>
        </p:nvCxnSpPr>
        <p:spPr bwMode="auto">
          <a:xfrm>
            <a:off x="6087298" y="4459915"/>
            <a:ext cx="956570" cy="247043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65D9EC9-1D84-434F-8BB1-694ECB7A980F}"/>
              </a:ext>
            </a:extLst>
          </p:cNvPr>
          <p:cNvCxnSpPr>
            <a:cxnSpLocks/>
          </p:cNvCxnSpPr>
          <p:nvPr/>
        </p:nvCxnSpPr>
        <p:spPr bwMode="auto">
          <a:xfrm>
            <a:off x="5944470" y="4488210"/>
            <a:ext cx="0" cy="225907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6636B06F-49B1-4E6D-8D32-AC913AAB7B77}"/>
              </a:ext>
            </a:extLst>
          </p:cNvPr>
          <p:cNvCxnSpPr>
            <a:cxnSpLocks/>
          </p:cNvCxnSpPr>
          <p:nvPr/>
        </p:nvCxnSpPr>
        <p:spPr bwMode="auto">
          <a:xfrm flipH="1">
            <a:off x="6646188" y="4783372"/>
            <a:ext cx="963084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47D7922-744D-4D2F-93FF-87B71A743383}"/>
              </a:ext>
            </a:extLst>
          </p:cNvPr>
          <p:cNvCxnSpPr>
            <a:cxnSpLocks/>
          </p:cNvCxnSpPr>
          <p:nvPr/>
        </p:nvCxnSpPr>
        <p:spPr bwMode="auto">
          <a:xfrm flipH="1">
            <a:off x="7721323" y="4766736"/>
            <a:ext cx="963084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70E434D-376F-4827-9942-F6A67A0A2C2A}"/>
              </a:ext>
            </a:extLst>
          </p:cNvPr>
          <p:cNvCxnSpPr>
            <a:cxnSpLocks/>
          </p:cNvCxnSpPr>
          <p:nvPr/>
        </p:nvCxnSpPr>
        <p:spPr bwMode="auto">
          <a:xfrm flipH="1">
            <a:off x="8872899" y="3164975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2F8195F-11B5-4922-9469-A040E180228F}"/>
              </a:ext>
            </a:extLst>
          </p:cNvPr>
          <p:cNvCxnSpPr>
            <a:cxnSpLocks/>
          </p:cNvCxnSpPr>
          <p:nvPr/>
        </p:nvCxnSpPr>
        <p:spPr bwMode="auto">
          <a:xfrm flipH="1">
            <a:off x="8872899" y="3485444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590123B3-264A-4E79-BBFE-326CCB971685}"/>
              </a:ext>
            </a:extLst>
          </p:cNvPr>
          <p:cNvCxnSpPr>
            <a:cxnSpLocks/>
          </p:cNvCxnSpPr>
          <p:nvPr/>
        </p:nvCxnSpPr>
        <p:spPr bwMode="auto">
          <a:xfrm flipH="1">
            <a:off x="8871391" y="3759543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515034FB-7B7D-49DC-90F4-ED1D03FF7629}"/>
              </a:ext>
            </a:extLst>
          </p:cNvPr>
          <p:cNvCxnSpPr>
            <a:cxnSpLocks/>
          </p:cNvCxnSpPr>
          <p:nvPr/>
        </p:nvCxnSpPr>
        <p:spPr bwMode="auto">
          <a:xfrm flipH="1">
            <a:off x="8852184" y="4015865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01CB523-F685-4F88-A03A-4397B975D596}"/>
              </a:ext>
            </a:extLst>
          </p:cNvPr>
          <p:cNvCxnSpPr>
            <a:cxnSpLocks/>
          </p:cNvCxnSpPr>
          <p:nvPr/>
        </p:nvCxnSpPr>
        <p:spPr bwMode="auto">
          <a:xfrm flipH="1">
            <a:off x="8852365" y="4295301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76C9C378-8B21-43FC-ABAA-11AE664364E1}"/>
              </a:ext>
            </a:extLst>
          </p:cNvPr>
          <p:cNvCxnSpPr>
            <a:cxnSpLocks/>
          </p:cNvCxnSpPr>
          <p:nvPr/>
        </p:nvCxnSpPr>
        <p:spPr bwMode="auto">
          <a:xfrm flipH="1">
            <a:off x="8852184" y="4597127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800E8182-9EC6-4B5C-8DCB-78A254A3DB28}"/>
              </a:ext>
            </a:extLst>
          </p:cNvPr>
          <p:cNvCxnSpPr>
            <a:cxnSpLocks/>
          </p:cNvCxnSpPr>
          <p:nvPr/>
        </p:nvCxnSpPr>
        <p:spPr bwMode="auto">
          <a:xfrm flipH="1">
            <a:off x="7736483" y="4230045"/>
            <a:ext cx="947924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6EEFAE7-E102-4F2F-8E21-A230F2D4CC57}"/>
              </a:ext>
            </a:extLst>
          </p:cNvPr>
          <p:cNvCxnSpPr>
            <a:cxnSpLocks/>
          </p:cNvCxnSpPr>
          <p:nvPr/>
        </p:nvCxnSpPr>
        <p:spPr bwMode="auto">
          <a:xfrm flipH="1">
            <a:off x="6646190" y="4476468"/>
            <a:ext cx="923530" cy="24343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26679831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799EA52-09B3-4946-AC73-593C132F7B5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3350" y="177553"/>
                <a:ext cx="4761869" cy="6596957"/>
              </a:xfrm>
            </p:spPr>
            <p:txBody>
              <a:bodyPr>
                <a:normAutofit fontScale="62500" lnSpcReduction="20000"/>
              </a:bodyPr>
              <a:lstStyle/>
              <a:p>
                <a:pPr>
                  <a:lnSpc>
                    <a:spcPct val="150000"/>
                  </a:lnSpc>
                </a:pPr>
                <a:r>
                  <a:rPr kumimoji="0" lang="en-US" sz="1800" b="0" i="0" u="none" strike="noStrike" kern="1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SimSun" panose="02010600030101010101" pitchFamily="2" charset="-122"/>
                    <a:cs typeface="+mn-cs"/>
                  </a:rPr>
                  <a:t>EP7: 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0" lang="en-SE" sz="17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1700" b="0" i="0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3,</m:t>
                        </m:r>
                        <m:r>
                          <a:rPr kumimoji="0" lang="en-US" sz="17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kumimoji="0" lang="en-US" sz="1700" b="0" i="0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l</m:t>
                        </m:r>
                        <m:r>
                          <a:rPr kumimoji="0" lang="en-US" sz="1700" b="0" i="0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,</m:t>
                        </m:r>
                        <m:r>
                          <a:rPr kumimoji="0" lang="en-US" sz="17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 −</m:t>
                        </m:r>
                        <m:r>
                          <a:rPr kumimoji="0" lang="en-US" sz="1700" b="0" i="0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1</m:t>
                        </m:r>
                      </m:e>
                    </m:d>
                    <m:r>
                      <a:rPr kumimoji="0" lang="en-US" sz="17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,</m:t>
                    </m:r>
                    <m:d>
                      <m:dPr>
                        <m:ctrlPr>
                          <a:rPr kumimoji="0" lang="en-SE" sz="17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1700" b="0" i="0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2,</m:t>
                        </m:r>
                        <m:r>
                          <a:rPr kumimoji="0" lang="en-US" sz="17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kumimoji="0" lang="en-US" sz="1700" b="0" i="0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l</m:t>
                        </m:r>
                        <m:r>
                          <a:rPr kumimoji="0" lang="en-US" sz="1700" b="0" i="0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,</m:t>
                        </m:r>
                        <m:r>
                          <a:rPr kumimoji="0" lang="en-US" sz="17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 −</m:t>
                        </m:r>
                        <m:r>
                          <a:rPr kumimoji="0" lang="en-US" sz="1700" b="0" i="0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1</m:t>
                        </m:r>
                      </m:e>
                    </m:d>
                    <m:r>
                      <a:rPr kumimoji="0" lang="en-US" sz="17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,</m:t>
                    </m:r>
                    <m:d>
                      <m:dPr>
                        <m:ctrlPr>
                          <a:rPr kumimoji="0" lang="en-SE" sz="17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1700" b="0" i="0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1,</m:t>
                        </m:r>
                        <m:r>
                          <m:rPr>
                            <m:sty m:val="p"/>
                          </m:rPr>
                          <a:rPr kumimoji="0" lang="en-US" sz="1700" b="0" i="0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l</m:t>
                        </m:r>
                        <m:r>
                          <a:rPr kumimoji="0" lang="en-US" sz="1700" b="0" i="0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,</m:t>
                        </m:r>
                        <m:r>
                          <a:rPr kumimoji="0" lang="en-US" sz="17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 −</m:t>
                        </m:r>
                        <m:r>
                          <a:rPr kumimoji="0" lang="en-US" sz="1700" b="0" i="0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1</m:t>
                        </m:r>
                      </m:e>
                    </m:d>
                    <m:r>
                      <a:rPr kumimoji="0" lang="en-US" sz="17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,(1,</m:t>
                    </m:r>
                    <m:r>
                      <a:rPr kumimoji="0" lang="en-US" sz="17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 </m:t>
                    </m:r>
                    <m:r>
                      <m:rPr>
                        <m:sty m:val="p"/>
                      </m:rPr>
                      <a:rPr kumimoji="0" lang="en-US" sz="17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r</m:t>
                    </m:r>
                    <m:r>
                      <a:rPr kumimoji="0" lang="en-US" sz="17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,</m:t>
                    </m:r>
                    <m:r>
                      <a:rPr kumimoji="0" lang="en-US" sz="17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 −</m:t>
                    </m:r>
                    <m:r>
                      <a:rPr kumimoji="0" lang="en-US" sz="17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1),(2,</m:t>
                    </m:r>
                    <m:r>
                      <a:rPr kumimoji="0" lang="en-US" sz="17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 </m:t>
                    </m:r>
                    <m:r>
                      <m:rPr>
                        <m:sty m:val="p"/>
                      </m:rPr>
                      <a:rPr kumimoji="0" lang="en-US" sz="17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r</m:t>
                    </m:r>
                    <m:r>
                      <a:rPr kumimoji="0" lang="en-US" sz="17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,</m:t>
                    </m:r>
                    <m:r>
                      <a:rPr kumimoji="0" lang="en-US" sz="17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 −</m:t>
                    </m:r>
                    <m:r>
                      <a:rPr kumimoji="0" lang="en-US" sz="17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1),(3,</m:t>
                    </m:r>
                    <m:r>
                      <a:rPr kumimoji="0" lang="en-US" sz="17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 </m:t>
                    </m:r>
                    <m:r>
                      <m:rPr>
                        <m:sty m:val="p"/>
                      </m:rPr>
                      <a:rPr kumimoji="0" lang="en-US" sz="17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r</m:t>
                    </m:r>
                    <m:r>
                      <a:rPr kumimoji="0" lang="en-US" sz="17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,</m:t>
                    </m:r>
                    <m:r>
                      <a:rPr kumimoji="0" lang="en-US" sz="17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 −</m:t>
                    </m:r>
                    <m:r>
                      <a:rPr kumimoji="0" lang="en-US" sz="17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1),(4,</m:t>
                    </m:r>
                    <m:r>
                      <a:rPr kumimoji="0" lang="en-US" sz="17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 </m:t>
                    </m:r>
                    <m:r>
                      <m:rPr>
                        <m:sty m:val="p"/>
                      </m:rPr>
                      <a:rPr kumimoji="0" lang="en-US" sz="17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r</m:t>
                    </m:r>
                    <m:r>
                      <a:rPr kumimoji="0" lang="en-US" sz="17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,</m:t>
                    </m:r>
                    <m:r>
                      <a:rPr kumimoji="0" lang="en-US" sz="17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 </m:t>
                    </m:r>
                    <m:r>
                      <a:rPr kumimoji="0" lang="en-US" sz="17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0)</m:t>
                    </m:r>
                  </m:oMath>
                </a14:m>
                <a:endParaRPr kumimoji="0" lang="en-SE" sz="1700" b="0" i="0" u="none" strike="noStrike" kern="1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  <a:cs typeface="+mn-cs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sz="1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2,</m:t>
                            </m:r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e>
                        </m:d>
                      </m:e>
                    </m:func>
                    <m:r>
                      <a:rPr lang="en-US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SE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−3,−2</m:t>
                            </m:r>
                          </m:e>
                        </m:d>
                      </m:e>
                    </m:func>
                    <m:r>
                      <a:rPr lang="en-US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=−3</m:t>
                    </m:r>
                  </m:oMath>
                </a14:m>
                <a:endParaRPr lang="en-SE" sz="18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8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8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 kern="10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800" i="1" kern="1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800" i="1" kern="1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 kern="1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800" i="1" kern="1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sz="1800" i="1" kern="1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800" i="1" kern="1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i="1" kern="1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1,</m:t>
                            </m:r>
                            <m:r>
                              <a:rPr lang="en-US" sz="1800" i="1" kern="1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e>
                        </m:d>
                      </m:e>
                    </m:func>
                    <m:r>
                      <a:rPr lang="en-US" sz="18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i="1" kern="10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800" i="1" kern="1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kern="1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SE" sz="1800" i="1" kern="1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i="1" kern="1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−3,−3</m:t>
                            </m:r>
                          </m:e>
                        </m:d>
                      </m:e>
                    </m:func>
                    <m:r>
                      <a:rPr lang="en-US" sz="18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=−4</m:t>
                    </m:r>
                  </m:oMath>
                </a14:m>
                <a:endParaRPr lang="en-SE" sz="18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8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8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 kern="10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800" i="1" kern="1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800" i="1" kern="1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 kern="1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800" i="1" kern="1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sz="1800" i="1" kern="1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800" i="1" kern="1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i="1" kern="1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1,</m:t>
                            </m:r>
                            <m:r>
                              <a:rPr lang="en-US" sz="1800" i="1" kern="1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e>
                        </m:d>
                      </m:e>
                    </m:func>
                    <m:r>
                      <a:rPr lang="en-US" sz="18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i="1" kern="10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800" i="1" kern="1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kern="1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SE" sz="1800" i="1" kern="1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i="1" kern="1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−3,−3</m:t>
                            </m:r>
                          </m:e>
                        </m:d>
                      </m:e>
                    </m:func>
                    <m:r>
                      <a:rPr lang="en-US" sz="18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=−4</m:t>
                    </m:r>
                  </m:oMath>
                </a14:m>
                <a:endParaRPr lang="en-SE" sz="18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2,</m:t>
                            </m:r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e>
                        </m:d>
                      </m:e>
                    </m:func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SE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−4,−2</m:t>
                            </m:r>
                          </m:e>
                        </m:d>
                      </m:e>
                    </m:func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=−3</m:t>
                    </m:r>
                  </m:oMath>
                </a14:m>
                <a:endParaRPr lang="en-SE" sz="18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3,</m:t>
                            </m:r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e>
                        </m:d>
                      </m:e>
                    </m:func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SE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−3,−1</m:t>
                            </m:r>
                          </m:e>
                        </m:d>
                      </m:e>
                    </m:func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</m:t>
                    </m:r>
                  </m:oMath>
                </a14:m>
                <a:endParaRPr lang="en-SE" sz="18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4,</m:t>
                            </m:r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e>
                        </m:d>
                      </m:e>
                    </m:func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−1+0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</m:t>
                    </m:r>
                  </m:oMath>
                </a14:m>
                <a:endParaRPr lang="en-SE" sz="18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kumimoji="0" lang="en-US" sz="1800" b="0" i="0" u="none" strike="noStrike" kern="1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SimSun" panose="02010600030101010101" pitchFamily="2" charset="-122"/>
                    <a:cs typeface="+mn-cs"/>
                  </a:rPr>
                  <a:t>EP8: 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0" lang="en-SE" sz="17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1700" b="0" i="0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3,</m:t>
                        </m:r>
                        <m:r>
                          <a:rPr kumimoji="0" lang="en-US" sz="17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kumimoji="0" lang="en-US" sz="1700" b="0" i="0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l</m:t>
                        </m:r>
                        <m:r>
                          <a:rPr kumimoji="0" lang="en-US" sz="1700" b="0" i="0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,</m:t>
                        </m:r>
                        <m:r>
                          <a:rPr kumimoji="0" lang="en-US" sz="17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 −</m:t>
                        </m:r>
                        <m:r>
                          <a:rPr kumimoji="0" lang="en-US" sz="1700" b="0" i="0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1</m:t>
                        </m:r>
                      </m:e>
                    </m:d>
                    <m:r>
                      <a:rPr kumimoji="0" lang="en-US" sz="17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,</m:t>
                    </m:r>
                    <m:d>
                      <m:dPr>
                        <m:ctrlPr>
                          <a:rPr kumimoji="0" lang="en-SE" sz="17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1700" b="0" i="0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2,</m:t>
                        </m:r>
                        <m:r>
                          <a:rPr kumimoji="0" lang="en-US" sz="17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kumimoji="0" lang="en-US" sz="1700" b="0" i="0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l</m:t>
                        </m:r>
                        <m:r>
                          <a:rPr kumimoji="0" lang="en-US" sz="1700" b="0" i="0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,</m:t>
                        </m:r>
                        <m:r>
                          <a:rPr kumimoji="0" lang="en-US" sz="17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 −</m:t>
                        </m:r>
                        <m:r>
                          <a:rPr kumimoji="0" lang="en-US" sz="1700" b="0" i="0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1</m:t>
                        </m:r>
                      </m:e>
                    </m:d>
                    <m:r>
                      <a:rPr kumimoji="0" lang="en-US" sz="17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,</m:t>
                    </m:r>
                    <m:d>
                      <m:dPr>
                        <m:ctrlPr>
                          <a:rPr kumimoji="0" lang="en-SE" sz="17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1700" b="0" i="0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1,</m:t>
                        </m:r>
                        <m:r>
                          <m:rPr>
                            <m:sty m:val="p"/>
                          </m:rPr>
                          <a:rPr kumimoji="0" lang="en-US" sz="1700" b="0" i="0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l</m:t>
                        </m:r>
                        <m:r>
                          <a:rPr kumimoji="0" lang="en-US" sz="1700" b="0" i="0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,</m:t>
                        </m:r>
                        <m:r>
                          <a:rPr kumimoji="0" lang="en-US" sz="17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 −</m:t>
                        </m:r>
                        <m:r>
                          <a:rPr kumimoji="0" lang="en-US" sz="1700" b="0" i="0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1</m:t>
                        </m:r>
                      </m:e>
                    </m:d>
                    <m:r>
                      <a:rPr kumimoji="0" lang="en-US" sz="17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,(1,</m:t>
                    </m:r>
                    <m:r>
                      <a:rPr kumimoji="0" lang="en-US" sz="17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 </m:t>
                    </m:r>
                    <m:r>
                      <m:rPr>
                        <m:sty m:val="p"/>
                      </m:rPr>
                      <a:rPr kumimoji="0" lang="en-US" sz="17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r</m:t>
                    </m:r>
                    <m:r>
                      <a:rPr kumimoji="0" lang="en-US" sz="17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,</m:t>
                    </m:r>
                    <m:r>
                      <a:rPr kumimoji="0" lang="en-US" sz="17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 −</m:t>
                    </m:r>
                    <m:r>
                      <a:rPr kumimoji="0" lang="en-US" sz="17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1),(2,</m:t>
                    </m:r>
                    <m:r>
                      <a:rPr kumimoji="0" lang="en-US" sz="17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 </m:t>
                    </m:r>
                    <m:r>
                      <m:rPr>
                        <m:sty m:val="p"/>
                      </m:rPr>
                      <a:rPr kumimoji="0" lang="en-US" sz="17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r</m:t>
                    </m:r>
                    <m:r>
                      <a:rPr kumimoji="0" lang="en-US" sz="17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,</m:t>
                    </m:r>
                    <m:r>
                      <a:rPr kumimoji="0" lang="en-US" sz="17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 −</m:t>
                    </m:r>
                    <m:r>
                      <a:rPr kumimoji="0" lang="en-US" sz="17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1),(3,</m:t>
                    </m:r>
                    <m:r>
                      <a:rPr kumimoji="0" lang="en-US" sz="17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 </m:t>
                    </m:r>
                    <m:r>
                      <m:rPr>
                        <m:sty m:val="p"/>
                      </m:rPr>
                      <a:rPr kumimoji="0" lang="en-US" sz="17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r</m:t>
                    </m:r>
                    <m:r>
                      <a:rPr kumimoji="0" lang="en-US" sz="17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,</m:t>
                    </m:r>
                    <m:r>
                      <a:rPr kumimoji="0" lang="en-US" sz="17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 −</m:t>
                    </m:r>
                    <m:r>
                      <a:rPr kumimoji="0" lang="en-US" sz="17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1),(4,</m:t>
                    </m:r>
                    <m:r>
                      <a:rPr kumimoji="0" lang="en-US" sz="17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 </m:t>
                    </m:r>
                    <m:r>
                      <m:rPr>
                        <m:sty m:val="p"/>
                      </m:rPr>
                      <a:rPr kumimoji="0" lang="en-US" sz="17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r</m:t>
                    </m:r>
                    <m:r>
                      <a:rPr kumimoji="0" lang="en-US" sz="17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,</m:t>
                    </m:r>
                    <m:r>
                      <a:rPr kumimoji="0" lang="en-US" sz="17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 </m:t>
                    </m:r>
                    <m:r>
                      <a:rPr kumimoji="0" lang="en-US" sz="17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0)</m:t>
                    </m:r>
                  </m:oMath>
                </a14:m>
                <a:endParaRPr kumimoji="0" lang="en-SE" sz="1700" b="0" i="0" u="none" strike="noStrike" kern="1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  <a:cs typeface="+mn-cs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sSup>
                              <m:sSupPr>
                                <m:ctrlPr>
                                  <a:rPr lang="en-US" sz="1800" i="1" kern="10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pPr>
                              <m:e>
                                <m:r>
                                  <a:rPr lang="en-US" sz="1800" i="1" kern="10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sz="1800" i="1" kern="10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2,</m:t>
                            </m:r>
                            <m:sSup>
                              <m:sSupPr>
                                <m:ctrlPr>
                                  <a:rPr lang="en-US" sz="1800" i="1" kern="10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pPr>
                              <m:e>
                                <m:r>
                                  <a:rPr lang="en-US" sz="1800" i="1" kern="10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sz="1800" i="1" kern="10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func>
                    <m:r>
                      <a:rPr lang="en-US" sz="18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SE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−4,−2</m:t>
                            </m:r>
                          </m:e>
                        </m:d>
                      </m:e>
                    </m:func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=−3</m:t>
                    </m:r>
                  </m:oMath>
                </a14:m>
                <a:endParaRPr lang="en-SE" sz="18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1,</m:t>
                            </m:r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e>
                        </m:d>
                      </m:e>
                    </m:func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SE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−4,−3</m:t>
                            </m:r>
                          </m:e>
                        </m:d>
                      </m:e>
                    </m:func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=−4</m:t>
                    </m:r>
                  </m:oMath>
                </a14:m>
                <a:endParaRPr lang="en-SE" sz="18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1,</m:t>
                            </m:r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e>
                        </m:d>
                      </m:e>
                    </m:func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SE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−4,−3</m:t>
                            </m:r>
                          </m:e>
                        </m:d>
                      </m:e>
                    </m:func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=−4</m:t>
                    </m:r>
                  </m:oMath>
                </a14:m>
                <a:endParaRPr lang="en-SE" sz="18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2,</m:t>
                            </m:r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e>
                        </m:d>
                      </m:e>
                    </m:func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SE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−4,−2</m:t>
                            </m:r>
                          </m:e>
                        </m:d>
                      </m:e>
                    </m:func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=−3</m:t>
                    </m:r>
                  </m:oMath>
                </a14:m>
                <a:endParaRPr lang="en-SE" sz="18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3,</m:t>
                            </m:r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e>
                        </m:d>
                      </m:e>
                    </m:func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SE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−3,−1</m:t>
                            </m:r>
                          </m:e>
                        </m:d>
                      </m:e>
                    </m:func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</m:t>
                    </m:r>
                  </m:oMath>
                </a14:m>
                <a:endParaRPr lang="en-SE" sz="18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sSup>
                              <m:sSupPr>
                                <m:ctrlPr>
                                  <a:rPr lang="en-US" sz="1800" i="1" kern="10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pPr>
                              <m:e>
                                <m:r>
                                  <a:rPr lang="en-US" sz="1800" i="1" kern="10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sz="1800" i="1" kern="10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4,</m:t>
                            </m:r>
                            <m:sSup>
                              <m:sSupPr>
                                <m:ctrlPr>
                                  <a:rPr lang="en-US" sz="1800" i="1" kern="10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pPr>
                              <m:e>
                                <m:r>
                                  <a:rPr lang="en-US" sz="1800" i="1" kern="10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sz="1800" i="1" kern="10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func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−1+0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</m:t>
                    </m:r>
                  </m:oMath>
                </a14:m>
                <a:endParaRPr lang="en-US" sz="1800" i="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kumimoji="0" lang="en-US" sz="1900" b="0" i="0" u="none" strike="noStrike" kern="1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SimSun" panose="02010600030101010101" pitchFamily="2" charset="-122"/>
                    <a:cs typeface="+mn-cs"/>
                  </a:rPr>
                  <a:t>Q values have converged at EP7. </a:t>
                </a:r>
                <a:r>
                  <a:rPr kumimoji="0" lang="en-US" sz="1900" b="0" i="0" u="none" strike="noStrike" kern="1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SimSun" panose="02010600030101010101" pitchFamily="2" charset="-122"/>
                    <a:cs typeface="+mn-cs"/>
                  </a:rPr>
                  <a:t>Red arrows </a:t>
                </a:r>
                <a:r>
                  <a:rPr kumimoji="0" lang="en-US" sz="1900" b="0" i="0" u="none" strike="noStrike" kern="1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SimSun" panose="02010600030101010101" pitchFamily="2" charset="-122"/>
                    <a:cs typeface="+mn-cs"/>
                  </a:rPr>
                  <a:t>denote the stable set of dependencies that keep the Q values stable after EP7.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Q values learned by QL are accurate, and the greedy policy is optimal:</a:t>
                </a:r>
                <a:endParaRPr lang="en-SE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e>
                      <m:sub>
                        <m:r>
                          <a:rPr lang="en-US" sz="18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func>
                      <m:func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SE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argmax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8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SE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SE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1,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𝑙</m:t>
                                </m:r>
                              </m:e>
                            </m:d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r>
                              <a:rPr lang="en-US" sz="1800" b="0" i="1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SE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1,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𝑟</m:t>
                                </m:r>
                              </m:e>
                            </m:d>
                          </m:e>
                        </m:d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=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  <m:r>
                          <a:rPr lang="en-US" sz="18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;</m:t>
                        </m:r>
                      </m:e>
                    </m:func>
                    <m:sSub>
                      <m:sSubPr>
                        <m:ctrlPr>
                          <a:rPr lang="en-US" sz="18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e>
                      <m:sub>
                        <m:r>
                          <a:rPr lang="en-US" sz="18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func>
                      <m:func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SE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argmax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8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SE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SE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2,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𝑙</m:t>
                                </m:r>
                              </m:e>
                            </m:d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r>
                              <a:rPr lang="en-US" sz="1800" b="0" i="1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SE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2,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𝑟</m:t>
                                </m:r>
                              </m:e>
                            </m:d>
                          </m:e>
                        </m:d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=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func>
                    <m:r>
                      <a:rPr lang="en-US" sz="1800" b="0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; </m:t>
                    </m:r>
                    <m:sSub>
                      <m:sSubPr>
                        <m:ctrlPr>
                          <a:rPr lang="en-US" sz="18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e>
                      <m:sub>
                        <m:r>
                          <a:rPr lang="en-US" sz="18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func>
                      <m:func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SE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argmax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8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SE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SE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3,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𝑙</m:t>
                                </m:r>
                              </m:e>
                            </m:d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r>
                              <a:rPr lang="en-US" sz="1800" b="0" i="1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SE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3,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𝑟</m:t>
                                </m:r>
                              </m:e>
                            </m:d>
                          </m:e>
                        </m:d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=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func>
                  </m:oMath>
                </a14:m>
                <a:endParaRPr lang="en-US" sz="1800" kern="1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:endParaRPr lang="en-US" sz="18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799EA52-09B3-4946-AC73-593C132F7B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3350" y="177553"/>
                <a:ext cx="4761869" cy="6596957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947C08-E383-4AEB-A0A4-F4B7F94F1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61</a:t>
            </a:fld>
            <a:endParaRPr lang="en-US" altLang="zh-CN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8CDF3D6-EFBC-40FD-9F7C-0A16E660E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5176" y="274638"/>
            <a:ext cx="3111623" cy="868362"/>
          </a:xfrm>
        </p:spPr>
        <p:txBody>
          <a:bodyPr/>
          <a:lstStyle/>
          <a:p>
            <a:r>
              <a:rPr lang="en-US" dirty="0"/>
              <a:t>QL EP7-8</a:t>
            </a:r>
            <a:endParaRPr lang="en-SE" dirty="0"/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AAC201C8-00F3-4D64-A680-E1BD27B90A44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9776" y="1008789"/>
            <a:ext cx="3400875" cy="1649346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5" name="Table 44">
                <a:extLst>
                  <a:ext uri="{FF2B5EF4-FFF2-40B4-BE49-F238E27FC236}">
                    <a16:creationId xmlns:a16="http://schemas.microsoft.com/office/drawing/2014/main" id="{310AC244-839D-40C1-B6F8-94944E2E3C6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16767886"/>
                  </p:ext>
                </p:extLst>
              </p:nvPr>
            </p:nvGraphicFramePr>
            <p:xfrm>
              <a:off x="4925219" y="2658135"/>
              <a:ext cx="4142581" cy="274320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792000">
                      <a:extLst>
                        <a:ext uri="{9D8B030D-6E8A-4147-A177-3AD203B41FA5}">
                          <a16:colId xmlns:a16="http://schemas.microsoft.com/office/drawing/2014/main" val="3520701096"/>
                        </a:ext>
                      </a:extLst>
                    </a:gridCol>
                    <a:gridCol w="523783">
                      <a:extLst>
                        <a:ext uri="{9D8B030D-6E8A-4147-A177-3AD203B41FA5}">
                          <a16:colId xmlns:a16="http://schemas.microsoft.com/office/drawing/2014/main" val="1221629442"/>
                        </a:ext>
                      </a:extLst>
                    </a:gridCol>
                    <a:gridCol w="559293">
                      <a:extLst>
                        <a:ext uri="{9D8B030D-6E8A-4147-A177-3AD203B41FA5}">
                          <a16:colId xmlns:a16="http://schemas.microsoft.com/office/drawing/2014/main" val="675366694"/>
                        </a:ext>
                      </a:extLst>
                    </a:gridCol>
                    <a:gridCol w="541538">
                      <a:extLst>
                        <a:ext uri="{9D8B030D-6E8A-4147-A177-3AD203B41FA5}">
                          <a16:colId xmlns:a16="http://schemas.microsoft.com/office/drawing/2014/main" val="2918571922"/>
                        </a:ext>
                      </a:extLst>
                    </a:gridCol>
                    <a:gridCol w="541538">
                      <a:extLst>
                        <a:ext uri="{9D8B030D-6E8A-4147-A177-3AD203B41FA5}">
                          <a16:colId xmlns:a16="http://schemas.microsoft.com/office/drawing/2014/main" val="2092485774"/>
                        </a:ext>
                      </a:extLst>
                    </a:gridCol>
                    <a:gridCol w="563298">
                      <a:extLst>
                        <a:ext uri="{9D8B030D-6E8A-4147-A177-3AD203B41FA5}">
                          <a16:colId xmlns:a16="http://schemas.microsoft.com/office/drawing/2014/main" val="2002820567"/>
                        </a:ext>
                      </a:extLst>
                    </a:gridCol>
                    <a:gridCol w="621131">
                      <a:extLst>
                        <a:ext uri="{9D8B030D-6E8A-4147-A177-3AD203B41FA5}">
                          <a16:colId xmlns:a16="http://schemas.microsoft.com/office/drawing/2014/main" val="1767705991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  <a:latin typeface="Times New Roman" panose="02020603050405020304" pitchFamily="18" charset="0"/>
                            </a:rPr>
                            <a:t>QL</a:t>
                          </a:r>
                          <a:endParaRPr lang="en-SE" sz="1200" dirty="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𝑸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2,</m:t>
                                    </m:r>
                                    <m:r>
                                      <a:rPr lang="en-US" sz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𝑸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en-US" sz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𝑸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93195971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Init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94373690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EP1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00757345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EP2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990977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EP3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5853071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ffectLst/>
                            </a:rPr>
                            <a:t>After EP4</a:t>
                          </a:r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59483595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ffectLst/>
                            </a:rPr>
                            <a:t>After EP5</a:t>
                          </a:r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80440060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EP6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44446889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EP7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9851626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EP8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37606640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5" name="Table 44">
                <a:extLst>
                  <a:ext uri="{FF2B5EF4-FFF2-40B4-BE49-F238E27FC236}">
                    <a16:creationId xmlns:a16="http://schemas.microsoft.com/office/drawing/2014/main" id="{310AC244-839D-40C1-B6F8-94944E2E3C6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16767886"/>
                  </p:ext>
                </p:extLst>
              </p:nvPr>
            </p:nvGraphicFramePr>
            <p:xfrm>
              <a:off x="4925219" y="2658135"/>
              <a:ext cx="4142581" cy="274320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792000">
                      <a:extLst>
                        <a:ext uri="{9D8B030D-6E8A-4147-A177-3AD203B41FA5}">
                          <a16:colId xmlns:a16="http://schemas.microsoft.com/office/drawing/2014/main" val="3520701096"/>
                        </a:ext>
                      </a:extLst>
                    </a:gridCol>
                    <a:gridCol w="523783">
                      <a:extLst>
                        <a:ext uri="{9D8B030D-6E8A-4147-A177-3AD203B41FA5}">
                          <a16:colId xmlns:a16="http://schemas.microsoft.com/office/drawing/2014/main" val="1221629442"/>
                        </a:ext>
                      </a:extLst>
                    </a:gridCol>
                    <a:gridCol w="559293">
                      <a:extLst>
                        <a:ext uri="{9D8B030D-6E8A-4147-A177-3AD203B41FA5}">
                          <a16:colId xmlns:a16="http://schemas.microsoft.com/office/drawing/2014/main" val="675366694"/>
                        </a:ext>
                      </a:extLst>
                    </a:gridCol>
                    <a:gridCol w="541538">
                      <a:extLst>
                        <a:ext uri="{9D8B030D-6E8A-4147-A177-3AD203B41FA5}">
                          <a16:colId xmlns:a16="http://schemas.microsoft.com/office/drawing/2014/main" val="2918571922"/>
                        </a:ext>
                      </a:extLst>
                    </a:gridCol>
                    <a:gridCol w="541538">
                      <a:extLst>
                        <a:ext uri="{9D8B030D-6E8A-4147-A177-3AD203B41FA5}">
                          <a16:colId xmlns:a16="http://schemas.microsoft.com/office/drawing/2014/main" val="2092485774"/>
                        </a:ext>
                      </a:extLst>
                    </a:gridCol>
                    <a:gridCol w="563298">
                      <a:extLst>
                        <a:ext uri="{9D8B030D-6E8A-4147-A177-3AD203B41FA5}">
                          <a16:colId xmlns:a16="http://schemas.microsoft.com/office/drawing/2014/main" val="2002820567"/>
                        </a:ext>
                      </a:extLst>
                    </a:gridCol>
                    <a:gridCol w="621131">
                      <a:extLst>
                        <a:ext uri="{9D8B030D-6E8A-4147-A177-3AD203B41FA5}">
                          <a16:colId xmlns:a16="http://schemas.microsoft.com/office/drawing/2014/main" val="1767705991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  <a:latin typeface="Times New Roman" panose="02020603050405020304" pitchFamily="18" charset="0"/>
                            </a:rPr>
                            <a:t>QL</a:t>
                          </a:r>
                          <a:endParaRPr lang="en-SE" sz="1200" dirty="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2222" r="-543023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2222" r="-407609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2222" r="-321348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2222" r="-221348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2222" r="-111828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2222" r="-1961" b="-9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31959712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Init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102222" r="-543023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102222" r="-407609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102222" r="-321348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102222" r="-221348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102222" r="-111828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102222" r="-1961" b="-8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43736903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EP1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202222" r="-543023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202222" r="-407609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202222" r="-321348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202222" r="-221348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202222" r="-111828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202222" r="-1961" b="-7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757345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EP2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302222" r="-543023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302222" r="-407609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302222" r="-321348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302222" r="-221348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302222" r="-111828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302222" r="-1961" b="-6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90977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EP3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393478" r="-543023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393478" r="-407609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393478" r="-321348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393478" r="-221348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393478" r="-111828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393478" r="-1961" b="-50869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853071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ffectLst/>
                            </a:rPr>
                            <a:t>After EP4</a:t>
                          </a:r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504444" r="-543023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504444" r="-407609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504444" r="-321348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504444" r="-221348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504444" r="-111828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504444" r="-1961" b="-4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483595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ffectLst/>
                            </a:rPr>
                            <a:t>After EP5</a:t>
                          </a:r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604444" r="-543023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604444" r="-407609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604444" r="-321348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604444" r="-221348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604444" r="-111828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604444" r="-1961" b="-3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0440060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EP6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704444" r="-543023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704444" r="-407609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704444" r="-321348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704444" r="-221348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704444" r="-111828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704444" r="-1961" b="-2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4446889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EP7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804444" r="-543023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804444" r="-407609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804444" r="-321348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804444" r="-221348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804444" r="-111828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804444" r="-1961" b="-1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851626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EP8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904444" r="-543023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904444" r="-407609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904444" r="-321348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904444" r="-221348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904444" r="-111828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904444" r="-1961" b="-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76066409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FED257A-9994-4EC1-8BB8-4FD222BD041B}"/>
              </a:ext>
            </a:extLst>
          </p:cNvPr>
          <p:cNvCxnSpPr>
            <a:cxnSpLocks/>
          </p:cNvCxnSpPr>
          <p:nvPr/>
        </p:nvCxnSpPr>
        <p:spPr bwMode="auto">
          <a:xfrm flipH="1">
            <a:off x="7747987" y="3125331"/>
            <a:ext cx="339570" cy="181601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32CB3F9-DF4B-4BFD-8744-A55940D06B8E}"/>
              </a:ext>
            </a:extLst>
          </p:cNvPr>
          <p:cNvCxnSpPr>
            <a:cxnSpLocks/>
          </p:cNvCxnSpPr>
          <p:nvPr/>
        </p:nvCxnSpPr>
        <p:spPr bwMode="auto">
          <a:xfrm flipH="1">
            <a:off x="7747987" y="3112624"/>
            <a:ext cx="938812" cy="219722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157A420-5F18-45BA-9A13-87C683339856}"/>
              </a:ext>
            </a:extLst>
          </p:cNvPr>
          <p:cNvCxnSpPr>
            <a:cxnSpLocks/>
          </p:cNvCxnSpPr>
          <p:nvPr/>
        </p:nvCxnSpPr>
        <p:spPr bwMode="auto">
          <a:xfrm flipH="1">
            <a:off x="6598829" y="3099917"/>
            <a:ext cx="397680" cy="207015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314C3981-A00E-420B-940E-87C65A003BF1}"/>
              </a:ext>
            </a:extLst>
          </p:cNvPr>
          <p:cNvCxnSpPr>
            <a:cxnSpLocks/>
          </p:cNvCxnSpPr>
          <p:nvPr/>
        </p:nvCxnSpPr>
        <p:spPr bwMode="auto">
          <a:xfrm flipH="1">
            <a:off x="6598829" y="3112624"/>
            <a:ext cx="938812" cy="219722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F9E1E1F-02DF-4A2D-AB4F-254D99A5069F}"/>
              </a:ext>
            </a:extLst>
          </p:cNvPr>
          <p:cNvCxnSpPr>
            <a:cxnSpLocks/>
          </p:cNvCxnSpPr>
          <p:nvPr/>
        </p:nvCxnSpPr>
        <p:spPr bwMode="auto">
          <a:xfrm flipH="1">
            <a:off x="6639232" y="3416605"/>
            <a:ext cx="397680" cy="207015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B35CE87B-E0F6-4CF7-BBBB-4BEA0C77A200}"/>
              </a:ext>
            </a:extLst>
          </p:cNvPr>
          <p:cNvCxnSpPr>
            <a:cxnSpLocks/>
          </p:cNvCxnSpPr>
          <p:nvPr/>
        </p:nvCxnSpPr>
        <p:spPr bwMode="auto">
          <a:xfrm flipH="1">
            <a:off x="6646188" y="3689680"/>
            <a:ext cx="397680" cy="207015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6FDABFC-8AD7-4414-8CAC-E9839D11EA82}"/>
              </a:ext>
            </a:extLst>
          </p:cNvPr>
          <p:cNvCxnSpPr>
            <a:cxnSpLocks/>
          </p:cNvCxnSpPr>
          <p:nvPr/>
        </p:nvCxnSpPr>
        <p:spPr bwMode="auto">
          <a:xfrm flipH="1">
            <a:off x="7718932" y="3410149"/>
            <a:ext cx="397680" cy="207015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892D56B-341D-450F-88C4-1619BC8D77C6}"/>
              </a:ext>
            </a:extLst>
          </p:cNvPr>
          <p:cNvCxnSpPr>
            <a:cxnSpLocks/>
          </p:cNvCxnSpPr>
          <p:nvPr/>
        </p:nvCxnSpPr>
        <p:spPr bwMode="auto">
          <a:xfrm flipH="1">
            <a:off x="7706832" y="3703342"/>
            <a:ext cx="397680" cy="207015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A367187E-C6CC-4582-A8D2-2A52EC903908}"/>
              </a:ext>
            </a:extLst>
          </p:cNvPr>
          <p:cNvCxnSpPr>
            <a:cxnSpLocks/>
          </p:cNvCxnSpPr>
          <p:nvPr/>
        </p:nvCxnSpPr>
        <p:spPr bwMode="auto">
          <a:xfrm>
            <a:off x="7130987" y="3926227"/>
            <a:ext cx="956570" cy="247043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7D08B611-945A-4BDC-9FED-30844B0EC985}"/>
              </a:ext>
            </a:extLst>
          </p:cNvPr>
          <p:cNvCxnSpPr>
            <a:cxnSpLocks/>
          </p:cNvCxnSpPr>
          <p:nvPr/>
        </p:nvCxnSpPr>
        <p:spPr bwMode="auto">
          <a:xfrm>
            <a:off x="6035442" y="3918246"/>
            <a:ext cx="956570" cy="247043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DB302A51-4AF8-482E-8816-B8CEDE3455DE}"/>
              </a:ext>
            </a:extLst>
          </p:cNvPr>
          <p:cNvCxnSpPr>
            <a:cxnSpLocks/>
          </p:cNvCxnSpPr>
          <p:nvPr/>
        </p:nvCxnSpPr>
        <p:spPr bwMode="auto">
          <a:xfrm>
            <a:off x="5944470" y="3929607"/>
            <a:ext cx="0" cy="225907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5D3FEA0A-8113-441A-BF64-22F13D059513}"/>
              </a:ext>
            </a:extLst>
          </p:cNvPr>
          <p:cNvCxnSpPr>
            <a:cxnSpLocks/>
          </p:cNvCxnSpPr>
          <p:nvPr/>
        </p:nvCxnSpPr>
        <p:spPr bwMode="auto">
          <a:xfrm flipH="1">
            <a:off x="6646188" y="4191321"/>
            <a:ext cx="306004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694FDC39-B952-464B-B366-5CB7954AE4E6}"/>
              </a:ext>
            </a:extLst>
          </p:cNvPr>
          <p:cNvCxnSpPr>
            <a:cxnSpLocks/>
          </p:cNvCxnSpPr>
          <p:nvPr/>
        </p:nvCxnSpPr>
        <p:spPr bwMode="auto">
          <a:xfrm flipH="1">
            <a:off x="7736483" y="4191321"/>
            <a:ext cx="306004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9319AC0D-BC5F-426F-8E85-07FC08F15644}"/>
              </a:ext>
            </a:extLst>
          </p:cNvPr>
          <p:cNvCxnSpPr>
            <a:cxnSpLocks/>
          </p:cNvCxnSpPr>
          <p:nvPr/>
        </p:nvCxnSpPr>
        <p:spPr bwMode="auto">
          <a:xfrm flipH="1">
            <a:off x="7736483" y="3918246"/>
            <a:ext cx="950317" cy="22079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1C66452F-D598-4124-8AB7-F6EB14F940F8}"/>
              </a:ext>
            </a:extLst>
          </p:cNvPr>
          <p:cNvCxnSpPr>
            <a:cxnSpLocks/>
          </p:cNvCxnSpPr>
          <p:nvPr/>
        </p:nvCxnSpPr>
        <p:spPr bwMode="auto">
          <a:xfrm>
            <a:off x="7176743" y="4193079"/>
            <a:ext cx="956570" cy="247043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22DAC81-8AE3-4965-9D4F-8C5B9DC3D941}"/>
              </a:ext>
            </a:extLst>
          </p:cNvPr>
          <p:cNvCxnSpPr>
            <a:cxnSpLocks/>
          </p:cNvCxnSpPr>
          <p:nvPr/>
        </p:nvCxnSpPr>
        <p:spPr bwMode="auto">
          <a:xfrm>
            <a:off x="6087298" y="4193078"/>
            <a:ext cx="956570" cy="247043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41DFAD0-693B-44EB-84A2-C7E1C3411281}"/>
              </a:ext>
            </a:extLst>
          </p:cNvPr>
          <p:cNvCxnSpPr>
            <a:cxnSpLocks/>
          </p:cNvCxnSpPr>
          <p:nvPr/>
        </p:nvCxnSpPr>
        <p:spPr bwMode="auto">
          <a:xfrm>
            <a:off x="5944470" y="4214214"/>
            <a:ext cx="0" cy="225907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8A1972E2-E20C-4AE6-BBD6-66FED82A8780}"/>
              </a:ext>
            </a:extLst>
          </p:cNvPr>
          <p:cNvCxnSpPr>
            <a:cxnSpLocks/>
          </p:cNvCxnSpPr>
          <p:nvPr/>
        </p:nvCxnSpPr>
        <p:spPr bwMode="auto">
          <a:xfrm flipH="1">
            <a:off x="6646188" y="4463302"/>
            <a:ext cx="306004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CA076253-B833-4DE5-B477-EFE52C4E7186}"/>
              </a:ext>
            </a:extLst>
          </p:cNvPr>
          <p:cNvCxnSpPr>
            <a:cxnSpLocks/>
          </p:cNvCxnSpPr>
          <p:nvPr/>
        </p:nvCxnSpPr>
        <p:spPr bwMode="auto">
          <a:xfrm flipH="1">
            <a:off x="7718932" y="4491764"/>
            <a:ext cx="967867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061DAD81-BC5A-4B64-AC41-D47004272A57}"/>
              </a:ext>
            </a:extLst>
          </p:cNvPr>
          <p:cNvCxnSpPr>
            <a:cxnSpLocks/>
          </p:cNvCxnSpPr>
          <p:nvPr/>
        </p:nvCxnSpPr>
        <p:spPr bwMode="auto">
          <a:xfrm>
            <a:off x="7206642" y="4498821"/>
            <a:ext cx="956570" cy="247043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F4640F69-14BC-45DB-B1D9-916EBD22CE2E}"/>
              </a:ext>
            </a:extLst>
          </p:cNvPr>
          <p:cNvCxnSpPr>
            <a:cxnSpLocks/>
          </p:cNvCxnSpPr>
          <p:nvPr/>
        </p:nvCxnSpPr>
        <p:spPr bwMode="auto">
          <a:xfrm>
            <a:off x="7631753" y="4503784"/>
            <a:ext cx="547837" cy="194761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EE4C77CA-17C2-44A4-AC18-A37246579A58}"/>
              </a:ext>
            </a:extLst>
          </p:cNvPr>
          <p:cNvCxnSpPr>
            <a:cxnSpLocks/>
          </p:cNvCxnSpPr>
          <p:nvPr/>
        </p:nvCxnSpPr>
        <p:spPr bwMode="auto">
          <a:xfrm>
            <a:off x="6087298" y="4459915"/>
            <a:ext cx="956570" cy="247043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E25ADD97-C264-4D4D-8F68-05FBEBFA12FE}"/>
              </a:ext>
            </a:extLst>
          </p:cNvPr>
          <p:cNvCxnSpPr>
            <a:cxnSpLocks/>
          </p:cNvCxnSpPr>
          <p:nvPr/>
        </p:nvCxnSpPr>
        <p:spPr bwMode="auto">
          <a:xfrm>
            <a:off x="5944470" y="4488210"/>
            <a:ext cx="0" cy="225907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B068F2BF-1DE0-46C0-B5F0-F3A8D29AC108}"/>
              </a:ext>
            </a:extLst>
          </p:cNvPr>
          <p:cNvCxnSpPr>
            <a:cxnSpLocks/>
          </p:cNvCxnSpPr>
          <p:nvPr/>
        </p:nvCxnSpPr>
        <p:spPr bwMode="auto">
          <a:xfrm>
            <a:off x="5937720" y="4800630"/>
            <a:ext cx="0" cy="225907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DBE1C7B7-9570-4338-99B3-0A07EF60D26B}"/>
              </a:ext>
            </a:extLst>
          </p:cNvPr>
          <p:cNvCxnSpPr>
            <a:cxnSpLocks/>
          </p:cNvCxnSpPr>
          <p:nvPr/>
        </p:nvCxnSpPr>
        <p:spPr bwMode="auto">
          <a:xfrm flipH="1">
            <a:off x="6646188" y="4783372"/>
            <a:ext cx="963084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B9627F3F-FDE8-4DDE-82C9-DF4FB7888EF2}"/>
              </a:ext>
            </a:extLst>
          </p:cNvPr>
          <p:cNvCxnSpPr>
            <a:cxnSpLocks/>
          </p:cNvCxnSpPr>
          <p:nvPr/>
        </p:nvCxnSpPr>
        <p:spPr bwMode="auto">
          <a:xfrm flipH="1">
            <a:off x="7721323" y="4766736"/>
            <a:ext cx="963084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CB6278B8-9C13-44D3-8BAF-B46F33317B5A}"/>
              </a:ext>
            </a:extLst>
          </p:cNvPr>
          <p:cNvCxnSpPr>
            <a:cxnSpLocks/>
          </p:cNvCxnSpPr>
          <p:nvPr/>
        </p:nvCxnSpPr>
        <p:spPr bwMode="auto">
          <a:xfrm>
            <a:off x="7663804" y="4786931"/>
            <a:ext cx="547837" cy="194761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71BB63C5-5CD1-4E99-8CDC-C74FF9470685}"/>
              </a:ext>
            </a:extLst>
          </p:cNvPr>
          <p:cNvCxnSpPr>
            <a:cxnSpLocks/>
          </p:cNvCxnSpPr>
          <p:nvPr/>
        </p:nvCxnSpPr>
        <p:spPr bwMode="auto">
          <a:xfrm>
            <a:off x="6527436" y="4789780"/>
            <a:ext cx="475514" cy="166498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F0E19368-415E-4CC0-B8A4-B0BBD443E2A9}"/>
              </a:ext>
            </a:extLst>
          </p:cNvPr>
          <p:cNvCxnSpPr>
            <a:cxnSpLocks/>
          </p:cNvCxnSpPr>
          <p:nvPr/>
        </p:nvCxnSpPr>
        <p:spPr bwMode="auto">
          <a:xfrm>
            <a:off x="6071085" y="4772583"/>
            <a:ext cx="911518" cy="218365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02810B85-A346-4F8D-8340-4808451109E8}"/>
              </a:ext>
            </a:extLst>
          </p:cNvPr>
          <p:cNvCxnSpPr>
            <a:cxnSpLocks/>
          </p:cNvCxnSpPr>
          <p:nvPr/>
        </p:nvCxnSpPr>
        <p:spPr bwMode="auto">
          <a:xfrm flipH="1">
            <a:off x="5999090" y="4776603"/>
            <a:ext cx="416267" cy="179675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FA8B9CA3-B06E-46F6-AA02-3ADD2A0DB7E0}"/>
              </a:ext>
            </a:extLst>
          </p:cNvPr>
          <p:cNvCxnSpPr>
            <a:cxnSpLocks/>
          </p:cNvCxnSpPr>
          <p:nvPr/>
        </p:nvCxnSpPr>
        <p:spPr bwMode="auto">
          <a:xfrm flipH="1">
            <a:off x="7706832" y="5046013"/>
            <a:ext cx="963084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A22AA817-4F64-4016-AABB-96E125573E5E}"/>
              </a:ext>
            </a:extLst>
          </p:cNvPr>
          <p:cNvCxnSpPr>
            <a:cxnSpLocks/>
          </p:cNvCxnSpPr>
          <p:nvPr/>
        </p:nvCxnSpPr>
        <p:spPr bwMode="auto">
          <a:xfrm flipH="1">
            <a:off x="6639232" y="5062649"/>
            <a:ext cx="963084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FAEB4D09-5A66-46D8-B7DD-6CCCF6E9800D}"/>
              </a:ext>
            </a:extLst>
          </p:cNvPr>
          <p:cNvCxnSpPr>
            <a:cxnSpLocks/>
          </p:cNvCxnSpPr>
          <p:nvPr/>
        </p:nvCxnSpPr>
        <p:spPr bwMode="auto">
          <a:xfrm flipH="1">
            <a:off x="8872899" y="3164975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43547A0C-2176-4C3C-B388-6A712FC28D97}"/>
              </a:ext>
            </a:extLst>
          </p:cNvPr>
          <p:cNvCxnSpPr>
            <a:cxnSpLocks/>
          </p:cNvCxnSpPr>
          <p:nvPr/>
        </p:nvCxnSpPr>
        <p:spPr bwMode="auto">
          <a:xfrm flipH="1">
            <a:off x="8872899" y="3485444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122AAB25-4165-403D-9F43-4EA3070D8E23}"/>
              </a:ext>
            </a:extLst>
          </p:cNvPr>
          <p:cNvCxnSpPr>
            <a:cxnSpLocks/>
          </p:cNvCxnSpPr>
          <p:nvPr/>
        </p:nvCxnSpPr>
        <p:spPr bwMode="auto">
          <a:xfrm flipH="1">
            <a:off x="8871391" y="3759543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1BF96EA2-399B-4FFC-9D9E-967C90D7B683}"/>
              </a:ext>
            </a:extLst>
          </p:cNvPr>
          <p:cNvCxnSpPr>
            <a:cxnSpLocks/>
          </p:cNvCxnSpPr>
          <p:nvPr/>
        </p:nvCxnSpPr>
        <p:spPr bwMode="auto">
          <a:xfrm flipH="1">
            <a:off x="8852184" y="4015865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AE9C8C2E-2F66-4909-BB0E-17DCDC0C2C8A}"/>
              </a:ext>
            </a:extLst>
          </p:cNvPr>
          <p:cNvCxnSpPr>
            <a:cxnSpLocks/>
          </p:cNvCxnSpPr>
          <p:nvPr/>
        </p:nvCxnSpPr>
        <p:spPr bwMode="auto">
          <a:xfrm flipH="1">
            <a:off x="8852365" y="4295301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8D36FDDC-47D9-4C21-B185-345FAC0E585D}"/>
              </a:ext>
            </a:extLst>
          </p:cNvPr>
          <p:cNvCxnSpPr>
            <a:cxnSpLocks/>
          </p:cNvCxnSpPr>
          <p:nvPr/>
        </p:nvCxnSpPr>
        <p:spPr bwMode="auto">
          <a:xfrm flipH="1">
            <a:off x="8852184" y="4597127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E7282A55-9BB2-4ACF-BB16-DC1D8A3770D0}"/>
              </a:ext>
            </a:extLst>
          </p:cNvPr>
          <p:cNvCxnSpPr>
            <a:cxnSpLocks/>
          </p:cNvCxnSpPr>
          <p:nvPr/>
        </p:nvCxnSpPr>
        <p:spPr bwMode="auto">
          <a:xfrm flipH="1">
            <a:off x="8852184" y="4858197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D055B62F-0D16-406B-B6F3-FE9E8C2C71CA}"/>
              </a:ext>
            </a:extLst>
          </p:cNvPr>
          <p:cNvCxnSpPr>
            <a:cxnSpLocks/>
          </p:cNvCxnSpPr>
          <p:nvPr/>
        </p:nvCxnSpPr>
        <p:spPr bwMode="auto">
          <a:xfrm flipH="1">
            <a:off x="7736483" y="4230045"/>
            <a:ext cx="947924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D6E5FFF9-DEEF-48B5-9054-32EEAEFBABDC}"/>
              </a:ext>
            </a:extLst>
          </p:cNvPr>
          <p:cNvCxnSpPr>
            <a:cxnSpLocks/>
          </p:cNvCxnSpPr>
          <p:nvPr/>
        </p:nvCxnSpPr>
        <p:spPr bwMode="auto">
          <a:xfrm flipH="1">
            <a:off x="6646190" y="4476468"/>
            <a:ext cx="923530" cy="24343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76803FAB-C250-4C9B-8D70-E7D41487ED50}"/>
              </a:ext>
            </a:extLst>
          </p:cNvPr>
          <p:cNvCxnSpPr>
            <a:cxnSpLocks/>
          </p:cNvCxnSpPr>
          <p:nvPr/>
        </p:nvCxnSpPr>
        <p:spPr bwMode="auto">
          <a:xfrm>
            <a:off x="7675904" y="5069479"/>
            <a:ext cx="547837" cy="194761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C931F665-92D0-4C06-9BF5-FD4D05908135}"/>
              </a:ext>
            </a:extLst>
          </p:cNvPr>
          <p:cNvCxnSpPr>
            <a:cxnSpLocks/>
          </p:cNvCxnSpPr>
          <p:nvPr/>
        </p:nvCxnSpPr>
        <p:spPr bwMode="auto">
          <a:xfrm>
            <a:off x="6539536" y="5072328"/>
            <a:ext cx="475514" cy="166498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F90F42A3-0280-4782-B10A-0A5B938832B1}"/>
              </a:ext>
            </a:extLst>
          </p:cNvPr>
          <p:cNvCxnSpPr>
            <a:cxnSpLocks/>
          </p:cNvCxnSpPr>
          <p:nvPr/>
        </p:nvCxnSpPr>
        <p:spPr bwMode="auto">
          <a:xfrm flipH="1">
            <a:off x="6011190" y="5059151"/>
            <a:ext cx="416267" cy="179675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5769F493-9A35-43D8-B489-D95A74428C92}"/>
              </a:ext>
            </a:extLst>
          </p:cNvPr>
          <p:cNvCxnSpPr>
            <a:cxnSpLocks/>
          </p:cNvCxnSpPr>
          <p:nvPr/>
        </p:nvCxnSpPr>
        <p:spPr bwMode="auto">
          <a:xfrm flipH="1">
            <a:off x="7718932" y="5328561"/>
            <a:ext cx="963084" cy="0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DE9C59BA-CE59-46C5-9255-1ED99FF44B0E}"/>
              </a:ext>
            </a:extLst>
          </p:cNvPr>
          <p:cNvCxnSpPr>
            <a:cxnSpLocks/>
          </p:cNvCxnSpPr>
          <p:nvPr/>
        </p:nvCxnSpPr>
        <p:spPr bwMode="auto">
          <a:xfrm flipH="1">
            <a:off x="6651332" y="5345197"/>
            <a:ext cx="963084" cy="0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2B5D7F86-1713-4E65-9099-39189DE993A8}"/>
              </a:ext>
            </a:extLst>
          </p:cNvPr>
          <p:cNvCxnSpPr>
            <a:cxnSpLocks/>
          </p:cNvCxnSpPr>
          <p:nvPr/>
        </p:nvCxnSpPr>
        <p:spPr bwMode="auto">
          <a:xfrm flipH="1">
            <a:off x="8864284" y="5140745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78968504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EF107-E714-4ED0-B6D4-D9E7A94A6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6931" y="-80863"/>
            <a:ext cx="6227685" cy="868362"/>
          </a:xfrm>
        </p:spPr>
        <p:txBody>
          <a:bodyPr/>
          <a:lstStyle/>
          <a:p>
            <a:r>
              <a:rPr lang="en-US" dirty="0"/>
              <a:t>Comments on QL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353B3AF-6E85-4235-BB60-AAC86C33F98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-1"/>
                <a:ext cx="4925220" cy="6959145"/>
              </a:xfrm>
            </p:spPr>
            <p:txBody>
              <a:bodyPr>
                <a:normAutofit fontScale="62500" lnSpcReduction="20000"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QL converges. All state-action value functions look reasonable.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=−3,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=−2,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</m:t>
                    </m:r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 The optimal path can be derived from bootstrap dependencies, e.</a:t>
                </a:r>
                <a:r>
                  <a:rPr lang="en-US" sz="18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g., dependency chain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corresponds to the </a:t>
                </a:r>
                <a:r>
                  <a:rPr lang="en-US" sz="18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optimal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path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1→2→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3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→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4</m:t>
                    </m:r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</a:t>
                </a:r>
                <a:endParaRPr lang="en-SE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=−4</m:t>
                    </m:r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: If agent moves left in state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</m:t>
                    </m:r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dependency chain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</m:oMath>
                </a14:m>
                <a:r>
                  <a:rPr lang="en-US" sz="18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corresponds to the optimal path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1→1→2→3→4</m:t>
                    </m:r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w. 4 steps to reach goal state 4.</a:t>
                </a:r>
                <a:endParaRPr lang="en-SE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=−4</m:t>
                    </m:r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: If agent moves left in state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2</m:t>
                    </m:r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</a:t>
                </a:r>
                <a:r>
                  <a:rPr lang="en-US" sz="18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dependency chain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</m:oMath>
                </a14:m>
                <a:r>
                  <a:rPr lang="en-US" sz="18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corresponds to the optimal path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2→1→2→3→4</m:t>
                    </m:r>
                  </m:oMath>
                </a14:m>
                <a:r>
                  <a:rPr lang="en-US" sz="18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w. 4 steps to reach goal state 4.</a:t>
                </a:r>
                <a:endParaRPr lang="en-SE" sz="18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=−3</m:t>
                    </m:r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: If agent moves left in state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3</m:t>
                    </m:r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</a:t>
                </a:r>
                <a:r>
                  <a:rPr lang="en-US" sz="18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dependency chain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</m:oMath>
                </a14:m>
                <a:r>
                  <a:rPr lang="en-US" sz="18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corresponds to the optimal path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3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→2→3→4</m:t>
                    </m:r>
                  </m:oMath>
                </a14:m>
                <a:r>
                  <a:rPr lang="en-US" sz="18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w. 3 steps to reach goal state 4.</a:t>
                </a:r>
                <a:endParaRPr lang="en-US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QL is smarter than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Sarsa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: since it is off-policy, agent can learn the correct Q value functions that correspond to trajectories that it has never experienced.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8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Bootstrap dependencies change during learning: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(3,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𝑙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)</m:t>
                    </m:r>
                  </m:oMath>
                </a14:m>
                <a:r>
                  <a:rPr lang="en-US" sz="18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initially bootstraps off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(2,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𝑙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)</m:t>
                    </m:r>
                  </m:oMath>
                </a14:m>
                <a:r>
                  <a:rPr lang="en-US" sz="18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based on the initialized Q values, but as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(2,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𝑙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)</m:t>
                    </m:r>
                  </m:oMath>
                </a14:m>
                <a:r>
                  <a:rPr lang="en-US" sz="18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decreases gradually to below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(2,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𝑟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)</m:t>
                    </m:r>
                  </m:oMath>
                </a14:m>
                <a:r>
                  <a:rPr lang="en-US" sz="18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after EP6,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(3,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𝑙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)</m:t>
                    </m:r>
                  </m:oMath>
                </a14:m>
                <a:r>
                  <a:rPr lang="en-US" sz="18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switches to bootstrap off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(2,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𝑟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)</m:t>
                    </m:r>
                  </m:oMath>
                </a14:m>
                <a:r>
                  <a:rPr lang="en-US" sz="18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to learn the correct value of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=−3</m:t>
                    </m:r>
                  </m:oMath>
                </a14:m>
                <a:r>
                  <a:rPr lang="en-US" sz="18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, even though it has never experienced the trajectory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3→2→3→4</m:t>
                    </m:r>
                  </m:oMath>
                </a14:m>
                <a:r>
                  <a:rPr lang="en-US" sz="18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(contrast this to </a:t>
                </a:r>
                <a:r>
                  <a:rPr lang="en-US" sz="1800" dirty="0" err="1">
                    <a:latin typeface="Times New Roman" panose="02020603050405020304" pitchFamily="18" charset="0"/>
                    <a:ea typeface="SimSun" panose="02010600030101010101" pitchFamily="2" charset="-122"/>
                  </a:rPr>
                  <a:t>Sarsa</a:t>
                </a:r>
                <a:r>
                  <a:rPr lang="en-US" sz="18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). Similarly, both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(2,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𝑙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)</m:t>
                    </m:r>
                  </m:oMath>
                </a14:m>
                <a:r>
                  <a:rPr lang="en-US" sz="18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𝑙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𝑙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)</m:t>
                    </m:r>
                  </m:oMath>
                </a14:m>
                <a:r>
                  <a:rPr lang="en-US" sz="18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switch from bootstrapping off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(1,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𝑙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)</m:t>
                    </m:r>
                  </m:oMath>
                </a14:m>
                <a:r>
                  <a:rPr lang="en-US" sz="18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to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(1,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𝑟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)</m:t>
                    </m:r>
                  </m:oMath>
                </a14:m>
                <a:r>
                  <a:rPr lang="en-US" sz="18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after EP7.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The intermediate Q values before convergence may not correspond to a valid policy, e.g</a:t>
                </a:r>
                <a:r>
                  <a:rPr lang="en-US" sz="18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., before EP7,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18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1800" b="0" i="1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argmax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</m:t>
                            </m:r>
                          </m:sub>
                        </m:sSub>
                      </m:fName>
                      <m:e>
                        <m:r>
                          <a:rPr lang="en-US" sz="18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US" sz="1800" b="0" i="1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1, </m:t>
                            </m:r>
                            <m:r>
                              <a:rPr lang="en-US" sz="1800" b="0" i="1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</m:e>
                        </m:d>
                        <m:r>
                          <a:rPr lang="en-US" sz="18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=</m:t>
                        </m:r>
                        <m:r>
                          <a:rPr lang="en-US" sz="18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func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so the agent would be stuck in state 1 trying to go left forever.</a:t>
                </a:r>
              </a:p>
              <a:p>
                <a:pPr>
                  <a:lnSpc>
                    <a:spcPct val="150000"/>
                  </a:lnSpc>
                </a:pPr>
                <a:endParaRPr lang="en-SE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353B3AF-6E85-4235-BB60-AAC86C33F98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-1"/>
                <a:ext cx="4925220" cy="6959145"/>
              </a:xfrm>
              <a:blipFill>
                <a:blip r:embed="rId3"/>
                <a:stretch>
                  <a:fillRect r="-248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D4BEB3-0C89-469F-8D96-B137BDD7F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62</a:t>
            </a:fld>
            <a:endParaRPr lang="en-US" altLang="zh-C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1939E7B-A314-4DDB-9E19-354147591384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9776" y="1008789"/>
            <a:ext cx="3400875" cy="1649346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4" name="Table 93">
                <a:extLst>
                  <a:ext uri="{FF2B5EF4-FFF2-40B4-BE49-F238E27FC236}">
                    <a16:creationId xmlns:a16="http://schemas.microsoft.com/office/drawing/2014/main" id="{4F129B68-C201-471B-8ED3-DA316B41F73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86925515"/>
                  </p:ext>
                </p:extLst>
              </p:nvPr>
            </p:nvGraphicFramePr>
            <p:xfrm>
              <a:off x="4925219" y="2658135"/>
              <a:ext cx="4142581" cy="274320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792000">
                      <a:extLst>
                        <a:ext uri="{9D8B030D-6E8A-4147-A177-3AD203B41FA5}">
                          <a16:colId xmlns:a16="http://schemas.microsoft.com/office/drawing/2014/main" val="3520701096"/>
                        </a:ext>
                      </a:extLst>
                    </a:gridCol>
                    <a:gridCol w="523783">
                      <a:extLst>
                        <a:ext uri="{9D8B030D-6E8A-4147-A177-3AD203B41FA5}">
                          <a16:colId xmlns:a16="http://schemas.microsoft.com/office/drawing/2014/main" val="1221629442"/>
                        </a:ext>
                      </a:extLst>
                    </a:gridCol>
                    <a:gridCol w="559293">
                      <a:extLst>
                        <a:ext uri="{9D8B030D-6E8A-4147-A177-3AD203B41FA5}">
                          <a16:colId xmlns:a16="http://schemas.microsoft.com/office/drawing/2014/main" val="675366694"/>
                        </a:ext>
                      </a:extLst>
                    </a:gridCol>
                    <a:gridCol w="541538">
                      <a:extLst>
                        <a:ext uri="{9D8B030D-6E8A-4147-A177-3AD203B41FA5}">
                          <a16:colId xmlns:a16="http://schemas.microsoft.com/office/drawing/2014/main" val="2918571922"/>
                        </a:ext>
                      </a:extLst>
                    </a:gridCol>
                    <a:gridCol w="541538">
                      <a:extLst>
                        <a:ext uri="{9D8B030D-6E8A-4147-A177-3AD203B41FA5}">
                          <a16:colId xmlns:a16="http://schemas.microsoft.com/office/drawing/2014/main" val="2092485774"/>
                        </a:ext>
                      </a:extLst>
                    </a:gridCol>
                    <a:gridCol w="563298">
                      <a:extLst>
                        <a:ext uri="{9D8B030D-6E8A-4147-A177-3AD203B41FA5}">
                          <a16:colId xmlns:a16="http://schemas.microsoft.com/office/drawing/2014/main" val="2002820567"/>
                        </a:ext>
                      </a:extLst>
                    </a:gridCol>
                    <a:gridCol w="621131">
                      <a:extLst>
                        <a:ext uri="{9D8B030D-6E8A-4147-A177-3AD203B41FA5}">
                          <a16:colId xmlns:a16="http://schemas.microsoft.com/office/drawing/2014/main" val="1767705991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  <a:latin typeface="Times New Roman" panose="02020603050405020304" pitchFamily="18" charset="0"/>
                            </a:rPr>
                            <a:t>QL</a:t>
                          </a:r>
                          <a:endParaRPr lang="en-SE" sz="1200" dirty="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𝑸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2,</m:t>
                                    </m:r>
                                    <m:r>
                                      <a:rPr lang="en-US" sz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𝑸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en-US" sz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𝑸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93195971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Init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94373690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EP1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00757345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EP2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990977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EP3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5853071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ffectLst/>
                            </a:rPr>
                            <a:t>After EP4</a:t>
                          </a:r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59483595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ffectLst/>
                            </a:rPr>
                            <a:t>After EP5</a:t>
                          </a:r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80440060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EP6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44446889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EP7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9851626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EP8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37606640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4" name="Table 93">
                <a:extLst>
                  <a:ext uri="{FF2B5EF4-FFF2-40B4-BE49-F238E27FC236}">
                    <a16:creationId xmlns:a16="http://schemas.microsoft.com/office/drawing/2014/main" id="{4F129B68-C201-471B-8ED3-DA316B41F73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86925515"/>
                  </p:ext>
                </p:extLst>
              </p:nvPr>
            </p:nvGraphicFramePr>
            <p:xfrm>
              <a:off x="4925219" y="2658135"/>
              <a:ext cx="4142581" cy="274320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792000">
                      <a:extLst>
                        <a:ext uri="{9D8B030D-6E8A-4147-A177-3AD203B41FA5}">
                          <a16:colId xmlns:a16="http://schemas.microsoft.com/office/drawing/2014/main" val="3520701096"/>
                        </a:ext>
                      </a:extLst>
                    </a:gridCol>
                    <a:gridCol w="523783">
                      <a:extLst>
                        <a:ext uri="{9D8B030D-6E8A-4147-A177-3AD203B41FA5}">
                          <a16:colId xmlns:a16="http://schemas.microsoft.com/office/drawing/2014/main" val="1221629442"/>
                        </a:ext>
                      </a:extLst>
                    </a:gridCol>
                    <a:gridCol w="559293">
                      <a:extLst>
                        <a:ext uri="{9D8B030D-6E8A-4147-A177-3AD203B41FA5}">
                          <a16:colId xmlns:a16="http://schemas.microsoft.com/office/drawing/2014/main" val="675366694"/>
                        </a:ext>
                      </a:extLst>
                    </a:gridCol>
                    <a:gridCol w="541538">
                      <a:extLst>
                        <a:ext uri="{9D8B030D-6E8A-4147-A177-3AD203B41FA5}">
                          <a16:colId xmlns:a16="http://schemas.microsoft.com/office/drawing/2014/main" val="2918571922"/>
                        </a:ext>
                      </a:extLst>
                    </a:gridCol>
                    <a:gridCol w="541538">
                      <a:extLst>
                        <a:ext uri="{9D8B030D-6E8A-4147-A177-3AD203B41FA5}">
                          <a16:colId xmlns:a16="http://schemas.microsoft.com/office/drawing/2014/main" val="2092485774"/>
                        </a:ext>
                      </a:extLst>
                    </a:gridCol>
                    <a:gridCol w="563298">
                      <a:extLst>
                        <a:ext uri="{9D8B030D-6E8A-4147-A177-3AD203B41FA5}">
                          <a16:colId xmlns:a16="http://schemas.microsoft.com/office/drawing/2014/main" val="2002820567"/>
                        </a:ext>
                      </a:extLst>
                    </a:gridCol>
                    <a:gridCol w="621131">
                      <a:extLst>
                        <a:ext uri="{9D8B030D-6E8A-4147-A177-3AD203B41FA5}">
                          <a16:colId xmlns:a16="http://schemas.microsoft.com/office/drawing/2014/main" val="1767705991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  <a:latin typeface="Times New Roman" panose="02020603050405020304" pitchFamily="18" charset="0"/>
                            </a:rPr>
                            <a:t>QL</a:t>
                          </a:r>
                          <a:endParaRPr lang="en-SE" sz="1200" dirty="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2222" r="-543023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2222" r="-407609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2222" r="-321348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2222" r="-221348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2222" r="-111828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2222" r="-1961" b="-9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31959712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Init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102222" r="-543023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102222" r="-407609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102222" r="-321348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102222" r="-221348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102222" r="-111828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102222" r="-1961" b="-8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43736903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EP1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202222" r="-543023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202222" r="-407609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202222" r="-321348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202222" r="-221348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202222" r="-111828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202222" r="-1961" b="-7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757345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EP2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302222" r="-543023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302222" r="-407609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302222" r="-321348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302222" r="-221348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302222" r="-111828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302222" r="-1961" b="-6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90977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EP3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393478" r="-543023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393478" r="-407609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393478" r="-321348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393478" r="-221348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393478" r="-111828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393478" r="-1961" b="-50869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853071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ffectLst/>
                            </a:rPr>
                            <a:t>After EP4</a:t>
                          </a:r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504444" r="-543023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504444" r="-407609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504444" r="-321348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504444" r="-221348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504444" r="-111828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504444" r="-1961" b="-4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483595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ffectLst/>
                            </a:rPr>
                            <a:t>After EP5</a:t>
                          </a:r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604444" r="-543023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604444" r="-407609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604444" r="-321348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604444" r="-221348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604444" r="-111828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604444" r="-1961" b="-3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0440060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EP6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704444" r="-543023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704444" r="-407609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704444" r="-321348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704444" r="-221348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704444" r="-111828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704444" r="-1961" b="-2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4446889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EP7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804444" r="-543023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804444" r="-407609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804444" r="-321348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804444" r="-221348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804444" r="-111828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804444" r="-1961" b="-1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851626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EP8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904444" r="-543023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904444" r="-407609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904444" r="-321348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904444" r="-221348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904444" r="-111828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904444" r="-1961" b="-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76066409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9CFCB4CE-CE45-4A31-AD7A-149C965C6C42}"/>
              </a:ext>
            </a:extLst>
          </p:cNvPr>
          <p:cNvCxnSpPr>
            <a:cxnSpLocks/>
          </p:cNvCxnSpPr>
          <p:nvPr/>
        </p:nvCxnSpPr>
        <p:spPr bwMode="auto">
          <a:xfrm flipH="1">
            <a:off x="7747987" y="3125331"/>
            <a:ext cx="339570" cy="181601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2BF55DF6-9A55-4562-B7FE-D99DB2FBE2D8}"/>
              </a:ext>
            </a:extLst>
          </p:cNvPr>
          <p:cNvCxnSpPr>
            <a:cxnSpLocks/>
          </p:cNvCxnSpPr>
          <p:nvPr/>
        </p:nvCxnSpPr>
        <p:spPr bwMode="auto">
          <a:xfrm flipH="1">
            <a:off x="7747987" y="3112624"/>
            <a:ext cx="938812" cy="219722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25C45319-8FFB-4290-897C-E0ED160BBF27}"/>
              </a:ext>
            </a:extLst>
          </p:cNvPr>
          <p:cNvCxnSpPr>
            <a:cxnSpLocks/>
          </p:cNvCxnSpPr>
          <p:nvPr/>
        </p:nvCxnSpPr>
        <p:spPr bwMode="auto">
          <a:xfrm flipH="1">
            <a:off x="6598829" y="3099917"/>
            <a:ext cx="397680" cy="207015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4F29463F-B8D2-44AC-9EEA-B184505EEBCC}"/>
              </a:ext>
            </a:extLst>
          </p:cNvPr>
          <p:cNvCxnSpPr>
            <a:cxnSpLocks/>
          </p:cNvCxnSpPr>
          <p:nvPr/>
        </p:nvCxnSpPr>
        <p:spPr bwMode="auto">
          <a:xfrm flipH="1">
            <a:off x="6598829" y="3112624"/>
            <a:ext cx="938812" cy="219722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4DCAF5AA-A8F0-4787-801D-A97ACB0210F5}"/>
              </a:ext>
            </a:extLst>
          </p:cNvPr>
          <p:cNvCxnSpPr>
            <a:cxnSpLocks/>
          </p:cNvCxnSpPr>
          <p:nvPr/>
        </p:nvCxnSpPr>
        <p:spPr bwMode="auto">
          <a:xfrm flipH="1">
            <a:off x="6639232" y="3416605"/>
            <a:ext cx="397680" cy="207015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94457CD7-0563-4113-8BC2-AFFB5E12EC68}"/>
              </a:ext>
            </a:extLst>
          </p:cNvPr>
          <p:cNvCxnSpPr>
            <a:cxnSpLocks/>
          </p:cNvCxnSpPr>
          <p:nvPr/>
        </p:nvCxnSpPr>
        <p:spPr bwMode="auto">
          <a:xfrm flipH="1">
            <a:off x="6646188" y="3689680"/>
            <a:ext cx="397680" cy="207015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C14B8C54-D07F-4B4B-9BE0-3CD71CCCA53D}"/>
              </a:ext>
            </a:extLst>
          </p:cNvPr>
          <p:cNvCxnSpPr>
            <a:cxnSpLocks/>
          </p:cNvCxnSpPr>
          <p:nvPr/>
        </p:nvCxnSpPr>
        <p:spPr bwMode="auto">
          <a:xfrm flipH="1">
            <a:off x="7718932" y="3410149"/>
            <a:ext cx="397680" cy="207015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A0A6CFF5-0D91-4800-B361-1C3E72157D6F}"/>
              </a:ext>
            </a:extLst>
          </p:cNvPr>
          <p:cNvCxnSpPr>
            <a:cxnSpLocks/>
          </p:cNvCxnSpPr>
          <p:nvPr/>
        </p:nvCxnSpPr>
        <p:spPr bwMode="auto">
          <a:xfrm flipH="1">
            <a:off x="7706832" y="3703342"/>
            <a:ext cx="397680" cy="207015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B123A4E1-37AF-4E0E-9095-8EA460E5B45B}"/>
              </a:ext>
            </a:extLst>
          </p:cNvPr>
          <p:cNvCxnSpPr>
            <a:cxnSpLocks/>
          </p:cNvCxnSpPr>
          <p:nvPr/>
        </p:nvCxnSpPr>
        <p:spPr bwMode="auto">
          <a:xfrm>
            <a:off x="7130987" y="3926227"/>
            <a:ext cx="956570" cy="247043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362390D8-E649-4003-95B2-85969A093E5F}"/>
              </a:ext>
            </a:extLst>
          </p:cNvPr>
          <p:cNvCxnSpPr>
            <a:cxnSpLocks/>
          </p:cNvCxnSpPr>
          <p:nvPr/>
        </p:nvCxnSpPr>
        <p:spPr bwMode="auto">
          <a:xfrm>
            <a:off x="6035442" y="3918246"/>
            <a:ext cx="956570" cy="247043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423BC252-A565-419D-8FDB-067B6A87AE33}"/>
              </a:ext>
            </a:extLst>
          </p:cNvPr>
          <p:cNvCxnSpPr>
            <a:cxnSpLocks/>
          </p:cNvCxnSpPr>
          <p:nvPr/>
        </p:nvCxnSpPr>
        <p:spPr bwMode="auto">
          <a:xfrm>
            <a:off x="5944470" y="3929607"/>
            <a:ext cx="0" cy="225907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93EBA4C1-D151-485B-B143-8660ACBB88AD}"/>
              </a:ext>
            </a:extLst>
          </p:cNvPr>
          <p:cNvCxnSpPr>
            <a:cxnSpLocks/>
          </p:cNvCxnSpPr>
          <p:nvPr/>
        </p:nvCxnSpPr>
        <p:spPr bwMode="auto">
          <a:xfrm flipH="1">
            <a:off x="6646188" y="4191321"/>
            <a:ext cx="306004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FC33B3A3-B55C-4A9B-B76A-7EC0C4A773B6}"/>
              </a:ext>
            </a:extLst>
          </p:cNvPr>
          <p:cNvCxnSpPr>
            <a:cxnSpLocks/>
          </p:cNvCxnSpPr>
          <p:nvPr/>
        </p:nvCxnSpPr>
        <p:spPr bwMode="auto">
          <a:xfrm flipH="1">
            <a:off x="7736483" y="4191321"/>
            <a:ext cx="306004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9732AC0E-7F73-40BF-9EF1-A834C9464CF9}"/>
              </a:ext>
            </a:extLst>
          </p:cNvPr>
          <p:cNvCxnSpPr>
            <a:cxnSpLocks/>
          </p:cNvCxnSpPr>
          <p:nvPr/>
        </p:nvCxnSpPr>
        <p:spPr bwMode="auto">
          <a:xfrm flipH="1">
            <a:off x="7736483" y="3918246"/>
            <a:ext cx="950317" cy="22079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AE73224E-6630-475E-BE74-27A501B007BB}"/>
              </a:ext>
            </a:extLst>
          </p:cNvPr>
          <p:cNvCxnSpPr>
            <a:cxnSpLocks/>
          </p:cNvCxnSpPr>
          <p:nvPr/>
        </p:nvCxnSpPr>
        <p:spPr bwMode="auto">
          <a:xfrm>
            <a:off x="7176743" y="4193079"/>
            <a:ext cx="956570" cy="247043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C4D8B8D4-21D1-45BE-BDAF-AF80FA03F4C5}"/>
              </a:ext>
            </a:extLst>
          </p:cNvPr>
          <p:cNvCxnSpPr>
            <a:cxnSpLocks/>
          </p:cNvCxnSpPr>
          <p:nvPr/>
        </p:nvCxnSpPr>
        <p:spPr bwMode="auto">
          <a:xfrm>
            <a:off x="6087298" y="4193078"/>
            <a:ext cx="956570" cy="247043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67ACEAE1-377A-4CF0-8168-18389F5192A1}"/>
              </a:ext>
            </a:extLst>
          </p:cNvPr>
          <p:cNvCxnSpPr>
            <a:cxnSpLocks/>
          </p:cNvCxnSpPr>
          <p:nvPr/>
        </p:nvCxnSpPr>
        <p:spPr bwMode="auto">
          <a:xfrm>
            <a:off x="5944470" y="4214214"/>
            <a:ext cx="0" cy="225907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5FEB4DDF-F683-42A1-977B-2C0535849D2D}"/>
              </a:ext>
            </a:extLst>
          </p:cNvPr>
          <p:cNvCxnSpPr>
            <a:cxnSpLocks/>
          </p:cNvCxnSpPr>
          <p:nvPr/>
        </p:nvCxnSpPr>
        <p:spPr bwMode="auto">
          <a:xfrm flipH="1">
            <a:off x="6646188" y="4463302"/>
            <a:ext cx="306004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260A20D3-7B65-4ADC-92E7-765F5CEBF153}"/>
              </a:ext>
            </a:extLst>
          </p:cNvPr>
          <p:cNvCxnSpPr>
            <a:cxnSpLocks/>
          </p:cNvCxnSpPr>
          <p:nvPr/>
        </p:nvCxnSpPr>
        <p:spPr bwMode="auto">
          <a:xfrm flipH="1">
            <a:off x="7718932" y="4491764"/>
            <a:ext cx="967867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4C018D29-D57C-48B4-B665-2FED62477FD7}"/>
              </a:ext>
            </a:extLst>
          </p:cNvPr>
          <p:cNvCxnSpPr>
            <a:cxnSpLocks/>
          </p:cNvCxnSpPr>
          <p:nvPr/>
        </p:nvCxnSpPr>
        <p:spPr bwMode="auto">
          <a:xfrm>
            <a:off x="7206642" y="4498821"/>
            <a:ext cx="956570" cy="247043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62ABFB2A-3F77-437B-AA13-CF2E97ED7D33}"/>
              </a:ext>
            </a:extLst>
          </p:cNvPr>
          <p:cNvCxnSpPr>
            <a:cxnSpLocks/>
          </p:cNvCxnSpPr>
          <p:nvPr/>
        </p:nvCxnSpPr>
        <p:spPr bwMode="auto">
          <a:xfrm>
            <a:off x="7631753" y="4503784"/>
            <a:ext cx="547837" cy="194761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479E0964-C38D-4741-9EF6-7D784BD09833}"/>
              </a:ext>
            </a:extLst>
          </p:cNvPr>
          <p:cNvCxnSpPr>
            <a:cxnSpLocks/>
          </p:cNvCxnSpPr>
          <p:nvPr/>
        </p:nvCxnSpPr>
        <p:spPr bwMode="auto">
          <a:xfrm>
            <a:off x="6087298" y="4459915"/>
            <a:ext cx="956570" cy="247043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0DFC59E9-95EA-41D1-B78E-EFE4A2096F40}"/>
              </a:ext>
            </a:extLst>
          </p:cNvPr>
          <p:cNvCxnSpPr>
            <a:cxnSpLocks/>
          </p:cNvCxnSpPr>
          <p:nvPr/>
        </p:nvCxnSpPr>
        <p:spPr bwMode="auto">
          <a:xfrm>
            <a:off x="5944470" y="4488210"/>
            <a:ext cx="0" cy="225907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C9553DAA-0514-4F1B-9255-A67FC81C9B84}"/>
              </a:ext>
            </a:extLst>
          </p:cNvPr>
          <p:cNvCxnSpPr>
            <a:cxnSpLocks/>
          </p:cNvCxnSpPr>
          <p:nvPr/>
        </p:nvCxnSpPr>
        <p:spPr bwMode="auto">
          <a:xfrm>
            <a:off x="5937720" y="4800630"/>
            <a:ext cx="0" cy="225907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9CC2EE46-D2A2-4816-AEB4-A0A025AD9E35}"/>
              </a:ext>
            </a:extLst>
          </p:cNvPr>
          <p:cNvCxnSpPr>
            <a:cxnSpLocks/>
          </p:cNvCxnSpPr>
          <p:nvPr/>
        </p:nvCxnSpPr>
        <p:spPr bwMode="auto">
          <a:xfrm flipH="1">
            <a:off x="6646188" y="4783372"/>
            <a:ext cx="963084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047C5983-9DCA-4F20-BDB3-01EE43A02E6D}"/>
              </a:ext>
            </a:extLst>
          </p:cNvPr>
          <p:cNvCxnSpPr>
            <a:cxnSpLocks/>
          </p:cNvCxnSpPr>
          <p:nvPr/>
        </p:nvCxnSpPr>
        <p:spPr bwMode="auto">
          <a:xfrm flipH="1">
            <a:off x="7721323" y="4766736"/>
            <a:ext cx="963084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79C52116-996E-412E-A17C-4F126E5061B9}"/>
              </a:ext>
            </a:extLst>
          </p:cNvPr>
          <p:cNvCxnSpPr>
            <a:cxnSpLocks/>
          </p:cNvCxnSpPr>
          <p:nvPr/>
        </p:nvCxnSpPr>
        <p:spPr bwMode="auto">
          <a:xfrm>
            <a:off x="7663804" y="4786931"/>
            <a:ext cx="547837" cy="194761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D6CA1F8B-9332-4650-A253-14FAAA904775}"/>
              </a:ext>
            </a:extLst>
          </p:cNvPr>
          <p:cNvCxnSpPr>
            <a:cxnSpLocks/>
          </p:cNvCxnSpPr>
          <p:nvPr/>
        </p:nvCxnSpPr>
        <p:spPr bwMode="auto">
          <a:xfrm>
            <a:off x="6527436" y="4789780"/>
            <a:ext cx="475514" cy="166498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E13E2943-1F3E-47B6-8295-E4CF8ED14A62}"/>
              </a:ext>
            </a:extLst>
          </p:cNvPr>
          <p:cNvCxnSpPr>
            <a:cxnSpLocks/>
          </p:cNvCxnSpPr>
          <p:nvPr/>
        </p:nvCxnSpPr>
        <p:spPr bwMode="auto">
          <a:xfrm>
            <a:off x="6071085" y="4772583"/>
            <a:ext cx="911518" cy="218365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4111D4B2-2DC9-4A2F-8A85-944F258F8DFA}"/>
              </a:ext>
            </a:extLst>
          </p:cNvPr>
          <p:cNvCxnSpPr>
            <a:cxnSpLocks/>
          </p:cNvCxnSpPr>
          <p:nvPr/>
        </p:nvCxnSpPr>
        <p:spPr bwMode="auto">
          <a:xfrm flipH="1">
            <a:off x="5999090" y="4776603"/>
            <a:ext cx="416267" cy="179675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D18458A4-B151-487A-B890-8BD0DA057E82}"/>
              </a:ext>
            </a:extLst>
          </p:cNvPr>
          <p:cNvCxnSpPr>
            <a:cxnSpLocks/>
          </p:cNvCxnSpPr>
          <p:nvPr/>
        </p:nvCxnSpPr>
        <p:spPr bwMode="auto">
          <a:xfrm flipH="1">
            <a:off x="7706832" y="5046013"/>
            <a:ext cx="963084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1B0DAFAD-86E1-4188-9A13-893A8CC60B9D}"/>
              </a:ext>
            </a:extLst>
          </p:cNvPr>
          <p:cNvCxnSpPr>
            <a:cxnSpLocks/>
          </p:cNvCxnSpPr>
          <p:nvPr/>
        </p:nvCxnSpPr>
        <p:spPr bwMode="auto">
          <a:xfrm flipH="1">
            <a:off x="6639232" y="5062649"/>
            <a:ext cx="963084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692CCFA5-CA53-40FD-A542-B62931F60B21}"/>
              </a:ext>
            </a:extLst>
          </p:cNvPr>
          <p:cNvCxnSpPr>
            <a:cxnSpLocks/>
          </p:cNvCxnSpPr>
          <p:nvPr/>
        </p:nvCxnSpPr>
        <p:spPr bwMode="auto">
          <a:xfrm flipH="1">
            <a:off x="8872899" y="3164975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16863145-AF54-4F6A-A570-C05C36FC8EDA}"/>
              </a:ext>
            </a:extLst>
          </p:cNvPr>
          <p:cNvCxnSpPr>
            <a:cxnSpLocks/>
          </p:cNvCxnSpPr>
          <p:nvPr/>
        </p:nvCxnSpPr>
        <p:spPr bwMode="auto">
          <a:xfrm flipH="1">
            <a:off x="8872899" y="3485444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FC549410-9133-41FD-888E-FD3B1D955AE2}"/>
              </a:ext>
            </a:extLst>
          </p:cNvPr>
          <p:cNvCxnSpPr>
            <a:cxnSpLocks/>
          </p:cNvCxnSpPr>
          <p:nvPr/>
        </p:nvCxnSpPr>
        <p:spPr bwMode="auto">
          <a:xfrm flipH="1">
            <a:off x="8871391" y="3759543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34864741-C68B-442F-81C3-B14CF1CAB619}"/>
              </a:ext>
            </a:extLst>
          </p:cNvPr>
          <p:cNvCxnSpPr>
            <a:cxnSpLocks/>
          </p:cNvCxnSpPr>
          <p:nvPr/>
        </p:nvCxnSpPr>
        <p:spPr bwMode="auto">
          <a:xfrm flipH="1">
            <a:off x="8852184" y="4015865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63FC8FD7-2BA7-4EF4-9FDC-5631BB47D4BE}"/>
              </a:ext>
            </a:extLst>
          </p:cNvPr>
          <p:cNvCxnSpPr>
            <a:cxnSpLocks/>
          </p:cNvCxnSpPr>
          <p:nvPr/>
        </p:nvCxnSpPr>
        <p:spPr bwMode="auto">
          <a:xfrm flipH="1">
            <a:off x="8852365" y="4295301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A6901763-7F7D-45B0-9267-97FC1386F466}"/>
              </a:ext>
            </a:extLst>
          </p:cNvPr>
          <p:cNvCxnSpPr>
            <a:cxnSpLocks/>
          </p:cNvCxnSpPr>
          <p:nvPr/>
        </p:nvCxnSpPr>
        <p:spPr bwMode="auto">
          <a:xfrm flipH="1">
            <a:off x="8852184" y="4597127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5643936F-A85A-4A61-A61A-68B08A161B8B}"/>
              </a:ext>
            </a:extLst>
          </p:cNvPr>
          <p:cNvCxnSpPr>
            <a:cxnSpLocks/>
          </p:cNvCxnSpPr>
          <p:nvPr/>
        </p:nvCxnSpPr>
        <p:spPr bwMode="auto">
          <a:xfrm flipH="1">
            <a:off x="8852184" y="4858197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CE604550-A186-49D9-A3EE-3CC07B12060B}"/>
              </a:ext>
            </a:extLst>
          </p:cNvPr>
          <p:cNvCxnSpPr>
            <a:cxnSpLocks/>
          </p:cNvCxnSpPr>
          <p:nvPr/>
        </p:nvCxnSpPr>
        <p:spPr bwMode="auto">
          <a:xfrm flipH="1">
            <a:off x="7736483" y="4230045"/>
            <a:ext cx="947924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AFF3F965-5C14-48EC-BED0-E2BD5AF9BFC7}"/>
              </a:ext>
            </a:extLst>
          </p:cNvPr>
          <p:cNvCxnSpPr>
            <a:cxnSpLocks/>
          </p:cNvCxnSpPr>
          <p:nvPr/>
        </p:nvCxnSpPr>
        <p:spPr bwMode="auto">
          <a:xfrm flipH="1">
            <a:off x="6646190" y="4476468"/>
            <a:ext cx="923530" cy="24343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CA6B589D-74D9-45D4-A753-954E77C5DD3F}"/>
              </a:ext>
            </a:extLst>
          </p:cNvPr>
          <p:cNvCxnSpPr>
            <a:cxnSpLocks/>
          </p:cNvCxnSpPr>
          <p:nvPr/>
        </p:nvCxnSpPr>
        <p:spPr bwMode="auto">
          <a:xfrm>
            <a:off x="7675904" y="5069479"/>
            <a:ext cx="547837" cy="194761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D1948EE6-6C8E-4F9B-A1E6-0473701252DA}"/>
              </a:ext>
            </a:extLst>
          </p:cNvPr>
          <p:cNvCxnSpPr>
            <a:cxnSpLocks/>
          </p:cNvCxnSpPr>
          <p:nvPr/>
        </p:nvCxnSpPr>
        <p:spPr bwMode="auto">
          <a:xfrm>
            <a:off x="6539536" y="5072328"/>
            <a:ext cx="475514" cy="166498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41364AA9-7ED2-41A6-AE01-1B0832B824D6}"/>
              </a:ext>
            </a:extLst>
          </p:cNvPr>
          <p:cNvCxnSpPr>
            <a:cxnSpLocks/>
          </p:cNvCxnSpPr>
          <p:nvPr/>
        </p:nvCxnSpPr>
        <p:spPr bwMode="auto">
          <a:xfrm flipH="1">
            <a:off x="6011190" y="5059151"/>
            <a:ext cx="416267" cy="179675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EA631061-3888-4C45-9BDB-CB22F27B2BC7}"/>
              </a:ext>
            </a:extLst>
          </p:cNvPr>
          <p:cNvCxnSpPr>
            <a:cxnSpLocks/>
          </p:cNvCxnSpPr>
          <p:nvPr/>
        </p:nvCxnSpPr>
        <p:spPr bwMode="auto">
          <a:xfrm flipH="1">
            <a:off x="7718932" y="5328561"/>
            <a:ext cx="963084" cy="0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63DC082B-AC69-418D-959E-81F6DB9185DE}"/>
              </a:ext>
            </a:extLst>
          </p:cNvPr>
          <p:cNvCxnSpPr>
            <a:cxnSpLocks/>
          </p:cNvCxnSpPr>
          <p:nvPr/>
        </p:nvCxnSpPr>
        <p:spPr bwMode="auto">
          <a:xfrm flipH="1">
            <a:off x="6651332" y="5345197"/>
            <a:ext cx="963084" cy="0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CF584ED9-59EC-4B44-B77A-347AB70701DB}"/>
              </a:ext>
            </a:extLst>
          </p:cNvPr>
          <p:cNvCxnSpPr>
            <a:cxnSpLocks/>
          </p:cNvCxnSpPr>
          <p:nvPr/>
        </p:nvCxnSpPr>
        <p:spPr bwMode="auto">
          <a:xfrm flipH="1">
            <a:off x="8864284" y="5140745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929828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E4145-0921-41EC-B062-2AD4783ED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7BC84-CD9A-48FF-9306-1998FB5129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6000" dirty="0"/>
              <a:t>Policy Iteration</a:t>
            </a:r>
            <a:endParaRPr lang="en-SE" sz="6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8FA26A-94CF-4C3B-818B-2BD7AF105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77310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451E5-291D-4D83-BA9C-58C7FE92A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6232782" cy="868362"/>
          </a:xfrm>
        </p:spPr>
        <p:txBody>
          <a:bodyPr/>
          <a:lstStyle/>
          <a:p>
            <a:r>
              <a:rPr lang="en-US" sz="3600" dirty="0"/>
              <a:t>1.1 Policy Evaluation of Random Policy</a:t>
            </a:r>
            <a:endParaRPr lang="en-SE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4B6430-8904-4812-91AE-84F67E5F3F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6200" y="1295400"/>
                <a:ext cx="8610600" cy="3043844"/>
              </a:xfrm>
            </p:spPr>
            <p:txBody>
              <a:bodyPr>
                <a:normAutofit fontScale="47500" lnSpcReduction="20000"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Bellman Exp Equation: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</m:oMath>
                </a14:m>
                <a:endParaRPr lang="en-US" sz="3200" i="1" dirty="0">
                  <a:solidFill>
                    <a:srgbClr val="000000"/>
                  </a:solidFill>
                  <a:effectLst/>
                  <a:latin typeface="Cambria Math" panose="020405030504060302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32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𝐵</m:t>
                        </m:r>
                      </m:e>
                    </m:d>
                    <m:r>
                      <a:rPr lang="en-US" sz="3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</m:oMath>
                </a14:m>
                <a:r>
                  <a:rPr lang="en-US" sz="3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SE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.5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SE" sz="3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SE" sz="3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3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3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32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𝐵</m:t>
                                </m:r>
                                <m:r>
                                  <a:rPr lang="en-US" sz="3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,</m:t>
                                </m:r>
                                <m:r>
                                  <a:rPr lang="en-US" sz="32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32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sz="3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SE" sz="3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3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3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32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𝐵</m:t>
                                </m:r>
                                <m:r>
                                  <a:rPr lang="en-US" sz="3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,</m:t>
                                </m:r>
                                <m:r>
                                  <a:rPr lang="en-US" sz="32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32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2</m:t>
                                </m:r>
                              </m:e>
                            </m:d>
                          </m:e>
                        </m:d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=.5[</m:t>
                        </m:r>
                        <m:r>
                          <a:rPr lang="en-US" sz="32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SE" sz="3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𝐶</m:t>
                            </m:r>
                          </m:e>
                        </m:d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(</m:t>
                        </m:r>
                        <m:r>
                          <a:rPr lang="en-US" sz="32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𝐷</m:t>
                        </m:r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)]</m:t>
                        </m:r>
                      </m:e>
                    </m:func>
                  </m:oMath>
                </a14:m>
                <a:endParaRPr lang="en-US" sz="3200" i="1" dirty="0">
                  <a:effectLst/>
                  <a:latin typeface="Cambria Math" panose="02040503050406030204" pitchFamily="18" charset="0"/>
                  <a:ea typeface="SimSun" panose="02010600030101010101" pitchFamily="2" charset="-122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SE" sz="27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27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𝑞</m:t>
                        </m:r>
                      </m:e>
                      <m:sub>
                        <m:r>
                          <a:rPr kumimoji="0" lang="en-US" sz="27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kumimoji="0" lang="en-SE" sz="27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27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𝐵</m:t>
                        </m:r>
                        <m:r>
                          <a:rPr kumimoji="0" lang="en-US" sz="27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,</m:t>
                        </m:r>
                        <m:r>
                          <a:rPr kumimoji="0" lang="en-US" sz="27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𝑎</m:t>
                        </m:r>
                        <m:r>
                          <a:rPr kumimoji="0" lang="en-US" sz="27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1</m:t>
                        </m:r>
                      </m:e>
                    </m:d>
                    <m:r>
                      <a:rPr kumimoji="0" lang="en-US" sz="2700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=</m:t>
                    </m:r>
                    <m:r>
                      <a:rPr lang="en-US" sz="27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1+</m:t>
                    </m:r>
                    <m:sSub>
                      <m:sSubPr>
                        <m:ctrlPr>
                          <a:rPr kumimoji="0" lang="en-SE" sz="27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27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𝑣</m:t>
                        </m:r>
                      </m:e>
                      <m:sub>
                        <m:r>
                          <a:rPr kumimoji="0" lang="en-US" sz="27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kumimoji="0" lang="en-SE" sz="27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27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𝐶</m:t>
                        </m:r>
                      </m:e>
                    </m:d>
                    <m:r>
                      <a:rPr kumimoji="0" lang="en-US" sz="2700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,</m:t>
                    </m:r>
                    <m:sSub>
                      <m:sSubPr>
                        <m:ctrlPr>
                          <a:rPr kumimoji="0" lang="en-SE" sz="27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27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𝑞</m:t>
                        </m:r>
                      </m:e>
                      <m:sub>
                        <m:r>
                          <a:rPr kumimoji="0" lang="en-US" sz="27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kumimoji="0" lang="en-SE" sz="27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27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𝐵</m:t>
                        </m:r>
                        <m:r>
                          <a:rPr kumimoji="0" lang="en-US" sz="27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,</m:t>
                        </m:r>
                        <m:r>
                          <a:rPr kumimoji="0" lang="en-US" sz="27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𝑎</m:t>
                        </m:r>
                        <m:r>
                          <a:rPr kumimoji="0" lang="en-US" sz="27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2</m:t>
                        </m:r>
                      </m:e>
                    </m:d>
                    <m:r>
                      <a:rPr kumimoji="0" lang="en-US" sz="2700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=</m:t>
                    </m:r>
                    <m:r>
                      <a:rPr kumimoji="0" lang="en-US" sz="27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0+</m:t>
                    </m:r>
                    <m:sSub>
                      <m:sSubPr>
                        <m:ctrlPr>
                          <a:rPr kumimoji="0" lang="en-SE" sz="27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27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𝑣</m:t>
                        </m:r>
                      </m:e>
                      <m:sub>
                        <m:r>
                          <a:rPr kumimoji="0" lang="en-US" sz="27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kumimoji="0" lang="en-SE" sz="27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27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𝐷</m:t>
                        </m:r>
                      </m:e>
                    </m:d>
                  </m:oMath>
                </a14:m>
                <a:endParaRPr lang="en-SE" sz="27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32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𝐶</m:t>
                        </m:r>
                      </m:e>
                    </m:d>
                    <m:r>
                      <a:rPr lang="en-US" sz="3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</m:oMath>
                </a14:m>
                <a:r>
                  <a:rPr lang="en-US" sz="3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SE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.5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SE" sz="3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SE" sz="3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3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3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32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𝐶</m:t>
                                </m:r>
                                <m:r>
                                  <a:rPr lang="en-US" sz="3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,</m:t>
                                </m:r>
                                <m:r>
                                  <a:rPr lang="en-US" sz="32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32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sz="3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SE" sz="3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3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3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32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𝐶</m:t>
                                </m:r>
                                <m:r>
                                  <a:rPr lang="en-US" sz="3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,</m:t>
                                </m:r>
                                <m:r>
                                  <a:rPr lang="en-US" sz="32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32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2</m:t>
                                </m:r>
                              </m:e>
                            </m:d>
                          </m:e>
                        </m:d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=</m:t>
                        </m:r>
                        <m:r>
                          <a:rPr lang="en-US" sz="32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func>
                  </m:oMath>
                </a14:m>
                <a:endParaRPr lang="en-SE" sz="4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E" sz="280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2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28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𝐶</m:t>
                        </m:r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28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sz="28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2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=1,</m:t>
                    </m:r>
                    <m:r>
                      <a:rPr lang="en-US" sz="2800" b="0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sSub>
                      <m:sSubPr>
                        <m:ctrlPr>
                          <a:rPr lang="en-SE" sz="2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2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28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𝐶</m:t>
                        </m:r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28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sz="28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2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2800" b="0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3</m:t>
                    </m:r>
                  </m:oMath>
                </a14:m>
                <a:endParaRPr lang="en-US" i="1" dirty="0">
                  <a:effectLst/>
                  <a:latin typeface="Cambria Math" panose="020405030504060302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𝐷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.5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SE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SE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𝐷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SE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𝐷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2</m:t>
                                </m:r>
                              </m:e>
                            </m:d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−48</m:t>
                        </m:r>
                      </m:e>
                    </m:func>
                  </m:oMath>
                </a14:m>
                <a:endParaRPr lang="en-SE" sz="48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𝐷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00</m:t>
                    </m:r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sSub>
                      <m:sSub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𝐷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4</m:t>
                    </m:r>
                  </m:oMath>
                </a14:m>
                <a:endParaRPr lang="en-US" i="1" dirty="0">
                  <a:latin typeface="Cambria Math" panose="020405030504060302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3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Solution:</a:t>
                </a:r>
                <a14:m>
                  <m:oMath xmlns:m="http://schemas.openxmlformats.org/officeDocument/2006/math">
                    <m:r>
                      <a:rPr lang="en-US" sz="3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sSub>
                      <m:sSubPr>
                        <m:ctrlPr>
                          <a:rPr lang="en-SE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32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𝐵</m:t>
                        </m:r>
                      </m:e>
                    </m:d>
                    <m:r>
                      <a:rPr lang="en-US" sz="3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</m:t>
                    </m:r>
                    <m:r>
                      <a:rPr lang="en-US" sz="3200" b="0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22.5</m:t>
                    </m:r>
                    <m:r>
                      <a:rPr lang="en-US" sz="3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 </m:t>
                    </m:r>
                    <m:sSub>
                      <m:sSubPr>
                        <m:ctrlPr>
                          <a:rPr lang="en-SE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32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𝐶</m:t>
                        </m:r>
                      </m:e>
                    </m:d>
                    <m:r>
                      <a:rPr lang="en-US" sz="3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3200" b="0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2</m:t>
                    </m:r>
                    <m:r>
                      <a:rPr lang="en-US" sz="3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sSub>
                      <m:sSubPr>
                        <m:ctrlPr>
                          <a:rPr lang="en-SE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32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𝐷</m:t>
                        </m:r>
                      </m:e>
                    </m:d>
                    <m:r>
                      <a:rPr lang="en-US" sz="3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</m:t>
                    </m:r>
                    <m:r>
                      <a:rPr lang="en-US" sz="3200" b="0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48</m:t>
                    </m:r>
                  </m:oMath>
                </a14:m>
                <a:r>
                  <a:rPr lang="en-US" sz="3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(using in-place updates)</a:t>
                </a:r>
                <a:endParaRPr lang="en-SE" sz="4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endParaRPr lang="en-SE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4B6430-8904-4812-91AE-84F67E5F3F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" y="1295400"/>
                <a:ext cx="8610600" cy="3043844"/>
              </a:xfrm>
              <a:blipFill>
                <a:blip r:embed="rId2"/>
                <a:stretch>
                  <a:fillRect l="-283" t="-10220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32767D-1FBF-4E02-8001-6CFDCF2C1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5DEA5BB-81D9-4767-81AD-D9EA4F5EA3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0330" y="94356"/>
            <a:ext cx="2317470" cy="196766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CCEA25C-2DA3-428E-B558-DF9079F47767}"/>
              </a:ext>
            </a:extLst>
          </p:cNvPr>
          <p:cNvSpPr txBox="1"/>
          <p:nvPr/>
        </p:nvSpPr>
        <p:spPr>
          <a:xfrm>
            <a:off x="7908948" y="357594"/>
            <a:ext cx="6174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BF=2</a:t>
            </a:r>
            <a:endParaRPr lang="en-SE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0BE1622-BD64-45C7-AF52-6C983B3CE179}"/>
              </a:ext>
            </a:extLst>
          </p:cNvPr>
          <p:cNvSpPr txBox="1"/>
          <p:nvPr/>
        </p:nvSpPr>
        <p:spPr>
          <a:xfrm>
            <a:off x="8147941" y="844100"/>
            <a:ext cx="6174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BF=1</a:t>
            </a:r>
            <a:endParaRPr lang="en-SE" sz="1400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CB3590F-CC08-4EEC-92DE-62A4D4E2DDF4}"/>
              </a:ext>
            </a:extLst>
          </p:cNvPr>
          <p:cNvGrpSpPr/>
          <p:nvPr/>
        </p:nvGrpSpPr>
        <p:grpSpPr>
          <a:xfrm>
            <a:off x="2979433" y="4379999"/>
            <a:ext cx="3055021" cy="2313764"/>
            <a:chOff x="2979433" y="4087036"/>
            <a:chExt cx="3055021" cy="2313764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C933DCF4-C55F-4093-931E-2117155E79BA}"/>
                </a:ext>
              </a:extLst>
            </p:cNvPr>
            <p:cNvSpPr/>
            <p:nvPr/>
          </p:nvSpPr>
          <p:spPr bwMode="auto">
            <a:xfrm>
              <a:off x="3045041" y="4938804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B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C0196C57-6606-4EDC-B403-4217046496DC}"/>
                </a:ext>
              </a:extLst>
            </p:cNvPr>
            <p:cNvSpPr/>
            <p:nvPr/>
          </p:nvSpPr>
          <p:spPr bwMode="auto">
            <a:xfrm>
              <a:off x="4254253" y="5765307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D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EB3715A1-E430-41D6-A44B-EFC459E67DAC}"/>
                </a:ext>
              </a:extLst>
            </p:cNvPr>
            <p:cNvSpPr/>
            <p:nvPr/>
          </p:nvSpPr>
          <p:spPr bwMode="auto">
            <a:xfrm>
              <a:off x="4239013" y="4087036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C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15A3947-EEFD-48FC-8FD0-9607888CB81A}"/>
                </a:ext>
              </a:extLst>
            </p:cNvPr>
            <p:cNvSpPr/>
            <p:nvPr/>
          </p:nvSpPr>
          <p:spPr bwMode="auto">
            <a:xfrm>
              <a:off x="5428253" y="4987546"/>
              <a:ext cx="538008" cy="5380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T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1C65FAA2-B944-4173-9453-F113F0341354}"/>
                </a:ext>
              </a:extLst>
            </p:cNvPr>
            <p:cNvCxnSpPr>
              <a:cxnSpLocks/>
              <a:stCxn id="20" idx="7"/>
            </p:cNvCxnSpPr>
            <p:nvPr/>
          </p:nvCxnSpPr>
          <p:spPr bwMode="auto">
            <a:xfrm flipV="1">
              <a:off x="3587468" y="4447713"/>
              <a:ext cx="666784" cy="584157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1F88CB01-CAEE-4633-B7A7-D8E7C2486E00}"/>
                </a:ext>
              </a:extLst>
            </p:cNvPr>
            <p:cNvCxnSpPr>
              <a:cxnSpLocks/>
              <a:endCxn id="21" idx="2"/>
            </p:cNvCxnSpPr>
            <p:nvPr/>
          </p:nvCxnSpPr>
          <p:spPr bwMode="auto">
            <a:xfrm>
              <a:off x="3587468" y="5495858"/>
              <a:ext cx="666785" cy="58719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AA915321-31D3-4082-8291-09E264674835}"/>
                </a:ext>
              </a:extLst>
            </p:cNvPr>
            <p:cNvCxnSpPr>
              <a:cxnSpLocks/>
              <a:stCxn id="22" idx="6"/>
            </p:cNvCxnSpPr>
            <p:nvPr/>
          </p:nvCxnSpPr>
          <p:spPr bwMode="auto">
            <a:xfrm>
              <a:off x="4874506" y="4404783"/>
              <a:ext cx="548900" cy="71178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6981EBB4-E042-4164-972E-D3C7AB484B5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02742" y="4692041"/>
              <a:ext cx="723087" cy="472764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1EF209A1-8D1D-47E0-ADBF-C1889E8DF33D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763813" y="5468595"/>
              <a:ext cx="664439" cy="37613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855449C9-2D20-4424-BDB6-43DFFDC865E2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874434" y="5526626"/>
              <a:ext cx="611894" cy="649149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454EA1D1-B147-46E2-8543-21F048997BFD}"/>
                    </a:ext>
                  </a:extLst>
                </p:cNvPr>
                <p:cNvSpPr txBox="1"/>
                <p:nvPr/>
              </p:nvSpPr>
              <p:spPr>
                <a:xfrm>
                  <a:off x="2979433" y="4425519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454EA1D1-B147-46E2-8543-21F048997BF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9433" y="4425519"/>
                  <a:ext cx="1135504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82134817-4E2F-4A82-B7CB-87381DFA1F96}"/>
                    </a:ext>
                  </a:extLst>
                </p:cNvPr>
                <p:cNvSpPr txBox="1"/>
                <p:nvPr/>
              </p:nvSpPr>
              <p:spPr>
                <a:xfrm>
                  <a:off x="2979433" y="5765307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82134817-4E2F-4A82-B7CB-87381DFA1F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9433" y="5765307"/>
                  <a:ext cx="1135504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89BF86A8-3833-4C4F-8176-D3C868A3522C}"/>
                    </a:ext>
                  </a:extLst>
                </p:cNvPr>
                <p:cNvSpPr txBox="1"/>
                <p:nvPr/>
              </p:nvSpPr>
              <p:spPr>
                <a:xfrm>
                  <a:off x="4898950" y="4286639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89BF86A8-3833-4C4F-8176-D3C868A3522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8950" y="4286639"/>
                  <a:ext cx="1135504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73992251-D44E-40E2-91A8-151EFC9EA589}"/>
                    </a:ext>
                  </a:extLst>
                </p:cNvPr>
                <p:cNvSpPr txBox="1"/>
                <p:nvPr/>
              </p:nvSpPr>
              <p:spPr>
                <a:xfrm>
                  <a:off x="4140956" y="4872997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=3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73992251-D44E-40E2-91A8-151EFC9EA58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0956" y="4872997"/>
                  <a:ext cx="1135504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7029300A-77D0-4BFE-8ED3-DAB1C06BAD4E}"/>
                    </a:ext>
                  </a:extLst>
                </p:cNvPr>
                <p:cNvSpPr txBox="1"/>
                <p:nvPr/>
              </p:nvSpPr>
              <p:spPr>
                <a:xfrm>
                  <a:off x="4898950" y="5896693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=4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7029300A-77D0-4BFE-8ED3-DAB1C06BAD4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8950" y="5896693"/>
                  <a:ext cx="1135504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C8ECBBB1-E415-4D94-94C1-7348ABF46E34}"/>
                    </a:ext>
                  </a:extLst>
                </p:cNvPr>
                <p:cNvSpPr txBox="1"/>
                <p:nvPr/>
              </p:nvSpPr>
              <p:spPr>
                <a:xfrm>
                  <a:off x="3996844" y="5323653"/>
                  <a:ext cx="134068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1, 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en-US" dirty="0"/>
                    <a:t>-100</a:t>
                  </a:r>
                  <a:endParaRPr lang="en-SE" dirty="0"/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C8ECBBB1-E415-4D94-94C1-7348ABF46E3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6844" y="5323653"/>
                  <a:ext cx="1340688" cy="369332"/>
                </a:xfrm>
                <a:prstGeom prst="rect">
                  <a:avLst/>
                </a:prstGeom>
                <a:blipFill>
                  <a:blip r:embed="rId10"/>
                  <a:stretch>
                    <a:fillRect t="-8197" r="-3182" b="-24590"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22CCE6C6-C80C-4B68-9027-C5B7C61E48BD}"/>
              </a:ext>
            </a:extLst>
          </p:cNvPr>
          <p:cNvSpPr txBox="1"/>
          <p:nvPr/>
        </p:nvSpPr>
        <p:spPr>
          <a:xfrm>
            <a:off x="3080748" y="5583347"/>
            <a:ext cx="5918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-22.5</a:t>
            </a:r>
            <a:endParaRPr lang="en-SE" sz="14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AB19DD0-E617-48B1-B2B6-1F39EE1119BE}"/>
              </a:ext>
            </a:extLst>
          </p:cNvPr>
          <p:cNvSpPr txBox="1"/>
          <p:nvPr/>
        </p:nvSpPr>
        <p:spPr>
          <a:xfrm>
            <a:off x="4429973" y="477589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2</a:t>
            </a:r>
            <a:endParaRPr lang="en-SE" sz="14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D9E4B9F-7E7B-466A-9961-00CA19CE251B}"/>
              </a:ext>
            </a:extLst>
          </p:cNvPr>
          <p:cNvSpPr txBox="1"/>
          <p:nvPr/>
        </p:nvSpPr>
        <p:spPr>
          <a:xfrm>
            <a:off x="4335384" y="6440779"/>
            <a:ext cx="4427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-48</a:t>
            </a:r>
            <a:endParaRPr lang="en-SE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4" name="Table 43">
                <a:extLst>
                  <a:ext uri="{FF2B5EF4-FFF2-40B4-BE49-F238E27FC236}">
                    <a16:creationId xmlns:a16="http://schemas.microsoft.com/office/drawing/2014/main" id="{8A3AF33A-CF32-44E0-93E3-F41D1DAA981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36914692"/>
                  </p:ext>
                </p:extLst>
              </p:nvPr>
            </p:nvGraphicFramePr>
            <p:xfrm>
              <a:off x="6517177" y="4884115"/>
              <a:ext cx="2505482" cy="146304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567204">
                      <a:extLst>
                        <a:ext uri="{9D8B030D-6E8A-4147-A177-3AD203B41FA5}">
                          <a16:colId xmlns:a16="http://schemas.microsoft.com/office/drawing/2014/main" val="248747933"/>
                        </a:ext>
                      </a:extLst>
                    </a:gridCol>
                    <a:gridCol w="736846">
                      <a:extLst>
                        <a:ext uri="{9D8B030D-6E8A-4147-A177-3AD203B41FA5}">
                          <a16:colId xmlns:a16="http://schemas.microsoft.com/office/drawing/2014/main" val="2368639568"/>
                        </a:ext>
                      </a:extLst>
                    </a:gridCol>
                    <a:gridCol w="564491">
                      <a:extLst>
                        <a:ext uri="{9D8B030D-6E8A-4147-A177-3AD203B41FA5}">
                          <a16:colId xmlns:a16="http://schemas.microsoft.com/office/drawing/2014/main" val="2363104961"/>
                        </a:ext>
                      </a:extLst>
                    </a:gridCol>
                    <a:gridCol w="636941">
                      <a:extLst>
                        <a:ext uri="{9D8B030D-6E8A-4147-A177-3AD203B41FA5}">
                          <a16:colId xmlns:a16="http://schemas.microsoft.com/office/drawing/2014/main" val="1967822093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SE" sz="1600" b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1600" b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SE" sz="1600" b="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2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1600" b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SE" sz="1600" b="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2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1600" b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SE" sz="1600" b="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2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33386034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Iter1</a:t>
                          </a:r>
                          <a:endParaRPr lang="en-SE" sz="2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−22.5</m:t>
                                </m:r>
                              </m:oMath>
                            </m:oMathPara>
                          </a14:m>
                          <a:endParaRPr lang="en-SE" sz="28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SE" sz="28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−48</m:t>
                                </m:r>
                              </m:oMath>
                            </m:oMathPara>
                          </a14:m>
                          <a:endParaRPr lang="en-SE" sz="28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95648973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Iter2</a:t>
                          </a:r>
                          <a:endParaRPr lang="en-SE" sz="2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SE" sz="28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SE" sz="28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SE" sz="28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77595184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Iter3</a:t>
                          </a:r>
                          <a:endParaRPr lang="en-SE" sz="2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SE" sz="28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SE" sz="28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SE" sz="28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07808661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4" name="Table 43">
                <a:extLst>
                  <a:ext uri="{FF2B5EF4-FFF2-40B4-BE49-F238E27FC236}">
                    <a16:creationId xmlns:a16="http://schemas.microsoft.com/office/drawing/2014/main" id="{8A3AF33A-CF32-44E0-93E3-F41D1DAA981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36914692"/>
                  </p:ext>
                </p:extLst>
              </p:nvPr>
            </p:nvGraphicFramePr>
            <p:xfrm>
              <a:off x="6517177" y="4884115"/>
              <a:ext cx="2505482" cy="146304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567204">
                      <a:extLst>
                        <a:ext uri="{9D8B030D-6E8A-4147-A177-3AD203B41FA5}">
                          <a16:colId xmlns:a16="http://schemas.microsoft.com/office/drawing/2014/main" val="248747933"/>
                        </a:ext>
                      </a:extLst>
                    </a:gridCol>
                    <a:gridCol w="736846">
                      <a:extLst>
                        <a:ext uri="{9D8B030D-6E8A-4147-A177-3AD203B41FA5}">
                          <a16:colId xmlns:a16="http://schemas.microsoft.com/office/drawing/2014/main" val="2368639568"/>
                        </a:ext>
                      </a:extLst>
                    </a:gridCol>
                    <a:gridCol w="564491">
                      <a:extLst>
                        <a:ext uri="{9D8B030D-6E8A-4147-A177-3AD203B41FA5}">
                          <a16:colId xmlns:a16="http://schemas.microsoft.com/office/drawing/2014/main" val="2363104961"/>
                        </a:ext>
                      </a:extLst>
                    </a:gridCol>
                    <a:gridCol w="636941">
                      <a:extLst>
                        <a:ext uri="{9D8B030D-6E8A-4147-A177-3AD203B41FA5}">
                          <a16:colId xmlns:a16="http://schemas.microsoft.com/office/drawing/2014/main" val="1967822093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SE" sz="1600" b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1"/>
                          <a:stretch>
                            <a:fillRect l="-77686" t="-1667" r="-166942" b="-32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1"/>
                          <a:stretch>
                            <a:fillRect l="-231183" t="-1667" r="-117204" b="-32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1"/>
                          <a:stretch>
                            <a:fillRect l="-293333" t="-1667" r="-3810" b="-32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386034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Iter1</a:t>
                          </a:r>
                          <a:endParaRPr lang="en-SE" sz="2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1"/>
                          <a:stretch>
                            <a:fillRect l="-77686" t="-100000" r="-166942" b="-2180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1"/>
                          <a:stretch>
                            <a:fillRect l="-231183" t="-100000" r="-117204" b="-2180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1"/>
                          <a:stretch>
                            <a:fillRect l="-293333" t="-100000" r="-3810" b="-2180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5648973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Iter2</a:t>
                          </a:r>
                          <a:endParaRPr lang="en-SE" sz="2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1"/>
                          <a:stretch>
                            <a:fillRect l="-77686" t="-203333" r="-166942" b="-12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1"/>
                          <a:stretch>
                            <a:fillRect l="-231183" t="-203333" r="-117204" b="-12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1"/>
                          <a:stretch>
                            <a:fillRect l="-293333" t="-203333" r="-3810" b="-12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7595184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Iter3</a:t>
                          </a:r>
                          <a:endParaRPr lang="en-SE" sz="2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1"/>
                          <a:stretch>
                            <a:fillRect l="-77686" t="-303333" r="-166942" b="-2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1"/>
                          <a:stretch>
                            <a:fillRect l="-231183" t="-303333" r="-117204" b="-2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1"/>
                          <a:stretch>
                            <a:fillRect l="-293333" t="-303333" r="-3810" b="-2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808661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1288310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8E610-FE63-4331-B97E-E88EB6D6F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1.2 Policy Improvement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F305FA-6279-45F1-B145-3799D8FBCA2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5257800"/>
              </a:xfrm>
            </p:spPr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Plug in values from PE to get new policy</a:t>
                </a:r>
                <a:endParaRPr lang="en-SE" sz="18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SE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pPr>
                      <m:e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e>
                      <m:sup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SE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𝐵</m:t>
                        </m:r>
                      </m:e>
                    </m:d>
                    <m:r>
                      <a:rPr lang="en-US" sz="18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func>
                      <m:funcPr>
                        <m:ctrlPr>
                          <a:rPr lang="en-SE" sz="18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SE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argmax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8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SE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𝐵</m:t>
                                </m:r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,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𝐵</m:t>
                                </m:r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,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2</m:t>
                                </m:r>
                              </m:e>
                            </m:d>
                          </m:e>
                        </m:d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=</m:t>
                        </m:r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func>
                  </m:oMath>
                </a14:m>
                <a:endParaRPr lang="en-US" sz="18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E" sz="14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𝐵</m:t>
                        </m:r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4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=1+</m:t>
                    </m:r>
                    <m:sSub>
                      <m:sSubPr>
                        <m:ctrlPr>
                          <a:rPr lang="en-SE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𝐶</m:t>
                        </m:r>
                      </m:e>
                    </m:d>
                    <m:r>
                      <a:rPr lang="en-US" sz="14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3</m:t>
                    </m:r>
                    <m:r>
                      <a:rPr lang="en-US" sz="14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400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sSub>
                      <m:sSubPr>
                        <m:ctrlPr>
                          <a:rPr lang="en-SE" sz="14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𝐵</m:t>
                        </m:r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4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0</m:t>
                    </m:r>
                    <m:r>
                      <a:rPr lang="en-US" sz="14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</m:t>
                    </m:r>
                    <m:sSub>
                      <m:sSubPr>
                        <m:ctrlPr>
                          <a:rPr lang="en-SE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𝐷</m:t>
                        </m:r>
                      </m:e>
                    </m:d>
                    <m:r>
                      <a:rPr lang="en-US" sz="14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</m:t>
                    </m:r>
                    <m:r>
                      <a:rPr lang="en-US" sz="1400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22.5</m:t>
                    </m:r>
                  </m:oMath>
                </a14:m>
                <a:endParaRPr lang="en-SE" sz="14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SE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pPr>
                      <m:e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e>
                      <m:sup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SE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𝐶</m:t>
                        </m:r>
                      </m:e>
                    </m:d>
                    <m:r>
                      <a:rPr lang="en-US" sz="18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func>
                      <m:funcPr>
                        <m:ctrlPr>
                          <a:rPr lang="en-SE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SE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argmax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8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SE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𝐶</m:t>
                                </m:r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,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𝐶</m:t>
                                </m:r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,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2</m:t>
                                </m:r>
                              </m:e>
                            </m:d>
                          </m:e>
                        </m:d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=</m:t>
                        </m:r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func>
                  </m:oMath>
                </a14:m>
                <a:endParaRPr lang="en-US" sz="18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E" sz="14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𝐶</m:t>
                        </m:r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4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=1,</m:t>
                    </m:r>
                    <m:sSub>
                      <m:sSubPr>
                        <m:ctrlPr>
                          <a:rPr lang="en-SE" sz="14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𝐶</m:t>
                        </m:r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4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3</m:t>
                    </m:r>
                  </m:oMath>
                </a14:m>
                <a:endParaRPr lang="en-SE" sz="14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SE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pPr>
                      <m:e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e>
                      <m:sup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SE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𝐷</m:t>
                        </m:r>
                      </m:e>
                    </m:d>
                    <m:r>
                      <a:rPr lang="en-US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func>
                      <m:funcPr>
                        <m:ctrlPr>
                          <a:rPr lang="en-SE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SE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argmax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8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SE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𝐷</m:t>
                                </m:r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,</m:t>
                                </m:r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𝐷</m:t>
                                </m:r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,</m:t>
                                </m:r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2</m:t>
                                </m:r>
                              </m:e>
                            </m:d>
                          </m:e>
                        </m:d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=</m:t>
                        </m:r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func>
                  </m:oMath>
                </a14:m>
                <a:endParaRPr lang="en-US" sz="1800" dirty="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E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𝐶</m:t>
                        </m:r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−100</m:t>
                    </m:r>
                    <m:r>
                      <a:rPr lang="en-US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sSub>
                      <m:sSubPr>
                        <m:ctrlPr>
                          <a:rPr lang="en-SE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𝐶</m:t>
                        </m:r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4</m:t>
                    </m:r>
                  </m:oMath>
                </a14:m>
                <a:endParaRPr lang="en-SE" sz="1400" dirty="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F305FA-6279-45F1-B145-3799D8FBCA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5257800"/>
              </a:xfrm>
              <a:blipFill>
                <a:blip r:embed="rId2"/>
                <a:stretch>
                  <a:fillRect l="-519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E64C5A-2C76-4962-9EC7-878F790FE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97108FB-B87A-469A-A0EE-301D44B2B53A}"/>
              </a:ext>
            </a:extLst>
          </p:cNvPr>
          <p:cNvGrpSpPr/>
          <p:nvPr/>
        </p:nvGrpSpPr>
        <p:grpSpPr>
          <a:xfrm>
            <a:off x="2979433" y="4379999"/>
            <a:ext cx="3055021" cy="2313764"/>
            <a:chOff x="2979433" y="4087036"/>
            <a:chExt cx="3055021" cy="2313764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199A372-BC34-4D74-9284-F6ED60A3A487}"/>
                </a:ext>
              </a:extLst>
            </p:cNvPr>
            <p:cNvSpPr/>
            <p:nvPr/>
          </p:nvSpPr>
          <p:spPr bwMode="auto">
            <a:xfrm>
              <a:off x="3045041" y="4938804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B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B031AB6-6A58-427F-8EC5-2E8E4A17FCAE}"/>
                </a:ext>
              </a:extLst>
            </p:cNvPr>
            <p:cNvSpPr/>
            <p:nvPr/>
          </p:nvSpPr>
          <p:spPr bwMode="auto">
            <a:xfrm>
              <a:off x="4254253" y="5765307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D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DEF4A6D-40CB-4E1F-A8FC-0DC2AEBF95DC}"/>
                </a:ext>
              </a:extLst>
            </p:cNvPr>
            <p:cNvSpPr/>
            <p:nvPr/>
          </p:nvSpPr>
          <p:spPr bwMode="auto">
            <a:xfrm>
              <a:off x="4239013" y="4087036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C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5541D8C-0E0B-4E13-B4E8-87805BB1B9D3}"/>
                </a:ext>
              </a:extLst>
            </p:cNvPr>
            <p:cNvSpPr/>
            <p:nvPr/>
          </p:nvSpPr>
          <p:spPr bwMode="auto">
            <a:xfrm>
              <a:off x="5428253" y="4987546"/>
              <a:ext cx="538008" cy="5380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T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7D01F0F8-4DB8-4ED0-81D3-6433D725A2A0}"/>
                </a:ext>
              </a:extLst>
            </p:cNvPr>
            <p:cNvCxnSpPr>
              <a:cxnSpLocks/>
              <a:stCxn id="14" idx="7"/>
            </p:cNvCxnSpPr>
            <p:nvPr/>
          </p:nvCxnSpPr>
          <p:spPr bwMode="auto">
            <a:xfrm flipV="1">
              <a:off x="3587468" y="4447713"/>
              <a:ext cx="666784" cy="584157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78342639-42E9-4046-AEED-A6B91E40459E}"/>
                </a:ext>
              </a:extLst>
            </p:cNvPr>
            <p:cNvCxnSpPr>
              <a:cxnSpLocks/>
              <a:endCxn id="15" idx="2"/>
            </p:cNvCxnSpPr>
            <p:nvPr/>
          </p:nvCxnSpPr>
          <p:spPr bwMode="auto">
            <a:xfrm>
              <a:off x="3587468" y="5495858"/>
              <a:ext cx="666785" cy="58719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C65B8357-AD8D-4A33-B353-FDA7CA758B4C}"/>
                </a:ext>
              </a:extLst>
            </p:cNvPr>
            <p:cNvCxnSpPr>
              <a:cxnSpLocks/>
              <a:stCxn id="16" idx="6"/>
            </p:cNvCxnSpPr>
            <p:nvPr/>
          </p:nvCxnSpPr>
          <p:spPr bwMode="auto">
            <a:xfrm>
              <a:off x="4874506" y="4404783"/>
              <a:ext cx="548900" cy="71178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29DFA40D-1C48-46DA-86C3-C30B2F5BF96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02742" y="4692041"/>
              <a:ext cx="723087" cy="472764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6C9EAF8D-78CE-4D32-9AA2-753692BE8BC0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763813" y="5468595"/>
              <a:ext cx="664439" cy="37613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7ECB7F78-F097-4477-B602-E3CEE316EFD4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874434" y="5526626"/>
              <a:ext cx="611894" cy="649149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8D205DCD-E853-4EEE-8B27-EFE5924C6D69}"/>
                    </a:ext>
                  </a:extLst>
                </p:cNvPr>
                <p:cNvSpPr txBox="1"/>
                <p:nvPr/>
              </p:nvSpPr>
              <p:spPr>
                <a:xfrm>
                  <a:off x="2979433" y="4425519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8D205DCD-E853-4EEE-8B27-EFE5924C6D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9433" y="4425519"/>
                  <a:ext cx="1135504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FB903FE4-0B77-431F-94BA-52F8A0C34423}"/>
                    </a:ext>
                  </a:extLst>
                </p:cNvPr>
                <p:cNvSpPr txBox="1"/>
                <p:nvPr/>
              </p:nvSpPr>
              <p:spPr>
                <a:xfrm>
                  <a:off x="2979433" y="5765307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FB903FE4-0B77-431F-94BA-52F8A0C344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9433" y="5765307"/>
                  <a:ext cx="1135504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A1DB2655-9A22-4D19-B87D-8AD82ECF6C0F}"/>
                    </a:ext>
                  </a:extLst>
                </p:cNvPr>
                <p:cNvSpPr txBox="1"/>
                <p:nvPr/>
              </p:nvSpPr>
              <p:spPr>
                <a:xfrm>
                  <a:off x="4898950" y="4286639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A1DB2655-9A22-4D19-B87D-8AD82ECF6C0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8950" y="4286639"/>
                  <a:ext cx="1135504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70F9C65C-4BFB-402F-A193-DD40E3737E63}"/>
                    </a:ext>
                  </a:extLst>
                </p:cNvPr>
                <p:cNvSpPr txBox="1"/>
                <p:nvPr/>
              </p:nvSpPr>
              <p:spPr>
                <a:xfrm>
                  <a:off x="4140956" y="4872997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=3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70F9C65C-4BFB-402F-A193-DD40E3737E6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0956" y="4872997"/>
                  <a:ext cx="1135504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41A4C8B0-0EE1-4DEB-BD84-DB5352EF9BDC}"/>
                    </a:ext>
                  </a:extLst>
                </p:cNvPr>
                <p:cNvSpPr txBox="1"/>
                <p:nvPr/>
              </p:nvSpPr>
              <p:spPr>
                <a:xfrm>
                  <a:off x="4898950" y="5896693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=4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41A4C8B0-0EE1-4DEB-BD84-DB5352EF9BD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8950" y="5896693"/>
                  <a:ext cx="1135504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F458ED12-29CE-46AD-BB89-909573A06950}"/>
                    </a:ext>
                  </a:extLst>
                </p:cNvPr>
                <p:cNvSpPr txBox="1"/>
                <p:nvPr/>
              </p:nvSpPr>
              <p:spPr>
                <a:xfrm>
                  <a:off x="3996844" y="5323653"/>
                  <a:ext cx="134068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1, 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en-US" dirty="0"/>
                    <a:t>-100</a:t>
                  </a:r>
                  <a:endParaRPr lang="en-SE" dirty="0"/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F458ED12-29CE-46AD-BB89-909573A0695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6844" y="5323653"/>
                  <a:ext cx="1340688" cy="369332"/>
                </a:xfrm>
                <a:prstGeom prst="rect">
                  <a:avLst/>
                </a:prstGeom>
                <a:blipFill>
                  <a:blip r:embed="rId9"/>
                  <a:stretch>
                    <a:fillRect t="-8197" r="-3182" b="-24590"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0D23E645-F2BA-4814-9936-2ECA893779DE}"/>
              </a:ext>
            </a:extLst>
          </p:cNvPr>
          <p:cNvSpPr/>
          <p:nvPr/>
        </p:nvSpPr>
        <p:spPr>
          <a:xfrm rot="2764384">
            <a:off x="3895345" y="5073108"/>
            <a:ext cx="171450" cy="147802"/>
          </a:xfrm>
          <a:prstGeom prst="triangle">
            <a:avLst/>
          </a:prstGeom>
          <a:solidFill>
            <a:srgbClr val="CCECFF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Palatino"/>
              <a:cs typeface="Palatino"/>
            </a:endParaRPr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998FA6A4-F0C2-4DD4-BB8D-CA0E4D79111B}"/>
              </a:ext>
            </a:extLst>
          </p:cNvPr>
          <p:cNvSpPr/>
          <p:nvPr/>
        </p:nvSpPr>
        <p:spPr>
          <a:xfrm rot="6775550">
            <a:off x="4733368" y="5100439"/>
            <a:ext cx="171450" cy="147802"/>
          </a:xfrm>
          <a:prstGeom prst="triangle">
            <a:avLst/>
          </a:prstGeom>
          <a:solidFill>
            <a:srgbClr val="CCECFF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Palatino"/>
              <a:cs typeface="Palatino"/>
            </a:endParaRPr>
          </a:p>
        </p:txBody>
      </p: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B69F1D10-F1EE-4BCA-8151-38BD751AF8E8}"/>
              </a:ext>
            </a:extLst>
          </p:cNvPr>
          <p:cNvSpPr/>
          <p:nvPr/>
        </p:nvSpPr>
        <p:spPr>
          <a:xfrm rot="2764384">
            <a:off x="5249787" y="6112140"/>
            <a:ext cx="171450" cy="147802"/>
          </a:xfrm>
          <a:prstGeom prst="triangle">
            <a:avLst/>
          </a:prstGeom>
          <a:solidFill>
            <a:srgbClr val="CCECFF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Palatino"/>
              <a:cs typeface="Palatino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29B0CEA-AA8D-4FE8-97AA-6F7AE1D95CF1}"/>
              </a:ext>
            </a:extLst>
          </p:cNvPr>
          <p:cNvSpPr txBox="1"/>
          <p:nvPr/>
        </p:nvSpPr>
        <p:spPr>
          <a:xfrm>
            <a:off x="3080748" y="5583347"/>
            <a:ext cx="5918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75000"/>
                  </a:schemeClr>
                </a:solidFill>
              </a:rPr>
              <a:t>-22.5</a:t>
            </a:r>
            <a:endParaRPr lang="en-SE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F57059C-F443-44FF-8E26-CCB69B609407}"/>
              </a:ext>
            </a:extLst>
          </p:cNvPr>
          <p:cNvSpPr txBox="1"/>
          <p:nvPr/>
        </p:nvSpPr>
        <p:spPr>
          <a:xfrm>
            <a:off x="4429973" y="477589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75000"/>
                  </a:schemeClr>
                </a:solidFill>
              </a:rPr>
              <a:t>2</a:t>
            </a:r>
            <a:endParaRPr lang="en-SE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3DB7E68-BF1F-4BC5-99FC-17757246AD59}"/>
              </a:ext>
            </a:extLst>
          </p:cNvPr>
          <p:cNvSpPr txBox="1"/>
          <p:nvPr/>
        </p:nvSpPr>
        <p:spPr>
          <a:xfrm>
            <a:off x="4335384" y="6440779"/>
            <a:ext cx="4427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75000"/>
                  </a:schemeClr>
                </a:solidFill>
              </a:rPr>
              <a:t>-48</a:t>
            </a:r>
            <a:endParaRPr lang="en-SE" sz="14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8489825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emplate New.potx" id="{B14B07C0-9486-4721-8783-BFBD5BB00260}" vid="{C37858ED-E72E-42C2-A32A-A61396065B4D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6000</TotalTime>
  <Words>13176</Words>
  <Application>Microsoft Office PowerPoint</Application>
  <PresentationFormat>On-screen Show (4:3)</PresentationFormat>
  <Paragraphs>2134</Paragraphs>
  <Slides>62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68" baseType="lpstr">
      <vt:lpstr>Palatino</vt:lpstr>
      <vt:lpstr>Arial</vt:lpstr>
      <vt:lpstr>Calibri</vt:lpstr>
      <vt:lpstr>Cambria Math</vt:lpstr>
      <vt:lpstr>Times New Roman</vt:lpstr>
      <vt:lpstr>Default Design</vt:lpstr>
      <vt:lpstr>L7.2.X Worked Examples</vt:lpstr>
      <vt:lpstr>Recall: Simplified Bellman Equations for Deterministic Env</vt:lpstr>
      <vt:lpstr>Recall: MC, TD, Sarsa, Q Learning</vt:lpstr>
      <vt:lpstr>MC, TD, Sarsa, QL w. α=1</vt:lpstr>
      <vt:lpstr>PowerPoint Presentation</vt:lpstr>
      <vt:lpstr>Two-Branch Example</vt:lpstr>
      <vt:lpstr>PowerPoint Presentation</vt:lpstr>
      <vt:lpstr>1.1 Policy Evaluation of Random Policy</vt:lpstr>
      <vt:lpstr>1.2 Policy Improvement</vt:lpstr>
      <vt:lpstr>2.1 Policy Evaluation of Det Policy</vt:lpstr>
      <vt:lpstr>2.2 Policy Improvement</vt:lpstr>
      <vt:lpstr>3.1 Policy Evaluation</vt:lpstr>
      <vt:lpstr>3.2 Policy Improvement</vt:lpstr>
      <vt:lpstr>PowerPoint Presentation</vt:lpstr>
      <vt:lpstr>Value Iteration</vt:lpstr>
      <vt:lpstr>PowerPoint Presentation</vt:lpstr>
      <vt:lpstr>MC, Episodes 3×(B,a2, 0, D,a1,-100, T)</vt:lpstr>
      <vt:lpstr>MC, Episodes 3×(B,a2, 0, D,a2, 4, T)</vt:lpstr>
      <vt:lpstr>PowerPoint Presentation</vt:lpstr>
      <vt:lpstr>TD, Episodes 3×(B,a2, 0, D,a1,-100, T)</vt:lpstr>
      <vt:lpstr>TD, Episodes 3×(B,a2, 0, D,a2, 4, T)</vt:lpstr>
      <vt:lpstr>PowerPoint Presentation</vt:lpstr>
      <vt:lpstr>Sarsa, Episodes 3×(B,a2, 0,D,a1,-100, T)</vt:lpstr>
      <vt:lpstr>Sarsa, Episodes 3×(B,a2, 0,D,a2, 4, T)</vt:lpstr>
      <vt:lpstr>QL, Episodes 3×(B,a2, 0,D,a1,-100, T)</vt:lpstr>
      <vt:lpstr>PowerPoint Presentation</vt:lpstr>
      <vt:lpstr>QL, Episodes 3×(B,2, 0,D,2, 4, T)</vt:lpstr>
      <vt:lpstr>Comparisons</vt:lpstr>
      <vt:lpstr>Sarsa w. ϵ-greedy</vt:lpstr>
      <vt:lpstr>QL w. ϵ-greedy</vt:lpstr>
      <vt:lpstr>PowerPoint Presentation</vt:lpstr>
      <vt:lpstr>Linear Chain Example</vt:lpstr>
      <vt:lpstr>PowerPoint Presentation</vt:lpstr>
      <vt:lpstr>1.1 Policy Evaluation of Random Policy</vt:lpstr>
      <vt:lpstr>1.2 Policy Improvement</vt:lpstr>
      <vt:lpstr>2.1 Policy Evaluation of Det Policy</vt:lpstr>
      <vt:lpstr>2.2 Policy Improvement</vt:lpstr>
      <vt:lpstr>PowerPoint Presentation</vt:lpstr>
      <vt:lpstr>Value Iteration</vt:lpstr>
      <vt:lpstr>MC, TD, Sarsa, QL (Simple)</vt:lpstr>
      <vt:lpstr>MC EP1</vt:lpstr>
      <vt:lpstr>TD EP1</vt:lpstr>
      <vt:lpstr>Sarsa EP1</vt:lpstr>
      <vt:lpstr>QL EP1</vt:lpstr>
      <vt:lpstr>MC, TD, Sarsa, QL (Complex)</vt:lpstr>
      <vt:lpstr>PowerPoint Presentation</vt:lpstr>
      <vt:lpstr>MC EP1-3</vt:lpstr>
      <vt:lpstr>MC EP4-8</vt:lpstr>
      <vt:lpstr>PowerPoint Presentation</vt:lpstr>
      <vt:lpstr>TD EP1-3</vt:lpstr>
      <vt:lpstr>TD EP4-8</vt:lpstr>
      <vt:lpstr>TD Failed to Converge </vt:lpstr>
      <vt:lpstr>PowerPoint Presentation</vt:lpstr>
      <vt:lpstr>Sarsa EP1-3</vt:lpstr>
      <vt:lpstr>Sarsa EP4-8</vt:lpstr>
      <vt:lpstr>Comments on Sarsa</vt:lpstr>
      <vt:lpstr>Why Sarsa Converges</vt:lpstr>
      <vt:lpstr>PowerPoint Presentation</vt:lpstr>
      <vt:lpstr>QL EP1-3</vt:lpstr>
      <vt:lpstr>QL EP4-6</vt:lpstr>
      <vt:lpstr>QL EP7-8</vt:lpstr>
      <vt:lpstr>Comments on QL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L7.2.X Worked Examples</dc:title>
  <dc:creator>Zonghua Gu</dc:creator>
  <cp:lastModifiedBy>Zonghua Gu</cp:lastModifiedBy>
  <cp:revision>408</cp:revision>
  <dcterms:created xsi:type="dcterms:W3CDTF">2020-05-13T19:01:03Z</dcterms:created>
  <dcterms:modified xsi:type="dcterms:W3CDTF">2021-05-27T09:26:06Z</dcterms:modified>
</cp:coreProperties>
</file>