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67" r:id="rId22"/>
    <p:sldId id="1157" r:id="rId23"/>
    <p:sldId id="1155" r:id="rId24"/>
    <p:sldId id="1154" r:id="rId25"/>
    <p:sldId id="1158" r:id="rId26"/>
    <p:sldId id="1156" r:id="rId27"/>
    <p:sldId id="1166" r:id="rId28"/>
    <p:sldId id="1116" r:id="rId29"/>
    <p:sldId id="1170" r:id="rId30"/>
    <p:sldId id="1162" r:id="rId31"/>
    <p:sldId id="1095" r:id="rId32"/>
    <p:sldId id="1164" r:id="rId33"/>
    <p:sldId id="1168" r:id="rId34"/>
    <p:sldId id="1103" r:id="rId35"/>
    <p:sldId id="11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67"/>
            <p14:sldId id="1157"/>
            <p14:sldId id="1155"/>
            <p14:sldId id="1154"/>
            <p14:sldId id="1158"/>
            <p14:sldId id="1156"/>
            <p14:sldId id="1166"/>
            <p14:sldId id="1116"/>
            <p14:sldId id="1170"/>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495" autoAdjust="0"/>
  </p:normalViewPr>
  <p:slideViewPr>
    <p:cSldViewPr>
      <p:cViewPr varScale="1">
        <p:scale>
          <a:sx n="116" d="100"/>
          <a:sy n="116" d="100"/>
        </p:scale>
        <p:origin x="1062"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9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30</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0.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56.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5.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2.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550.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40.png"/><Relationship Id="rId7"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760.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a:t>
                </a:r>
                <a:r>
                  <a:rPr lang="en-US"/>
                  <a:t>each non-optimal </a:t>
                </a:r>
                <a:r>
                  <a:rPr lang="en-US" dirty="0"/>
                  <a:t>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r="-13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775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 e.g., consider 3 samples with </a:t>
                </a:r>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b="1"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0.5, 0.2, 0.3</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1000, 1001, 1002</m:t>
                        </m:r>
                      </m:e>
                    </m:d>
                    <m:r>
                      <a:rPr lang="en-US" b="0" i="1" smtClean="0">
                        <a:latin typeface="Cambria Math" panose="02040503050406030204" pitchFamily="18" charset="0"/>
                      </a:rPr>
                      <m:t>,</m:t>
                    </m:r>
                    <m:r>
                      <a:rPr lang="en-US" i="1">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.5⋅1000,</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⋅100</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⋅100</m:t>
                        </m:r>
                        <m:r>
                          <a:rPr lang="en-US" b="0" i="1" smtClean="0">
                            <a:latin typeface="Cambria Math" panose="02040503050406030204" pitchFamily="18" charset="0"/>
                          </a:rPr>
                          <m:t>2</m:t>
                        </m:r>
                      </m:e>
                    </m:d>
                    <m:r>
                      <a:rPr lang="en-US" b="0" i="1" smtClean="0">
                        <a:latin typeface="Cambria Math" panose="02040503050406030204" pitchFamily="18" charset="0"/>
                      </a:rPr>
                      <m:t>≈23287</m:t>
                    </m:r>
                  </m:oMath>
                </a14:m>
                <a:r>
                  <a:rPr lang="en-US" dirty="0"/>
                  <a:t>; After subtracting a baseline of </a:t>
                </a:r>
                <a14:m>
                  <m:oMath xmlns:m="http://schemas.openxmlformats.org/officeDocument/2006/math">
                    <m:r>
                      <a:rPr lang="en-US" b="0" i="0" smtClean="0">
                        <a:latin typeface="Cambria Math" panose="02040503050406030204" pitchFamily="18" charset="0"/>
                      </a:rPr>
                      <m:t>1001, </m:t>
                    </m:r>
                    <m:r>
                      <a:rPr lang="en-US" i="1" smtClean="0">
                        <a:latin typeface="Cambria Math" panose="02040503050406030204" pitchFamily="18" charset="0"/>
                      </a:rPr>
                      <m:t>𝑣𝑎𝑟</m:t>
                    </m:r>
                    <m:d>
                      <m:dPr>
                        <m:ctrlPr>
                          <a:rPr lang="en-US" i="1">
                            <a:latin typeface="Cambria Math" panose="02040503050406030204" pitchFamily="18" charset="0"/>
                          </a:rPr>
                        </m:ctrlPr>
                      </m:dPr>
                      <m:e>
                        <m:r>
                          <a:rPr lang="en-US" b="0" i="1" smtClean="0">
                            <a:latin typeface="Cambria Math" panose="02040503050406030204" pitchFamily="18" charset="0"/>
                          </a:rPr>
                          <m:t>0</m:t>
                        </m:r>
                        <m:r>
                          <a:rPr lang="en-US" i="1">
                            <a:latin typeface="Cambria Math" panose="02040503050406030204" pitchFamily="18" charset="0"/>
                          </a:rPr>
                          <m:t>.5⋅</m:t>
                        </m:r>
                        <m:r>
                          <a:rPr lang="en-US" b="0" i="1" smtClean="0">
                            <a:latin typeface="Cambria Math" panose="02040503050406030204" pitchFamily="18" charset="0"/>
                          </a:rPr>
                          <m:t>(−</m:t>
                        </m:r>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r>
                          <a:rPr lang="en-US"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m:t>
                        </m:r>
                        <m:r>
                          <a:rPr lang="en-US"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0.16</m:t>
                    </m:r>
                  </m:oMath>
                </a14:m>
                <a:endParaRPr lang="en-US" dirty="0"/>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solidFill>
                    <a:schemeClr val="tx1"/>
                  </a:solidFill>
                </a:endParaRPr>
              </a:p>
              <a:p>
                <a:endParaRPr lang="en-SE" dirty="0"/>
              </a:p>
            </p:txBody>
          </p:sp>
        </mc:Choice>
        <mc:Fallback>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966" t="-11593" r="-1034" b="-1054"/>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xmlns="">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r="-345" b="-1742"/>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75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dirty="0"/>
                  <a:t>.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Assume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Assume we do not use in-place updates, i.e., all updates to </a:t>
                </a:r>
                <a14:m>
                  <m:oMath xmlns:m="http://schemas.openxmlformats.org/officeDocument/2006/math">
                    <m:r>
                      <a:rPr lang="en-US" b="1" i="1" smtClean="0">
                        <a:latin typeface="Cambria Math" panose="02040503050406030204" pitchFamily="18" charset="0"/>
                      </a:rPr>
                      <m:t>𝜽</m:t>
                    </m:r>
                  </m:oMath>
                </a14:m>
                <a:r>
                  <a:rPr lang="en-US" dirty="0"/>
                  <a:t> in one episode does not affect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𝜽</m:t>
                        </m:r>
                      </m:e>
                    </m:d>
                  </m:oMath>
                </a14:m>
                <a:r>
                  <a:rPr lang="en-US" dirty="0"/>
                  <a:t> in the current episode.</a:t>
                </a:r>
              </a:p>
              <a:p>
                <a:r>
                  <a:rPr lang="en-US" dirty="0"/>
                  <a:t>Correct update sequence with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r>
                  <a:rPr lang="en-US" dirty="0">
                    <a:latin typeface="Cambria Math" panose="02040503050406030204"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without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r>
                  <a:rPr lang="en-US" dirty="0">
                    <a:latin typeface="Cambria Math" panose="02040503050406030204" pitchFamily="18" charset="0"/>
                  </a:rPr>
                  <a:t>.</a:t>
                </a:r>
              </a:p>
              <a:p>
                <a:pPr lvl="0">
                  <a:defRPr/>
                </a:pPr>
                <a:r>
                  <a:rPr lang="en-US" dirty="0">
                    <a:solidFill>
                      <a:prstClr val="black"/>
                    </a:solidFill>
                    <a:latin typeface="Calibri"/>
                  </a:rPr>
                  <a:t>The correct update sequence gives equal 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9 times 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xmlns="">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l="-207" t="-830"/>
                </a:stretch>
              </a:blipFill>
            </p:spPr>
            <p:txBody>
              <a:bodyPr/>
              <a:lstStyle/>
              <a:p>
                <a:r>
                  <a:rPr lang="en-SE">
                    <a:noFill/>
                  </a:rPr>
                  <a:t> </a:t>
                </a:r>
              </a:p>
            </p:txBody>
          </p:sp>
        </mc:Fallback>
      </mc:AlternateContent>
    </p:spTree>
    <p:extLst>
      <p:ext uri="{BB962C8B-B14F-4D97-AF65-F5344CB8AC3E}">
        <p14:creationId xmlns:p14="http://schemas.microsoft.com/office/powerpoint/2010/main" val="64289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UP or DOWN (2 discrete actions). At the end of the game the agent either wins (+1 reward) or loses (-1 reward)(sparse rewards).</a:t>
            </a:r>
          </a:p>
          <a:p>
            <a:pPr lvl="1"/>
            <a:r>
              <a:rPr lang="en-US" dirty="0"/>
              <a:t>(In practice we may stack multiple input images as input to the agent.)</a:t>
            </a:r>
          </a:p>
          <a:p>
            <a:r>
              <a:rPr lang="en-US" dirty="0"/>
              <a:t>The agent implements a policy network, which maps from input image to two possible actions (UP or DOWN) with a stochastic SoftMax policy. </a:t>
            </a:r>
            <a:endParaRPr lang="en-SE" dirty="0"/>
          </a:p>
        </p:txBody>
      </p:sp>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game, so we must wait until the end of the game.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xmlns="">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65898"/>
                <a:ext cx="8839200" cy="3627198"/>
              </a:xfrm>
            </p:spPr>
            <p:txBody>
              <a:bodyPr>
                <a:normAutofit fontScale="55000" lnSpcReduction="20000"/>
              </a:bodyPr>
              <a:lstStyle/>
              <a:p>
                <a:r>
                  <a:rPr lang="en-US"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=0</m:t>
                    </m:r>
                  </m:oMath>
                </a14:m>
                <a:r>
                  <a:rPr lang="en-US" dirty="0"/>
                  <a:t>, i.e., we don’t care how long each episode lasts. Assuming discount factor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=1</m:t>
                    </m:r>
                  </m:oMath>
                </a14:m>
                <a:r>
                  <a:rPr lang="en-US" dirty="0"/>
                  <a:t>, then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i.e., return at any timestep </a:t>
                </a:r>
                <a14:m>
                  <m:oMath xmlns:m="http://schemas.openxmlformats.org/officeDocument/2006/math">
                    <m:r>
                      <a:rPr lang="en-US" b="0" i="1" smtClean="0">
                        <a:latin typeface="Cambria Math" panose="02040503050406030204" pitchFamily="18" charset="0"/>
                      </a:rPr>
                      <m:t>𝑡</m:t>
                    </m:r>
                  </m:oMath>
                </a14:m>
                <a:r>
                  <a:rPr lang="en-US" dirty="0"/>
                  <a:t> is equal to the reward at the end of each episode (recall MC Policy Evaluation in L7.2 Value-based RL)</a:t>
                </a:r>
              </a:p>
              <a:p>
                <a:r>
                  <a:rPr lang="en-US" dirty="0"/>
                  <a:t>For each of the 2 </a:t>
                </a:r>
                <a:r>
                  <a:rPr lang="en-US" dirty="0">
                    <a:solidFill>
                      <a:srgbClr val="C00000"/>
                    </a:solidFill>
                  </a:rPr>
                  <a:t>winning</a:t>
                </a:r>
                <a:r>
                  <a:rPr lang="en-US" dirty="0"/>
                  <a:t> episodes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&gt;0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are updated to </a:t>
                </a:r>
                <a:r>
                  <a:rPr lang="en-US" dirty="0">
                    <a:solidFill>
                      <a:srgbClr val="C00000"/>
                    </a:solidFill>
                  </a:rPr>
                  <a:t>encourage</a:t>
                </a:r>
                <a:r>
                  <a:rPr lang="en-US" dirty="0"/>
                  <a:t> all taken actions in the 200 steps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For each of the 2 </a:t>
                </a:r>
                <a:r>
                  <a:rPr lang="en-US" dirty="0">
                    <a:solidFill>
                      <a:srgbClr val="C00000"/>
                    </a:solidFill>
                  </a:rPr>
                  <a:t>losing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are updated to </a:t>
                </a:r>
                <a:r>
                  <a:rPr lang="en-US" dirty="0">
                    <a:solidFill>
                      <a:srgbClr val="C00000"/>
                    </a:solidFill>
                  </a:rPr>
                  <a:t>discourage</a:t>
                </a:r>
                <a:r>
                  <a:rPr lang="en-US" dirty="0"/>
                  <a:t> all taken actions in the 200 steps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The NN will now become slightly more likely to repeat actions that worked, and slightly less likely to repeat actions that didn’t work.</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65898"/>
                <a:ext cx="8839200" cy="3627198"/>
              </a:xfrm>
              <a:blipFill>
                <a:blip r:embed="rId3"/>
                <a:stretch>
                  <a:fillRect l="-414" t="-2185" r="-1034"/>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77" y="3952551"/>
            <a:ext cx="7385645" cy="283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UP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𝑈𝑃</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agent is slightly more likely to select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824"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625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(TD target for action value function): </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(TD target for state value function) : </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a14:m>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621" t="-1756"/>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850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62834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62834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43623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79627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69991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2.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3644</TotalTime>
  <Words>5158</Words>
  <Application>Microsoft Office PowerPoint</Application>
  <PresentationFormat>On-screen Show (4:3)</PresentationFormat>
  <Paragraphs>408</Paragraphs>
  <Slides>32</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Example:  Game of Pong</vt:lpstr>
      <vt:lpstr>SL vs. RL</vt:lpstr>
      <vt:lpstr>MC REINFORCE for Pong I</vt:lpstr>
      <vt:lpstr>MC REINFORCE for Pong II</vt:lpstr>
      <vt:lpstr>MC REINFORCE for Pong III</vt:lpstr>
      <vt:lpstr>PG Variants</vt:lpstr>
      <vt:lpstr>Further Explanations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250</cp:revision>
  <dcterms:created xsi:type="dcterms:W3CDTF">2020-05-18T09:26:30Z</dcterms:created>
  <dcterms:modified xsi:type="dcterms:W3CDTF">2021-05-26T16:01:51Z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