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371" r:id="rId2"/>
    <p:sldId id="1174" r:id="rId3"/>
    <p:sldId id="992" r:id="rId4"/>
    <p:sldId id="1010" r:id="rId5"/>
    <p:sldId id="867" r:id="rId6"/>
    <p:sldId id="1149" r:id="rId7"/>
    <p:sldId id="843" r:id="rId8"/>
    <p:sldId id="1151" r:id="rId9"/>
    <p:sldId id="1160" r:id="rId10"/>
    <p:sldId id="378" r:id="rId11"/>
    <p:sldId id="1192" r:id="rId12"/>
    <p:sldId id="1178" r:id="rId13"/>
    <p:sldId id="1181" r:id="rId14"/>
    <p:sldId id="1173" r:id="rId15"/>
    <p:sldId id="1186" r:id="rId16"/>
    <p:sldId id="1188" r:id="rId17"/>
    <p:sldId id="1179" r:id="rId18"/>
    <p:sldId id="1187" r:id="rId19"/>
    <p:sldId id="1180" r:id="rId20"/>
    <p:sldId id="1191" r:id="rId21"/>
    <p:sldId id="1193" r:id="rId22"/>
    <p:sldId id="1194" r:id="rId23"/>
    <p:sldId id="1195" r:id="rId24"/>
    <p:sldId id="1189" r:id="rId25"/>
    <p:sldId id="1196" r:id="rId26"/>
    <p:sldId id="1111" r:id="rId27"/>
    <p:sldId id="1107" r:id="rId28"/>
    <p:sldId id="1197" r:id="rId29"/>
    <p:sldId id="1198" r:id="rId3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521415D9-36F7-43E2-AB2F-B90AF26B5E84}">
      <p14:sectionLst xmlns:p14="http://schemas.microsoft.com/office/powerpoint/2010/main">
        <p14:section name="Default Section" id="{BDEA5474-E479-4DFF-9C39-EE39EF3980AF}">
          <p14:sldIdLst>
            <p14:sldId id="371"/>
            <p14:sldId id="1174"/>
            <p14:sldId id="992"/>
            <p14:sldId id="1010"/>
            <p14:sldId id="867"/>
            <p14:sldId id="1149"/>
            <p14:sldId id="843"/>
            <p14:sldId id="1151"/>
            <p14:sldId id="1160"/>
            <p14:sldId id="378"/>
            <p14:sldId id="1192"/>
            <p14:sldId id="1178"/>
            <p14:sldId id="1181"/>
            <p14:sldId id="1173"/>
            <p14:sldId id="1186"/>
            <p14:sldId id="1188"/>
            <p14:sldId id="1179"/>
            <p14:sldId id="1187"/>
            <p14:sldId id="1180"/>
            <p14:sldId id="1191"/>
            <p14:sldId id="1193"/>
            <p14:sldId id="1194"/>
            <p14:sldId id="1195"/>
            <p14:sldId id="1189"/>
            <p14:sldId id="1196"/>
            <p14:sldId id="1111"/>
            <p14:sldId id="1107"/>
            <p14:sldId id="1197"/>
            <p14:sldId id="119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AF678"/>
    <a:srgbClr val="00FF99"/>
    <a:srgbClr val="996633"/>
    <a:srgbClr val="0000FF"/>
    <a:srgbClr val="008000"/>
    <a:srgbClr val="FF3300"/>
    <a:srgbClr val="B2B2B2"/>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652" autoAdjust="0"/>
    <p:restoredTop sz="92173" autoAdjust="0"/>
  </p:normalViewPr>
  <p:slideViewPr>
    <p:cSldViewPr snapToGrid="0">
      <p:cViewPr varScale="1">
        <p:scale>
          <a:sx n="116" d="100"/>
          <a:sy n="116" d="100"/>
        </p:scale>
        <p:origin x="984" y="108"/>
      </p:cViewPr>
      <p:guideLst>
        <p:guide orient="horz" pos="2160"/>
        <p:guide pos="2880"/>
      </p:guideLst>
    </p:cSldViewPr>
  </p:slideViewPr>
  <p:outlineViewPr>
    <p:cViewPr>
      <p:scale>
        <a:sx n="33" d="100"/>
        <a:sy n="33" d="100"/>
      </p:scale>
      <p:origin x="0" y="-4152"/>
    </p:cViewPr>
  </p:outlineViewPr>
  <p:notesTextViewPr>
    <p:cViewPr>
      <p:scale>
        <a:sx n="100" d="100"/>
        <a:sy n="100" d="100"/>
      </p:scale>
      <p:origin x="0" y="0"/>
    </p:cViewPr>
  </p:notesTextViewPr>
  <p:sorterViewPr>
    <p:cViewPr>
      <p:scale>
        <a:sx n="125" d="100"/>
        <a:sy n="125" d="100"/>
      </p:scale>
      <p:origin x="0" y="-446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ltLang="zh-CN"/>
          </a:p>
        </p:txBody>
      </p:sp>
      <p:sp>
        <p:nvSpPr>
          <p:cNvPr id="1536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ltLang="zh-CN"/>
          </a:p>
        </p:txBody>
      </p:sp>
      <p:sp>
        <p:nvSpPr>
          <p:cNvPr id="7066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536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1536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ltLang="zh-CN"/>
          </a:p>
        </p:txBody>
      </p:sp>
      <p:sp>
        <p:nvSpPr>
          <p:cNvPr id="1536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6FA21340-DBF0-4FAC-9DE2-FD6DB24B56C8}"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a:t>https://blog.floydhub.com/an-introduction-to-q-learning-reinforcement-learning/</a:t>
            </a:r>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F8F5042-9C52-0449-B2EC-628456EB9E9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003017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sz="2400" dirty="0">
                    <a:ea typeface="ＭＳ Ｐゴシック" pitchFamily="34" charset="-128"/>
                  </a:rPr>
                  <a:t>Still assume an MDP:</a:t>
                </a:r>
              </a:p>
              <a:p>
                <a:pPr lvl="1"/>
                <a:r>
                  <a:rPr lang="en-US" sz="2000" dirty="0">
                    <a:ea typeface="ＭＳ Ｐゴシック" pitchFamily="34" charset="-128"/>
                  </a:rPr>
                  <a:t>A set of states s </a:t>
                </a:r>
                <a:r>
                  <a:rPr lang="en-US" sz="2000" dirty="0">
                    <a:ea typeface="ＭＳ Ｐゴシック" pitchFamily="34" charset="-128"/>
                    <a:sym typeface="Symbol" pitchFamily="18" charset="2"/>
                  </a:rPr>
                  <a:t> </a:t>
                </a:r>
                <a:r>
                  <a:rPr lang="en-US" sz="2000" dirty="0">
                    <a:ea typeface="ＭＳ Ｐゴシック" pitchFamily="34" charset="-128"/>
                  </a:rPr>
                  <a:t>S</a:t>
                </a:r>
              </a:p>
              <a:p>
                <a:pPr lvl="1"/>
                <a:r>
                  <a:rPr lang="en-US" sz="2000" dirty="0">
                    <a:ea typeface="ＭＳ Ｐゴシック" pitchFamily="34" charset="-128"/>
                  </a:rPr>
                  <a:t>A set of actions (per state) A</a:t>
                </a:r>
              </a:p>
              <a:p>
                <a:pPr lvl="1"/>
                <a:r>
                  <a:rPr lang="en-US" sz="2000" dirty="0">
                    <a:ea typeface="ＭＳ Ｐゴシック" pitchFamily="34" charset="-128"/>
                  </a:rPr>
                  <a:t>A model T(</a:t>
                </a:r>
                <a:r>
                  <a:rPr lang="en-US" sz="2000" dirty="0" err="1">
                    <a:ea typeface="ＭＳ Ｐゴシック" pitchFamily="34" charset="-128"/>
                  </a:rPr>
                  <a:t>s,a,s</a:t>
                </a:r>
                <a:r>
                  <a:rPr lang="en-US" altLang="ja-JP" sz="2000" dirty="0">
                    <a:ea typeface="+mn-ea"/>
                  </a:rPr>
                  <a:t>’)</a:t>
                </a:r>
                <a:endParaRPr lang="en-US" sz="2000" dirty="0">
                  <a:ea typeface="ＭＳ Ｐゴシック" pitchFamily="34" charset="-128"/>
                  <a:sym typeface="Symbol" pitchFamily="18" charset="2"/>
                </a:endParaRPr>
              </a:p>
              <a:p>
                <a:pPr lvl="1"/>
                <a:r>
                  <a:rPr lang="en-US" sz="2000" dirty="0">
                    <a:ea typeface="ＭＳ Ｐゴシック" pitchFamily="34" charset="-128"/>
                    <a:sym typeface="Symbol" pitchFamily="18" charset="2"/>
                  </a:rPr>
                  <a:t>We </a:t>
                </a:r>
                <a:r>
                  <a:rPr lang="en-US" sz="2000" dirty="0"/>
                  <a:t>The same </a:t>
                </a:r>
                <a14:m>
                  <m:oMath xmlns:m="http://schemas.openxmlformats.org/officeDocument/2006/math">
                    <m:r>
                      <a:rPr lang="en-US" sz="2000" i="1">
                        <a:latin typeface="Cambria Math" panose="02040503050406030204" pitchFamily="18" charset="0"/>
                      </a:rPr>
                      <m:t>(</m:t>
                    </m:r>
                    <m:r>
                      <a:rPr lang="en-US" sz="2000" i="1">
                        <a:latin typeface="Cambria Math" panose="02040503050406030204" pitchFamily="18" charset="0"/>
                      </a:rPr>
                      <m:t>𝑠</m:t>
                    </m:r>
                    <m:r>
                      <a:rPr lang="en-US" sz="2000" i="1">
                        <a:latin typeface="Cambria Math" panose="02040503050406030204" pitchFamily="18" charset="0"/>
                      </a:rPr>
                      <m:t>,</m:t>
                    </m:r>
                    <m:r>
                      <a:rPr lang="en-US" sz="2000" i="1">
                        <a:latin typeface="Cambria Math" panose="02040503050406030204" pitchFamily="18" charset="0"/>
                      </a:rPr>
                      <m:t>𝑎</m:t>
                    </m:r>
                    <m:r>
                      <a:rPr lang="en-US" sz="2000" i="1">
                        <a:latin typeface="Cambria Math" panose="02040503050406030204" pitchFamily="18" charset="0"/>
                      </a:rPr>
                      <m:t>)</m:t>
                    </m:r>
                  </m:oMath>
                </a14:m>
                <a:r>
                  <a:rPr lang="en-US" sz="2000" dirty="0"/>
                  <a:t> may lead to different reward </a:t>
                </a:r>
                <a14:m>
                  <m:oMath xmlns:m="http://schemas.openxmlformats.org/officeDocument/2006/math">
                    <m:r>
                      <a:rPr lang="en-US" sz="2000" i="1">
                        <a:latin typeface="Cambria Math" panose="02040503050406030204" pitchFamily="18" charset="0"/>
                      </a:rPr>
                      <m:t>𝑟</m:t>
                    </m:r>
                  </m:oMath>
                </a14:m>
                <a:r>
                  <a:rPr lang="en-US" sz="2000" dirty="0"/>
                  <a:t> and next state </a:t>
                </a:r>
                <a14:m>
                  <m:oMath xmlns:m="http://schemas.openxmlformats.org/officeDocument/2006/math">
                    <m:r>
                      <a:rPr lang="en-US" sz="2000" i="1">
                        <a:latin typeface="Cambria Math" panose="02040503050406030204" pitchFamily="18" charset="0"/>
                      </a:rPr>
                      <m:t>𝑠</m:t>
                    </m:r>
                    <m:r>
                      <a:rPr lang="en-US" sz="2000" i="1">
                        <a:latin typeface="Cambria Math" panose="02040503050406030204" pitchFamily="18" charset="0"/>
                      </a:rPr>
                      <m:t>′</m:t>
                    </m:r>
                  </m:oMath>
                </a14:m>
                <a:r>
                  <a:rPr lang="en-US" sz="2000" dirty="0"/>
                  <a:t>, denoted as state transition </a:t>
                </a:r>
                <a14:m>
                  <m:oMath xmlns:m="http://schemas.openxmlformats.org/officeDocument/2006/math">
                    <m:r>
                      <a:rPr lang="en-US" sz="2000" i="1">
                        <a:latin typeface="Cambria Math" panose="02040503050406030204" pitchFamily="18" charset="0"/>
                      </a:rPr>
                      <m:t>(</m:t>
                    </m:r>
                    <m:r>
                      <a:rPr lang="en-US" sz="2000" i="1">
                        <a:latin typeface="Cambria Math" panose="02040503050406030204" pitchFamily="18" charset="0"/>
                      </a:rPr>
                      <m:t>𝑠</m:t>
                    </m:r>
                    <m:r>
                      <a:rPr lang="en-US" sz="2000" i="1">
                        <a:latin typeface="Cambria Math" panose="02040503050406030204" pitchFamily="18" charset="0"/>
                      </a:rPr>
                      <m:t>,</m:t>
                    </m:r>
                    <m:r>
                      <a:rPr lang="en-US" sz="2000" i="1">
                        <a:latin typeface="Cambria Math" panose="02040503050406030204" pitchFamily="18" charset="0"/>
                      </a:rPr>
                      <m:t>𝑎</m:t>
                    </m:r>
                    <m:r>
                      <a:rPr lang="en-US" sz="2000" i="1">
                        <a:latin typeface="Cambria Math" panose="02040503050406030204" pitchFamily="18" charset="0"/>
                      </a:rPr>
                      <m:t>,</m:t>
                    </m:r>
                    <m:r>
                      <a:rPr lang="en-US" sz="2000" i="1">
                        <a:latin typeface="Cambria Math" panose="02040503050406030204" pitchFamily="18" charset="0"/>
                      </a:rPr>
                      <m:t>𝑟</m:t>
                    </m:r>
                    <m:r>
                      <a:rPr lang="en-US" sz="2000" i="1">
                        <a:latin typeface="Cambria Math" panose="02040503050406030204" pitchFamily="18" charset="0"/>
                      </a:rPr>
                      <m:t>,</m:t>
                    </m:r>
                    <m:r>
                      <a:rPr lang="en-US" sz="2000" i="1">
                        <a:latin typeface="Cambria Math" panose="02040503050406030204" pitchFamily="18" charset="0"/>
                      </a:rPr>
                      <m:t>𝑠</m:t>
                    </m:r>
                    <m:r>
                      <a:rPr lang="en-US" sz="2000" i="1">
                        <a:latin typeface="Cambria Math" panose="02040503050406030204" pitchFamily="18" charset="0"/>
                      </a:rPr>
                      <m:t>′)</m:t>
                    </m:r>
                  </m:oMath>
                </a14:m>
                <a:r>
                  <a:rPr lang="en-US" sz="2000" dirty="0"/>
                  <a:t>,</a:t>
                </a:r>
                <a:endParaRPr lang="en-US" sz="2000" dirty="0">
                  <a:ea typeface="ＭＳ Ｐゴシック" pitchFamily="34" charset="-128"/>
                  <a:sym typeface="Symbol" pitchFamily="18" charset="2"/>
                </a:endParaRPr>
              </a:p>
              <a:p>
                <a:pPr lvl="1"/>
                <a:r>
                  <a:rPr lang="en-US" sz="2000" dirty="0">
                    <a:ea typeface="ＭＳ Ｐゴシック" pitchFamily="34" charset="-128"/>
                    <a:sym typeface="Symbol" pitchFamily="18" charset="2"/>
                  </a:rPr>
                  <a:t>I.e. we don’</a:t>
                </a:r>
                <a:r>
                  <a:rPr lang="en-US" altLang="ja-JP" sz="2000" dirty="0">
                    <a:ea typeface="+mn-ea"/>
                    <a:sym typeface="Symbol" pitchFamily="18" charset="2"/>
                  </a:rPr>
                  <a:t>t know which states are good or what the actions do</a:t>
                </a:r>
              </a:p>
              <a:p>
                <a:pPr lvl="1"/>
                <a:endParaRPr lang="en-US" altLang="ja-JP" sz="2000" dirty="0">
                  <a:ea typeface="+mn-ea"/>
                </a:endParaRPr>
              </a:p>
              <a:p>
                <a:pPr lvl="1"/>
                <a:r>
                  <a:rPr lang="en-US" sz="2000" dirty="0">
                    <a:ea typeface="ＭＳ Ｐゴシック" pitchFamily="34" charset="-128"/>
                  </a:rPr>
                  <a:t>A reward function R(</a:t>
                </a:r>
                <a:r>
                  <a:rPr lang="en-US" sz="2000" dirty="0" err="1">
                    <a:ea typeface="ＭＳ Ｐゴシック" pitchFamily="34" charset="-128"/>
                  </a:rPr>
                  <a:t>s,a,s</a:t>
                </a:r>
                <a:r>
                  <a:rPr lang="en-US" altLang="ja-JP" sz="2000" dirty="0">
                    <a:ea typeface="+mn-ea"/>
                  </a:rPr>
                  <a:t>’)</a:t>
                </a:r>
              </a:p>
              <a:p>
                <a:endParaRPr lang="en-SE" dirty="0"/>
              </a:p>
            </p:txBody>
          </p:sp>
        </mc:Choice>
        <mc:Fallback xmlns="">
          <p:sp>
            <p:nvSpPr>
              <p:cNvPr id="3" name="Notes Placeholder 2"/>
              <p:cNvSpPr>
                <a:spLocks noGrp="1"/>
              </p:cNvSpPr>
              <p:nvPr>
                <p:ph type="body" idx="1"/>
              </p:nvPr>
            </p:nvSpPr>
            <p:spPr/>
            <p:txBody>
              <a:bodyPr/>
              <a:lstStyle/>
              <a:p>
                <a:r>
                  <a:rPr lang="en-US" sz="2400" dirty="0">
                    <a:ea typeface="ＭＳ Ｐゴシック" pitchFamily="34" charset="-128"/>
                  </a:rPr>
                  <a:t>Still assume an MDP:</a:t>
                </a:r>
              </a:p>
              <a:p>
                <a:pPr lvl="1"/>
                <a:r>
                  <a:rPr lang="en-US" sz="2000" dirty="0">
                    <a:ea typeface="ＭＳ Ｐゴシック" pitchFamily="34" charset="-128"/>
                  </a:rPr>
                  <a:t>A set of states s </a:t>
                </a:r>
                <a:r>
                  <a:rPr lang="en-US" sz="2000" dirty="0">
                    <a:ea typeface="ＭＳ Ｐゴシック" pitchFamily="34" charset="-128"/>
                    <a:sym typeface="Symbol" pitchFamily="18" charset="2"/>
                  </a:rPr>
                  <a:t> </a:t>
                </a:r>
                <a:r>
                  <a:rPr lang="en-US" sz="2000" dirty="0">
                    <a:ea typeface="ＭＳ Ｐゴシック" pitchFamily="34" charset="-128"/>
                  </a:rPr>
                  <a:t>S</a:t>
                </a:r>
              </a:p>
              <a:p>
                <a:pPr lvl="1"/>
                <a:r>
                  <a:rPr lang="en-US" sz="2000" dirty="0">
                    <a:ea typeface="ＭＳ Ｐゴシック" pitchFamily="34" charset="-128"/>
                  </a:rPr>
                  <a:t>A set of actions (per state) A</a:t>
                </a:r>
              </a:p>
              <a:p>
                <a:pPr lvl="1"/>
                <a:r>
                  <a:rPr lang="en-US" sz="2000" dirty="0">
                    <a:ea typeface="ＭＳ Ｐゴシック" pitchFamily="34" charset="-128"/>
                  </a:rPr>
                  <a:t>A model T(</a:t>
                </a:r>
                <a:r>
                  <a:rPr lang="en-US" sz="2000" dirty="0" err="1">
                    <a:ea typeface="ＭＳ Ｐゴシック" pitchFamily="34" charset="-128"/>
                  </a:rPr>
                  <a:t>s,a,s</a:t>
                </a:r>
                <a:r>
                  <a:rPr lang="en-US" altLang="ja-JP" sz="2000" dirty="0">
                    <a:ea typeface="+mn-ea"/>
                  </a:rPr>
                  <a:t>’)</a:t>
                </a:r>
                <a:endParaRPr lang="en-US" sz="2000" dirty="0">
                  <a:ea typeface="ＭＳ Ｐゴシック" pitchFamily="34" charset="-128"/>
                  <a:sym typeface="Symbol" pitchFamily="18" charset="2"/>
                </a:endParaRPr>
              </a:p>
              <a:p>
                <a:pPr lvl="1"/>
                <a:r>
                  <a:rPr lang="en-US" sz="2000" dirty="0">
                    <a:ea typeface="ＭＳ Ｐゴシック" pitchFamily="34" charset="-128"/>
                    <a:sym typeface="Symbol" pitchFamily="18" charset="2"/>
                  </a:rPr>
                  <a:t>We </a:t>
                </a:r>
                <a:r>
                  <a:rPr lang="en-US" sz="2000" dirty="0"/>
                  <a:t>The same </a:t>
                </a:r>
                <a:r>
                  <a:rPr lang="en-US" sz="2000" i="0">
                    <a:latin typeface="Cambria Math" panose="02040503050406030204" pitchFamily="18" charset="0"/>
                  </a:rPr>
                  <a:t>(𝑠,𝑎)</a:t>
                </a:r>
                <a:r>
                  <a:rPr lang="en-US" sz="2000" dirty="0"/>
                  <a:t> may lead to different reward </a:t>
                </a:r>
                <a:r>
                  <a:rPr lang="en-US" sz="2000" i="0">
                    <a:latin typeface="Cambria Math" panose="02040503050406030204" pitchFamily="18" charset="0"/>
                  </a:rPr>
                  <a:t>𝑟</a:t>
                </a:r>
                <a:r>
                  <a:rPr lang="en-US" sz="2000" dirty="0"/>
                  <a:t> and next state </a:t>
                </a:r>
                <a:r>
                  <a:rPr lang="en-US" sz="2000" i="0">
                    <a:latin typeface="Cambria Math" panose="02040503050406030204" pitchFamily="18" charset="0"/>
                  </a:rPr>
                  <a:t>𝑠′</a:t>
                </a:r>
                <a:r>
                  <a:rPr lang="en-US" sz="2000" dirty="0"/>
                  <a:t>, denoted as state transition </a:t>
                </a:r>
                <a:r>
                  <a:rPr lang="en-US" sz="2000" i="0">
                    <a:latin typeface="Cambria Math" panose="02040503050406030204" pitchFamily="18" charset="0"/>
                  </a:rPr>
                  <a:t>(𝑠,𝑎,𝑟,𝑠′)</a:t>
                </a:r>
                <a:r>
                  <a:rPr lang="en-US" sz="2000" dirty="0"/>
                  <a:t>,</a:t>
                </a:r>
                <a:endParaRPr lang="en-US" sz="2000" dirty="0">
                  <a:ea typeface="ＭＳ Ｐゴシック" pitchFamily="34" charset="-128"/>
                  <a:sym typeface="Symbol" pitchFamily="18" charset="2"/>
                </a:endParaRPr>
              </a:p>
              <a:p>
                <a:pPr lvl="1"/>
                <a:r>
                  <a:rPr lang="en-US" sz="2000" dirty="0">
                    <a:ea typeface="ＭＳ Ｐゴシック" pitchFamily="34" charset="-128"/>
                    <a:sym typeface="Symbol" pitchFamily="18" charset="2"/>
                  </a:rPr>
                  <a:t>I.e. we don’</a:t>
                </a:r>
                <a:r>
                  <a:rPr lang="en-US" altLang="ja-JP" sz="2000" dirty="0">
                    <a:ea typeface="+mn-ea"/>
                    <a:sym typeface="Symbol" pitchFamily="18" charset="2"/>
                  </a:rPr>
                  <a:t>t know which states are good or what the actions do</a:t>
                </a:r>
              </a:p>
              <a:p>
                <a:pPr lvl="1"/>
                <a:endParaRPr lang="en-US" altLang="ja-JP" sz="2000" dirty="0">
                  <a:ea typeface="+mn-ea"/>
                </a:endParaRPr>
              </a:p>
              <a:p>
                <a:pPr lvl="1"/>
                <a:r>
                  <a:rPr lang="en-US" sz="2000" dirty="0">
                    <a:ea typeface="ＭＳ Ｐゴシック" pitchFamily="34" charset="-128"/>
                  </a:rPr>
                  <a:t>A reward function R(</a:t>
                </a:r>
                <a:r>
                  <a:rPr lang="en-US" sz="2000" dirty="0" err="1">
                    <a:ea typeface="ＭＳ Ｐゴシック" pitchFamily="34" charset="-128"/>
                  </a:rPr>
                  <a:t>s,a,s</a:t>
                </a:r>
                <a:r>
                  <a:rPr lang="en-US" altLang="ja-JP" sz="2000" dirty="0">
                    <a:ea typeface="+mn-ea"/>
                  </a:rPr>
                  <a:t>’)</a:t>
                </a:r>
              </a:p>
              <a:p>
                <a:endParaRPr lang="en-SE" dirty="0"/>
              </a:p>
            </p:txBody>
          </p:sp>
        </mc:Fallback>
      </mc:AlternateContent>
      <p:sp>
        <p:nvSpPr>
          <p:cNvPr id="4" name="Slide Number Placeholder 3"/>
          <p:cNvSpPr>
            <a:spLocks noGrp="1"/>
          </p:cNvSpPr>
          <p:nvPr>
            <p:ph type="sldNum" sz="quarter" idx="5"/>
          </p:nvPr>
        </p:nvSpPr>
        <p:spPr/>
        <p:txBody>
          <a:bodyPr/>
          <a:lstStyle/>
          <a:p>
            <a:pPr>
              <a:defRPr/>
            </a:pPr>
            <a:fld id="{6FA21340-DBF0-4FAC-9DE2-FD6DB24B56C8}" type="slidenum">
              <a:rPr lang="en-US" altLang="zh-CN" smtClean="0"/>
              <a:pPr>
                <a:defRPr/>
              </a:pPr>
              <a:t>3</a:t>
            </a:fld>
            <a:endParaRPr lang="en-US" altLang="zh-CN"/>
          </a:p>
        </p:txBody>
      </p:sp>
    </p:spTree>
    <p:extLst>
      <p:ext uri="{BB962C8B-B14F-4D97-AF65-F5344CB8AC3E}">
        <p14:creationId xmlns:p14="http://schemas.microsoft.com/office/powerpoint/2010/main" val="13215821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What makes RL different from other ML paradigms?</a:t>
            </a:r>
          </a:p>
          <a:p>
            <a:endParaRPr lang="en-SE" dirty="0"/>
          </a:p>
        </p:txBody>
      </p:sp>
      <p:sp>
        <p:nvSpPr>
          <p:cNvPr id="4" name="Slide Number Placeholder 3"/>
          <p:cNvSpPr>
            <a:spLocks noGrp="1"/>
          </p:cNvSpPr>
          <p:nvPr>
            <p:ph type="sldNum" sz="quarter" idx="5"/>
          </p:nvPr>
        </p:nvSpPr>
        <p:spPr/>
        <p:txBody>
          <a:bodyPr/>
          <a:lstStyle/>
          <a:p>
            <a:pPr>
              <a:defRPr/>
            </a:pPr>
            <a:fld id="{6FA21340-DBF0-4FAC-9DE2-FD6DB24B56C8}" type="slidenum">
              <a:rPr lang="en-US" altLang="zh-CN" smtClean="0"/>
              <a:pPr>
                <a:defRPr/>
              </a:pPr>
              <a:t>4</a:t>
            </a:fld>
            <a:endParaRPr lang="en-US" altLang="zh-CN"/>
          </a:p>
        </p:txBody>
      </p:sp>
    </p:spTree>
    <p:extLst>
      <p:ext uri="{BB962C8B-B14F-4D97-AF65-F5344CB8AC3E}">
        <p14:creationId xmlns:p14="http://schemas.microsoft.com/office/powerpoint/2010/main" val="16786341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a:lnSpc>
                    <a:spcPct val="80000"/>
                  </a:lnSpc>
                </a:pPr>
                <a:r>
                  <a:rPr lang="en-US" dirty="0"/>
                  <a:t>Model-based RL</a:t>
                </a:r>
              </a:p>
              <a:p>
                <a:pPr lvl="1"/>
                <a:r>
                  <a:rPr lang="en-US" sz="2800" dirty="0"/>
                  <a:t>Learn MDP model </a:t>
                </a:r>
                <a14:m>
                  <m:oMath xmlns:m="http://schemas.openxmlformats.org/officeDocument/2006/math">
                    <m:r>
                      <a:rPr lang="en-US" sz="2800" i="1">
                        <a:latin typeface="Cambria Math" panose="02040503050406030204" pitchFamily="18" charset="0"/>
                      </a:rPr>
                      <m:t>𝑝</m:t>
                    </m:r>
                    <m:d>
                      <m:dPr>
                        <m:ctrlPr>
                          <a:rPr lang="en-US" sz="2800" i="1">
                            <a:latin typeface="Cambria Math" panose="02040503050406030204" pitchFamily="18" charset="0"/>
                          </a:rPr>
                        </m:ctrlPr>
                      </m:dPr>
                      <m:e>
                        <m:r>
                          <a:rPr lang="en-US" sz="2800" i="1">
                            <a:latin typeface="Cambria Math" panose="02040503050406030204" pitchFamily="18" charset="0"/>
                          </a:rPr>
                          <m:t>𝑟</m:t>
                        </m:r>
                        <m:r>
                          <a:rPr lang="en-US" sz="2800" i="1">
                            <a:latin typeface="Cambria Math" panose="02040503050406030204" pitchFamily="18" charset="0"/>
                          </a:rPr>
                          <m:t>,</m:t>
                        </m:r>
                        <m:r>
                          <a:rPr lang="en-US" sz="2800" i="1">
                            <a:latin typeface="Cambria Math" panose="02040503050406030204" pitchFamily="18" charset="0"/>
                          </a:rPr>
                          <m:t>𝑠</m:t>
                        </m:r>
                        <m:r>
                          <a:rPr lang="en-US" sz="2800" i="1">
                            <a:latin typeface="Cambria Math" panose="02040503050406030204" pitchFamily="18" charset="0"/>
                          </a:rPr>
                          <m:t>′</m:t>
                        </m:r>
                      </m:e>
                      <m:e>
                        <m:r>
                          <a:rPr lang="en-US" sz="2800" i="1">
                            <a:latin typeface="Cambria Math" panose="02040503050406030204" pitchFamily="18" charset="0"/>
                          </a:rPr>
                          <m:t>𝑠</m:t>
                        </m:r>
                        <m:r>
                          <a:rPr lang="en-US" sz="2800" i="1">
                            <a:latin typeface="Cambria Math" panose="02040503050406030204" pitchFamily="18" charset="0"/>
                          </a:rPr>
                          <m:t>,</m:t>
                        </m:r>
                        <m:r>
                          <a:rPr lang="en-US" sz="2800" i="1">
                            <a:latin typeface="Cambria Math" panose="02040503050406030204" pitchFamily="18" charset="0"/>
                          </a:rPr>
                          <m:t>𝑎</m:t>
                        </m:r>
                      </m:e>
                    </m:d>
                  </m:oMath>
                </a14:m>
                <a:r>
                  <a:rPr lang="en-US" sz="2800" dirty="0"/>
                  <a:t> then use Value Iteration or Policy Iteration to solve for the optimal value function and policy </a:t>
                </a:r>
              </a:p>
              <a:p>
                <a:pPr>
                  <a:lnSpc>
                    <a:spcPct val="80000"/>
                  </a:lnSpc>
                </a:pPr>
                <a:r>
                  <a:rPr lang="en-US" dirty="0"/>
                  <a:t>Model-free (our focus)</a:t>
                </a:r>
              </a:p>
              <a:p>
                <a:pPr lvl="1"/>
                <a:r>
                  <a:rPr lang="en-US" sz="2800" dirty="0"/>
                  <a:t>Learn the optimal value function and/or policy directly without learning the MDP</a:t>
                </a:r>
              </a:p>
              <a:p>
                <a:pPr>
                  <a:lnSpc>
                    <a:spcPct val="80000"/>
                  </a:lnSpc>
                </a:pPr>
                <a:endParaRPr lang="en-US" dirty="0"/>
              </a:p>
              <a:p>
                <a:pPr>
                  <a:lnSpc>
                    <a:spcPct val="80000"/>
                  </a:lnSpc>
                </a:pPr>
                <a:endParaRPr lang="en-US" dirty="0"/>
              </a:p>
              <a:p>
                <a:pPr>
                  <a:lnSpc>
                    <a:spcPct val="80000"/>
                  </a:lnSpc>
                </a:pPr>
                <a:r>
                  <a:rPr lang="en-US" dirty="0"/>
                  <a:t>Model-based</a:t>
                </a:r>
              </a:p>
              <a:p>
                <a:pPr lvl="1">
                  <a:lnSpc>
                    <a:spcPct val="80000"/>
                  </a:lnSpc>
                </a:pPr>
                <a:r>
                  <a:rPr lang="en-US" dirty="0"/>
                  <a:t>Learn MDP model </a:t>
                </a:r>
                <a14:m>
                  <m:oMath xmlns:m="http://schemas.openxmlformats.org/officeDocument/2006/math">
                    <m:r>
                      <a:rPr lang="en-US" i="1">
                        <a:latin typeface="Cambria Math" panose="02040503050406030204" pitchFamily="18" charset="0"/>
                      </a:rPr>
                      <m:t>𝑝</m:t>
                    </m:r>
                    <m:d>
                      <m:dPr>
                        <m:ctrlPr>
                          <a:rPr lang="en-US" i="1">
                            <a:latin typeface="Cambria Math" panose="02040503050406030204" pitchFamily="18" charset="0"/>
                          </a:rPr>
                        </m:ctrlPr>
                      </m:dPr>
                      <m:e>
                        <m:r>
                          <a:rPr lang="en-US" i="1">
                            <a:latin typeface="Cambria Math" panose="02040503050406030204" pitchFamily="18" charset="0"/>
                          </a:rPr>
                          <m:t>𝑟</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e>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oMath>
                </a14:m>
                <a:r>
                  <a:rPr lang="en-US" dirty="0"/>
                  <a:t>, then solve for the optimal policy with PI or VI.</a:t>
                </a:r>
              </a:p>
              <a:p>
                <a:pPr>
                  <a:lnSpc>
                    <a:spcPct val="80000"/>
                  </a:lnSpc>
                </a:pPr>
                <a:r>
                  <a:rPr lang="en-US" dirty="0"/>
                  <a:t>Model-free</a:t>
                </a:r>
              </a:p>
              <a:p>
                <a:pPr lvl="1">
                  <a:lnSpc>
                    <a:spcPct val="80000"/>
                  </a:lnSpc>
                </a:pPr>
                <a:r>
                  <a:rPr lang="en-US" dirty="0"/>
                  <a:t> Learn the optimal policy without learning MDP.</a:t>
                </a:r>
                <a:endParaRPr lang="en-SE"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MPC is model-based; PID can be model-based or model-free </a:t>
                </a:r>
                <a14:m>
                  <m:oMath xmlns:m="http://schemas.openxmlformats.org/officeDocument/2006/math">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𝑡</m:t>
                            </m:r>
                            <m:r>
                              <a:rPr lang="en-US" i="1">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𝑡</m:t>
                            </m:r>
                          </m:sub>
                        </m:sSub>
                      </m:e>
                    </m:d>
                    <m:r>
                      <a:rPr lang="en-US" b="0" i="1" smtClean="0">
                        <a:latin typeface="Cambria Math" panose="02040503050406030204" pitchFamily="18" charset="0"/>
                      </a:rPr>
                      <m:t>∼</m:t>
                    </m:r>
                    <m:r>
                      <a:rPr lang="en-US" b="0" i="1" smtClean="0">
                        <a:latin typeface="Cambria Math" panose="02040503050406030204" pitchFamily="18" charset="0"/>
                      </a:rPr>
                      <m:t>𝑃</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𝜃</m:t>
                    </m:r>
                    <m:r>
                      <a:rPr lang="en-US" b="0" i="1" smtClean="0">
                        <a:latin typeface="Cambria Math" panose="02040503050406030204" pitchFamily="18" charset="0"/>
                      </a:rPr>
                      <m:t>)</m:t>
                    </m:r>
                  </m:oMath>
                </a14:m>
                <a:r>
                  <a:rPr lang="en-US"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𝜋</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i="1">
                        <a:latin typeface="Cambria Math" panose="02040503050406030204" pitchFamily="18" charset="0"/>
                      </a:rPr>
                      <m:t>𝜃</m:t>
                    </m:r>
                    <m:r>
                      <a:rPr lang="en-US" b="0" i="1" smtClean="0">
                        <a:latin typeface="Cambria Math" panose="02040503050406030204" pitchFamily="18" charset="0"/>
                      </a:rPr>
                      <m:t>)</m:t>
                    </m:r>
                  </m:oMath>
                </a14:m>
                <a:r>
                  <a:rPr lang="en-US" dirty="0"/>
                  <a:t> Estimate value </a:t>
                </a:r>
                <a14:m>
                  <m:oMath xmlns:m="http://schemas.openxmlformats.org/officeDocument/2006/math">
                    <m:r>
                      <a:rPr lang="en-US" b="0" i="1" smtClean="0">
                        <a:latin typeface="Cambria Math" panose="02040503050406030204" pitchFamily="18" charset="0"/>
                      </a:rPr>
                      <m:t>𝐽</m:t>
                    </m:r>
                    <m:r>
                      <a:rPr lang="en-US" b="0" i="1" smtClean="0">
                        <a:latin typeface="Cambria Math" panose="02040503050406030204" pitchFamily="18" charset="0"/>
                      </a:rPr>
                      <m:t>(</m:t>
                    </m:r>
                    <m:r>
                      <a:rPr lang="en-US" b="0" i="1" smtClean="0">
                        <a:latin typeface="Cambria Math" panose="02040503050406030204" pitchFamily="18" charset="0"/>
                      </a:rPr>
                      <m:t>𝜃</m:t>
                    </m:r>
                    <m:r>
                      <a:rPr lang="en-US" b="0" i="1" smtClean="0">
                        <a:latin typeface="Cambria Math" panose="02040503050406030204" pitchFamily="18" charset="0"/>
                      </a:rPr>
                      <m:t>)</m:t>
                    </m:r>
                  </m:oMath>
                </a14:m>
                <a:r>
                  <a:rPr lang="en-US" dirty="0"/>
                  <a:t> and optimize it, without knowledge of model </a:t>
                </a:r>
                <a14:m>
                  <m:oMath xmlns:m="http://schemas.openxmlformats.org/officeDocument/2006/math">
                    <m:r>
                      <a:rPr lang="en-US" i="1">
                        <a:latin typeface="Cambria Math" panose="02040503050406030204" pitchFamily="18" charset="0"/>
                      </a:rPr>
                      <m:t>𝑃</m:t>
                    </m:r>
                  </m:oMath>
                </a14:m>
                <a:r>
                  <a:rPr lang="en-US" dirty="0"/>
                  <a:t>Q-Learning/DQN, Policy Gradient, Imitation Learning…  </a:t>
                </a:r>
                <a14:m>
                  <m:oMath xmlns:m="http://schemas.openxmlformats.org/officeDocument/2006/math">
                    <m:r>
                      <a:rPr lang="en-US" i="1" smtClean="0">
                        <a:latin typeface="Cambria Math" panose="02040503050406030204" pitchFamily="18" charset="0"/>
                      </a:rPr>
                      <m:t>𝜃</m:t>
                    </m:r>
                  </m:oMath>
                </a14:m>
                <a:r>
                  <a:rPr lang="en-US" dirty="0"/>
                  <a:t> denotes model params, e.g., edge weights in a DNN.</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SE"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a:p>
                <a:endParaRPr lang="en-SE" dirty="0"/>
              </a:p>
            </p:txBody>
          </p:sp>
        </mc:Choice>
        <mc:Fallback xmlns="">
          <p:sp>
            <p:nvSpPr>
              <p:cNvPr id="3" name="Notes Placeholder 2"/>
              <p:cNvSpPr>
                <a:spLocks noGrp="1"/>
              </p:cNvSpPr>
              <p:nvPr>
                <p:ph type="body" idx="1"/>
              </p:nvPr>
            </p:nvSpPr>
            <p:spPr/>
            <p:txBody>
              <a:bodyPr/>
              <a:lstStyle/>
              <a:p>
                <a:pPr>
                  <a:lnSpc>
                    <a:spcPct val="80000"/>
                  </a:lnSpc>
                </a:pPr>
                <a:r>
                  <a:rPr lang="en-US" dirty="0"/>
                  <a:t>Model-based</a:t>
                </a:r>
              </a:p>
              <a:p>
                <a:pPr lvl="1">
                  <a:lnSpc>
                    <a:spcPct val="80000"/>
                  </a:lnSpc>
                </a:pPr>
                <a:r>
                  <a:rPr lang="en-US" dirty="0"/>
                  <a:t>Learn MDP model </a:t>
                </a:r>
                <a:r>
                  <a:rPr lang="en-US" i="0">
                    <a:latin typeface="Cambria Math" panose="02040503050406030204" pitchFamily="18" charset="0"/>
                  </a:rPr>
                  <a:t>𝑝(𝑟,𝑠′│𝑠,𝑎)</a:t>
                </a:r>
                <a:r>
                  <a:rPr lang="en-US" dirty="0"/>
                  <a:t>, then solve for the optimal policy with PI or VI.</a:t>
                </a:r>
              </a:p>
              <a:p>
                <a:pPr>
                  <a:lnSpc>
                    <a:spcPct val="80000"/>
                  </a:lnSpc>
                </a:pPr>
                <a:r>
                  <a:rPr lang="en-US" dirty="0"/>
                  <a:t>Model-free</a:t>
                </a:r>
              </a:p>
              <a:p>
                <a:pPr lvl="1">
                  <a:lnSpc>
                    <a:spcPct val="80000"/>
                  </a:lnSpc>
                </a:pPr>
                <a:r>
                  <a:rPr lang="en-US" dirty="0"/>
                  <a:t> Learn the optimal policy without learning MDP.</a:t>
                </a:r>
                <a:endParaRPr lang="en-SE"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MPC is model-based; PID can be model-based or model-free </a:t>
                </a:r>
                <a:r>
                  <a:rPr lang="en-US" b="0" i="0">
                    <a:latin typeface="Cambria Math" panose="02040503050406030204" pitchFamily="18" charset="0"/>
                  </a:rPr>
                  <a:t>[𝑠_(𝑡</a:t>
                </a:r>
                <a:r>
                  <a:rPr lang="en-US" i="0">
                    <a:latin typeface="Cambria Math" panose="02040503050406030204" pitchFamily="18" charset="0"/>
                  </a:rPr>
                  <a:t>+1</a:t>
                </a:r>
                <a:r>
                  <a:rPr lang="en-US" b="0" i="0">
                    <a:latin typeface="Cambria Math" panose="02040503050406030204" pitchFamily="18" charset="0"/>
                  </a:rPr>
                  <a:t>),𝑟_𝑡 ]∼𝑃(⋅|𝑠_𝑡,𝑎_𝑡;𝜃)</a:t>
                </a:r>
                <a:r>
                  <a:rPr lang="en-US" dirty="0"/>
                  <a:t> </a:t>
                </a:r>
                <a:r>
                  <a:rPr lang="en-US" b="0" i="0">
                    <a:latin typeface="Cambria Math" panose="02040503050406030204" pitchFamily="18" charset="0"/>
                  </a:rPr>
                  <a:t>𝑎_𝑡=𝜋(𝑠_𝑡,</a:t>
                </a:r>
                <a:r>
                  <a:rPr lang="en-US" i="0">
                    <a:latin typeface="Cambria Math" panose="02040503050406030204" pitchFamily="18" charset="0"/>
                  </a:rPr>
                  <a:t>𝜃</a:t>
                </a:r>
                <a:r>
                  <a:rPr lang="en-US" b="0" i="0">
                    <a:latin typeface="Cambria Math" panose="02040503050406030204" pitchFamily="18" charset="0"/>
                  </a:rPr>
                  <a:t>)</a:t>
                </a:r>
                <a:r>
                  <a:rPr lang="en-US" dirty="0"/>
                  <a:t> Estimate value </a:t>
                </a:r>
                <a:r>
                  <a:rPr lang="en-US" b="0" i="0">
                    <a:latin typeface="Cambria Math" panose="02040503050406030204" pitchFamily="18" charset="0"/>
                  </a:rPr>
                  <a:t>𝐽(𝜃)</a:t>
                </a:r>
                <a:r>
                  <a:rPr lang="en-US" dirty="0"/>
                  <a:t> and optimize it, without knowledge of model </a:t>
                </a:r>
                <a:r>
                  <a:rPr lang="en-US" i="0">
                    <a:latin typeface="Cambria Math" panose="02040503050406030204" pitchFamily="18" charset="0"/>
                  </a:rPr>
                  <a:t>𝑃</a:t>
                </a:r>
                <a:r>
                  <a:rPr lang="en-US" dirty="0"/>
                  <a:t>Q-Learning/DQN, Policy Gradient, Imitation Learning…  </a:t>
                </a:r>
                <a:r>
                  <a:rPr lang="en-US" i="0">
                    <a:latin typeface="Cambria Math" panose="02040503050406030204" pitchFamily="18" charset="0"/>
                  </a:rPr>
                  <a:t>𝜃</a:t>
                </a:r>
                <a:r>
                  <a:rPr lang="en-US" dirty="0"/>
                  <a:t> denotes model params, e.g., edge weights in a DNN.</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SE"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a:p>
                <a:endParaRPr lang="en-SE" dirty="0"/>
              </a:p>
            </p:txBody>
          </p:sp>
        </mc:Fallback>
      </mc:AlternateContent>
      <p:sp>
        <p:nvSpPr>
          <p:cNvPr id="4" name="Slide Number Placeholder 3"/>
          <p:cNvSpPr>
            <a:spLocks noGrp="1"/>
          </p:cNvSpPr>
          <p:nvPr>
            <p:ph type="sldNum" sz="quarter" idx="5"/>
          </p:nvPr>
        </p:nvSpPr>
        <p:spPr/>
        <p:txBody>
          <a:bodyPr/>
          <a:lstStyle/>
          <a:p>
            <a:pPr>
              <a:defRPr/>
            </a:pPr>
            <a:fld id="{6FA21340-DBF0-4FAC-9DE2-FD6DB24B56C8}" type="slidenum">
              <a:rPr lang="en-US" altLang="zh-CN" smtClean="0"/>
              <a:pPr>
                <a:defRPr/>
              </a:pPr>
              <a:t>5</a:t>
            </a:fld>
            <a:endParaRPr lang="en-US" altLang="zh-CN"/>
          </a:p>
        </p:txBody>
      </p:sp>
    </p:spTree>
    <p:extLst>
      <p:ext uri="{BB962C8B-B14F-4D97-AF65-F5344CB8AC3E}">
        <p14:creationId xmlns:p14="http://schemas.microsoft.com/office/powerpoint/2010/main" val="36350753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Learn an approximate MSP based on experiences, then solve the learned MDP</a:t>
                </a:r>
              </a:p>
              <a:p>
                <a:r>
                  <a:rPr lang="en-US" dirty="0"/>
                  <a:t>counting transitions out of each state</a:t>
                </a:r>
              </a:p>
              <a:p>
                <a:pPr lvl="1">
                  <a:lnSpc>
                    <a:spcPct val="80000"/>
                  </a:lnSpc>
                </a:pPr>
                <a:r>
                  <a:rPr lang="en-US" dirty="0"/>
                  <a:t>CH08: Planning and Learning</a:t>
                </a:r>
              </a:p>
              <a:p>
                <a:pPr lvl="1">
                  <a:lnSpc>
                    <a:spcPct val="80000"/>
                  </a:lnSpc>
                </a:pPr>
                <a:r>
                  <a:rPr lang="en-US" dirty="0"/>
                  <a:t>Normalize to estimate the probabilities </a:t>
                </a:r>
                <a14:m>
                  <m:oMath xmlns:m="http://schemas.openxmlformats.org/officeDocument/2006/math">
                    <m:r>
                      <a:rPr lang="en-US" i="1">
                        <a:latin typeface="Cambria Math" panose="02040503050406030204" pitchFamily="18" charset="0"/>
                      </a:rPr>
                      <m:t>𝑝</m:t>
                    </m:r>
                    <m:d>
                      <m:dPr>
                        <m:ctrlPr>
                          <a:rPr lang="en-US" i="1">
                            <a:latin typeface="Cambria Math" panose="02040503050406030204" pitchFamily="18" charset="0"/>
                          </a:rPr>
                        </m:ctrlPr>
                      </m:dPr>
                      <m:e>
                        <m:r>
                          <a:rPr lang="en-US" i="1">
                            <a:latin typeface="Cambria Math" panose="02040503050406030204" pitchFamily="18" charset="0"/>
                          </a:rPr>
                          <m:t>𝑟</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e>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oMath>
                </a14:m>
                <a:r>
                  <a:rPr lang="en-US" dirty="0">
                    <a:ea typeface="ＭＳ Ｐゴシック" pitchFamily="34" charset="-128"/>
                  </a:rPr>
                  <a:t> </a:t>
                </a:r>
                <a:endParaRPr lang="en-US" b="1" dirty="0"/>
              </a:p>
              <a:p>
                <a:endParaRPr lang="en-SE" dirty="0"/>
              </a:p>
            </p:txBody>
          </p:sp>
        </mc:Choice>
        <mc:Fallback xmlns="">
          <p:sp>
            <p:nvSpPr>
              <p:cNvPr id="3" name="Notes Placeholder 2"/>
              <p:cNvSpPr>
                <a:spLocks noGrp="1"/>
              </p:cNvSpPr>
              <p:nvPr>
                <p:ph type="body" idx="1"/>
              </p:nvPr>
            </p:nvSpPr>
            <p:spPr/>
            <p:txBody>
              <a:bodyPr/>
              <a:lstStyle/>
              <a:p>
                <a:r>
                  <a:rPr lang="en-US" dirty="0"/>
                  <a:t>Learn an approximate MSP based on experiences, then solve the learned MDP</a:t>
                </a:r>
              </a:p>
              <a:p>
                <a:r>
                  <a:rPr lang="en-US" dirty="0"/>
                  <a:t>counting transitions out of each state</a:t>
                </a:r>
              </a:p>
              <a:p>
                <a:pPr lvl="1">
                  <a:lnSpc>
                    <a:spcPct val="80000"/>
                  </a:lnSpc>
                </a:pPr>
                <a:endParaRPr lang="en-US" dirty="0"/>
              </a:p>
              <a:p>
                <a:pPr lvl="1">
                  <a:lnSpc>
                    <a:spcPct val="80000"/>
                  </a:lnSpc>
                </a:pPr>
                <a:r>
                  <a:rPr lang="en-US" dirty="0"/>
                  <a:t>Normalize to estimate the probabilities </a:t>
                </a:r>
                <a:r>
                  <a:rPr lang="en-US" i="0">
                    <a:latin typeface="Cambria Math" panose="02040503050406030204" pitchFamily="18" charset="0"/>
                  </a:rPr>
                  <a:t>𝑝(𝑟,𝑠′│𝑠,𝑎)</a:t>
                </a:r>
                <a:r>
                  <a:rPr lang="en-US" dirty="0">
                    <a:ea typeface="ＭＳ Ｐゴシック" pitchFamily="34" charset="-128"/>
                  </a:rPr>
                  <a:t> </a:t>
                </a:r>
                <a:endParaRPr lang="en-US" b="1" dirty="0"/>
              </a:p>
              <a:p>
                <a:endParaRPr lang="en-SE" dirty="0"/>
              </a:p>
            </p:txBody>
          </p:sp>
        </mc:Fallback>
      </mc:AlternateContent>
      <p:sp>
        <p:nvSpPr>
          <p:cNvPr id="4" name="Slide Number Placeholder 3"/>
          <p:cNvSpPr>
            <a:spLocks noGrp="1"/>
          </p:cNvSpPr>
          <p:nvPr>
            <p:ph type="sldNum" sz="quarter" idx="5"/>
          </p:nvPr>
        </p:nvSpPr>
        <p:spPr/>
        <p:txBody>
          <a:bodyPr/>
          <a:lstStyle/>
          <a:p>
            <a:pPr>
              <a:defRPr/>
            </a:pPr>
            <a:fld id="{6FA21340-DBF0-4FAC-9DE2-FD6DB24B56C8}" type="slidenum">
              <a:rPr lang="en-US" altLang="zh-CN" smtClean="0"/>
              <a:pPr>
                <a:defRPr/>
              </a:pPr>
              <a:t>6</a:t>
            </a:fld>
            <a:endParaRPr lang="en-US" altLang="zh-CN"/>
          </a:p>
        </p:txBody>
      </p:sp>
    </p:spTree>
    <p:extLst>
      <p:ext uri="{BB962C8B-B14F-4D97-AF65-F5344CB8AC3E}">
        <p14:creationId xmlns:p14="http://schemas.microsoft.com/office/powerpoint/2010/main" val="18549167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 (may update </a:t>
                </a:r>
                <a14:m>
                  <m:oMath xmlns:m="http://schemas.openxmlformats.org/officeDocument/2006/math">
                    <m:r>
                      <a:rPr lang="en-US" i="1">
                        <a:latin typeface="Cambria Math" panose="02040503050406030204" pitchFamily="18" charset="0"/>
                      </a:rPr>
                      <m:t>𝜋</m:t>
                    </m:r>
                  </m:oMath>
                </a14:m>
                <a:r>
                  <a:rPr lang="en-US" dirty="0"/>
                  <a:t> and re-learn </a:t>
                </a:r>
                <a14:m>
                  <m:oMath xmlns:m="http://schemas.openxmlformats.org/officeDocument/2006/math">
                    <m:acc>
                      <m:accPr>
                        <m:chr m:val="̂"/>
                        <m:ctrlPr>
                          <a:rPr lang="en-US" b="0" i="1" dirty="0" smtClean="0">
                            <a:latin typeface="Cambria Math" panose="02040503050406030204" pitchFamily="18" charset="0"/>
                          </a:rPr>
                        </m:ctrlPr>
                      </m:accPr>
                      <m:e>
                        <m:r>
                          <a:rPr lang="en-US" i="1" dirty="0" smtClean="0">
                            <a:latin typeface="Cambria Math" panose="02040503050406030204" pitchFamily="18" charset="0"/>
                          </a:rPr>
                          <m:t>𝑇</m:t>
                        </m:r>
                      </m:e>
                    </m:acc>
                    <m:r>
                      <a:rPr lang="en-US" i="1" dirty="0" smtClean="0">
                        <a:latin typeface="Cambria Math" panose="02040503050406030204" pitchFamily="18" charset="0"/>
                      </a:rPr>
                      <m:t>(</m:t>
                    </m:r>
                    <m:r>
                      <a:rPr lang="en-US" i="1" dirty="0" err="1">
                        <a:latin typeface="Cambria Math" panose="02040503050406030204" pitchFamily="18" charset="0"/>
                      </a:rPr>
                      <m:t>𝑠</m:t>
                    </m:r>
                    <m:r>
                      <a:rPr lang="en-US" i="1" dirty="0" err="1">
                        <a:latin typeface="Cambria Math" panose="02040503050406030204" pitchFamily="18" charset="0"/>
                      </a:rPr>
                      <m:t>,</m:t>
                    </m:r>
                    <m:r>
                      <a:rPr lang="en-US" i="1" dirty="0" err="1">
                        <a:latin typeface="Cambria Math" panose="02040503050406030204" pitchFamily="18" charset="0"/>
                      </a:rPr>
                      <m:t>𝑎</m:t>
                    </m:r>
                    <m:r>
                      <a:rPr lang="en-US" i="1" dirty="0" err="1">
                        <a:latin typeface="Cambria Math" panose="02040503050406030204" pitchFamily="18" charset="0"/>
                      </a:rPr>
                      <m:t>,</m:t>
                    </m:r>
                    <m:r>
                      <a:rPr lang="en-US" i="1" dirty="0" err="1">
                        <a:latin typeface="Cambria Math" panose="02040503050406030204" pitchFamily="18" charset="0"/>
                      </a:rPr>
                      <m:t>𝑠</m:t>
                    </m:r>
                    <m:r>
                      <a:rPr lang="en-US" i="1" dirty="0" smtClean="0">
                        <a:latin typeface="Cambria Math" panose="02040503050406030204" pitchFamily="18" charset="0"/>
                      </a:rPr>
                      <m:t>’)</m:t>
                    </m:r>
                  </m:oMath>
                </a14:m>
                <a:r>
                  <a:rPr lang="en-US" dirty="0"/>
                  <a:t> iteratively)</a:t>
                </a:r>
                <a:endParaRPr lang="en-SE" dirty="0"/>
              </a:p>
            </p:txBody>
          </p:sp>
        </mc:Choice>
        <mc:Fallback xmlns="">
          <p:sp>
            <p:nvSpPr>
              <p:cNvPr id="3" name="Notes Placeholder 2"/>
              <p:cNvSpPr>
                <a:spLocks noGrp="1"/>
              </p:cNvSpPr>
              <p:nvPr>
                <p:ph type="body" idx="1"/>
              </p:nvPr>
            </p:nvSpPr>
            <p:spPr/>
            <p:txBody>
              <a:bodyPr/>
              <a:lstStyle/>
              <a:p>
                <a:r>
                  <a:rPr lang="en-US" dirty="0"/>
                  <a:t> (may update </a:t>
                </a:r>
                <a:r>
                  <a:rPr lang="en-US" i="0">
                    <a:latin typeface="Cambria Math" panose="02040503050406030204" pitchFamily="18" charset="0"/>
                  </a:rPr>
                  <a:t>𝜋</a:t>
                </a:r>
                <a:r>
                  <a:rPr lang="en-US" dirty="0"/>
                  <a:t> and re-learn </a:t>
                </a:r>
                <a:r>
                  <a:rPr lang="en-US" i="0" dirty="0">
                    <a:latin typeface="Cambria Math" panose="02040503050406030204" pitchFamily="18" charset="0"/>
                  </a:rPr>
                  <a:t>𝑇</a:t>
                </a:r>
                <a:r>
                  <a:rPr lang="en-US" b="0" i="0" dirty="0">
                    <a:latin typeface="Cambria Math" panose="02040503050406030204" pitchFamily="18" charset="0"/>
                  </a:rPr>
                  <a:t> ̂</a:t>
                </a:r>
                <a:r>
                  <a:rPr lang="en-US" i="0" dirty="0">
                    <a:latin typeface="Cambria Math" panose="02040503050406030204" pitchFamily="18" charset="0"/>
                  </a:rPr>
                  <a:t>(</a:t>
                </a:r>
                <a:r>
                  <a:rPr lang="en-US" i="0" dirty="0" err="1">
                    <a:latin typeface="Cambria Math" panose="02040503050406030204" pitchFamily="18" charset="0"/>
                  </a:rPr>
                  <a:t>𝑠,𝑎,𝑠</a:t>
                </a:r>
                <a:r>
                  <a:rPr lang="en-US" i="0" dirty="0">
                    <a:latin typeface="Cambria Math" panose="02040503050406030204" pitchFamily="18" charset="0"/>
                  </a:rPr>
                  <a:t>’)</a:t>
                </a:r>
                <a:r>
                  <a:rPr lang="en-US" dirty="0"/>
                  <a:t> iteratively)</a:t>
                </a:r>
                <a:endParaRPr lang="en-SE" dirty="0"/>
              </a:p>
            </p:txBody>
          </p:sp>
        </mc:Fallback>
      </mc:AlternateContent>
      <p:sp>
        <p:nvSpPr>
          <p:cNvPr id="4" name="Slide Number Placeholder 3"/>
          <p:cNvSpPr>
            <a:spLocks noGrp="1"/>
          </p:cNvSpPr>
          <p:nvPr>
            <p:ph type="sldNum" sz="quarter" idx="5"/>
          </p:nvPr>
        </p:nvSpPr>
        <p:spPr/>
        <p:txBody>
          <a:bodyPr/>
          <a:lstStyle/>
          <a:p>
            <a:pPr>
              <a:defRPr/>
            </a:pPr>
            <a:fld id="{6FA21340-DBF0-4FAC-9DE2-FD6DB24B56C8}" type="slidenum">
              <a:rPr lang="en-US" altLang="zh-CN" smtClean="0"/>
              <a:pPr>
                <a:defRPr/>
              </a:pPr>
              <a:t>7</a:t>
            </a:fld>
            <a:endParaRPr lang="en-US" altLang="zh-CN"/>
          </a:p>
        </p:txBody>
      </p:sp>
    </p:spTree>
    <p:extLst>
      <p:ext uri="{BB962C8B-B14F-4D97-AF65-F5344CB8AC3E}">
        <p14:creationId xmlns:p14="http://schemas.microsoft.com/office/powerpoint/2010/main" val="17552038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above: </a:t>
                </a:r>
                <a14:m>
                  <m:oMath xmlns:m="http://schemas.openxmlformats.org/officeDocument/2006/math">
                    <m:r>
                      <a:rPr lang="en-US" i="1" smtClean="0">
                        <a:solidFill>
                          <a:srgbClr val="C00000"/>
                        </a:solidFill>
                        <a:latin typeface="Cambria Math" panose="02040503050406030204" pitchFamily="18" charset="0"/>
                      </a:rPr>
                      <m:t>𝑎</m:t>
                    </m:r>
                    <m:r>
                      <a:rPr lang="en-US" i="1" smtClean="0">
                        <a:solidFill>
                          <a:srgbClr val="C00000"/>
                        </a:solidFill>
                        <a:latin typeface="Cambria Math" panose="02040503050406030204" pitchFamily="18" charset="0"/>
                      </a:rPr>
                      <m:t>′</m:t>
                    </m:r>
                  </m:oMath>
                </a14:m>
                <a:r>
                  <a:rPr lang="en-US" dirty="0"/>
                  <a:t> is one possible action in the next state </a:t>
                </a:r>
                <a:r>
                  <a:rPr lang="en-US" dirty="0">
                    <a:solidFill>
                      <a:srgbClr val="C00000"/>
                    </a:solidFill>
                  </a:rPr>
                  <a:t>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𝑆</m:t>
                        </m:r>
                      </m:e>
                      <m:sub>
                        <m:r>
                          <a:rPr lang="en-US" i="1">
                            <a:solidFill>
                              <a:srgbClr val="C00000"/>
                            </a:solidFill>
                            <a:latin typeface="Cambria Math" panose="02040503050406030204" pitchFamily="18" charset="0"/>
                          </a:rPr>
                          <m:t>𝑡</m:t>
                        </m:r>
                        <m:r>
                          <a:rPr lang="en-US" i="1">
                            <a:solidFill>
                              <a:srgbClr val="C00000"/>
                            </a:solidFill>
                            <a:latin typeface="Cambria Math" panose="02040503050406030204" pitchFamily="18" charset="0"/>
                          </a:rPr>
                          <m:t>+1</m:t>
                        </m:r>
                      </m:sub>
                    </m:sSub>
                  </m:oMath>
                </a14:m>
                <a:r>
                  <a:rPr lang="en-US" dirty="0"/>
                  <a:t>; below: </a:t>
                </a:r>
                <a14:m>
                  <m:oMath xmlns:m="http://schemas.openxmlformats.org/officeDocument/2006/math">
                    <m:r>
                      <a:rPr lang="en-US" b="0" i="1" smtClean="0">
                        <a:solidFill>
                          <a:srgbClr val="C00000"/>
                        </a:solidFill>
                        <a:latin typeface="Cambria Math" panose="02040503050406030204" pitchFamily="18" charset="0"/>
                      </a:rPr>
                      <m:t>𝑎</m:t>
                    </m:r>
                  </m:oMath>
                </a14:m>
                <a:r>
                  <a:rPr lang="en-US" dirty="0"/>
                  <a:t> is one possible action in the next state </a:t>
                </a:r>
                <a14:m>
                  <m:oMath xmlns:m="http://schemas.openxmlformats.org/officeDocument/2006/math">
                    <m:r>
                      <a:rPr lang="en-US" b="0" i="1" smtClean="0">
                        <a:solidFill>
                          <a:srgbClr val="C00000"/>
                        </a:solidFill>
                        <a:latin typeface="Cambria Math" panose="02040503050406030204" pitchFamily="18" charset="0"/>
                      </a:rPr>
                      <m:t>𝑆</m:t>
                    </m:r>
                    <m:r>
                      <a:rPr lang="en-US" b="0" i="1" smtClean="0">
                        <a:solidFill>
                          <a:srgbClr val="C00000"/>
                        </a:solidFill>
                        <a:latin typeface="Cambria Math" panose="02040503050406030204" pitchFamily="18" charset="0"/>
                      </a:rPr>
                      <m:t>′</m:t>
                    </m:r>
                  </m:oMath>
                </a14:m>
                <a:r>
                  <a:rPr lang="en-US" dirty="0"/>
                  <a:t>)</a:t>
                </a:r>
                <a:endParaRPr lang="en-SE" dirty="0"/>
              </a:p>
              <a:p>
                <a:endParaRPr lang="en-SE" dirty="0"/>
              </a:p>
            </p:txBody>
          </p:sp>
        </mc:Choice>
        <mc:Fallback xmlns="">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above: </a:t>
                </a:r>
                <a:r>
                  <a:rPr lang="en-US" i="0">
                    <a:solidFill>
                      <a:srgbClr val="C00000"/>
                    </a:solidFill>
                    <a:latin typeface="Cambria Math" panose="02040503050406030204" pitchFamily="18" charset="0"/>
                  </a:rPr>
                  <a:t>𝑎′</a:t>
                </a:r>
                <a:r>
                  <a:rPr lang="en-US" dirty="0"/>
                  <a:t> is one possible action in the next state </a:t>
                </a:r>
                <a:r>
                  <a:rPr lang="en-US" dirty="0">
                    <a:solidFill>
                      <a:srgbClr val="C00000"/>
                    </a:solidFill>
                  </a:rPr>
                  <a:t> </a:t>
                </a:r>
                <a:r>
                  <a:rPr lang="en-US" i="0">
                    <a:solidFill>
                      <a:srgbClr val="C00000"/>
                    </a:solidFill>
                    <a:latin typeface="Cambria Math" panose="02040503050406030204" pitchFamily="18" charset="0"/>
                  </a:rPr>
                  <a:t>𝑆_(𝑡+1)</a:t>
                </a:r>
                <a:r>
                  <a:rPr lang="en-US" dirty="0"/>
                  <a:t>; below: </a:t>
                </a:r>
                <a:r>
                  <a:rPr lang="en-US" b="0" i="0">
                    <a:solidFill>
                      <a:srgbClr val="C00000"/>
                    </a:solidFill>
                    <a:latin typeface="Cambria Math" panose="02040503050406030204" pitchFamily="18" charset="0"/>
                  </a:rPr>
                  <a:t>𝑎</a:t>
                </a:r>
                <a:r>
                  <a:rPr lang="en-US" dirty="0"/>
                  <a:t> is one possible action in the next state </a:t>
                </a:r>
                <a:r>
                  <a:rPr lang="en-US" b="0" i="0">
                    <a:solidFill>
                      <a:srgbClr val="C00000"/>
                    </a:solidFill>
                    <a:latin typeface="Cambria Math" panose="02040503050406030204" pitchFamily="18" charset="0"/>
                  </a:rPr>
                  <a:t>𝑆′</a:t>
                </a:r>
                <a:r>
                  <a:rPr lang="en-US" dirty="0"/>
                  <a:t>)</a:t>
                </a:r>
                <a:endParaRPr lang="en-SE" dirty="0"/>
              </a:p>
              <a:p>
                <a:endParaRPr lang="en-SE" dirty="0"/>
              </a:p>
            </p:txBody>
          </p:sp>
        </mc:Fallback>
      </mc:AlternateContent>
      <p:sp>
        <p:nvSpPr>
          <p:cNvPr id="4" name="Slide Number Placeholder 3"/>
          <p:cNvSpPr>
            <a:spLocks noGrp="1"/>
          </p:cNvSpPr>
          <p:nvPr>
            <p:ph type="sldNum" sz="quarter" idx="5"/>
          </p:nvPr>
        </p:nvSpPr>
        <p:spPr/>
        <p:txBody>
          <a:bodyPr/>
          <a:lstStyle/>
          <a:p>
            <a:pPr>
              <a:defRPr/>
            </a:pPr>
            <a:fld id="{6FA21340-DBF0-4FAC-9DE2-FD6DB24B56C8}" type="slidenum">
              <a:rPr lang="en-US" altLang="zh-CN" smtClean="0"/>
              <a:pPr>
                <a:defRPr/>
              </a:pPr>
              <a:t>10</a:t>
            </a:fld>
            <a:endParaRPr lang="en-US" altLang="zh-CN"/>
          </a:p>
        </p:txBody>
      </p:sp>
    </p:spTree>
    <p:extLst>
      <p:ext uri="{BB962C8B-B14F-4D97-AF65-F5344CB8AC3E}">
        <p14:creationId xmlns:p14="http://schemas.microsoft.com/office/powerpoint/2010/main" val="23204464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we know for each state what is the best action to take.</a:t>
            </a:r>
            <a:endParaRPr lang="en-SE" dirty="0"/>
          </a:p>
        </p:txBody>
      </p:sp>
      <p:sp>
        <p:nvSpPr>
          <p:cNvPr id="4" name="Slide Number Placeholder 3"/>
          <p:cNvSpPr>
            <a:spLocks noGrp="1"/>
          </p:cNvSpPr>
          <p:nvPr>
            <p:ph type="sldNum" sz="quarter" idx="5"/>
          </p:nvPr>
        </p:nvSpPr>
        <p:spPr/>
        <p:txBody>
          <a:bodyPr/>
          <a:lstStyle/>
          <a:p>
            <a:pPr>
              <a:defRPr/>
            </a:pPr>
            <a:fld id="{6FA21340-DBF0-4FAC-9DE2-FD6DB24B56C8}" type="slidenum">
              <a:rPr lang="en-US" altLang="zh-CN" smtClean="0"/>
              <a:pPr>
                <a:defRPr/>
              </a:pPr>
              <a:t>13</a:t>
            </a:fld>
            <a:endParaRPr lang="en-US" altLang="zh-CN"/>
          </a:p>
        </p:txBody>
      </p:sp>
    </p:spTree>
    <p:extLst>
      <p:ext uri="{BB962C8B-B14F-4D97-AF65-F5344CB8AC3E}">
        <p14:creationId xmlns:p14="http://schemas.microsoft.com/office/powerpoint/2010/main" val="16487761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On a stochastic task, each action must be tried many times to gain a reliable estimate of its expected reward.</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The dilemma is that neither exploration nor exploitation can be pursued exclusively without failing at the task. The agent must try a variety of actions and progressively favor those that appear to be best. </a:t>
            </a:r>
            <a:endParaRPr lang="en-SE" dirty="0"/>
          </a:p>
          <a:p>
            <a:endParaRPr lang="en-SE" dirty="0"/>
          </a:p>
        </p:txBody>
      </p:sp>
      <p:sp>
        <p:nvSpPr>
          <p:cNvPr id="4" name="Slide Number Placeholder 3"/>
          <p:cNvSpPr>
            <a:spLocks noGrp="1"/>
          </p:cNvSpPr>
          <p:nvPr>
            <p:ph type="sldNum" sz="quarter" idx="5"/>
          </p:nvPr>
        </p:nvSpPr>
        <p:spPr/>
        <p:txBody>
          <a:bodyPr/>
          <a:lstStyle/>
          <a:p>
            <a:pPr>
              <a:defRPr/>
            </a:pPr>
            <a:fld id="{6FA21340-DBF0-4FAC-9DE2-FD6DB24B56C8}" type="slidenum">
              <a:rPr lang="en-US" altLang="zh-CN" smtClean="0"/>
              <a:pPr>
                <a:defRPr/>
              </a:pPr>
              <a:t>14</a:t>
            </a:fld>
            <a:endParaRPr lang="en-US" altLang="zh-CN"/>
          </a:p>
        </p:txBody>
      </p:sp>
    </p:spTree>
    <p:extLst>
      <p:ext uri="{BB962C8B-B14F-4D97-AF65-F5344CB8AC3E}">
        <p14:creationId xmlns:p14="http://schemas.microsoft.com/office/powerpoint/2010/main" val="39893594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zh-CN"/>
              <a:t>Click to edit Master title style</a:t>
            </a:r>
            <a:endParaRPr lang="zh-CN" alt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zh-CN"/>
              <a:t>Click to edit Master subtitle style</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D5C03966-D6FD-4DDD-A95C-2C7993E51B97}"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a:lvl1pPr>
          </a:lstStyle>
          <a:p>
            <a:r>
              <a:rPr lang="en-US" altLang="zh-CN" dirty="0"/>
              <a:t>Click to edit Master title style</a:t>
            </a:r>
            <a:endParaRPr lang="zh-CN" altLang="en-US" dirty="0"/>
          </a:p>
        </p:txBody>
      </p:sp>
      <p:sp>
        <p:nvSpPr>
          <p:cNvPr id="3" name="Content Placeholder 2"/>
          <p:cNvSpPr>
            <a:spLocks noGrp="1"/>
          </p:cNvSpPr>
          <p:nvPr>
            <p:ph idx="1"/>
          </p:nvPr>
        </p:nvSpPr>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4" name="Rectangle 4"/>
          <p:cNvSpPr>
            <a:spLocks noGrp="1" noChangeArrowheads="1"/>
          </p:cNvSpPr>
          <p:nvPr>
            <p:ph type="dt" sz="half" idx="10"/>
          </p:nvPr>
        </p:nvSpPr>
        <p:spPr>
          <a:xfrm>
            <a:off x="457200" y="6553200"/>
            <a:ext cx="2133600" cy="244475"/>
          </a:xfrm>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xfrm>
            <a:off x="3124200" y="6553200"/>
            <a:ext cx="2895600" cy="244475"/>
          </a:xfrm>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xfrm>
            <a:off x="6934200" y="6530035"/>
            <a:ext cx="2133600" cy="244475"/>
          </a:xfrm>
          <a:ln/>
        </p:spPr>
        <p:txBody>
          <a:bodyPr/>
          <a:lstStyle>
            <a:lvl1pPr>
              <a:defRPr/>
            </a:lvl1pPr>
          </a:lstStyle>
          <a:p>
            <a:pPr>
              <a:defRPr/>
            </a:pPr>
            <a:fld id="{F57F456A-00AF-44E6-8D70-638C0D0130FF}" type="slidenum">
              <a:rPr lang="en-US" altLang="zh-CN"/>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a:t>Click to edit Master title style</a:t>
            </a:r>
            <a:endParaRPr lang="zh-CN" alt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zh-CN"/>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0B0C9B42-DC4F-4955-8A6B-AF74C68745B6}"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sz="half" idx="1"/>
          </p:nvPr>
        </p:nvSpPr>
        <p:spPr>
          <a:xfrm>
            <a:off x="457200" y="1600200"/>
            <a:ext cx="40386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4648200" y="1600200"/>
            <a:ext cx="40386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F52C1126-23CC-4559-B546-BAC515D1D40A}"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a:t>Click to edit Master title style</a:t>
            </a:r>
            <a:endParaRPr lang="zh-CN" alt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457200" y="2174874"/>
            <a:ext cx="4040188" cy="42259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4645025" y="2174874"/>
            <a:ext cx="4041775" cy="42259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F2DB2DEA-3332-4DF6-A348-197FA3F2EA8F}"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ltLang="zh-CN"/>
              <a:t>Click to edit Master title style</a:t>
            </a:r>
            <a:endParaRPr lang="zh-CN" altLang="en-US"/>
          </a:p>
        </p:txBody>
      </p:sp>
      <p:sp>
        <p:nvSpPr>
          <p:cNvPr id="3" name="Text Placeholder 2"/>
          <p:cNvSpPr>
            <a:spLocks noGrp="1"/>
          </p:cNvSpPr>
          <p:nvPr>
            <p:ph type="body" sz="half" idx="1"/>
          </p:nvPr>
        </p:nvSpPr>
        <p:spPr>
          <a:xfrm>
            <a:off x="457200" y="1600200"/>
            <a:ext cx="4038600" cy="4525963"/>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4648200" y="1600200"/>
            <a:ext cx="4038600" cy="4525963"/>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B8309577-EEFF-4D12-A7EE-88AD1DC79305}"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457200" y="274638"/>
            <a:ext cx="8229600" cy="8683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dirty="0"/>
              <a:t>Click to edit Master title style</a:t>
            </a:r>
          </a:p>
        </p:txBody>
      </p:sp>
      <p:sp>
        <p:nvSpPr>
          <p:cNvPr id="8195" name="Rectangle 3"/>
          <p:cNvSpPr>
            <a:spLocks noGrp="1" noChangeArrowheads="1"/>
          </p:cNvSpPr>
          <p:nvPr>
            <p:ph type="body" idx="1"/>
          </p:nvPr>
        </p:nvSpPr>
        <p:spPr bwMode="auto">
          <a:xfrm>
            <a:off x="457200" y="1295400"/>
            <a:ext cx="8229600" cy="5105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8" name="Rectangle 4"/>
          <p:cNvSpPr>
            <a:spLocks noGrp="1" noChangeArrowheads="1"/>
          </p:cNvSpPr>
          <p:nvPr>
            <p:ph type="dt" sz="half" idx="2"/>
          </p:nvPr>
        </p:nvSpPr>
        <p:spPr bwMode="auto">
          <a:xfrm>
            <a:off x="457200" y="6476999"/>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100" smtClean="0">
                <a:ea typeface="宋体" charset="-122"/>
              </a:defRPr>
            </a:lvl1pPr>
          </a:lstStyle>
          <a:p>
            <a:pPr>
              <a:defRPr/>
            </a:pPr>
            <a:endParaRPr lang="en-US" altLang="zh-CN" dirty="0"/>
          </a:p>
        </p:txBody>
      </p:sp>
      <p:sp>
        <p:nvSpPr>
          <p:cNvPr id="1029" name="Rectangle 5"/>
          <p:cNvSpPr>
            <a:spLocks noGrp="1" noChangeArrowheads="1"/>
          </p:cNvSpPr>
          <p:nvPr>
            <p:ph type="ftr" sz="quarter" idx="3"/>
          </p:nvPr>
        </p:nvSpPr>
        <p:spPr bwMode="auto">
          <a:xfrm>
            <a:off x="3124200" y="6476999"/>
            <a:ext cx="2895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100" smtClean="0">
                <a:ea typeface="宋体"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476999"/>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ea typeface="宋体" charset="-122"/>
              </a:defRPr>
            </a:lvl1pPr>
          </a:lstStyle>
          <a:p>
            <a:pPr>
              <a:defRPr/>
            </a:pPr>
            <a:fld id="{FE160EA6-A35E-4F72-A219-BD66FDF9DC93}" type="slidenum">
              <a:rPr lang="en-US" altLang="zh-CN" smtClean="0"/>
              <a:pPr>
                <a:defRPr/>
              </a:pPr>
              <a:t>‹#›</a:t>
            </a:fld>
            <a:endParaRPr lang="en-US" altLang="zh-C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61" r:id="rId6"/>
  </p:sldLayoutIdLst>
  <p:hf hdr="0" ftr="0" dt="0"/>
  <p:txStyles>
    <p:titleStyle>
      <a:lvl1pPr algn="ctr" rtl="0" eaLnBrk="0" fontAlgn="base" hangingPunct="0">
        <a:spcBef>
          <a:spcPct val="0"/>
        </a:spcBef>
        <a:spcAft>
          <a:spcPct val="0"/>
        </a:spcAft>
        <a:defRPr sz="3600">
          <a:solidFill>
            <a:schemeClr val="tx1"/>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811.png"/><Relationship Id="rId3" Type="http://schemas.openxmlformats.org/officeDocument/2006/relationships/image" Target="../media/image25.png"/><Relationship Id="rId7"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6.png"/><Relationship Id="rId9" Type="http://schemas.openxmlformats.org/officeDocument/2006/relationships/image" Target="../media/image27.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2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www.youtube.com/watch?v=By6TYFSIFVE" TargetMode="External"/><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11.png"/><Relationship Id="rId5" Type="http://schemas.openxmlformats.org/officeDocument/2006/relationships/image" Target="../media/image3.png"/><Relationship Id="rId4" Type="http://schemas.openxmlformats.org/officeDocument/2006/relationships/image" Target="../media/image310.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3" Type="http://schemas.openxmlformats.org/officeDocument/2006/relationships/image" Target="../media/image4.png"/><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5" Type="http://schemas.openxmlformats.org/officeDocument/2006/relationships/image" Target="../media/image18.png"/><Relationship Id="rId10" Type="http://schemas.openxmlformats.org/officeDocument/2006/relationships/image" Target="../media/image13.png"/><Relationship Id="rId4" Type="http://schemas.openxmlformats.org/officeDocument/2006/relationships/image" Target="../media/image311.png"/><Relationship Id="rId9" Type="http://schemas.openxmlformats.org/officeDocument/2006/relationships/image" Target="../media/image12.png"/><Relationship Id="rId14" Type="http://schemas.openxmlformats.org/officeDocument/2006/relationships/image" Target="../media/image17.png"/></Relationships>
</file>

<file path=ppt/slides/_rels/slide6.xml.rels><?xml version="1.0" encoding="UTF-8" standalone="yes"?>
<Relationships xmlns="http://schemas.openxmlformats.org/package/2006/relationships"><Relationship Id="rId3" Type="http://schemas.openxmlformats.org/officeDocument/2006/relationships/image" Target="../media/image1120.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7.xml.rels><?xml version="1.0" encoding="UTF-8" standalone="yes"?>
<Relationships xmlns="http://schemas.openxmlformats.org/package/2006/relationships"><Relationship Id="rId8" Type="http://schemas.openxmlformats.org/officeDocument/2006/relationships/image" Target="../media/image881.png"/><Relationship Id="rId3" Type="http://schemas.openxmlformats.org/officeDocument/2006/relationships/image" Target="../media/image810.png"/><Relationship Id="rId7" Type="http://schemas.openxmlformats.org/officeDocument/2006/relationships/image" Target="../media/image850.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840.png"/><Relationship Id="rId5" Type="http://schemas.openxmlformats.org/officeDocument/2006/relationships/image" Target="../media/image830.png"/><Relationship Id="rId4" Type="http://schemas.openxmlformats.org/officeDocument/2006/relationships/image" Target="../media/image820.png"/><Relationship Id="rId9" Type="http://schemas.openxmlformats.org/officeDocument/2006/relationships/image" Target="../media/image870.png"/></Relationships>
</file>

<file path=ppt/slides/_rels/slide8.xml.rels><?xml version="1.0" encoding="UTF-8" standalone="yes"?>
<Relationships xmlns="http://schemas.openxmlformats.org/package/2006/relationships"><Relationship Id="rId8" Type="http://schemas.openxmlformats.org/officeDocument/2006/relationships/image" Target="../media/image811.png"/><Relationship Id="rId13" Type="http://schemas.openxmlformats.org/officeDocument/2006/relationships/image" Target="../media/image130.png"/><Relationship Id="rId3" Type="http://schemas.openxmlformats.org/officeDocument/2006/relationships/image" Target="../media/image312.png"/><Relationship Id="rId7" Type="http://schemas.openxmlformats.org/officeDocument/2006/relationships/image" Target="../media/image7.png"/><Relationship Id="rId12" Type="http://schemas.openxmlformats.org/officeDocument/2006/relationships/image" Target="../media/image120.png"/><Relationship Id="rId2" Type="http://schemas.openxmlformats.org/officeDocument/2006/relationships/image" Target="../media/image211.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1.png"/><Relationship Id="rId5" Type="http://schemas.openxmlformats.org/officeDocument/2006/relationships/image" Target="../media/image5.png"/><Relationship Id="rId10" Type="http://schemas.openxmlformats.org/officeDocument/2006/relationships/image" Target="../media/image101.png"/><Relationship Id="rId4" Type="http://schemas.openxmlformats.org/officeDocument/2006/relationships/image" Target="../media/image410.png"/><Relationship Id="rId9" Type="http://schemas.openxmlformats.org/officeDocument/2006/relationships/image" Target="../media/image9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defRPr/>
            </a:pPr>
            <a:r>
              <a:rPr lang="en-US" sz="4400" dirty="0"/>
              <a:t>L7.2  Q-Learning</a:t>
            </a:r>
            <a:endParaRPr lang="en-US" sz="4400" i="1" dirty="0">
              <a:latin typeface="Calibri" charset="0"/>
              <a:ea typeface="ＭＳ Ｐゴシック" charset="0"/>
              <a:cs typeface="ＭＳ Ｐゴシック" charset="0"/>
            </a:endParaRPr>
          </a:p>
        </p:txBody>
      </p:sp>
      <p:sp>
        <p:nvSpPr>
          <p:cNvPr id="3" name="Subtitle 2"/>
          <p:cNvSpPr>
            <a:spLocks noGrp="1"/>
          </p:cNvSpPr>
          <p:nvPr>
            <p:ph type="subTitle" idx="1"/>
          </p:nvPr>
        </p:nvSpPr>
        <p:spPr>
          <a:xfrm>
            <a:off x="1371600" y="3429000"/>
            <a:ext cx="6400800" cy="1752600"/>
          </a:xfrm>
        </p:spPr>
        <p:txBody>
          <a:bodyPr rtlCol="0">
            <a:normAutofit/>
          </a:bodyPr>
          <a:lstStyle/>
          <a:p>
            <a:r>
              <a:rPr lang="en-US" altLang="zh-CN" dirty="0"/>
              <a:t>Zonghua </a:t>
            </a:r>
            <a:r>
              <a:rPr lang="en-US" altLang="zh-CN"/>
              <a:t>Gu 2022</a:t>
            </a:r>
            <a:endParaRPr lang="en-US" altLang="zh-CN" dirty="0"/>
          </a:p>
        </p:txBody>
      </p:sp>
      <p:sp>
        <p:nvSpPr>
          <p:cNvPr id="6" name="Slide Number Placeholder 5"/>
          <p:cNvSpPr>
            <a:spLocks noGrp="1"/>
          </p:cNvSpPr>
          <p:nvPr>
            <p:ph type="sldNum" sz="quarter" idx="12"/>
          </p:nvPr>
        </p:nvSpPr>
        <p:spPr>
          <a:prstGeom prst="rect">
            <a:avLst/>
          </a:prstGeom>
        </p:spPr>
        <p:txBody>
          <a:bodyPr vert="horz" lIns="68580" tIns="34290" rIns="68580" bIns="34290" rtlCol="0" anchor="ctr"/>
          <a:lstStyle>
            <a:lvl1pPr algn="r">
              <a:defRPr sz="900">
                <a:solidFill>
                  <a:schemeClr val="tx1">
                    <a:tint val="75000"/>
                  </a:schemeClr>
                </a:solidFill>
              </a:defRPr>
            </a:lvl1pPr>
          </a:lstStyle>
          <a:p>
            <a:pPr marL="0" marR="0" lvl="0" indent="0" algn="r" defTabSz="342900" rtl="0" eaLnBrk="1" fontAlgn="auto" latinLnBrk="0" hangingPunct="1">
              <a:lnSpc>
                <a:spcPct val="100000"/>
              </a:lnSpc>
              <a:spcBef>
                <a:spcPts val="0"/>
              </a:spcBef>
              <a:spcAft>
                <a:spcPts val="0"/>
              </a:spcAft>
              <a:buClrTx/>
              <a:buSzTx/>
              <a:buFontTx/>
              <a:buNone/>
              <a:tabLst/>
              <a:defRPr/>
            </a:pPr>
            <a:fld id="{3CC63E4C-4642-794D-A2FD-70F6B81535F5}" type="slidenum">
              <a:rPr kumimoji="0" lang="en-US" sz="9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r" defTabSz="342900" rtl="0" eaLnBrk="1" fontAlgn="auto" latinLnBrk="0" hangingPunct="1">
                <a:lnSpc>
                  <a:spcPct val="100000"/>
                </a:lnSpc>
                <a:spcBef>
                  <a:spcPts val="0"/>
                </a:spcBef>
                <a:spcAft>
                  <a:spcPts val="0"/>
                </a:spcAft>
                <a:buClrTx/>
                <a:buSzTx/>
                <a:buFontTx/>
                <a:buNone/>
                <a:tabLst/>
                <a:defRPr/>
              </a:pPr>
              <a:t>1</a:t>
            </a:fld>
            <a:endParaRPr kumimoji="0" lang="en-US" sz="9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7" name="Rectangle 6">
            <a:extLst>
              <a:ext uri="{FF2B5EF4-FFF2-40B4-BE49-F238E27FC236}">
                <a16:creationId xmlns:a16="http://schemas.microsoft.com/office/drawing/2014/main" id="{14C76FB5-D22A-4B30-8201-4391A28770C9}"/>
              </a:ext>
            </a:extLst>
          </p:cNvPr>
          <p:cNvSpPr/>
          <p:nvPr/>
        </p:nvSpPr>
        <p:spPr>
          <a:xfrm>
            <a:off x="1650367" y="6499024"/>
            <a:ext cx="5843266" cy="400110"/>
          </a:xfrm>
          <a:prstGeom prst="rect">
            <a:avLst/>
          </a:prstGeom>
        </p:spPr>
        <p:txBody>
          <a:bodyPr wrap="none">
            <a:spAutoFit/>
          </a:bodyPr>
          <a:lstStyle/>
          <a:p>
            <a:r>
              <a:rPr lang="en-US" sz="1000" dirty="0"/>
              <a:t>Acknowledgement: slides based on https://www.coursera.org/specializations/reinforcement-learning </a:t>
            </a:r>
          </a:p>
          <a:p>
            <a:r>
              <a:rPr lang="en-US" sz="1000" dirty="0"/>
              <a:t>And Hugging Face Deep RL Course https://huggingface.co/deep-rl-course  </a:t>
            </a:r>
            <a:endParaRPr lang="en-SE" sz="1000" dirty="0"/>
          </a:p>
        </p:txBody>
      </p:sp>
      <p:pic>
        <p:nvPicPr>
          <p:cNvPr id="2050" name="Picture 2">
            <a:extLst>
              <a:ext uri="{FF2B5EF4-FFF2-40B4-BE49-F238E27FC236}">
                <a16:creationId xmlns:a16="http://schemas.microsoft.com/office/drawing/2014/main" id="{3E1D8580-48BD-47EF-AF48-23391DA62A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9362" y="3947117"/>
            <a:ext cx="4105275" cy="2581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928923"/>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721D521-5CC1-49C9-8D43-10017544218E}"/>
                  </a:ext>
                </a:extLst>
              </p:cNvPr>
              <p:cNvSpPr>
                <a:spLocks noGrp="1"/>
              </p:cNvSpPr>
              <p:nvPr>
                <p:ph idx="1"/>
              </p:nvPr>
            </p:nvSpPr>
            <p:spPr>
              <a:xfrm>
                <a:off x="457200" y="1131498"/>
                <a:ext cx="8229600" cy="2546419"/>
              </a:xfrm>
            </p:spPr>
            <p:txBody>
              <a:bodyPr>
                <a:normAutofit fontScale="92500"/>
              </a:bodyPr>
              <a:lstStyle/>
              <a:p>
                <a:r>
                  <a:rPr lang="en-US" sz="2000" dirty="0">
                    <a:solidFill>
                      <a:schemeClr val="tx1"/>
                    </a:solidFill>
                  </a:rPr>
                  <a:t>[BOA] Bellman Optimality Equation for Optimal Action Value Function</a:t>
                </a:r>
                <a:r>
                  <a:rPr lang="en-US" sz="2000" kern="0" dirty="0">
                    <a:solidFill>
                      <a:schemeClr val="tx1"/>
                    </a:solidFill>
                  </a:rPr>
                  <a:t>:</a:t>
                </a:r>
              </a:p>
              <a:p>
                <a:pPr lvl="1"/>
                <a14:m>
                  <m:oMath xmlns:m="http://schemas.openxmlformats.org/officeDocument/2006/math">
                    <m:sSub>
                      <m:sSubPr>
                        <m:ctrlPr>
                          <a:rPr lang="en-US" sz="1600" i="1">
                            <a:solidFill>
                              <a:schemeClr val="tx1"/>
                            </a:solidFill>
                            <a:latin typeface="Cambria Math" panose="02040503050406030204" pitchFamily="18" charset="0"/>
                          </a:rPr>
                        </m:ctrlPr>
                      </m:sSubPr>
                      <m:e>
                        <m:r>
                          <a:rPr lang="en-US" sz="1600" i="1">
                            <a:solidFill>
                              <a:schemeClr val="tx1"/>
                            </a:solidFill>
                            <a:latin typeface="Cambria Math" panose="02040503050406030204" pitchFamily="18" charset="0"/>
                          </a:rPr>
                          <m:t>𝑞</m:t>
                        </m:r>
                      </m:e>
                      <m:sub>
                        <m:r>
                          <a:rPr lang="en-US" sz="1600" i="1">
                            <a:solidFill>
                              <a:schemeClr val="tx1"/>
                            </a:solidFill>
                            <a:latin typeface="Cambria Math" panose="02040503050406030204" pitchFamily="18" charset="0"/>
                          </a:rPr>
                          <m:t>∗</m:t>
                        </m:r>
                      </m:sub>
                    </m:sSub>
                    <m:d>
                      <m:dPr>
                        <m:ctrlPr>
                          <a:rPr lang="en-US" sz="1600" i="1">
                            <a:solidFill>
                              <a:schemeClr val="tx1"/>
                            </a:solidFill>
                            <a:latin typeface="Cambria Math" panose="02040503050406030204" pitchFamily="18" charset="0"/>
                          </a:rPr>
                        </m:ctrlPr>
                      </m:dPr>
                      <m:e>
                        <m:r>
                          <a:rPr lang="en-US" sz="1600" i="1">
                            <a:solidFill>
                              <a:schemeClr val="tx1"/>
                            </a:solidFill>
                            <a:latin typeface="Cambria Math" panose="02040503050406030204" pitchFamily="18" charset="0"/>
                          </a:rPr>
                          <m:t>𝑠</m:t>
                        </m:r>
                        <m:r>
                          <a:rPr lang="en-US" sz="1600" i="1">
                            <a:solidFill>
                              <a:schemeClr val="tx1"/>
                            </a:solidFill>
                            <a:latin typeface="Cambria Math" panose="02040503050406030204" pitchFamily="18" charset="0"/>
                          </a:rPr>
                          <m:t>,</m:t>
                        </m:r>
                        <m:r>
                          <a:rPr lang="en-US" sz="1600" i="1">
                            <a:solidFill>
                              <a:schemeClr val="tx1"/>
                            </a:solidFill>
                            <a:latin typeface="Cambria Math" panose="02040503050406030204" pitchFamily="18" charset="0"/>
                          </a:rPr>
                          <m:t>𝑎</m:t>
                        </m:r>
                      </m:e>
                    </m:d>
                    <m:r>
                      <a:rPr lang="en-US" sz="1600" i="1">
                        <a:solidFill>
                          <a:schemeClr val="tx1"/>
                        </a:solidFill>
                        <a:latin typeface="Cambria Math" panose="02040503050406030204" pitchFamily="18" charset="0"/>
                      </a:rPr>
                      <m:t>=</m:t>
                    </m:r>
                    <m:nary>
                      <m:naryPr>
                        <m:chr m:val="∑"/>
                        <m:supHide m:val="on"/>
                        <m:ctrlPr>
                          <a:rPr lang="en-US" sz="1600" i="1">
                            <a:solidFill>
                              <a:schemeClr val="tx1"/>
                            </a:solidFill>
                            <a:latin typeface="Cambria Math" panose="02040503050406030204" pitchFamily="18" charset="0"/>
                          </a:rPr>
                        </m:ctrlPr>
                      </m:naryPr>
                      <m:sub>
                        <m:r>
                          <a:rPr lang="en-US" sz="1600" i="1">
                            <a:solidFill>
                              <a:schemeClr val="tx1"/>
                            </a:solidFill>
                            <a:latin typeface="Cambria Math" panose="02040503050406030204" pitchFamily="18" charset="0"/>
                          </a:rPr>
                          <m:t>𝑟</m:t>
                        </m:r>
                        <m:r>
                          <a:rPr lang="en-US" sz="1600" i="1">
                            <a:solidFill>
                              <a:schemeClr val="tx1"/>
                            </a:solidFill>
                            <a:latin typeface="Cambria Math" panose="02040503050406030204" pitchFamily="18" charset="0"/>
                          </a:rPr>
                          <m:t>,</m:t>
                        </m:r>
                        <m:sSup>
                          <m:sSupPr>
                            <m:ctrlPr>
                              <a:rPr lang="en-US" sz="1600" i="1">
                                <a:solidFill>
                                  <a:schemeClr val="tx1"/>
                                </a:solidFill>
                                <a:latin typeface="Cambria Math" panose="02040503050406030204" pitchFamily="18" charset="0"/>
                              </a:rPr>
                            </m:ctrlPr>
                          </m:sSupPr>
                          <m:e>
                            <m:r>
                              <a:rPr lang="en-US" sz="1600" i="1">
                                <a:solidFill>
                                  <a:schemeClr val="tx1"/>
                                </a:solidFill>
                                <a:latin typeface="Cambria Math" panose="02040503050406030204" pitchFamily="18" charset="0"/>
                              </a:rPr>
                              <m:t>𝑠</m:t>
                            </m:r>
                          </m:e>
                          <m:sup>
                            <m:r>
                              <a:rPr lang="en-US" sz="1600" i="1">
                                <a:solidFill>
                                  <a:schemeClr val="tx1"/>
                                </a:solidFill>
                                <a:latin typeface="Cambria Math" panose="02040503050406030204" pitchFamily="18" charset="0"/>
                              </a:rPr>
                              <m:t>′</m:t>
                            </m:r>
                          </m:sup>
                        </m:sSup>
                      </m:sub>
                      <m:sup/>
                      <m:e>
                        <m:r>
                          <a:rPr lang="en-US" sz="1600" i="1">
                            <a:solidFill>
                              <a:schemeClr val="tx1"/>
                            </a:solidFill>
                            <a:latin typeface="Cambria Math" panose="02040503050406030204" pitchFamily="18" charset="0"/>
                          </a:rPr>
                          <m:t>𝑝</m:t>
                        </m:r>
                        <m:d>
                          <m:dPr>
                            <m:ctrlPr>
                              <a:rPr lang="en-US" sz="1600" i="1">
                                <a:solidFill>
                                  <a:schemeClr val="tx1"/>
                                </a:solidFill>
                                <a:latin typeface="Cambria Math" panose="02040503050406030204" pitchFamily="18" charset="0"/>
                              </a:rPr>
                            </m:ctrlPr>
                          </m:dPr>
                          <m:e>
                            <m:r>
                              <a:rPr lang="en-US" sz="1600" i="1">
                                <a:solidFill>
                                  <a:schemeClr val="tx1"/>
                                </a:solidFill>
                                <a:latin typeface="Cambria Math" panose="02040503050406030204" pitchFamily="18" charset="0"/>
                              </a:rPr>
                              <m:t>𝑟</m:t>
                            </m:r>
                            <m:r>
                              <a:rPr lang="en-US" sz="1600" i="1">
                                <a:solidFill>
                                  <a:schemeClr val="tx1"/>
                                </a:solidFill>
                                <a:latin typeface="Cambria Math" panose="02040503050406030204" pitchFamily="18" charset="0"/>
                              </a:rPr>
                              <m:t>,</m:t>
                            </m:r>
                            <m:r>
                              <a:rPr lang="en-US" sz="1600" i="1">
                                <a:solidFill>
                                  <a:schemeClr val="tx1"/>
                                </a:solidFill>
                                <a:latin typeface="Cambria Math" panose="02040503050406030204" pitchFamily="18" charset="0"/>
                              </a:rPr>
                              <m:t>𝑠</m:t>
                            </m:r>
                            <m:r>
                              <a:rPr lang="en-US" sz="1600" i="1">
                                <a:solidFill>
                                  <a:schemeClr val="tx1"/>
                                </a:solidFill>
                                <a:latin typeface="Cambria Math" panose="02040503050406030204" pitchFamily="18" charset="0"/>
                              </a:rPr>
                              <m:t>′</m:t>
                            </m:r>
                          </m:e>
                          <m:e>
                            <m:r>
                              <a:rPr lang="en-US" sz="1600" i="1">
                                <a:solidFill>
                                  <a:schemeClr val="tx1"/>
                                </a:solidFill>
                                <a:latin typeface="Cambria Math" panose="02040503050406030204" pitchFamily="18" charset="0"/>
                              </a:rPr>
                              <m:t>𝑠</m:t>
                            </m:r>
                            <m:r>
                              <a:rPr lang="en-US" sz="1600" i="1">
                                <a:solidFill>
                                  <a:schemeClr val="tx1"/>
                                </a:solidFill>
                                <a:latin typeface="Cambria Math" panose="02040503050406030204" pitchFamily="18" charset="0"/>
                              </a:rPr>
                              <m:t>,</m:t>
                            </m:r>
                            <m:r>
                              <a:rPr lang="en-US" sz="1600" i="1">
                                <a:solidFill>
                                  <a:schemeClr val="tx1"/>
                                </a:solidFill>
                                <a:latin typeface="Cambria Math" panose="02040503050406030204" pitchFamily="18" charset="0"/>
                              </a:rPr>
                              <m:t>𝑎</m:t>
                            </m:r>
                          </m:e>
                        </m:d>
                      </m:e>
                    </m:nary>
                    <m:d>
                      <m:dPr>
                        <m:begChr m:val="["/>
                        <m:endChr m:val="]"/>
                        <m:ctrlPr>
                          <a:rPr lang="en-US" sz="1600" i="1">
                            <a:solidFill>
                              <a:schemeClr val="tx1"/>
                            </a:solidFill>
                            <a:latin typeface="Cambria Math" panose="02040503050406030204" pitchFamily="18" charset="0"/>
                          </a:rPr>
                        </m:ctrlPr>
                      </m:dPr>
                      <m:e>
                        <m:r>
                          <a:rPr lang="en-US" sz="1600" i="1">
                            <a:solidFill>
                              <a:schemeClr val="tx1"/>
                            </a:solidFill>
                            <a:latin typeface="Cambria Math" panose="02040503050406030204" pitchFamily="18" charset="0"/>
                          </a:rPr>
                          <m:t>𝑟</m:t>
                        </m:r>
                        <m:r>
                          <a:rPr lang="en-US" sz="1600" i="1">
                            <a:solidFill>
                              <a:schemeClr val="tx1"/>
                            </a:solidFill>
                            <a:latin typeface="Cambria Math" panose="02040503050406030204" pitchFamily="18" charset="0"/>
                          </a:rPr>
                          <m:t>+</m:t>
                        </m:r>
                        <m:r>
                          <a:rPr lang="en-US" sz="1600" i="1">
                            <a:solidFill>
                              <a:schemeClr val="tx1"/>
                            </a:solidFill>
                            <a:latin typeface="Cambria Math" panose="02040503050406030204" pitchFamily="18" charset="0"/>
                          </a:rPr>
                          <m:t>𝛾</m:t>
                        </m:r>
                        <m:limLow>
                          <m:limLowPr>
                            <m:ctrlPr>
                              <a:rPr lang="en-US" sz="1600" i="1">
                                <a:solidFill>
                                  <a:schemeClr val="tx1"/>
                                </a:solidFill>
                                <a:latin typeface="Cambria Math" panose="02040503050406030204" pitchFamily="18" charset="0"/>
                              </a:rPr>
                            </m:ctrlPr>
                          </m:limLowPr>
                          <m:e>
                            <m:r>
                              <m:rPr>
                                <m:sty m:val="p"/>
                              </m:rPr>
                              <a:rPr lang="en-US" sz="1600">
                                <a:solidFill>
                                  <a:schemeClr val="tx1"/>
                                </a:solidFill>
                                <a:latin typeface="Cambria Math" panose="02040503050406030204" pitchFamily="18" charset="0"/>
                              </a:rPr>
                              <m:t>max</m:t>
                            </m:r>
                          </m:e>
                          <m:lim>
                            <m:r>
                              <a:rPr lang="en-US" sz="1600" i="1">
                                <a:solidFill>
                                  <a:schemeClr val="tx1"/>
                                </a:solidFill>
                                <a:latin typeface="Cambria Math" panose="02040503050406030204" pitchFamily="18" charset="0"/>
                              </a:rPr>
                              <m:t>𝑎</m:t>
                            </m:r>
                            <m:r>
                              <a:rPr lang="en-US" sz="1600" i="1">
                                <a:solidFill>
                                  <a:schemeClr val="tx1"/>
                                </a:solidFill>
                                <a:latin typeface="Cambria Math" panose="02040503050406030204" pitchFamily="18" charset="0"/>
                              </a:rPr>
                              <m:t>′</m:t>
                            </m:r>
                          </m:lim>
                        </m:limLow>
                        <m:r>
                          <a:rPr lang="en-US" sz="1600" i="1">
                            <a:solidFill>
                              <a:schemeClr val="tx1"/>
                            </a:solidFill>
                            <a:latin typeface="Cambria Math" panose="02040503050406030204" pitchFamily="18" charset="0"/>
                          </a:rPr>
                          <m:t> </m:t>
                        </m:r>
                        <m:sSub>
                          <m:sSubPr>
                            <m:ctrlPr>
                              <a:rPr lang="en-US" sz="1600" i="1" smtClean="0">
                                <a:solidFill>
                                  <a:schemeClr val="tx1"/>
                                </a:solidFill>
                                <a:latin typeface="Cambria Math" panose="02040503050406030204" pitchFamily="18" charset="0"/>
                              </a:rPr>
                            </m:ctrlPr>
                          </m:sSubPr>
                          <m:e>
                            <m:r>
                              <a:rPr lang="en-US" sz="1600" i="1">
                                <a:solidFill>
                                  <a:schemeClr val="tx1"/>
                                </a:solidFill>
                                <a:latin typeface="Cambria Math" panose="02040503050406030204" pitchFamily="18" charset="0"/>
                              </a:rPr>
                              <m:t>𝑞</m:t>
                            </m:r>
                          </m:e>
                          <m:sub>
                            <m:r>
                              <a:rPr lang="en-US" sz="1600" i="1">
                                <a:solidFill>
                                  <a:schemeClr val="tx1"/>
                                </a:solidFill>
                                <a:latin typeface="Cambria Math" panose="02040503050406030204" pitchFamily="18" charset="0"/>
                              </a:rPr>
                              <m:t>∗</m:t>
                            </m:r>
                          </m:sub>
                        </m:sSub>
                        <m:d>
                          <m:dPr>
                            <m:ctrlPr>
                              <a:rPr lang="en-US" sz="1600" i="1">
                                <a:solidFill>
                                  <a:schemeClr val="tx1"/>
                                </a:solidFill>
                                <a:latin typeface="Cambria Math" panose="02040503050406030204" pitchFamily="18" charset="0"/>
                              </a:rPr>
                            </m:ctrlPr>
                          </m:dPr>
                          <m:e>
                            <m:r>
                              <a:rPr lang="en-US" sz="1600" i="1">
                                <a:solidFill>
                                  <a:schemeClr val="tx1"/>
                                </a:solidFill>
                                <a:latin typeface="Cambria Math" panose="02040503050406030204" pitchFamily="18" charset="0"/>
                              </a:rPr>
                              <m:t>𝑠</m:t>
                            </m:r>
                            <m:r>
                              <a:rPr lang="en-US" sz="1600" i="1">
                                <a:solidFill>
                                  <a:schemeClr val="tx1"/>
                                </a:solidFill>
                                <a:latin typeface="Cambria Math" panose="02040503050406030204" pitchFamily="18" charset="0"/>
                              </a:rPr>
                              <m:t>′,</m:t>
                            </m:r>
                            <m:r>
                              <a:rPr lang="en-US" sz="1600" i="1">
                                <a:solidFill>
                                  <a:schemeClr val="tx1"/>
                                </a:solidFill>
                                <a:latin typeface="Cambria Math" panose="02040503050406030204" pitchFamily="18" charset="0"/>
                              </a:rPr>
                              <m:t>𝑎</m:t>
                            </m:r>
                            <m:r>
                              <a:rPr lang="en-US" sz="1600" i="1">
                                <a:solidFill>
                                  <a:schemeClr val="tx1"/>
                                </a:solidFill>
                                <a:latin typeface="Cambria Math" panose="02040503050406030204" pitchFamily="18" charset="0"/>
                              </a:rPr>
                              <m:t>′</m:t>
                            </m:r>
                          </m:e>
                        </m:d>
                      </m:e>
                    </m:d>
                  </m:oMath>
                </a14:m>
                <a:endParaRPr lang="en-US" sz="1600" dirty="0">
                  <a:solidFill>
                    <a:schemeClr val="tx1"/>
                  </a:solidFill>
                </a:endParaRPr>
              </a:p>
              <a:p>
                <a:r>
                  <a:rPr lang="en-US" sz="2000" dirty="0">
                    <a:solidFill>
                      <a:schemeClr val="tx1"/>
                    </a:solidFill>
                  </a:rPr>
                  <a:t>Q Learning solves [BOA] by sampling:</a:t>
                </a:r>
              </a:p>
              <a:p>
                <a:pPr lvl="1"/>
                <a14:m>
                  <m:oMath xmlns:m="http://schemas.openxmlformats.org/officeDocument/2006/math">
                    <m:r>
                      <a:rPr lang="en-US" sz="1600" i="1" smtClean="0">
                        <a:solidFill>
                          <a:schemeClr val="tx1"/>
                        </a:solidFill>
                        <a:latin typeface="Cambria Math" panose="02040503050406030204" pitchFamily="18" charset="0"/>
                      </a:rPr>
                      <m:t>𝑄</m:t>
                    </m:r>
                    <m:d>
                      <m:dPr>
                        <m:ctrlPr>
                          <a:rPr lang="en-US" sz="1600" i="1">
                            <a:solidFill>
                              <a:schemeClr val="tx1"/>
                            </a:solidFill>
                            <a:latin typeface="Cambria Math" panose="02040503050406030204" pitchFamily="18" charset="0"/>
                          </a:rPr>
                        </m:ctrlPr>
                      </m:dPr>
                      <m:e>
                        <m:sSub>
                          <m:sSubPr>
                            <m:ctrlPr>
                              <a:rPr lang="en-US" sz="1600" i="1">
                                <a:solidFill>
                                  <a:schemeClr val="tx1"/>
                                </a:solidFill>
                                <a:latin typeface="Cambria Math" panose="02040503050406030204" pitchFamily="18" charset="0"/>
                              </a:rPr>
                            </m:ctrlPr>
                          </m:sSubPr>
                          <m:e>
                            <m:r>
                              <a:rPr lang="en-US" sz="1600" i="1">
                                <a:solidFill>
                                  <a:schemeClr val="tx1"/>
                                </a:solidFill>
                                <a:latin typeface="Cambria Math" panose="02040503050406030204" pitchFamily="18" charset="0"/>
                              </a:rPr>
                              <m:t>𝑆</m:t>
                            </m:r>
                          </m:e>
                          <m:sub>
                            <m:r>
                              <a:rPr lang="en-US" sz="1600" i="1">
                                <a:solidFill>
                                  <a:schemeClr val="tx1"/>
                                </a:solidFill>
                                <a:latin typeface="Cambria Math" panose="02040503050406030204" pitchFamily="18" charset="0"/>
                              </a:rPr>
                              <m:t>𝑡</m:t>
                            </m:r>
                          </m:sub>
                        </m:sSub>
                        <m:r>
                          <a:rPr lang="en-US" sz="1600" i="1">
                            <a:solidFill>
                              <a:schemeClr val="tx1"/>
                            </a:solidFill>
                            <a:latin typeface="Cambria Math" panose="02040503050406030204" pitchFamily="18" charset="0"/>
                          </a:rPr>
                          <m:t>,</m:t>
                        </m:r>
                        <m:sSub>
                          <m:sSubPr>
                            <m:ctrlPr>
                              <a:rPr lang="en-US" sz="1600" i="1">
                                <a:solidFill>
                                  <a:schemeClr val="tx1"/>
                                </a:solidFill>
                                <a:latin typeface="Cambria Math" panose="02040503050406030204" pitchFamily="18" charset="0"/>
                              </a:rPr>
                            </m:ctrlPr>
                          </m:sSubPr>
                          <m:e>
                            <m:r>
                              <a:rPr lang="en-US" sz="1600" i="1">
                                <a:solidFill>
                                  <a:schemeClr val="tx1"/>
                                </a:solidFill>
                                <a:latin typeface="Cambria Math" panose="02040503050406030204" pitchFamily="18" charset="0"/>
                              </a:rPr>
                              <m:t>𝐴</m:t>
                            </m:r>
                          </m:e>
                          <m:sub>
                            <m:r>
                              <a:rPr lang="en-US" sz="1600" i="1">
                                <a:solidFill>
                                  <a:schemeClr val="tx1"/>
                                </a:solidFill>
                                <a:latin typeface="Cambria Math" panose="02040503050406030204" pitchFamily="18" charset="0"/>
                              </a:rPr>
                              <m:t>𝑡</m:t>
                            </m:r>
                          </m:sub>
                        </m:sSub>
                      </m:e>
                    </m:d>
                    <m:r>
                      <a:rPr lang="en-US" sz="1600" i="1">
                        <a:solidFill>
                          <a:schemeClr val="tx1"/>
                        </a:solidFill>
                        <a:latin typeface="Cambria Math" panose="02040503050406030204" pitchFamily="18" charset="0"/>
                      </a:rPr>
                      <m:t>←</m:t>
                    </m:r>
                    <m:r>
                      <a:rPr lang="en-US" sz="1600" i="1">
                        <a:solidFill>
                          <a:schemeClr val="tx1"/>
                        </a:solidFill>
                        <a:latin typeface="Cambria Math" panose="02040503050406030204" pitchFamily="18" charset="0"/>
                      </a:rPr>
                      <m:t>𝑄</m:t>
                    </m:r>
                    <m:d>
                      <m:dPr>
                        <m:ctrlPr>
                          <a:rPr lang="en-US" sz="1600" i="1">
                            <a:solidFill>
                              <a:schemeClr val="tx1"/>
                            </a:solidFill>
                            <a:latin typeface="Cambria Math" panose="02040503050406030204" pitchFamily="18" charset="0"/>
                          </a:rPr>
                        </m:ctrlPr>
                      </m:dPr>
                      <m:e>
                        <m:sSub>
                          <m:sSubPr>
                            <m:ctrlPr>
                              <a:rPr lang="en-US" sz="1600" i="1">
                                <a:solidFill>
                                  <a:schemeClr val="tx1"/>
                                </a:solidFill>
                                <a:latin typeface="Cambria Math" panose="02040503050406030204" pitchFamily="18" charset="0"/>
                              </a:rPr>
                            </m:ctrlPr>
                          </m:sSubPr>
                          <m:e>
                            <m:r>
                              <a:rPr lang="en-US" sz="1600" i="1">
                                <a:solidFill>
                                  <a:schemeClr val="tx1"/>
                                </a:solidFill>
                                <a:latin typeface="Cambria Math" panose="02040503050406030204" pitchFamily="18" charset="0"/>
                              </a:rPr>
                              <m:t>𝑆</m:t>
                            </m:r>
                          </m:e>
                          <m:sub>
                            <m:r>
                              <a:rPr lang="en-US" sz="1600" i="1">
                                <a:solidFill>
                                  <a:schemeClr val="tx1"/>
                                </a:solidFill>
                                <a:latin typeface="Cambria Math" panose="02040503050406030204" pitchFamily="18" charset="0"/>
                              </a:rPr>
                              <m:t>𝑡</m:t>
                            </m:r>
                          </m:sub>
                        </m:sSub>
                        <m:r>
                          <a:rPr lang="en-US" sz="1600" i="1">
                            <a:solidFill>
                              <a:schemeClr val="tx1"/>
                            </a:solidFill>
                            <a:latin typeface="Cambria Math" panose="02040503050406030204" pitchFamily="18" charset="0"/>
                          </a:rPr>
                          <m:t>,</m:t>
                        </m:r>
                        <m:sSub>
                          <m:sSubPr>
                            <m:ctrlPr>
                              <a:rPr lang="en-US" sz="1600" i="1">
                                <a:solidFill>
                                  <a:schemeClr val="tx1"/>
                                </a:solidFill>
                                <a:latin typeface="Cambria Math" panose="02040503050406030204" pitchFamily="18" charset="0"/>
                              </a:rPr>
                            </m:ctrlPr>
                          </m:sSubPr>
                          <m:e>
                            <m:r>
                              <a:rPr lang="en-US" sz="1600" i="1">
                                <a:solidFill>
                                  <a:schemeClr val="tx1"/>
                                </a:solidFill>
                                <a:latin typeface="Cambria Math" panose="02040503050406030204" pitchFamily="18" charset="0"/>
                              </a:rPr>
                              <m:t>𝐴</m:t>
                            </m:r>
                          </m:e>
                          <m:sub>
                            <m:r>
                              <a:rPr lang="en-US" sz="1600" i="1">
                                <a:solidFill>
                                  <a:schemeClr val="tx1"/>
                                </a:solidFill>
                                <a:latin typeface="Cambria Math" panose="02040503050406030204" pitchFamily="18" charset="0"/>
                              </a:rPr>
                              <m:t>𝑡</m:t>
                            </m:r>
                          </m:sub>
                        </m:sSub>
                      </m:e>
                    </m:d>
                    <m:r>
                      <a:rPr lang="en-US" sz="1600" i="1">
                        <a:solidFill>
                          <a:schemeClr val="tx1"/>
                        </a:solidFill>
                        <a:latin typeface="Cambria Math" panose="02040503050406030204" pitchFamily="18" charset="0"/>
                      </a:rPr>
                      <m:t>+</m:t>
                    </m:r>
                    <m:r>
                      <a:rPr lang="en-US" sz="1600" i="1">
                        <a:solidFill>
                          <a:schemeClr val="tx1"/>
                        </a:solidFill>
                        <a:latin typeface="Cambria Math" panose="02040503050406030204" pitchFamily="18" charset="0"/>
                      </a:rPr>
                      <m:t>𝛼</m:t>
                    </m:r>
                    <m:r>
                      <a:rPr lang="en-US" sz="1600" i="1">
                        <a:solidFill>
                          <a:schemeClr val="tx1"/>
                        </a:solidFill>
                        <a:latin typeface="Cambria Math" panose="02040503050406030204" pitchFamily="18" charset="0"/>
                      </a:rPr>
                      <m:t>(</m:t>
                    </m:r>
                    <m:sSub>
                      <m:sSubPr>
                        <m:ctrlPr>
                          <a:rPr lang="en-US" sz="1600" i="1">
                            <a:solidFill>
                              <a:schemeClr val="tx1"/>
                            </a:solidFill>
                            <a:latin typeface="Cambria Math" panose="02040503050406030204" pitchFamily="18" charset="0"/>
                          </a:rPr>
                        </m:ctrlPr>
                      </m:sSubPr>
                      <m:e>
                        <m:r>
                          <a:rPr lang="en-US" sz="1600" i="1">
                            <a:solidFill>
                              <a:schemeClr val="tx1"/>
                            </a:solidFill>
                            <a:latin typeface="Cambria Math" panose="02040503050406030204" pitchFamily="18" charset="0"/>
                          </a:rPr>
                          <m:t>𝑅</m:t>
                        </m:r>
                      </m:e>
                      <m:sub>
                        <m:r>
                          <a:rPr lang="en-US" sz="1600" i="1">
                            <a:solidFill>
                              <a:schemeClr val="tx1"/>
                            </a:solidFill>
                            <a:latin typeface="Cambria Math" panose="02040503050406030204" pitchFamily="18" charset="0"/>
                          </a:rPr>
                          <m:t>𝑡</m:t>
                        </m:r>
                        <m:r>
                          <a:rPr lang="en-US" sz="1600" i="1">
                            <a:solidFill>
                              <a:schemeClr val="tx1"/>
                            </a:solidFill>
                            <a:latin typeface="Cambria Math" panose="02040503050406030204" pitchFamily="18" charset="0"/>
                          </a:rPr>
                          <m:t>+1</m:t>
                        </m:r>
                      </m:sub>
                    </m:sSub>
                    <m:r>
                      <a:rPr lang="en-US" sz="1600" i="1">
                        <a:solidFill>
                          <a:schemeClr val="tx1"/>
                        </a:solidFill>
                        <a:latin typeface="Cambria Math" panose="02040503050406030204" pitchFamily="18" charset="0"/>
                      </a:rPr>
                      <m:t>+</m:t>
                    </m:r>
                    <m:r>
                      <a:rPr lang="en-US" sz="1600" i="1">
                        <a:solidFill>
                          <a:schemeClr val="tx1"/>
                        </a:solidFill>
                        <a:latin typeface="Cambria Math" panose="02040503050406030204" pitchFamily="18" charset="0"/>
                      </a:rPr>
                      <m:t>𝛾</m:t>
                    </m:r>
                    <m:func>
                      <m:funcPr>
                        <m:ctrlPr>
                          <a:rPr lang="en-US" sz="1600" b="0" i="1" smtClean="0">
                            <a:solidFill>
                              <a:schemeClr val="tx1"/>
                            </a:solidFill>
                            <a:latin typeface="Cambria Math" panose="02040503050406030204" pitchFamily="18" charset="0"/>
                          </a:rPr>
                        </m:ctrlPr>
                      </m:funcPr>
                      <m:fName>
                        <m:limLow>
                          <m:limLowPr>
                            <m:ctrlPr>
                              <a:rPr lang="en-US" sz="1600" b="0" i="1" smtClean="0">
                                <a:solidFill>
                                  <a:schemeClr val="tx1"/>
                                </a:solidFill>
                                <a:latin typeface="Cambria Math" panose="02040503050406030204" pitchFamily="18" charset="0"/>
                              </a:rPr>
                            </m:ctrlPr>
                          </m:limLowPr>
                          <m:e>
                            <m:r>
                              <m:rPr>
                                <m:sty m:val="p"/>
                              </m:rPr>
                              <a:rPr lang="en-US" sz="1600" b="0" i="0" smtClean="0">
                                <a:solidFill>
                                  <a:schemeClr val="tx1"/>
                                </a:solidFill>
                                <a:latin typeface="Cambria Math" panose="02040503050406030204" pitchFamily="18" charset="0"/>
                              </a:rPr>
                              <m:t>max</m:t>
                            </m:r>
                          </m:e>
                          <m:lim>
                            <m:r>
                              <a:rPr lang="en-US" sz="1600" b="0" i="1" smtClean="0">
                                <a:solidFill>
                                  <a:schemeClr val="tx1"/>
                                </a:solidFill>
                                <a:latin typeface="Cambria Math" panose="02040503050406030204" pitchFamily="18" charset="0"/>
                              </a:rPr>
                              <m:t>𝑎</m:t>
                            </m:r>
                          </m:lim>
                        </m:limLow>
                      </m:fName>
                      <m:e>
                        <m:r>
                          <a:rPr lang="en-US" sz="1600" i="1">
                            <a:solidFill>
                              <a:schemeClr val="tx1"/>
                            </a:solidFill>
                            <a:latin typeface="Cambria Math" panose="02040503050406030204" pitchFamily="18" charset="0"/>
                          </a:rPr>
                          <m:t>𝑄</m:t>
                        </m:r>
                        <m:d>
                          <m:dPr>
                            <m:ctrlPr>
                              <a:rPr lang="en-US" sz="1600" i="1">
                                <a:solidFill>
                                  <a:schemeClr val="tx1"/>
                                </a:solidFill>
                                <a:latin typeface="Cambria Math" panose="02040503050406030204" pitchFamily="18" charset="0"/>
                              </a:rPr>
                            </m:ctrlPr>
                          </m:dPr>
                          <m:e>
                            <m:sSub>
                              <m:sSubPr>
                                <m:ctrlPr>
                                  <a:rPr lang="en-US" sz="1600" i="1">
                                    <a:solidFill>
                                      <a:schemeClr val="tx1"/>
                                    </a:solidFill>
                                    <a:latin typeface="Cambria Math" panose="02040503050406030204" pitchFamily="18" charset="0"/>
                                  </a:rPr>
                                </m:ctrlPr>
                              </m:sSubPr>
                              <m:e>
                                <m:r>
                                  <a:rPr lang="en-US" sz="1600" i="1">
                                    <a:solidFill>
                                      <a:schemeClr val="tx1"/>
                                    </a:solidFill>
                                    <a:latin typeface="Cambria Math" panose="02040503050406030204" pitchFamily="18" charset="0"/>
                                  </a:rPr>
                                  <m:t>𝑆</m:t>
                                </m:r>
                              </m:e>
                              <m:sub>
                                <m:r>
                                  <a:rPr lang="en-US" sz="1600" i="1">
                                    <a:solidFill>
                                      <a:schemeClr val="tx1"/>
                                    </a:solidFill>
                                    <a:latin typeface="Cambria Math" panose="02040503050406030204" pitchFamily="18" charset="0"/>
                                  </a:rPr>
                                  <m:t>𝑡</m:t>
                                </m:r>
                                <m:r>
                                  <a:rPr lang="en-US" sz="1600" i="1">
                                    <a:solidFill>
                                      <a:schemeClr val="tx1"/>
                                    </a:solidFill>
                                    <a:latin typeface="Cambria Math" panose="02040503050406030204" pitchFamily="18" charset="0"/>
                                  </a:rPr>
                                  <m:t>+1</m:t>
                                </m:r>
                              </m:sub>
                            </m:sSub>
                            <m:r>
                              <a:rPr lang="en-US" sz="1600" i="1">
                                <a:solidFill>
                                  <a:schemeClr val="tx1"/>
                                </a:solidFill>
                                <a:latin typeface="Cambria Math" panose="02040503050406030204" pitchFamily="18" charset="0"/>
                              </a:rPr>
                              <m:t>,</m:t>
                            </m:r>
                            <m:r>
                              <a:rPr lang="en-US" sz="1600" b="0" i="1" smtClean="0">
                                <a:solidFill>
                                  <a:schemeClr val="tx1"/>
                                </a:solidFill>
                                <a:latin typeface="Cambria Math" panose="02040503050406030204" pitchFamily="18" charset="0"/>
                              </a:rPr>
                              <m:t>𝑎</m:t>
                            </m:r>
                          </m:e>
                        </m:d>
                      </m:e>
                    </m:func>
                    <m:r>
                      <a:rPr lang="en-US" sz="1600" i="1">
                        <a:solidFill>
                          <a:schemeClr val="tx1"/>
                        </a:solidFill>
                        <a:latin typeface="Cambria Math" panose="02040503050406030204" pitchFamily="18" charset="0"/>
                      </a:rPr>
                      <m:t>−</m:t>
                    </m:r>
                    <m:r>
                      <a:rPr lang="en-US" sz="1600" i="1">
                        <a:solidFill>
                          <a:schemeClr val="tx1"/>
                        </a:solidFill>
                        <a:latin typeface="Cambria Math" panose="02040503050406030204" pitchFamily="18" charset="0"/>
                      </a:rPr>
                      <m:t>𝑄</m:t>
                    </m:r>
                    <m:d>
                      <m:dPr>
                        <m:ctrlPr>
                          <a:rPr lang="en-US" sz="1600" i="1">
                            <a:solidFill>
                              <a:schemeClr val="tx1"/>
                            </a:solidFill>
                            <a:latin typeface="Cambria Math" panose="02040503050406030204" pitchFamily="18" charset="0"/>
                          </a:rPr>
                        </m:ctrlPr>
                      </m:dPr>
                      <m:e>
                        <m:sSub>
                          <m:sSubPr>
                            <m:ctrlPr>
                              <a:rPr lang="en-US" sz="1600" i="1">
                                <a:solidFill>
                                  <a:schemeClr val="tx1"/>
                                </a:solidFill>
                                <a:latin typeface="Cambria Math" panose="02040503050406030204" pitchFamily="18" charset="0"/>
                              </a:rPr>
                            </m:ctrlPr>
                          </m:sSubPr>
                          <m:e>
                            <m:r>
                              <a:rPr lang="en-US" sz="1600" i="1">
                                <a:solidFill>
                                  <a:schemeClr val="tx1"/>
                                </a:solidFill>
                                <a:latin typeface="Cambria Math" panose="02040503050406030204" pitchFamily="18" charset="0"/>
                              </a:rPr>
                              <m:t>𝑆</m:t>
                            </m:r>
                          </m:e>
                          <m:sub>
                            <m:r>
                              <a:rPr lang="en-US" sz="1600" i="1">
                                <a:solidFill>
                                  <a:schemeClr val="tx1"/>
                                </a:solidFill>
                                <a:latin typeface="Cambria Math" panose="02040503050406030204" pitchFamily="18" charset="0"/>
                              </a:rPr>
                              <m:t>𝑡</m:t>
                            </m:r>
                          </m:sub>
                        </m:sSub>
                        <m:r>
                          <a:rPr lang="en-US" sz="1600" i="1">
                            <a:solidFill>
                              <a:schemeClr val="tx1"/>
                            </a:solidFill>
                            <a:latin typeface="Cambria Math" panose="02040503050406030204" pitchFamily="18" charset="0"/>
                          </a:rPr>
                          <m:t>,</m:t>
                        </m:r>
                        <m:sSub>
                          <m:sSubPr>
                            <m:ctrlPr>
                              <a:rPr lang="en-US" sz="1600" i="1">
                                <a:solidFill>
                                  <a:schemeClr val="tx1"/>
                                </a:solidFill>
                                <a:latin typeface="Cambria Math" panose="02040503050406030204" pitchFamily="18" charset="0"/>
                              </a:rPr>
                            </m:ctrlPr>
                          </m:sSubPr>
                          <m:e>
                            <m:r>
                              <a:rPr lang="en-US" sz="1600" i="1">
                                <a:solidFill>
                                  <a:schemeClr val="tx1"/>
                                </a:solidFill>
                                <a:latin typeface="Cambria Math" panose="02040503050406030204" pitchFamily="18" charset="0"/>
                              </a:rPr>
                              <m:t>𝐴</m:t>
                            </m:r>
                          </m:e>
                          <m:sub>
                            <m:r>
                              <a:rPr lang="en-US" sz="1600" i="1">
                                <a:solidFill>
                                  <a:schemeClr val="tx1"/>
                                </a:solidFill>
                                <a:latin typeface="Cambria Math" panose="02040503050406030204" pitchFamily="18" charset="0"/>
                              </a:rPr>
                              <m:t>𝑡</m:t>
                            </m:r>
                          </m:sub>
                        </m:sSub>
                      </m:e>
                    </m:d>
                    <m:r>
                      <a:rPr lang="en-US" sz="1600" i="1">
                        <a:solidFill>
                          <a:schemeClr val="tx1"/>
                        </a:solidFill>
                        <a:latin typeface="Cambria Math" panose="02040503050406030204" pitchFamily="18" charset="0"/>
                      </a:rPr>
                      <m:t>)</m:t>
                    </m:r>
                  </m:oMath>
                </a14:m>
                <a:endParaRPr lang="en-US" sz="1600" dirty="0">
                  <a:solidFill>
                    <a:schemeClr val="tx1"/>
                  </a:solidFill>
                </a:endParaRPr>
              </a:p>
              <a:p>
                <a:pPr lvl="1"/>
                <a14:m>
                  <m:oMath xmlns:m="http://schemas.openxmlformats.org/officeDocument/2006/math">
                    <m:r>
                      <a:rPr lang="en-US" sz="1600">
                        <a:solidFill>
                          <a:schemeClr val="tx1"/>
                        </a:solidFill>
                        <a:latin typeface="Cambria Math" panose="02040503050406030204" pitchFamily="18" charset="0"/>
                      </a:rPr>
                      <m:t>𝛾</m:t>
                    </m:r>
                  </m:oMath>
                </a14:m>
                <a:r>
                  <a:rPr lang="en-US" sz="1600" dirty="0">
                    <a:solidFill>
                      <a:schemeClr val="tx1"/>
                    </a:solidFill>
                  </a:rPr>
                  <a:t> is the discount factor in MDP; </a:t>
                </a:r>
                <a14:m>
                  <m:oMath xmlns:m="http://schemas.openxmlformats.org/officeDocument/2006/math">
                    <m:r>
                      <a:rPr lang="en-US" sz="1600">
                        <a:solidFill>
                          <a:schemeClr val="tx1"/>
                        </a:solidFill>
                        <a:latin typeface="Cambria Math" panose="02040503050406030204" pitchFamily="18" charset="0"/>
                      </a:rPr>
                      <m:t>𝛼</m:t>
                    </m:r>
                  </m:oMath>
                </a14:m>
                <a:r>
                  <a:rPr lang="en-US" sz="1600" dirty="0">
                    <a:solidFill>
                      <a:schemeClr val="tx1"/>
                    </a:solidFill>
                  </a:rPr>
                  <a:t> is the learning rate</a:t>
                </a:r>
              </a:p>
              <a:p>
                <a:pPr lvl="1"/>
                <a:r>
                  <a:rPr lang="en-US" sz="1600" dirty="0">
                    <a:solidFill>
                      <a:schemeClr val="tx1"/>
                    </a:solidFill>
                  </a:rPr>
                  <a:t>(Note slight difference in notation: </a:t>
                </a:r>
                <a14:m>
                  <m:oMath xmlns:m="http://schemas.openxmlformats.org/officeDocument/2006/math">
                    <m:sSub>
                      <m:sSubPr>
                        <m:ctrlPr>
                          <a:rPr lang="en-US" sz="1600" b="0" i="1" smtClean="0">
                            <a:solidFill>
                              <a:schemeClr val="tx1"/>
                            </a:solidFill>
                            <a:latin typeface="Cambria Math" panose="02040503050406030204" pitchFamily="18" charset="0"/>
                          </a:rPr>
                        </m:ctrlPr>
                      </m:sSubPr>
                      <m:e>
                        <m:r>
                          <a:rPr lang="en-US" sz="1600" b="0" i="1" smtClean="0">
                            <a:solidFill>
                              <a:schemeClr val="tx1"/>
                            </a:solidFill>
                            <a:latin typeface="Cambria Math" panose="02040503050406030204" pitchFamily="18" charset="0"/>
                          </a:rPr>
                          <m:t>𝑆</m:t>
                        </m:r>
                      </m:e>
                      <m:sub>
                        <m:r>
                          <a:rPr lang="en-US" sz="1600" b="0" i="1" smtClean="0">
                            <a:solidFill>
                              <a:schemeClr val="tx1"/>
                            </a:solidFill>
                            <a:latin typeface="Cambria Math" panose="02040503050406030204" pitchFamily="18" charset="0"/>
                          </a:rPr>
                          <m:t>𝑡</m:t>
                        </m:r>
                      </m:sub>
                    </m:sSub>
                  </m:oMath>
                </a14:m>
                <a:r>
                  <a:rPr lang="en-US" sz="1600" b="0" dirty="0">
                    <a:solidFill>
                      <a:schemeClr val="tx1"/>
                    </a:solidFill>
                  </a:rPr>
                  <a:t> and </a:t>
                </a:r>
                <a14:m>
                  <m:oMath xmlns:m="http://schemas.openxmlformats.org/officeDocument/2006/math">
                    <m:sSub>
                      <m:sSubPr>
                        <m:ctrlPr>
                          <a:rPr lang="en-US" sz="1600" i="1">
                            <a:solidFill>
                              <a:schemeClr val="tx1"/>
                            </a:solidFill>
                            <a:latin typeface="Cambria Math" panose="02040503050406030204" pitchFamily="18" charset="0"/>
                          </a:rPr>
                        </m:ctrlPr>
                      </m:sSubPr>
                      <m:e>
                        <m:r>
                          <a:rPr lang="en-US" sz="1600" i="1">
                            <a:solidFill>
                              <a:schemeClr val="tx1"/>
                            </a:solidFill>
                            <a:latin typeface="Cambria Math" panose="02040503050406030204" pitchFamily="18" charset="0"/>
                          </a:rPr>
                          <m:t>𝑆</m:t>
                        </m:r>
                      </m:e>
                      <m:sub>
                        <m:r>
                          <a:rPr lang="en-US" sz="1600" i="1">
                            <a:solidFill>
                              <a:schemeClr val="tx1"/>
                            </a:solidFill>
                            <a:latin typeface="Cambria Math" panose="02040503050406030204" pitchFamily="18" charset="0"/>
                          </a:rPr>
                          <m:t>𝑡</m:t>
                        </m:r>
                        <m:r>
                          <a:rPr lang="en-US" sz="1600" b="0" i="1" smtClean="0">
                            <a:solidFill>
                              <a:schemeClr val="tx1"/>
                            </a:solidFill>
                            <a:latin typeface="Cambria Math" panose="02040503050406030204" pitchFamily="18" charset="0"/>
                          </a:rPr>
                          <m:t>+1</m:t>
                        </m:r>
                      </m:sub>
                    </m:sSub>
                  </m:oMath>
                </a14:m>
                <a:r>
                  <a:rPr lang="en-US" sz="1600" b="0" dirty="0">
                    <a:solidFill>
                      <a:schemeClr val="tx1"/>
                    </a:solidFill>
                  </a:rPr>
                  <a:t> above is the same as </a:t>
                </a:r>
                <a14:m>
                  <m:oMath xmlns:m="http://schemas.openxmlformats.org/officeDocument/2006/math">
                    <m:r>
                      <a:rPr lang="en-US" sz="1600" b="0" i="1" smtClean="0">
                        <a:solidFill>
                          <a:schemeClr val="tx1"/>
                        </a:solidFill>
                        <a:latin typeface="Cambria Math" panose="02040503050406030204" pitchFamily="18" charset="0"/>
                      </a:rPr>
                      <m:t>𝑆</m:t>
                    </m:r>
                  </m:oMath>
                </a14:m>
                <a:r>
                  <a:rPr lang="en-US" sz="1600" b="0" dirty="0">
                    <a:solidFill>
                      <a:schemeClr val="tx1"/>
                    </a:solidFill>
                  </a:rPr>
                  <a:t> and </a:t>
                </a:r>
                <a14:m>
                  <m:oMath xmlns:m="http://schemas.openxmlformats.org/officeDocument/2006/math">
                    <m:r>
                      <a:rPr lang="en-US" sz="1600" b="0" i="1" smtClean="0">
                        <a:solidFill>
                          <a:schemeClr val="tx1"/>
                        </a:solidFill>
                        <a:latin typeface="Cambria Math" panose="02040503050406030204" pitchFamily="18" charset="0"/>
                      </a:rPr>
                      <m:t>𝑆</m:t>
                    </m:r>
                    <m:r>
                      <a:rPr lang="en-US" sz="1600" b="0" i="1" smtClean="0">
                        <a:solidFill>
                          <a:schemeClr val="tx1"/>
                        </a:solidFill>
                        <a:latin typeface="Cambria Math" panose="02040503050406030204" pitchFamily="18" charset="0"/>
                      </a:rPr>
                      <m:t>′</m:t>
                    </m:r>
                  </m:oMath>
                </a14:m>
                <a:r>
                  <a:rPr lang="en-US" sz="1600" b="0" dirty="0">
                    <a:solidFill>
                      <a:schemeClr val="tx1"/>
                    </a:solidFill>
                  </a:rPr>
                  <a:t> below)</a:t>
                </a:r>
              </a:p>
            </p:txBody>
          </p:sp>
        </mc:Choice>
        <mc:Fallback xmlns="">
          <p:sp>
            <p:nvSpPr>
              <p:cNvPr id="3" name="Content Placeholder 2">
                <a:extLst>
                  <a:ext uri="{FF2B5EF4-FFF2-40B4-BE49-F238E27FC236}">
                    <a16:creationId xmlns:a16="http://schemas.microsoft.com/office/drawing/2014/main" id="{1721D521-5CC1-49C9-8D43-10017544218E}"/>
                  </a:ext>
                </a:extLst>
              </p:cNvPr>
              <p:cNvSpPr>
                <a:spLocks noGrp="1" noRot="1" noChangeAspect="1" noMove="1" noResize="1" noEditPoints="1" noAdjustHandles="1" noChangeArrowheads="1" noChangeShapeType="1" noTextEdit="1"/>
              </p:cNvSpPr>
              <p:nvPr>
                <p:ph idx="1"/>
              </p:nvPr>
            </p:nvSpPr>
            <p:spPr>
              <a:xfrm>
                <a:off x="457200" y="1131498"/>
                <a:ext cx="8229600" cy="2546419"/>
              </a:xfrm>
              <a:blipFill>
                <a:blip r:embed="rId3"/>
                <a:stretch>
                  <a:fillRect l="-519" t="-1439"/>
                </a:stretch>
              </a:blipFill>
            </p:spPr>
            <p:txBody>
              <a:bodyPr/>
              <a:lstStyle/>
              <a:p>
                <a:r>
                  <a:rPr lang="en-SE">
                    <a:noFill/>
                  </a:rPr>
                  <a:t> </a:t>
                </a:r>
              </a:p>
            </p:txBody>
          </p:sp>
        </mc:Fallback>
      </mc:AlternateContent>
      <p:sp>
        <p:nvSpPr>
          <p:cNvPr id="4" name="Slide Number Placeholder 3">
            <a:extLst>
              <a:ext uri="{FF2B5EF4-FFF2-40B4-BE49-F238E27FC236}">
                <a16:creationId xmlns:a16="http://schemas.microsoft.com/office/drawing/2014/main" id="{416FAF1B-95F4-462A-9431-6B13AE213568}"/>
              </a:ext>
            </a:extLst>
          </p:cNvPr>
          <p:cNvSpPr>
            <a:spLocks noGrp="1"/>
          </p:cNvSpPr>
          <p:nvPr>
            <p:ph type="sldNum" sz="quarter" idx="12"/>
          </p:nvPr>
        </p:nvSpPr>
        <p:spPr/>
        <p:txBody>
          <a:bodyPr/>
          <a:lstStyle/>
          <a:p>
            <a:pPr>
              <a:defRPr/>
            </a:pPr>
            <a:fld id="{F57F456A-00AF-44E6-8D70-638C0D0130FF}" type="slidenum">
              <a:rPr lang="en-US" altLang="zh-CN" smtClean="0"/>
              <a:pPr>
                <a:defRPr/>
              </a:pPr>
              <a:t>10</a:t>
            </a:fld>
            <a:endParaRPr lang="en-US" altLang="zh-CN"/>
          </a:p>
        </p:txBody>
      </p:sp>
      <p:pic>
        <p:nvPicPr>
          <p:cNvPr id="6" name="Picture 5">
            <a:extLst>
              <a:ext uri="{FF2B5EF4-FFF2-40B4-BE49-F238E27FC236}">
                <a16:creationId xmlns:a16="http://schemas.microsoft.com/office/drawing/2014/main" id="{E4A1C610-4117-4EBC-A45E-B20922A6E9F2}"/>
              </a:ext>
            </a:extLst>
          </p:cNvPr>
          <p:cNvPicPr>
            <a:picLocks noChangeAspect="1"/>
          </p:cNvPicPr>
          <p:nvPr/>
        </p:nvPicPr>
        <p:blipFill>
          <a:blip r:embed="rId4"/>
          <a:stretch>
            <a:fillRect/>
          </a:stretch>
        </p:blipFill>
        <p:spPr>
          <a:xfrm>
            <a:off x="662791" y="3484882"/>
            <a:ext cx="7772400" cy="3185264"/>
          </a:xfrm>
          <a:prstGeom prst="rect">
            <a:avLst/>
          </a:prstGeom>
        </p:spPr>
      </p:pic>
      <p:sp>
        <p:nvSpPr>
          <p:cNvPr id="10" name="Title 9">
            <a:extLst>
              <a:ext uri="{FF2B5EF4-FFF2-40B4-BE49-F238E27FC236}">
                <a16:creationId xmlns:a16="http://schemas.microsoft.com/office/drawing/2014/main" id="{257502C9-B71B-A953-FC5D-434668A523E5}"/>
              </a:ext>
            </a:extLst>
          </p:cNvPr>
          <p:cNvSpPr>
            <a:spLocks noGrp="1"/>
          </p:cNvSpPr>
          <p:nvPr>
            <p:ph type="title"/>
          </p:nvPr>
        </p:nvSpPr>
        <p:spPr/>
        <p:txBody>
          <a:bodyPr/>
          <a:lstStyle/>
          <a:p>
            <a:r>
              <a:rPr lang="en-US" altLang="zh-CN" dirty="0"/>
              <a:t>Q-Learning</a:t>
            </a:r>
            <a:endParaRPr lang="en-SE" dirty="0"/>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D40A439C-96EF-FC36-9750-08E626C8FD56}"/>
                  </a:ext>
                </a:extLst>
              </p:cNvPr>
              <p:cNvSpPr txBox="1"/>
              <p:nvPr/>
            </p:nvSpPr>
            <p:spPr>
              <a:xfrm>
                <a:off x="2895600" y="6019800"/>
                <a:ext cx="5638800" cy="589649"/>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400" dirty="0"/>
                  <a:t>Off-policy, Value Iteration: in state </a:t>
                </a:r>
                <a14:m>
                  <m:oMath xmlns:m="http://schemas.openxmlformats.org/officeDocument/2006/math">
                    <m:r>
                      <a:rPr lang="en-US" sz="1400" i="1">
                        <a:latin typeface="Cambria Math" panose="02040503050406030204" pitchFamily="18" charset="0"/>
                      </a:rPr>
                      <m:t>𝑆</m:t>
                    </m:r>
                  </m:oMath>
                </a14:m>
                <a:r>
                  <a:rPr lang="en-US" sz="1400" dirty="0"/>
                  <a:t>, Q update w. one-step lookahead </a:t>
                </a:r>
                <a14:m>
                  <m:oMath xmlns:m="http://schemas.openxmlformats.org/officeDocument/2006/math">
                    <m:r>
                      <a:rPr lang="en-US" sz="1400" i="1">
                        <a:latin typeface="Cambria Math" panose="02040503050406030204" pitchFamily="18" charset="0"/>
                      </a:rPr>
                      <m:t>𝑄</m:t>
                    </m:r>
                    <m:r>
                      <a:rPr lang="en-US" sz="1400" i="1">
                        <a:latin typeface="Cambria Math" panose="02040503050406030204" pitchFamily="18" charset="0"/>
                      </a:rPr>
                      <m:t>(</m:t>
                    </m:r>
                    <m:sSup>
                      <m:sSupPr>
                        <m:ctrlPr>
                          <a:rPr lang="en-US" sz="1400" i="1">
                            <a:latin typeface="Cambria Math" panose="02040503050406030204" pitchFamily="18" charset="0"/>
                          </a:rPr>
                        </m:ctrlPr>
                      </m:sSupPr>
                      <m:e>
                        <m:r>
                          <a:rPr lang="en-US" sz="1400" i="1">
                            <a:latin typeface="Cambria Math" panose="02040503050406030204" pitchFamily="18" charset="0"/>
                          </a:rPr>
                          <m:t>𝑆</m:t>
                        </m:r>
                      </m:e>
                      <m:sup>
                        <m:r>
                          <a:rPr lang="en-US" sz="1400" i="1">
                            <a:latin typeface="Cambria Math" panose="02040503050406030204" pitchFamily="18" charset="0"/>
                          </a:rPr>
                          <m:t>′</m:t>
                        </m:r>
                      </m:sup>
                    </m:sSup>
                    <m:r>
                      <a:rPr lang="en-US" sz="1400" i="1">
                        <a:latin typeface="Cambria Math" panose="02040503050406030204" pitchFamily="18" charset="0"/>
                      </a:rPr>
                      <m:t>,</m:t>
                    </m:r>
                    <m:r>
                      <a:rPr lang="en-US" sz="1400" b="0" i="1" smtClean="0">
                        <a:latin typeface="Cambria Math" panose="02040503050406030204" pitchFamily="18" charset="0"/>
                      </a:rPr>
                      <m:t>𝑎</m:t>
                    </m:r>
                    <m:r>
                      <a:rPr lang="en-US" sz="1400" i="1">
                        <a:latin typeface="Cambria Math" panose="02040503050406030204" pitchFamily="18" charset="0"/>
                      </a:rPr>
                      <m:t>)</m:t>
                    </m:r>
                  </m:oMath>
                </a14:m>
                <a:r>
                  <a:rPr lang="en-US" sz="1400" dirty="0"/>
                  <a:t> by taking </a:t>
                </a:r>
                <a14:m>
                  <m:oMath xmlns:m="http://schemas.openxmlformats.org/officeDocument/2006/math">
                    <m:func>
                      <m:funcPr>
                        <m:ctrlPr>
                          <a:rPr lang="en-US" sz="1400" i="1">
                            <a:latin typeface="Cambria Math" panose="02040503050406030204" pitchFamily="18" charset="0"/>
                          </a:rPr>
                        </m:ctrlPr>
                      </m:funcPr>
                      <m:fName>
                        <m:limLow>
                          <m:limLowPr>
                            <m:ctrlPr>
                              <a:rPr lang="en-US" sz="1400" i="1">
                                <a:latin typeface="Cambria Math" panose="02040503050406030204" pitchFamily="18" charset="0"/>
                              </a:rPr>
                            </m:ctrlPr>
                          </m:limLowPr>
                          <m:e>
                            <m:r>
                              <m:rPr>
                                <m:sty m:val="p"/>
                              </m:rPr>
                              <a:rPr lang="en-US" sz="1400">
                                <a:latin typeface="Cambria Math" panose="02040503050406030204" pitchFamily="18" charset="0"/>
                              </a:rPr>
                              <m:t>max</m:t>
                            </m:r>
                          </m:e>
                          <m:lim>
                            <m:r>
                              <a:rPr lang="en-US" sz="1400" i="1">
                                <a:latin typeface="Cambria Math" panose="02040503050406030204" pitchFamily="18" charset="0"/>
                              </a:rPr>
                              <m:t>𝑎</m:t>
                            </m:r>
                          </m:lim>
                        </m:limLow>
                      </m:fName>
                      <m:e>
                        <m:r>
                          <a:rPr lang="en-US" sz="1400" i="1">
                            <a:latin typeface="Cambria Math" panose="02040503050406030204" pitchFamily="18" charset="0"/>
                          </a:rPr>
                          <m:t>𝑄</m:t>
                        </m:r>
                        <m:r>
                          <a:rPr lang="en-US" sz="1400" i="1">
                            <a:latin typeface="Cambria Math" panose="02040503050406030204" pitchFamily="18" charset="0"/>
                          </a:rPr>
                          <m:t>(</m:t>
                        </m:r>
                        <m:sSup>
                          <m:sSupPr>
                            <m:ctrlPr>
                              <a:rPr lang="en-US" sz="1400" i="1">
                                <a:latin typeface="Cambria Math" panose="02040503050406030204" pitchFamily="18" charset="0"/>
                              </a:rPr>
                            </m:ctrlPr>
                          </m:sSupPr>
                          <m:e>
                            <m:r>
                              <a:rPr lang="en-US" sz="1400" i="1">
                                <a:latin typeface="Cambria Math" panose="02040503050406030204" pitchFamily="18" charset="0"/>
                              </a:rPr>
                              <m:t>𝑆</m:t>
                            </m:r>
                          </m:e>
                          <m:sup>
                            <m:r>
                              <a:rPr lang="en-US" sz="1400" i="1">
                                <a:latin typeface="Cambria Math" panose="02040503050406030204" pitchFamily="18" charset="0"/>
                              </a:rPr>
                              <m:t>′</m:t>
                            </m:r>
                          </m:sup>
                        </m:sSup>
                        <m:r>
                          <a:rPr lang="en-US" sz="1400" i="1">
                            <a:latin typeface="Cambria Math" panose="02040503050406030204" pitchFamily="18" charset="0"/>
                          </a:rPr>
                          <m:t>,</m:t>
                        </m:r>
                        <m:r>
                          <a:rPr lang="en-US" sz="1400" i="1">
                            <a:latin typeface="Cambria Math" panose="02040503050406030204" pitchFamily="18" charset="0"/>
                          </a:rPr>
                          <m:t>𝑎</m:t>
                        </m:r>
                        <m:r>
                          <a:rPr lang="en-US" sz="1400" i="1">
                            <a:latin typeface="Cambria Math" panose="02040503050406030204" pitchFamily="18" charset="0"/>
                          </a:rPr>
                          <m:t>)</m:t>
                        </m:r>
                      </m:e>
                    </m:func>
                  </m:oMath>
                </a14:m>
                <a:r>
                  <a:rPr lang="en-US" sz="1400" dirty="0"/>
                  <a:t> among all possible actions.</a:t>
                </a:r>
                <a:endParaRPr lang="en-SE" sz="1400" dirty="0"/>
              </a:p>
            </p:txBody>
          </p:sp>
        </mc:Choice>
        <mc:Fallback xmlns="">
          <p:sp>
            <p:nvSpPr>
              <p:cNvPr id="11" name="TextBox 10">
                <a:extLst>
                  <a:ext uri="{FF2B5EF4-FFF2-40B4-BE49-F238E27FC236}">
                    <a16:creationId xmlns:a16="http://schemas.microsoft.com/office/drawing/2014/main" id="{D40A439C-96EF-FC36-9750-08E626C8FD56}"/>
                  </a:ext>
                </a:extLst>
              </p:cNvPr>
              <p:cNvSpPr txBox="1">
                <a:spLocks noRot="1" noChangeAspect="1" noMove="1" noResize="1" noEditPoints="1" noAdjustHandles="1" noChangeArrowheads="1" noChangeShapeType="1" noTextEdit="1"/>
              </p:cNvSpPr>
              <p:nvPr/>
            </p:nvSpPr>
            <p:spPr>
              <a:xfrm>
                <a:off x="2895600" y="6019800"/>
                <a:ext cx="5638800" cy="589649"/>
              </a:xfrm>
              <a:prstGeom prst="rect">
                <a:avLst/>
              </a:prstGeom>
              <a:blipFill>
                <a:blip r:embed="rId5"/>
                <a:stretch>
                  <a:fillRect l="-108" r="-431"/>
                </a:stretch>
              </a:blipFill>
            </p:spPr>
            <p:txBody>
              <a:bodyPr/>
              <a:lstStyle/>
              <a:p>
                <a:r>
                  <a:rPr lang="en-SE">
                    <a:noFill/>
                  </a:rPr>
                  <a:t> </a:t>
                </a:r>
              </a:p>
            </p:txBody>
          </p:sp>
        </mc:Fallback>
      </mc:AlternateContent>
    </p:spTree>
    <p:extLst>
      <p:ext uri="{BB962C8B-B14F-4D97-AF65-F5344CB8AC3E}">
        <p14:creationId xmlns:p14="http://schemas.microsoft.com/office/powerpoint/2010/main" val="12547245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526C6-30A5-4AB6-E8E3-AD268441D22F}"/>
              </a:ext>
            </a:extLst>
          </p:cNvPr>
          <p:cNvSpPr>
            <a:spLocks noGrp="1"/>
          </p:cNvSpPr>
          <p:nvPr>
            <p:ph type="title"/>
          </p:nvPr>
        </p:nvSpPr>
        <p:spPr/>
        <p:txBody>
          <a:bodyPr/>
          <a:lstStyle/>
          <a:p>
            <a:r>
              <a:rPr lang="en-US" altLang="zh-CN" dirty="0"/>
              <a:t>Q-Learning Update Equation</a:t>
            </a:r>
            <a:endParaRPr lang="en-SE" dirty="0"/>
          </a:p>
        </p:txBody>
      </p:sp>
      <p:sp>
        <p:nvSpPr>
          <p:cNvPr id="3" name="Content Placeholder 2">
            <a:extLst>
              <a:ext uri="{FF2B5EF4-FFF2-40B4-BE49-F238E27FC236}">
                <a16:creationId xmlns:a16="http://schemas.microsoft.com/office/drawing/2014/main" id="{E32BA947-C8E4-39B2-97F7-BB3241DBB3A4}"/>
              </a:ext>
            </a:extLst>
          </p:cNvPr>
          <p:cNvSpPr>
            <a:spLocks noGrp="1"/>
          </p:cNvSpPr>
          <p:nvPr>
            <p:ph idx="1"/>
          </p:nvPr>
        </p:nvSpPr>
        <p:spPr/>
        <p:txBody>
          <a:bodyPr/>
          <a:lstStyle/>
          <a:p>
            <a:endParaRPr lang="en-SE"/>
          </a:p>
        </p:txBody>
      </p:sp>
      <p:sp>
        <p:nvSpPr>
          <p:cNvPr id="4" name="Slide Number Placeholder 3">
            <a:extLst>
              <a:ext uri="{FF2B5EF4-FFF2-40B4-BE49-F238E27FC236}">
                <a16:creationId xmlns:a16="http://schemas.microsoft.com/office/drawing/2014/main" id="{B9B3C1B7-69B1-7C04-889F-67B4D616EBD4}"/>
              </a:ext>
            </a:extLst>
          </p:cNvPr>
          <p:cNvSpPr>
            <a:spLocks noGrp="1"/>
          </p:cNvSpPr>
          <p:nvPr>
            <p:ph type="sldNum" sz="quarter" idx="12"/>
          </p:nvPr>
        </p:nvSpPr>
        <p:spPr/>
        <p:txBody>
          <a:bodyPr/>
          <a:lstStyle/>
          <a:p>
            <a:pPr>
              <a:defRPr/>
            </a:pPr>
            <a:fld id="{F57F456A-00AF-44E6-8D70-638C0D0130FF}" type="slidenum">
              <a:rPr lang="en-US" altLang="zh-CN" smtClean="0"/>
              <a:pPr>
                <a:defRPr/>
              </a:pPr>
              <a:t>11</a:t>
            </a:fld>
            <a:endParaRPr lang="en-US" altLang="zh-CN"/>
          </a:p>
        </p:txBody>
      </p:sp>
      <p:pic>
        <p:nvPicPr>
          <p:cNvPr id="6" name="Picture 5">
            <a:extLst>
              <a:ext uri="{FF2B5EF4-FFF2-40B4-BE49-F238E27FC236}">
                <a16:creationId xmlns:a16="http://schemas.microsoft.com/office/drawing/2014/main" id="{DE1F68D3-3686-1A65-30F0-37EDD92A942B}"/>
              </a:ext>
            </a:extLst>
          </p:cNvPr>
          <p:cNvPicPr>
            <a:picLocks noChangeAspect="1"/>
          </p:cNvPicPr>
          <p:nvPr/>
        </p:nvPicPr>
        <p:blipFill>
          <a:blip r:embed="rId2"/>
          <a:stretch>
            <a:fillRect/>
          </a:stretch>
        </p:blipFill>
        <p:spPr>
          <a:xfrm>
            <a:off x="342309" y="2429680"/>
            <a:ext cx="8459381" cy="2619741"/>
          </a:xfrm>
          <a:prstGeom prst="rect">
            <a:avLst/>
          </a:prstGeom>
        </p:spPr>
      </p:pic>
    </p:spTree>
    <p:extLst>
      <p:ext uri="{BB962C8B-B14F-4D97-AF65-F5344CB8AC3E}">
        <p14:creationId xmlns:p14="http://schemas.microsoft.com/office/powerpoint/2010/main" val="14649265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AADA3-5F1F-C4BA-1818-635EFFE4A022}"/>
              </a:ext>
            </a:extLst>
          </p:cNvPr>
          <p:cNvSpPr>
            <a:spLocks noGrp="1"/>
          </p:cNvSpPr>
          <p:nvPr>
            <p:ph type="title"/>
          </p:nvPr>
        </p:nvSpPr>
        <p:spPr/>
        <p:txBody>
          <a:bodyPr/>
          <a:lstStyle/>
          <a:p>
            <a:r>
              <a:rPr lang="en-US" dirty="0"/>
              <a:t>Q-Function</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C204FCF-D1E1-BE1A-1048-98B4E05D99A0}"/>
                  </a:ext>
                </a:extLst>
              </p:cNvPr>
              <p:cNvSpPr>
                <a:spLocks noGrp="1"/>
              </p:cNvSpPr>
              <p:nvPr>
                <p:ph idx="1"/>
              </p:nvPr>
            </p:nvSpPr>
            <p:spPr/>
            <p:txBody>
              <a:bodyPr/>
              <a:lstStyle/>
              <a:p>
                <a14:m>
                  <m:oMath xmlns:m="http://schemas.openxmlformats.org/officeDocument/2006/math">
                    <m:r>
                      <a:rPr lang="en-US" i="1" smtClean="0">
                        <a:latin typeface="Cambria Math" panose="02040503050406030204" pitchFamily="18" charset="0"/>
                      </a:rPr>
                      <m:t>𝑄</m:t>
                    </m:r>
                    <m:d>
                      <m:dPr>
                        <m:ctrlPr>
                          <a:rPr lang="en-US" i="1">
                            <a:latin typeface="Cambria Math" panose="02040503050406030204" pitchFamily="18" charset="0"/>
                          </a:rPr>
                        </m:ctrlPr>
                      </m:dPr>
                      <m:e>
                        <m:r>
                          <a:rPr lang="en-US" b="0" i="1" smtClean="0">
                            <a:latin typeface="Cambria Math" panose="02040503050406030204" pitchFamily="18" charset="0"/>
                          </a:rPr>
                          <m:t>𝑆</m:t>
                        </m:r>
                        <m:r>
                          <a:rPr lang="en-US" i="1">
                            <a:latin typeface="Cambria Math" panose="02040503050406030204" pitchFamily="18" charset="0"/>
                          </a:rPr>
                          <m:t>,</m:t>
                        </m:r>
                        <m:r>
                          <a:rPr lang="en-US" b="0" i="1" smtClean="0">
                            <a:latin typeface="Cambria Math" panose="02040503050406030204" pitchFamily="18" charset="0"/>
                          </a:rPr>
                          <m:t>𝐴</m:t>
                        </m:r>
                      </m:e>
                    </m:d>
                  </m:oMath>
                </a14:m>
                <a:r>
                  <a:rPr lang="en-US" dirty="0"/>
                  <a:t> maps from state </a:t>
                </a:r>
                <a14:m>
                  <m:oMath xmlns:m="http://schemas.openxmlformats.org/officeDocument/2006/math">
                    <m:r>
                      <a:rPr lang="en-US" i="1">
                        <a:latin typeface="Cambria Math" panose="02040503050406030204" pitchFamily="18" charset="0"/>
                      </a:rPr>
                      <m:t>𝑆</m:t>
                    </m:r>
                    <m:r>
                      <a:rPr lang="en-US" i="1">
                        <a:latin typeface="Cambria Math" panose="02040503050406030204" pitchFamily="18" charset="0"/>
                      </a:rPr>
                      <m:t> </m:t>
                    </m:r>
                  </m:oMath>
                </a14:m>
                <a:r>
                  <a:rPr lang="en-US" dirty="0"/>
                  <a:t>and action </a:t>
                </a:r>
                <a14:m>
                  <m:oMath xmlns:m="http://schemas.openxmlformats.org/officeDocument/2006/math">
                    <m:r>
                      <a:rPr lang="en-US" i="1">
                        <a:latin typeface="Cambria Math" panose="02040503050406030204" pitchFamily="18" charset="0"/>
                      </a:rPr>
                      <m:t>𝐴</m:t>
                    </m:r>
                  </m:oMath>
                </a14:m>
                <a:r>
                  <a:rPr lang="en-US" dirty="0"/>
                  <a:t> to a Q value.</a:t>
                </a:r>
              </a:p>
              <a:p>
                <a:r>
                  <a:rPr lang="en-US" dirty="0"/>
                  <a:t>In Tabular QL, </a:t>
                </a:r>
                <a14:m>
                  <m:oMath xmlns:m="http://schemas.openxmlformats.org/officeDocument/2006/math">
                    <m:r>
                      <a:rPr lang="en-US" i="1" smtClean="0">
                        <a:latin typeface="Cambria Math" panose="02040503050406030204" pitchFamily="18" charset="0"/>
                      </a:rPr>
                      <m:t>𝑄</m:t>
                    </m:r>
                    <m:d>
                      <m:dPr>
                        <m:ctrlPr>
                          <a:rPr lang="en-US" i="1">
                            <a:latin typeface="Cambria Math" panose="02040503050406030204" pitchFamily="18" charset="0"/>
                          </a:rPr>
                        </m:ctrlPr>
                      </m:dPr>
                      <m:e>
                        <m:r>
                          <a:rPr lang="en-US" b="0" i="1" smtClean="0">
                            <a:latin typeface="Cambria Math" panose="02040503050406030204" pitchFamily="18" charset="0"/>
                          </a:rPr>
                          <m:t>𝑆</m:t>
                        </m:r>
                        <m:r>
                          <a:rPr lang="en-US" i="1">
                            <a:latin typeface="Cambria Math" panose="02040503050406030204" pitchFamily="18" charset="0"/>
                          </a:rPr>
                          <m:t>,</m:t>
                        </m:r>
                        <m:r>
                          <a:rPr lang="en-US" b="0" i="1" smtClean="0">
                            <a:latin typeface="Cambria Math" panose="02040503050406030204" pitchFamily="18" charset="0"/>
                          </a:rPr>
                          <m:t>𝐴</m:t>
                        </m:r>
                      </m:e>
                    </m:d>
                    <m:r>
                      <a:rPr lang="en-US" b="0" i="1" smtClean="0">
                        <a:latin typeface="Cambria Math" panose="02040503050406030204" pitchFamily="18" charset="0"/>
                      </a:rPr>
                      <m:t> </m:t>
                    </m:r>
                  </m:oMath>
                </a14:m>
                <a:r>
                  <a:rPr lang="en-US" dirty="0"/>
                  <a:t>is a Q-table, where each cell corresponds to a state-action value pair value. </a:t>
                </a:r>
              </a:p>
              <a:p>
                <a:r>
                  <a:rPr lang="en-US" dirty="0"/>
                  <a:t>In Deep QL, </a:t>
                </a:r>
                <a14:m>
                  <m:oMath xmlns:m="http://schemas.openxmlformats.org/officeDocument/2006/math">
                    <m:r>
                      <a:rPr lang="en-US" i="1" smtClean="0">
                        <a:latin typeface="Cambria Math" panose="02040503050406030204" pitchFamily="18" charset="0"/>
                      </a:rPr>
                      <m:t>𝑄</m:t>
                    </m:r>
                    <m:d>
                      <m:dPr>
                        <m:ctrlPr>
                          <a:rPr lang="en-US" i="1">
                            <a:latin typeface="Cambria Math" panose="02040503050406030204" pitchFamily="18" charset="0"/>
                          </a:rPr>
                        </m:ctrlPr>
                      </m:dPr>
                      <m:e>
                        <m:r>
                          <a:rPr lang="en-US" b="0" i="1" smtClean="0">
                            <a:latin typeface="Cambria Math" panose="02040503050406030204" pitchFamily="18" charset="0"/>
                          </a:rPr>
                          <m:t>𝑆</m:t>
                        </m:r>
                        <m:r>
                          <a:rPr lang="en-US" i="1">
                            <a:latin typeface="Cambria Math" panose="02040503050406030204" pitchFamily="18" charset="0"/>
                          </a:rPr>
                          <m:t>,</m:t>
                        </m:r>
                        <m:r>
                          <a:rPr lang="en-US" b="0" i="1" smtClean="0">
                            <a:latin typeface="Cambria Math" panose="02040503050406030204" pitchFamily="18" charset="0"/>
                          </a:rPr>
                          <m:t>𝐴</m:t>
                        </m:r>
                      </m:e>
                    </m:d>
                    <m:r>
                      <a:rPr lang="en-US" b="0" i="1" smtClean="0">
                        <a:latin typeface="Cambria Math" panose="02040503050406030204" pitchFamily="18" charset="0"/>
                      </a:rPr>
                      <m:t> </m:t>
                    </m:r>
                  </m:oMath>
                </a14:m>
                <a:r>
                  <a:rPr lang="en-US" dirty="0"/>
                  <a:t>is a Neural Network</a:t>
                </a:r>
                <a:endParaRPr lang="en-SE" dirty="0"/>
              </a:p>
            </p:txBody>
          </p:sp>
        </mc:Choice>
        <mc:Fallback xmlns="">
          <p:sp>
            <p:nvSpPr>
              <p:cNvPr id="3" name="Content Placeholder 2">
                <a:extLst>
                  <a:ext uri="{FF2B5EF4-FFF2-40B4-BE49-F238E27FC236}">
                    <a16:creationId xmlns:a16="http://schemas.microsoft.com/office/drawing/2014/main" id="{9C204FCF-D1E1-BE1A-1048-98B4E05D99A0}"/>
                  </a:ext>
                </a:extLst>
              </p:cNvPr>
              <p:cNvSpPr>
                <a:spLocks noGrp="1" noRot="1" noChangeAspect="1" noMove="1" noResize="1" noEditPoints="1" noAdjustHandles="1" noChangeArrowheads="1" noChangeShapeType="1" noTextEdit="1"/>
              </p:cNvSpPr>
              <p:nvPr>
                <p:ph idx="1"/>
              </p:nvPr>
            </p:nvSpPr>
            <p:spPr>
              <a:blipFill>
                <a:blip r:embed="rId2"/>
                <a:stretch>
                  <a:fillRect l="-1704" t="-1553" r="-222"/>
                </a:stretch>
              </a:blipFill>
            </p:spPr>
            <p:txBody>
              <a:bodyPr/>
              <a:lstStyle/>
              <a:p>
                <a:r>
                  <a:rPr lang="en-SE">
                    <a:noFill/>
                  </a:rPr>
                  <a:t> </a:t>
                </a:r>
              </a:p>
            </p:txBody>
          </p:sp>
        </mc:Fallback>
      </mc:AlternateContent>
      <p:sp>
        <p:nvSpPr>
          <p:cNvPr id="4" name="Slide Number Placeholder 3">
            <a:extLst>
              <a:ext uri="{FF2B5EF4-FFF2-40B4-BE49-F238E27FC236}">
                <a16:creationId xmlns:a16="http://schemas.microsoft.com/office/drawing/2014/main" id="{74991589-0931-0203-9982-A588F59FE4E0}"/>
              </a:ext>
            </a:extLst>
          </p:cNvPr>
          <p:cNvSpPr>
            <a:spLocks noGrp="1"/>
          </p:cNvSpPr>
          <p:nvPr>
            <p:ph type="sldNum" sz="quarter" idx="12"/>
          </p:nvPr>
        </p:nvSpPr>
        <p:spPr/>
        <p:txBody>
          <a:bodyPr/>
          <a:lstStyle/>
          <a:p>
            <a:pPr>
              <a:defRPr/>
            </a:pPr>
            <a:fld id="{F57F456A-00AF-44E6-8D70-638C0D0130FF}" type="slidenum">
              <a:rPr lang="en-US" altLang="zh-CN" smtClean="0"/>
              <a:pPr>
                <a:defRPr/>
              </a:pPr>
              <a:t>12</a:t>
            </a:fld>
            <a:endParaRPr lang="en-US" altLang="zh-CN"/>
          </a:p>
        </p:txBody>
      </p:sp>
      <p:pic>
        <p:nvPicPr>
          <p:cNvPr id="6" name="Picture 5">
            <a:extLst>
              <a:ext uri="{FF2B5EF4-FFF2-40B4-BE49-F238E27FC236}">
                <a16:creationId xmlns:a16="http://schemas.microsoft.com/office/drawing/2014/main" id="{74D12879-41CE-D395-1CAA-9175660C620D}"/>
              </a:ext>
            </a:extLst>
          </p:cNvPr>
          <p:cNvPicPr>
            <a:picLocks noChangeAspect="1"/>
          </p:cNvPicPr>
          <p:nvPr/>
        </p:nvPicPr>
        <p:blipFill>
          <a:blip r:embed="rId3"/>
          <a:stretch>
            <a:fillRect/>
          </a:stretch>
        </p:blipFill>
        <p:spPr>
          <a:xfrm>
            <a:off x="866783" y="4491911"/>
            <a:ext cx="7923537" cy="2023813"/>
          </a:xfrm>
          <a:prstGeom prst="rect">
            <a:avLst/>
          </a:prstGeom>
        </p:spPr>
      </p:pic>
    </p:spTree>
    <p:extLst>
      <p:ext uri="{BB962C8B-B14F-4D97-AF65-F5344CB8AC3E}">
        <p14:creationId xmlns:p14="http://schemas.microsoft.com/office/powerpoint/2010/main" val="5295564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B417F-047B-5D33-2FC8-404C2FAF36FB}"/>
              </a:ext>
            </a:extLst>
          </p:cNvPr>
          <p:cNvSpPr>
            <a:spLocks noGrp="1"/>
          </p:cNvSpPr>
          <p:nvPr>
            <p:ph type="title"/>
          </p:nvPr>
        </p:nvSpPr>
        <p:spPr/>
        <p:txBody>
          <a:bodyPr/>
          <a:lstStyle/>
          <a:p>
            <a:r>
              <a:rPr lang="en-US" dirty="0"/>
              <a:t>Q-Learning Steps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AEE3C86-F173-C2A9-267B-EE337DFDE14C}"/>
                  </a:ext>
                </a:extLst>
              </p:cNvPr>
              <p:cNvSpPr>
                <a:spLocks noGrp="1"/>
              </p:cNvSpPr>
              <p:nvPr>
                <p:ph idx="1"/>
              </p:nvPr>
            </p:nvSpPr>
            <p:spPr>
              <a:xfrm>
                <a:off x="457199" y="1295400"/>
                <a:ext cx="6195243" cy="5105400"/>
              </a:xfrm>
            </p:spPr>
            <p:txBody>
              <a:bodyPr>
                <a:normAutofit fontScale="85000" lnSpcReduction="20000"/>
              </a:bodyPr>
              <a:lstStyle/>
              <a:p>
                <a:r>
                  <a:rPr lang="en-US" dirty="0">
                    <a:solidFill>
                      <a:srgbClr val="C00000"/>
                    </a:solidFill>
                  </a:rPr>
                  <a:t>During training</a:t>
                </a:r>
                <a:r>
                  <a:rPr lang="en-US" dirty="0"/>
                  <a:t>: train a Q-Function (an action-value function), which is a Q-table that contains all the state-action pair values.</a:t>
                </a:r>
              </a:p>
              <a:p>
                <a:pPr lvl="1"/>
                <a:r>
                  <a:rPr lang="en-US" dirty="0"/>
                  <a:t>Given a state and an action, our Q-Function will search into its Q-table the corresponding value.</a:t>
                </a:r>
              </a:p>
              <a:p>
                <a:pPr lvl="1"/>
                <a:r>
                  <a:rPr lang="en-US" dirty="0"/>
                  <a:t>When the training is done, we have an accurate Q-function</a:t>
                </a:r>
              </a:p>
              <a:p>
                <a:r>
                  <a:rPr lang="en-US" dirty="0">
                    <a:solidFill>
                      <a:srgbClr val="C00000"/>
                    </a:solidFill>
                  </a:rPr>
                  <a:t>During inference</a:t>
                </a:r>
                <a:r>
                  <a:rPr lang="en-US" dirty="0"/>
                  <a:t>: given the accurate Q-function, the optimal policy is to choose the greedy (best) action that results in the highest Q value </a:t>
                </a:r>
                <a14:m>
                  <m:oMath xmlns:m="http://schemas.openxmlformats.org/officeDocument/2006/math">
                    <m:r>
                      <m:rPr>
                        <m:sty m:val="p"/>
                      </m:rPr>
                      <a:rPr lang="en-US" b="0" i="0" smtClean="0">
                        <a:latin typeface="Cambria Math" panose="02040503050406030204" pitchFamily="18" charset="0"/>
                      </a:rPr>
                      <m:t>a</m:t>
                    </m:r>
                    <m:r>
                      <a:rPr lang="en-US" b="0" i="0" smtClean="0">
                        <a:latin typeface="Cambria Math" panose="02040503050406030204" pitchFamily="18" charset="0"/>
                      </a:rPr>
                      <m:t>=</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argmax</m:t>
                        </m:r>
                      </m:e>
                      <m:sub>
                        <m:r>
                          <m:rPr>
                            <m:sty m:val="p"/>
                          </m:rPr>
                          <a:rPr lang="en-US" b="0" i="0" smtClean="0">
                            <a:latin typeface="Cambria Math" panose="02040503050406030204" pitchFamily="18" charset="0"/>
                          </a:rPr>
                          <m:t>a</m:t>
                        </m:r>
                      </m:sub>
                    </m:sSub>
                    <m:r>
                      <a:rPr lang="en-US" i="1">
                        <a:latin typeface="Cambria Math" panose="02040503050406030204" pitchFamily="18" charset="0"/>
                      </a:rPr>
                      <m:t>𝑄</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m:t>
                    </m:r>
                  </m:oMath>
                </a14:m>
                <a:endParaRPr lang="en-SE" dirty="0"/>
              </a:p>
            </p:txBody>
          </p:sp>
        </mc:Choice>
        <mc:Fallback xmlns="">
          <p:sp>
            <p:nvSpPr>
              <p:cNvPr id="3" name="Content Placeholder 2">
                <a:extLst>
                  <a:ext uri="{FF2B5EF4-FFF2-40B4-BE49-F238E27FC236}">
                    <a16:creationId xmlns:a16="http://schemas.microsoft.com/office/drawing/2014/main" id="{6AEE3C86-F173-C2A9-267B-EE337DFDE14C}"/>
                  </a:ext>
                </a:extLst>
              </p:cNvPr>
              <p:cNvSpPr>
                <a:spLocks noGrp="1" noRot="1" noChangeAspect="1" noMove="1" noResize="1" noEditPoints="1" noAdjustHandles="1" noChangeArrowheads="1" noChangeShapeType="1" noTextEdit="1"/>
              </p:cNvSpPr>
              <p:nvPr>
                <p:ph idx="1"/>
              </p:nvPr>
            </p:nvSpPr>
            <p:spPr>
              <a:xfrm>
                <a:off x="457199" y="1295400"/>
                <a:ext cx="6195243" cy="5105400"/>
              </a:xfrm>
              <a:blipFill>
                <a:blip r:embed="rId3"/>
                <a:stretch>
                  <a:fillRect l="-1673" t="-2748" r="-2362"/>
                </a:stretch>
              </a:blipFill>
            </p:spPr>
            <p:txBody>
              <a:bodyPr/>
              <a:lstStyle/>
              <a:p>
                <a:r>
                  <a:rPr lang="en-SE">
                    <a:noFill/>
                  </a:rPr>
                  <a:t> </a:t>
                </a:r>
              </a:p>
            </p:txBody>
          </p:sp>
        </mc:Fallback>
      </mc:AlternateContent>
      <p:sp>
        <p:nvSpPr>
          <p:cNvPr id="4" name="Slide Number Placeholder 3">
            <a:extLst>
              <a:ext uri="{FF2B5EF4-FFF2-40B4-BE49-F238E27FC236}">
                <a16:creationId xmlns:a16="http://schemas.microsoft.com/office/drawing/2014/main" id="{999A7DA0-6A14-7961-991B-AEE3F3B0051D}"/>
              </a:ext>
            </a:extLst>
          </p:cNvPr>
          <p:cNvSpPr>
            <a:spLocks noGrp="1"/>
          </p:cNvSpPr>
          <p:nvPr>
            <p:ph type="sldNum" sz="quarter" idx="12"/>
          </p:nvPr>
        </p:nvSpPr>
        <p:spPr/>
        <p:txBody>
          <a:bodyPr/>
          <a:lstStyle/>
          <a:p>
            <a:pPr>
              <a:defRPr/>
            </a:pPr>
            <a:fld id="{F57F456A-00AF-44E6-8D70-638C0D0130FF}" type="slidenum">
              <a:rPr lang="en-US" altLang="zh-CN" smtClean="0"/>
              <a:pPr>
                <a:defRPr/>
              </a:pPr>
              <a:t>13</a:t>
            </a:fld>
            <a:endParaRPr lang="en-US" altLang="zh-CN"/>
          </a:p>
        </p:txBody>
      </p:sp>
      <p:grpSp>
        <p:nvGrpSpPr>
          <p:cNvPr id="5" name="Group 4">
            <a:extLst>
              <a:ext uri="{FF2B5EF4-FFF2-40B4-BE49-F238E27FC236}">
                <a16:creationId xmlns:a16="http://schemas.microsoft.com/office/drawing/2014/main" id="{D812B9E2-EA6C-E217-130D-F84EF6C425AD}"/>
              </a:ext>
            </a:extLst>
          </p:cNvPr>
          <p:cNvGrpSpPr/>
          <p:nvPr/>
        </p:nvGrpSpPr>
        <p:grpSpPr>
          <a:xfrm>
            <a:off x="6932922" y="2397729"/>
            <a:ext cx="1755387" cy="2028605"/>
            <a:chOff x="2971800" y="1766861"/>
            <a:chExt cx="1755387" cy="2028605"/>
          </a:xfrm>
        </p:grpSpPr>
        <mc:AlternateContent xmlns:mc="http://schemas.openxmlformats.org/markup-compatibility/2006" xmlns:a14="http://schemas.microsoft.com/office/drawing/2010/main">
          <mc:Choice Requires="a14">
            <p:sp>
              <p:nvSpPr>
                <p:cNvPr id="6" name="Rectangle: Rounded Corners 5">
                  <a:extLst>
                    <a:ext uri="{FF2B5EF4-FFF2-40B4-BE49-F238E27FC236}">
                      <a16:creationId xmlns:a16="http://schemas.microsoft.com/office/drawing/2014/main" id="{ABD9091E-BC59-9815-4281-8D0A3497F127}"/>
                    </a:ext>
                  </a:extLst>
                </p:cNvPr>
                <p:cNvSpPr/>
                <p:nvPr/>
              </p:nvSpPr>
              <p:spPr bwMode="auto">
                <a:xfrm>
                  <a:off x="2997259" y="2652466"/>
                  <a:ext cx="1623684" cy="609600"/>
                </a:xfrm>
                <a:prstGeom prst="roundRect">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𝑄</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m:t>
                        </m:r>
                      </m:oMath>
                    </m:oMathPara>
                  </a14:m>
                  <a:endParaRPr lang="en-SE" dirty="0"/>
                </a:p>
              </p:txBody>
            </p:sp>
          </mc:Choice>
          <mc:Fallback xmlns="">
            <p:sp>
              <p:nvSpPr>
                <p:cNvPr id="6" name="Rectangle: Rounded Corners 5">
                  <a:extLst>
                    <a:ext uri="{FF2B5EF4-FFF2-40B4-BE49-F238E27FC236}">
                      <a16:creationId xmlns:a16="http://schemas.microsoft.com/office/drawing/2014/main" id="{ABD9091E-BC59-9815-4281-8D0A3497F127}"/>
                    </a:ext>
                  </a:extLst>
                </p:cNvPr>
                <p:cNvSpPr>
                  <a:spLocks noRot="1" noChangeAspect="1" noMove="1" noResize="1" noEditPoints="1" noAdjustHandles="1" noChangeArrowheads="1" noChangeShapeType="1" noTextEdit="1"/>
                </p:cNvSpPr>
                <p:nvPr/>
              </p:nvSpPr>
              <p:spPr bwMode="auto">
                <a:xfrm>
                  <a:off x="2997259" y="2652466"/>
                  <a:ext cx="1623684" cy="609600"/>
                </a:xfrm>
                <a:prstGeom prst="roundRect">
                  <a:avLst/>
                </a:prstGeom>
                <a:blipFill>
                  <a:blip r:embed="rId4"/>
                  <a:stretch>
                    <a:fillRect/>
                  </a:stretch>
                </a:blipFill>
                <a:ln w="25400" cap="flat" cmpd="sng" algn="ctr">
                  <a:solidFill>
                    <a:schemeClr val="tx1"/>
                  </a:solidFill>
                  <a:prstDash val="solid"/>
                  <a:round/>
                  <a:headEnd type="none" w="med" len="med"/>
                  <a:tailEnd type="none" w="med" len="med"/>
                </a:ln>
                <a:effectLst/>
              </p:spPr>
              <p:txBody>
                <a:bodyPr/>
                <a:lstStyle/>
                <a:p>
                  <a:r>
                    <a:rPr lang="en-SE">
                      <a:noFill/>
                    </a:rPr>
                    <a:t> </a:t>
                  </a:r>
                </a:p>
              </p:txBody>
            </p:sp>
          </mc:Fallback>
        </mc:AlternateContent>
        <p:cxnSp>
          <p:nvCxnSpPr>
            <p:cNvPr id="7" name="Straight Arrow Connector 6">
              <a:extLst>
                <a:ext uri="{FF2B5EF4-FFF2-40B4-BE49-F238E27FC236}">
                  <a16:creationId xmlns:a16="http://schemas.microsoft.com/office/drawing/2014/main" id="{CA559E42-763A-42CB-2792-CD8C31312778}"/>
                </a:ext>
              </a:extLst>
            </p:cNvPr>
            <p:cNvCxnSpPr>
              <a:cxnSpLocks/>
            </p:cNvCxnSpPr>
            <p:nvPr/>
          </p:nvCxnSpPr>
          <p:spPr bwMode="auto">
            <a:xfrm>
              <a:off x="3402335" y="2119066"/>
              <a:ext cx="0" cy="533400"/>
            </a:xfrm>
            <a:prstGeom prst="straightConnector1">
              <a:avLst/>
            </a:prstGeom>
            <a:noFill/>
            <a:ln w="25400"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A175B262-5662-9F84-59F7-B3438FE5FB8A}"/>
                    </a:ext>
                  </a:extLst>
                </p:cNvPr>
                <p:cNvSpPr txBox="1"/>
                <p:nvPr/>
              </p:nvSpPr>
              <p:spPr>
                <a:xfrm>
                  <a:off x="2971800" y="1766861"/>
                  <a:ext cx="861070" cy="369332"/>
                </a:xfrm>
                <a:prstGeom prst="rect">
                  <a:avLst/>
                </a:prstGeom>
                <a:noFill/>
              </p:spPr>
              <p:txBody>
                <a:bodyPr wrap="none" rtlCol="0">
                  <a:spAutoFit/>
                </a:bodyPr>
                <a:lstStyle/>
                <a:p>
                  <a:r>
                    <a:rPr lang="en-US" dirty="0"/>
                    <a:t>state </a:t>
                  </a:r>
                  <a14:m>
                    <m:oMath xmlns:m="http://schemas.openxmlformats.org/officeDocument/2006/math">
                      <m:r>
                        <a:rPr lang="en-US" b="0" i="1" smtClean="0">
                          <a:latin typeface="Cambria Math" panose="02040503050406030204" pitchFamily="18" charset="0"/>
                        </a:rPr>
                        <m:t>𝑠</m:t>
                      </m:r>
                    </m:oMath>
                  </a14:m>
                  <a:endParaRPr lang="en-SE" dirty="0"/>
                </a:p>
              </p:txBody>
            </p:sp>
          </mc:Choice>
          <mc:Fallback xmlns="">
            <p:sp>
              <p:nvSpPr>
                <p:cNvPr id="44" name="TextBox 43">
                  <a:extLst>
                    <a:ext uri="{FF2B5EF4-FFF2-40B4-BE49-F238E27FC236}">
                      <a16:creationId xmlns:a16="http://schemas.microsoft.com/office/drawing/2014/main" id="{4AFB8B38-DAFA-4964-90FE-902039883A20}"/>
                    </a:ext>
                  </a:extLst>
                </p:cNvPr>
                <p:cNvSpPr txBox="1">
                  <a:spLocks noRot="1" noChangeAspect="1" noMove="1" noResize="1" noEditPoints="1" noAdjustHandles="1" noChangeArrowheads="1" noChangeShapeType="1" noTextEdit="1"/>
                </p:cNvSpPr>
                <p:nvPr/>
              </p:nvSpPr>
              <p:spPr>
                <a:xfrm>
                  <a:off x="2971800" y="1766861"/>
                  <a:ext cx="861070" cy="369332"/>
                </a:xfrm>
                <a:prstGeom prst="rect">
                  <a:avLst/>
                </a:prstGeom>
                <a:blipFill>
                  <a:blip r:embed="rId7"/>
                  <a:stretch>
                    <a:fillRect l="-6383" t="-8197" b="-24590"/>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930E5453-DCF4-C6C5-D20C-62107983FC0C}"/>
                    </a:ext>
                  </a:extLst>
                </p:cNvPr>
                <p:cNvSpPr txBox="1"/>
                <p:nvPr/>
              </p:nvSpPr>
              <p:spPr>
                <a:xfrm>
                  <a:off x="3728965" y="1773831"/>
                  <a:ext cx="998222" cy="369332"/>
                </a:xfrm>
                <a:prstGeom prst="rect">
                  <a:avLst/>
                </a:prstGeom>
                <a:noFill/>
              </p:spPr>
              <p:txBody>
                <a:bodyPr wrap="none" rtlCol="0">
                  <a:spAutoFit/>
                </a:bodyPr>
                <a:lstStyle/>
                <a:p>
                  <a:r>
                    <a:rPr lang="en-US" dirty="0"/>
                    <a:t>action </a:t>
                  </a:r>
                  <a14:m>
                    <m:oMath xmlns:m="http://schemas.openxmlformats.org/officeDocument/2006/math">
                      <m:r>
                        <a:rPr lang="en-US" b="0" i="1" smtClean="0">
                          <a:latin typeface="Cambria Math" panose="02040503050406030204" pitchFamily="18" charset="0"/>
                        </a:rPr>
                        <m:t>𝑎</m:t>
                      </m:r>
                    </m:oMath>
                  </a14:m>
                  <a:endParaRPr lang="en-SE" dirty="0"/>
                </a:p>
              </p:txBody>
            </p:sp>
          </mc:Choice>
          <mc:Fallback xmlns="">
            <p:sp>
              <p:nvSpPr>
                <p:cNvPr id="45" name="TextBox 44">
                  <a:extLst>
                    <a:ext uri="{FF2B5EF4-FFF2-40B4-BE49-F238E27FC236}">
                      <a16:creationId xmlns:a16="http://schemas.microsoft.com/office/drawing/2014/main" id="{FB7C178F-5196-4B37-9291-22484A98FCCF}"/>
                    </a:ext>
                  </a:extLst>
                </p:cNvPr>
                <p:cNvSpPr txBox="1">
                  <a:spLocks noRot="1" noChangeAspect="1" noMove="1" noResize="1" noEditPoints="1" noAdjustHandles="1" noChangeArrowheads="1" noChangeShapeType="1" noTextEdit="1"/>
                </p:cNvSpPr>
                <p:nvPr/>
              </p:nvSpPr>
              <p:spPr>
                <a:xfrm>
                  <a:off x="3728965" y="1773831"/>
                  <a:ext cx="998222" cy="369332"/>
                </a:xfrm>
                <a:prstGeom prst="rect">
                  <a:avLst/>
                </a:prstGeom>
                <a:blipFill>
                  <a:blip r:embed="rId8"/>
                  <a:stretch>
                    <a:fillRect l="-5488" t="-8197" b="-24590"/>
                  </a:stretch>
                </a:blipFill>
              </p:spPr>
              <p:txBody>
                <a:bodyPr/>
                <a:lstStyle/>
                <a:p>
                  <a:r>
                    <a:rPr lang="en-SE">
                      <a:noFill/>
                    </a:rPr>
                    <a:t> </a:t>
                  </a:r>
                </a:p>
              </p:txBody>
            </p:sp>
          </mc:Fallback>
        </mc:AlternateContent>
        <p:cxnSp>
          <p:nvCxnSpPr>
            <p:cNvPr id="10" name="Straight Arrow Connector 9">
              <a:extLst>
                <a:ext uri="{FF2B5EF4-FFF2-40B4-BE49-F238E27FC236}">
                  <a16:creationId xmlns:a16="http://schemas.microsoft.com/office/drawing/2014/main" id="{E8E89316-F5AF-F210-BCE6-234E629B73AF}"/>
                </a:ext>
              </a:extLst>
            </p:cNvPr>
            <p:cNvCxnSpPr>
              <a:cxnSpLocks/>
            </p:cNvCxnSpPr>
            <p:nvPr/>
          </p:nvCxnSpPr>
          <p:spPr bwMode="auto">
            <a:xfrm>
              <a:off x="4163338" y="2119066"/>
              <a:ext cx="0" cy="533400"/>
            </a:xfrm>
            <a:prstGeom prst="straightConnector1">
              <a:avLst/>
            </a:prstGeom>
            <a:noFill/>
            <a:ln w="25400" cap="flat" cmpd="sng" algn="ctr">
              <a:solidFill>
                <a:schemeClr val="tx1"/>
              </a:solidFill>
              <a:prstDash val="solid"/>
              <a:round/>
              <a:headEnd type="none" w="med" len="med"/>
              <a:tailEnd type="triangle"/>
            </a:ln>
            <a:effectLst/>
          </p:spPr>
        </p:cxnSp>
        <p:cxnSp>
          <p:nvCxnSpPr>
            <p:cNvPr id="11" name="Straight Arrow Connector 10">
              <a:extLst>
                <a:ext uri="{FF2B5EF4-FFF2-40B4-BE49-F238E27FC236}">
                  <a16:creationId xmlns:a16="http://schemas.microsoft.com/office/drawing/2014/main" id="{B795A7FA-7B5A-56E8-C2A8-C1D60F122C69}"/>
                </a:ext>
              </a:extLst>
            </p:cNvPr>
            <p:cNvCxnSpPr>
              <a:cxnSpLocks/>
            </p:cNvCxnSpPr>
            <p:nvPr/>
          </p:nvCxnSpPr>
          <p:spPr bwMode="auto">
            <a:xfrm>
              <a:off x="3821154" y="3262066"/>
              <a:ext cx="0" cy="533400"/>
            </a:xfrm>
            <a:prstGeom prst="straightConnector1">
              <a:avLst/>
            </a:prstGeom>
            <a:noFill/>
            <a:ln w="25400" cap="flat" cmpd="sng" algn="ctr">
              <a:solidFill>
                <a:schemeClr val="tx1"/>
              </a:solidFill>
              <a:prstDash val="solid"/>
              <a:round/>
              <a:headEnd type="none" w="med" len="med"/>
              <a:tailEnd type="triangle"/>
            </a:ln>
            <a:effectLst/>
          </p:spPr>
        </p:cxnSp>
      </p:gr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20B60DE4-507E-0084-7315-7A822A682C37}"/>
                  </a:ext>
                </a:extLst>
              </p:cNvPr>
              <p:cNvSpPr txBox="1"/>
              <p:nvPr/>
            </p:nvSpPr>
            <p:spPr>
              <a:xfrm>
                <a:off x="6652447" y="4420506"/>
                <a:ext cx="2259658" cy="646331"/>
              </a:xfrm>
              <a:prstGeom prst="rect">
                <a:avLst/>
              </a:prstGeom>
              <a:noFill/>
            </p:spPr>
            <p:txBody>
              <a:bodyPr wrap="square" rtlCol="0" anchor="t">
                <a:spAutoFit/>
              </a:bodyPr>
              <a:lstStyle/>
              <a:p>
                <a:pPr algn="ctr"/>
                <a:r>
                  <a:rPr lang="en-US" dirty="0"/>
                  <a:t>action</a:t>
                </a:r>
              </a:p>
              <a:p>
                <a:pPr algn="ct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a</m:t>
                      </m:r>
                      <m:r>
                        <a:rPr lang="en-US" b="0" i="0" smtClean="0">
                          <a:latin typeface="Cambria Math" panose="02040503050406030204" pitchFamily="18" charset="0"/>
                        </a:rPr>
                        <m:t>=</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argmax</m:t>
                          </m:r>
                        </m:e>
                        <m:sub>
                          <m:r>
                            <m:rPr>
                              <m:sty m:val="p"/>
                            </m:rPr>
                            <a:rPr lang="en-US" b="0" i="0" smtClean="0">
                              <a:latin typeface="Cambria Math" panose="02040503050406030204" pitchFamily="18" charset="0"/>
                            </a:rPr>
                            <m:t>a</m:t>
                          </m:r>
                        </m:sub>
                      </m:sSub>
                      <m:r>
                        <a:rPr lang="en-US" i="1">
                          <a:latin typeface="Cambria Math" panose="02040503050406030204" pitchFamily="18" charset="0"/>
                        </a:rPr>
                        <m:t>𝑄</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m:t>
                      </m:r>
                    </m:oMath>
                  </m:oMathPara>
                </a14:m>
                <a:endParaRPr lang="en-SE" dirty="0"/>
              </a:p>
            </p:txBody>
          </p:sp>
        </mc:Choice>
        <mc:Fallback xmlns="">
          <p:sp>
            <p:nvSpPr>
              <p:cNvPr id="12" name="TextBox 11">
                <a:extLst>
                  <a:ext uri="{FF2B5EF4-FFF2-40B4-BE49-F238E27FC236}">
                    <a16:creationId xmlns:a16="http://schemas.microsoft.com/office/drawing/2014/main" id="{20B60DE4-507E-0084-7315-7A822A682C37}"/>
                  </a:ext>
                </a:extLst>
              </p:cNvPr>
              <p:cNvSpPr txBox="1">
                <a:spLocks noRot="1" noChangeAspect="1" noMove="1" noResize="1" noEditPoints="1" noAdjustHandles="1" noChangeArrowheads="1" noChangeShapeType="1" noTextEdit="1"/>
              </p:cNvSpPr>
              <p:nvPr/>
            </p:nvSpPr>
            <p:spPr>
              <a:xfrm>
                <a:off x="6652447" y="4420506"/>
                <a:ext cx="2259658" cy="646331"/>
              </a:xfrm>
              <a:prstGeom prst="rect">
                <a:avLst/>
              </a:prstGeom>
              <a:blipFill>
                <a:blip r:embed="rId9"/>
                <a:stretch>
                  <a:fillRect t="-4717" b="-8491"/>
                </a:stretch>
              </a:blipFill>
            </p:spPr>
            <p:txBody>
              <a:bodyPr/>
              <a:lstStyle/>
              <a:p>
                <a:r>
                  <a:rPr lang="en-SE">
                    <a:noFill/>
                  </a:rPr>
                  <a:t> </a:t>
                </a:r>
              </a:p>
            </p:txBody>
          </p:sp>
        </mc:Fallback>
      </mc:AlternateContent>
    </p:spTree>
    <p:extLst>
      <p:ext uri="{BB962C8B-B14F-4D97-AF65-F5344CB8AC3E}">
        <p14:creationId xmlns:p14="http://schemas.microsoft.com/office/powerpoint/2010/main" val="30818963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736D8-BEAC-44C8-B61B-4A6E51313505}"/>
              </a:ext>
            </a:extLst>
          </p:cNvPr>
          <p:cNvSpPr>
            <a:spLocks noGrp="1"/>
          </p:cNvSpPr>
          <p:nvPr>
            <p:ph type="title"/>
          </p:nvPr>
        </p:nvSpPr>
        <p:spPr/>
        <p:txBody>
          <a:bodyPr/>
          <a:lstStyle/>
          <a:p>
            <a:r>
              <a:rPr lang="en-US" dirty="0"/>
              <a:t>Exploration-Exploitation Dilemma</a:t>
            </a:r>
            <a:endParaRPr lang="en-SE" dirty="0"/>
          </a:p>
        </p:txBody>
      </p:sp>
      <p:sp>
        <p:nvSpPr>
          <p:cNvPr id="3" name="Content Placeholder 2">
            <a:extLst>
              <a:ext uri="{FF2B5EF4-FFF2-40B4-BE49-F238E27FC236}">
                <a16:creationId xmlns:a16="http://schemas.microsoft.com/office/drawing/2014/main" id="{A2261305-786F-4D25-8359-C2DBA7BB2491}"/>
              </a:ext>
            </a:extLst>
          </p:cNvPr>
          <p:cNvSpPr>
            <a:spLocks noGrp="1"/>
          </p:cNvSpPr>
          <p:nvPr>
            <p:ph idx="1"/>
          </p:nvPr>
        </p:nvSpPr>
        <p:spPr/>
        <p:txBody>
          <a:bodyPr>
            <a:normAutofit/>
          </a:bodyPr>
          <a:lstStyle/>
          <a:p>
            <a:r>
              <a:rPr lang="en-US" dirty="0"/>
              <a:t>The agent has to exploit what it has already experienced in order to obtain reward, but it also has to explore in order to make better action selections in the future</a:t>
            </a:r>
            <a:endParaRPr lang="en-SE" dirty="0"/>
          </a:p>
          <a:p>
            <a:pPr lvl="1"/>
            <a:r>
              <a:rPr lang="en-US" dirty="0"/>
              <a:t>Exploitation: to obtain high reward, the agent prefers actions that it has tried in the past and proven to give high reward</a:t>
            </a:r>
          </a:p>
          <a:p>
            <a:pPr lvl="1"/>
            <a:r>
              <a:rPr lang="en-US" dirty="0"/>
              <a:t>Exploration: to discover such actions, it has to try actions that it has not selected before</a:t>
            </a:r>
          </a:p>
        </p:txBody>
      </p:sp>
      <p:sp>
        <p:nvSpPr>
          <p:cNvPr id="4" name="Slide Number Placeholder 3">
            <a:extLst>
              <a:ext uri="{FF2B5EF4-FFF2-40B4-BE49-F238E27FC236}">
                <a16:creationId xmlns:a16="http://schemas.microsoft.com/office/drawing/2014/main" id="{3555FFB7-482A-4E34-984B-0E6515DE9BDA}"/>
              </a:ext>
            </a:extLst>
          </p:cNvPr>
          <p:cNvSpPr>
            <a:spLocks noGrp="1"/>
          </p:cNvSpPr>
          <p:nvPr>
            <p:ph type="sldNum" sz="quarter" idx="12"/>
          </p:nvPr>
        </p:nvSpPr>
        <p:spPr/>
        <p:txBody>
          <a:bodyPr/>
          <a:lstStyle/>
          <a:p>
            <a:pPr>
              <a:defRPr/>
            </a:pPr>
            <a:fld id="{F57F456A-00AF-44E6-8D70-638C0D0130FF}" type="slidenum">
              <a:rPr lang="en-US" altLang="zh-CN" smtClean="0"/>
              <a:pPr>
                <a:defRPr/>
              </a:pPr>
              <a:t>14</a:t>
            </a:fld>
            <a:endParaRPr lang="en-US" altLang="zh-CN"/>
          </a:p>
        </p:txBody>
      </p:sp>
    </p:spTree>
    <p:extLst>
      <p:ext uri="{BB962C8B-B14F-4D97-AF65-F5344CB8AC3E}">
        <p14:creationId xmlns:p14="http://schemas.microsoft.com/office/powerpoint/2010/main" val="19119752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2E0868A8-86E9-073D-383C-B9110B053A0D}"/>
                  </a:ext>
                </a:extLst>
              </p:cNvPr>
              <p:cNvSpPr>
                <a:spLocks noGrp="1"/>
              </p:cNvSpPr>
              <p:nvPr>
                <p:ph type="title"/>
              </p:nvPr>
            </p:nvSpPr>
            <p:spPr/>
            <p:txBody>
              <a:bodyPr/>
              <a:lstStyle/>
              <a:p>
                <a14:m>
                  <m:oMath xmlns:m="http://schemas.openxmlformats.org/officeDocument/2006/math">
                    <m:r>
                      <a:rPr lang="en-US" i="1" smtClean="0">
                        <a:latin typeface="Cambria Math" panose="02040503050406030204" pitchFamily="18" charset="0"/>
                      </a:rPr>
                      <m:t>𝜖</m:t>
                    </m:r>
                  </m:oMath>
                </a14:m>
                <a:r>
                  <a:rPr lang="en-US" dirty="0"/>
                  <a:t>-Greedy Policy</a:t>
                </a:r>
                <a:endParaRPr lang="en-SE" dirty="0"/>
              </a:p>
            </p:txBody>
          </p:sp>
        </mc:Choice>
        <mc:Fallback xmlns="">
          <p:sp>
            <p:nvSpPr>
              <p:cNvPr id="2" name="Title 1">
                <a:extLst>
                  <a:ext uri="{FF2B5EF4-FFF2-40B4-BE49-F238E27FC236}">
                    <a16:creationId xmlns:a16="http://schemas.microsoft.com/office/drawing/2014/main" id="{2E0868A8-86E9-073D-383C-B9110B053A0D}"/>
                  </a:ext>
                </a:extLst>
              </p:cNvPr>
              <p:cNvSpPr>
                <a:spLocks noGrp="1" noRot="1" noChangeAspect="1" noMove="1" noResize="1" noEditPoints="1" noAdjustHandles="1" noChangeArrowheads="1" noChangeShapeType="1" noTextEdit="1"/>
              </p:cNvSpPr>
              <p:nvPr>
                <p:ph type="title"/>
              </p:nvPr>
            </p:nvSpPr>
            <p:spPr>
              <a:blipFill>
                <a:blip r:embed="rId2"/>
                <a:stretch>
                  <a:fillRect t="-2797" b="-20280"/>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44D0BC5-2724-9183-6FB5-B15CC1EDA2EC}"/>
                  </a:ext>
                </a:extLst>
              </p:cNvPr>
              <p:cNvSpPr>
                <a:spLocks noGrp="1"/>
              </p:cNvSpPr>
              <p:nvPr>
                <p:ph idx="1"/>
              </p:nvPr>
            </p:nvSpPr>
            <p:spPr>
              <a:xfrm>
                <a:off x="457200" y="1180067"/>
                <a:ext cx="8229600" cy="2857123"/>
              </a:xfrm>
            </p:spPr>
            <p:txBody>
              <a:bodyPr>
                <a:normAutofit fontScale="70000" lnSpcReduction="20000"/>
              </a:bodyPr>
              <a:lstStyle/>
              <a:p>
                <a14:m>
                  <m:oMath xmlns:m="http://schemas.openxmlformats.org/officeDocument/2006/math">
                    <m:r>
                      <a:rPr lang="en-US" b="0" i="1" smtClean="0">
                        <a:latin typeface="Cambria Math" panose="02040503050406030204" pitchFamily="18" charset="0"/>
                      </a:rPr>
                      <m:t>𝜖</m:t>
                    </m:r>
                  </m:oMath>
                </a14:m>
                <a:r>
                  <a:rPr lang="en-US" dirty="0"/>
                  <a:t>-greedy policy: select a random action w. prob </a:t>
                </a:r>
                <a14:m>
                  <m:oMath xmlns:m="http://schemas.openxmlformats.org/officeDocument/2006/math">
                    <m:r>
                      <a:rPr lang="en-US" i="1">
                        <a:latin typeface="Cambria Math" panose="02040503050406030204" pitchFamily="18" charset="0"/>
                      </a:rPr>
                      <m:t>𝜖</m:t>
                    </m:r>
                  </m:oMath>
                </a14:m>
                <a:r>
                  <a:rPr lang="en-US" dirty="0"/>
                  <a:t> (exploration); select the greedy action </a:t>
                </a:r>
                <a14:m>
                  <m:oMath xmlns:m="http://schemas.openxmlformats.org/officeDocument/2006/math">
                    <m:func>
                      <m:funcPr>
                        <m:ctrlPr>
                          <a:rPr lang="en-US" b="0" i="1" smtClean="0">
                            <a:latin typeface="Cambria Math" panose="02040503050406030204" pitchFamily="18" charset="0"/>
                          </a:rPr>
                        </m:ctrlPr>
                      </m:funcPr>
                      <m:fName>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argmax</m:t>
                            </m:r>
                          </m:e>
                          <m:lim>
                            <m:r>
                              <a:rPr lang="en-US" b="0" i="1" smtClean="0">
                                <a:latin typeface="Cambria Math" panose="02040503050406030204" pitchFamily="18" charset="0"/>
                              </a:rPr>
                              <m:t>𝑎</m:t>
                            </m:r>
                          </m:lim>
                        </m:limLow>
                      </m:fName>
                      <m:e>
                        <m:r>
                          <a:rPr lang="en-US" b="0" i="1" smtClean="0">
                            <a:latin typeface="Cambria Math" panose="02040503050406030204" pitchFamily="18" charset="0"/>
                          </a:rPr>
                          <m:t>𝑄</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e>
                    </m:func>
                  </m:oMath>
                </a14:m>
                <a:r>
                  <a:rPr lang="en-US" dirty="0"/>
                  <a:t> with prob </a:t>
                </a:r>
                <a14:m>
                  <m:oMath xmlns:m="http://schemas.openxmlformats.org/officeDocument/2006/math">
                    <m:r>
                      <a:rPr lang="en-US" b="0" i="0" smtClean="0">
                        <a:latin typeface="Cambria Math" panose="02040503050406030204" pitchFamily="18" charset="0"/>
                      </a:rPr>
                      <m:t>1−</m:t>
                    </m:r>
                    <m:r>
                      <a:rPr lang="en-US" i="1">
                        <a:latin typeface="Cambria Math" panose="02040503050406030204" pitchFamily="18" charset="0"/>
                      </a:rPr>
                      <m:t>𝜖</m:t>
                    </m:r>
                  </m:oMath>
                </a14:m>
                <a:r>
                  <a:rPr lang="en-US" dirty="0"/>
                  <a:t> (exploitation)</a:t>
                </a:r>
              </a:p>
              <a:p>
                <a:pPr lvl="1"/>
                <a:r>
                  <a:rPr lang="en-US" dirty="0"/>
                  <a:t>With </a:t>
                </a:r>
                <a14:m>
                  <m:oMath xmlns:m="http://schemas.openxmlformats.org/officeDocument/2006/math">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𝒜</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e>
                    </m:d>
                  </m:oMath>
                </a14:m>
                <a:r>
                  <a:rPr lang="en-US" dirty="0"/>
                  <a:t> possible actions in state </a:t>
                </a:r>
                <a14:m>
                  <m:oMath xmlns:m="http://schemas.openxmlformats.org/officeDocument/2006/math">
                    <m:r>
                      <a:rPr lang="en-US" b="0" i="1" smtClean="0">
                        <a:latin typeface="Cambria Math" panose="02040503050406030204" pitchFamily="18" charset="0"/>
                      </a:rPr>
                      <m:t>𝑠</m:t>
                    </m:r>
                  </m:oMath>
                </a14:m>
                <a:r>
                  <a:rPr lang="en-US" dirty="0"/>
                  <a:t>, select each non-greedy action w. prob </a:t>
                </a:r>
                <a14:m>
                  <m:oMath xmlns:m="http://schemas.openxmlformats.org/officeDocument/2006/math">
                    <m:f>
                      <m:fPr>
                        <m:ctrlPr>
                          <a:rPr lang="en-US" b="0" i="1" smtClean="0">
                            <a:latin typeface="Cambria Math" panose="02040503050406030204" pitchFamily="18" charset="0"/>
                          </a:rPr>
                        </m:ctrlPr>
                      </m:fPr>
                      <m:num>
                        <m:r>
                          <a:rPr lang="en-US" i="1">
                            <a:latin typeface="Cambria Math" panose="02040503050406030204" pitchFamily="18" charset="0"/>
                          </a:rPr>
                          <m:t>𝜖</m:t>
                        </m:r>
                      </m:num>
                      <m:den>
                        <m:d>
                          <m:dPr>
                            <m:begChr m:val="|"/>
                            <m:endChr m:val="|"/>
                            <m:ctrlPr>
                              <a:rPr lang="en-US" i="1">
                                <a:latin typeface="Cambria Math" panose="02040503050406030204" pitchFamily="18" charset="0"/>
                              </a:rPr>
                            </m:ctrlPr>
                          </m:dPr>
                          <m:e>
                            <m:r>
                              <a:rPr lang="en-US" i="1">
                                <a:latin typeface="Cambria Math" panose="02040503050406030204" pitchFamily="18" charset="0"/>
                              </a:rPr>
                              <m:t>𝒜</m:t>
                            </m:r>
                            <m:d>
                              <m:dPr>
                                <m:ctrlPr>
                                  <a:rPr lang="en-US" i="1">
                                    <a:latin typeface="Cambria Math" panose="02040503050406030204" pitchFamily="18" charset="0"/>
                                  </a:rPr>
                                </m:ctrlPr>
                              </m:dPr>
                              <m:e>
                                <m:r>
                                  <a:rPr lang="en-US" i="1">
                                    <a:latin typeface="Cambria Math" panose="02040503050406030204" pitchFamily="18" charset="0"/>
                                  </a:rPr>
                                  <m:t>𝑠</m:t>
                                </m:r>
                              </m:e>
                            </m:d>
                          </m:e>
                        </m:d>
                      </m:den>
                    </m:f>
                  </m:oMath>
                </a14:m>
                <a:r>
                  <a:rPr lang="en-US" dirty="0"/>
                  <a:t>; the greedy action w. prob </a:t>
                </a:r>
                <a14:m>
                  <m:oMath xmlns:m="http://schemas.openxmlformats.org/officeDocument/2006/math">
                    <m:r>
                      <a:rPr lang="en-US">
                        <a:latin typeface="Cambria Math" panose="02040503050406030204" pitchFamily="18" charset="0"/>
                      </a:rPr>
                      <m:t>1−</m:t>
                    </m:r>
                    <m:r>
                      <a:rPr lang="en-US" i="1">
                        <a:latin typeface="Cambria Math" panose="02040503050406030204" pitchFamily="18" charset="0"/>
                      </a:rPr>
                      <m:t>𝜖</m:t>
                    </m:r>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𝜖</m:t>
                        </m:r>
                      </m:num>
                      <m:den>
                        <m:d>
                          <m:dPr>
                            <m:begChr m:val="|"/>
                            <m:endChr m:val="|"/>
                            <m:ctrlPr>
                              <a:rPr lang="en-US" i="1">
                                <a:latin typeface="Cambria Math" panose="02040503050406030204" pitchFamily="18" charset="0"/>
                              </a:rPr>
                            </m:ctrlPr>
                          </m:dPr>
                          <m:e>
                            <m:r>
                              <a:rPr lang="en-US" i="1">
                                <a:latin typeface="Cambria Math" panose="02040503050406030204" pitchFamily="18" charset="0"/>
                              </a:rPr>
                              <m:t>𝒜</m:t>
                            </m:r>
                            <m:d>
                              <m:dPr>
                                <m:ctrlPr>
                                  <a:rPr lang="en-US" i="1">
                                    <a:latin typeface="Cambria Math" panose="02040503050406030204" pitchFamily="18" charset="0"/>
                                  </a:rPr>
                                </m:ctrlPr>
                              </m:dPr>
                              <m:e>
                                <m:r>
                                  <a:rPr lang="en-US" i="1">
                                    <a:latin typeface="Cambria Math" panose="02040503050406030204" pitchFamily="18" charset="0"/>
                                  </a:rPr>
                                  <m:t>𝑠</m:t>
                                </m:r>
                              </m:e>
                            </m:d>
                          </m:e>
                        </m:d>
                      </m:den>
                    </m:f>
                  </m:oMath>
                </a14:m>
                <a:endParaRPr lang="en-US" dirty="0"/>
              </a:p>
              <a:p>
                <a:pPr lvl="1"/>
                <a:r>
                  <a:rPr lang="en-US" dirty="0"/>
                  <a:t>e.g., if </a:t>
                </a:r>
                <a14:m>
                  <m:oMath xmlns:m="http://schemas.openxmlformats.org/officeDocument/2006/math">
                    <m:r>
                      <a:rPr lang="en-US" i="1" smtClean="0">
                        <a:latin typeface="Cambria Math" panose="02040503050406030204" pitchFamily="18" charset="0"/>
                      </a:rPr>
                      <m:t>𝜖</m:t>
                    </m:r>
                    <m:r>
                      <a:rPr lang="en-US" b="0" i="1" smtClean="0">
                        <a:latin typeface="Cambria Math" panose="02040503050406030204" pitchFamily="18" charset="0"/>
                      </a:rPr>
                      <m:t>=.1</m:t>
                    </m:r>
                  </m:oMath>
                </a14:m>
                <a:r>
                  <a:rPr lang="en-US" dirty="0"/>
                  <a:t>, select each non-greedy action w. prob </a:t>
                </a:r>
                <a14:m>
                  <m:oMath xmlns:m="http://schemas.openxmlformats.org/officeDocument/2006/math">
                    <m:f>
                      <m:fPr>
                        <m:ctrlPr>
                          <a:rPr lang="en-US" i="1">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6</m:t>
                        </m:r>
                      </m:den>
                    </m:f>
                    <m:r>
                      <a:rPr lang="en-US" b="0" i="1" smtClean="0">
                        <a:latin typeface="Cambria Math" panose="02040503050406030204" pitchFamily="18" charset="0"/>
                      </a:rPr>
                      <m:t>=.017</m:t>
                    </m:r>
                  </m:oMath>
                </a14:m>
                <a:r>
                  <a:rPr lang="en-US" dirty="0"/>
                  <a:t>; the greedy action w. prob </a:t>
                </a:r>
                <a14:m>
                  <m:oMath xmlns:m="http://schemas.openxmlformats.org/officeDocument/2006/math">
                    <m:r>
                      <a:rPr lang="en-US">
                        <a:latin typeface="Cambria Math" panose="02040503050406030204" pitchFamily="18" charset="0"/>
                      </a:rPr>
                      <m:t>1−</m:t>
                    </m:r>
                    <m:r>
                      <a:rPr lang="en-US" b="0" i="1" smtClean="0">
                        <a:latin typeface="Cambria Math" panose="02040503050406030204" pitchFamily="18" charset="0"/>
                      </a:rPr>
                      <m:t>.1</m:t>
                    </m:r>
                    <m:r>
                      <a:rPr lang="en-US" i="1">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6</m:t>
                        </m:r>
                      </m:den>
                    </m:f>
                    <m:r>
                      <a:rPr lang="en-US" b="0" i="1" smtClean="0">
                        <a:latin typeface="Cambria Math" panose="02040503050406030204" pitchFamily="18" charset="0"/>
                      </a:rPr>
                      <m:t>=.917</m:t>
                    </m:r>
                  </m:oMath>
                </a14:m>
                <a:endParaRPr lang="en-US" dirty="0"/>
              </a:p>
              <a:p>
                <a:endParaRPr lang="en-SE" dirty="0"/>
              </a:p>
            </p:txBody>
          </p:sp>
        </mc:Choice>
        <mc:Fallback xmlns="">
          <p:sp>
            <p:nvSpPr>
              <p:cNvPr id="3" name="Content Placeholder 2">
                <a:extLst>
                  <a:ext uri="{FF2B5EF4-FFF2-40B4-BE49-F238E27FC236}">
                    <a16:creationId xmlns:a16="http://schemas.microsoft.com/office/drawing/2014/main" id="{344D0BC5-2724-9183-6FB5-B15CC1EDA2EC}"/>
                  </a:ext>
                </a:extLst>
              </p:cNvPr>
              <p:cNvSpPr>
                <a:spLocks noGrp="1" noRot="1" noChangeAspect="1" noMove="1" noResize="1" noEditPoints="1" noAdjustHandles="1" noChangeArrowheads="1" noChangeShapeType="1" noTextEdit="1"/>
              </p:cNvSpPr>
              <p:nvPr>
                <p:ph idx="1"/>
              </p:nvPr>
            </p:nvSpPr>
            <p:spPr>
              <a:xfrm>
                <a:off x="457200" y="1180067"/>
                <a:ext cx="8229600" cy="2857123"/>
              </a:xfrm>
              <a:blipFill>
                <a:blip r:embed="rId3"/>
                <a:stretch>
                  <a:fillRect l="-889" t="-3632"/>
                </a:stretch>
              </a:blipFill>
            </p:spPr>
            <p:txBody>
              <a:bodyPr/>
              <a:lstStyle/>
              <a:p>
                <a:r>
                  <a:rPr lang="en-SE">
                    <a:noFill/>
                  </a:rPr>
                  <a:t> </a:t>
                </a:r>
              </a:p>
            </p:txBody>
          </p:sp>
        </mc:Fallback>
      </mc:AlternateContent>
      <p:sp>
        <p:nvSpPr>
          <p:cNvPr id="4" name="Slide Number Placeholder 3">
            <a:extLst>
              <a:ext uri="{FF2B5EF4-FFF2-40B4-BE49-F238E27FC236}">
                <a16:creationId xmlns:a16="http://schemas.microsoft.com/office/drawing/2014/main" id="{18E813E2-1DB0-2107-37F6-3257A347BBFD}"/>
              </a:ext>
            </a:extLst>
          </p:cNvPr>
          <p:cNvSpPr>
            <a:spLocks noGrp="1"/>
          </p:cNvSpPr>
          <p:nvPr>
            <p:ph type="sldNum" sz="quarter" idx="12"/>
          </p:nvPr>
        </p:nvSpPr>
        <p:spPr/>
        <p:txBody>
          <a:bodyPr/>
          <a:lstStyle/>
          <a:p>
            <a:pPr>
              <a:defRPr/>
            </a:pPr>
            <a:fld id="{F57F456A-00AF-44E6-8D70-638C0D0130FF}" type="slidenum">
              <a:rPr lang="en-US" altLang="zh-CN" smtClean="0"/>
              <a:pPr>
                <a:defRPr/>
              </a:pPr>
              <a:t>15</a:t>
            </a:fld>
            <a:endParaRPr lang="en-US" altLang="zh-CN"/>
          </a:p>
        </p:txBody>
      </p:sp>
      <p:pic>
        <p:nvPicPr>
          <p:cNvPr id="6" name="Picture 5">
            <a:extLst>
              <a:ext uri="{FF2B5EF4-FFF2-40B4-BE49-F238E27FC236}">
                <a16:creationId xmlns:a16="http://schemas.microsoft.com/office/drawing/2014/main" id="{FD9F67B7-8B26-71A9-B8E0-4F5787F94535}"/>
              </a:ext>
            </a:extLst>
          </p:cNvPr>
          <p:cNvPicPr>
            <a:picLocks noChangeAspect="1"/>
          </p:cNvPicPr>
          <p:nvPr/>
        </p:nvPicPr>
        <p:blipFill>
          <a:blip r:embed="rId4"/>
          <a:stretch>
            <a:fillRect/>
          </a:stretch>
        </p:blipFill>
        <p:spPr>
          <a:xfrm>
            <a:off x="2129350" y="3988540"/>
            <a:ext cx="4229690" cy="2705478"/>
          </a:xfrm>
          <a:prstGeom prst="rect">
            <a:avLst/>
          </a:prstGeom>
        </p:spPr>
      </p:pic>
    </p:spTree>
    <p:extLst>
      <p:ext uri="{BB962C8B-B14F-4D97-AF65-F5344CB8AC3E}">
        <p14:creationId xmlns:p14="http://schemas.microsoft.com/office/powerpoint/2010/main" val="42091703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FC332FE1-2754-61C3-24E1-D4CBA399B6A4}"/>
                  </a:ext>
                </a:extLst>
              </p:cNvPr>
              <p:cNvSpPr>
                <a:spLocks noGrp="1"/>
              </p:cNvSpPr>
              <p:nvPr>
                <p:ph type="title"/>
              </p:nvPr>
            </p:nvSpPr>
            <p:spPr/>
            <p:txBody>
              <a:bodyPr/>
              <a:lstStyle/>
              <a:p>
                <a14:m>
                  <m:oMath xmlns:m="http://schemas.openxmlformats.org/officeDocument/2006/math">
                    <m:r>
                      <a:rPr lang="en-US" sz="3600" b="0" i="1" smtClean="0">
                        <a:latin typeface="Cambria Math" panose="02040503050406030204" pitchFamily="18" charset="0"/>
                      </a:rPr>
                      <m:t>𝜖</m:t>
                    </m:r>
                  </m:oMath>
                </a14:m>
                <a:r>
                  <a:rPr lang="en-US" sz="3600" dirty="0"/>
                  <a:t> is Gradually Reduced during Training</a:t>
                </a:r>
                <a:endParaRPr lang="en-SE" sz="3600" dirty="0"/>
              </a:p>
            </p:txBody>
          </p:sp>
        </mc:Choice>
        <mc:Fallback xmlns="">
          <p:sp>
            <p:nvSpPr>
              <p:cNvPr id="2" name="Title 1">
                <a:extLst>
                  <a:ext uri="{FF2B5EF4-FFF2-40B4-BE49-F238E27FC236}">
                    <a16:creationId xmlns:a16="http://schemas.microsoft.com/office/drawing/2014/main" id="{FC332FE1-2754-61C3-24E1-D4CBA399B6A4}"/>
                  </a:ext>
                </a:extLst>
              </p:cNvPr>
              <p:cNvSpPr>
                <a:spLocks noGrp="1" noRot="1" noChangeAspect="1" noMove="1" noResize="1" noEditPoints="1" noAdjustHandles="1" noChangeArrowheads="1" noChangeShapeType="1" noTextEdit="1"/>
              </p:cNvSpPr>
              <p:nvPr>
                <p:ph type="title"/>
              </p:nvPr>
            </p:nvSpPr>
            <p:spPr>
              <a:blipFill>
                <a:blip r:embed="rId2"/>
                <a:stretch>
                  <a:fillRect r="-1407" b="-13287"/>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235DF49-8506-9494-D4C6-03653FB5D07B}"/>
                  </a:ext>
                </a:extLst>
              </p:cNvPr>
              <p:cNvSpPr>
                <a:spLocks noGrp="1"/>
              </p:cNvSpPr>
              <p:nvPr>
                <p:ph idx="1"/>
              </p:nvPr>
            </p:nvSpPr>
            <p:spPr>
              <a:xfrm>
                <a:off x="457200" y="1293962"/>
                <a:ext cx="8229600" cy="2415396"/>
              </a:xfrm>
            </p:spPr>
            <p:txBody>
              <a:bodyPr>
                <a:normAutofit fontScale="70000" lnSpcReduction="20000"/>
              </a:bodyPr>
              <a:lstStyle/>
              <a:p>
                <a:r>
                  <a:rPr lang="en-US" dirty="0"/>
                  <a:t>At the beginning of the training, the agent knows very little. We set </a:t>
                </a:r>
                <a14:m>
                  <m:oMath xmlns:m="http://schemas.openxmlformats.org/officeDocument/2006/math">
                    <m:r>
                      <a:rPr lang="en-US" b="0" i="1" smtClean="0">
                        <a:latin typeface="Cambria Math" panose="02040503050406030204" pitchFamily="18" charset="0"/>
                      </a:rPr>
                      <m:t>𝜖</m:t>
                    </m:r>
                  </m:oMath>
                </a14:m>
                <a:r>
                  <a:rPr lang="en-US" dirty="0"/>
                  <a:t> to be large (close to 1), so the agent is adventurous and explores a lot</a:t>
                </a:r>
              </a:p>
              <a:p>
                <a:r>
                  <a:rPr lang="en-US" dirty="0"/>
                  <a:t>As the training goes on, the Q-Table gets better and better in its estimations, we progressively reduce </a:t>
                </a:r>
                <a14:m>
                  <m:oMath xmlns:m="http://schemas.openxmlformats.org/officeDocument/2006/math">
                    <m:r>
                      <a:rPr lang="en-US" b="0" i="1" smtClean="0">
                        <a:latin typeface="Cambria Math" panose="02040503050406030204" pitchFamily="18" charset="0"/>
                      </a:rPr>
                      <m:t>𝜖</m:t>
                    </m:r>
                    <m:r>
                      <a:rPr lang="en-US" b="0" i="1" smtClean="0">
                        <a:latin typeface="Cambria Math" panose="02040503050406030204" pitchFamily="18" charset="0"/>
                      </a:rPr>
                      <m:t> </m:t>
                    </m:r>
                  </m:oMath>
                </a14:m>
                <a:r>
                  <a:rPr lang="en-US" dirty="0"/>
                  <a:t>since we will need less and less exploration and more exploitation</a:t>
                </a:r>
              </a:p>
              <a:p>
                <a:r>
                  <a:rPr lang="en-US" dirty="0"/>
                  <a:t>During inference: </a:t>
                </a:r>
                <a14:m>
                  <m:oMath xmlns:m="http://schemas.openxmlformats.org/officeDocument/2006/math">
                    <m:r>
                      <a:rPr lang="en-US" b="0" i="1" smtClean="0">
                        <a:latin typeface="Cambria Math" panose="02040503050406030204" pitchFamily="18" charset="0"/>
                      </a:rPr>
                      <m:t>𝜖</m:t>
                    </m:r>
                    <m:r>
                      <a:rPr lang="en-US" b="0" i="1" smtClean="0">
                        <a:latin typeface="Cambria Math" panose="02040503050406030204" pitchFamily="18" charset="0"/>
                      </a:rPr>
                      <m:t>=0</m:t>
                    </m:r>
                  </m:oMath>
                </a14:m>
                <a:r>
                  <a:rPr lang="en-US" dirty="0"/>
                  <a:t> (always take the greedy action)  </a:t>
                </a:r>
              </a:p>
              <a:p>
                <a:endParaRPr lang="en-SE" dirty="0"/>
              </a:p>
            </p:txBody>
          </p:sp>
        </mc:Choice>
        <mc:Fallback xmlns="">
          <p:sp>
            <p:nvSpPr>
              <p:cNvPr id="3" name="Content Placeholder 2">
                <a:extLst>
                  <a:ext uri="{FF2B5EF4-FFF2-40B4-BE49-F238E27FC236}">
                    <a16:creationId xmlns:a16="http://schemas.microsoft.com/office/drawing/2014/main" id="{5235DF49-8506-9494-D4C6-03653FB5D07B}"/>
                  </a:ext>
                </a:extLst>
              </p:cNvPr>
              <p:cNvSpPr>
                <a:spLocks noGrp="1" noRot="1" noChangeAspect="1" noMove="1" noResize="1" noEditPoints="1" noAdjustHandles="1" noChangeArrowheads="1" noChangeShapeType="1" noTextEdit="1"/>
              </p:cNvSpPr>
              <p:nvPr>
                <p:ph idx="1"/>
              </p:nvPr>
            </p:nvSpPr>
            <p:spPr>
              <a:xfrm>
                <a:off x="457200" y="1293962"/>
                <a:ext cx="8229600" cy="2415396"/>
              </a:xfrm>
              <a:blipFill>
                <a:blip r:embed="rId3"/>
                <a:stretch>
                  <a:fillRect l="-815" t="-4040"/>
                </a:stretch>
              </a:blipFill>
            </p:spPr>
            <p:txBody>
              <a:bodyPr/>
              <a:lstStyle/>
              <a:p>
                <a:r>
                  <a:rPr lang="en-SE">
                    <a:noFill/>
                  </a:rPr>
                  <a:t> </a:t>
                </a:r>
              </a:p>
            </p:txBody>
          </p:sp>
        </mc:Fallback>
      </mc:AlternateContent>
      <p:sp>
        <p:nvSpPr>
          <p:cNvPr id="4" name="Slide Number Placeholder 3">
            <a:extLst>
              <a:ext uri="{FF2B5EF4-FFF2-40B4-BE49-F238E27FC236}">
                <a16:creationId xmlns:a16="http://schemas.microsoft.com/office/drawing/2014/main" id="{E3990D67-2C5A-EBA3-8AA2-1C56FEC07B2F}"/>
              </a:ext>
            </a:extLst>
          </p:cNvPr>
          <p:cNvSpPr>
            <a:spLocks noGrp="1"/>
          </p:cNvSpPr>
          <p:nvPr>
            <p:ph type="sldNum" sz="quarter" idx="12"/>
          </p:nvPr>
        </p:nvSpPr>
        <p:spPr/>
        <p:txBody>
          <a:bodyPr/>
          <a:lstStyle/>
          <a:p>
            <a:pPr>
              <a:defRPr/>
            </a:pPr>
            <a:fld id="{F57F456A-00AF-44E6-8D70-638C0D0130FF}" type="slidenum">
              <a:rPr lang="en-US" altLang="zh-CN" smtClean="0"/>
              <a:pPr>
                <a:defRPr/>
              </a:pPr>
              <a:t>16</a:t>
            </a:fld>
            <a:endParaRPr lang="en-US" altLang="zh-CN"/>
          </a:p>
        </p:txBody>
      </p:sp>
      <p:pic>
        <p:nvPicPr>
          <p:cNvPr id="6146" name="Picture 2" descr="Q-learning">
            <a:extLst>
              <a:ext uri="{FF2B5EF4-FFF2-40B4-BE49-F238E27FC236}">
                <a16:creationId xmlns:a16="http://schemas.microsoft.com/office/drawing/2014/main" id="{EB44B378-F055-8E18-1A20-B86EDEA86F3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8362" y="3479006"/>
            <a:ext cx="4572000" cy="33789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65271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E8C94-8CBF-0679-8AA9-DA5EA1CC0553}"/>
              </a:ext>
            </a:extLst>
          </p:cNvPr>
          <p:cNvSpPr>
            <a:spLocks noGrp="1"/>
          </p:cNvSpPr>
          <p:nvPr>
            <p:ph type="title"/>
          </p:nvPr>
        </p:nvSpPr>
        <p:spPr/>
        <p:txBody>
          <a:bodyPr/>
          <a:lstStyle/>
          <a:p>
            <a:r>
              <a:rPr lang="en-US" dirty="0"/>
              <a:t>Example: a Maze</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0549E22-8E83-FAF5-69DD-FD585CF08CB9}"/>
                  </a:ext>
                </a:extLst>
              </p:cNvPr>
              <p:cNvSpPr>
                <a:spLocks noGrp="1"/>
              </p:cNvSpPr>
              <p:nvPr>
                <p:ph idx="1"/>
              </p:nvPr>
            </p:nvSpPr>
            <p:spPr>
              <a:xfrm>
                <a:off x="457200" y="1143001"/>
                <a:ext cx="8229600" cy="3040810"/>
              </a:xfrm>
            </p:spPr>
            <p:txBody>
              <a:bodyPr>
                <a:normAutofit fontScale="77500" lnSpcReduction="20000"/>
              </a:bodyPr>
              <a:lstStyle/>
              <a:p>
                <a:r>
                  <a:rPr lang="en-US" dirty="0"/>
                  <a:t>Agent (rat) always starts at the same starting point</a:t>
                </a:r>
              </a:p>
              <a:p>
                <a:r>
                  <a:rPr lang="en-US" dirty="0"/>
                  <a:t>It has 4 possible actions in each grid position (Left, Right, Up, Down)</a:t>
                </a:r>
                <a:endParaRPr lang="en-SE" dirty="0"/>
              </a:p>
              <a:p>
                <a:r>
                  <a:rPr lang="en-US" dirty="0"/>
                  <a:t>Goal: eat the big pile of cheese (at the lower right-hand corner) and avoid the poison</a:t>
                </a:r>
              </a:p>
              <a:p>
                <a:r>
                  <a:rPr lang="en-US" dirty="0"/>
                  <a:t>The episode ends if rat eats the poison, eats the big pile of cheese, or if it spends more than 5 steps.</a:t>
                </a:r>
              </a:p>
              <a:p>
                <a:r>
                  <a:rPr lang="en-US" dirty="0"/>
                  <a:t>Learning rate </a:t>
                </a:r>
                <a14:m>
                  <m:oMath xmlns:m="http://schemas.openxmlformats.org/officeDocument/2006/math">
                    <m:r>
                      <a:rPr lang="en-US" b="0" i="1" smtClean="0">
                        <a:latin typeface="Cambria Math" panose="02040503050406030204" pitchFamily="18" charset="0"/>
                      </a:rPr>
                      <m:t>𝛼</m:t>
                    </m:r>
                    <m:r>
                      <a:rPr lang="en-US" b="0" i="1" smtClean="0">
                        <a:latin typeface="Cambria Math" panose="02040503050406030204" pitchFamily="18" charset="0"/>
                      </a:rPr>
                      <m:t>=.01</m:t>
                    </m:r>
                  </m:oMath>
                </a14:m>
                <a:r>
                  <a:rPr lang="en-US" dirty="0"/>
                  <a:t>, discount factor </a:t>
                </a:r>
                <a14:m>
                  <m:oMath xmlns:m="http://schemas.openxmlformats.org/officeDocument/2006/math">
                    <m:r>
                      <a:rPr lang="en-US" b="0" i="1" smtClean="0">
                        <a:latin typeface="Cambria Math" panose="02040503050406030204" pitchFamily="18" charset="0"/>
                      </a:rPr>
                      <m:t>𝛾</m:t>
                    </m:r>
                    <m:r>
                      <a:rPr lang="en-US" i="1">
                        <a:latin typeface="Cambria Math" panose="02040503050406030204" pitchFamily="18" charset="0"/>
                      </a:rPr>
                      <m:t>=.</m:t>
                    </m:r>
                    <m:r>
                      <a:rPr lang="en-US" b="0" i="1" smtClean="0">
                        <a:latin typeface="Cambria Math" panose="02040503050406030204" pitchFamily="18" charset="0"/>
                      </a:rPr>
                      <m:t>99</m:t>
                    </m:r>
                  </m:oMath>
                </a14:m>
                <a:r>
                  <a:rPr lang="en-US" dirty="0"/>
                  <a:t> </a:t>
                </a:r>
              </a:p>
            </p:txBody>
          </p:sp>
        </mc:Choice>
        <mc:Fallback xmlns="">
          <p:sp>
            <p:nvSpPr>
              <p:cNvPr id="3" name="Content Placeholder 2">
                <a:extLst>
                  <a:ext uri="{FF2B5EF4-FFF2-40B4-BE49-F238E27FC236}">
                    <a16:creationId xmlns:a16="http://schemas.microsoft.com/office/drawing/2014/main" id="{20549E22-8E83-FAF5-69DD-FD585CF08CB9}"/>
                  </a:ext>
                </a:extLst>
              </p:cNvPr>
              <p:cNvSpPr>
                <a:spLocks noGrp="1" noRot="1" noChangeAspect="1" noMove="1" noResize="1" noEditPoints="1" noAdjustHandles="1" noChangeArrowheads="1" noChangeShapeType="1" noTextEdit="1"/>
              </p:cNvSpPr>
              <p:nvPr>
                <p:ph idx="1"/>
              </p:nvPr>
            </p:nvSpPr>
            <p:spPr>
              <a:xfrm>
                <a:off x="457200" y="1143001"/>
                <a:ext cx="8229600" cy="3040810"/>
              </a:xfrm>
              <a:blipFill>
                <a:blip r:embed="rId2"/>
                <a:stretch>
                  <a:fillRect l="-1037" t="-4217"/>
                </a:stretch>
              </a:blipFill>
            </p:spPr>
            <p:txBody>
              <a:bodyPr/>
              <a:lstStyle/>
              <a:p>
                <a:r>
                  <a:rPr lang="en-SE">
                    <a:noFill/>
                  </a:rPr>
                  <a:t> </a:t>
                </a:r>
              </a:p>
            </p:txBody>
          </p:sp>
        </mc:Fallback>
      </mc:AlternateContent>
      <p:sp>
        <p:nvSpPr>
          <p:cNvPr id="4" name="Slide Number Placeholder 3">
            <a:extLst>
              <a:ext uri="{FF2B5EF4-FFF2-40B4-BE49-F238E27FC236}">
                <a16:creationId xmlns:a16="http://schemas.microsoft.com/office/drawing/2014/main" id="{2456B4A5-0F07-0D8A-B322-603CF9A365C1}"/>
              </a:ext>
            </a:extLst>
          </p:cNvPr>
          <p:cNvSpPr>
            <a:spLocks noGrp="1"/>
          </p:cNvSpPr>
          <p:nvPr>
            <p:ph type="sldNum" sz="quarter" idx="12"/>
          </p:nvPr>
        </p:nvSpPr>
        <p:spPr/>
        <p:txBody>
          <a:bodyPr/>
          <a:lstStyle/>
          <a:p>
            <a:pPr>
              <a:defRPr/>
            </a:pPr>
            <a:fld id="{F57F456A-00AF-44E6-8D70-638C0D0130FF}" type="slidenum">
              <a:rPr lang="en-US" altLang="zh-CN" smtClean="0"/>
              <a:pPr>
                <a:defRPr/>
              </a:pPr>
              <a:t>17</a:t>
            </a:fld>
            <a:endParaRPr lang="en-US" altLang="zh-CN"/>
          </a:p>
        </p:txBody>
      </p:sp>
      <p:pic>
        <p:nvPicPr>
          <p:cNvPr id="1026" name="Picture 2" descr="Maze example">
            <a:extLst>
              <a:ext uri="{FF2B5EF4-FFF2-40B4-BE49-F238E27FC236}">
                <a16:creationId xmlns:a16="http://schemas.microsoft.com/office/drawing/2014/main" id="{AACDD07A-415D-546E-0F79-1BF0B9810A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02318" y="3961867"/>
            <a:ext cx="4339364" cy="26904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50499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79713-C271-56C3-2133-5B5DA90C0135}"/>
              </a:ext>
            </a:extLst>
          </p:cNvPr>
          <p:cNvSpPr>
            <a:spLocks noGrp="1"/>
          </p:cNvSpPr>
          <p:nvPr>
            <p:ph type="title"/>
          </p:nvPr>
        </p:nvSpPr>
        <p:spPr/>
        <p:txBody>
          <a:bodyPr/>
          <a:lstStyle/>
          <a:p>
            <a:r>
              <a:rPr lang="en-US" dirty="0"/>
              <a:t>Reward Function </a:t>
            </a:r>
            <a:endParaRPr lang="en-SE" dirty="0"/>
          </a:p>
        </p:txBody>
      </p:sp>
      <p:sp>
        <p:nvSpPr>
          <p:cNvPr id="3" name="Content Placeholder 2">
            <a:extLst>
              <a:ext uri="{FF2B5EF4-FFF2-40B4-BE49-F238E27FC236}">
                <a16:creationId xmlns:a16="http://schemas.microsoft.com/office/drawing/2014/main" id="{FF759D05-F663-C6E9-398E-D47C7421B950}"/>
              </a:ext>
            </a:extLst>
          </p:cNvPr>
          <p:cNvSpPr>
            <a:spLocks noGrp="1"/>
          </p:cNvSpPr>
          <p:nvPr>
            <p:ph idx="1"/>
          </p:nvPr>
        </p:nvSpPr>
        <p:spPr/>
        <p:txBody>
          <a:bodyPr/>
          <a:lstStyle/>
          <a:p>
            <a:r>
              <a:rPr lang="en-US" dirty="0"/>
              <a:t>+0: Going to a state with no cheese in it.</a:t>
            </a:r>
          </a:p>
          <a:p>
            <a:r>
              <a:rPr lang="en-US" dirty="0"/>
              <a:t>+1: Going to a state with a small cheese in it.</a:t>
            </a:r>
          </a:p>
          <a:p>
            <a:r>
              <a:rPr lang="en-US" dirty="0"/>
              <a:t>+10: Going to the state with the big pile of cheese.</a:t>
            </a:r>
          </a:p>
          <a:p>
            <a:r>
              <a:rPr lang="en-US" dirty="0"/>
              <a:t>-10: Going to the state with the poison and thus die.</a:t>
            </a:r>
          </a:p>
          <a:p>
            <a:r>
              <a:rPr lang="en-US" dirty="0"/>
              <a:t>+0 If it spends more than five steps.</a:t>
            </a:r>
            <a:endParaRPr lang="en-SE" dirty="0"/>
          </a:p>
        </p:txBody>
      </p:sp>
      <p:sp>
        <p:nvSpPr>
          <p:cNvPr id="4" name="Slide Number Placeholder 3">
            <a:extLst>
              <a:ext uri="{FF2B5EF4-FFF2-40B4-BE49-F238E27FC236}">
                <a16:creationId xmlns:a16="http://schemas.microsoft.com/office/drawing/2014/main" id="{866EB70F-0D5C-B2CA-85B2-55CEFDD7BAE7}"/>
              </a:ext>
            </a:extLst>
          </p:cNvPr>
          <p:cNvSpPr>
            <a:spLocks noGrp="1"/>
          </p:cNvSpPr>
          <p:nvPr>
            <p:ph type="sldNum" sz="quarter" idx="12"/>
          </p:nvPr>
        </p:nvSpPr>
        <p:spPr/>
        <p:txBody>
          <a:bodyPr/>
          <a:lstStyle/>
          <a:p>
            <a:pPr>
              <a:defRPr/>
            </a:pPr>
            <a:fld id="{F57F456A-00AF-44E6-8D70-638C0D0130FF}" type="slidenum">
              <a:rPr lang="en-US" altLang="zh-CN" smtClean="0"/>
              <a:pPr>
                <a:defRPr/>
              </a:pPr>
              <a:t>18</a:t>
            </a:fld>
            <a:endParaRPr lang="en-US" altLang="zh-CN"/>
          </a:p>
        </p:txBody>
      </p:sp>
    </p:spTree>
    <p:extLst>
      <p:ext uri="{BB962C8B-B14F-4D97-AF65-F5344CB8AC3E}">
        <p14:creationId xmlns:p14="http://schemas.microsoft.com/office/powerpoint/2010/main" val="16234429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6B1ED-1F95-3F72-CA24-2D368137F49C}"/>
              </a:ext>
            </a:extLst>
          </p:cNvPr>
          <p:cNvSpPr>
            <a:spLocks noGrp="1"/>
          </p:cNvSpPr>
          <p:nvPr>
            <p:ph type="title"/>
          </p:nvPr>
        </p:nvSpPr>
        <p:spPr/>
        <p:txBody>
          <a:bodyPr/>
          <a:lstStyle/>
          <a:p>
            <a:r>
              <a:rPr lang="en-US" dirty="0"/>
              <a:t>Initial Q-Table</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AAD332E-561D-FB92-4F02-BB6418429ABF}"/>
                  </a:ext>
                </a:extLst>
              </p:cNvPr>
              <p:cNvSpPr>
                <a:spLocks noGrp="1"/>
              </p:cNvSpPr>
              <p:nvPr>
                <p:ph idx="1"/>
              </p:nvPr>
            </p:nvSpPr>
            <p:spPr/>
            <p:txBody>
              <a:bodyPr/>
              <a:lstStyle/>
              <a:p>
                <a:r>
                  <a:rPr lang="en-US" dirty="0"/>
                  <a:t>All values are 0. This table contains, for each state, the four state-action values.</a:t>
                </a:r>
              </a:p>
              <a:p>
                <a:pPr lvl="1"/>
                <a14:m>
                  <m:oMath xmlns:m="http://schemas.openxmlformats.org/officeDocument/2006/math">
                    <m:r>
                      <a:rPr lang="en-US" b="0" i="1" smtClean="0">
                        <a:latin typeface="Cambria Math" panose="02040503050406030204" pitchFamily="18" charset="0"/>
                      </a:rPr>
                      <m:t>𝑄</m:t>
                    </m:r>
                    <m:d>
                      <m:dPr>
                        <m:ctrlPr>
                          <a:rPr lang="en-US" b="0" i="1" smtClean="0">
                            <a:latin typeface="Cambria Math" panose="02040503050406030204" pitchFamily="18" charset="0"/>
                          </a:rPr>
                        </m:ctrlPr>
                      </m:dPr>
                      <m:e>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𝐿</m:t>
                        </m:r>
                      </m:e>
                    </m:d>
                    <m:r>
                      <a:rPr lang="en-US" b="0" i="1" smtClean="0">
                        <a:latin typeface="Cambria Math" panose="02040503050406030204" pitchFamily="18" charset="0"/>
                      </a:rPr>
                      <m:t>,</m:t>
                    </m:r>
                    <m:r>
                      <a:rPr lang="en-US" i="1">
                        <a:latin typeface="Cambria Math" panose="02040503050406030204" pitchFamily="18" charset="0"/>
                      </a:rPr>
                      <m:t>𝑄</m:t>
                    </m:r>
                    <m:d>
                      <m:dPr>
                        <m:ctrlPr>
                          <a:rPr lang="en-US" i="1">
                            <a:latin typeface="Cambria Math" panose="02040503050406030204" pitchFamily="18" charset="0"/>
                          </a:rPr>
                        </m:ctrlPr>
                      </m:dPr>
                      <m:e>
                        <m:r>
                          <a:rPr lang="en-US" i="1">
                            <a:latin typeface="Cambria Math" panose="02040503050406030204" pitchFamily="18" charset="0"/>
                          </a:rPr>
                          <m:t>𝑆</m:t>
                        </m:r>
                        <m:r>
                          <a:rPr lang="en-US" i="1">
                            <a:latin typeface="Cambria Math" panose="02040503050406030204" pitchFamily="18" charset="0"/>
                          </a:rPr>
                          <m:t>,</m:t>
                        </m:r>
                        <m:r>
                          <a:rPr lang="en-US" b="0" i="1" smtClean="0">
                            <a:latin typeface="Cambria Math" panose="02040503050406030204" pitchFamily="18" charset="0"/>
                          </a:rPr>
                          <m:t>𝑅</m:t>
                        </m:r>
                      </m:e>
                    </m:d>
                    <m:r>
                      <a:rPr lang="en-US" b="0" i="1" smtClean="0">
                        <a:latin typeface="Cambria Math" panose="02040503050406030204" pitchFamily="18" charset="0"/>
                      </a:rPr>
                      <m:t>,</m:t>
                    </m:r>
                    <m:r>
                      <a:rPr lang="en-US" i="1">
                        <a:latin typeface="Cambria Math" panose="02040503050406030204" pitchFamily="18" charset="0"/>
                      </a:rPr>
                      <m:t>𝑄</m:t>
                    </m:r>
                    <m:d>
                      <m:dPr>
                        <m:ctrlPr>
                          <a:rPr lang="en-US" i="1">
                            <a:latin typeface="Cambria Math" panose="02040503050406030204" pitchFamily="18" charset="0"/>
                          </a:rPr>
                        </m:ctrlPr>
                      </m:dPr>
                      <m:e>
                        <m:r>
                          <a:rPr lang="en-US" i="1">
                            <a:latin typeface="Cambria Math" panose="02040503050406030204" pitchFamily="18" charset="0"/>
                          </a:rPr>
                          <m:t>𝑆</m:t>
                        </m:r>
                        <m:r>
                          <a:rPr lang="en-US" i="1">
                            <a:latin typeface="Cambria Math" panose="02040503050406030204" pitchFamily="18" charset="0"/>
                          </a:rPr>
                          <m:t>,</m:t>
                        </m:r>
                        <m:r>
                          <a:rPr lang="en-US" b="0" i="1" smtClean="0">
                            <a:latin typeface="Cambria Math" panose="02040503050406030204" pitchFamily="18" charset="0"/>
                          </a:rPr>
                          <m:t>𝑈</m:t>
                        </m:r>
                      </m:e>
                    </m:d>
                    <m:r>
                      <a:rPr lang="en-US" b="0" i="1" smtClean="0">
                        <a:latin typeface="Cambria Math" panose="02040503050406030204" pitchFamily="18" charset="0"/>
                      </a:rPr>
                      <m:t>,</m:t>
                    </m:r>
                    <m:r>
                      <a:rPr lang="en-US" i="1">
                        <a:latin typeface="Cambria Math" panose="02040503050406030204" pitchFamily="18" charset="0"/>
                      </a:rPr>
                      <m:t>𝑄</m:t>
                    </m:r>
                    <m:d>
                      <m:dPr>
                        <m:ctrlPr>
                          <a:rPr lang="en-US" i="1">
                            <a:latin typeface="Cambria Math" panose="02040503050406030204" pitchFamily="18" charset="0"/>
                          </a:rPr>
                        </m:ctrlPr>
                      </m:dPr>
                      <m:e>
                        <m:r>
                          <a:rPr lang="en-US" i="1">
                            <a:latin typeface="Cambria Math" panose="02040503050406030204" pitchFamily="18" charset="0"/>
                          </a:rPr>
                          <m:t>𝑆</m:t>
                        </m:r>
                        <m:r>
                          <a:rPr lang="en-US" i="1">
                            <a:latin typeface="Cambria Math" panose="02040503050406030204" pitchFamily="18" charset="0"/>
                          </a:rPr>
                          <m:t>,</m:t>
                        </m:r>
                        <m:r>
                          <a:rPr lang="en-US" b="0" i="1" smtClean="0">
                            <a:latin typeface="Cambria Math" panose="02040503050406030204" pitchFamily="18" charset="0"/>
                          </a:rPr>
                          <m:t>𝐷</m:t>
                        </m:r>
                      </m:e>
                    </m:d>
                  </m:oMath>
                </a14:m>
                <a:endParaRPr lang="en-SE" dirty="0"/>
              </a:p>
            </p:txBody>
          </p:sp>
        </mc:Choice>
        <mc:Fallback xmlns="">
          <p:sp>
            <p:nvSpPr>
              <p:cNvPr id="3" name="Content Placeholder 2">
                <a:extLst>
                  <a:ext uri="{FF2B5EF4-FFF2-40B4-BE49-F238E27FC236}">
                    <a16:creationId xmlns:a16="http://schemas.microsoft.com/office/drawing/2014/main" id="{9AAD332E-561D-FB92-4F02-BB6418429ABF}"/>
                  </a:ext>
                </a:extLst>
              </p:cNvPr>
              <p:cNvSpPr>
                <a:spLocks noGrp="1" noRot="1" noChangeAspect="1" noMove="1" noResize="1" noEditPoints="1" noAdjustHandles="1" noChangeArrowheads="1" noChangeShapeType="1" noTextEdit="1"/>
              </p:cNvSpPr>
              <p:nvPr>
                <p:ph idx="1"/>
              </p:nvPr>
            </p:nvSpPr>
            <p:spPr>
              <a:blipFill>
                <a:blip r:embed="rId2"/>
                <a:stretch>
                  <a:fillRect l="-1704" t="-1553"/>
                </a:stretch>
              </a:blipFill>
            </p:spPr>
            <p:txBody>
              <a:bodyPr/>
              <a:lstStyle/>
              <a:p>
                <a:r>
                  <a:rPr lang="en-SE">
                    <a:noFill/>
                  </a:rPr>
                  <a:t> </a:t>
                </a:r>
              </a:p>
            </p:txBody>
          </p:sp>
        </mc:Fallback>
      </mc:AlternateContent>
      <p:sp>
        <p:nvSpPr>
          <p:cNvPr id="4" name="Slide Number Placeholder 3">
            <a:extLst>
              <a:ext uri="{FF2B5EF4-FFF2-40B4-BE49-F238E27FC236}">
                <a16:creationId xmlns:a16="http://schemas.microsoft.com/office/drawing/2014/main" id="{B3866A03-5BC7-ABAD-6CE0-34F1E58F4AA7}"/>
              </a:ext>
            </a:extLst>
          </p:cNvPr>
          <p:cNvSpPr>
            <a:spLocks noGrp="1"/>
          </p:cNvSpPr>
          <p:nvPr>
            <p:ph type="sldNum" sz="quarter" idx="12"/>
          </p:nvPr>
        </p:nvSpPr>
        <p:spPr/>
        <p:txBody>
          <a:bodyPr/>
          <a:lstStyle/>
          <a:p>
            <a:pPr>
              <a:defRPr/>
            </a:pPr>
            <a:fld id="{F57F456A-00AF-44E6-8D70-638C0D0130FF}" type="slidenum">
              <a:rPr lang="en-US" altLang="zh-CN" smtClean="0"/>
              <a:pPr>
                <a:defRPr/>
              </a:pPr>
              <a:t>19</a:t>
            </a:fld>
            <a:endParaRPr lang="en-US" altLang="zh-CN"/>
          </a:p>
        </p:txBody>
      </p:sp>
      <p:pic>
        <p:nvPicPr>
          <p:cNvPr id="2050" name="Picture 2" descr="Maze example">
            <a:extLst>
              <a:ext uri="{FF2B5EF4-FFF2-40B4-BE49-F238E27FC236}">
                <a16:creationId xmlns:a16="http://schemas.microsoft.com/office/drawing/2014/main" id="{2102B889-EAF5-B597-C6AE-1E1DC85CDF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 y="2994262"/>
            <a:ext cx="8610600" cy="36580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29399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FF4CA-5862-44EE-AE02-8911BEF604C7}"/>
              </a:ext>
            </a:extLst>
          </p:cNvPr>
          <p:cNvSpPr>
            <a:spLocks noGrp="1"/>
          </p:cNvSpPr>
          <p:nvPr>
            <p:ph type="title"/>
          </p:nvPr>
        </p:nvSpPr>
        <p:spPr/>
        <p:txBody>
          <a:bodyPr/>
          <a:lstStyle/>
          <a:p>
            <a:r>
              <a:rPr lang="en-US" dirty="0"/>
              <a:t>Outline</a:t>
            </a:r>
            <a:endParaRPr lang="en-SE" dirty="0"/>
          </a:p>
        </p:txBody>
      </p:sp>
      <p:sp>
        <p:nvSpPr>
          <p:cNvPr id="3" name="Content Placeholder 2">
            <a:extLst>
              <a:ext uri="{FF2B5EF4-FFF2-40B4-BE49-F238E27FC236}">
                <a16:creationId xmlns:a16="http://schemas.microsoft.com/office/drawing/2014/main" id="{2B7ADE97-C6CC-4470-B768-4407C93E933C}"/>
              </a:ext>
            </a:extLst>
          </p:cNvPr>
          <p:cNvSpPr>
            <a:spLocks noGrp="1"/>
          </p:cNvSpPr>
          <p:nvPr>
            <p:ph idx="1"/>
          </p:nvPr>
        </p:nvSpPr>
        <p:spPr/>
        <p:txBody>
          <a:bodyPr/>
          <a:lstStyle/>
          <a:p>
            <a:r>
              <a:rPr lang="en-US" dirty="0">
                <a:solidFill>
                  <a:srgbClr val="C00000"/>
                </a:solidFill>
              </a:rPr>
              <a:t>Introduction to RL</a:t>
            </a:r>
          </a:p>
          <a:p>
            <a:r>
              <a:rPr lang="en-US" dirty="0"/>
              <a:t>Q-Learning</a:t>
            </a:r>
          </a:p>
          <a:p>
            <a:r>
              <a:rPr lang="en-US" dirty="0"/>
              <a:t>Deep Q Learning w. Function Approximation</a:t>
            </a:r>
            <a:endParaRPr lang="en-SE" dirty="0"/>
          </a:p>
        </p:txBody>
      </p:sp>
      <p:sp>
        <p:nvSpPr>
          <p:cNvPr id="4" name="Slide Number Placeholder 3">
            <a:extLst>
              <a:ext uri="{FF2B5EF4-FFF2-40B4-BE49-F238E27FC236}">
                <a16:creationId xmlns:a16="http://schemas.microsoft.com/office/drawing/2014/main" id="{4E7889E7-380D-45F6-948B-10ADF0CFBAB6}"/>
              </a:ext>
            </a:extLst>
          </p:cNvPr>
          <p:cNvSpPr>
            <a:spLocks noGrp="1"/>
          </p:cNvSpPr>
          <p:nvPr>
            <p:ph type="sldNum" sz="quarter" idx="12"/>
          </p:nvPr>
        </p:nvSpPr>
        <p:spPr/>
        <p:txBody>
          <a:bodyPr/>
          <a:lstStyle/>
          <a:p>
            <a:pPr>
              <a:defRPr/>
            </a:pPr>
            <a:fld id="{F57F456A-00AF-44E6-8D70-638C0D0130FF}" type="slidenum">
              <a:rPr lang="en-US" altLang="zh-CN" smtClean="0"/>
              <a:pPr>
                <a:defRPr/>
              </a:pPr>
              <a:t>2</a:t>
            </a:fld>
            <a:endParaRPr lang="en-US" altLang="zh-CN"/>
          </a:p>
        </p:txBody>
      </p:sp>
    </p:spTree>
    <p:extLst>
      <p:ext uri="{BB962C8B-B14F-4D97-AF65-F5344CB8AC3E}">
        <p14:creationId xmlns:p14="http://schemas.microsoft.com/office/powerpoint/2010/main" val="21007351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39B22-2885-3E08-324E-CD2C2796BB4F}"/>
              </a:ext>
            </a:extLst>
          </p:cNvPr>
          <p:cNvSpPr>
            <a:spLocks noGrp="1"/>
          </p:cNvSpPr>
          <p:nvPr>
            <p:ph type="title"/>
          </p:nvPr>
        </p:nvSpPr>
        <p:spPr/>
        <p:txBody>
          <a:bodyPr/>
          <a:lstStyle/>
          <a:p>
            <a:r>
              <a:rPr lang="en-US" dirty="0"/>
              <a:t>Step 1</a:t>
            </a:r>
            <a:endParaRPr lang="en-SE" dirty="0"/>
          </a:p>
        </p:txBody>
      </p:sp>
      <p:sp>
        <p:nvSpPr>
          <p:cNvPr id="3" name="Content Placeholder 2">
            <a:extLst>
              <a:ext uri="{FF2B5EF4-FFF2-40B4-BE49-F238E27FC236}">
                <a16:creationId xmlns:a16="http://schemas.microsoft.com/office/drawing/2014/main" id="{03C57399-6A2C-92D7-3E2C-B675CA67363F}"/>
              </a:ext>
            </a:extLst>
          </p:cNvPr>
          <p:cNvSpPr>
            <a:spLocks noGrp="1"/>
          </p:cNvSpPr>
          <p:nvPr>
            <p:ph idx="1"/>
          </p:nvPr>
        </p:nvSpPr>
        <p:spPr/>
        <p:txBody>
          <a:bodyPr/>
          <a:lstStyle/>
          <a:p>
            <a:r>
              <a:rPr lang="en-US" dirty="0"/>
              <a:t>Agent takes a random action, and moves right</a:t>
            </a:r>
          </a:p>
          <a:p>
            <a:r>
              <a:rPr lang="en-US" dirty="0"/>
              <a:t>It gets a small cheese with +1 reward</a:t>
            </a:r>
            <a:endParaRPr lang="en-SE" dirty="0"/>
          </a:p>
        </p:txBody>
      </p:sp>
      <p:sp>
        <p:nvSpPr>
          <p:cNvPr id="4" name="Slide Number Placeholder 3">
            <a:extLst>
              <a:ext uri="{FF2B5EF4-FFF2-40B4-BE49-F238E27FC236}">
                <a16:creationId xmlns:a16="http://schemas.microsoft.com/office/drawing/2014/main" id="{26DD3DB0-7D1D-FD53-79A5-DDF709AC3261}"/>
              </a:ext>
            </a:extLst>
          </p:cNvPr>
          <p:cNvSpPr>
            <a:spLocks noGrp="1"/>
          </p:cNvSpPr>
          <p:nvPr>
            <p:ph type="sldNum" sz="quarter" idx="12"/>
          </p:nvPr>
        </p:nvSpPr>
        <p:spPr/>
        <p:txBody>
          <a:bodyPr/>
          <a:lstStyle/>
          <a:p>
            <a:pPr>
              <a:defRPr/>
            </a:pPr>
            <a:fld id="{F57F456A-00AF-44E6-8D70-638C0D0130FF}" type="slidenum">
              <a:rPr lang="en-US" altLang="zh-CN" smtClean="0"/>
              <a:pPr>
                <a:defRPr/>
              </a:pPr>
              <a:t>20</a:t>
            </a:fld>
            <a:endParaRPr lang="en-US" altLang="zh-CN"/>
          </a:p>
        </p:txBody>
      </p:sp>
      <p:pic>
        <p:nvPicPr>
          <p:cNvPr id="6" name="Picture 5">
            <a:extLst>
              <a:ext uri="{FF2B5EF4-FFF2-40B4-BE49-F238E27FC236}">
                <a16:creationId xmlns:a16="http://schemas.microsoft.com/office/drawing/2014/main" id="{81237C0A-E9A4-9BAA-7969-AD1141567289}"/>
              </a:ext>
            </a:extLst>
          </p:cNvPr>
          <p:cNvPicPr>
            <a:picLocks noChangeAspect="1"/>
          </p:cNvPicPr>
          <p:nvPr/>
        </p:nvPicPr>
        <p:blipFill>
          <a:blip r:embed="rId2"/>
          <a:stretch>
            <a:fillRect/>
          </a:stretch>
        </p:blipFill>
        <p:spPr>
          <a:xfrm>
            <a:off x="1227780" y="4280807"/>
            <a:ext cx="6773220" cy="2000529"/>
          </a:xfrm>
          <a:prstGeom prst="rect">
            <a:avLst/>
          </a:prstGeom>
        </p:spPr>
      </p:pic>
    </p:spTree>
    <p:extLst>
      <p:ext uri="{BB962C8B-B14F-4D97-AF65-F5344CB8AC3E}">
        <p14:creationId xmlns:p14="http://schemas.microsoft.com/office/powerpoint/2010/main" val="33993848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F4550-7BC6-4A60-10A3-C41C4B784BF1}"/>
              </a:ext>
            </a:extLst>
          </p:cNvPr>
          <p:cNvSpPr>
            <a:spLocks noGrp="1"/>
          </p:cNvSpPr>
          <p:nvPr>
            <p:ph type="title"/>
          </p:nvPr>
        </p:nvSpPr>
        <p:spPr/>
        <p:txBody>
          <a:bodyPr/>
          <a:lstStyle/>
          <a:p>
            <a:r>
              <a:rPr lang="en-US" dirty="0"/>
              <a:t>Q-Table Update</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8D19054-59D1-FBAB-1DDB-93AD291B078A}"/>
                  </a:ext>
                </a:extLst>
              </p:cNvPr>
              <p:cNvSpPr>
                <a:spLocks noGrp="1"/>
              </p:cNvSpPr>
              <p:nvPr>
                <p:ph idx="1"/>
              </p:nvPr>
            </p:nvSpPr>
            <p:spPr/>
            <p:txBody>
              <a:bodyPr/>
              <a:lstStyle/>
              <a:p>
                <a14:m>
                  <m:oMath xmlns:m="http://schemas.openxmlformats.org/officeDocument/2006/math">
                    <m:r>
                      <a:rPr lang="en-US" b="0" i="1" smtClean="0">
                        <a:latin typeface="Cambria Math" panose="02040503050406030204" pitchFamily="18" charset="0"/>
                      </a:rPr>
                      <m:t>𝑄</m:t>
                    </m:r>
                    <m:d>
                      <m:dPr>
                        <m:ctrlPr>
                          <a:rPr lang="en-US" b="0" i="1" smtClean="0">
                            <a:latin typeface="Cambria Math" panose="02040503050406030204" pitchFamily="18" charset="0"/>
                          </a:rPr>
                        </m:ctrlPr>
                      </m:dPr>
                      <m:e>
                        <m:r>
                          <a:rPr lang="en-US" b="0" i="1" smtClean="0">
                            <a:latin typeface="Cambria Math" panose="02040503050406030204" pitchFamily="18" charset="0"/>
                          </a:rPr>
                          <m:t>𝐼𝑛𝑖𝑡</m:t>
                        </m:r>
                        <m:r>
                          <a:rPr lang="en-US" b="0" i="1" smtClean="0">
                            <a:latin typeface="Cambria Math" panose="02040503050406030204" pitchFamily="18" charset="0"/>
                          </a:rPr>
                          <m:t>, </m:t>
                        </m:r>
                        <m:r>
                          <a:rPr lang="en-US" b="0" i="1" smtClean="0">
                            <a:latin typeface="Cambria Math" panose="02040503050406030204" pitchFamily="18" charset="0"/>
                          </a:rPr>
                          <m:t>𝑅𝑖𝑔h𝑡</m:t>
                        </m:r>
                      </m:e>
                    </m:d>
                    <m:r>
                      <a:rPr lang="en-US" b="0" i="1" smtClean="0">
                        <a:latin typeface="Cambria Math" panose="02040503050406030204" pitchFamily="18" charset="0"/>
                      </a:rPr>
                      <m:t>=0+.1</m:t>
                    </m:r>
                    <m:d>
                      <m:dPr>
                        <m:ctrlPr>
                          <a:rPr lang="en-US" b="0" i="1" smtClean="0">
                            <a:latin typeface="Cambria Math" panose="02040503050406030204" pitchFamily="18" charset="0"/>
                          </a:rPr>
                        </m:ctrlPr>
                      </m:dPr>
                      <m:e>
                        <m:r>
                          <a:rPr lang="en-US" b="0" i="1" smtClean="0">
                            <a:latin typeface="Cambria Math" panose="02040503050406030204" pitchFamily="18" charset="0"/>
                          </a:rPr>
                          <m:t>1+.99∗0−0</m:t>
                        </m:r>
                      </m:e>
                    </m:d>
                    <m:r>
                      <a:rPr lang="en-US" b="0" i="1" smtClean="0">
                        <a:latin typeface="Cambria Math" panose="02040503050406030204" pitchFamily="18" charset="0"/>
                      </a:rPr>
                      <m:t>=.1</m:t>
                    </m:r>
                  </m:oMath>
                </a14:m>
                <a:endParaRPr lang="en-SE" dirty="0"/>
              </a:p>
            </p:txBody>
          </p:sp>
        </mc:Choice>
        <mc:Fallback xmlns="">
          <p:sp>
            <p:nvSpPr>
              <p:cNvPr id="3" name="Content Placeholder 2">
                <a:extLst>
                  <a:ext uri="{FF2B5EF4-FFF2-40B4-BE49-F238E27FC236}">
                    <a16:creationId xmlns:a16="http://schemas.microsoft.com/office/drawing/2014/main" id="{A8D19054-59D1-FBAB-1DDB-93AD291B078A}"/>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SE">
                    <a:noFill/>
                  </a:rPr>
                  <a:t> </a:t>
                </a:r>
              </a:p>
            </p:txBody>
          </p:sp>
        </mc:Fallback>
      </mc:AlternateContent>
      <p:sp>
        <p:nvSpPr>
          <p:cNvPr id="4" name="Slide Number Placeholder 3">
            <a:extLst>
              <a:ext uri="{FF2B5EF4-FFF2-40B4-BE49-F238E27FC236}">
                <a16:creationId xmlns:a16="http://schemas.microsoft.com/office/drawing/2014/main" id="{08FD1D41-F41B-FC97-D9EB-23B717132116}"/>
              </a:ext>
            </a:extLst>
          </p:cNvPr>
          <p:cNvSpPr>
            <a:spLocks noGrp="1"/>
          </p:cNvSpPr>
          <p:nvPr>
            <p:ph type="sldNum" sz="quarter" idx="12"/>
          </p:nvPr>
        </p:nvSpPr>
        <p:spPr/>
        <p:txBody>
          <a:bodyPr/>
          <a:lstStyle/>
          <a:p>
            <a:pPr>
              <a:defRPr/>
            </a:pPr>
            <a:fld id="{F57F456A-00AF-44E6-8D70-638C0D0130FF}" type="slidenum">
              <a:rPr lang="en-US" altLang="zh-CN" smtClean="0"/>
              <a:pPr>
                <a:defRPr/>
              </a:pPr>
              <a:t>21</a:t>
            </a:fld>
            <a:endParaRPr lang="en-US" altLang="zh-CN"/>
          </a:p>
        </p:txBody>
      </p:sp>
      <p:sp>
        <p:nvSpPr>
          <p:cNvPr id="6" name="TextBox 5">
            <a:extLst>
              <a:ext uri="{FF2B5EF4-FFF2-40B4-BE49-F238E27FC236}">
                <a16:creationId xmlns:a16="http://schemas.microsoft.com/office/drawing/2014/main" id="{21DEE73B-BBCD-C302-510F-2471AFB4F1F2}"/>
              </a:ext>
            </a:extLst>
          </p:cNvPr>
          <p:cNvSpPr txBox="1"/>
          <p:nvPr/>
        </p:nvSpPr>
        <p:spPr>
          <a:xfrm>
            <a:off x="2286000" y="3244334"/>
            <a:ext cx="4572000" cy="369332"/>
          </a:xfrm>
          <a:prstGeom prst="rect">
            <a:avLst/>
          </a:prstGeom>
          <a:noFill/>
        </p:spPr>
        <p:txBody>
          <a:bodyPr wrap="square">
            <a:spAutoFit/>
          </a:bodyPr>
          <a:lstStyle/>
          <a:p>
            <a:r>
              <a:rPr lang="en-US" altLang="zh-CN" dirty="0"/>
              <a:t>Q-Learning</a:t>
            </a:r>
            <a:endParaRPr lang="en-SE" dirty="0"/>
          </a:p>
        </p:txBody>
      </p:sp>
      <p:pic>
        <p:nvPicPr>
          <p:cNvPr id="9" name="Picture 8">
            <a:extLst>
              <a:ext uri="{FF2B5EF4-FFF2-40B4-BE49-F238E27FC236}">
                <a16:creationId xmlns:a16="http://schemas.microsoft.com/office/drawing/2014/main" id="{CB360965-2C8C-7E5C-D87E-0B0CC032D6A9}"/>
              </a:ext>
            </a:extLst>
          </p:cNvPr>
          <p:cNvPicPr>
            <a:picLocks noChangeAspect="1"/>
          </p:cNvPicPr>
          <p:nvPr/>
        </p:nvPicPr>
        <p:blipFill>
          <a:blip r:embed="rId3"/>
          <a:stretch>
            <a:fillRect/>
          </a:stretch>
        </p:blipFill>
        <p:spPr>
          <a:xfrm>
            <a:off x="99817" y="1367126"/>
            <a:ext cx="8967983" cy="4290365"/>
          </a:xfrm>
          <a:prstGeom prst="rect">
            <a:avLst/>
          </a:prstGeom>
        </p:spPr>
      </p:pic>
    </p:spTree>
    <p:extLst>
      <p:ext uri="{BB962C8B-B14F-4D97-AF65-F5344CB8AC3E}">
        <p14:creationId xmlns:p14="http://schemas.microsoft.com/office/powerpoint/2010/main" val="6959172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73B79-58C6-6486-4FC6-C8E9B1DB0D67}"/>
              </a:ext>
            </a:extLst>
          </p:cNvPr>
          <p:cNvSpPr>
            <a:spLocks noGrp="1"/>
          </p:cNvSpPr>
          <p:nvPr>
            <p:ph type="title"/>
          </p:nvPr>
        </p:nvSpPr>
        <p:spPr/>
        <p:txBody>
          <a:bodyPr/>
          <a:lstStyle/>
          <a:p>
            <a:r>
              <a:rPr lang="en-US" dirty="0"/>
              <a:t>Step 2</a:t>
            </a:r>
            <a:endParaRPr lang="en-SE" dirty="0"/>
          </a:p>
        </p:txBody>
      </p:sp>
      <p:sp>
        <p:nvSpPr>
          <p:cNvPr id="3" name="Content Placeholder 2">
            <a:extLst>
              <a:ext uri="{FF2B5EF4-FFF2-40B4-BE49-F238E27FC236}">
                <a16:creationId xmlns:a16="http://schemas.microsoft.com/office/drawing/2014/main" id="{DA7DE5C6-17EF-8D2A-1335-BC17C582B2C5}"/>
              </a:ext>
            </a:extLst>
          </p:cNvPr>
          <p:cNvSpPr>
            <a:spLocks noGrp="1"/>
          </p:cNvSpPr>
          <p:nvPr>
            <p:ph idx="1"/>
          </p:nvPr>
        </p:nvSpPr>
        <p:spPr/>
        <p:txBody>
          <a:bodyPr/>
          <a:lstStyle/>
          <a:p>
            <a:r>
              <a:rPr lang="en-US" dirty="0"/>
              <a:t>Agent takes a random action, and moves down</a:t>
            </a:r>
          </a:p>
          <a:p>
            <a:r>
              <a:rPr lang="en-US" dirty="0"/>
              <a:t>It gets the poison with -10 reward </a:t>
            </a:r>
          </a:p>
          <a:p>
            <a:r>
              <a:rPr lang="en-US" dirty="0"/>
              <a:t>Episode ends</a:t>
            </a:r>
            <a:endParaRPr lang="en-SE" dirty="0"/>
          </a:p>
          <a:p>
            <a:endParaRPr lang="en-SE" dirty="0"/>
          </a:p>
        </p:txBody>
      </p:sp>
      <p:sp>
        <p:nvSpPr>
          <p:cNvPr id="4" name="Slide Number Placeholder 3">
            <a:extLst>
              <a:ext uri="{FF2B5EF4-FFF2-40B4-BE49-F238E27FC236}">
                <a16:creationId xmlns:a16="http://schemas.microsoft.com/office/drawing/2014/main" id="{BF4B4891-8BC0-3F3A-A7CC-C8105D2B6C4D}"/>
              </a:ext>
            </a:extLst>
          </p:cNvPr>
          <p:cNvSpPr>
            <a:spLocks noGrp="1"/>
          </p:cNvSpPr>
          <p:nvPr>
            <p:ph type="sldNum" sz="quarter" idx="12"/>
          </p:nvPr>
        </p:nvSpPr>
        <p:spPr/>
        <p:txBody>
          <a:bodyPr/>
          <a:lstStyle/>
          <a:p>
            <a:pPr>
              <a:defRPr/>
            </a:pPr>
            <a:fld id="{F57F456A-00AF-44E6-8D70-638C0D0130FF}" type="slidenum">
              <a:rPr lang="en-US" altLang="zh-CN" smtClean="0"/>
              <a:pPr>
                <a:defRPr/>
              </a:pPr>
              <a:t>22</a:t>
            </a:fld>
            <a:endParaRPr lang="en-US" altLang="zh-CN"/>
          </a:p>
        </p:txBody>
      </p:sp>
      <p:pic>
        <p:nvPicPr>
          <p:cNvPr id="6" name="Picture 5">
            <a:extLst>
              <a:ext uri="{FF2B5EF4-FFF2-40B4-BE49-F238E27FC236}">
                <a16:creationId xmlns:a16="http://schemas.microsoft.com/office/drawing/2014/main" id="{FD48C0D1-3022-2BF7-37B8-640FF13EAEBD}"/>
              </a:ext>
            </a:extLst>
          </p:cNvPr>
          <p:cNvPicPr>
            <a:picLocks noChangeAspect="1"/>
          </p:cNvPicPr>
          <p:nvPr/>
        </p:nvPicPr>
        <p:blipFill>
          <a:blip r:embed="rId2"/>
          <a:stretch>
            <a:fillRect/>
          </a:stretch>
        </p:blipFill>
        <p:spPr>
          <a:xfrm>
            <a:off x="1237784" y="4117448"/>
            <a:ext cx="6668431" cy="1952898"/>
          </a:xfrm>
          <a:prstGeom prst="rect">
            <a:avLst/>
          </a:prstGeom>
        </p:spPr>
      </p:pic>
    </p:spTree>
    <p:extLst>
      <p:ext uri="{BB962C8B-B14F-4D97-AF65-F5344CB8AC3E}">
        <p14:creationId xmlns:p14="http://schemas.microsoft.com/office/powerpoint/2010/main" val="29262049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49DCA-F9B3-F019-5EE2-EEC1F51A2141}"/>
              </a:ext>
            </a:extLst>
          </p:cNvPr>
          <p:cNvSpPr>
            <a:spLocks noGrp="1"/>
          </p:cNvSpPr>
          <p:nvPr>
            <p:ph type="title"/>
          </p:nvPr>
        </p:nvSpPr>
        <p:spPr/>
        <p:txBody>
          <a:bodyPr/>
          <a:lstStyle/>
          <a:p>
            <a:r>
              <a:rPr lang="en-US" dirty="0"/>
              <a:t>Q-Table Update</a:t>
            </a:r>
            <a:endParaRPr lang="en-SE" dirty="0"/>
          </a:p>
        </p:txBody>
      </p:sp>
      <p:sp>
        <p:nvSpPr>
          <p:cNvPr id="3" name="Content Placeholder 2">
            <a:extLst>
              <a:ext uri="{FF2B5EF4-FFF2-40B4-BE49-F238E27FC236}">
                <a16:creationId xmlns:a16="http://schemas.microsoft.com/office/drawing/2014/main" id="{8CADAFE7-7F2C-F60E-2C5A-40555AED3C60}"/>
              </a:ext>
            </a:extLst>
          </p:cNvPr>
          <p:cNvSpPr>
            <a:spLocks noGrp="1"/>
          </p:cNvSpPr>
          <p:nvPr>
            <p:ph idx="1"/>
          </p:nvPr>
        </p:nvSpPr>
        <p:spPr/>
        <p:txBody>
          <a:bodyPr/>
          <a:lstStyle/>
          <a:p>
            <a:endParaRPr lang="en-SE"/>
          </a:p>
        </p:txBody>
      </p:sp>
      <p:sp>
        <p:nvSpPr>
          <p:cNvPr id="4" name="Slide Number Placeholder 3">
            <a:extLst>
              <a:ext uri="{FF2B5EF4-FFF2-40B4-BE49-F238E27FC236}">
                <a16:creationId xmlns:a16="http://schemas.microsoft.com/office/drawing/2014/main" id="{B77493C1-C355-6DD9-509E-44281FD1D904}"/>
              </a:ext>
            </a:extLst>
          </p:cNvPr>
          <p:cNvSpPr>
            <a:spLocks noGrp="1"/>
          </p:cNvSpPr>
          <p:nvPr>
            <p:ph type="sldNum" sz="quarter" idx="12"/>
          </p:nvPr>
        </p:nvSpPr>
        <p:spPr/>
        <p:txBody>
          <a:bodyPr/>
          <a:lstStyle/>
          <a:p>
            <a:pPr>
              <a:defRPr/>
            </a:pPr>
            <a:fld id="{F57F456A-00AF-44E6-8D70-638C0D0130FF}" type="slidenum">
              <a:rPr lang="en-US" altLang="zh-CN" smtClean="0"/>
              <a:pPr>
                <a:defRPr/>
              </a:pPr>
              <a:t>23</a:t>
            </a:fld>
            <a:endParaRPr lang="en-US" altLang="zh-CN"/>
          </a:p>
        </p:txBody>
      </p:sp>
      <p:pic>
        <p:nvPicPr>
          <p:cNvPr id="6" name="Picture 5">
            <a:extLst>
              <a:ext uri="{FF2B5EF4-FFF2-40B4-BE49-F238E27FC236}">
                <a16:creationId xmlns:a16="http://schemas.microsoft.com/office/drawing/2014/main" id="{D422E8CD-11E6-467D-F9FE-F4E3B1D813AD}"/>
              </a:ext>
            </a:extLst>
          </p:cNvPr>
          <p:cNvPicPr>
            <a:picLocks noChangeAspect="1"/>
          </p:cNvPicPr>
          <p:nvPr/>
        </p:nvPicPr>
        <p:blipFill>
          <a:blip r:embed="rId2"/>
          <a:stretch>
            <a:fillRect/>
          </a:stretch>
        </p:blipFill>
        <p:spPr>
          <a:xfrm>
            <a:off x="370888" y="1466576"/>
            <a:ext cx="8402223" cy="3924848"/>
          </a:xfrm>
          <a:prstGeom prst="rect">
            <a:avLst/>
          </a:prstGeom>
        </p:spPr>
      </p:pic>
    </p:spTree>
    <p:extLst>
      <p:ext uri="{BB962C8B-B14F-4D97-AF65-F5344CB8AC3E}">
        <p14:creationId xmlns:p14="http://schemas.microsoft.com/office/powerpoint/2010/main" val="12072758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7F54E-6F00-8CAC-5D3B-24AB98BA97AD}"/>
              </a:ext>
            </a:extLst>
          </p:cNvPr>
          <p:cNvSpPr>
            <a:spLocks noGrp="1"/>
          </p:cNvSpPr>
          <p:nvPr>
            <p:ph type="title"/>
          </p:nvPr>
        </p:nvSpPr>
        <p:spPr/>
        <p:txBody>
          <a:bodyPr/>
          <a:lstStyle/>
          <a:p>
            <a:r>
              <a:rPr lang="en-US" dirty="0"/>
              <a:t>After Some Training Episodes</a:t>
            </a:r>
            <a:endParaRPr lang="en-SE" dirty="0"/>
          </a:p>
        </p:txBody>
      </p:sp>
      <p:sp>
        <p:nvSpPr>
          <p:cNvPr id="4" name="Slide Number Placeholder 3">
            <a:extLst>
              <a:ext uri="{FF2B5EF4-FFF2-40B4-BE49-F238E27FC236}">
                <a16:creationId xmlns:a16="http://schemas.microsoft.com/office/drawing/2014/main" id="{4887828A-301D-4CEB-EB39-345AA03DD806}"/>
              </a:ext>
            </a:extLst>
          </p:cNvPr>
          <p:cNvSpPr>
            <a:spLocks noGrp="1"/>
          </p:cNvSpPr>
          <p:nvPr>
            <p:ph type="sldNum" sz="quarter" idx="12"/>
          </p:nvPr>
        </p:nvSpPr>
        <p:spPr/>
        <p:txBody>
          <a:bodyPr/>
          <a:lstStyle/>
          <a:p>
            <a:pPr>
              <a:defRPr/>
            </a:pPr>
            <a:fld id="{F57F456A-00AF-44E6-8D70-638C0D0130FF}" type="slidenum">
              <a:rPr lang="en-US" altLang="zh-CN" smtClean="0"/>
              <a:pPr>
                <a:defRPr/>
              </a:pPr>
              <a:t>24</a:t>
            </a:fld>
            <a:endParaRPr lang="en-US" altLang="zh-CN"/>
          </a:p>
        </p:txBody>
      </p:sp>
      <p:pic>
        <p:nvPicPr>
          <p:cNvPr id="6" name="Picture 5">
            <a:extLst>
              <a:ext uri="{FF2B5EF4-FFF2-40B4-BE49-F238E27FC236}">
                <a16:creationId xmlns:a16="http://schemas.microsoft.com/office/drawing/2014/main" id="{BB90EC63-1091-1B68-021C-165B763520C1}"/>
              </a:ext>
            </a:extLst>
          </p:cNvPr>
          <p:cNvPicPr>
            <a:picLocks noChangeAspect="1"/>
          </p:cNvPicPr>
          <p:nvPr/>
        </p:nvPicPr>
        <p:blipFill>
          <a:blip r:embed="rId2"/>
          <a:stretch>
            <a:fillRect/>
          </a:stretch>
        </p:blipFill>
        <p:spPr>
          <a:xfrm>
            <a:off x="258792" y="1541520"/>
            <a:ext cx="3867690" cy="2267266"/>
          </a:xfrm>
          <a:prstGeom prst="rect">
            <a:avLst/>
          </a:prstGeom>
        </p:spPr>
      </p:pic>
      <p:pic>
        <p:nvPicPr>
          <p:cNvPr id="8" name="Picture 7">
            <a:extLst>
              <a:ext uri="{FF2B5EF4-FFF2-40B4-BE49-F238E27FC236}">
                <a16:creationId xmlns:a16="http://schemas.microsoft.com/office/drawing/2014/main" id="{F5BE9EE3-28B5-6E67-D6FD-371038913780}"/>
              </a:ext>
            </a:extLst>
          </p:cNvPr>
          <p:cNvPicPr>
            <a:picLocks noChangeAspect="1"/>
          </p:cNvPicPr>
          <p:nvPr/>
        </p:nvPicPr>
        <p:blipFill>
          <a:blip r:embed="rId3"/>
          <a:stretch>
            <a:fillRect/>
          </a:stretch>
        </p:blipFill>
        <p:spPr>
          <a:xfrm>
            <a:off x="4914091" y="1541520"/>
            <a:ext cx="3867690" cy="2267266"/>
          </a:xfrm>
          <a:prstGeom prst="rect">
            <a:avLst/>
          </a:prstGeom>
        </p:spPr>
      </p:pic>
      <p:sp>
        <p:nvSpPr>
          <p:cNvPr id="9" name="Arrow: Right 8">
            <a:extLst>
              <a:ext uri="{FF2B5EF4-FFF2-40B4-BE49-F238E27FC236}">
                <a16:creationId xmlns:a16="http://schemas.microsoft.com/office/drawing/2014/main" id="{904C2143-AD2E-2DAF-AF31-5DC4EF2A04C7}"/>
              </a:ext>
            </a:extLst>
          </p:cNvPr>
          <p:cNvSpPr/>
          <p:nvPr/>
        </p:nvSpPr>
        <p:spPr bwMode="auto">
          <a:xfrm>
            <a:off x="4301794" y="2299905"/>
            <a:ext cx="540411" cy="388188"/>
          </a:xfrm>
          <a:prstGeom prst="rightArrow">
            <a:avLst/>
          </a:prstGeom>
          <a:solidFill>
            <a:schemeClr val="bg1">
              <a:lumMod val="95000"/>
            </a:schemeClr>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SE" sz="1800" b="0" i="0" u="none" strike="noStrike" cap="none" normalizeH="0" baseline="0">
              <a:ln>
                <a:noFill/>
              </a:ln>
              <a:solidFill>
                <a:schemeClr val="tx1"/>
              </a:solidFill>
              <a:effectLst/>
              <a:latin typeface="Arial" charset="0"/>
            </a:endParaRPr>
          </a:p>
        </p:txBody>
      </p:sp>
      <p:pic>
        <p:nvPicPr>
          <p:cNvPr id="3" name="Picture 2" descr="Maze example">
            <a:extLst>
              <a:ext uri="{FF2B5EF4-FFF2-40B4-BE49-F238E27FC236}">
                <a16:creationId xmlns:a16="http://schemas.microsoft.com/office/drawing/2014/main" id="{F0F07DD9-FF4C-78EE-D555-536F64D5501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02318" y="3961867"/>
            <a:ext cx="4339364" cy="269040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DC7FBA8D-F111-6FAA-BB1B-7818C3703CBE}"/>
              </a:ext>
            </a:extLst>
          </p:cNvPr>
          <p:cNvSpPr/>
          <p:nvPr/>
        </p:nvSpPr>
        <p:spPr bwMode="auto">
          <a:xfrm>
            <a:off x="5914768" y="2858528"/>
            <a:ext cx="321275" cy="181232"/>
          </a:xfrm>
          <a:prstGeom prst="rect">
            <a:avLst/>
          </a:prstGeom>
          <a:solidFill>
            <a:schemeClr val="bg1"/>
          </a:solid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SE" sz="1800" b="0" i="0" u="none" strike="noStrike" cap="none" normalizeH="0" baseline="0">
              <a:ln>
                <a:noFill/>
              </a:ln>
              <a:solidFill>
                <a:schemeClr val="tx1"/>
              </a:solidFill>
              <a:effectLst/>
              <a:latin typeface="Arial" charset="0"/>
            </a:endParaRPr>
          </a:p>
        </p:txBody>
      </p:sp>
      <p:sp>
        <p:nvSpPr>
          <p:cNvPr id="7" name="TextBox 6">
            <a:extLst>
              <a:ext uri="{FF2B5EF4-FFF2-40B4-BE49-F238E27FC236}">
                <a16:creationId xmlns:a16="http://schemas.microsoft.com/office/drawing/2014/main" id="{D85806D9-0015-22B0-92F7-C466FBB531F0}"/>
              </a:ext>
            </a:extLst>
          </p:cNvPr>
          <p:cNvSpPr txBox="1"/>
          <p:nvPr/>
        </p:nvSpPr>
        <p:spPr>
          <a:xfrm>
            <a:off x="6675007" y="2841001"/>
            <a:ext cx="351378" cy="230832"/>
          </a:xfrm>
          <a:prstGeom prst="rect">
            <a:avLst/>
          </a:prstGeom>
          <a:solidFill>
            <a:schemeClr val="bg1"/>
          </a:solidFill>
        </p:spPr>
        <p:txBody>
          <a:bodyPr wrap="none" rtlCol="0">
            <a:spAutoFit/>
          </a:bodyPr>
          <a:lstStyle/>
          <a:p>
            <a:r>
              <a:rPr lang="en-US" sz="900" dirty="0"/>
              <a:t>-10</a:t>
            </a:r>
            <a:endParaRPr lang="en-SE" sz="900" dirty="0"/>
          </a:p>
        </p:txBody>
      </p:sp>
      <p:sp>
        <p:nvSpPr>
          <p:cNvPr id="10" name="TextBox 9">
            <a:extLst>
              <a:ext uri="{FF2B5EF4-FFF2-40B4-BE49-F238E27FC236}">
                <a16:creationId xmlns:a16="http://schemas.microsoft.com/office/drawing/2014/main" id="{90C770A8-F8C4-6313-4A5A-4D88DBE02A1B}"/>
              </a:ext>
            </a:extLst>
          </p:cNvPr>
          <p:cNvSpPr txBox="1"/>
          <p:nvPr/>
        </p:nvSpPr>
        <p:spPr>
          <a:xfrm>
            <a:off x="5968913" y="2832763"/>
            <a:ext cx="248786" cy="230832"/>
          </a:xfrm>
          <a:prstGeom prst="rect">
            <a:avLst/>
          </a:prstGeom>
          <a:solidFill>
            <a:schemeClr val="bg1"/>
          </a:solidFill>
        </p:spPr>
        <p:txBody>
          <a:bodyPr wrap="none" rtlCol="0">
            <a:spAutoFit/>
          </a:bodyPr>
          <a:lstStyle/>
          <a:p>
            <a:r>
              <a:rPr lang="en-US" sz="900" dirty="0"/>
              <a:t>0</a:t>
            </a:r>
            <a:endParaRPr lang="en-SE" sz="900" dirty="0"/>
          </a:p>
        </p:txBody>
      </p:sp>
    </p:spTree>
    <p:extLst>
      <p:ext uri="{BB962C8B-B14F-4D97-AF65-F5344CB8AC3E}">
        <p14:creationId xmlns:p14="http://schemas.microsoft.com/office/powerpoint/2010/main" val="31951463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FF4CA-5862-44EE-AE02-8911BEF604C7}"/>
              </a:ext>
            </a:extLst>
          </p:cNvPr>
          <p:cNvSpPr>
            <a:spLocks noGrp="1"/>
          </p:cNvSpPr>
          <p:nvPr>
            <p:ph type="title"/>
          </p:nvPr>
        </p:nvSpPr>
        <p:spPr/>
        <p:txBody>
          <a:bodyPr/>
          <a:lstStyle/>
          <a:p>
            <a:r>
              <a:rPr lang="en-US" dirty="0"/>
              <a:t>Outline</a:t>
            </a:r>
            <a:endParaRPr lang="en-SE" dirty="0"/>
          </a:p>
        </p:txBody>
      </p:sp>
      <p:sp>
        <p:nvSpPr>
          <p:cNvPr id="3" name="Content Placeholder 2">
            <a:extLst>
              <a:ext uri="{FF2B5EF4-FFF2-40B4-BE49-F238E27FC236}">
                <a16:creationId xmlns:a16="http://schemas.microsoft.com/office/drawing/2014/main" id="{2B7ADE97-C6CC-4470-B768-4407C93E933C}"/>
              </a:ext>
            </a:extLst>
          </p:cNvPr>
          <p:cNvSpPr>
            <a:spLocks noGrp="1"/>
          </p:cNvSpPr>
          <p:nvPr>
            <p:ph idx="1"/>
          </p:nvPr>
        </p:nvSpPr>
        <p:spPr/>
        <p:txBody>
          <a:bodyPr/>
          <a:lstStyle/>
          <a:p>
            <a:r>
              <a:rPr lang="en-US" dirty="0"/>
              <a:t>Introduction to RL</a:t>
            </a:r>
          </a:p>
          <a:p>
            <a:r>
              <a:rPr lang="en-US" dirty="0"/>
              <a:t>Q-Learning</a:t>
            </a:r>
          </a:p>
          <a:p>
            <a:r>
              <a:rPr lang="en-US" dirty="0">
                <a:solidFill>
                  <a:srgbClr val="C00000"/>
                </a:solidFill>
              </a:rPr>
              <a:t>Deep Q Learning w. Function Approximation</a:t>
            </a:r>
            <a:endParaRPr lang="en-SE" dirty="0">
              <a:solidFill>
                <a:srgbClr val="C00000"/>
              </a:solidFill>
            </a:endParaRPr>
          </a:p>
        </p:txBody>
      </p:sp>
      <p:sp>
        <p:nvSpPr>
          <p:cNvPr id="4" name="Slide Number Placeholder 3">
            <a:extLst>
              <a:ext uri="{FF2B5EF4-FFF2-40B4-BE49-F238E27FC236}">
                <a16:creationId xmlns:a16="http://schemas.microsoft.com/office/drawing/2014/main" id="{4E7889E7-380D-45F6-948B-10ADF0CFBAB6}"/>
              </a:ext>
            </a:extLst>
          </p:cNvPr>
          <p:cNvSpPr>
            <a:spLocks noGrp="1"/>
          </p:cNvSpPr>
          <p:nvPr>
            <p:ph type="sldNum" sz="quarter" idx="12"/>
          </p:nvPr>
        </p:nvSpPr>
        <p:spPr/>
        <p:txBody>
          <a:bodyPr/>
          <a:lstStyle/>
          <a:p>
            <a:pPr>
              <a:defRPr/>
            </a:pPr>
            <a:fld id="{F57F456A-00AF-44E6-8D70-638C0D0130FF}" type="slidenum">
              <a:rPr lang="en-US" altLang="zh-CN" smtClean="0"/>
              <a:pPr>
                <a:defRPr/>
              </a:pPr>
              <a:t>25</a:t>
            </a:fld>
            <a:endParaRPr lang="en-US" altLang="zh-CN"/>
          </a:p>
        </p:txBody>
      </p:sp>
    </p:spTree>
    <p:extLst>
      <p:ext uri="{BB962C8B-B14F-4D97-AF65-F5344CB8AC3E}">
        <p14:creationId xmlns:p14="http://schemas.microsoft.com/office/powerpoint/2010/main" val="18158259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7ECF6-FD1E-4FEC-86D3-8C83FB710809}"/>
              </a:ext>
            </a:extLst>
          </p:cNvPr>
          <p:cNvSpPr>
            <a:spLocks noGrp="1"/>
          </p:cNvSpPr>
          <p:nvPr>
            <p:ph type="title"/>
          </p:nvPr>
        </p:nvSpPr>
        <p:spPr/>
        <p:txBody>
          <a:bodyPr/>
          <a:lstStyle/>
          <a:p>
            <a:r>
              <a:rPr lang="en-US" dirty="0"/>
              <a:t>Q Learning vs. Deep QL</a:t>
            </a:r>
            <a:endParaRPr lang="en-SE" dirty="0"/>
          </a:p>
        </p:txBody>
      </p:sp>
      <p:sp>
        <p:nvSpPr>
          <p:cNvPr id="3" name="Content Placeholder 2">
            <a:extLst>
              <a:ext uri="{FF2B5EF4-FFF2-40B4-BE49-F238E27FC236}">
                <a16:creationId xmlns:a16="http://schemas.microsoft.com/office/drawing/2014/main" id="{D9D297A8-2F3B-49C5-8B10-0139D7AE3C21}"/>
              </a:ext>
            </a:extLst>
          </p:cNvPr>
          <p:cNvSpPr>
            <a:spLocks noGrp="1"/>
          </p:cNvSpPr>
          <p:nvPr>
            <p:ph idx="1"/>
          </p:nvPr>
        </p:nvSpPr>
        <p:spPr/>
        <p:txBody>
          <a:bodyPr/>
          <a:lstStyle/>
          <a:p>
            <a:endParaRPr lang="en-SE"/>
          </a:p>
        </p:txBody>
      </p:sp>
      <p:pic>
        <p:nvPicPr>
          <p:cNvPr id="2050" name="Picture 2" descr="deep q-learning">
            <a:extLst>
              <a:ext uri="{FF2B5EF4-FFF2-40B4-BE49-F238E27FC236}">
                <a16:creationId xmlns:a16="http://schemas.microsoft.com/office/drawing/2014/main" id="{5BF436BF-3E71-419F-B599-E308357943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285860"/>
            <a:ext cx="8064896" cy="528978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3EB1A89F-A018-4837-B93A-0A47DC72E11B}"/>
              </a:ext>
            </a:extLst>
          </p:cNvPr>
          <p:cNvSpPr txBox="1"/>
          <p:nvPr/>
        </p:nvSpPr>
        <p:spPr>
          <a:xfrm>
            <a:off x="2051719" y="6604084"/>
            <a:ext cx="5255167" cy="253916"/>
          </a:xfrm>
          <a:prstGeom prst="rect">
            <a:avLst/>
          </a:prstGeom>
          <a:noFill/>
        </p:spPr>
        <p:txBody>
          <a:bodyPr wrap="square">
            <a:spAutoFit/>
          </a:bodyPr>
          <a:lstStyle/>
          <a:p>
            <a:r>
              <a:rPr lang="en-SE" sz="1050" dirty="0"/>
              <a:t>https://www.analyticsvidhya.com/blog/2019/04/introduction-deep-q-learning-python/</a:t>
            </a:r>
          </a:p>
        </p:txBody>
      </p:sp>
    </p:spTree>
    <p:extLst>
      <p:ext uri="{BB962C8B-B14F-4D97-AF65-F5344CB8AC3E}">
        <p14:creationId xmlns:p14="http://schemas.microsoft.com/office/powerpoint/2010/main" val="23886873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92643-2F9B-47E0-8DC1-DB6E0A6898AC}"/>
              </a:ext>
            </a:extLst>
          </p:cNvPr>
          <p:cNvSpPr>
            <a:spLocks noGrp="1"/>
          </p:cNvSpPr>
          <p:nvPr>
            <p:ph type="title"/>
          </p:nvPr>
        </p:nvSpPr>
        <p:spPr/>
        <p:txBody>
          <a:bodyPr>
            <a:normAutofit fontScale="90000"/>
          </a:bodyPr>
          <a:lstStyle/>
          <a:p>
            <a:r>
              <a:rPr lang="en-US" dirty="0"/>
              <a:t>Function Approximations of Value Functions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3330F6C-4DE3-4B74-968D-DECB64071E79}"/>
                  </a:ext>
                </a:extLst>
              </p:cNvPr>
              <p:cNvSpPr>
                <a:spLocks noGrp="1"/>
              </p:cNvSpPr>
              <p:nvPr>
                <p:ph idx="1"/>
              </p:nvPr>
            </p:nvSpPr>
            <p:spPr>
              <a:xfrm>
                <a:off x="76200" y="1181819"/>
                <a:ext cx="4572000" cy="5854027"/>
              </a:xfrm>
            </p:spPr>
            <p:txBody>
              <a:bodyPr>
                <a:normAutofit fontScale="77500" lnSpcReduction="20000"/>
              </a:bodyPr>
              <a:lstStyle/>
              <a:p>
                <a:r>
                  <a:rPr lang="en-US" dirty="0"/>
                  <a:t>Upper:</a:t>
                </a:r>
              </a:p>
              <a:p>
                <a:pPr lvl="1"/>
                <a:r>
                  <a:rPr lang="en-US" dirty="0"/>
                  <a:t>Left: state value function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𝑣</m:t>
                        </m:r>
                      </m:e>
                    </m:acc>
                    <m:r>
                      <a:rPr lang="en-US" b="0" i="1" dirty="0" smtClean="0">
                        <a:latin typeface="Cambria Math" panose="02040503050406030204" pitchFamily="18" charset="0"/>
                      </a:rPr>
                      <m:t>(</m:t>
                    </m:r>
                    <m:r>
                      <a:rPr lang="en-US" b="0" i="1" dirty="0" smtClean="0">
                        <a:latin typeface="Cambria Math" panose="02040503050406030204" pitchFamily="18" charset="0"/>
                      </a:rPr>
                      <m:t>𝑠</m:t>
                    </m:r>
                    <m:r>
                      <a:rPr lang="en-US" b="0" i="1" dirty="0" smtClean="0">
                        <a:latin typeface="Cambria Math" panose="02040503050406030204" pitchFamily="18" charset="0"/>
                      </a:rPr>
                      <m:t>,</m:t>
                    </m:r>
                    <m:r>
                      <a:rPr lang="en-US" b="1" i="0" dirty="0" smtClean="0">
                        <a:latin typeface="Cambria Math" panose="02040503050406030204" pitchFamily="18" charset="0"/>
                      </a:rPr>
                      <m:t>𝐰</m:t>
                    </m:r>
                    <m:r>
                      <a:rPr lang="en-US" b="0" i="1" dirty="0" smtClean="0">
                        <a:latin typeface="Cambria Math" panose="02040503050406030204" pitchFamily="18" charset="0"/>
                      </a:rPr>
                      <m:t>)</m:t>
                    </m:r>
                  </m:oMath>
                </a14:m>
                <a:r>
                  <a:rPr lang="en-US" dirty="0"/>
                  <a:t> with params </a:t>
                </a:r>
                <a14:m>
                  <m:oMath xmlns:m="http://schemas.openxmlformats.org/officeDocument/2006/math">
                    <m:r>
                      <a:rPr lang="en-US" b="1" dirty="0">
                        <a:latin typeface="Cambria Math" panose="02040503050406030204" pitchFamily="18" charset="0"/>
                      </a:rPr>
                      <m:t>𝐰</m:t>
                    </m:r>
                  </m:oMath>
                </a14:m>
                <a:endParaRPr lang="en-US" dirty="0"/>
              </a:p>
              <a:p>
                <a:pPr lvl="1"/>
                <a:r>
                  <a:rPr lang="en-US" dirty="0"/>
                  <a:t>Middle: action value function </a:t>
                </a:r>
                <a14:m>
                  <m:oMath xmlns:m="http://schemas.openxmlformats.org/officeDocument/2006/math">
                    <m:acc>
                      <m:accPr>
                        <m:chr m:val="̂"/>
                        <m:ctrlPr>
                          <a:rPr lang="en-US" i="1">
                            <a:latin typeface="Cambria Math" panose="02040503050406030204" pitchFamily="18" charset="0"/>
                          </a:rPr>
                        </m:ctrlPr>
                      </m:accPr>
                      <m:e>
                        <m:r>
                          <a:rPr lang="en-US" b="0" i="1" smtClean="0">
                            <a:latin typeface="Cambria Math" panose="02040503050406030204" pitchFamily="18" charset="0"/>
                          </a:rPr>
                          <m:t>𝑞</m:t>
                        </m:r>
                      </m:e>
                    </m:acc>
                    <m:r>
                      <a:rPr lang="en-US" i="1" dirty="0">
                        <a:latin typeface="Cambria Math" panose="02040503050406030204" pitchFamily="18" charset="0"/>
                      </a:rPr>
                      <m:t>(</m:t>
                    </m:r>
                    <m:r>
                      <a:rPr lang="en-US" i="1" dirty="0">
                        <a:latin typeface="Cambria Math" panose="02040503050406030204" pitchFamily="18" charset="0"/>
                      </a:rPr>
                      <m:t>𝑠</m:t>
                    </m:r>
                    <m:r>
                      <a:rPr lang="en-US" i="1" dirty="0">
                        <a:latin typeface="Cambria Math" panose="02040503050406030204" pitchFamily="18" charset="0"/>
                      </a:rPr>
                      <m:t>,</m:t>
                    </m:r>
                    <m:r>
                      <a:rPr lang="en-US" b="0" i="1" dirty="0" smtClean="0">
                        <a:latin typeface="Cambria Math" panose="02040503050406030204" pitchFamily="18" charset="0"/>
                      </a:rPr>
                      <m:t>𝑎</m:t>
                    </m:r>
                    <m:r>
                      <a:rPr lang="en-US" b="0" i="1" dirty="0" smtClean="0">
                        <a:latin typeface="Cambria Math" panose="02040503050406030204" pitchFamily="18" charset="0"/>
                      </a:rPr>
                      <m:t>,</m:t>
                    </m:r>
                    <m:r>
                      <a:rPr lang="en-US" b="1" dirty="0">
                        <a:latin typeface="Cambria Math" panose="02040503050406030204" pitchFamily="18" charset="0"/>
                      </a:rPr>
                      <m:t>𝐰</m:t>
                    </m:r>
                    <m:r>
                      <a:rPr lang="en-US" i="1" dirty="0">
                        <a:latin typeface="Cambria Math" panose="02040503050406030204" pitchFamily="18" charset="0"/>
                      </a:rPr>
                      <m:t>)</m:t>
                    </m:r>
                  </m:oMath>
                </a14:m>
                <a:r>
                  <a:rPr lang="en-US" dirty="0"/>
                  <a:t> with params </a:t>
                </a:r>
                <a14:m>
                  <m:oMath xmlns:m="http://schemas.openxmlformats.org/officeDocument/2006/math">
                    <m:r>
                      <a:rPr lang="en-US" b="1" dirty="0">
                        <a:latin typeface="Cambria Math" panose="02040503050406030204" pitchFamily="18" charset="0"/>
                      </a:rPr>
                      <m:t>𝐰</m:t>
                    </m:r>
                  </m:oMath>
                </a14:m>
                <a:endParaRPr lang="en-US" dirty="0"/>
              </a:p>
              <a:p>
                <a:pPr lvl="1"/>
                <a:r>
                  <a:rPr lang="en-US" dirty="0"/>
                  <a:t>Right: action value functions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𝑞</m:t>
                        </m:r>
                      </m:e>
                    </m:acc>
                    <m:r>
                      <a:rPr lang="en-US" i="1" dirty="0">
                        <a:latin typeface="Cambria Math" panose="02040503050406030204" pitchFamily="18" charset="0"/>
                      </a:rPr>
                      <m:t>(</m:t>
                    </m:r>
                    <m:r>
                      <a:rPr lang="en-US" i="1" dirty="0">
                        <a:latin typeface="Cambria Math" panose="02040503050406030204" pitchFamily="18" charset="0"/>
                      </a:rPr>
                      <m:t>𝑠</m:t>
                    </m:r>
                    <m:r>
                      <a:rPr lang="en-US" i="1" dirty="0">
                        <a:latin typeface="Cambria Math" panose="02040503050406030204" pitchFamily="18" charset="0"/>
                      </a:rPr>
                      <m:t>,</m:t>
                    </m:r>
                    <m:sSub>
                      <m:sSubPr>
                        <m:ctrlPr>
                          <a:rPr lang="en-US" b="0" i="1" dirty="0" smtClean="0">
                            <a:latin typeface="Cambria Math" panose="02040503050406030204" pitchFamily="18" charset="0"/>
                          </a:rPr>
                        </m:ctrlPr>
                      </m:sSubPr>
                      <m:e>
                        <m:r>
                          <a:rPr lang="en-US" i="1" dirty="0">
                            <a:latin typeface="Cambria Math" panose="02040503050406030204" pitchFamily="18" charset="0"/>
                          </a:rPr>
                          <m:t>𝑎</m:t>
                        </m:r>
                      </m:e>
                      <m:sub>
                        <m:r>
                          <a:rPr lang="en-US" b="0" i="1" dirty="0" smtClean="0">
                            <a:latin typeface="Cambria Math" panose="02040503050406030204" pitchFamily="18" charset="0"/>
                          </a:rPr>
                          <m:t>𝑖</m:t>
                        </m:r>
                      </m:sub>
                    </m:sSub>
                    <m:r>
                      <a:rPr lang="en-US" i="1" dirty="0">
                        <a:latin typeface="Cambria Math" panose="02040503050406030204" pitchFamily="18" charset="0"/>
                      </a:rPr>
                      <m:t>,</m:t>
                    </m:r>
                    <m:r>
                      <a:rPr lang="en-US" b="1" dirty="0">
                        <a:latin typeface="Cambria Math" panose="02040503050406030204" pitchFamily="18" charset="0"/>
                      </a:rPr>
                      <m:t>𝐰</m:t>
                    </m:r>
                    <m:r>
                      <a:rPr lang="en-US" i="1" dirty="0">
                        <a:latin typeface="Cambria Math" panose="02040503050406030204" pitchFamily="18" charset="0"/>
                      </a:rPr>
                      <m:t>)</m:t>
                    </m:r>
                  </m:oMath>
                </a14:m>
                <a:r>
                  <a:rPr lang="en-US" dirty="0"/>
                  <a:t> with params </a:t>
                </a:r>
                <a14:m>
                  <m:oMath xmlns:m="http://schemas.openxmlformats.org/officeDocument/2006/math">
                    <m:r>
                      <a:rPr lang="en-US" b="1" dirty="0">
                        <a:latin typeface="Cambria Math" panose="02040503050406030204" pitchFamily="18" charset="0"/>
                      </a:rPr>
                      <m:t>𝐰</m:t>
                    </m:r>
                  </m:oMath>
                </a14:m>
                <a:r>
                  <a:rPr lang="en-US" dirty="0"/>
                  <a:t>, since we need all Q-values for computing greedy policy </a:t>
                </a:r>
                <a14:m>
                  <m:oMath xmlns:m="http://schemas.openxmlformats.org/officeDocument/2006/math">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argmax</m:t>
                            </m:r>
                          </m:e>
                          <m:sub>
                            <m:r>
                              <m:rPr>
                                <m:sty m:val="p"/>
                              </m:rPr>
                              <a:rPr lang="en-US" b="0" i="0" smtClean="0">
                                <a:latin typeface="Cambria Math" panose="02040503050406030204" pitchFamily="18" charset="0"/>
                              </a:rPr>
                              <m:t>a</m:t>
                            </m:r>
                          </m:sub>
                        </m:sSub>
                      </m:fName>
                      <m:e>
                        <m:acc>
                          <m:accPr>
                            <m:chr m:val="̂"/>
                            <m:ctrlPr>
                              <a:rPr lang="en-US" i="1">
                                <a:latin typeface="Cambria Math" panose="02040503050406030204" pitchFamily="18" charset="0"/>
                              </a:rPr>
                            </m:ctrlPr>
                          </m:accPr>
                          <m:e>
                            <m:r>
                              <a:rPr lang="en-US" i="1">
                                <a:latin typeface="Cambria Math" panose="02040503050406030204" pitchFamily="18" charset="0"/>
                              </a:rPr>
                              <m:t>𝑞</m:t>
                            </m:r>
                          </m:e>
                        </m:acc>
                        <m:r>
                          <a:rPr lang="en-US" i="1" dirty="0">
                            <a:latin typeface="Cambria Math" panose="02040503050406030204" pitchFamily="18" charset="0"/>
                          </a:rPr>
                          <m:t>(</m:t>
                        </m:r>
                        <m:r>
                          <a:rPr lang="en-US" i="1" dirty="0">
                            <a:latin typeface="Cambria Math" panose="02040503050406030204" pitchFamily="18" charset="0"/>
                          </a:rPr>
                          <m:t>𝑠</m:t>
                        </m:r>
                        <m:r>
                          <a:rPr lang="en-US" i="1" dirty="0">
                            <a:latin typeface="Cambria Math" panose="02040503050406030204" pitchFamily="18" charset="0"/>
                          </a:rPr>
                          <m:t>,</m:t>
                        </m:r>
                        <m:r>
                          <a:rPr lang="en-US" b="0" i="1" dirty="0" smtClean="0">
                            <a:latin typeface="Cambria Math" panose="02040503050406030204" pitchFamily="18" charset="0"/>
                          </a:rPr>
                          <m:t>𝑎</m:t>
                        </m:r>
                        <m:r>
                          <a:rPr lang="en-US" i="1" dirty="0">
                            <a:latin typeface="Cambria Math" panose="02040503050406030204" pitchFamily="18" charset="0"/>
                          </a:rPr>
                          <m:t>,</m:t>
                        </m:r>
                        <m:r>
                          <a:rPr lang="en-US" b="1" dirty="0">
                            <a:latin typeface="Cambria Math" panose="02040503050406030204" pitchFamily="18" charset="0"/>
                          </a:rPr>
                          <m:t>𝐰</m:t>
                        </m:r>
                        <m:r>
                          <a:rPr lang="en-US" i="1" dirty="0">
                            <a:latin typeface="Cambria Math" panose="02040503050406030204" pitchFamily="18" charset="0"/>
                          </a:rPr>
                          <m:t>)</m:t>
                        </m:r>
                      </m:e>
                    </m:func>
                  </m:oMath>
                </a14:m>
                <a:endParaRPr lang="en-US" dirty="0"/>
              </a:p>
              <a:p>
                <a:r>
                  <a:rPr lang="en-US" dirty="0"/>
                  <a:t>Lower: </a:t>
                </a:r>
              </a:p>
              <a:p>
                <a:pPr lvl="1"/>
                <a:r>
                  <a:rPr lang="en-US" dirty="0"/>
                  <a:t>Use Neural Network as action value functions (corresponds to upper middle and right)</a:t>
                </a:r>
              </a:p>
              <a:p>
                <a:pPr lvl="1"/>
                <a:r>
                  <a:rPr lang="en-US" dirty="0"/>
                  <a:t>Optimized with Gradient descent</a:t>
                </a:r>
                <a:endParaRPr lang="en-SE" dirty="0"/>
              </a:p>
              <a:p>
                <a:endParaRPr lang="en-SE" dirty="0"/>
              </a:p>
              <a:p>
                <a:endParaRPr lang="en-SE" dirty="0"/>
              </a:p>
            </p:txBody>
          </p:sp>
        </mc:Choice>
        <mc:Fallback xmlns="">
          <p:sp>
            <p:nvSpPr>
              <p:cNvPr id="3" name="Content Placeholder 2">
                <a:extLst>
                  <a:ext uri="{FF2B5EF4-FFF2-40B4-BE49-F238E27FC236}">
                    <a16:creationId xmlns:a16="http://schemas.microsoft.com/office/drawing/2014/main" id="{73330F6C-4DE3-4B74-968D-DECB64071E79}"/>
                  </a:ext>
                </a:extLst>
              </p:cNvPr>
              <p:cNvSpPr>
                <a:spLocks noGrp="1" noRot="1" noChangeAspect="1" noMove="1" noResize="1" noEditPoints="1" noAdjustHandles="1" noChangeArrowheads="1" noChangeShapeType="1" noTextEdit="1"/>
              </p:cNvSpPr>
              <p:nvPr>
                <p:ph idx="1"/>
              </p:nvPr>
            </p:nvSpPr>
            <p:spPr>
              <a:xfrm>
                <a:off x="76200" y="1181819"/>
                <a:ext cx="4572000" cy="5854027"/>
              </a:xfrm>
              <a:blipFill>
                <a:blip r:embed="rId2"/>
                <a:stretch>
                  <a:fillRect l="-2000" t="-2188" r="-3200"/>
                </a:stretch>
              </a:blipFill>
            </p:spPr>
            <p:txBody>
              <a:bodyPr/>
              <a:lstStyle/>
              <a:p>
                <a:r>
                  <a:rPr lang="en-SE">
                    <a:noFill/>
                  </a:rPr>
                  <a:t> </a:t>
                </a:r>
              </a:p>
            </p:txBody>
          </p:sp>
        </mc:Fallback>
      </mc:AlternateContent>
      <p:sp>
        <p:nvSpPr>
          <p:cNvPr id="4" name="Slide Number Placeholder 3">
            <a:extLst>
              <a:ext uri="{FF2B5EF4-FFF2-40B4-BE49-F238E27FC236}">
                <a16:creationId xmlns:a16="http://schemas.microsoft.com/office/drawing/2014/main" id="{CCE98F95-DA09-42C8-8841-D8FAF64F5769}"/>
              </a:ext>
            </a:extLst>
          </p:cNvPr>
          <p:cNvSpPr>
            <a:spLocks noGrp="1"/>
          </p:cNvSpPr>
          <p:nvPr>
            <p:ph type="sldNum" sz="quarter" idx="12"/>
          </p:nvPr>
        </p:nvSpPr>
        <p:spPr bwMode="auto">
          <a:xfrm>
            <a:off x="6934200" y="653003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200"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F57F456A-00AF-44E6-8D70-638C0D0130FF}" type="slidenum">
              <a:rPr lang="en-US" altLang="zh-CN" smtClean="0"/>
              <a:pPr>
                <a:defRPr/>
              </a:pPr>
              <a:t>27</a:t>
            </a:fld>
            <a:endParaRPr lang="en-US" altLang="zh-CN"/>
          </a:p>
        </p:txBody>
      </p:sp>
      <p:pic>
        <p:nvPicPr>
          <p:cNvPr id="6" name="Picture 5">
            <a:extLst>
              <a:ext uri="{FF2B5EF4-FFF2-40B4-BE49-F238E27FC236}">
                <a16:creationId xmlns:a16="http://schemas.microsoft.com/office/drawing/2014/main" id="{BB1CF6A5-1F76-453A-9A82-DDFCBEBB1F5A}"/>
              </a:ext>
            </a:extLst>
          </p:cNvPr>
          <p:cNvPicPr>
            <a:picLocks noChangeAspect="1"/>
          </p:cNvPicPr>
          <p:nvPr/>
        </p:nvPicPr>
        <p:blipFill>
          <a:blip r:embed="rId3"/>
          <a:stretch>
            <a:fillRect/>
          </a:stretch>
        </p:blipFill>
        <p:spPr>
          <a:xfrm>
            <a:off x="4762500" y="1219200"/>
            <a:ext cx="4305300" cy="2296160"/>
          </a:xfrm>
          <a:prstGeom prst="rect">
            <a:avLst/>
          </a:prstGeom>
        </p:spPr>
      </p:pic>
      <p:pic>
        <p:nvPicPr>
          <p:cNvPr id="7" name="Picture 6">
            <a:extLst>
              <a:ext uri="{FF2B5EF4-FFF2-40B4-BE49-F238E27FC236}">
                <a16:creationId xmlns:a16="http://schemas.microsoft.com/office/drawing/2014/main" id="{7B132EAC-5728-4B7F-BECC-6CE02198F29E}"/>
              </a:ext>
            </a:extLst>
          </p:cNvPr>
          <p:cNvPicPr>
            <a:picLocks noChangeAspect="1"/>
          </p:cNvPicPr>
          <p:nvPr/>
        </p:nvPicPr>
        <p:blipFill>
          <a:blip r:embed="rId4"/>
          <a:stretch>
            <a:fillRect/>
          </a:stretch>
        </p:blipFill>
        <p:spPr>
          <a:xfrm>
            <a:off x="4757245" y="3652346"/>
            <a:ext cx="4305299" cy="2999926"/>
          </a:xfrm>
          <a:prstGeom prst="rect">
            <a:avLst/>
          </a:prstGeom>
        </p:spPr>
      </p:pic>
    </p:spTree>
    <p:extLst>
      <p:ext uri="{BB962C8B-B14F-4D97-AF65-F5344CB8AC3E}">
        <p14:creationId xmlns:p14="http://schemas.microsoft.com/office/powerpoint/2010/main" val="23954738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4F216-CD79-7648-AB4A-325F361844F5}"/>
              </a:ext>
            </a:extLst>
          </p:cNvPr>
          <p:cNvSpPr>
            <a:spLocks noGrp="1"/>
          </p:cNvSpPr>
          <p:nvPr>
            <p:ph type="title"/>
          </p:nvPr>
        </p:nvSpPr>
        <p:spPr/>
        <p:txBody>
          <a:bodyPr/>
          <a:lstStyle/>
          <a:p>
            <a:r>
              <a:rPr lang="en-US" dirty="0"/>
              <a:t>Deep QL Pros and Cons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92222FD-CA2E-DC89-B3E8-E0732D9ADA46}"/>
                  </a:ext>
                </a:extLst>
              </p:cNvPr>
              <p:cNvSpPr>
                <a:spLocks noGrp="1"/>
              </p:cNvSpPr>
              <p:nvPr>
                <p:ph idx="1"/>
              </p:nvPr>
            </p:nvSpPr>
            <p:spPr/>
            <p:txBody>
              <a:bodyPr/>
              <a:lstStyle/>
              <a:p>
                <a:r>
                  <a:rPr lang="en-US" dirty="0"/>
                  <a:t>Pros:</a:t>
                </a:r>
              </a:p>
              <a:p>
                <a:pPr lvl="1"/>
                <a:r>
                  <a:rPr lang="en-US" dirty="0"/>
                  <a:t>Compresses Q-table with a Neural Network</a:t>
                </a:r>
              </a:p>
              <a:p>
                <a:pPr lvl="1"/>
                <a:r>
                  <a:rPr lang="en-US" dirty="0"/>
                  <a:t>Can handle states not seen during training</a:t>
                </a:r>
              </a:p>
              <a:p>
                <a:r>
                  <a:rPr lang="en-US" dirty="0"/>
                  <a:t>Cons</a:t>
                </a:r>
              </a:p>
              <a:p>
                <a:pPr lvl="1"/>
                <a:r>
                  <a:rPr lang="en-US" dirty="0"/>
                  <a:t>Deterministic: cannot learn stochastic policies</a:t>
                </a:r>
              </a:p>
              <a:p>
                <a:pPr lvl="1"/>
                <a:r>
                  <a:rPr lang="en-US" dirty="0"/>
                  <a:t>Cannot be directly applied to continuous action spaces (need to discretize)</a:t>
                </a:r>
              </a:p>
              <a:p>
                <a:pPr lvl="1"/>
                <a:r>
                  <a:rPr lang="en-US" dirty="0"/>
                  <a:t>Need to separately add </a:t>
                </a:r>
                <a14:m>
                  <m:oMath xmlns:m="http://schemas.openxmlformats.org/officeDocument/2006/math">
                    <m:r>
                      <a:rPr lang="en-US" b="0" i="1" smtClean="0">
                        <a:latin typeface="Cambria Math" panose="02040503050406030204" pitchFamily="18" charset="0"/>
                      </a:rPr>
                      <m:t>𝜖</m:t>
                    </m:r>
                  </m:oMath>
                </a14:m>
                <a:r>
                  <a:rPr lang="en-US" dirty="0"/>
                  <a:t>-greedy algorithm to balance exploration vs. exploitation. </a:t>
                </a:r>
                <a:endParaRPr lang="en-SE" dirty="0"/>
              </a:p>
            </p:txBody>
          </p:sp>
        </mc:Choice>
        <mc:Fallback xmlns="">
          <p:sp>
            <p:nvSpPr>
              <p:cNvPr id="3" name="Content Placeholder 2">
                <a:extLst>
                  <a:ext uri="{FF2B5EF4-FFF2-40B4-BE49-F238E27FC236}">
                    <a16:creationId xmlns:a16="http://schemas.microsoft.com/office/drawing/2014/main" id="{F92222FD-CA2E-DC89-B3E8-E0732D9ADA46}"/>
                  </a:ext>
                </a:extLst>
              </p:cNvPr>
              <p:cNvSpPr>
                <a:spLocks noGrp="1" noRot="1" noChangeAspect="1" noMove="1" noResize="1" noEditPoints="1" noAdjustHandles="1" noChangeArrowheads="1" noChangeShapeType="1" noTextEdit="1"/>
              </p:cNvSpPr>
              <p:nvPr>
                <p:ph idx="1"/>
              </p:nvPr>
            </p:nvSpPr>
            <p:spPr>
              <a:blipFill>
                <a:blip r:embed="rId2"/>
                <a:stretch>
                  <a:fillRect l="-1704" t="-1553" r="-593"/>
                </a:stretch>
              </a:blipFill>
            </p:spPr>
            <p:txBody>
              <a:bodyPr/>
              <a:lstStyle/>
              <a:p>
                <a:r>
                  <a:rPr lang="en-SE">
                    <a:noFill/>
                  </a:rPr>
                  <a:t> </a:t>
                </a:r>
              </a:p>
            </p:txBody>
          </p:sp>
        </mc:Fallback>
      </mc:AlternateContent>
      <p:sp>
        <p:nvSpPr>
          <p:cNvPr id="4" name="Slide Number Placeholder 3">
            <a:extLst>
              <a:ext uri="{FF2B5EF4-FFF2-40B4-BE49-F238E27FC236}">
                <a16:creationId xmlns:a16="http://schemas.microsoft.com/office/drawing/2014/main" id="{B33083DD-B3A3-3FEC-AEEC-405DA89AA62C}"/>
              </a:ext>
            </a:extLst>
          </p:cNvPr>
          <p:cNvSpPr>
            <a:spLocks noGrp="1"/>
          </p:cNvSpPr>
          <p:nvPr>
            <p:ph type="sldNum" sz="quarter" idx="12"/>
          </p:nvPr>
        </p:nvSpPr>
        <p:spPr/>
        <p:txBody>
          <a:bodyPr/>
          <a:lstStyle/>
          <a:p>
            <a:pPr>
              <a:defRPr/>
            </a:pPr>
            <a:fld id="{F57F456A-00AF-44E6-8D70-638C0D0130FF}" type="slidenum">
              <a:rPr lang="en-US" altLang="zh-CN" smtClean="0"/>
              <a:pPr>
                <a:defRPr/>
              </a:pPr>
              <a:t>28</a:t>
            </a:fld>
            <a:endParaRPr lang="en-US" altLang="zh-CN"/>
          </a:p>
        </p:txBody>
      </p:sp>
    </p:spTree>
    <p:extLst>
      <p:ext uri="{BB962C8B-B14F-4D97-AF65-F5344CB8AC3E}">
        <p14:creationId xmlns:p14="http://schemas.microsoft.com/office/powerpoint/2010/main" val="40467463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EBD54-DCA5-DC1C-AF83-32BB473DB92E}"/>
              </a:ext>
            </a:extLst>
          </p:cNvPr>
          <p:cNvSpPr>
            <a:spLocks noGrp="1"/>
          </p:cNvSpPr>
          <p:nvPr>
            <p:ph type="title"/>
          </p:nvPr>
        </p:nvSpPr>
        <p:spPr/>
        <p:txBody>
          <a:bodyPr/>
          <a:lstStyle/>
          <a:p>
            <a:r>
              <a:rPr lang="en-US" dirty="0"/>
              <a:t>DQN Extensions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AFD03D8-D731-C2DB-AD7E-1D1C299CEACE}"/>
                  </a:ext>
                </a:extLst>
              </p:cNvPr>
              <p:cNvSpPr>
                <a:spLocks noGrp="1"/>
              </p:cNvSpPr>
              <p:nvPr>
                <p:ph idx="1"/>
              </p:nvPr>
            </p:nvSpPr>
            <p:spPr/>
            <p:txBody>
              <a:bodyPr>
                <a:normAutofit fontScale="92500" lnSpcReduction="20000"/>
              </a:bodyPr>
              <a:lstStyle/>
              <a:p>
                <a:r>
                  <a:rPr lang="en-US" dirty="0"/>
                  <a:t>Experience replay</a:t>
                </a:r>
              </a:p>
              <a:p>
                <a:pPr lvl="1"/>
                <a:r>
                  <a:rPr lang="en-US" dirty="0"/>
                  <a:t>Save transitions </a:t>
                </a:r>
                <a14:m>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𝑡</m:t>
                        </m:r>
                        <m:r>
                          <a:rPr lang="en-US" i="1">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r>
                          <a:rPr lang="en-US" i="1">
                            <a:latin typeface="Cambria Math" panose="02040503050406030204" pitchFamily="18" charset="0"/>
                          </a:rPr>
                          <m:t>+1</m:t>
                        </m:r>
                      </m:sub>
                    </m:sSub>
                    <m:r>
                      <a:rPr lang="en-US" b="0" i="1" smtClean="0">
                        <a:latin typeface="Cambria Math" panose="02040503050406030204" pitchFamily="18" charset="0"/>
                      </a:rPr>
                      <m:t>)</m:t>
                    </m:r>
                  </m:oMath>
                </a14:m>
                <a:r>
                  <a:rPr lang="en-US" dirty="0"/>
                  <a:t> to buffer</a:t>
                </a:r>
              </a:p>
              <a:p>
                <a:pPr lvl="1"/>
                <a:r>
                  <a:rPr lang="en-US" dirty="0"/>
                  <a:t>Randomly sample from replay buffer and apply Q update</a:t>
                </a:r>
              </a:p>
              <a:p>
                <a:r>
                  <a:rPr lang="en-US" dirty="0"/>
                  <a:t>Target network</a:t>
                </a:r>
              </a:p>
              <a:p>
                <a:pPr lvl="1"/>
                <a:r>
                  <a:rPr lang="en-US" dirty="0"/>
                  <a:t>Use a separate Q-network to estimate TD-target</a:t>
                </a:r>
              </a:p>
              <a:p>
                <a:pPr lvl="1"/>
                <a:r>
                  <a:rPr lang="en-US" dirty="0"/>
                  <a:t>Target network is synced infrequently with main network</a:t>
                </a:r>
              </a:p>
              <a:p>
                <a:pPr lvl="1"/>
                <a:r>
                  <a:rPr lang="en-US" dirty="0"/>
                  <a:t>Reduce correlation between Q-value and TD-target</a:t>
                </a:r>
              </a:p>
              <a:p>
                <a:pPr lvl="1"/>
                <a14:m>
                  <m:oMath xmlns:m="http://schemas.openxmlformats.org/officeDocument/2006/math">
                    <m:r>
                      <a:rPr lang="en-US" sz="2800" i="1" smtClean="0">
                        <a:solidFill>
                          <a:schemeClr val="tx1"/>
                        </a:solidFill>
                        <a:latin typeface="Cambria Math" panose="02040503050406030204" pitchFamily="18" charset="0"/>
                      </a:rPr>
                      <m:t>𝑄</m:t>
                    </m:r>
                    <m:d>
                      <m:dPr>
                        <m:ctrlPr>
                          <a:rPr lang="en-US" sz="2800" i="1">
                            <a:solidFill>
                              <a:schemeClr val="tx1"/>
                            </a:solidFill>
                            <a:latin typeface="Cambria Math" panose="02040503050406030204" pitchFamily="18" charset="0"/>
                          </a:rPr>
                        </m:ctrlPr>
                      </m:dPr>
                      <m:e>
                        <m:sSub>
                          <m:sSubPr>
                            <m:ctrlPr>
                              <a:rPr lang="en-US" sz="2800" i="1">
                                <a:solidFill>
                                  <a:schemeClr val="tx1"/>
                                </a:solidFill>
                                <a:latin typeface="Cambria Math" panose="02040503050406030204" pitchFamily="18" charset="0"/>
                              </a:rPr>
                            </m:ctrlPr>
                          </m:sSubPr>
                          <m:e>
                            <m:r>
                              <a:rPr lang="en-US" sz="2800" i="1">
                                <a:solidFill>
                                  <a:schemeClr val="tx1"/>
                                </a:solidFill>
                                <a:latin typeface="Cambria Math" panose="02040503050406030204" pitchFamily="18" charset="0"/>
                              </a:rPr>
                              <m:t>𝑆</m:t>
                            </m:r>
                          </m:e>
                          <m:sub>
                            <m:r>
                              <a:rPr lang="en-US" sz="2800" i="1">
                                <a:solidFill>
                                  <a:schemeClr val="tx1"/>
                                </a:solidFill>
                                <a:latin typeface="Cambria Math" panose="02040503050406030204" pitchFamily="18" charset="0"/>
                              </a:rPr>
                              <m:t>𝑡</m:t>
                            </m:r>
                          </m:sub>
                        </m:sSub>
                        <m:r>
                          <a:rPr lang="en-US" sz="2800" i="1">
                            <a:solidFill>
                              <a:schemeClr val="tx1"/>
                            </a:solidFill>
                            <a:latin typeface="Cambria Math" panose="02040503050406030204" pitchFamily="18" charset="0"/>
                          </a:rPr>
                          <m:t>,</m:t>
                        </m:r>
                        <m:sSub>
                          <m:sSubPr>
                            <m:ctrlPr>
                              <a:rPr lang="en-US" sz="2800" i="1">
                                <a:solidFill>
                                  <a:schemeClr val="tx1"/>
                                </a:solidFill>
                                <a:latin typeface="Cambria Math" panose="02040503050406030204" pitchFamily="18" charset="0"/>
                              </a:rPr>
                            </m:ctrlPr>
                          </m:sSubPr>
                          <m:e>
                            <m:r>
                              <a:rPr lang="en-US" sz="2800" i="1">
                                <a:solidFill>
                                  <a:schemeClr val="tx1"/>
                                </a:solidFill>
                                <a:latin typeface="Cambria Math" panose="02040503050406030204" pitchFamily="18" charset="0"/>
                              </a:rPr>
                              <m:t>𝐴</m:t>
                            </m:r>
                          </m:e>
                          <m:sub>
                            <m:r>
                              <a:rPr lang="en-US" sz="2800" i="1">
                                <a:solidFill>
                                  <a:schemeClr val="tx1"/>
                                </a:solidFill>
                                <a:latin typeface="Cambria Math" panose="02040503050406030204" pitchFamily="18" charset="0"/>
                              </a:rPr>
                              <m:t>𝑡</m:t>
                            </m:r>
                          </m:sub>
                        </m:sSub>
                      </m:e>
                    </m:d>
                    <m:r>
                      <a:rPr lang="en-US" sz="2800" i="1">
                        <a:solidFill>
                          <a:schemeClr val="tx1"/>
                        </a:solidFill>
                        <a:latin typeface="Cambria Math" panose="02040503050406030204" pitchFamily="18" charset="0"/>
                      </a:rPr>
                      <m:t>←</m:t>
                    </m:r>
                    <m:r>
                      <a:rPr lang="en-US" sz="2800" i="1">
                        <a:solidFill>
                          <a:schemeClr val="tx1"/>
                        </a:solidFill>
                        <a:latin typeface="Cambria Math" panose="02040503050406030204" pitchFamily="18" charset="0"/>
                      </a:rPr>
                      <m:t>𝑄</m:t>
                    </m:r>
                    <m:d>
                      <m:dPr>
                        <m:ctrlPr>
                          <a:rPr lang="en-US" sz="2800" i="1">
                            <a:solidFill>
                              <a:schemeClr val="tx1"/>
                            </a:solidFill>
                            <a:latin typeface="Cambria Math" panose="02040503050406030204" pitchFamily="18" charset="0"/>
                          </a:rPr>
                        </m:ctrlPr>
                      </m:dPr>
                      <m:e>
                        <m:sSub>
                          <m:sSubPr>
                            <m:ctrlPr>
                              <a:rPr lang="en-US" sz="2800" i="1">
                                <a:solidFill>
                                  <a:schemeClr val="tx1"/>
                                </a:solidFill>
                                <a:latin typeface="Cambria Math" panose="02040503050406030204" pitchFamily="18" charset="0"/>
                              </a:rPr>
                            </m:ctrlPr>
                          </m:sSubPr>
                          <m:e>
                            <m:r>
                              <a:rPr lang="en-US" sz="2800" i="1">
                                <a:solidFill>
                                  <a:schemeClr val="tx1"/>
                                </a:solidFill>
                                <a:latin typeface="Cambria Math" panose="02040503050406030204" pitchFamily="18" charset="0"/>
                              </a:rPr>
                              <m:t>𝑆</m:t>
                            </m:r>
                          </m:e>
                          <m:sub>
                            <m:r>
                              <a:rPr lang="en-US" sz="2800" i="1">
                                <a:solidFill>
                                  <a:schemeClr val="tx1"/>
                                </a:solidFill>
                                <a:latin typeface="Cambria Math" panose="02040503050406030204" pitchFamily="18" charset="0"/>
                              </a:rPr>
                              <m:t>𝑡</m:t>
                            </m:r>
                          </m:sub>
                        </m:sSub>
                        <m:r>
                          <a:rPr lang="en-US" sz="2800" i="1">
                            <a:solidFill>
                              <a:schemeClr val="tx1"/>
                            </a:solidFill>
                            <a:latin typeface="Cambria Math" panose="02040503050406030204" pitchFamily="18" charset="0"/>
                          </a:rPr>
                          <m:t>,</m:t>
                        </m:r>
                        <m:sSub>
                          <m:sSubPr>
                            <m:ctrlPr>
                              <a:rPr lang="en-US" sz="2800" i="1">
                                <a:solidFill>
                                  <a:schemeClr val="tx1"/>
                                </a:solidFill>
                                <a:latin typeface="Cambria Math" panose="02040503050406030204" pitchFamily="18" charset="0"/>
                              </a:rPr>
                            </m:ctrlPr>
                          </m:sSubPr>
                          <m:e>
                            <m:r>
                              <a:rPr lang="en-US" sz="2800" i="1">
                                <a:solidFill>
                                  <a:schemeClr val="tx1"/>
                                </a:solidFill>
                                <a:latin typeface="Cambria Math" panose="02040503050406030204" pitchFamily="18" charset="0"/>
                              </a:rPr>
                              <m:t>𝐴</m:t>
                            </m:r>
                          </m:e>
                          <m:sub>
                            <m:r>
                              <a:rPr lang="en-US" sz="2800" i="1">
                                <a:solidFill>
                                  <a:schemeClr val="tx1"/>
                                </a:solidFill>
                                <a:latin typeface="Cambria Math" panose="02040503050406030204" pitchFamily="18" charset="0"/>
                              </a:rPr>
                              <m:t>𝑡</m:t>
                            </m:r>
                          </m:sub>
                        </m:sSub>
                      </m:e>
                    </m:d>
                    <m:r>
                      <a:rPr lang="en-US" sz="2800" i="1">
                        <a:solidFill>
                          <a:schemeClr val="tx1"/>
                        </a:solidFill>
                        <a:latin typeface="Cambria Math" panose="02040503050406030204" pitchFamily="18" charset="0"/>
                      </a:rPr>
                      <m:t>+</m:t>
                    </m:r>
                    <m:r>
                      <a:rPr lang="en-US" sz="2800" i="1">
                        <a:solidFill>
                          <a:schemeClr val="tx1"/>
                        </a:solidFill>
                        <a:latin typeface="Cambria Math" panose="02040503050406030204" pitchFamily="18" charset="0"/>
                      </a:rPr>
                      <m:t>𝛼</m:t>
                    </m:r>
                    <m:r>
                      <a:rPr lang="en-US" sz="2800" i="1">
                        <a:solidFill>
                          <a:schemeClr val="tx1"/>
                        </a:solidFill>
                        <a:latin typeface="Cambria Math" panose="02040503050406030204" pitchFamily="18" charset="0"/>
                      </a:rPr>
                      <m:t>(</m:t>
                    </m:r>
                    <m:sSub>
                      <m:sSubPr>
                        <m:ctrlPr>
                          <a:rPr lang="en-US" sz="2800" i="1">
                            <a:solidFill>
                              <a:schemeClr val="tx1"/>
                            </a:solidFill>
                            <a:latin typeface="Cambria Math" panose="02040503050406030204" pitchFamily="18" charset="0"/>
                          </a:rPr>
                        </m:ctrlPr>
                      </m:sSubPr>
                      <m:e>
                        <m:r>
                          <a:rPr lang="en-US" sz="2800" i="1">
                            <a:solidFill>
                              <a:schemeClr val="tx1"/>
                            </a:solidFill>
                            <a:latin typeface="Cambria Math" panose="02040503050406030204" pitchFamily="18" charset="0"/>
                          </a:rPr>
                          <m:t>𝑅</m:t>
                        </m:r>
                      </m:e>
                      <m:sub>
                        <m:r>
                          <a:rPr lang="en-US" sz="2800" i="1">
                            <a:solidFill>
                              <a:schemeClr val="tx1"/>
                            </a:solidFill>
                            <a:latin typeface="Cambria Math" panose="02040503050406030204" pitchFamily="18" charset="0"/>
                          </a:rPr>
                          <m:t>𝑡</m:t>
                        </m:r>
                        <m:r>
                          <a:rPr lang="en-US" sz="2800" i="1">
                            <a:solidFill>
                              <a:schemeClr val="tx1"/>
                            </a:solidFill>
                            <a:latin typeface="Cambria Math" panose="02040503050406030204" pitchFamily="18" charset="0"/>
                          </a:rPr>
                          <m:t>+1</m:t>
                        </m:r>
                      </m:sub>
                    </m:sSub>
                    <m:r>
                      <a:rPr lang="en-US" sz="2800" i="1">
                        <a:solidFill>
                          <a:schemeClr val="tx1"/>
                        </a:solidFill>
                        <a:latin typeface="Cambria Math" panose="02040503050406030204" pitchFamily="18" charset="0"/>
                      </a:rPr>
                      <m:t>+</m:t>
                    </m:r>
                    <m:r>
                      <a:rPr lang="en-US" sz="2800" i="1">
                        <a:solidFill>
                          <a:schemeClr val="tx1"/>
                        </a:solidFill>
                        <a:latin typeface="Cambria Math" panose="02040503050406030204" pitchFamily="18" charset="0"/>
                      </a:rPr>
                      <m:t>𝛾</m:t>
                    </m:r>
                    <m:func>
                      <m:funcPr>
                        <m:ctrlPr>
                          <a:rPr lang="en-US" sz="2800" b="0" i="1" smtClean="0">
                            <a:solidFill>
                              <a:schemeClr val="tx1"/>
                            </a:solidFill>
                            <a:latin typeface="Cambria Math" panose="02040503050406030204" pitchFamily="18" charset="0"/>
                          </a:rPr>
                        </m:ctrlPr>
                      </m:funcPr>
                      <m:fName>
                        <m:limLow>
                          <m:limLowPr>
                            <m:ctrlPr>
                              <a:rPr lang="en-US" sz="2800" b="0" i="1" smtClean="0">
                                <a:solidFill>
                                  <a:schemeClr val="tx1"/>
                                </a:solidFill>
                                <a:latin typeface="Cambria Math" panose="02040503050406030204" pitchFamily="18" charset="0"/>
                              </a:rPr>
                            </m:ctrlPr>
                          </m:limLowPr>
                          <m:e>
                            <m:r>
                              <m:rPr>
                                <m:sty m:val="p"/>
                              </m:rPr>
                              <a:rPr lang="en-US" sz="2800" b="0" i="0" smtClean="0">
                                <a:solidFill>
                                  <a:schemeClr val="tx1"/>
                                </a:solidFill>
                                <a:latin typeface="Cambria Math" panose="02040503050406030204" pitchFamily="18" charset="0"/>
                              </a:rPr>
                              <m:t>max</m:t>
                            </m:r>
                          </m:e>
                          <m:lim>
                            <m:r>
                              <a:rPr lang="en-US" sz="2800" b="0" i="1" smtClean="0">
                                <a:solidFill>
                                  <a:schemeClr val="tx1"/>
                                </a:solidFill>
                                <a:latin typeface="Cambria Math" panose="02040503050406030204" pitchFamily="18" charset="0"/>
                              </a:rPr>
                              <m:t>𝑎</m:t>
                            </m:r>
                          </m:lim>
                        </m:limLow>
                      </m:fName>
                      <m:e>
                        <m:sSup>
                          <m:sSupPr>
                            <m:ctrlPr>
                              <a:rPr lang="en-US" sz="2800" b="0" i="1" smtClean="0">
                                <a:solidFill>
                                  <a:srgbClr val="C00000"/>
                                </a:solidFill>
                                <a:latin typeface="Cambria Math" panose="02040503050406030204" pitchFamily="18" charset="0"/>
                              </a:rPr>
                            </m:ctrlPr>
                          </m:sSupPr>
                          <m:e>
                            <m:r>
                              <a:rPr lang="en-US" sz="2800" i="1">
                                <a:solidFill>
                                  <a:srgbClr val="C00000"/>
                                </a:solidFill>
                                <a:latin typeface="Cambria Math" panose="02040503050406030204" pitchFamily="18" charset="0"/>
                              </a:rPr>
                              <m:t>𝑄</m:t>
                            </m:r>
                          </m:e>
                          <m:sup>
                            <m:r>
                              <a:rPr lang="en-US" sz="2800" b="0" i="1" smtClean="0">
                                <a:solidFill>
                                  <a:srgbClr val="C00000"/>
                                </a:solidFill>
                                <a:latin typeface="Cambria Math" panose="02040503050406030204" pitchFamily="18" charset="0"/>
                              </a:rPr>
                              <m:t>𝑡𝑎𝑟𝑔𝑒𝑡</m:t>
                            </m:r>
                          </m:sup>
                        </m:sSup>
                        <m:d>
                          <m:dPr>
                            <m:ctrlPr>
                              <a:rPr lang="en-US" sz="2800" i="1">
                                <a:solidFill>
                                  <a:schemeClr val="tx1"/>
                                </a:solidFill>
                                <a:latin typeface="Cambria Math" panose="02040503050406030204" pitchFamily="18" charset="0"/>
                              </a:rPr>
                            </m:ctrlPr>
                          </m:dPr>
                          <m:e>
                            <m:sSub>
                              <m:sSubPr>
                                <m:ctrlPr>
                                  <a:rPr lang="en-US" sz="2800" i="1">
                                    <a:solidFill>
                                      <a:schemeClr val="tx1"/>
                                    </a:solidFill>
                                    <a:latin typeface="Cambria Math" panose="02040503050406030204" pitchFamily="18" charset="0"/>
                                  </a:rPr>
                                </m:ctrlPr>
                              </m:sSubPr>
                              <m:e>
                                <m:r>
                                  <a:rPr lang="en-US" sz="2800" i="1">
                                    <a:solidFill>
                                      <a:schemeClr val="tx1"/>
                                    </a:solidFill>
                                    <a:latin typeface="Cambria Math" panose="02040503050406030204" pitchFamily="18" charset="0"/>
                                  </a:rPr>
                                  <m:t>𝑆</m:t>
                                </m:r>
                              </m:e>
                              <m:sub>
                                <m:r>
                                  <a:rPr lang="en-US" sz="2800" i="1">
                                    <a:solidFill>
                                      <a:schemeClr val="tx1"/>
                                    </a:solidFill>
                                    <a:latin typeface="Cambria Math" panose="02040503050406030204" pitchFamily="18" charset="0"/>
                                  </a:rPr>
                                  <m:t>𝑡</m:t>
                                </m:r>
                                <m:r>
                                  <a:rPr lang="en-US" sz="2800" i="1">
                                    <a:solidFill>
                                      <a:schemeClr val="tx1"/>
                                    </a:solidFill>
                                    <a:latin typeface="Cambria Math" panose="02040503050406030204" pitchFamily="18" charset="0"/>
                                  </a:rPr>
                                  <m:t>+1</m:t>
                                </m:r>
                              </m:sub>
                            </m:sSub>
                            <m:r>
                              <a:rPr lang="en-US" sz="2800" i="1">
                                <a:solidFill>
                                  <a:schemeClr val="tx1"/>
                                </a:solidFill>
                                <a:latin typeface="Cambria Math" panose="02040503050406030204" pitchFamily="18" charset="0"/>
                              </a:rPr>
                              <m:t>,</m:t>
                            </m:r>
                            <m:r>
                              <a:rPr lang="en-US" sz="2800" b="0" i="1" smtClean="0">
                                <a:solidFill>
                                  <a:schemeClr val="tx1"/>
                                </a:solidFill>
                                <a:latin typeface="Cambria Math" panose="02040503050406030204" pitchFamily="18" charset="0"/>
                              </a:rPr>
                              <m:t>𝑎</m:t>
                            </m:r>
                          </m:e>
                        </m:d>
                      </m:e>
                    </m:func>
                    <m:r>
                      <a:rPr lang="en-US" sz="2800" i="1">
                        <a:solidFill>
                          <a:schemeClr val="tx1"/>
                        </a:solidFill>
                        <a:latin typeface="Cambria Math" panose="02040503050406030204" pitchFamily="18" charset="0"/>
                      </a:rPr>
                      <m:t>−</m:t>
                    </m:r>
                    <m:r>
                      <a:rPr lang="en-US" sz="2800" i="1">
                        <a:solidFill>
                          <a:schemeClr val="tx1"/>
                        </a:solidFill>
                        <a:latin typeface="Cambria Math" panose="02040503050406030204" pitchFamily="18" charset="0"/>
                      </a:rPr>
                      <m:t>𝑄</m:t>
                    </m:r>
                    <m:d>
                      <m:dPr>
                        <m:ctrlPr>
                          <a:rPr lang="en-US" sz="2800" i="1">
                            <a:solidFill>
                              <a:schemeClr val="tx1"/>
                            </a:solidFill>
                            <a:latin typeface="Cambria Math" panose="02040503050406030204" pitchFamily="18" charset="0"/>
                          </a:rPr>
                        </m:ctrlPr>
                      </m:dPr>
                      <m:e>
                        <m:sSub>
                          <m:sSubPr>
                            <m:ctrlPr>
                              <a:rPr lang="en-US" sz="2800" i="1">
                                <a:solidFill>
                                  <a:schemeClr val="tx1"/>
                                </a:solidFill>
                                <a:latin typeface="Cambria Math" panose="02040503050406030204" pitchFamily="18" charset="0"/>
                              </a:rPr>
                            </m:ctrlPr>
                          </m:sSubPr>
                          <m:e>
                            <m:r>
                              <a:rPr lang="en-US" sz="2800" i="1">
                                <a:solidFill>
                                  <a:schemeClr val="tx1"/>
                                </a:solidFill>
                                <a:latin typeface="Cambria Math" panose="02040503050406030204" pitchFamily="18" charset="0"/>
                              </a:rPr>
                              <m:t>𝑆</m:t>
                            </m:r>
                          </m:e>
                          <m:sub>
                            <m:r>
                              <a:rPr lang="en-US" sz="2800" i="1">
                                <a:solidFill>
                                  <a:schemeClr val="tx1"/>
                                </a:solidFill>
                                <a:latin typeface="Cambria Math" panose="02040503050406030204" pitchFamily="18" charset="0"/>
                              </a:rPr>
                              <m:t>𝑡</m:t>
                            </m:r>
                          </m:sub>
                        </m:sSub>
                        <m:r>
                          <a:rPr lang="en-US" sz="2800" i="1">
                            <a:solidFill>
                              <a:schemeClr val="tx1"/>
                            </a:solidFill>
                            <a:latin typeface="Cambria Math" panose="02040503050406030204" pitchFamily="18" charset="0"/>
                          </a:rPr>
                          <m:t>,</m:t>
                        </m:r>
                        <m:sSub>
                          <m:sSubPr>
                            <m:ctrlPr>
                              <a:rPr lang="en-US" sz="2800" i="1">
                                <a:solidFill>
                                  <a:schemeClr val="tx1"/>
                                </a:solidFill>
                                <a:latin typeface="Cambria Math" panose="02040503050406030204" pitchFamily="18" charset="0"/>
                              </a:rPr>
                            </m:ctrlPr>
                          </m:sSubPr>
                          <m:e>
                            <m:r>
                              <a:rPr lang="en-US" sz="2800" i="1">
                                <a:solidFill>
                                  <a:schemeClr val="tx1"/>
                                </a:solidFill>
                                <a:latin typeface="Cambria Math" panose="02040503050406030204" pitchFamily="18" charset="0"/>
                              </a:rPr>
                              <m:t>𝐴</m:t>
                            </m:r>
                          </m:e>
                          <m:sub>
                            <m:r>
                              <a:rPr lang="en-US" sz="2800" i="1">
                                <a:solidFill>
                                  <a:schemeClr val="tx1"/>
                                </a:solidFill>
                                <a:latin typeface="Cambria Math" panose="02040503050406030204" pitchFamily="18" charset="0"/>
                              </a:rPr>
                              <m:t>𝑡</m:t>
                            </m:r>
                          </m:sub>
                        </m:sSub>
                      </m:e>
                    </m:d>
                    <m:r>
                      <a:rPr lang="en-US" sz="2800" i="1">
                        <a:solidFill>
                          <a:schemeClr val="tx1"/>
                        </a:solidFill>
                        <a:latin typeface="Cambria Math" panose="02040503050406030204" pitchFamily="18" charset="0"/>
                      </a:rPr>
                      <m:t>)</m:t>
                    </m:r>
                  </m:oMath>
                </a14:m>
                <a:endParaRPr lang="en-US" sz="2800" dirty="0">
                  <a:solidFill>
                    <a:schemeClr val="tx1"/>
                  </a:solidFill>
                </a:endParaRPr>
              </a:p>
              <a:p>
                <a:pPr lvl="1"/>
                <a:endParaRPr lang="en-SE" dirty="0"/>
              </a:p>
            </p:txBody>
          </p:sp>
        </mc:Choice>
        <mc:Fallback xmlns="">
          <p:sp>
            <p:nvSpPr>
              <p:cNvPr id="3" name="Content Placeholder 2">
                <a:extLst>
                  <a:ext uri="{FF2B5EF4-FFF2-40B4-BE49-F238E27FC236}">
                    <a16:creationId xmlns:a16="http://schemas.microsoft.com/office/drawing/2014/main" id="{DAFD03D8-D731-C2DB-AD7E-1D1C299CEACE}"/>
                  </a:ext>
                </a:extLst>
              </p:cNvPr>
              <p:cNvSpPr>
                <a:spLocks noGrp="1" noRot="1" noChangeAspect="1" noMove="1" noResize="1" noEditPoints="1" noAdjustHandles="1" noChangeArrowheads="1" noChangeShapeType="1" noTextEdit="1"/>
              </p:cNvSpPr>
              <p:nvPr>
                <p:ph idx="1"/>
              </p:nvPr>
            </p:nvSpPr>
            <p:spPr>
              <a:blipFill>
                <a:blip r:embed="rId2"/>
                <a:stretch>
                  <a:fillRect l="-1481" t="-3345" r="-1259"/>
                </a:stretch>
              </a:blipFill>
            </p:spPr>
            <p:txBody>
              <a:bodyPr/>
              <a:lstStyle/>
              <a:p>
                <a:r>
                  <a:rPr lang="en-SE">
                    <a:noFill/>
                  </a:rPr>
                  <a:t> </a:t>
                </a:r>
              </a:p>
            </p:txBody>
          </p:sp>
        </mc:Fallback>
      </mc:AlternateContent>
      <p:sp>
        <p:nvSpPr>
          <p:cNvPr id="4" name="Slide Number Placeholder 3">
            <a:extLst>
              <a:ext uri="{FF2B5EF4-FFF2-40B4-BE49-F238E27FC236}">
                <a16:creationId xmlns:a16="http://schemas.microsoft.com/office/drawing/2014/main" id="{D4FA1053-2D81-1100-9B62-671179B6F868}"/>
              </a:ext>
            </a:extLst>
          </p:cNvPr>
          <p:cNvSpPr>
            <a:spLocks noGrp="1"/>
          </p:cNvSpPr>
          <p:nvPr>
            <p:ph type="sldNum" sz="quarter" idx="12"/>
          </p:nvPr>
        </p:nvSpPr>
        <p:spPr/>
        <p:txBody>
          <a:bodyPr/>
          <a:lstStyle/>
          <a:p>
            <a:pPr>
              <a:defRPr/>
            </a:pPr>
            <a:fld id="{F57F456A-00AF-44E6-8D70-638C0D0130FF}" type="slidenum">
              <a:rPr lang="en-US" altLang="zh-CN" smtClean="0"/>
              <a:pPr>
                <a:defRPr/>
              </a:pPr>
              <a:t>29</a:t>
            </a:fld>
            <a:endParaRPr lang="en-US" altLang="zh-CN"/>
          </a:p>
        </p:txBody>
      </p:sp>
      <p:sp>
        <p:nvSpPr>
          <p:cNvPr id="6" name="TextBox 5">
            <a:extLst>
              <a:ext uri="{FF2B5EF4-FFF2-40B4-BE49-F238E27FC236}">
                <a16:creationId xmlns:a16="http://schemas.microsoft.com/office/drawing/2014/main" id="{9C1CC92C-5099-5F44-54AC-E57792E006A1}"/>
              </a:ext>
            </a:extLst>
          </p:cNvPr>
          <p:cNvSpPr txBox="1"/>
          <p:nvPr/>
        </p:nvSpPr>
        <p:spPr>
          <a:xfrm>
            <a:off x="2406770" y="6557483"/>
            <a:ext cx="4666892" cy="253916"/>
          </a:xfrm>
          <a:prstGeom prst="rect">
            <a:avLst/>
          </a:prstGeom>
          <a:noFill/>
        </p:spPr>
        <p:txBody>
          <a:bodyPr wrap="square">
            <a:spAutoFit/>
          </a:bodyPr>
          <a:lstStyle/>
          <a:p>
            <a:r>
              <a:rPr lang="en-US" sz="1050" dirty="0"/>
              <a:t>2) Deep Q Network DQN </a:t>
            </a:r>
            <a:r>
              <a:rPr lang="en-US" sz="1050" dirty="0">
                <a:hlinkClick r:id="rId3"/>
              </a:rPr>
              <a:t>https://www.youtube.com/watch?v=By6TYFSIFVE</a:t>
            </a:r>
            <a:r>
              <a:rPr lang="en-US" sz="1050" dirty="0"/>
              <a:t> </a:t>
            </a:r>
            <a:endParaRPr lang="en-SE" sz="1050" dirty="0"/>
          </a:p>
        </p:txBody>
      </p:sp>
    </p:spTree>
    <p:extLst>
      <p:ext uri="{BB962C8B-B14F-4D97-AF65-F5344CB8AC3E}">
        <p14:creationId xmlns:p14="http://schemas.microsoft.com/office/powerpoint/2010/main" val="25153449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ChangeArrowheads="1"/>
          </p:cNvSpPr>
          <p:nvPr>
            <p:ph type="title"/>
          </p:nvPr>
        </p:nvSpPr>
        <p:spPr/>
        <p:txBody>
          <a:bodyPr/>
          <a:lstStyle/>
          <a:p>
            <a:r>
              <a:rPr lang="en-US">
                <a:ea typeface="ＭＳ Ｐゴシック" pitchFamily="34" charset="-128"/>
              </a:rPr>
              <a:t>Reinforcement Learning</a:t>
            </a:r>
          </a:p>
        </p:txBody>
      </p:sp>
      <p:pic>
        <p:nvPicPr>
          <p:cNvPr id="4" name="Picture 3"/>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76200" y="5096490"/>
            <a:ext cx="4078214" cy="1486872"/>
          </a:xfrm>
          <a:prstGeom prst="rect">
            <a:avLst/>
          </a:prstGeom>
          <a:noFill/>
          <a:ln w="9525">
            <a:noFill/>
            <a:miter lim="800000"/>
            <a:headEnd/>
            <a:tailEnd/>
          </a:ln>
        </p:spPr>
      </p:pic>
      <p:grpSp>
        <p:nvGrpSpPr>
          <p:cNvPr id="16" name="Group 15"/>
          <p:cNvGrpSpPr/>
          <p:nvPr/>
        </p:nvGrpSpPr>
        <p:grpSpPr>
          <a:xfrm>
            <a:off x="-190501" y="4947260"/>
            <a:ext cx="3886200" cy="1834661"/>
            <a:chOff x="5920155" y="2133600"/>
            <a:chExt cx="5181600" cy="2446215"/>
          </a:xfrm>
        </p:grpSpPr>
        <p:sp>
          <p:nvSpPr>
            <p:cNvPr id="5" name="Rectangle 4"/>
            <p:cNvSpPr/>
            <p:nvPr/>
          </p:nvSpPr>
          <p:spPr>
            <a:xfrm>
              <a:off x="5920155" y="2971800"/>
              <a:ext cx="816708" cy="1295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Palatino"/>
                <a:cs typeface="Palatino"/>
              </a:endParaRPr>
            </a:p>
          </p:txBody>
        </p:sp>
        <p:sp>
          <p:nvSpPr>
            <p:cNvPr id="8" name="Rectangle 7"/>
            <p:cNvSpPr/>
            <p:nvPr/>
          </p:nvSpPr>
          <p:spPr>
            <a:xfrm>
              <a:off x="6605955" y="4046415"/>
              <a:ext cx="1676400" cy="533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Palatino"/>
                <a:cs typeface="Palatino"/>
              </a:endParaRPr>
            </a:p>
          </p:txBody>
        </p:sp>
        <p:sp>
          <p:nvSpPr>
            <p:cNvPr id="9" name="Rectangle 8"/>
            <p:cNvSpPr/>
            <p:nvPr/>
          </p:nvSpPr>
          <p:spPr>
            <a:xfrm>
              <a:off x="6224955" y="3733800"/>
              <a:ext cx="685800" cy="533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Palatino"/>
                <a:cs typeface="Palatino"/>
              </a:endParaRPr>
            </a:p>
          </p:txBody>
        </p:sp>
        <p:sp>
          <p:nvSpPr>
            <p:cNvPr id="10" name="Rectangle 9"/>
            <p:cNvSpPr/>
            <p:nvPr/>
          </p:nvSpPr>
          <p:spPr>
            <a:xfrm>
              <a:off x="7139354" y="2286000"/>
              <a:ext cx="1547445" cy="990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Palatino"/>
                <a:cs typeface="Palatino"/>
              </a:endParaRPr>
            </a:p>
          </p:txBody>
        </p:sp>
        <p:sp>
          <p:nvSpPr>
            <p:cNvPr id="11" name="Rectangle 10"/>
            <p:cNvSpPr/>
            <p:nvPr/>
          </p:nvSpPr>
          <p:spPr>
            <a:xfrm>
              <a:off x="9653955" y="2209800"/>
              <a:ext cx="1447800" cy="1066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Palatino"/>
                <a:cs typeface="Palatino"/>
              </a:endParaRPr>
            </a:p>
          </p:txBody>
        </p:sp>
        <p:sp>
          <p:nvSpPr>
            <p:cNvPr id="12" name="Rectangle 11"/>
            <p:cNvSpPr/>
            <p:nvPr/>
          </p:nvSpPr>
          <p:spPr>
            <a:xfrm>
              <a:off x="8001000" y="2133600"/>
              <a:ext cx="1828800" cy="457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Palatino"/>
                <a:cs typeface="Palatino"/>
              </a:endParaRPr>
            </a:p>
          </p:txBody>
        </p:sp>
        <p:sp>
          <p:nvSpPr>
            <p:cNvPr id="14" name="Isosceles Triangle 13"/>
            <p:cNvSpPr/>
            <p:nvPr/>
          </p:nvSpPr>
          <p:spPr>
            <a:xfrm rot="10800000">
              <a:off x="8458200" y="2743200"/>
              <a:ext cx="304800" cy="228600"/>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Palatino"/>
                <a:cs typeface="Palatino"/>
              </a:endParaRPr>
            </a:p>
          </p:txBody>
        </p:sp>
        <p:sp>
          <p:nvSpPr>
            <p:cNvPr id="15" name="Rectangle 14"/>
            <p:cNvSpPr/>
            <p:nvPr/>
          </p:nvSpPr>
          <p:spPr>
            <a:xfrm>
              <a:off x="7748955" y="3429000"/>
              <a:ext cx="1654908" cy="838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Palatino"/>
                <a:cs typeface="Palatino"/>
              </a:endParaRPr>
            </a:p>
          </p:txBody>
        </p:sp>
      </p:grpSp>
      <mc:AlternateContent xmlns:mc="http://schemas.openxmlformats.org/markup-compatibility/2006" xmlns:a14="http://schemas.microsoft.com/office/drawing/2010/main">
        <mc:Choice Requires="a14">
          <p:sp>
            <p:nvSpPr>
              <p:cNvPr id="24578" name="Rectangle 3"/>
              <p:cNvSpPr>
                <a:spLocks noGrp="1" noChangeArrowheads="1"/>
              </p:cNvSpPr>
              <p:nvPr>
                <p:ph idx="1"/>
              </p:nvPr>
            </p:nvSpPr>
            <p:spPr>
              <a:xfrm>
                <a:off x="342900" y="1524000"/>
                <a:ext cx="8286750" cy="3543301"/>
              </a:xfrm>
            </p:spPr>
            <p:txBody>
              <a:bodyPr>
                <a:normAutofit fontScale="92500" lnSpcReduction="10000"/>
              </a:bodyPr>
              <a:lstStyle/>
              <a:p>
                <a:pPr>
                  <a:lnSpc>
                    <a:spcPct val="80000"/>
                  </a:lnSpc>
                </a:pPr>
                <a:r>
                  <a:rPr lang="en-US" sz="2800" dirty="0">
                    <a:ea typeface="ＭＳ Ｐゴシック" pitchFamily="34" charset="-128"/>
                  </a:rPr>
                  <a:t>Recall: an MDP consists of:</a:t>
                </a:r>
              </a:p>
              <a:p>
                <a:pPr lvl="1">
                  <a:lnSpc>
                    <a:spcPct val="80000"/>
                  </a:lnSpc>
                </a:pPr>
                <a:r>
                  <a:rPr lang="en-US" sz="2400" dirty="0">
                    <a:ea typeface="ＭＳ Ｐゴシック" pitchFamily="34" charset="-128"/>
                  </a:rPr>
                  <a:t>Set of states </a:t>
                </a:r>
                <a14:m>
                  <m:oMath xmlns:m="http://schemas.openxmlformats.org/officeDocument/2006/math">
                    <m:r>
                      <a:rPr lang="en-US" sz="2400" i="1" dirty="0">
                        <a:latin typeface="Cambria Math" panose="02040503050406030204" pitchFamily="18" charset="0"/>
                        <a:ea typeface="ＭＳ Ｐゴシック" pitchFamily="34" charset="-128"/>
                      </a:rPr>
                      <m:t>𝑆</m:t>
                    </m:r>
                  </m:oMath>
                </a14:m>
                <a:endParaRPr lang="en-US" sz="2400" dirty="0">
                  <a:ea typeface="ＭＳ Ｐゴシック" pitchFamily="34" charset="-128"/>
                </a:endParaRPr>
              </a:p>
              <a:p>
                <a:pPr lvl="1">
                  <a:lnSpc>
                    <a:spcPct val="80000"/>
                  </a:lnSpc>
                </a:pPr>
                <a:r>
                  <a:rPr lang="en-US" sz="2400" dirty="0">
                    <a:ea typeface="ＭＳ Ｐゴシック" pitchFamily="34" charset="-128"/>
                  </a:rPr>
                  <a:t>Start state </a:t>
                </a:r>
                <a14:m>
                  <m:oMath xmlns:m="http://schemas.openxmlformats.org/officeDocument/2006/math">
                    <m:sSub>
                      <m:sSubPr>
                        <m:ctrlPr>
                          <a:rPr lang="en-US" sz="2400" i="1" dirty="0">
                            <a:latin typeface="Cambria Math" panose="02040503050406030204" pitchFamily="18" charset="0"/>
                            <a:ea typeface="ＭＳ Ｐゴシック" pitchFamily="34" charset="-128"/>
                          </a:rPr>
                        </m:ctrlPr>
                      </m:sSubPr>
                      <m:e>
                        <m:r>
                          <m:rPr>
                            <m:sty m:val="p"/>
                          </m:rPr>
                          <a:rPr lang="en-US" sz="2400" dirty="0">
                            <a:latin typeface="Cambria Math" panose="02040503050406030204" pitchFamily="18" charset="0"/>
                            <a:ea typeface="ＭＳ Ｐゴシック" pitchFamily="34" charset="-128"/>
                          </a:rPr>
                          <m:t>s</m:t>
                        </m:r>
                      </m:e>
                      <m:sub>
                        <m:r>
                          <a:rPr lang="en-US" sz="2400" dirty="0">
                            <a:latin typeface="Cambria Math" panose="02040503050406030204" pitchFamily="18" charset="0"/>
                            <a:ea typeface="ＭＳ Ｐゴシック" pitchFamily="34" charset="-128"/>
                          </a:rPr>
                          <m:t>0</m:t>
                        </m:r>
                      </m:sub>
                    </m:sSub>
                  </m:oMath>
                </a14:m>
                <a:endParaRPr lang="en-US" sz="2400" baseline="-25000" dirty="0">
                  <a:ea typeface="ＭＳ Ｐゴシック" pitchFamily="34" charset="-128"/>
                </a:endParaRPr>
              </a:p>
              <a:p>
                <a:pPr lvl="1">
                  <a:lnSpc>
                    <a:spcPct val="80000"/>
                  </a:lnSpc>
                </a:pPr>
                <a:r>
                  <a:rPr lang="en-US" sz="2400" dirty="0">
                    <a:ea typeface="ＭＳ Ｐゴシック" pitchFamily="34" charset="-128"/>
                  </a:rPr>
                  <a:t>Set of actions </a:t>
                </a:r>
                <a14:m>
                  <m:oMath xmlns:m="http://schemas.openxmlformats.org/officeDocument/2006/math">
                    <m:r>
                      <a:rPr lang="en-US" sz="2400" i="1" dirty="0">
                        <a:latin typeface="Cambria Math" panose="02040503050406030204" pitchFamily="18" charset="0"/>
                        <a:ea typeface="ＭＳ Ｐゴシック" pitchFamily="34" charset="-128"/>
                      </a:rPr>
                      <m:t>𝐴</m:t>
                    </m:r>
                  </m:oMath>
                </a14:m>
                <a:endParaRPr lang="en-US" sz="2400" dirty="0">
                  <a:ea typeface="ＭＳ Ｐゴシック" pitchFamily="34" charset="-128"/>
                </a:endParaRPr>
              </a:p>
              <a:p>
                <a:pPr lvl="1">
                  <a:lnSpc>
                    <a:spcPct val="80000"/>
                  </a:lnSpc>
                </a:pPr>
                <a:r>
                  <a:rPr lang="en-US" sz="2400" dirty="0">
                    <a:ea typeface="ＭＳ Ｐゴシック" pitchFamily="34" charset="-128"/>
                  </a:rPr>
                  <a:t>Transitions and rewards </a:t>
                </a:r>
                <a14:m>
                  <m:oMath xmlns:m="http://schemas.openxmlformats.org/officeDocument/2006/math">
                    <m:r>
                      <a:rPr lang="en-US" sz="2400" i="1">
                        <a:latin typeface="Cambria Math" panose="02040503050406030204" pitchFamily="18" charset="0"/>
                      </a:rPr>
                      <m:t>𝑝</m:t>
                    </m:r>
                    <m:d>
                      <m:dPr>
                        <m:ctrlPr>
                          <a:rPr lang="en-US" sz="2400" i="1">
                            <a:latin typeface="Cambria Math" panose="02040503050406030204" pitchFamily="18" charset="0"/>
                          </a:rPr>
                        </m:ctrlPr>
                      </m:dPr>
                      <m:e>
                        <m:r>
                          <a:rPr lang="en-US" sz="2400" i="1">
                            <a:latin typeface="Cambria Math" panose="02040503050406030204" pitchFamily="18" charset="0"/>
                          </a:rPr>
                          <m:t>𝑟</m:t>
                        </m:r>
                        <m:r>
                          <a:rPr lang="en-US" sz="2400" i="1">
                            <a:latin typeface="Cambria Math" panose="02040503050406030204" pitchFamily="18" charset="0"/>
                          </a:rPr>
                          <m:t>,</m:t>
                        </m:r>
                        <m:r>
                          <a:rPr lang="en-US" sz="2400" i="1">
                            <a:latin typeface="Cambria Math" panose="02040503050406030204" pitchFamily="18" charset="0"/>
                          </a:rPr>
                          <m:t>𝑠</m:t>
                        </m:r>
                        <m:r>
                          <a:rPr lang="en-US" sz="2400" i="1">
                            <a:latin typeface="Cambria Math" panose="02040503050406030204" pitchFamily="18" charset="0"/>
                          </a:rPr>
                          <m:t>′</m:t>
                        </m:r>
                      </m:e>
                      <m:e>
                        <m:r>
                          <a:rPr lang="en-US" sz="2400" i="1">
                            <a:latin typeface="Cambria Math" panose="02040503050406030204" pitchFamily="18" charset="0"/>
                          </a:rPr>
                          <m:t>𝑠</m:t>
                        </m:r>
                        <m:r>
                          <a:rPr lang="en-US" sz="2400" i="1">
                            <a:latin typeface="Cambria Math" panose="02040503050406030204" pitchFamily="18" charset="0"/>
                          </a:rPr>
                          <m:t>,</m:t>
                        </m:r>
                        <m:r>
                          <a:rPr lang="en-US" sz="2400" i="1">
                            <a:latin typeface="Cambria Math" panose="02040503050406030204" pitchFamily="18" charset="0"/>
                          </a:rPr>
                          <m:t>𝑎</m:t>
                        </m:r>
                      </m:e>
                    </m:d>
                  </m:oMath>
                </a14:m>
                <a:r>
                  <a:rPr lang="en-US" sz="2400" dirty="0">
                    <a:ea typeface="ＭＳ Ｐゴシック" pitchFamily="34" charset="-128"/>
                  </a:rPr>
                  <a:t> </a:t>
                </a:r>
                <a:r>
                  <a:rPr lang="en-US" altLang="ja-JP" sz="2400" dirty="0">
                    <a:ea typeface="ＭＳ Ｐゴシック" pitchFamily="34" charset="-128"/>
                  </a:rPr>
                  <a:t>(w. discount </a:t>
                </a:r>
                <a14:m>
                  <m:oMath xmlns:m="http://schemas.openxmlformats.org/officeDocument/2006/math">
                    <m:r>
                      <a:rPr lang="en-US" altLang="ja-JP" sz="2400" i="1" dirty="0">
                        <a:latin typeface="Cambria Math" panose="02040503050406030204" pitchFamily="18" charset="0"/>
                        <a:ea typeface="ＭＳ Ｐゴシック" pitchFamily="34" charset="-128"/>
                        <a:sym typeface="Symbol" pitchFamily="18" charset="2"/>
                      </a:rPr>
                      <m:t></m:t>
                    </m:r>
                  </m:oMath>
                </a14:m>
                <a:r>
                  <a:rPr lang="en-US" altLang="ja-JP" sz="2400" dirty="0">
                    <a:ea typeface="ＭＳ Ｐゴシック" pitchFamily="34" charset="-128"/>
                  </a:rPr>
                  <a:t>)</a:t>
                </a:r>
                <a:endParaRPr lang="en-US" sz="1400" dirty="0">
                  <a:ea typeface="ＭＳ Ｐゴシック" pitchFamily="34" charset="-128"/>
                  <a:sym typeface="Symbol" pitchFamily="18" charset="2"/>
                </a:endParaRPr>
              </a:p>
              <a:p>
                <a:r>
                  <a:rPr lang="en-US" sz="2800" dirty="0">
                    <a:ea typeface="ＭＳ Ｐゴシック" pitchFamily="34" charset="-128"/>
                    <a:sym typeface="Symbol" pitchFamily="18" charset="2"/>
                  </a:rPr>
                  <a:t>But now the model </a:t>
                </a:r>
                <a14:m>
                  <m:oMath xmlns:m="http://schemas.openxmlformats.org/officeDocument/2006/math">
                    <m:r>
                      <a:rPr lang="en-US" sz="2800" i="1">
                        <a:latin typeface="Cambria Math" panose="02040503050406030204" pitchFamily="18" charset="0"/>
                      </a:rPr>
                      <m:t>𝑝</m:t>
                    </m:r>
                    <m:d>
                      <m:dPr>
                        <m:ctrlPr>
                          <a:rPr lang="en-US" sz="2800" i="1">
                            <a:latin typeface="Cambria Math" panose="02040503050406030204" pitchFamily="18" charset="0"/>
                          </a:rPr>
                        </m:ctrlPr>
                      </m:dPr>
                      <m:e>
                        <m:r>
                          <a:rPr lang="en-US" sz="2800" i="1">
                            <a:latin typeface="Cambria Math" panose="02040503050406030204" pitchFamily="18" charset="0"/>
                          </a:rPr>
                          <m:t>𝑟</m:t>
                        </m:r>
                        <m:r>
                          <a:rPr lang="en-US" sz="2800" i="1">
                            <a:latin typeface="Cambria Math" panose="02040503050406030204" pitchFamily="18" charset="0"/>
                          </a:rPr>
                          <m:t>,</m:t>
                        </m:r>
                        <m:r>
                          <a:rPr lang="en-US" sz="2800" i="1">
                            <a:latin typeface="Cambria Math" panose="02040503050406030204" pitchFamily="18" charset="0"/>
                          </a:rPr>
                          <m:t>𝑠</m:t>
                        </m:r>
                        <m:r>
                          <a:rPr lang="en-US" sz="2800" i="1">
                            <a:latin typeface="Cambria Math" panose="02040503050406030204" pitchFamily="18" charset="0"/>
                          </a:rPr>
                          <m:t>′</m:t>
                        </m:r>
                      </m:e>
                      <m:e>
                        <m:r>
                          <a:rPr lang="en-US" sz="2800" i="1">
                            <a:latin typeface="Cambria Math" panose="02040503050406030204" pitchFamily="18" charset="0"/>
                          </a:rPr>
                          <m:t>𝑠</m:t>
                        </m:r>
                        <m:r>
                          <a:rPr lang="en-US" sz="2800" i="1">
                            <a:latin typeface="Cambria Math" panose="02040503050406030204" pitchFamily="18" charset="0"/>
                          </a:rPr>
                          <m:t>,</m:t>
                        </m:r>
                        <m:r>
                          <a:rPr lang="en-US" sz="2800" i="1">
                            <a:latin typeface="Cambria Math" panose="02040503050406030204" pitchFamily="18" charset="0"/>
                          </a:rPr>
                          <m:t>𝑎</m:t>
                        </m:r>
                      </m:e>
                    </m:d>
                  </m:oMath>
                </a14:m>
                <a:r>
                  <a:rPr lang="en-US" sz="2800" dirty="0">
                    <a:ea typeface="ＭＳ Ｐゴシック" pitchFamily="34" charset="-128"/>
                  </a:rPr>
                  <a:t> is unknown</a:t>
                </a:r>
                <a:endParaRPr lang="en-US" altLang="ja-JP" sz="2800" dirty="0">
                  <a:ea typeface="ＭＳ Ｐゴシック" pitchFamily="34" charset="-128"/>
                  <a:sym typeface="Symbol" pitchFamily="18" charset="2"/>
                </a:endParaRPr>
              </a:p>
              <a:p>
                <a:pPr lvl="1"/>
                <a:r>
                  <a:rPr lang="en-US" sz="2400" dirty="0"/>
                  <a:t>Unknown reward </a:t>
                </a:r>
                <a14:m>
                  <m:oMath xmlns:m="http://schemas.openxmlformats.org/officeDocument/2006/math">
                    <m:r>
                      <a:rPr lang="en-US" sz="2400" i="1">
                        <a:latin typeface="Cambria Math" panose="02040503050406030204" pitchFamily="18" charset="0"/>
                      </a:rPr>
                      <m:t>𝑟</m:t>
                    </m:r>
                  </m:oMath>
                </a14:m>
                <a:r>
                  <a:rPr lang="en-US" sz="2400" dirty="0"/>
                  <a:t> and next state </a:t>
                </a:r>
                <a14:m>
                  <m:oMath xmlns:m="http://schemas.openxmlformats.org/officeDocument/2006/math">
                    <m:r>
                      <a:rPr lang="en-US" sz="2400" i="1">
                        <a:latin typeface="Cambria Math" panose="02040503050406030204" pitchFamily="18" charset="0"/>
                      </a:rPr>
                      <m:t>𝑠</m:t>
                    </m:r>
                    <m:r>
                      <a:rPr lang="en-US" sz="2400" i="1">
                        <a:latin typeface="Cambria Math" panose="02040503050406030204" pitchFamily="18" charset="0"/>
                      </a:rPr>
                      <m:t>′</m:t>
                    </m:r>
                  </m:oMath>
                </a14:m>
                <a:r>
                  <a:rPr lang="en-US" sz="2400" dirty="0"/>
                  <a:t>, denoted as state transition </a:t>
                </a:r>
                <a14:m>
                  <m:oMath xmlns:m="http://schemas.openxmlformats.org/officeDocument/2006/math">
                    <m:r>
                      <a:rPr lang="en-US" sz="2400" i="1">
                        <a:latin typeface="Cambria Math" panose="02040503050406030204" pitchFamily="18" charset="0"/>
                      </a:rPr>
                      <m:t>(</m:t>
                    </m:r>
                    <m:r>
                      <a:rPr lang="en-US" sz="2400" i="1">
                        <a:latin typeface="Cambria Math" panose="02040503050406030204" pitchFamily="18" charset="0"/>
                      </a:rPr>
                      <m:t>𝑠</m:t>
                    </m:r>
                    <m:r>
                      <a:rPr lang="en-US" sz="2400" i="1">
                        <a:latin typeface="Cambria Math" panose="02040503050406030204" pitchFamily="18" charset="0"/>
                      </a:rPr>
                      <m:t>,</m:t>
                    </m:r>
                    <m:r>
                      <a:rPr lang="en-US" sz="2400" i="1">
                        <a:latin typeface="Cambria Math" panose="02040503050406030204" pitchFamily="18" charset="0"/>
                      </a:rPr>
                      <m:t>𝑎</m:t>
                    </m:r>
                    <m:r>
                      <a:rPr lang="en-US" sz="2400" i="1">
                        <a:latin typeface="Cambria Math" panose="02040503050406030204" pitchFamily="18" charset="0"/>
                      </a:rPr>
                      <m:t>,</m:t>
                    </m:r>
                    <m:r>
                      <a:rPr lang="en-US" sz="2400" i="1">
                        <a:latin typeface="Cambria Math" panose="02040503050406030204" pitchFamily="18" charset="0"/>
                      </a:rPr>
                      <m:t>𝑟</m:t>
                    </m:r>
                    <m:r>
                      <a:rPr lang="en-US" sz="2400" i="1">
                        <a:latin typeface="Cambria Math" panose="02040503050406030204" pitchFamily="18" charset="0"/>
                      </a:rPr>
                      <m:t>,</m:t>
                    </m:r>
                    <m:r>
                      <a:rPr lang="en-US" sz="2400" i="1">
                        <a:latin typeface="Cambria Math" panose="02040503050406030204" pitchFamily="18" charset="0"/>
                      </a:rPr>
                      <m:t>𝑠</m:t>
                    </m:r>
                    <m:r>
                      <a:rPr lang="en-US" sz="2400" i="1">
                        <a:latin typeface="Cambria Math" panose="02040503050406030204" pitchFamily="18" charset="0"/>
                      </a:rPr>
                      <m:t>′)</m:t>
                    </m:r>
                  </m:oMath>
                </a14:m>
                <a:r>
                  <a:rPr lang="en-US" sz="2400" dirty="0"/>
                  <a:t>, if agent takes action </a:t>
                </a:r>
                <a14:m>
                  <m:oMath xmlns:m="http://schemas.openxmlformats.org/officeDocument/2006/math">
                    <m:r>
                      <a:rPr lang="en-US" sz="2400" i="1">
                        <a:latin typeface="Cambria Math" panose="02040503050406030204" pitchFamily="18" charset="0"/>
                      </a:rPr>
                      <m:t>𝑎</m:t>
                    </m:r>
                  </m:oMath>
                </a14:m>
                <a:r>
                  <a:rPr lang="en-US" sz="2400" dirty="0"/>
                  <a:t> in state </a:t>
                </a:r>
                <a14:m>
                  <m:oMath xmlns:m="http://schemas.openxmlformats.org/officeDocument/2006/math">
                    <m:r>
                      <a:rPr lang="en-US" sz="2400" i="1">
                        <a:latin typeface="Cambria Math" panose="02040503050406030204" pitchFamily="18" charset="0"/>
                      </a:rPr>
                      <m:t>𝑠</m:t>
                    </m:r>
                  </m:oMath>
                </a14:m>
                <a:r>
                  <a:rPr lang="en-US" sz="2400" dirty="0"/>
                  <a:t>. </a:t>
                </a:r>
                <a:endParaRPr lang="en-US" sz="2400" dirty="0">
                  <a:ea typeface="ＭＳ Ｐゴシック" pitchFamily="34" charset="-128"/>
                  <a:sym typeface="Symbol" pitchFamily="18" charset="2"/>
                </a:endParaRPr>
              </a:p>
              <a:p>
                <a:pPr lvl="1"/>
                <a:r>
                  <a:rPr lang="en-US" sz="2400" dirty="0">
                    <a:ea typeface="ＭＳ Ｐゴシック" pitchFamily="34" charset="-128"/>
                    <a:sym typeface="Symbol" pitchFamily="18" charset="2"/>
                  </a:rPr>
                  <a:t>Agent must learn the optimal policy </a:t>
                </a:r>
                <a14:m>
                  <m:oMath xmlns:m="http://schemas.openxmlformats.org/officeDocument/2006/math">
                    <m:r>
                      <a:rPr lang="en-US" sz="2400" i="1">
                        <a:latin typeface="Cambria Math" panose="02040503050406030204" pitchFamily="18" charset="0"/>
                        <a:ea typeface="ＭＳ Ｐゴシック" pitchFamily="34" charset="-128"/>
                      </a:rPr>
                      <m:t>𝜋</m:t>
                    </m:r>
                    <m:r>
                      <a:rPr lang="en-US" sz="2400" i="1">
                        <a:latin typeface="Cambria Math" panose="02040503050406030204" pitchFamily="18" charset="0"/>
                        <a:ea typeface="ＭＳ Ｐゴシック" pitchFamily="34" charset="-128"/>
                      </a:rPr>
                      <m:t>(</m:t>
                    </m:r>
                    <m:r>
                      <a:rPr lang="en-US" sz="2400" i="1">
                        <a:latin typeface="Cambria Math" panose="02040503050406030204" pitchFamily="18" charset="0"/>
                        <a:ea typeface="ＭＳ Ｐゴシック" pitchFamily="34" charset="-128"/>
                      </a:rPr>
                      <m:t>𝑎</m:t>
                    </m:r>
                    <m:r>
                      <a:rPr lang="en-US" sz="2400" i="1">
                        <a:latin typeface="Cambria Math" panose="02040503050406030204" pitchFamily="18" charset="0"/>
                        <a:ea typeface="ＭＳ Ｐゴシック" pitchFamily="34" charset="-128"/>
                      </a:rPr>
                      <m:t>|</m:t>
                    </m:r>
                    <m:r>
                      <a:rPr lang="en-US" sz="2400" i="1">
                        <a:latin typeface="Cambria Math" panose="02040503050406030204" pitchFamily="18" charset="0"/>
                        <a:ea typeface="ＭＳ Ｐゴシック" pitchFamily="34" charset="-128"/>
                      </a:rPr>
                      <m:t>𝑠</m:t>
                    </m:r>
                    <m:r>
                      <a:rPr lang="en-US" sz="2400" i="1">
                        <a:latin typeface="Cambria Math" panose="02040503050406030204" pitchFamily="18" charset="0"/>
                        <a:ea typeface="ＭＳ Ｐゴシック" pitchFamily="34" charset="-128"/>
                      </a:rPr>
                      <m:t>)</m:t>
                    </m:r>
                  </m:oMath>
                </a14:m>
                <a:r>
                  <a:rPr lang="en-US" sz="2400" dirty="0">
                    <a:ea typeface="ＭＳ Ｐゴシック" pitchFamily="34" charset="-128"/>
                    <a:sym typeface="Symbol" pitchFamily="18" charset="2"/>
                  </a:rPr>
                  <a:t> by trial-and-error.</a:t>
                </a:r>
              </a:p>
            </p:txBody>
          </p:sp>
        </mc:Choice>
        <mc:Fallback xmlns="">
          <p:sp>
            <p:nvSpPr>
              <p:cNvPr id="24578" name="Rectangle 3"/>
              <p:cNvSpPr>
                <a:spLocks noGrp="1" noRot="1" noChangeAspect="1" noMove="1" noResize="1" noEditPoints="1" noAdjustHandles="1" noChangeArrowheads="1" noChangeShapeType="1" noTextEdit="1"/>
              </p:cNvSpPr>
              <p:nvPr>
                <p:ph idx="1"/>
              </p:nvPr>
            </p:nvSpPr>
            <p:spPr>
              <a:xfrm>
                <a:off x="342900" y="1524000"/>
                <a:ext cx="8286750" cy="3543301"/>
              </a:xfrm>
              <a:blipFill>
                <a:blip r:embed="rId4"/>
                <a:stretch>
                  <a:fillRect l="-1103" t="-4819"/>
                </a:stretch>
              </a:blipFill>
            </p:spPr>
            <p:txBody>
              <a:bodyPr/>
              <a:lstStyle/>
              <a:p>
                <a:r>
                  <a:rPr lang="en-SE">
                    <a:noFill/>
                  </a:rPr>
                  <a:t> </a:t>
                </a:r>
              </a:p>
            </p:txBody>
          </p:sp>
        </mc:Fallback>
      </mc:AlternateContent>
      <p:pic>
        <p:nvPicPr>
          <p:cNvPr id="2" name="Picture 1">
            <a:extLst>
              <a:ext uri="{FF2B5EF4-FFF2-40B4-BE49-F238E27FC236}">
                <a16:creationId xmlns:a16="http://schemas.microsoft.com/office/drawing/2014/main" id="{8570FD22-3012-43AC-83C7-84A166893C80}"/>
              </a:ext>
            </a:extLst>
          </p:cNvPr>
          <p:cNvPicPr>
            <a:picLocks noChangeAspect="1"/>
          </p:cNvPicPr>
          <p:nvPr/>
        </p:nvPicPr>
        <p:blipFill>
          <a:blip r:embed="rId5"/>
          <a:stretch>
            <a:fillRect/>
          </a:stretch>
        </p:blipFill>
        <p:spPr>
          <a:xfrm>
            <a:off x="4269177" y="5096490"/>
            <a:ext cx="4712167" cy="1442499"/>
          </a:xfrm>
          <a:prstGeom prst="rect">
            <a:avLst/>
          </a:prstGeom>
        </p:spPr>
      </p:pic>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0C0CE514-C78C-42FC-81D9-AF9633975BDD}"/>
                  </a:ext>
                </a:extLst>
              </p:cNvPr>
              <p:cNvSpPr/>
              <p:nvPr/>
            </p:nvSpPr>
            <p:spPr>
              <a:xfrm>
                <a:off x="5638800" y="5978047"/>
                <a:ext cx="1728807"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𝑝</m:t>
                      </m:r>
                      <m:d>
                        <m:dPr>
                          <m:ctrlPr>
                            <a:rPr lang="en-US" sz="2400" i="1">
                              <a:latin typeface="Cambria Math" panose="02040503050406030204" pitchFamily="18" charset="0"/>
                            </a:rPr>
                          </m:ctrlPr>
                        </m:dPr>
                        <m:e>
                          <m:r>
                            <a:rPr lang="en-US" sz="2400" i="1">
                              <a:latin typeface="Cambria Math" panose="02040503050406030204" pitchFamily="18" charset="0"/>
                            </a:rPr>
                            <m:t>𝑟</m:t>
                          </m:r>
                          <m:r>
                            <a:rPr lang="en-US" sz="2400" i="1">
                              <a:latin typeface="Cambria Math" panose="02040503050406030204" pitchFamily="18" charset="0"/>
                            </a:rPr>
                            <m:t>,</m:t>
                          </m:r>
                          <m:r>
                            <a:rPr lang="en-US" sz="2400" i="1">
                              <a:latin typeface="Cambria Math" panose="02040503050406030204" pitchFamily="18" charset="0"/>
                            </a:rPr>
                            <m:t>𝑠</m:t>
                          </m:r>
                          <m:r>
                            <a:rPr lang="en-US" sz="2400" i="1">
                              <a:latin typeface="Cambria Math" panose="02040503050406030204" pitchFamily="18" charset="0"/>
                            </a:rPr>
                            <m:t>′</m:t>
                          </m:r>
                        </m:e>
                        <m:e>
                          <m:r>
                            <a:rPr lang="en-US" sz="2400" i="1">
                              <a:latin typeface="Cambria Math" panose="02040503050406030204" pitchFamily="18" charset="0"/>
                            </a:rPr>
                            <m:t>𝑠</m:t>
                          </m:r>
                          <m:r>
                            <a:rPr lang="en-US" sz="2400" i="1">
                              <a:latin typeface="Cambria Math" panose="02040503050406030204" pitchFamily="18" charset="0"/>
                            </a:rPr>
                            <m:t>,</m:t>
                          </m:r>
                          <m:r>
                            <a:rPr lang="en-US" sz="2400" i="1">
                              <a:latin typeface="Cambria Math" panose="02040503050406030204" pitchFamily="18" charset="0"/>
                            </a:rPr>
                            <m:t>𝑎</m:t>
                          </m:r>
                        </m:e>
                      </m:d>
                    </m:oMath>
                  </m:oMathPara>
                </a14:m>
                <a:endParaRPr lang="en-SE" sz="2400" dirty="0"/>
              </a:p>
            </p:txBody>
          </p:sp>
        </mc:Choice>
        <mc:Fallback xmlns="">
          <p:sp>
            <p:nvSpPr>
              <p:cNvPr id="3" name="Rectangle 2">
                <a:extLst>
                  <a:ext uri="{FF2B5EF4-FFF2-40B4-BE49-F238E27FC236}">
                    <a16:creationId xmlns:a16="http://schemas.microsoft.com/office/drawing/2014/main" id="{0C0CE514-C78C-42FC-81D9-AF9633975BDD}"/>
                  </a:ext>
                </a:extLst>
              </p:cNvPr>
              <p:cNvSpPr>
                <a:spLocks noRot="1" noChangeAspect="1" noMove="1" noResize="1" noEditPoints="1" noAdjustHandles="1" noChangeArrowheads="1" noChangeShapeType="1" noTextEdit="1"/>
              </p:cNvSpPr>
              <p:nvPr/>
            </p:nvSpPr>
            <p:spPr>
              <a:xfrm>
                <a:off x="5638800" y="5978047"/>
                <a:ext cx="1728807" cy="461665"/>
              </a:xfrm>
              <a:prstGeom prst="rect">
                <a:avLst/>
              </a:prstGeom>
              <a:blipFill>
                <a:blip r:embed="rId6"/>
                <a:stretch>
                  <a:fillRect b="-13333"/>
                </a:stretch>
              </a:blipFill>
            </p:spPr>
            <p:txBody>
              <a:bodyPr/>
              <a:lstStyle/>
              <a:p>
                <a:r>
                  <a:rPr lang="en-SE">
                    <a:noFill/>
                  </a:rPr>
                  <a:t> </a:t>
                </a:r>
              </a:p>
            </p:txBody>
          </p:sp>
        </mc:Fallback>
      </mc:AlternateContent>
      <p:sp>
        <p:nvSpPr>
          <p:cNvPr id="17" name="Slide Number Placeholder 3">
            <a:extLst>
              <a:ext uri="{FF2B5EF4-FFF2-40B4-BE49-F238E27FC236}">
                <a16:creationId xmlns:a16="http://schemas.microsoft.com/office/drawing/2014/main" id="{2EE972F6-E7B1-4897-A03D-7E8D7192B698}"/>
              </a:ext>
            </a:extLst>
          </p:cNvPr>
          <p:cNvSpPr>
            <a:spLocks noGrp="1"/>
          </p:cNvSpPr>
          <p:nvPr>
            <p:ph type="sldNum" sz="quarter" idx="12"/>
          </p:nvPr>
        </p:nvSpPr>
        <p:spPr>
          <a:xfrm>
            <a:off x="6934200" y="6530035"/>
            <a:ext cx="2133600" cy="244475"/>
          </a:xfrm>
        </p:spPr>
        <p:txBody>
          <a:bodyPr/>
          <a:lstStyle/>
          <a:p>
            <a:pPr>
              <a:defRPr/>
            </a:pPr>
            <a:fld id="{F57F456A-00AF-44E6-8D70-638C0D0130FF}" type="slidenum">
              <a:rPr lang="en-US" altLang="zh-CN" smtClean="0"/>
              <a:pPr>
                <a:defRPr/>
              </a:pPr>
              <a:t>3</a:t>
            </a:fld>
            <a:endParaRPr lang="en-US" altLang="zh-CN" dirty="0"/>
          </a:p>
        </p:txBody>
      </p:sp>
    </p:spTree>
    <p:extLst>
      <p:ext uri="{BB962C8B-B14F-4D97-AF65-F5344CB8AC3E}">
        <p14:creationId xmlns:p14="http://schemas.microsoft.com/office/powerpoint/2010/main" val="3142604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20E45-BA98-4E3F-9FA9-E5253EAA7999}"/>
              </a:ext>
            </a:extLst>
          </p:cNvPr>
          <p:cNvSpPr>
            <a:spLocks noGrp="1"/>
          </p:cNvSpPr>
          <p:nvPr>
            <p:ph type="title"/>
          </p:nvPr>
        </p:nvSpPr>
        <p:spPr/>
        <p:txBody>
          <a:bodyPr/>
          <a:lstStyle/>
          <a:p>
            <a:r>
              <a:rPr lang="en-US" dirty="0"/>
              <a:t>Characteristics of RL</a:t>
            </a:r>
            <a:endParaRPr lang="en-SE" dirty="0"/>
          </a:p>
        </p:txBody>
      </p:sp>
      <p:sp>
        <p:nvSpPr>
          <p:cNvPr id="3" name="Content Placeholder 2">
            <a:extLst>
              <a:ext uri="{FF2B5EF4-FFF2-40B4-BE49-F238E27FC236}">
                <a16:creationId xmlns:a16="http://schemas.microsoft.com/office/drawing/2014/main" id="{7D44F80C-0618-4CDD-8664-C0C1A8069D32}"/>
              </a:ext>
            </a:extLst>
          </p:cNvPr>
          <p:cNvSpPr>
            <a:spLocks noGrp="1"/>
          </p:cNvSpPr>
          <p:nvPr>
            <p:ph idx="1"/>
          </p:nvPr>
        </p:nvSpPr>
        <p:spPr/>
        <p:txBody>
          <a:bodyPr/>
          <a:lstStyle/>
          <a:p>
            <a:r>
              <a:rPr lang="en-US" dirty="0"/>
              <a:t>There is no supervisor, only a reward signal (may be sparse)</a:t>
            </a:r>
          </a:p>
          <a:p>
            <a:r>
              <a:rPr lang="en-US" dirty="0"/>
              <a:t>Feedback is delayed, not instantaneous</a:t>
            </a:r>
          </a:p>
          <a:p>
            <a:r>
              <a:rPr lang="en-US" dirty="0"/>
              <a:t>Sequential, non </a:t>
            </a:r>
            <a:r>
              <a:rPr lang="en-US" dirty="0" err="1"/>
              <a:t>i.i.d</a:t>
            </a:r>
            <a:r>
              <a:rPr lang="en-US"/>
              <a:t> (</a:t>
            </a:r>
            <a:r>
              <a:rPr lang="en-US" dirty="0"/>
              <a:t>Independent and identically </a:t>
            </a:r>
            <a:r>
              <a:rPr lang="en-US"/>
              <a:t>distributed) data</a:t>
            </a:r>
            <a:endParaRPr lang="en-US" dirty="0"/>
          </a:p>
          <a:p>
            <a:pPr lvl="1"/>
            <a:r>
              <a:rPr lang="en-US" dirty="0"/>
              <a:t>Agent's actions affect the subsequent data it receives</a:t>
            </a:r>
            <a:endParaRPr lang="en-SE" dirty="0"/>
          </a:p>
        </p:txBody>
      </p:sp>
      <p:sp>
        <p:nvSpPr>
          <p:cNvPr id="4" name="Slide Number Placeholder 3">
            <a:extLst>
              <a:ext uri="{FF2B5EF4-FFF2-40B4-BE49-F238E27FC236}">
                <a16:creationId xmlns:a16="http://schemas.microsoft.com/office/drawing/2014/main" id="{F1B51FBC-6DB5-4364-8093-47566EFB2345}"/>
              </a:ext>
            </a:extLst>
          </p:cNvPr>
          <p:cNvSpPr>
            <a:spLocks noGrp="1"/>
          </p:cNvSpPr>
          <p:nvPr>
            <p:ph type="sldNum" sz="quarter" idx="12"/>
          </p:nvPr>
        </p:nvSpPr>
        <p:spPr/>
        <p:txBody>
          <a:bodyPr/>
          <a:lstStyle/>
          <a:p>
            <a:pPr>
              <a:defRPr/>
            </a:pPr>
            <a:fld id="{F57F456A-00AF-44E6-8D70-638C0D0130FF}" type="slidenum">
              <a:rPr lang="en-US" altLang="zh-CN" smtClean="0"/>
              <a:pPr>
                <a:defRPr/>
              </a:pPr>
              <a:t>4</a:t>
            </a:fld>
            <a:endParaRPr lang="en-US" altLang="zh-CN" dirty="0"/>
          </a:p>
        </p:txBody>
      </p:sp>
    </p:spTree>
    <p:extLst>
      <p:ext uri="{BB962C8B-B14F-4D97-AF65-F5344CB8AC3E}">
        <p14:creationId xmlns:p14="http://schemas.microsoft.com/office/powerpoint/2010/main" val="2186902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86F39-961C-4EF1-BE9D-90B3AB58DFA9}"/>
              </a:ext>
            </a:extLst>
          </p:cNvPr>
          <p:cNvSpPr>
            <a:spLocks noGrp="1"/>
          </p:cNvSpPr>
          <p:nvPr>
            <p:ph type="title"/>
          </p:nvPr>
        </p:nvSpPr>
        <p:spPr/>
        <p:txBody>
          <a:bodyPr/>
          <a:lstStyle/>
          <a:p>
            <a:r>
              <a:rPr lang="en-US" dirty="0"/>
              <a:t>Model-Based vs. Model-Free</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2B1FC91-8C5B-4A8D-85D8-CDB8E474A081}"/>
                  </a:ext>
                </a:extLst>
              </p:cNvPr>
              <p:cNvSpPr>
                <a:spLocks noGrp="1"/>
              </p:cNvSpPr>
              <p:nvPr>
                <p:ph idx="1"/>
              </p:nvPr>
            </p:nvSpPr>
            <p:spPr>
              <a:xfrm>
                <a:off x="397601" y="1182305"/>
                <a:ext cx="8229600" cy="2580640"/>
              </a:xfrm>
            </p:spPr>
            <p:txBody>
              <a:bodyPr>
                <a:normAutofit fontScale="92500"/>
              </a:bodyPr>
              <a:lstStyle/>
              <a:p>
                <a:r>
                  <a:rPr lang="en-US" sz="2400" dirty="0"/>
                  <a:t>Model-Based RL: MDP planning </a:t>
                </a:r>
              </a:p>
              <a:p>
                <a:pPr lvl="1"/>
                <a:r>
                  <a:rPr lang="en-US" sz="2000" dirty="0"/>
                  <a:t>Learn MDP </a:t>
                </a:r>
                <a14:m>
                  <m:oMath xmlns:m="http://schemas.openxmlformats.org/officeDocument/2006/math">
                    <m:r>
                      <a:rPr lang="en-US" sz="2000" i="1">
                        <a:latin typeface="Cambria Math" panose="02040503050406030204" pitchFamily="18" charset="0"/>
                      </a:rPr>
                      <m:t>𝑝</m:t>
                    </m:r>
                    <m:d>
                      <m:dPr>
                        <m:ctrlPr>
                          <a:rPr lang="en-US" sz="2000" i="1">
                            <a:latin typeface="Cambria Math" panose="02040503050406030204" pitchFamily="18" charset="0"/>
                          </a:rPr>
                        </m:ctrlPr>
                      </m:dPr>
                      <m:e>
                        <m:r>
                          <a:rPr lang="en-US" sz="2000" i="1">
                            <a:latin typeface="Cambria Math" panose="02040503050406030204" pitchFamily="18" charset="0"/>
                          </a:rPr>
                          <m:t>𝑟</m:t>
                        </m:r>
                        <m:r>
                          <a:rPr lang="en-US" sz="2000" i="1">
                            <a:latin typeface="Cambria Math" panose="02040503050406030204" pitchFamily="18" charset="0"/>
                          </a:rPr>
                          <m:t>,</m:t>
                        </m:r>
                        <m:r>
                          <a:rPr lang="en-US" sz="2000" i="1">
                            <a:latin typeface="Cambria Math" panose="02040503050406030204" pitchFamily="18" charset="0"/>
                          </a:rPr>
                          <m:t>𝑠</m:t>
                        </m:r>
                        <m:r>
                          <a:rPr lang="en-US" sz="2000" i="1">
                            <a:latin typeface="Cambria Math" panose="02040503050406030204" pitchFamily="18" charset="0"/>
                          </a:rPr>
                          <m:t>′</m:t>
                        </m:r>
                      </m:e>
                      <m:e>
                        <m:r>
                          <a:rPr lang="en-US" sz="2000" i="1">
                            <a:latin typeface="Cambria Math" panose="02040503050406030204" pitchFamily="18" charset="0"/>
                          </a:rPr>
                          <m:t>𝑠</m:t>
                        </m:r>
                        <m:r>
                          <a:rPr lang="en-US" sz="2000" i="1">
                            <a:latin typeface="Cambria Math" panose="02040503050406030204" pitchFamily="18" charset="0"/>
                          </a:rPr>
                          <m:t>,</m:t>
                        </m:r>
                        <m:r>
                          <a:rPr lang="en-US" sz="2000" i="1">
                            <a:latin typeface="Cambria Math" panose="02040503050406030204" pitchFamily="18" charset="0"/>
                          </a:rPr>
                          <m:t>𝑎</m:t>
                        </m:r>
                      </m:e>
                    </m:d>
                  </m:oMath>
                </a14:m>
                <a:r>
                  <a:rPr lang="en-US" sz="2000" dirty="0"/>
                  <a:t>(given current state </a:t>
                </a:r>
                <a14:m>
                  <m:oMath xmlns:m="http://schemas.openxmlformats.org/officeDocument/2006/math">
                    <m:r>
                      <a:rPr lang="en-US" sz="2000" b="0" i="1" smtClean="0">
                        <a:latin typeface="Cambria Math" panose="02040503050406030204" pitchFamily="18" charset="0"/>
                      </a:rPr>
                      <m:t>𝑠</m:t>
                    </m:r>
                    <m:r>
                      <a:rPr lang="en-US" sz="2000" i="1">
                        <a:latin typeface="Cambria Math" panose="02040503050406030204" pitchFamily="18" charset="0"/>
                      </a:rPr>
                      <m:t> </m:t>
                    </m:r>
                  </m:oMath>
                </a14:m>
                <a:r>
                  <a:rPr lang="en-US" sz="2000" dirty="0"/>
                  <a:t>and action </a:t>
                </a:r>
                <a14:m>
                  <m:oMath xmlns:m="http://schemas.openxmlformats.org/officeDocument/2006/math">
                    <m:r>
                      <a:rPr lang="en-US" sz="2000" b="0" i="1" smtClean="0">
                        <a:latin typeface="Cambria Math" panose="02040503050406030204" pitchFamily="18" charset="0"/>
                      </a:rPr>
                      <m:t>𝑎</m:t>
                    </m:r>
                  </m:oMath>
                </a14:m>
                <a:r>
                  <a:rPr lang="en-US" sz="2000" dirty="0"/>
                  <a:t>, returns prob distribution of current reward </a:t>
                </a:r>
                <a14:m>
                  <m:oMath xmlns:m="http://schemas.openxmlformats.org/officeDocument/2006/math">
                    <m:r>
                      <a:rPr lang="en-US" sz="2000" b="0" i="1" smtClean="0">
                        <a:latin typeface="Cambria Math" panose="02040503050406030204" pitchFamily="18" charset="0"/>
                      </a:rPr>
                      <m:t>𝑟</m:t>
                    </m:r>
                    <m:r>
                      <a:rPr lang="en-US" sz="2000" i="1">
                        <a:latin typeface="Cambria Math" panose="02040503050406030204" pitchFamily="18" charset="0"/>
                      </a:rPr>
                      <m:t> </m:t>
                    </m:r>
                  </m:oMath>
                </a14:m>
                <a:r>
                  <a:rPr lang="en-US" sz="2000" dirty="0"/>
                  <a:t>and next state </a:t>
                </a:r>
                <a14:m>
                  <m:oMath xmlns:m="http://schemas.openxmlformats.org/officeDocument/2006/math">
                    <m:r>
                      <a:rPr lang="en-US" sz="2000" b="0" i="1" smtClean="0">
                        <a:latin typeface="Cambria Math" panose="02040503050406030204" pitchFamily="18" charset="0"/>
                      </a:rPr>
                      <m:t>𝑠</m:t>
                    </m:r>
                    <m:r>
                      <a:rPr lang="en-US" sz="2000" b="0" i="1" smtClean="0">
                        <a:latin typeface="Cambria Math" panose="02040503050406030204" pitchFamily="18" charset="0"/>
                      </a:rPr>
                      <m:t>′</m:t>
                    </m:r>
                  </m:oMath>
                </a14:m>
                <a:r>
                  <a:rPr lang="en-US" sz="2000" dirty="0"/>
                  <a:t>), then plan with Value Iteration or Policy Iteration</a:t>
                </a:r>
              </a:p>
              <a:p>
                <a:r>
                  <a:rPr lang="en-US" sz="2400" dirty="0"/>
                  <a:t>Model-Free RL: Value-based (our focus) and Policy-based</a:t>
                </a:r>
              </a:p>
              <a:p>
                <a:pPr lvl="1"/>
                <a:r>
                  <a:rPr lang="en-US" sz="2000" dirty="0"/>
                  <a:t>Learn value function </a:t>
                </a:r>
                <a14:m>
                  <m:oMath xmlns:m="http://schemas.openxmlformats.org/officeDocument/2006/math">
                    <m:r>
                      <a:rPr lang="en-US" sz="2000" i="1">
                        <a:latin typeface="Cambria Math" panose="02040503050406030204" pitchFamily="18" charset="0"/>
                      </a:rPr>
                      <m:t>𝑉</m:t>
                    </m:r>
                    <m:d>
                      <m:dPr>
                        <m:ctrlPr>
                          <a:rPr lang="en-US" sz="2000" i="1">
                            <a:latin typeface="Cambria Math" panose="02040503050406030204" pitchFamily="18" charset="0"/>
                          </a:rPr>
                        </m:ctrlPr>
                      </m:dPr>
                      <m:e>
                        <m:r>
                          <a:rPr lang="en-US" sz="2000" i="1">
                            <a:latin typeface="Cambria Math" panose="02040503050406030204" pitchFamily="18" charset="0"/>
                          </a:rPr>
                          <m:t>𝑠</m:t>
                        </m:r>
                      </m:e>
                    </m:d>
                  </m:oMath>
                </a14:m>
                <a:r>
                  <a:rPr lang="en-US" sz="2000" i="1" dirty="0">
                    <a:latin typeface="Cambria Math" panose="02040503050406030204" pitchFamily="18" charset="0"/>
                  </a:rPr>
                  <a:t> </a:t>
                </a:r>
                <a:r>
                  <a:rPr lang="en-US" sz="2000" dirty="0"/>
                  <a:t>or</a:t>
                </a:r>
                <a14:m>
                  <m:oMath xmlns:m="http://schemas.openxmlformats.org/officeDocument/2006/math">
                    <m:r>
                      <a:rPr lang="en-US" sz="2000" i="1">
                        <a:latin typeface="Cambria Math" panose="02040503050406030204" pitchFamily="18" charset="0"/>
                      </a:rPr>
                      <m:t> </m:t>
                    </m:r>
                    <m:r>
                      <a:rPr lang="en-US" sz="2000" i="1">
                        <a:latin typeface="Cambria Math" panose="02040503050406030204" pitchFamily="18" charset="0"/>
                      </a:rPr>
                      <m:t>𝑄</m:t>
                    </m:r>
                    <m:r>
                      <a:rPr lang="en-US" sz="2000" i="1">
                        <a:latin typeface="Cambria Math" panose="02040503050406030204" pitchFamily="18" charset="0"/>
                      </a:rPr>
                      <m:t>(</m:t>
                    </m:r>
                    <m:r>
                      <a:rPr lang="en-US" sz="2000" i="1">
                        <a:latin typeface="Cambria Math" panose="02040503050406030204" pitchFamily="18" charset="0"/>
                      </a:rPr>
                      <m:t>𝑠</m:t>
                    </m:r>
                    <m:r>
                      <a:rPr lang="en-US" sz="2000" i="1">
                        <a:latin typeface="Cambria Math" panose="02040503050406030204" pitchFamily="18" charset="0"/>
                      </a:rPr>
                      <m:t>,</m:t>
                    </m:r>
                    <m:r>
                      <a:rPr lang="en-US" sz="2000" i="1">
                        <a:latin typeface="Cambria Math" panose="02040503050406030204" pitchFamily="18" charset="0"/>
                      </a:rPr>
                      <m:t>𝑎</m:t>
                    </m:r>
                    <m:r>
                      <a:rPr lang="en-US" sz="2000" i="1">
                        <a:latin typeface="Cambria Math" panose="02040503050406030204" pitchFamily="18" charset="0"/>
                      </a:rPr>
                      <m:t>)</m:t>
                    </m:r>
                  </m:oMath>
                </a14:m>
                <a:r>
                  <a:rPr lang="en-US" sz="2000" dirty="0"/>
                  <a:t>, or policy function </a:t>
                </a:r>
                <a14:m>
                  <m:oMath xmlns:m="http://schemas.openxmlformats.org/officeDocument/2006/math">
                    <m:r>
                      <a:rPr lang="en-US" sz="2000" i="1">
                        <a:latin typeface="Cambria Math" panose="02040503050406030204" pitchFamily="18" charset="0"/>
                      </a:rPr>
                      <m:t>𝜋</m:t>
                    </m:r>
                    <m:r>
                      <a:rPr lang="en-US" sz="2000" i="1">
                        <a:latin typeface="Cambria Math" panose="02040503050406030204" pitchFamily="18" charset="0"/>
                      </a:rPr>
                      <m:t>(</m:t>
                    </m:r>
                    <m:r>
                      <a:rPr lang="en-US" sz="2000" i="1">
                        <a:latin typeface="Cambria Math" panose="02040503050406030204" pitchFamily="18" charset="0"/>
                      </a:rPr>
                      <m:t>𝑠</m:t>
                    </m:r>
                    <m:r>
                      <a:rPr lang="en-US" sz="2000" i="1">
                        <a:latin typeface="Cambria Math" panose="02040503050406030204" pitchFamily="18" charset="0"/>
                      </a:rPr>
                      <m:t>)</m:t>
                    </m:r>
                  </m:oMath>
                </a14:m>
                <a:r>
                  <a:rPr lang="en-US" sz="2000" dirty="0"/>
                  <a:t> without learning MDP</a:t>
                </a:r>
              </a:p>
            </p:txBody>
          </p:sp>
        </mc:Choice>
        <mc:Fallback xmlns="">
          <p:sp>
            <p:nvSpPr>
              <p:cNvPr id="3" name="Content Placeholder 2">
                <a:extLst>
                  <a:ext uri="{FF2B5EF4-FFF2-40B4-BE49-F238E27FC236}">
                    <a16:creationId xmlns:a16="http://schemas.microsoft.com/office/drawing/2014/main" id="{B2B1FC91-8C5B-4A8D-85D8-CDB8E474A081}"/>
                  </a:ext>
                </a:extLst>
              </p:cNvPr>
              <p:cNvSpPr>
                <a:spLocks noGrp="1" noRot="1" noChangeAspect="1" noMove="1" noResize="1" noEditPoints="1" noAdjustHandles="1" noChangeArrowheads="1" noChangeShapeType="1" noTextEdit="1"/>
              </p:cNvSpPr>
              <p:nvPr>
                <p:ph idx="1"/>
              </p:nvPr>
            </p:nvSpPr>
            <p:spPr>
              <a:xfrm>
                <a:off x="397601" y="1182305"/>
                <a:ext cx="8229600" cy="2580640"/>
              </a:xfrm>
              <a:blipFill>
                <a:blip r:embed="rId3"/>
                <a:stretch>
                  <a:fillRect l="-815" t="-1418"/>
                </a:stretch>
              </a:blipFill>
            </p:spPr>
            <p:txBody>
              <a:bodyPr/>
              <a:lstStyle/>
              <a:p>
                <a:r>
                  <a:rPr lang="en-SE">
                    <a:noFill/>
                  </a:rPr>
                  <a:t> </a:t>
                </a:r>
              </a:p>
            </p:txBody>
          </p:sp>
        </mc:Fallback>
      </mc:AlternateContent>
      <p:sp>
        <p:nvSpPr>
          <p:cNvPr id="4" name="Slide Number Placeholder 3">
            <a:extLst>
              <a:ext uri="{FF2B5EF4-FFF2-40B4-BE49-F238E27FC236}">
                <a16:creationId xmlns:a16="http://schemas.microsoft.com/office/drawing/2014/main" id="{33B4FC0F-F2C1-4161-8260-7103ECB9EF2C}"/>
              </a:ext>
            </a:extLst>
          </p:cNvPr>
          <p:cNvSpPr>
            <a:spLocks noGrp="1"/>
          </p:cNvSpPr>
          <p:nvPr>
            <p:ph type="sldNum" sz="quarter" idx="12"/>
          </p:nvPr>
        </p:nvSpPr>
        <p:spPr/>
        <p:txBody>
          <a:bodyPr/>
          <a:lstStyle/>
          <a:p>
            <a:pPr>
              <a:defRPr/>
            </a:pPr>
            <a:fld id="{F57F456A-00AF-44E6-8D70-638C0D0130FF}" type="slidenum">
              <a:rPr lang="en-US" altLang="zh-CN" smtClean="0"/>
              <a:pPr>
                <a:defRPr/>
              </a:pPr>
              <a:t>5</a:t>
            </a:fld>
            <a:endParaRPr lang="en-US" altLang="zh-CN"/>
          </a:p>
        </p:txBody>
      </p:sp>
      <p:grpSp>
        <p:nvGrpSpPr>
          <p:cNvPr id="59" name="Group 58">
            <a:extLst>
              <a:ext uri="{FF2B5EF4-FFF2-40B4-BE49-F238E27FC236}">
                <a16:creationId xmlns:a16="http://schemas.microsoft.com/office/drawing/2014/main" id="{3DF8DAE1-397B-4712-8DF1-91CE481A6E51}"/>
              </a:ext>
            </a:extLst>
          </p:cNvPr>
          <p:cNvGrpSpPr/>
          <p:nvPr/>
        </p:nvGrpSpPr>
        <p:grpSpPr>
          <a:xfrm>
            <a:off x="1524000" y="3657600"/>
            <a:ext cx="1794102" cy="2586800"/>
            <a:chOff x="669059" y="1766861"/>
            <a:chExt cx="1794102" cy="2586800"/>
          </a:xfrm>
        </p:grpSpPr>
        <p:sp>
          <p:nvSpPr>
            <p:cNvPr id="60" name="Rectangle: Rounded Corners 59">
              <a:extLst>
                <a:ext uri="{FF2B5EF4-FFF2-40B4-BE49-F238E27FC236}">
                  <a16:creationId xmlns:a16="http://schemas.microsoft.com/office/drawing/2014/main" id="{CE052DE9-8EA8-4D87-831C-EC8DFE597738}"/>
                </a:ext>
              </a:extLst>
            </p:cNvPr>
            <p:cNvSpPr/>
            <p:nvPr/>
          </p:nvSpPr>
          <p:spPr bwMode="auto">
            <a:xfrm>
              <a:off x="709260" y="2652466"/>
              <a:ext cx="1524000" cy="609600"/>
            </a:xfrm>
            <a:prstGeom prst="roundRect">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MDP</a:t>
              </a:r>
              <a:endParaRPr kumimoji="0" lang="en-SE" sz="1800" b="0" i="0" u="none" strike="noStrike" cap="none" normalizeH="0" baseline="0" dirty="0">
                <a:ln>
                  <a:noFill/>
                </a:ln>
                <a:solidFill>
                  <a:schemeClr val="tx1"/>
                </a:solidFill>
                <a:effectLst/>
                <a:latin typeface="Arial" charset="0"/>
              </a:endParaRPr>
            </a:p>
          </p:txBody>
        </p:sp>
        <p:cxnSp>
          <p:nvCxnSpPr>
            <p:cNvPr id="61" name="Straight Arrow Connector 60">
              <a:extLst>
                <a:ext uri="{FF2B5EF4-FFF2-40B4-BE49-F238E27FC236}">
                  <a16:creationId xmlns:a16="http://schemas.microsoft.com/office/drawing/2014/main" id="{51A507F2-CE6C-4862-87E5-F76623AACBEC}"/>
                </a:ext>
              </a:extLst>
            </p:cNvPr>
            <p:cNvCxnSpPr>
              <a:cxnSpLocks/>
            </p:cNvCxnSpPr>
            <p:nvPr/>
          </p:nvCxnSpPr>
          <p:spPr bwMode="auto">
            <a:xfrm>
              <a:off x="1099594" y="2119066"/>
              <a:ext cx="0" cy="533400"/>
            </a:xfrm>
            <a:prstGeom prst="straightConnector1">
              <a:avLst/>
            </a:prstGeom>
            <a:noFill/>
            <a:ln w="25400"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F073D2EA-113E-4C0E-B0DF-D7A7E0960912}"/>
                    </a:ext>
                  </a:extLst>
                </p:cNvPr>
                <p:cNvSpPr txBox="1"/>
                <p:nvPr/>
              </p:nvSpPr>
              <p:spPr>
                <a:xfrm>
                  <a:off x="669059" y="1766861"/>
                  <a:ext cx="861070" cy="369332"/>
                </a:xfrm>
                <a:prstGeom prst="rect">
                  <a:avLst/>
                </a:prstGeom>
                <a:noFill/>
              </p:spPr>
              <p:txBody>
                <a:bodyPr wrap="none" rtlCol="0">
                  <a:spAutoFit/>
                </a:bodyPr>
                <a:lstStyle/>
                <a:p>
                  <a:r>
                    <a:rPr lang="en-US" dirty="0"/>
                    <a:t>state </a:t>
                  </a:r>
                  <a14:m>
                    <m:oMath xmlns:m="http://schemas.openxmlformats.org/officeDocument/2006/math">
                      <m:r>
                        <a:rPr lang="en-US" b="0" i="1" smtClean="0">
                          <a:latin typeface="Cambria Math" panose="02040503050406030204" pitchFamily="18" charset="0"/>
                        </a:rPr>
                        <m:t>𝑠</m:t>
                      </m:r>
                    </m:oMath>
                  </a14:m>
                  <a:endParaRPr lang="en-SE" dirty="0"/>
                </a:p>
              </p:txBody>
            </p:sp>
          </mc:Choice>
          <mc:Fallback xmlns="">
            <p:sp>
              <p:nvSpPr>
                <p:cNvPr id="62" name="TextBox 61">
                  <a:extLst>
                    <a:ext uri="{FF2B5EF4-FFF2-40B4-BE49-F238E27FC236}">
                      <a16:creationId xmlns:a16="http://schemas.microsoft.com/office/drawing/2014/main" id="{F073D2EA-113E-4C0E-B0DF-D7A7E0960912}"/>
                    </a:ext>
                  </a:extLst>
                </p:cNvPr>
                <p:cNvSpPr txBox="1">
                  <a:spLocks noRot="1" noChangeAspect="1" noMove="1" noResize="1" noEditPoints="1" noAdjustHandles="1" noChangeArrowheads="1" noChangeShapeType="1" noTextEdit="1"/>
                </p:cNvSpPr>
                <p:nvPr/>
              </p:nvSpPr>
              <p:spPr>
                <a:xfrm>
                  <a:off x="669059" y="1766861"/>
                  <a:ext cx="861070" cy="369332"/>
                </a:xfrm>
                <a:prstGeom prst="rect">
                  <a:avLst/>
                </a:prstGeom>
                <a:blipFill>
                  <a:blip r:embed="rId4"/>
                  <a:stretch>
                    <a:fillRect l="-5674" t="-8197" b="-24590"/>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3C796AD5-58B9-4A89-AFBD-2438207F7BC0}"/>
                    </a:ext>
                  </a:extLst>
                </p:cNvPr>
                <p:cNvSpPr txBox="1"/>
                <p:nvPr/>
              </p:nvSpPr>
              <p:spPr>
                <a:xfrm>
                  <a:off x="1426224" y="1773831"/>
                  <a:ext cx="998222" cy="369332"/>
                </a:xfrm>
                <a:prstGeom prst="rect">
                  <a:avLst/>
                </a:prstGeom>
                <a:noFill/>
              </p:spPr>
              <p:txBody>
                <a:bodyPr wrap="none" rtlCol="0">
                  <a:spAutoFit/>
                </a:bodyPr>
                <a:lstStyle/>
                <a:p>
                  <a:r>
                    <a:rPr lang="en-US" dirty="0"/>
                    <a:t>action </a:t>
                  </a:r>
                  <a14:m>
                    <m:oMath xmlns:m="http://schemas.openxmlformats.org/officeDocument/2006/math">
                      <m:r>
                        <a:rPr lang="en-US" b="0" i="1" smtClean="0">
                          <a:latin typeface="Cambria Math" panose="02040503050406030204" pitchFamily="18" charset="0"/>
                        </a:rPr>
                        <m:t>𝑎</m:t>
                      </m:r>
                    </m:oMath>
                  </a14:m>
                  <a:endParaRPr lang="en-SE" dirty="0"/>
                </a:p>
              </p:txBody>
            </p:sp>
          </mc:Choice>
          <mc:Fallback xmlns="">
            <p:sp>
              <p:nvSpPr>
                <p:cNvPr id="63" name="TextBox 62">
                  <a:extLst>
                    <a:ext uri="{FF2B5EF4-FFF2-40B4-BE49-F238E27FC236}">
                      <a16:creationId xmlns:a16="http://schemas.microsoft.com/office/drawing/2014/main" id="{3C796AD5-58B9-4A89-AFBD-2438207F7BC0}"/>
                    </a:ext>
                  </a:extLst>
                </p:cNvPr>
                <p:cNvSpPr txBox="1">
                  <a:spLocks noRot="1" noChangeAspect="1" noMove="1" noResize="1" noEditPoints="1" noAdjustHandles="1" noChangeArrowheads="1" noChangeShapeType="1" noTextEdit="1"/>
                </p:cNvSpPr>
                <p:nvPr/>
              </p:nvSpPr>
              <p:spPr>
                <a:xfrm>
                  <a:off x="1426224" y="1773831"/>
                  <a:ext cx="998222" cy="369332"/>
                </a:xfrm>
                <a:prstGeom prst="rect">
                  <a:avLst/>
                </a:prstGeom>
                <a:blipFill>
                  <a:blip r:embed="rId5"/>
                  <a:stretch>
                    <a:fillRect l="-4878" t="-8197" b="-24590"/>
                  </a:stretch>
                </a:blipFill>
              </p:spPr>
              <p:txBody>
                <a:bodyPr/>
                <a:lstStyle/>
                <a:p>
                  <a:r>
                    <a:rPr lang="en-SE">
                      <a:noFill/>
                    </a:rPr>
                    <a:t> </a:t>
                  </a:r>
                </a:p>
              </p:txBody>
            </p:sp>
          </mc:Fallback>
        </mc:AlternateContent>
        <p:cxnSp>
          <p:nvCxnSpPr>
            <p:cNvPr id="64" name="Straight Arrow Connector 63">
              <a:extLst>
                <a:ext uri="{FF2B5EF4-FFF2-40B4-BE49-F238E27FC236}">
                  <a16:creationId xmlns:a16="http://schemas.microsoft.com/office/drawing/2014/main" id="{1526768C-2799-4EFC-937C-A4C1BB838281}"/>
                </a:ext>
              </a:extLst>
            </p:cNvPr>
            <p:cNvCxnSpPr>
              <a:cxnSpLocks/>
            </p:cNvCxnSpPr>
            <p:nvPr/>
          </p:nvCxnSpPr>
          <p:spPr bwMode="auto">
            <a:xfrm>
              <a:off x="1860597" y="2119066"/>
              <a:ext cx="0" cy="533400"/>
            </a:xfrm>
            <a:prstGeom prst="straightConnector1">
              <a:avLst/>
            </a:prstGeom>
            <a:noFill/>
            <a:ln w="25400"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65" name="TextBox 64">
                  <a:extLst>
                    <a:ext uri="{FF2B5EF4-FFF2-40B4-BE49-F238E27FC236}">
                      <a16:creationId xmlns:a16="http://schemas.microsoft.com/office/drawing/2014/main" id="{9D7736EB-2EAD-4666-89EC-3009E87502C1}"/>
                    </a:ext>
                  </a:extLst>
                </p:cNvPr>
                <p:cNvSpPr txBox="1"/>
                <p:nvPr/>
              </p:nvSpPr>
              <p:spPr>
                <a:xfrm>
                  <a:off x="776520" y="3707330"/>
                  <a:ext cx="915635" cy="646331"/>
                </a:xfrm>
                <a:prstGeom prst="rect">
                  <a:avLst/>
                </a:prstGeom>
                <a:noFill/>
              </p:spPr>
              <p:txBody>
                <a:bodyPr wrap="none" rtlCol="0">
                  <a:spAutoFit/>
                </a:bodyPr>
                <a:lstStyle/>
                <a:p>
                  <a:r>
                    <a:rPr lang="en-US" dirty="0"/>
                    <a:t>next</a:t>
                  </a:r>
                </a:p>
                <a:p>
                  <a:r>
                    <a:rPr lang="en-US" dirty="0"/>
                    <a:t>state </a:t>
                  </a:r>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oMath>
                  </a14:m>
                  <a:endParaRPr lang="en-SE" dirty="0"/>
                </a:p>
              </p:txBody>
            </p:sp>
          </mc:Choice>
          <mc:Fallback xmlns="">
            <p:sp>
              <p:nvSpPr>
                <p:cNvPr id="65" name="TextBox 64">
                  <a:extLst>
                    <a:ext uri="{FF2B5EF4-FFF2-40B4-BE49-F238E27FC236}">
                      <a16:creationId xmlns:a16="http://schemas.microsoft.com/office/drawing/2014/main" id="{9D7736EB-2EAD-4666-89EC-3009E87502C1}"/>
                    </a:ext>
                  </a:extLst>
                </p:cNvPr>
                <p:cNvSpPr txBox="1">
                  <a:spLocks noRot="1" noChangeAspect="1" noMove="1" noResize="1" noEditPoints="1" noAdjustHandles="1" noChangeArrowheads="1" noChangeShapeType="1" noTextEdit="1"/>
                </p:cNvSpPr>
                <p:nvPr/>
              </p:nvSpPr>
              <p:spPr>
                <a:xfrm>
                  <a:off x="776520" y="3707330"/>
                  <a:ext cx="915635" cy="646331"/>
                </a:xfrm>
                <a:prstGeom prst="rect">
                  <a:avLst/>
                </a:prstGeom>
                <a:blipFill>
                  <a:blip r:embed="rId6"/>
                  <a:stretch>
                    <a:fillRect l="-6000" t="-4717" b="-14151"/>
                  </a:stretch>
                </a:blipFill>
              </p:spPr>
              <p:txBody>
                <a:bodyPr/>
                <a:lstStyle/>
                <a:p>
                  <a:r>
                    <a:rPr lang="en-SE">
                      <a:noFill/>
                    </a:rPr>
                    <a:t> </a:t>
                  </a:r>
                </a:p>
              </p:txBody>
            </p:sp>
          </mc:Fallback>
        </mc:AlternateContent>
        <p:cxnSp>
          <p:nvCxnSpPr>
            <p:cNvPr id="66" name="Straight Arrow Connector 65">
              <a:extLst>
                <a:ext uri="{FF2B5EF4-FFF2-40B4-BE49-F238E27FC236}">
                  <a16:creationId xmlns:a16="http://schemas.microsoft.com/office/drawing/2014/main" id="{D56AF08B-F4A4-45BC-9BBD-7327E26CF721}"/>
                </a:ext>
              </a:extLst>
            </p:cNvPr>
            <p:cNvCxnSpPr>
              <a:cxnSpLocks/>
            </p:cNvCxnSpPr>
            <p:nvPr/>
          </p:nvCxnSpPr>
          <p:spPr bwMode="auto">
            <a:xfrm>
              <a:off x="1099594" y="3265713"/>
              <a:ext cx="0" cy="533400"/>
            </a:xfrm>
            <a:prstGeom prst="straightConnector1">
              <a:avLst/>
            </a:prstGeom>
            <a:noFill/>
            <a:ln w="25400"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67" name="TextBox 66">
                  <a:extLst>
                    <a:ext uri="{FF2B5EF4-FFF2-40B4-BE49-F238E27FC236}">
                      <a16:creationId xmlns:a16="http://schemas.microsoft.com/office/drawing/2014/main" id="{7904D01E-09A4-4AEC-B67C-0D6650BFD969}"/>
                    </a:ext>
                  </a:extLst>
                </p:cNvPr>
                <p:cNvSpPr txBox="1"/>
                <p:nvPr/>
              </p:nvSpPr>
              <p:spPr>
                <a:xfrm>
                  <a:off x="1394983" y="3703683"/>
                  <a:ext cx="1068178" cy="369332"/>
                </a:xfrm>
                <a:prstGeom prst="rect">
                  <a:avLst/>
                </a:prstGeom>
                <a:noFill/>
              </p:spPr>
              <p:txBody>
                <a:bodyPr wrap="none" rtlCol="0">
                  <a:spAutoFit/>
                </a:bodyPr>
                <a:lstStyle/>
                <a:p>
                  <a:r>
                    <a:rPr lang="en-US" dirty="0"/>
                    <a:t>reward </a:t>
                  </a:r>
                  <a14:m>
                    <m:oMath xmlns:m="http://schemas.openxmlformats.org/officeDocument/2006/math">
                      <m:r>
                        <a:rPr lang="en-US" b="0" i="1" smtClean="0">
                          <a:latin typeface="Cambria Math" panose="02040503050406030204" pitchFamily="18" charset="0"/>
                        </a:rPr>
                        <m:t>𝑟</m:t>
                      </m:r>
                    </m:oMath>
                  </a14:m>
                  <a:endParaRPr lang="en-SE" dirty="0"/>
                </a:p>
              </p:txBody>
            </p:sp>
          </mc:Choice>
          <mc:Fallback xmlns="">
            <p:sp>
              <p:nvSpPr>
                <p:cNvPr id="67" name="TextBox 66">
                  <a:extLst>
                    <a:ext uri="{FF2B5EF4-FFF2-40B4-BE49-F238E27FC236}">
                      <a16:creationId xmlns:a16="http://schemas.microsoft.com/office/drawing/2014/main" id="{7904D01E-09A4-4AEC-B67C-0D6650BFD969}"/>
                    </a:ext>
                  </a:extLst>
                </p:cNvPr>
                <p:cNvSpPr txBox="1">
                  <a:spLocks noRot="1" noChangeAspect="1" noMove="1" noResize="1" noEditPoints="1" noAdjustHandles="1" noChangeArrowheads="1" noChangeShapeType="1" noTextEdit="1"/>
                </p:cNvSpPr>
                <p:nvPr/>
              </p:nvSpPr>
              <p:spPr>
                <a:xfrm>
                  <a:off x="1394983" y="3703683"/>
                  <a:ext cx="1068178" cy="369332"/>
                </a:xfrm>
                <a:prstGeom prst="rect">
                  <a:avLst/>
                </a:prstGeom>
                <a:blipFill>
                  <a:blip r:embed="rId7"/>
                  <a:stretch>
                    <a:fillRect l="-4571" t="-10000" b="-26667"/>
                  </a:stretch>
                </a:blipFill>
              </p:spPr>
              <p:txBody>
                <a:bodyPr/>
                <a:lstStyle/>
                <a:p>
                  <a:r>
                    <a:rPr lang="en-SE">
                      <a:noFill/>
                    </a:rPr>
                    <a:t> </a:t>
                  </a:r>
                </a:p>
              </p:txBody>
            </p:sp>
          </mc:Fallback>
        </mc:AlternateContent>
        <p:cxnSp>
          <p:nvCxnSpPr>
            <p:cNvPr id="68" name="Straight Arrow Connector 67">
              <a:extLst>
                <a:ext uri="{FF2B5EF4-FFF2-40B4-BE49-F238E27FC236}">
                  <a16:creationId xmlns:a16="http://schemas.microsoft.com/office/drawing/2014/main" id="{AFCF2F2F-4C10-42A0-ADE0-D28852AD68A5}"/>
                </a:ext>
              </a:extLst>
            </p:cNvPr>
            <p:cNvCxnSpPr>
              <a:cxnSpLocks/>
            </p:cNvCxnSpPr>
            <p:nvPr/>
          </p:nvCxnSpPr>
          <p:spPr bwMode="auto">
            <a:xfrm>
              <a:off x="1860597" y="3262066"/>
              <a:ext cx="0" cy="533400"/>
            </a:xfrm>
            <a:prstGeom prst="straightConnector1">
              <a:avLst/>
            </a:prstGeom>
            <a:noFill/>
            <a:ln w="25400" cap="flat" cmpd="sng" algn="ctr">
              <a:solidFill>
                <a:schemeClr val="tx1"/>
              </a:solidFill>
              <a:prstDash val="solid"/>
              <a:round/>
              <a:headEnd type="none" w="med" len="med"/>
              <a:tailEnd type="triangle"/>
            </a:ln>
            <a:effectLst/>
          </p:spPr>
        </p:cxnSp>
      </p:grpSp>
      <p:grpSp>
        <p:nvGrpSpPr>
          <p:cNvPr id="69" name="Group 68">
            <a:extLst>
              <a:ext uri="{FF2B5EF4-FFF2-40B4-BE49-F238E27FC236}">
                <a16:creationId xmlns:a16="http://schemas.microsoft.com/office/drawing/2014/main" id="{0D30E00B-8DC4-4DA9-B9FE-EED43B0E6A66}"/>
              </a:ext>
            </a:extLst>
          </p:cNvPr>
          <p:cNvGrpSpPr/>
          <p:nvPr/>
        </p:nvGrpSpPr>
        <p:grpSpPr>
          <a:xfrm>
            <a:off x="3874435" y="3657600"/>
            <a:ext cx="1755387" cy="2028605"/>
            <a:chOff x="2971800" y="1766861"/>
            <a:chExt cx="1755387" cy="2028605"/>
          </a:xfrm>
        </p:grpSpPr>
        <mc:AlternateContent xmlns:mc="http://schemas.openxmlformats.org/markup-compatibility/2006" xmlns:a14="http://schemas.microsoft.com/office/drawing/2010/main">
          <mc:Choice Requires="a14">
            <p:sp>
              <p:nvSpPr>
                <p:cNvPr id="70" name="Rectangle: Rounded Corners 69">
                  <a:extLst>
                    <a:ext uri="{FF2B5EF4-FFF2-40B4-BE49-F238E27FC236}">
                      <a16:creationId xmlns:a16="http://schemas.microsoft.com/office/drawing/2014/main" id="{8B43147E-9E53-4C29-9CAB-997EE7CB8875}"/>
                    </a:ext>
                  </a:extLst>
                </p:cNvPr>
                <p:cNvSpPr/>
                <p:nvPr/>
              </p:nvSpPr>
              <p:spPr bwMode="auto">
                <a:xfrm>
                  <a:off x="2997259" y="2652466"/>
                  <a:ext cx="1623684" cy="609600"/>
                </a:xfrm>
                <a:prstGeom prst="roundRect">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14:m>
                    <m:oMath xmlns:m="http://schemas.openxmlformats.org/officeDocument/2006/math">
                      <m:r>
                        <a:rPr lang="en-US" i="1">
                          <a:latin typeface="Cambria Math" panose="02040503050406030204" pitchFamily="18" charset="0"/>
                        </a:rPr>
                        <m:t>𝑉</m:t>
                      </m:r>
                      <m:d>
                        <m:dPr>
                          <m:ctrlPr>
                            <a:rPr lang="en-US" i="1">
                              <a:latin typeface="Cambria Math" panose="02040503050406030204" pitchFamily="18" charset="0"/>
                            </a:rPr>
                          </m:ctrlPr>
                        </m:dPr>
                        <m:e>
                          <m:r>
                            <a:rPr lang="en-US" i="1">
                              <a:latin typeface="Cambria Math" panose="02040503050406030204" pitchFamily="18" charset="0"/>
                            </a:rPr>
                            <m:t>𝑠</m:t>
                          </m:r>
                        </m:e>
                      </m:d>
                    </m:oMath>
                  </a14:m>
                  <a:r>
                    <a:rPr lang="en-US" dirty="0"/>
                    <a:t>,</a:t>
                  </a:r>
                  <a14:m>
                    <m:oMath xmlns:m="http://schemas.openxmlformats.org/officeDocument/2006/math">
                      <m:r>
                        <a:rPr lang="en-US" i="1">
                          <a:latin typeface="Cambria Math" panose="02040503050406030204" pitchFamily="18" charset="0"/>
                        </a:rPr>
                        <m:t>𝑄</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m:t>
                      </m:r>
                    </m:oMath>
                  </a14:m>
                  <a:endParaRPr lang="en-SE" dirty="0"/>
                </a:p>
              </p:txBody>
            </p:sp>
          </mc:Choice>
          <mc:Fallback xmlns="">
            <p:sp>
              <p:nvSpPr>
                <p:cNvPr id="70" name="Rectangle: Rounded Corners 69">
                  <a:extLst>
                    <a:ext uri="{FF2B5EF4-FFF2-40B4-BE49-F238E27FC236}">
                      <a16:creationId xmlns:a16="http://schemas.microsoft.com/office/drawing/2014/main" id="{8B43147E-9E53-4C29-9CAB-997EE7CB8875}"/>
                    </a:ext>
                  </a:extLst>
                </p:cNvPr>
                <p:cNvSpPr>
                  <a:spLocks noRot="1" noChangeAspect="1" noMove="1" noResize="1" noEditPoints="1" noAdjustHandles="1" noChangeArrowheads="1" noChangeShapeType="1" noTextEdit="1"/>
                </p:cNvSpPr>
                <p:nvPr/>
              </p:nvSpPr>
              <p:spPr bwMode="auto">
                <a:xfrm>
                  <a:off x="2997259" y="2652466"/>
                  <a:ext cx="1623684" cy="609600"/>
                </a:xfrm>
                <a:prstGeom prst="roundRect">
                  <a:avLst/>
                </a:prstGeom>
                <a:blipFill>
                  <a:blip r:embed="rId8"/>
                  <a:stretch>
                    <a:fillRect/>
                  </a:stretch>
                </a:blipFill>
                <a:ln w="25400" cap="flat" cmpd="sng" algn="ctr">
                  <a:solidFill>
                    <a:schemeClr val="tx1"/>
                  </a:solidFill>
                  <a:prstDash val="solid"/>
                  <a:round/>
                  <a:headEnd type="none" w="med" len="med"/>
                  <a:tailEnd type="none" w="med" len="med"/>
                </a:ln>
                <a:effectLst/>
              </p:spPr>
              <p:txBody>
                <a:bodyPr/>
                <a:lstStyle/>
                <a:p>
                  <a:r>
                    <a:rPr lang="en-SE">
                      <a:noFill/>
                    </a:rPr>
                    <a:t> </a:t>
                  </a:r>
                </a:p>
              </p:txBody>
            </p:sp>
          </mc:Fallback>
        </mc:AlternateContent>
        <p:cxnSp>
          <p:nvCxnSpPr>
            <p:cNvPr id="71" name="Straight Arrow Connector 70">
              <a:extLst>
                <a:ext uri="{FF2B5EF4-FFF2-40B4-BE49-F238E27FC236}">
                  <a16:creationId xmlns:a16="http://schemas.microsoft.com/office/drawing/2014/main" id="{C50C3ED4-E448-4C3C-B0A1-46A93F99ECFD}"/>
                </a:ext>
              </a:extLst>
            </p:cNvPr>
            <p:cNvCxnSpPr>
              <a:cxnSpLocks/>
            </p:cNvCxnSpPr>
            <p:nvPr/>
          </p:nvCxnSpPr>
          <p:spPr bwMode="auto">
            <a:xfrm>
              <a:off x="3402335" y="2119066"/>
              <a:ext cx="0" cy="533400"/>
            </a:xfrm>
            <a:prstGeom prst="straightConnector1">
              <a:avLst/>
            </a:prstGeom>
            <a:noFill/>
            <a:ln w="25400"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72" name="TextBox 71">
                  <a:extLst>
                    <a:ext uri="{FF2B5EF4-FFF2-40B4-BE49-F238E27FC236}">
                      <a16:creationId xmlns:a16="http://schemas.microsoft.com/office/drawing/2014/main" id="{190E056B-A39A-4E5E-AFFA-CF2168B9BFF1}"/>
                    </a:ext>
                  </a:extLst>
                </p:cNvPr>
                <p:cNvSpPr txBox="1"/>
                <p:nvPr/>
              </p:nvSpPr>
              <p:spPr>
                <a:xfrm>
                  <a:off x="2971800" y="1766861"/>
                  <a:ext cx="861070" cy="369332"/>
                </a:xfrm>
                <a:prstGeom prst="rect">
                  <a:avLst/>
                </a:prstGeom>
                <a:noFill/>
              </p:spPr>
              <p:txBody>
                <a:bodyPr wrap="none" rtlCol="0">
                  <a:spAutoFit/>
                </a:bodyPr>
                <a:lstStyle/>
                <a:p>
                  <a:r>
                    <a:rPr lang="en-US" dirty="0"/>
                    <a:t>state </a:t>
                  </a:r>
                  <a14:m>
                    <m:oMath xmlns:m="http://schemas.openxmlformats.org/officeDocument/2006/math">
                      <m:r>
                        <a:rPr lang="en-US" b="0" i="1" smtClean="0">
                          <a:latin typeface="Cambria Math" panose="02040503050406030204" pitchFamily="18" charset="0"/>
                        </a:rPr>
                        <m:t>𝑠</m:t>
                      </m:r>
                    </m:oMath>
                  </a14:m>
                  <a:endParaRPr lang="en-SE" dirty="0"/>
                </a:p>
              </p:txBody>
            </p:sp>
          </mc:Choice>
          <mc:Fallback xmlns="">
            <p:sp>
              <p:nvSpPr>
                <p:cNvPr id="72" name="TextBox 71">
                  <a:extLst>
                    <a:ext uri="{FF2B5EF4-FFF2-40B4-BE49-F238E27FC236}">
                      <a16:creationId xmlns:a16="http://schemas.microsoft.com/office/drawing/2014/main" id="{190E056B-A39A-4E5E-AFFA-CF2168B9BFF1}"/>
                    </a:ext>
                  </a:extLst>
                </p:cNvPr>
                <p:cNvSpPr txBox="1">
                  <a:spLocks noRot="1" noChangeAspect="1" noMove="1" noResize="1" noEditPoints="1" noAdjustHandles="1" noChangeArrowheads="1" noChangeShapeType="1" noTextEdit="1"/>
                </p:cNvSpPr>
                <p:nvPr/>
              </p:nvSpPr>
              <p:spPr>
                <a:xfrm>
                  <a:off x="2971800" y="1766861"/>
                  <a:ext cx="861070" cy="369332"/>
                </a:xfrm>
                <a:prstGeom prst="rect">
                  <a:avLst/>
                </a:prstGeom>
                <a:blipFill>
                  <a:blip r:embed="rId9"/>
                  <a:stretch>
                    <a:fillRect l="-6383" t="-8197" b="-24590"/>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73" name="TextBox 72">
                  <a:extLst>
                    <a:ext uri="{FF2B5EF4-FFF2-40B4-BE49-F238E27FC236}">
                      <a16:creationId xmlns:a16="http://schemas.microsoft.com/office/drawing/2014/main" id="{2FAA56AC-6D58-4505-9D1B-65324EF7E56C}"/>
                    </a:ext>
                  </a:extLst>
                </p:cNvPr>
                <p:cNvSpPr txBox="1"/>
                <p:nvPr/>
              </p:nvSpPr>
              <p:spPr>
                <a:xfrm>
                  <a:off x="3728965" y="1773831"/>
                  <a:ext cx="998222" cy="369332"/>
                </a:xfrm>
                <a:prstGeom prst="rect">
                  <a:avLst/>
                </a:prstGeom>
                <a:noFill/>
              </p:spPr>
              <p:txBody>
                <a:bodyPr wrap="none" rtlCol="0">
                  <a:spAutoFit/>
                </a:bodyPr>
                <a:lstStyle/>
                <a:p>
                  <a:r>
                    <a:rPr lang="en-US" dirty="0"/>
                    <a:t>action </a:t>
                  </a:r>
                  <a14:m>
                    <m:oMath xmlns:m="http://schemas.openxmlformats.org/officeDocument/2006/math">
                      <m:r>
                        <a:rPr lang="en-US" b="0" i="1" smtClean="0">
                          <a:latin typeface="Cambria Math" panose="02040503050406030204" pitchFamily="18" charset="0"/>
                        </a:rPr>
                        <m:t>𝑎</m:t>
                      </m:r>
                    </m:oMath>
                  </a14:m>
                  <a:endParaRPr lang="en-SE" dirty="0"/>
                </a:p>
              </p:txBody>
            </p:sp>
          </mc:Choice>
          <mc:Fallback xmlns="">
            <p:sp>
              <p:nvSpPr>
                <p:cNvPr id="73" name="TextBox 72">
                  <a:extLst>
                    <a:ext uri="{FF2B5EF4-FFF2-40B4-BE49-F238E27FC236}">
                      <a16:creationId xmlns:a16="http://schemas.microsoft.com/office/drawing/2014/main" id="{2FAA56AC-6D58-4505-9D1B-65324EF7E56C}"/>
                    </a:ext>
                  </a:extLst>
                </p:cNvPr>
                <p:cNvSpPr txBox="1">
                  <a:spLocks noRot="1" noChangeAspect="1" noMove="1" noResize="1" noEditPoints="1" noAdjustHandles="1" noChangeArrowheads="1" noChangeShapeType="1" noTextEdit="1"/>
                </p:cNvSpPr>
                <p:nvPr/>
              </p:nvSpPr>
              <p:spPr>
                <a:xfrm>
                  <a:off x="3728965" y="1773831"/>
                  <a:ext cx="998222" cy="369332"/>
                </a:xfrm>
                <a:prstGeom prst="rect">
                  <a:avLst/>
                </a:prstGeom>
                <a:blipFill>
                  <a:blip r:embed="rId10"/>
                  <a:stretch>
                    <a:fillRect l="-5488" t="-8197" b="-24590"/>
                  </a:stretch>
                </a:blipFill>
              </p:spPr>
              <p:txBody>
                <a:bodyPr/>
                <a:lstStyle/>
                <a:p>
                  <a:r>
                    <a:rPr lang="en-SE">
                      <a:noFill/>
                    </a:rPr>
                    <a:t> </a:t>
                  </a:r>
                </a:p>
              </p:txBody>
            </p:sp>
          </mc:Fallback>
        </mc:AlternateContent>
        <p:cxnSp>
          <p:nvCxnSpPr>
            <p:cNvPr id="74" name="Straight Arrow Connector 73">
              <a:extLst>
                <a:ext uri="{FF2B5EF4-FFF2-40B4-BE49-F238E27FC236}">
                  <a16:creationId xmlns:a16="http://schemas.microsoft.com/office/drawing/2014/main" id="{A5654829-B0B1-4796-ABAE-36CC2FD77FBC}"/>
                </a:ext>
              </a:extLst>
            </p:cNvPr>
            <p:cNvCxnSpPr>
              <a:cxnSpLocks/>
            </p:cNvCxnSpPr>
            <p:nvPr/>
          </p:nvCxnSpPr>
          <p:spPr bwMode="auto">
            <a:xfrm>
              <a:off x="4163338" y="2119066"/>
              <a:ext cx="0" cy="533400"/>
            </a:xfrm>
            <a:prstGeom prst="straightConnector1">
              <a:avLst/>
            </a:prstGeom>
            <a:noFill/>
            <a:ln w="25400" cap="flat" cmpd="sng" algn="ctr">
              <a:solidFill>
                <a:schemeClr val="tx1"/>
              </a:solidFill>
              <a:prstDash val="solid"/>
              <a:round/>
              <a:headEnd type="none" w="med" len="med"/>
              <a:tailEnd type="triangle"/>
            </a:ln>
            <a:effectLst/>
          </p:spPr>
        </p:cxnSp>
        <p:cxnSp>
          <p:nvCxnSpPr>
            <p:cNvPr id="76" name="Straight Arrow Connector 75">
              <a:extLst>
                <a:ext uri="{FF2B5EF4-FFF2-40B4-BE49-F238E27FC236}">
                  <a16:creationId xmlns:a16="http://schemas.microsoft.com/office/drawing/2014/main" id="{8401A176-41FC-4F26-9CC0-C4BDE55A97FD}"/>
                </a:ext>
              </a:extLst>
            </p:cNvPr>
            <p:cNvCxnSpPr>
              <a:cxnSpLocks/>
            </p:cNvCxnSpPr>
            <p:nvPr/>
          </p:nvCxnSpPr>
          <p:spPr bwMode="auto">
            <a:xfrm>
              <a:off x="3821154" y="3262066"/>
              <a:ext cx="0" cy="533400"/>
            </a:xfrm>
            <a:prstGeom prst="straightConnector1">
              <a:avLst/>
            </a:prstGeom>
            <a:noFill/>
            <a:ln w="25400" cap="flat" cmpd="sng" algn="ctr">
              <a:solidFill>
                <a:schemeClr val="tx1"/>
              </a:solidFill>
              <a:prstDash val="solid"/>
              <a:round/>
              <a:headEnd type="none" w="med" len="med"/>
              <a:tailEnd type="triangle"/>
            </a:ln>
            <a:effectLst/>
          </p:spPr>
        </p:cxnSp>
      </p:grpSp>
      <p:grpSp>
        <p:nvGrpSpPr>
          <p:cNvPr id="77" name="Group 76">
            <a:extLst>
              <a:ext uri="{FF2B5EF4-FFF2-40B4-BE49-F238E27FC236}">
                <a16:creationId xmlns:a16="http://schemas.microsoft.com/office/drawing/2014/main" id="{E955A1B5-DD57-4242-9E8B-D3B78E305176}"/>
              </a:ext>
            </a:extLst>
          </p:cNvPr>
          <p:cNvGrpSpPr/>
          <p:nvPr/>
        </p:nvGrpSpPr>
        <p:grpSpPr>
          <a:xfrm>
            <a:off x="6186154" y="3657600"/>
            <a:ext cx="1794809" cy="2306154"/>
            <a:chOff x="5331213" y="1774882"/>
            <a:chExt cx="1794809" cy="2306154"/>
          </a:xfrm>
        </p:grpSpPr>
        <mc:AlternateContent xmlns:mc="http://schemas.openxmlformats.org/markup-compatibility/2006" xmlns:a14="http://schemas.microsoft.com/office/drawing/2010/main">
          <mc:Choice Requires="a14">
            <p:sp>
              <p:nvSpPr>
                <p:cNvPr id="78" name="Rectangle: Rounded Corners 77">
                  <a:extLst>
                    <a:ext uri="{FF2B5EF4-FFF2-40B4-BE49-F238E27FC236}">
                      <a16:creationId xmlns:a16="http://schemas.microsoft.com/office/drawing/2014/main" id="{3BD22EF3-3957-4581-81F7-6DF6B0E59B15}"/>
                    </a:ext>
                  </a:extLst>
                </p:cNvPr>
                <p:cNvSpPr/>
                <p:nvPr/>
              </p:nvSpPr>
              <p:spPr bwMode="auto">
                <a:xfrm>
                  <a:off x="5356673" y="2660487"/>
                  <a:ext cx="1623684" cy="609600"/>
                </a:xfrm>
                <a:prstGeom prst="roundRect">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Policy </a:t>
                  </a:r>
                  <a14:m>
                    <m:oMath xmlns:m="http://schemas.openxmlformats.org/officeDocument/2006/math">
                      <m:r>
                        <a:rPr lang="en-US" i="1" smtClean="0">
                          <a:latin typeface="Cambria Math" panose="02040503050406030204" pitchFamily="18" charset="0"/>
                        </a:rPr>
                        <m:t>𝜋</m:t>
                      </m:r>
                      <m:r>
                        <a:rPr lang="en-US" i="1" smtClean="0">
                          <a:latin typeface="Cambria Math" panose="02040503050406030204" pitchFamily="18" charset="0"/>
                        </a:rPr>
                        <m:t>(</m:t>
                      </m:r>
                      <m:r>
                        <a:rPr lang="en-US" b="0" i="1" smtClean="0">
                          <a:latin typeface="Cambria Math" panose="02040503050406030204" pitchFamily="18" charset="0"/>
                        </a:rPr>
                        <m:t>𝑠</m:t>
                      </m:r>
                      <m:r>
                        <a:rPr lang="en-US" i="1">
                          <a:latin typeface="Cambria Math" panose="02040503050406030204" pitchFamily="18" charset="0"/>
                        </a:rPr>
                        <m:t>)</m:t>
                      </m:r>
                    </m:oMath>
                  </a14:m>
                  <a:endParaRPr kumimoji="0" lang="en-SE" sz="1800" b="0" i="0" u="none" strike="noStrike" cap="none" normalizeH="0" baseline="0" dirty="0">
                    <a:ln>
                      <a:noFill/>
                    </a:ln>
                    <a:solidFill>
                      <a:schemeClr val="tx1"/>
                    </a:solidFill>
                    <a:effectLst/>
                    <a:latin typeface="Arial" charset="0"/>
                  </a:endParaRPr>
                </a:p>
              </p:txBody>
            </p:sp>
          </mc:Choice>
          <mc:Fallback xmlns="">
            <p:sp>
              <p:nvSpPr>
                <p:cNvPr id="78" name="Rectangle: Rounded Corners 77">
                  <a:extLst>
                    <a:ext uri="{FF2B5EF4-FFF2-40B4-BE49-F238E27FC236}">
                      <a16:creationId xmlns:a16="http://schemas.microsoft.com/office/drawing/2014/main" id="{3BD22EF3-3957-4581-81F7-6DF6B0E59B15}"/>
                    </a:ext>
                  </a:extLst>
                </p:cNvPr>
                <p:cNvSpPr>
                  <a:spLocks noRot="1" noChangeAspect="1" noMove="1" noResize="1" noEditPoints="1" noAdjustHandles="1" noChangeArrowheads="1" noChangeShapeType="1" noTextEdit="1"/>
                </p:cNvSpPr>
                <p:nvPr/>
              </p:nvSpPr>
              <p:spPr bwMode="auto">
                <a:xfrm>
                  <a:off x="5356673" y="2660487"/>
                  <a:ext cx="1623684" cy="609600"/>
                </a:xfrm>
                <a:prstGeom prst="roundRect">
                  <a:avLst/>
                </a:prstGeom>
                <a:blipFill>
                  <a:blip r:embed="rId11"/>
                  <a:stretch>
                    <a:fillRect/>
                  </a:stretch>
                </a:blipFill>
                <a:ln w="25400" cap="flat" cmpd="sng" algn="ctr">
                  <a:solidFill>
                    <a:schemeClr val="tx1"/>
                  </a:solidFill>
                  <a:prstDash val="solid"/>
                  <a:round/>
                  <a:headEnd type="none" w="med" len="med"/>
                  <a:tailEnd type="none" w="med" len="med"/>
                </a:ln>
                <a:effectLst/>
              </p:spPr>
              <p:txBody>
                <a:bodyPr/>
                <a:lstStyle/>
                <a:p>
                  <a:r>
                    <a:rPr lang="en-SE">
                      <a:noFill/>
                    </a:rPr>
                    <a:t> </a:t>
                  </a:r>
                </a:p>
              </p:txBody>
            </p:sp>
          </mc:Fallback>
        </mc:AlternateContent>
        <p:cxnSp>
          <p:nvCxnSpPr>
            <p:cNvPr id="79" name="Straight Arrow Connector 78">
              <a:extLst>
                <a:ext uri="{FF2B5EF4-FFF2-40B4-BE49-F238E27FC236}">
                  <a16:creationId xmlns:a16="http://schemas.microsoft.com/office/drawing/2014/main" id="{48191A91-9D42-438D-ADE6-28559ED2A060}"/>
                </a:ext>
              </a:extLst>
            </p:cNvPr>
            <p:cNvCxnSpPr>
              <a:cxnSpLocks/>
            </p:cNvCxnSpPr>
            <p:nvPr/>
          </p:nvCxnSpPr>
          <p:spPr bwMode="auto">
            <a:xfrm>
              <a:off x="5761748" y="2127087"/>
              <a:ext cx="0" cy="533400"/>
            </a:xfrm>
            <a:prstGeom prst="straightConnector1">
              <a:avLst/>
            </a:prstGeom>
            <a:noFill/>
            <a:ln w="25400"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80" name="TextBox 79">
                  <a:extLst>
                    <a:ext uri="{FF2B5EF4-FFF2-40B4-BE49-F238E27FC236}">
                      <a16:creationId xmlns:a16="http://schemas.microsoft.com/office/drawing/2014/main" id="{4B372A81-26E5-4170-AB71-97C1221A7378}"/>
                    </a:ext>
                  </a:extLst>
                </p:cNvPr>
                <p:cNvSpPr txBox="1"/>
                <p:nvPr/>
              </p:nvSpPr>
              <p:spPr>
                <a:xfrm>
                  <a:off x="5331213" y="1774882"/>
                  <a:ext cx="861070" cy="369332"/>
                </a:xfrm>
                <a:prstGeom prst="rect">
                  <a:avLst/>
                </a:prstGeom>
                <a:noFill/>
              </p:spPr>
              <p:txBody>
                <a:bodyPr wrap="none" rtlCol="0">
                  <a:spAutoFit/>
                </a:bodyPr>
                <a:lstStyle/>
                <a:p>
                  <a:r>
                    <a:rPr lang="en-US" dirty="0"/>
                    <a:t>state </a:t>
                  </a:r>
                  <a14:m>
                    <m:oMath xmlns:m="http://schemas.openxmlformats.org/officeDocument/2006/math">
                      <m:r>
                        <a:rPr lang="en-US" b="0" i="1" smtClean="0">
                          <a:latin typeface="Cambria Math" panose="02040503050406030204" pitchFamily="18" charset="0"/>
                        </a:rPr>
                        <m:t>𝑠</m:t>
                      </m:r>
                    </m:oMath>
                  </a14:m>
                  <a:endParaRPr lang="en-SE" dirty="0"/>
                </a:p>
              </p:txBody>
            </p:sp>
          </mc:Choice>
          <mc:Fallback xmlns="">
            <p:sp>
              <p:nvSpPr>
                <p:cNvPr id="80" name="TextBox 79">
                  <a:extLst>
                    <a:ext uri="{FF2B5EF4-FFF2-40B4-BE49-F238E27FC236}">
                      <a16:creationId xmlns:a16="http://schemas.microsoft.com/office/drawing/2014/main" id="{4B372A81-26E5-4170-AB71-97C1221A7378}"/>
                    </a:ext>
                  </a:extLst>
                </p:cNvPr>
                <p:cNvSpPr txBox="1">
                  <a:spLocks noRot="1" noChangeAspect="1" noMove="1" noResize="1" noEditPoints="1" noAdjustHandles="1" noChangeArrowheads="1" noChangeShapeType="1" noTextEdit="1"/>
                </p:cNvSpPr>
                <p:nvPr/>
              </p:nvSpPr>
              <p:spPr>
                <a:xfrm>
                  <a:off x="5331213" y="1774882"/>
                  <a:ext cx="861070" cy="369332"/>
                </a:xfrm>
                <a:prstGeom prst="rect">
                  <a:avLst/>
                </a:prstGeom>
                <a:blipFill>
                  <a:blip r:embed="rId12"/>
                  <a:stretch>
                    <a:fillRect l="-6383" t="-8197" b="-24590"/>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81" name="TextBox 80">
                  <a:extLst>
                    <a:ext uri="{FF2B5EF4-FFF2-40B4-BE49-F238E27FC236}">
                      <a16:creationId xmlns:a16="http://schemas.microsoft.com/office/drawing/2014/main" id="{31ADEA83-AA78-41D6-B5D1-6A7C4CD608EA}"/>
                    </a:ext>
                  </a:extLst>
                </p:cNvPr>
                <p:cNvSpPr txBox="1"/>
                <p:nvPr/>
              </p:nvSpPr>
              <p:spPr>
                <a:xfrm>
                  <a:off x="6088378" y="1781852"/>
                  <a:ext cx="998222" cy="369332"/>
                </a:xfrm>
                <a:prstGeom prst="rect">
                  <a:avLst/>
                </a:prstGeom>
                <a:noFill/>
              </p:spPr>
              <p:txBody>
                <a:bodyPr wrap="none" rtlCol="0">
                  <a:spAutoFit/>
                </a:bodyPr>
                <a:lstStyle/>
                <a:p>
                  <a:r>
                    <a:rPr lang="en-US" dirty="0"/>
                    <a:t>action </a:t>
                  </a:r>
                  <a14:m>
                    <m:oMath xmlns:m="http://schemas.openxmlformats.org/officeDocument/2006/math">
                      <m:r>
                        <a:rPr lang="en-US" b="0" i="1" smtClean="0">
                          <a:latin typeface="Cambria Math" panose="02040503050406030204" pitchFamily="18" charset="0"/>
                        </a:rPr>
                        <m:t>𝑎</m:t>
                      </m:r>
                    </m:oMath>
                  </a14:m>
                  <a:endParaRPr lang="en-SE" dirty="0"/>
                </a:p>
              </p:txBody>
            </p:sp>
          </mc:Choice>
          <mc:Fallback xmlns="">
            <p:sp>
              <p:nvSpPr>
                <p:cNvPr id="81" name="TextBox 80">
                  <a:extLst>
                    <a:ext uri="{FF2B5EF4-FFF2-40B4-BE49-F238E27FC236}">
                      <a16:creationId xmlns:a16="http://schemas.microsoft.com/office/drawing/2014/main" id="{31ADEA83-AA78-41D6-B5D1-6A7C4CD608EA}"/>
                    </a:ext>
                  </a:extLst>
                </p:cNvPr>
                <p:cNvSpPr txBox="1">
                  <a:spLocks noRot="1" noChangeAspect="1" noMove="1" noResize="1" noEditPoints="1" noAdjustHandles="1" noChangeArrowheads="1" noChangeShapeType="1" noTextEdit="1"/>
                </p:cNvSpPr>
                <p:nvPr/>
              </p:nvSpPr>
              <p:spPr>
                <a:xfrm>
                  <a:off x="6088378" y="1781852"/>
                  <a:ext cx="998222" cy="369332"/>
                </a:xfrm>
                <a:prstGeom prst="rect">
                  <a:avLst/>
                </a:prstGeom>
                <a:blipFill>
                  <a:blip r:embed="rId13"/>
                  <a:stretch>
                    <a:fillRect l="-5488" t="-8197" b="-24590"/>
                  </a:stretch>
                </a:blipFill>
              </p:spPr>
              <p:txBody>
                <a:bodyPr/>
                <a:lstStyle/>
                <a:p>
                  <a:r>
                    <a:rPr lang="en-SE">
                      <a:noFill/>
                    </a:rPr>
                    <a:t> </a:t>
                  </a:r>
                </a:p>
              </p:txBody>
            </p:sp>
          </mc:Fallback>
        </mc:AlternateContent>
        <p:cxnSp>
          <p:nvCxnSpPr>
            <p:cNvPr id="82" name="Straight Arrow Connector 81">
              <a:extLst>
                <a:ext uri="{FF2B5EF4-FFF2-40B4-BE49-F238E27FC236}">
                  <a16:creationId xmlns:a16="http://schemas.microsoft.com/office/drawing/2014/main" id="{0D928EC0-BA9E-407C-9C14-C463F91E0702}"/>
                </a:ext>
              </a:extLst>
            </p:cNvPr>
            <p:cNvCxnSpPr>
              <a:cxnSpLocks/>
            </p:cNvCxnSpPr>
            <p:nvPr/>
          </p:nvCxnSpPr>
          <p:spPr bwMode="auto">
            <a:xfrm>
              <a:off x="6522751" y="2127087"/>
              <a:ext cx="0" cy="533400"/>
            </a:xfrm>
            <a:prstGeom prst="straightConnector1">
              <a:avLst/>
            </a:prstGeom>
            <a:noFill/>
            <a:ln w="25400"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83" name="TextBox 82">
                  <a:extLst>
                    <a:ext uri="{FF2B5EF4-FFF2-40B4-BE49-F238E27FC236}">
                      <a16:creationId xmlns:a16="http://schemas.microsoft.com/office/drawing/2014/main" id="{F8102987-478A-4228-9997-EA825F0893BB}"/>
                    </a:ext>
                  </a:extLst>
                </p:cNvPr>
                <p:cNvSpPr txBox="1"/>
                <p:nvPr/>
              </p:nvSpPr>
              <p:spPr>
                <a:xfrm>
                  <a:off x="5380736" y="3711704"/>
                  <a:ext cx="1745286" cy="369332"/>
                </a:xfrm>
                <a:prstGeom prst="rect">
                  <a:avLst/>
                </a:prstGeom>
                <a:noFill/>
              </p:spPr>
              <p:txBody>
                <a:bodyPr wrap="none" rtlCol="0">
                  <a:spAutoFit/>
                </a:bodyPr>
                <a:lstStyle/>
                <a:p>
                  <a:r>
                    <a:rPr lang="en-US" dirty="0"/>
                    <a:t>action</a:t>
                  </a:r>
                  <a:r>
                    <a:rPr lang="en-US" i="1" dirty="0"/>
                    <a:t> </a:t>
                  </a:r>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i="1">
                          <a:latin typeface="Cambria Math" panose="02040503050406030204" pitchFamily="18" charset="0"/>
                        </a:rPr>
                        <m:t>𝜋</m:t>
                      </m:r>
                      <m:r>
                        <a:rPr lang="en-US" i="1">
                          <a:latin typeface="Cambria Math" panose="02040503050406030204" pitchFamily="18" charset="0"/>
                        </a:rPr>
                        <m:t>(</m:t>
                      </m:r>
                      <m:r>
                        <a:rPr lang="en-US" b="0" i="1" smtClean="0">
                          <a:latin typeface="Cambria Math" panose="02040503050406030204" pitchFamily="18" charset="0"/>
                        </a:rPr>
                        <m:t>𝑠</m:t>
                      </m:r>
                      <m:r>
                        <a:rPr lang="en-US" i="1">
                          <a:latin typeface="Cambria Math" panose="02040503050406030204" pitchFamily="18" charset="0"/>
                        </a:rPr>
                        <m:t>)</m:t>
                      </m:r>
                    </m:oMath>
                  </a14:m>
                  <a:endParaRPr lang="en-SE" dirty="0"/>
                </a:p>
              </p:txBody>
            </p:sp>
          </mc:Choice>
          <mc:Fallback xmlns="">
            <p:sp>
              <p:nvSpPr>
                <p:cNvPr id="83" name="TextBox 82">
                  <a:extLst>
                    <a:ext uri="{FF2B5EF4-FFF2-40B4-BE49-F238E27FC236}">
                      <a16:creationId xmlns:a16="http://schemas.microsoft.com/office/drawing/2014/main" id="{F8102987-478A-4228-9997-EA825F0893BB}"/>
                    </a:ext>
                  </a:extLst>
                </p:cNvPr>
                <p:cNvSpPr txBox="1">
                  <a:spLocks noRot="1" noChangeAspect="1" noMove="1" noResize="1" noEditPoints="1" noAdjustHandles="1" noChangeArrowheads="1" noChangeShapeType="1" noTextEdit="1"/>
                </p:cNvSpPr>
                <p:nvPr/>
              </p:nvSpPr>
              <p:spPr>
                <a:xfrm>
                  <a:off x="5380736" y="3711704"/>
                  <a:ext cx="1745286" cy="369332"/>
                </a:xfrm>
                <a:prstGeom prst="rect">
                  <a:avLst/>
                </a:prstGeom>
                <a:blipFill>
                  <a:blip r:embed="rId14"/>
                  <a:stretch>
                    <a:fillRect l="-3147" t="-10000" r="-350" b="-26667"/>
                  </a:stretch>
                </a:blipFill>
              </p:spPr>
              <p:txBody>
                <a:bodyPr/>
                <a:lstStyle/>
                <a:p>
                  <a:r>
                    <a:rPr lang="en-SE">
                      <a:noFill/>
                    </a:rPr>
                    <a:t> </a:t>
                  </a:r>
                </a:p>
              </p:txBody>
            </p:sp>
          </mc:Fallback>
        </mc:AlternateContent>
        <p:cxnSp>
          <p:nvCxnSpPr>
            <p:cNvPr id="84" name="Straight Arrow Connector 83">
              <a:extLst>
                <a:ext uri="{FF2B5EF4-FFF2-40B4-BE49-F238E27FC236}">
                  <a16:creationId xmlns:a16="http://schemas.microsoft.com/office/drawing/2014/main" id="{CEB94166-9B93-4FD2-AD3B-6E66A80988D0}"/>
                </a:ext>
              </a:extLst>
            </p:cNvPr>
            <p:cNvCxnSpPr>
              <a:cxnSpLocks/>
            </p:cNvCxnSpPr>
            <p:nvPr/>
          </p:nvCxnSpPr>
          <p:spPr bwMode="auto">
            <a:xfrm>
              <a:off x="6180567" y="3270087"/>
              <a:ext cx="0" cy="533400"/>
            </a:xfrm>
            <a:prstGeom prst="straightConnector1">
              <a:avLst/>
            </a:prstGeom>
            <a:noFill/>
            <a:ln w="25400" cap="flat" cmpd="sng" algn="ctr">
              <a:solidFill>
                <a:schemeClr val="tx1"/>
              </a:solidFill>
              <a:prstDash val="solid"/>
              <a:round/>
              <a:headEnd type="none" w="med" len="med"/>
              <a:tailEnd type="triangle"/>
            </a:ln>
            <a:effectLst/>
          </p:spPr>
        </p:cxnSp>
      </p:grpSp>
      <p:graphicFrame>
        <p:nvGraphicFramePr>
          <p:cNvPr id="85" name="Table 63">
            <a:extLst>
              <a:ext uri="{FF2B5EF4-FFF2-40B4-BE49-F238E27FC236}">
                <a16:creationId xmlns:a16="http://schemas.microsoft.com/office/drawing/2014/main" id="{5972C3EA-5634-467D-8187-379D0605C119}"/>
              </a:ext>
            </a:extLst>
          </p:cNvPr>
          <p:cNvGraphicFramePr>
            <a:graphicFrameLocks/>
          </p:cNvGraphicFramePr>
          <p:nvPr/>
        </p:nvGraphicFramePr>
        <p:xfrm>
          <a:off x="1631461" y="6336868"/>
          <a:ext cx="6995880" cy="370840"/>
        </p:xfrm>
        <a:graphic>
          <a:graphicData uri="http://schemas.openxmlformats.org/drawingml/2006/table">
            <a:tbl>
              <a:tblPr firstRow="1" bandRow="1">
                <a:tableStyleId>{2D5ABB26-0587-4C30-8999-92F81FD0307C}</a:tableStyleId>
              </a:tblPr>
              <a:tblGrid>
                <a:gridCol w="2331960">
                  <a:extLst>
                    <a:ext uri="{9D8B030D-6E8A-4147-A177-3AD203B41FA5}">
                      <a16:colId xmlns:a16="http://schemas.microsoft.com/office/drawing/2014/main" val="1487118975"/>
                    </a:ext>
                  </a:extLst>
                </a:gridCol>
                <a:gridCol w="2331960">
                  <a:extLst>
                    <a:ext uri="{9D8B030D-6E8A-4147-A177-3AD203B41FA5}">
                      <a16:colId xmlns:a16="http://schemas.microsoft.com/office/drawing/2014/main" val="875602381"/>
                    </a:ext>
                  </a:extLst>
                </a:gridCol>
                <a:gridCol w="2331960">
                  <a:extLst>
                    <a:ext uri="{9D8B030D-6E8A-4147-A177-3AD203B41FA5}">
                      <a16:colId xmlns:a16="http://schemas.microsoft.com/office/drawing/2014/main" val="3256823831"/>
                    </a:ext>
                  </a:extLst>
                </a:gridCol>
              </a:tblGrid>
              <a:tr h="370840">
                <a:tc>
                  <a:txBody>
                    <a:bodyPr/>
                    <a:lstStyle/>
                    <a:p>
                      <a:r>
                        <a:rPr lang="en-US" dirty="0"/>
                        <a:t>MDP-based RL</a:t>
                      </a:r>
                      <a:endParaRPr lang="en-SE" dirty="0"/>
                    </a:p>
                  </a:txBody>
                  <a:tcPr/>
                </a:tc>
                <a:tc>
                  <a:txBody>
                    <a:bodyPr/>
                    <a:lstStyle/>
                    <a:p>
                      <a:r>
                        <a:rPr lang="en-US" dirty="0"/>
                        <a:t>Value-based RL</a:t>
                      </a:r>
                      <a:endParaRPr lang="en-SE" dirty="0"/>
                    </a:p>
                  </a:txBody>
                  <a:tcPr/>
                </a:tc>
                <a:tc>
                  <a:txBody>
                    <a:bodyPr/>
                    <a:lstStyle/>
                    <a:p>
                      <a:r>
                        <a:rPr lang="en-US" dirty="0"/>
                        <a:t>Policy-based RL</a:t>
                      </a:r>
                      <a:endParaRPr lang="en-SE" dirty="0"/>
                    </a:p>
                  </a:txBody>
                  <a:tcPr/>
                </a:tc>
                <a:extLst>
                  <a:ext uri="{0D108BD9-81ED-4DB2-BD59-A6C34878D82A}">
                    <a16:rowId xmlns:a16="http://schemas.microsoft.com/office/drawing/2014/main" val="473992227"/>
                  </a:ext>
                </a:extLst>
              </a:tr>
            </a:tbl>
          </a:graphicData>
        </a:graphic>
      </p:graphicFrame>
      <mc:AlternateContent xmlns:mc="http://schemas.openxmlformats.org/markup-compatibility/2006" xmlns:a14="http://schemas.microsoft.com/office/drawing/2010/main">
        <mc:Choice Requires="a14">
          <p:sp>
            <p:nvSpPr>
              <p:cNvPr id="86" name="TextBox 85">
                <a:extLst>
                  <a:ext uri="{FF2B5EF4-FFF2-40B4-BE49-F238E27FC236}">
                    <a16:creationId xmlns:a16="http://schemas.microsoft.com/office/drawing/2014/main" id="{75420550-F481-40CA-8B38-45FF2035F094}"/>
                  </a:ext>
                </a:extLst>
              </p:cNvPr>
              <p:cNvSpPr txBox="1"/>
              <p:nvPr/>
            </p:nvSpPr>
            <p:spPr>
              <a:xfrm>
                <a:off x="3593960" y="5680377"/>
                <a:ext cx="2259658" cy="646331"/>
              </a:xfrm>
              <a:prstGeom prst="rect">
                <a:avLst/>
              </a:prstGeom>
              <a:noFill/>
            </p:spPr>
            <p:txBody>
              <a:bodyPr wrap="square" rtlCol="0" anchor="t">
                <a:spAutoFit/>
              </a:bodyPr>
              <a:lstStyle/>
              <a:p>
                <a:pPr algn="ctr"/>
                <a:r>
                  <a:rPr lang="en-US" dirty="0"/>
                  <a:t>action</a:t>
                </a:r>
              </a:p>
              <a:p>
                <a:pPr algn="ct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a</m:t>
                      </m:r>
                      <m:r>
                        <a:rPr lang="en-US" b="0" i="0" smtClean="0">
                          <a:latin typeface="Cambria Math" panose="02040503050406030204" pitchFamily="18" charset="0"/>
                        </a:rPr>
                        <m:t>=</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argmax</m:t>
                          </m:r>
                        </m:e>
                        <m:sub>
                          <m:r>
                            <m:rPr>
                              <m:sty m:val="p"/>
                            </m:rPr>
                            <a:rPr lang="en-US" b="0" i="0" smtClean="0">
                              <a:latin typeface="Cambria Math" panose="02040503050406030204" pitchFamily="18" charset="0"/>
                            </a:rPr>
                            <m:t>a</m:t>
                          </m:r>
                        </m:sub>
                      </m:sSub>
                      <m:r>
                        <a:rPr lang="en-US" i="1">
                          <a:latin typeface="Cambria Math" panose="02040503050406030204" pitchFamily="18" charset="0"/>
                        </a:rPr>
                        <m:t>𝑄</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m:t>
                      </m:r>
                    </m:oMath>
                  </m:oMathPara>
                </a14:m>
                <a:endParaRPr lang="en-SE" dirty="0"/>
              </a:p>
            </p:txBody>
          </p:sp>
        </mc:Choice>
        <mc:Fallback xmlns="">
          <p:sp>
            <p:nvSpPr>
              <p:cNvPr id="86" name="TextBox 85">
                <a:extLst>
                  <a:ext uri="{FF2B5EF4-FFF2-40B4-BE49-F238E27FC236}">
                    <a16:creationId xmlns:a16="http://schemas.microsoft.com/office/drawing/2014/main" id="{75420550-F481-40CA-8B38-45FF2035F094}"/>
                  </a:ext>
                </a:extLst>
              </p:cNvPr>
              <p:cNvSpPr txBox="1">
                <a:spLocks noRot="1" noChangeAspect="1" noMove="1" noResize="1" noEditPoints="1" noAdjustHandles="1" noChangeArrowheads="1" noChangeShapeType="1" noTextEdit="1"/>
              </p:cNvSpPr>
              <p:nvPr/>
            </p:nvSpPr>
            <p:spPr>
              <a:xfrm>
                <a:off x="3593960" y="5680377"/>
                <a:ext cx="2259658" cy="646331"/>
              </a:xfrm>
              <a:prstGeom prst="rect">
                <a:avLst/>
              </a:prstGeom>
              <a:blipFill>
                <a:blip r:embed="rId15"/>
                <a:stretch>
                  <a:fillRect t="-5660" b="-7547"/>
                </a:stretch>
              </a:blipFill>
            </p:spPr>
            <p:txBody>
              <a:bodyPr/>
              <a:lstStyle/>
              <a:p>
                <a:r>
                  <a:rPr lang="en-SE">
                    <a:noFill/>
                  </a:rPr>
                  <a:t> </a:t>
                </a:r>
              </a:p>
            </p:txBody>
          </p:sp>
        </mc:Fallback>
      </mc:AlternateContent>
      <p:sp>
        <p:nvSpPr>
          <p:cNvPr id="87" name="Rectangle 86">
            <a:extLst>
              <a:ext uri="{FF2B5EF4-FFF2-40B4-BE49-F238E27FC236}">
                <a16:creationId xmlns:a16="http://schemas.microsoft.com/office/drawing/2014/main" id="{3C5D8ACE-4F32-4140-A2CB-0FD5151D8257}"/>
              </a:ext>
            </a:extLst>
          </p:cNvPr>
          <p:cNvSpPr/>
          <p:nvPr/>
        </p:nvSpPr>
        <p:spPr bwMode="auto">
          <a:xfrm>
            <a:off x="1298757" y="3680612"/>
            <a:ext cx="2189189" cy="3043138"/>
          </a:xfrm>
          <a:prstGeom prst="rect">
            <a:avLst/>
          </a:prstGeom>
          <a:noFill/>
          <a:ln w="254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SE"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12062315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a:t>Model-Based RL</a:t>
            </a:r>
          </a:p>
        </p:txBody>
      </p:sp>
      <mc:AlternateContent xmlns:mc="http://schemas.openxmlformats.org/markup-compatibility/2006" xmlns:a14="http://schemas.microsoft.com/office/drawing/2010/main">
        <mc:Choice Requires="a14">
          <p:sp>
            <p:nvSpPr>
              <p:cNvPr id="9219" name="Rectangle 3"/>
              <p:cNvSpPr>
                <a:spLocks noGrp="1" noChangeArrowheads="1"/>
              </p:cNvSpPr>
              <p:nvPr>
                <p:ph idx="1"/>
              </p:nvPr>
            </p:nvSpPr>
            <p:spPr>
              <a:xfrm>
                <a:off x="457200" y="1295400"/>
                <a:ext cx="8458200" cy="3276600"/>
              </a:xfrm>
            </p:spPr>
            <p:txBody>
              <a:bodyPr>
                <a:normAutofit fontScale="92500" lnSpcReduction="20000"/>
              </a:bodyPr>
              <a:lstStyle/>
              <a:p>
                <a:pPr>
                  <a:lnSpc>
                    <a:spcPct val="80000"/>
                  </a:lnSpc>
                </a:pPr>
                <a:r>
                  <a:rPr lang="en-US" dirty="0"/>
                  <a:t>If MDP is not available, we can use Model-Based RL:</a:t>
                </a:r>
              </a:p>
              <a:p>
                <a:pPr>
                  <a:lnSpc>
                    <a:spcPct val="80000"/>
                  </a:lnSpc>
                </a:pPr>
                <a:r>
                  <a:rPr lang="en-US" dirty="0"/>
                  <a:t>Step 1: Learn empirical MDP model</a:t>
                </a:r>
              </a:p>
              <a:p>
                <a:pPr lvl="1">
                  <a:lnSpc>
                    <a:spcPct val="80000"/>
                  </a:lnSpc>
                </a:pPr>
                <a:r>
                  <a:rPr lang="en-US" dirty="0"/>
                  <a:t>Estimate the model </a:t>
                </a:r>
                <a14:m>
                  <m:oMath xmlns:m="http://schemas.openxmlformats.org/officeDocument/2006/math">
                    <m:r>
                      <a:rPr lang="en-US" i="1">
                        <a:latin typeface="Cambria Math" panose="02040503050406030204" pitchFamily="18" charset="0"/>
                      </a:rPr>
                      <m:t>𝑝</m:t>
                    </m:r>
                    <m:d>
                      <m:dPr>
                        <m:ctrlPr>
                          <a:rPr lang="en-US" i="1">
                            <a:latin typeface="Cambria Math" panose="02040503050406030204" pitchFamily="18" charset="0"/>
                          </a:rPr>
                        </m:ctrlPr>
                      </m:dPr>
                      <m:e>
                        <m:r>
                          <a:rPr lang="en-US" i="1">
                            <a:latin typeface="Cambria Math" panose="02040503050406030204" pitchFamily="18" charset="0"/>
                          </a:rPr>
                          <m:t>𝑟</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e>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oMath>
                </a14:m>
                <a:r>
                  <a:rPr lang="en-US" dirty="0"/>
                  <a:t> by executing some policy </a:t>
                </a:r>
                <a14:m>
                  <m:oMath xmlns:m="http://schemas.openxmlformats.org/officeDocument/2006/math">
                    <m:r>
                      <a:rPr lang="en-US" i="1">
                        <a:latin typeface="Cambria Math" panose="02040503050406030204" pitchFamily="18" charset="0"/>
                      </a:rPr>
                      <m:t>𝜋</m:t>
                    </m:r>
                  </m:oMath>
                </a14:m>
                <a:r>
                  <a:rPr lang="en-US" dirty="0"/>
                  <a:t> (may be random), and keeping track of outcomes </a:t>
                </a:r>
                <a14:m>
                  <m:oMath xmlns:m="http://schemas.openxmlformats.org/officeDocument/2006/math">
                    <m:r>
                      <a:rPr lang="en-US" i="1" dirty="0">
                        <a:latin typeface="Cambria Math" panose="02040503050406030204" pitchFamily="18" charset="0"/>
                      </a:rPr>
                      <m:t>𝑟</m:t>
                    </m:r>
                    <m:r>
                      <a:rPr lang="en-US" i="1" dirty="0">
                        <a:latin typeface="Cambria Math" panose="02040503050406030204" pitchFamily="18" charset="0"/>
                      </a:rPr>
                      <m:t>,</m:t>
                    </m:r>
                    <m:r>
                      <m:rPr>
                        <m:sty m:val="p"/>
                      </m:rPr>
                      <a:rPr lang="en-US" dirty="0">
                        <a:latin typeface="Cambria Math" panose="02040503050406030204" pitchFamily="18" charset="0"/>
                      </a:rPr>
                      <m:t>s</m:t>
                    </m:r>
                    <m:r>
                      <a:rPr lang="en-US" dirty="0">
                        <a:latin typeface="Cambria Math" panose="02040503050406030204" pitchFamily="18" charset="0"/>
                      </a:rPr>
                      <m:t>′</m:t>
                    </m:r>
                  </m:oMath>
                </a14:m>
                <a:r>
                  <a:rPr lang="en-US" dirty="0"/>
                  <a:t> for each </a:t>
                </a:r>
                <a14:m>
                  <m:oMath xmlns:m="http://schemas.openxmlformats.org/officeDocument/2006/math">
                    <m:r>
                      <a:rPr lang="en-US" i="1" dirty="0">
                        <a:latin typeface="Cambria Math" panose="02040503050406030204" pitchFamily="18" charset="0"/>
                      </a:rPr>
                      <m:t>𝑠</m:t>
                    </m:r>
                    <m:r>
                      <a:rPr lang="en-US" i="1" dirty="0">
                        <a:latin typeface="Cambria Math" panose="02040503050406030204" pitchFamily="18" charset="0"/>
                      </a:rPr>
                      <m:t>, </m:t>
                    </m:r>
                    <m:r>
                      <a:rPr lang="en-US" i="1" dirty="0">
                        <a:latin typeface="Cambria Math" panose="02040503050406030204" pitchFamily="18" charset="0"/>
                      </a:rPr>
                      <m:t>𝑎</m:t>
                    </m:r>
                    <m:r>
                      <a:rPr lang="en-US" i="1" dirty="0">
                        <a:latin typeface="Cambria Math" panose="02040503050406030204" pitchFamily="18" charset="0"/>
                      </a:rPr>
                      <m:t> </m:t>
                    </m:r>
                  </m:oMath>
                </a14:m>
                <a:r>
                  <a:rPr lang="en-US" dirty="0"/>
                  <a:t>in the observed episodes.</a:t>
                </a:r>
              </a:p>
              <a:p>
                <a:pPr>
                  <a:lnSpc>
                    <a:spcPct val="80000"/>
                  </a:lnSpc>
                </a:pPr>
                <a:r>
                  <a:rPr lang="en-US" dirty="0"/>
                  <a:t>Step 2: Do planning w. the learned MDP for the optimal policy</a:t>
                </a:r>
              </a:p>
              <a:p>
                <a:pPr lvl="1">
                  <a:lnSpc>
                    <a:spcPct val="80000"/>
                  </a:lnSpc>
                </a:pPr>
                <a:r>
                  <a:rPr lang="en-US" dirty="0"/>
                  <a:t>Dynamic Programming w. Value Iteration or Policy Iteration </a:t>
                </a:r>
              </a:p>
            </p:txBody>
          </p:sp>
        </mc:Choice>
        <mc:Fallback xmlns="">
          <p:sp>
            <p:nvSpPr>
              <p:cNvPr id="9219" name="Rectangle 3"/>
              <p:cNvSpPr>
                <a:spLocks noGrp="1" noRot="1" noChangeAspect="1" noMove="1" noResize="1" noEditPoints="1" noAdjustHandles="1" noChangeArrowheads="1" noChangeShapeType="1" noTextEdit="1"/>
              </p:cNvSpPr>
              <p:nvPr>
                <p:ph idx="1"/>
              </p:nvPr>
            </p:nvSpPr>
            <p:spPr>
              <a:xfrm>
                <a:off x="457200" y="1295400"/>
                <a:ext cx="8458200" cy="3276600"/>
              </a:xfrm>
              <a:blipFill>
                <a:blip r:embed="rId3"/>
                <a:stretch>
                  <a:fillRect l="-1441" t="-7449" r="-360" b="-3724"/>
                </a:stretch>
              </a:blipFill>
            </p:spPr>
            <p:txBody>
              <a:bodyPr/>
              <a:lstStyle/>
              <a:p>
                <a:r>
                  <a:rPr lang="en-SE">
                    <a:noFill/>
                  </a:rPr>
                  <a:t> </a:t>
                </a:r>
              </a:p>
            </p:txBody>
          </p:sp>
        </mc:Fallback>
      </mc:AlternateContent>
      <p:sp>
        <p:nvSpPr>
          <p:cNvPr id="4" name="Slide Number Placeholder 3">
            <a:extLst>
              <a:ext uri="{FF2B5EF4-FFF2-40B4-BE49-F238E27FC236}">
                <a16:creationId xmlns:a16="http://schemas.microsoft.com/office/drawing/2014/main" id="{6E97DB76-4DD8-4570-8007-26D7FFB21C48}"/>
              </a:ext>
            </a:extLst>
          </p:cNvPr>
          <p:cNvSpPr>
            <a:spLocks noGrp="1"/>
          </p:cNvSpPr>
          <p:nvPr>
            <p:ph type="sldNum" sz="quarter" idx="12"/>
          </p:nvPr>
        </p:nvSpPr>
        <p:spPr>
          <a:xfrm>
            <a:off x="6934200" y="6530035"/>
            <a:ext cx="2133600" cy="244475"/>
          </a:xfrm>
        </p:spPr>
        <p:txBody>
          <a:bodyPr/>
          <a:lstStyle/>
          <a:p>
            <a:pPr>
              <a:defRPr/>
            </a:pPr>
            <a:fld id="{F57F456A-00AF-44E6-8D70-638C0D0130FF}" type="slidenum">
              <a:rPr lang="en-US" altLang="zh-CN" smtClean="0"/>
              <a:pPr>
                <a:defRPr/>
              </a:pPr>
              <a:t>6</a:t>
            </a:fld>
            <a:endParaRPr lang="en-US" altLang="zh-CN" dirty="0"/>
          </a:p>
        </p:txBody>
      </p:sp>
      <p:pic>
        <p:nvPicPr>
          <p:cNvPr id="2" name="Picture 1">
            <a:extLst>
              <a:ext uri="{FF2B5EF4-FFF2-40B4-BE49-F238E27FC236}">
                <a16:creationId xmlns:a16="http://schemas.microsoft.com/office/drawing/2014/main" id="{F47FA995-FC49-4658-B113-3A4BB8FFA411}"/>
              </a:ext>
            </a:extLst>
          </p:cNvPr>
          <p:cNvPicPr>
            <a:picLocks noChangeAspect="1"/>
          </p:cNvPicPr>
          <p:nvPr/>
        </p:nvPicPr>
        <p:blipFill>
          <a:blip r:embed="rId4"/>
          <a:stretch>
            <a:fillRect/>
          </a:stretch>
        </p:blipFill>
        <p:spPr>
          <a:xfrm>
            <a:off x="2809875" y="4358723"/>
            <a:ext cx="3524250" cy="2415787"/>
          </a:xfrm>
          <a:prstGeom prst="rect">
            <a:avLst/>
          </a:prstGeom>
        </p:spPr>
      </p:pic>
    </p:spTree>
    <p:extLst>
      <p:ext uri="{BB962C8B-B14F-4D97-AF65-F5344CB8AC3E}">
        <p14:creationId xmlns:p14="http://schemas.microsoft.com/office/powerpoint/2010/main" val="2819838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MiniGW</a:t>
            </a:r>
            <a:r>
              <a:rPr lang="en-US" dirty="0"/>
              <a:t>: Model Learning</a:t>
            </a:r>
          </a:p>
        </p:txBody>
      </p:sp>
      <p:sp>
        <p:nvSpPr>
          <p:cNvPr id="4" name="TextBox 3"/>
          <p:cNvSpPr txBox="1"/>
          <p:nvPr/>
        </p:nvSpPr>
        <p:spPr>
          <a:xfrm>
            <a:off x="457200" y="1143000"/>
            <a:ext cx="1657350" cy="415498"/>
          </a:xfrm>
          <a:prstGeom prst="rect">
            <a:avLst/>
          </a:prstGeom>
          <a:noFill/>
        </p:spPr>
        <p:txBody>
          <a:bodyPr wrap="square" rtlCol="0">
            <a:spAutoFit/>
          </a:bodyPr>
          <a:lstStyle/>
          <a:p>
            <a:pPr algn="ctr"/>
            <a:r>
              <a:rPr lang="en-US" sz="2100" dirty="0">
                <a:solidFill>
                  <a:schemeClr val="accent2"/>
                </a:solidFill>
                <a:latin typeface="Calibri"/>
                <a:cs typeface="Calibri"/>
              </a:rPr>
              <a:t>Input Policy </a:t>
            </a:r>
            <a:r>
              <a:rPr lang="en-US" sz="2100" dirty="0">
                <a:solidFill>
                  <a:schemeClr val="accent2"/>
                </a:solidFill>
                <a:latin typeface="Calibri"/>
                <a:cs typeface="Calibri"/>
                <a:sym typeface="Symbol" pitchFamily="18" charset="2"/>
              </a:rPr>
              <a:t></a:t>
            </a:r>
            <a:r>
              <a:rPr lang="en-US" dirty="0">
                <a:solidFill>
                  <a:schemeClr val="accent2"/>
                </a:solidFill>
                <a:latin typeface="Calibri"/>
                <a:cs typeface="Calibri"/>
              </a:rPr>
              <a:t> </a:t>
            </a:r>
          </a:p>
        </p:txBody>
      </p:sp>
      <p:sp>
        <p:nvSpPr>
          <p:cNvPr id="14" name="Text Box 13"/>
          <p:cNvSpPr txBox="1">
            <a:spLocks noChangeArrowheads="1"/>
          </p:cNvSpPr>
          <p:nvPr/>
        </p:nvSpPr>
        <p:spPr bwMode="auto">
          <a:xfrm>
            <a:off x="342900" y="4180701"/>
            <a:ext cx="1828800" cy="369332"/>
          </a:xfrm>
          <a:prstGeom prst="rect">
            <a:avLst/>
          </a:prstGeom>
          <a:noFill/>
          <a:ln w="9525">
            <a:noFill/>
            <a:miter lim="800000"/>
            <a:headEnd/>
            <a:tailEnd/>
          </a:ln>
        </p:spPr>
        <p:txBody>
          <a:bodyPr wrap="square">
            <a:spAutoFit/>
          </a:bodyPr>
          <a:lstStyle/>
          <a:p>
            <a:pPr algn="ctr">
              <a:spcBef>
                <a:spcPct val="50000"/>
              </a:spcBef>
            </a:pPr>
            <a:r>
              <a:rPr lang="en-US" i="1" dirty="0">
                <a:latin typeface="Calibri"/>
                <a:cs typeface="Calibri"/>
                <a:sym typeface="Symbol" pitchFamily="18" charset="2"/>
              </a:rPr>
              <a:t>Assume: </a:t>
            </a:r>
            <a:r>
              <a:rPr lang="en-US" dirty="0">
                <a:latin typeface="Calibri"/>
                <a:cs typeface="Calibri"/>
                <a:sym typeface="Symbol" pitchFamily="18" charset="2"/>
              </a:rPr>
              <a:t> = 1</a:t>
            </a:r>
            <a:endParaRPr lang="en-US" dirty="0">
              <a:latin typeface="Calibri"/>
              <a:cs typeface="Calibri"/>
            </a:endParaRPr>
          </a:p>
        </p:txBody>
      </p:sp>
      <p:sp>
        <p:nvSpPr>
          <p:cNvPr id="15" name="TextBox 14"/>
          <p:cNvSpPr txBox="1"/>
          <p:nvPr/>
        </p:nvSpPr>
        <p:spPr>
          <a:xfrm>
            <a:off x="2800350" y="1143000"/>
            <a:ext cx="3371850" cy="415498"/>
          </a:xfrm>
          <a:prstGeom prst="rect">
            <a:avLst/>
          </a:prstGeom>
          <a:noFill/>
        </p:spPr>
        <p:txBody>
          <a:bodyPr wrap="square" rtlCol="0">
            <a:spAutoFit/>
          </a:bodyPr>
          <a:lstStyle/>
          <a:p>
            <a:pPr algn="ctr"/>
            <a:r>
              <a:rPr lang="en-US" sz="2100" dirty="0">
                <a:solidFill>
                  <a:schemeClr val="accent2"/>
                </a:solidFill>
                <a:latin typeface="Calibri"/>
                <a:cs typeface="Calibri"/>
              </a:rPr>
              <a:t>Observed Episodes (Training)</a:t>
            </a:r>
            <a:endParaRPr lang="en-US" dirty="0">
              <a:solidFill>
                <a:schemeClr val="accent2"/>
              </a:solidFill>
              <a:latin typeface="Calibri"/>
              <a:cs typeface="Calibri"/>
            </a:endParaRPr>
          </a:p>
        </p:txBody>
      </p:sp>
      <p:sp>
        <p:nvSpPr>
          <p:cNvPr id="18" name="TextBox 17"/>
          <p:cNvSpPr txBox="1"/>
          <p:nvPr/>
        </p:nvSpPr>
        <p:spPr>
          <a:xfrm>
            <a:off x="6743700" y="1143000"/>
            <a:ext cx="2057400" cy="415498"/>
          </a:xfrm>
          <a:prstGeom prst="rect">
            <a:avLst/>
          </a:prstGeom>
          <a:noFill/>
        </p:spPr>
        <p:txBody>
          <a:bodyPr wrap="square" rtlCol="0">
            <a:spAutoFit/>
          </a:bodyPr>
          <a:lstStyle/>
          <a:p>
            <a:pPr algn="ctr"/>
            <a:r>
              <a:rPr lang="en-US" sz="2100" dirty="0">
                <a:solidFill>
                  <a:schemeClr val="accent2"/>
                </a:solidFill>
                <a:latin typeface="Calibri"/>
                <a:cs typeface="Calibri"/>
              </a:rPr>
              <a:t>Learned Model</a:t>
            </a:r>
            <a:endParaRPr lang="en-US" dirty="0">
              <a:solidFill>
                <a:schemeClr val="accent2"/>
              </a:solidFill>
              <a:latin typeface="Calibri"/>
              <a:cs typeface="Calibri"/>
            </a:endParaRPr>
          </a:p>
        </p:txBody>
      </p:sp>
      <p:graphicFrame>
        <p:nvGraphicFramePr>
          <p:cNvPr id="19" name="Table 18"/>
          <p:cNvGraphicFramePr>
            <a:graphicFrameLocks noGrp="1"/>
          </p:cNvGraphicFramePr>
          <p:nvPr/>
        </p:nvGraphicFramePr>
        <p:xfrm>
          <a:off x="285750" y="2000250"/>
          <a:ext cx="2000250" cy="1907484"/>
        </p:xfrm>
        <a:graphic>
          <a:graphicData uri="http://schemas.openxmlformats.org/drawingml/2006/table">
            <a:tbl>
              <a:tblPr firstRow="1" bandRow="1">
                <a:tableStyleId>{5C22544A-7EE6-4342-B048-85BDC9FD1C3A}</a:tableStyleId>
              </a:tblPr>
              <a:tblGrid>
                <a:gridCol w="666750">
                  <a:extLst>
                    <a:ext uri="{9D8B030D-6E8A-4147-A177-3AD203B41FA5}">
                      <a16:colId xmlns:a16="http://schemas.microsoft.com/office/drawing/2014/main" val="20000"/>
                    </a:ext>
                  </a:extLst>
                </a:gridCol>
                <a:gridCol w="666750">
                  <a:extLst>
                    <a:ext uri="{9D8B030D-6E8A-4147-A177-3AD203B41FA5}">
                      <a16:colId xmlns:a16="http://schemas.microsoft.com/office/drawing/2014/main" val="20001"/>
                    </a:ext>
                  </a:extLst>
                </a:gridCol>
                <a:gridCol w="666750">
                  <a:extLst>
                    <a:ext uri="{9D8B030D-6E8A-4147-A177-3AD203B41FA5}">
                      <a16:colId xmlns:a16="http://schemas.microsoft.com/office/drawing/2014/main" val="20002"/>
                    </a:ext>
                  </a:extLst>
                </a:gridCol>
              </a:tblGrid>
              <a:tr h="635828">
                <a:tc>
                  <a:txBody>
                    <a:bodyPr/>
                    <a:lstStyle/>
                    <a:p>
                      <a:pPr algn="ctr"/>
                      <a:endParaRPr lang="en-US" sz="2400" dirty="0">
                        <a:solidFill>
                          <a:schemeClr val="bg2"/>
                        </a:solidFill>
                        <a:latin typeface="Calibri" pitchFamily="34" charset="0"/>
                      </a:endParaRPr>
                    </a:p>
                  </a:txBody>
                  <a:tcPr marL="62617" marR="62617" marT="31309" marB="31309"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kumimoji="0" lang="en-US" sz="2100" b="1" i="0" u="none" strike="noStrike" kern="1200" cap="none" spc="0" normalizeH="0" baseline="0" noProof="0" dirty="0">
                          <a:ln>
                            <a:noFill/>
                          </a:ln>
                          <a:solidFill>
                            <a:schemeClr val="bg2"/>
                          </a:solidFill>
                          <a:effectLst/>
                          <a:uLnTx/>
                          <a:uFillTx/>
                          <a:latin typeface="Calibri" pitchFamily="34" charset="0"/>
                          <a:ea typeface="+mn-ea"/>
                          <a:cs typeface="+mn-cs"/>
                        </a:rPr>
                        <a:t>A</a:t>
                      </a:r>
                      <a:endParaRPr lang="en-US" sz="2100" dirty="0">
                        <a:solidFill>
                          <a:schemeClr val="bg2"/>
                        </a:solidFill>
                        <a:latin typeface="Calibri" pitchFamily="34" charset="0"/>
                      </a:endParaRPr>
                    </a:p>
                  </a:txBody>
                  <a:tcPr marL="62617" marR="62617" marT="31309" marB="31309"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endParaRPr lang="en-US" sz="1400" dirty="0">
                        <a:latin typeface="Calibri" pitchFamily="34" charset="0"/>
                      </a:endParaRPr>
                    </a:p>
                  </a:txBody>
                  <a:tcPr marL="62617" marR="62617" marT="31309" marB="31309">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val="10000"/>
                  </a:ext>
                </a:extLst>
              </a:tr>
              <a:tr h="635828">
                <a:tc>
                  <a:txBody>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chemeClr val="bg2"/>
                          </a:solidFill>
                          <a:effectLst/>
                          <a:uLnTx/>
                          <a:uFillTx/>
                          <a:latin typeface="Calibri" pitchFamily="34" charset="0"/>
                          <a:ea typeface="+mn-ea"/>
                          <a:cs typeface="+mn-cs"/>
                        </a:rPr>
                        <a:t>B</a:t>
                      </a:r>
                    </a:p>
                  </a:txBody>
                  <a:tcPr marL="62617" marR="62617" marT="31309" marB="31309"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chemeClr val="bg2"/>
                          </a:solidFill>
                          <a:effectLst/>
                          <a:uLnTx/>
                          <a:uFillTx/>
                          <a:latin typeface="Calibri" pitchFamily="34" charset="0"/>
                          <a:ea typeface="+mn-ea"/>
                          <a:cs typeface="+mn-cs"/>
                        </a:rPr>
                        <a:t>C</a:t>
                      </a:r>
                      <a:endParaRPr lang="en-US" sz="2400" dirty="0">
                        <a:solidFill>
                          <a:schemeClr val="bg2"/>
                        </a:solidFill>
                        <a:latin typeface="Calibri" pitchFamily="34" charset="0"/>
                      </a:endParaRPr>
                    </a:p>
                  </a:txBody>
                  <a:tcPr marL="62617" marR="62617" marT="31309" marB="31309"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kumimoji="0" lang="en-US" sz="2100" b="1" i="0" u="none" strike="noStrike" kern="1200" cap="none" spc="0" normalizeH="0" baseline="0" noProof="0" dirty="0">
                          <a:ln>
                            <a:noFill/>
                          </a:ln>
                          <a:solidFill>
                            <a:srgbClr val="808080"/>
                          </a:solidFill>
                          <a:effectLst/>
                          <a:uLnTx/>
                          <a:uFillTx/>
                          <a:latin typeface="Calibri" pitchFamily="34" charset="0"/>
                          <a:ea typeface="+mn-ea"/>
                          <a:cs typeface="+mn-cs"/>
                        </a:rPr>
                        <a:t>D</a:t>
                      </a:r>
                      <a:endParaRPr kumimoji="0" lang="en-US" sz="2100" b="0" i="0" u="none" strike="noStrike" kern="1200" cap="none" spc="0" normalizeH="0" baseline="0" noProof="0" dirty="0">
                        <a:ln>
                          <a:noFill/>
                        </a:ln>
                        <a:solidFill>
                          <a:schemeClr val="tx1"/>
                        </a:solidFill>
                        <a:effectLst/>
                        <a:uLnTx/>
                        <a:uFillTx/>
                        <a:latin typeface="Calibri" pitchFamily="34" charset="0"/>
                        <a:ea typeface="+mn-ea"/>
                        <a:cs typeface="+mn-cs"/>
                      </a:endParaRPr>
                    </a:p>
                  </a:txBody>
                  <a:tcPr marL="62617" marR="62617" marT="31309" marB="31309"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635828">
                <a:tc>
                  <a:txBody>
                    <a:bodyPr/>
                    <a:lstStyle/>
                    <a:p>
                      <a:endParaRPr lang="en-US" sz="1400" dirty="0">
                        <a:latin typeface="Calibri" pitchFamily="34" charset="0"/>
                      </a:endParaRPr>
                    </a:p>
                  </a:txBody>
                  <a:tcPr marL="62617" marR="62617" marT="31309" marB="31309">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808080"/>
                          </a:solidFill>
                          <a:effectLst/>
                          <a:uLnTx/>
                          <a:uFillTx/>
                          <a:latin typeface="Calibri" pitchFamily="34" charset="0"/>
                          <a:ea typeface="+mn-ea"/>
                          <a:cs typeface="+mn-cs"/>
                        </a:rPr>
                        <a:t>E</a:t>
                      </a:r>
                      <a:endParaRPr kumimoji="0" lang="en-US" sz="2400" b="0" i="0" u="none" strike="noStrike" kern="1200" cap="none" spc="0" normalizeH="0" baseline="0" noProof="0" dirty="0">
                        <a:ln>
                          <a:noFill/>
                        </a:ln>
                        <a:solidFill>
                          <a:srgbClr val="808080"/>
                        </a:solidFill>
                        <a:effectLst/>
                        <a:uLnTx/>
                        <a:uFillTx/>
                        <a:latin typeface="Calibri" pitchFamily="34" charset="0"/>
                        <a:ea typeface="+mn-ea"/>
                        <a:cs typeface="+mn-cs"/>
                      </a:endParaRPr>
                    </a:p>
                  </a:txBody>
                  <a:tcPr marL="62617" marR="62617" marT="31309" marB="31309"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endParaRPr lang="en-US" sz="1400" dirty="0">
                        <a:latin typeface="Calibri" pitchFamily="34" charset="0"/>
                      </a:endParaRPr>
                    </a:p>
                  </a:txBody>
                  <a:tcPr marL="62617" marR="62617" marT="31309" marB="31309">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val="10002"/>
                  </a:ext>
                </a:extLst>
              </a:tr>
            </a:tbl>
          </a:graphicData>
        </a:graphic>
      </p:graphicFrame>
      <p:sp>
        <p:nvSpPr>
          <p:cNvPr id="20" name="Rectangle 19"/>
          <p:cNvSpPr/>
          <p:nvPr/>
        </p:nvSpPr>
        <p:spPr>
          <a:xfrm>
            <a:off x="1727688" y="2723418"/>
            <a:ext cx="457200" cy="4572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a:cs typeface="Calibri"/>
            </a:endParaRPr>
          </a:p>
        </p:txBody>
      </p:sp>
      <p:sp>
        <p:nvSpPr>
          <p:cNvPr id="21" name="Rectangle 20"/>
          <p:cNvSpPr/>
          <p:nvPr/>
        </p:nvSpPr>
        <p:spPr>
          <a:xfrm>
            <a:off x="1055076" y="2094768"/>
            <a:ext cx="457200" cy="4572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a:cs typeface="Calibri"/>
            </a:endParaRPr>
          </a:p>
        </p:txBody>
      </p:sp>
      <p:sp>
        <p:nvSpPr>
          <p:cNvPr id="22" name="Isosceles Triangle 21"/>
          <p:cNvSpPr/>
          <p:nvPr/>
        </p:nvSpPr>
        <p:spPr>
          <a:xfrm rot="5400000">
            <a:off x="798736" y="2882512"/>
            <a:ext cx="171450" cy="147802"/>
          </a:xfrm>
          <a:prstGeom prst="triangle">
            <a:avLst/>
          </a:prstGeom>
          <a:solidFill>
            <a:srgbClr val="CCECFF"/>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a:cs typeface="Calibri"/>
            </a:endParaRPr>
          </a:p>
        </p:txBody>
      </p:sp>
      <p:sp>
        <p:nvSpPr>
          <p:cNvPr id="23" name="Isosceles Triangle 22"/>
          <p:cNvSpPr/>
          <p:nvPr/>
        </p:nvSpPr>
        <p:spPr>
          <a:xfrm rot="5400000">
            <a:off x="1440574" y="2882513"/>
            <a:ext cx="171450" cy="147802"/>
          </a:xfrm>
          <a:prstGeom prst="triangle">
            <a:avLst/>
          </a:prstGeom>
          <a:solidFill>
            <a:srgbClr val="CCECFF"/>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a:cs typeface="Calibri"/>
            </a:endParaRPr>
          </a:p>
        </p:txBody>
      </p:sp>
      <p:sp>
        <p:nvSpPr>
          <p:cNvPr id="24" name="Isosceles Triangle 23"/>
          <p:cNvSpPr/>
          <p:nvPr/>
        </p:nvSpPr>
        <p:spPr>
          <a:xfrm>
            <a:off x="1206744" y="3281199"/>
            <a:ext cx="171450" cy="147802"/>
          </a:xfrm>
          <a:prstGeom prst="triangle">
            <a:avLst/>
          </a:prstGeom>
          <a:solidFill>
            <a:srgbClr val="CCECFF"/>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a:cs typeface="Calibri"/>
            </a:endParaRPr>
          </a:p>
        </p:txBody>
      </p:sp>
      <mc:AlternateContent xmlns:mc="http://schemas.openxmlformats.org/markup-compatibility/2006" xmlns:a14="http://schemas.microsoft.com/office/drawing/2010/main">
        <mc:Choice Requires="a14">
          <p:sp>
            <p:nvSpPr>
              <p:cNvPr id="26" name="TextBox 25"/>
              <p:cNvSpPr txBox="1"/>
              <p:nvPr/>
            </p:nvSpPr>
            <p:spPr>
              <a:xfrm>
                <a:off x="2527788" y="2039814"/>
                <a:ext cx="1957020" cy="92333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cs typeface="Calibri"/>
                        </a:rPr>
                        <m:t>(</m:t>
                      </m:r>
                      <m:r>
                        <a:rPr lang="en-US" i="1" dirty="0" smtClean="0">
                          <a:latin typeface="Cambria Math" panose="02040503050406030204" pitchFamily="18" charset="0"/>
                          <a:cs typeface="Calibri"/>
                        </a:rPr>
                        <m:t>𝐵</m:t>
                      </m:r>
                      <m:r>
                        <a:rPr lang="en-US" i="1" dirty="0" smtClean="0">
                          <a:latin typeface="Cambria Math" panose="02040503050406030204" pitchFamily="18" charset="0"/>
                          <a:cs typeface="Calibri"/>
                        </a:rPr>
                        <m:t>, </m:t>
                      </m:r>
                      <m:r>
                        <a:rPr lang="en-US" i="1" dirty="0" smtClean="0">
                          <a:latin typeface="Cambria Math" panose="02040503050406030204" pitchFamily="18" charset="0"/>
                          <a:cs typeface="Calibri"/>
                        </a:rPr>
                        <m:t>𝑟</m:t>
                      </m:r>
                      <m:r>
                        <a:rPr lang="en-US" i="1" dirty="0" smtClean="0">
                          <a:latin typeface="Cambria Math" panose="02040503050406030204" pitchFamily="18" charset="0"/>
                          <a:cs typeface="Calibri"/>
                        </a:rPr>
                        <m:t>, </m:t>
                      </m:r>
                      <m:r>
                        <a:rPr lang="en-US" i="1" dirty="0">
                          <a:latin typeface="Cambria Math" panose="02040503050406030204" pitchFamily="18" charset="0"/>
                          <a:cs typeface="Calibri"/>
                        </a:rPr>
                        <m:t>𝐶</m:t>
                      </m:r>
                      <m:r>
                        <a:rPr lang="en-US" i="1" dirty="0">
                          <a:latin typeface="Cambria Math" panose="02040503050406030204" pitchFamily="18" charset="0"/>
                          <a:cs typeface="Calibri"/>
                        </a:rPr>
                        <m:t>, −1)</m:t>
                      </m:r>
                    </m:oMath>
                  </m:oMathPara>
                </a14:m>
                <a:endParaRPr lang="en-US" dirty="0">
                  <a:latin typeface="Calibri"/>
                  <a:cs typeface="Calibri"/>
                </a:endParaRPr>
              </a:p>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cs typeface="Calibri"/>
                        </a:rPr>
                        <m:t>(</m:t>
                      </m:r>
                      <m:r>
                        <a:rPr lang="en-US" i="1" dirty="0" smtClean="0">
                          <a:latin typeface="Cambria Math" panose="02040503050406030204" pitchFamily="18" charset="0"/>
                          <a:cs typeface="Calibri"/>
                        </a:rPr>
                        <m:t>𝐶</m:t>
                      </m:r>
                      <m:r>
                        <a:rPr lang="en-US" i="1" dirty="0" smtClean="0">
                          <a:latin typeface="Cambria Math" panose="02040503050406030204" pitchFamily="18" charset="0"/>
                          <a:cs typeface="Calibri"/>
                        </a:rPr>
                        <m:t>, </m:t>
                      </m:r>
                      <m:r>
                        <a:rPr lang="en-US" i="1" dirty="0" smtClean="0">
                          <a:latin typeface="Cambria Math" panose="02040503050406030204" pitchFamily="18" charset="0"/>
                          <a:cs typeface="Calibri"/>
                        </a:rPr>
                        <m:t>𝑟</m:t>
                      </m:r>
                      <m:r>
                        <a:rPr lang="en-US" i="1" dirty="0" smtClean="0">
                          <a:latin typeface="Cambria Math" panose="02040503050406030204" pitchFamily="18" charset="0"/>
                          <a:cs typeface="Calibri"/>
                        </a:rPr>
                        <m:t>, </m:t>
                      </m:r>
                      <m:r>
                        <a:rPr lang="en-US" i="1" dirty="0">
                          <a:latin typeface="Cambria Math" panose="02040503050406030204" pitchFamily="18" charset="0"/>
                          <a:cs typeface="Calibri"/>
                        </a:rPr>
                        <m:t>𝐷</m:t>
                      </m:r>
                      <m:r>
                        <a:rPr lang="en-US" i="1" dirty="0">
                          <a:latin typeface="Cambria Math" panose="02040503050406030204" pitchFamily="18" charset="0"/>
                          <a:cs typeface="Calibri"/>
                        </a:rPr>
                        <m:t>, −1)</m:t>
                      </m:r>
                    </m:oMath>
                  </m:oMathPara>
                </a14:m>
                <a:endParaRPr lang="en-US" dirty="0">
                  <a:latin typeface="Calibri"/>
                  <a:cs typeface="Calibri"/>
                </a:endParaRPr>
              </a:p>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cs typeface="Calibri"/>
                        </a:rPr>
                        <m:t>(</m:t>
                      </m:r>
                      <m:r>
                        <a:rPr lang="en-US" i="1" dirty="0" smtClean="0">
                          <a:latin typeface="Cambria Math" panose="02040503050406030204" pitchFamily="18" charset="0"/>
                          <a:cs typeface="Calibri"/>
                        </a:rPr>
                        <m:t>𝐷</m:t>
                      </m:r>
                      <m:r>
                        <a:rPr lang="en-US" i="1" dirty="0" smtClean="0">
                          <a:latin typeface="Cambria Math" panose="02040503050406030204" pitchFamily="18" charset="0"/>
                          <a:cs typeface="Calibri"/>
                        </a:rPr>
                        <m:t>, </m:t>
                      </m:r>
                      <m:r>
                        <a:rPr lang="en-US" i="1" dirty="0" smtClean="0">
                          <a:latin typeface="Cambria Math" panose="02040503050406030204" pitchFamily="18" charset="0"/>
                          <a:cs typeface="Calibri"/>
                        </a:rPr>
                        <m:t>𝑒𝑥𝑖𝑡</m:t>
                      </m:r>
                      <m:r>
                        <a:rPr lang="en-US" i="1" dirty="0" smtClean="0">
                          <a:latin typeface="Cambria Math" panose="02040503050406030204" pitchFamily="18" charset="0"/>
                          <a:cs typeface="Calibri"/>
                        </a:rPr>
                        <m:t>, </m:t>
                      </m:r>
                      <m:r>
                        <a:rPr lang="en-US" i="1" dirty="0" smtClean="0">
                          <a:latin typeface="Cambria Math" panose="02040503050406030204" pitchFamily="18" charset="0"/>
                          <a:cs typeface="Calibri"/>
                        </a:rPr>
                        <m:t>𝑥</m:t>
                      </m:r>
                      <m:r>
                        <a:rPr lang="en-US" i="1" dirty="0" smtClean="0">
                          <a:latin typeface="Cambria Math" panose="02040503050406030204" pitchFamily="18" charset="0"/>
                          <a:cs typeface="Calibri"/>
                        </a:rPr>
                        <m:t>, 10)</m:t>
                      </m:r>
                    </m:oMath>
                  </m:oMathPara>
                </a14:m>
                <a:endParaRPr lang="en-US" dirty="0">
                  <a:latin typeface="Calibri"/>
                  <a:cs typeface="Calibri"/>
                </a:endParaRPr>
              </a:p>
            </p:txBody>
          </p:sp>
        </mc:Choice>
        <mc:Fallback xmlns="">
          <p:sp>
            <p:nvSpPr>
              <p:cNvPr id="26" name="TextBox 25"/>
              <p:cNvSpPr txBox="1">
                <a:spLocks noRot="1" noChangeAspect="1" noMove="1" noResize="1" noEditPoints="1" noAdjustHandles="1" noChangeArrowheads="1" noChangeShapeType="1" noTextEdit="1"/>
              </p:cNvSpPr>
              <p:nvPr/>
            </p:nvSpPr>
            <p:spPr>
              <a:xfrm>
                <a:off x="2527788" y="2039814"/>
                <a:ext cx="1957020" cy="923330"/>
              </a:xfrm>
              <a:prstGeom prst="rect">
                <a:avLst/>
              </a:prstGeom>
              <a:blipFill>
                <a:blip r:embed="rId3"/>
                <a:stretch>
                  <a:fillRect b="-4636"/>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28" name="TextBox 27"/>
              <p:cNvSpPr txBox="1"/>
              <p:nvPr/>
            </p:nvSpPr>
            <p:spPr>
              <a:xfrm>
                <a:off x="4514850" y="2039814"/>
                <a:ext cx="1943099" cy="92333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cs typeface="Calibri"/>
                        </a:rPr>
                        <m:t>(</m:t>
                      </m:r>
                      <m:r>
                        <a:rPr lang="en-US" i="1" dirty="0" smtClean="0">
                          <a:latin typeface="Cambria Math" panose="02040503050406030204" pitchFamily="18" charset="0"/>
                          <a:cs typeface="Calibri"/>
                        </a:rPr>
                        <m:t>𝐵</m:t>
                      </m:r>
                      <m:r>
                        <a:rPr lang="en-US" i="1" dirty="0" smtClean="0">
                          <a:latin typeface="Cambria Math" panose="02040503050406030204" pitchFamily="18" charset="0"/>
                          <a:cs typeface="Calibri"/>
                        </a:rPr>
                        <m:t>, </m:t>
                      </m:r>
                      <m:r>
                        <a:rPr lang="en-US" i="1" dirty="0" smtClean="0">
                          <a:latin typeface="Cambria Math" panose="02040503050406030204" pitchFamily="18" charset="0"/>
                          <a:cs typeface="Calibri"/>
                        </a:rPr>
                        <m:t>𝑟</m:t>
                      </m:r>
                      <m:r>
                        <a:rPr lang="en-US" i="1" dirty="0" smtClean="0">
                          <a:latin typeface="Cambria Math" panose="02040503050406030204" pitchFamily="18" charset="0"/>
                          <a:cs typeface="Calibri"/>
                        </a:rPr>
                        <m:t>, </m:t>
                      </m:r>
                      <m:r>
                        <a:rPr lang="en-US" i="1" dirty="0">
                          <a:latin typeface="Cambria Math" panose="02040503050406030204" pitchFamily="18" charset="0"/>
                          <a:cs typeface="Calibri"/>
                        </a:rPr>
                        <m:t>𝐶</m:t>
                      </m:r>
                      <m:r>
                        <a:rPr lang="en-US" i="1" dirty="0">
                          <a:latin typeface="Cambria Math" panose="02040503050406030204" pitchFamily="18" charset="0"/>
                          <a:cs typeface="Calibri"/>
                        </a:rPr>
                        <m:t>, −1)</m:t>
                      </m:r>
                    </m:oMath>
                  </m:oMathPara>
                </a14:m>
                <a:endParaRPr lang="en-US" dirty="0">
                  <a:latin typeface="Calibri"/>
                  <a:cs typeface="Calibri"/>
                </a:endParaRPr>
              </a:p>
              <a:p>
                <a:pPr/>
                <a14:m>
                  <m:oMathPara xmlns:m="http://schemas.openxmlformats.org/officeDocument/2006/math">
                    <m:oMathParaPr>
                      <m:jc m:val="centerGroup"/>
                    </m:oMathParaPr>
                    <m:oMath xmlns:m="http://schemas.openxmlformats.org/officeDocument/2006/math">
                      <m:r>
                        <a:rPr lang="en-US" i="1" dirty="0">
                          <a:latin typeface="Cambria Math" panose="02040503050406030204" pitchFamily="18" charset="0"/>
                          <a:cs typeface="Calibri"/>
                        </a:rPr>
                        <m:t>(</m:t>
                      </m:r>
                      <m:r>
                        <a:rPr lang="en-US" i="1" dirty="0" smtClean="0">
                          <a:latin typeface="Cambria Math" panose="02040503050406030204" pitchFamily="18" charset="0"/>
                          <a:cs typeface="Calibri"/>
                        </a:rPr>
                        <m:t>𝐶</m:t>
                      </m:r>
                      <m:r>
                        <a:rPr lang="en-US" i="1" dirty="0" smtClean="0">
                          <a:latin typeface="Cambria Math" panose="02040503050406030204" pitchFamily="18" charset="0"/>
                          <a:cs typeface="Calibri"/>
                        </a:rPr>
                        <m:t>, </m:t>
                      </m:r>
                      <m:r>
                        <a:rPr lang="en-US" i="1" dirty="0" smtClean="0">
                          <a:latin typeface="Cambria Math" panose="02040503050406030204" pitchFamily="18" charset="0"/>
                          <a:cs typeface="Calibri"/>
                        </a:rPr>
                        <m:t>𝑟</m:t>
                      </m:r>
                      <m:r>
                        <a:rPr lang="en-US" i="1" dirty="0" smtClean="0">
                          <a:latin typeface="Cambria Math" panose="02040503050406030204" pitchFamily="18" charset="0"/>
                          <a:cs typeface="Calibri"/>
                        </a:rPr>
                        <m:t>, </m:t>
                      </m:r>
                      <m:r>
                        <a:rPr lang="en-US" i="1" dirty="0">
                          <a:latin typeface="Cambria Math" panose="02040503050406030204" pitchFamily="18" charset="0"/>
                          <a:cs typeface="Calibri"/>
                        </a:rPr>
                        <m:t>𝐷</m:t>
                      </m:r>
                      <m:r>
                        <a:rPr lang="en-US" i="1" dirty="0">
                          <a:latin typeface="Cambria Math" panose="02040503050406030204" pitchFamily="18" charset="0"/>
                          <a:cs typeface="Calibri"/>
                        </a:rPr>
                        <m:t>, −1)</m:t>
                      </m:r>
                    </m:oMath>
                  </m:oMathPara>
                </a14:m>
                <a:endParaRPr lang="en-US" dirty="0">
                  <a:latin typeface="Calibri"/>
                  <a:cs typeface="Calibri"/>
                </a:endParaRPr>
              </a:p>
              <a:p>
                <a:pPr/>
                <a14:m>
                  <m:oMathPara xmlns:m="http://schemas.openxmlformats.org/officeDocument/2006/math">
                    <m:oMathParaPr>
                      <m:jc m:val="centerGroup"/>
                    </m:oMathParaPr>
                    <m:oMath xmlns:m="http://schemas.openxmlformats.org/officeDocument/2006/math">
                      <m:r>
                        <a:rPr lang="en-US" i="1" dirty="0">
                          <a:latin typeface="Cambria Math" panose="02040503050406030204" pitchFamily="18" charset="0"/>
                          <a:cs typeface="Calibri"/>
                        </a:rPr>
                        <m:t>(</m:t>
                      </m:r>
                      <m:r>
                        <a:rPr lang="en-US" i="1" dirty="0" smtClean="0">
                          <a:latin typeface="Cambria Math" panose="02040503050406030204" pitchFamily="18" charset="0"/>
                          <a:cs typeface="Calibri"/>
                        </a:rPr>
                        <m:t>𝐷</m:t>
                      </m:r>
                      <m:r>
                        <a:rPr lang="en-US" i="1" dirty="0" smtClean="0">
                          <a:latin typeface="Cambria Math" panose="02040503050406030204" pitchFamily="18" charset="0"/>
                          <a:cs typeface="Calibri"/>
                        </a:rPr>
                        <m:t>, </m:t>
                      </m:r>
                      <m:r>
                        <a:rPr lang="en-US" i="1" dirty="0" smtClean="0">
                          <a:latin typeface="Cambria Math" panose="02040503050406030204" pitchFamily="18" charset="0"/>
                          <a:cs typeface="Calibri"/>
                        </a:rPr>
                        <m:t>𝑒𝑥𝑖𝑡</m:t>
                      </m:r>
                      <m:r>
                        <a:rPr lang="en-US" i="1" dirty="0" smtClean="0">
                          <a:latin typeface="Cambria Math" panose="02040503050406030204" pitchFamily="18" charset="0"/>
                          <a:cs typeface="Calibri"/>
                        </a:rPr>
                        <m:t>, </m:t>
                      </m:r>
                      <m:r>
                        <a:rPr lang="en-US" i="1" dirty="0" smtClean="0">
                          <a:latin typeface="Cambria Math" panose="02040503050406030204" pitchFamily="18" charset="0"/>
                          <a:cs typeface="Calibri"/>
                        </a:rPr>
                        <m:t>𝑥</m:t>
                      </m:r>
                      <m:r>
                        <a:rPr lang="en-US" i="1" dirty="0" smtClean="0">
                          <a:latin typeface="Cambria Math" panose="02040503050406030204" pitchFamily="18" charset="0"/>
                          <a:cs typeface="Calibri"/>
                        </a:rPr>
                        <m:t>, +10)</m:t>
                      </m:r>
                    </m:oMath>
                  </m:oMathPara>
                </a14:m>
                <a:endParaRPr lang="en-US" dirty="0">
                  <a:latin typeface="Calibri"/>
                  <a:cs typeface="Calibri"/>
                </a:endParaRPr>
              </a:p>
            </p:txBody>
          </p:sp>
        </mc:Choice>
        <mc:Fallback xmlns="">
          <p:sp>
            <p:nvSpPr>
              <p:cNvPr id="28" name="TextBox 27"/>
              <p:cNvSpPr txBox="1">
                <a:spLocks noRot="1" noChangeAspect="1" noMove="1" noResize="1" noEditPoints="1" noAdjustHandles="1" noChangeArrowheads="1" noChangeShapeType="1" noTextEdit="1"/>
              </p:cNvSpPr>
              <p:nvPr/>
            </p:nvSpPr>
            <p:spPr>
              <a:xfrm>
                <a:off x="4514850" y="2039814"/>
                <a:ext cx="1943099" cy="923330"/>
              </a:xfrm>
              <a:prstGeom prst="rect">
                <a:avLst/>
              </a:prstGeom>
              <a:blipFill>
                <a:blip r:embed="rId4"/>
                <a:stretch>
                  <a:fillRect b="-4636"/>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29" name="TextBox 28"/>
              <p:cNvSpPr txBox="1"/>
              <p:nvPr/>
            </p:nvSpPr>
            <p:spPr>
              <a:xfrm>
                <a:off x="4692893" y="3638783"/>
                <a:ext cx="1587012" cy="92333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cs typeface="Calibri"/>
                        </a:rPr>
                        <m:t>(</m:t>
                      </m:r>
                      <m:r>
                        <a:rPr lang="en-US" i="1" dirty="0" smtClean="0">
                          <a:latin typeface="Cambria Math" panose="02040503050406030204" pitchFamily="18" charset="0"/>
                          <a:cs typeface="Calibri"/>
                        </a:rPr>
                        <m:t>𝐸</m:t>
                      </m:r>
                      <m:r>
                        <a:rPr lang="en-US" i="1" dirty="0" smtClean="0">
                          <a:latin typeface="Cambria Math" panose="02040503050406030204" pitchFamily="18" charset="0"/>
                          <a:cs typeface="Calibri"/>
                        </a:rPr>
                        <m:t>, </m:t>
                      </m:r>
                      <m:r>
                        <a:rPr lang="en-US" i="1" dirty="0" smtClean="0">
                          <a:latin typeface="Cambria Math" panose="02040503050406030204" pitchFamily="18" charset="0"/>
                          <a:cs typeface="Calibri"/>
                        </a:rPr>
                        <m:t>𝑢</m:t>
                      </m:r>
                      <m:r>
                        <a:rPr lang="en-US" i="1" dirty="0" smtClean="0">
                          <a:latin typeface="Cambria Math" panose="02040503050406030204" pitchFamily="18" charset="0"/>
                          <a:cs typeface="Calibri"/>
                        </a:rPr>
                        <m:t>, </m:t>
                      </m:r>
                      <m:r>
                        <a:rPr lang="en-US" i="1" dirty="0">
                          <a:latin typeface="Cambria Math" panose="02040503050406030204" pitchFamily="18" charset="0"/>
                          <a:cs typeface="Calibri"/>
                        </a:rPr>
                        <m:t>𝐶</m:t>
                      </m:r>
                      <m:r>
                        <a:rPr lang="en-US" i="1" dirty="0">
                          <a:latin typeface="Cambria Math" panose="02040503050406030204" pitchFamily="18" charset="0"/>
                          <a:cs typeface="Calibri"/>
                        </a:rPr>
                        <m:t>, −1)</m:t>
                      </m:r>
                    </m:oMath>
                  </m:oMathPara>
                </a14:m>
                <a:endParaRPr lang="en-US" dirty="0">
                  <a:latin typeface="Calibri"/>
                  <a:cs typeface="Calibri"/>
                </a:endParaRPr>
              </a:p>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cs typeface="Calibri"/>
                        </a:rPr>
                        <m:t>(</m:t>
                      </m:r>
                      <m:r>
                        <a:rPr lang="en-US" i="1" dirty="0" smtClean="0">
                          <a:latin typeface="Cambria Math" panose="02040503050406030204" pitchFamily="18" charset="0"/>
                          <a:cs typeface="Calibri"/>
                        </a:rPr>
                        <m:t>𝐶</m:t>
                      </m:r>
                      <m:r>
                        <a:rPr lang="en-US" i="1" dirty="0" smtClean="0">
                          <a:latin typeface="Cambria Math" panose="02040503050406030204" pitchFamily="18" charset="0"/>
                          <a:cs typeface="Calibri"/>
                        </a:rPr>
                        <m:t>, </m:t>
                      </m:r>
                      <m:r>
                        <a:rPr lang="en-US" i="1" dirty="0" smtClean="0">
                          <a:latin typeface="Cambria Math" panose="02040503050406030204" pitchFamily="18" charset="0"/>
                          <a:cs typeface="Calibri"/>
                        </a:rPr>
                        <m:t>𝑟</m:t>
                      </m:r>
                      <m:r>
                        <a:rPr lang="en-US" i="1" dirty="0" smtClean="0">
                          <a:latin typeface="Cambria Math" panose="02040503050406030204" pitchFamily="18" charset="0"/>
                          <a:cs typeface="Calibri"/>
                        </a:rPr>
                        <m:t>, </m:t>
                      </m:r>
                      <m:r>
                        <a:rPr lang="en-US" i="1" dirty="0">
                          <a:latin typeface="Cambria Math" panose="02040503050406030204" pitchFamily="18" charset="0"/>
                          <a:cs typeface="Calibri"/>
                        </a:rPr>
                        <m:t>𝐴</m:t>
                      </m:r>
                      <m:r>
                        <a:rPr lang="en-US" i="1" dirty="0">
                          <a:latin typeface="Cambria Math" panose="02040503050406030204" pitchFamily="18" charset="0"/>
                          <a:cs typeface="Calibri"/>
                        </a:rPr>
                        <m:t>, −1)</m:t>
                      </m:r>
                    </m:oMath>
                  </m:oMathPara>
                </a14:m>
                <a:endParaRPr lang="en-US" dirty="0">
                  <a:latin typeface="Calibri"/>
                  <a:cs typeface="Calibri"/>
                </a:endParaRPr>
              </a:p>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cs typeface="Calibri"/>
                        </a:rPr>
                        <m:t>(</m:t>
                      </m:r>
                      <m:r>
                        <a:rPr lang="en-US" i="1" dirty="0" smtClean="0">
                          <a:latin typeface="Cambria Math" panose="02040503050406030204" pitchFamily="18" charset="0"/>
                          <a:cs typeface="Calibri"/>
                        </a:rPr>
                        <m:t>𝐴</m:t>
                      </m:r>
                      <m:r>
                        <a:rPr lang="en-US" i="1" dirty="0" smtClean="0">
                          <a:latin typeface="Cambria Math" panose="02040503050406030204" pitchFamily="18" charset="0"/>
                          <a:cs typeface="Calibri"/>
                        </a:rPr>
                        <m:t>, </m:t>
                      </m:r>
                      <m:r>
                        <a:rPr lang="en-US" i="1" dirty="0" smtClean="0">
                          <a:latin typeface="Cambria Math" panose="02040503050406030204" pitchFamily="18" charset="0"/>
                          <a:cs typeface="Calibri"/>
                        </a:rPr>
                        <m:t>𝑒𝑥𝑖𝑡</m:t>
                      </m:r>
                      <m:r>
                        <a:rPr lang="en-US" i="1" dirty="0" smtClean="0">
                          <a:latin typeface="Cambria Math" panose="02040503050406030204" pitchFamily="18" charset="0"/>
                          <a:cs typeface="Calibri"/>
                        </a:rPr>
                        <m:t>, </m:t>
                      </m:r>
                      <m:r>
                        <a:rPr lang="en-US" i="1" dirty="0" smtClean="0">
                          <a:latin typeface="Cambria Math" panose="02040503050406030204" pitchFamily="18" charset="0"/>
                          <a:cs typeface="Calibri"/>
                        </a:rPr>
                        <m:t>𝑥</m:t>
                      </m:r>
                      <m:r>
                        <a:rPr lang="en-US" i="1" dirty="0" smtClean="0">
                          <a:latin typeface="Cambria Math" panose="02040503050406030204" pitchFamily="18" charset="0"/>
                          <a:cs typeface="Calibri"/>
                        </a:rPr>
                        <m:t>, −10)</m:t>
                      </m:r>
                    </m:oMath>
                  </m:oMathPara>
                </a14:m>
                <a:endParaRPr lang="en-US" dirty="0">
                  <a:latin typeface="Calibri"/>
                  <a:cs typeface="Calibri"/>
                </a:endParaRPr>
              </a:p>
            </p:txBody>
          </p:sp>
        </mc:Choice>
        <mc:Fallback xmlns="">
          <p:sp>
            <p:nvSpPr>
              <p:cNvPr id="29" name="TextBox 28"/>
              <p:cNvSpPr txBox="1">
                <a:spLocks noRot="1" noChangeAspect="1" noMove="1" noResize="1" noEditPoints="1" noAdjustHandles="1" noChangeArrowheads="1" noChangeShapeType="1" noTextEdit="1"/>
              </p:cNvSpPr>
              <p:nvPr/>
            </p:nvSpPr>
            <p:spPr>
              <a:xfrm>
                <a:off x="4692893" y="3638783"/>
                <a:ext cx="1587012" cy="923330"/>
              </a:xfrm>
              <a:prstGeom prst="rect">
                <a:avLst/>
              </a:prstGeom>
              <a:blipFill>
                <a:blip r:embed="rId5"/>
                <a:stretch>
                  <a:fillRect l="-1154" r="-10769" b="-4636"/>
                </a:stretch>
              </a:blipFill>
            </p:spPr>
            <p:txBody>
              <a:bodyPr/>
              <a:lstStyle/>
              <a:p>
                <a:r>
                  <a:rPr lang="en-SE">
                    <a:noFill/>
                  </a:rPr>
                  <a:t> </a:t>
                </a:r>
              </a:p>
            </p:txBody>
          </p:sp>
        </mc:Fallback>
      </mc:AlternateContent>
      <p:sp>
        <p:nvSpPr>
          <p:cNvPr id="30" name="TextBox 29"/>
          <p:cNvSpPr txBox="1"/>
          <p:nvPr/>
        </p:nvSpPr>
        <p:spPr>
          <a:xfrm>
            <a:off x="2914650" y="1600200"/>
            <a:ext cx="1257300" cy="415498"/>
          </a:xfrm>
          <a:prstGeom prst="rect">
            <a:avLst/>
          </a:prstGeom>
          <a:noFill/>
        </p:spPr>
        <p:txBody>
          <a:bodyPr wrap="square" rtlCol="0">
            <a:spAutoFit/>
          </a:bodyPr>
          <a:lstStyle/>
          <a:p>
            <a:pPr algn="ctr"/>
            <a:r>
              <a:rPr lang="en-US" sz="2100" dirty="0">
                <a:latin typeface="Calibri"/>
                <a:cs typeface="Calibri"/>
              </a:rPr>
              <a:t>Episode 1</a:t>
            </a:r>
          </a:p>
        </p:txBody>
      </p:sp>
      <p:sp>
        <p:nvSpPr>
          <p:cNvPr id="31" name="Rounded Rectangle 30"/>
          <p:cNvSpPr/>
          <p:nvPr/>
        </p:nvSpPr>
        <p:spPr>
          <a:xfrm>
            <a:off x="2686050" y="2000250"/>
            <a:ext cx="1714500" cy="971550"/>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a:cs typeface="Calibri"/>
            </a:endParaRPr>
          </a:p>
        </p:txBody>
      </p:sp>
      <p:sp>
        <p:nvSpPr>
          <p:cNvPr id="32" name="TextBox 31"/>
          <p:cNvSpPr txBox="1"/>
          <p:nvPr/>
        </p:nvSpPr>
        <p:spPr>
          <a:xfrm>
            <a:off x="4857750" y="1600200"/>
            <a:ext cx="1257300" cy="415498"/>
          </a:xfrm>
          <a:prstGeom prst="rect">
            <a:avLst/>
          </a:prstGeom>
          <a:noFill/>
        </p:spPr>
        <p:txBody>
          <a:bodyPr wrap="square" rtlCol="0">
            <a:spAutoFit/>
          </a:bodyPr>
          <a:lstStyle/>
          <a:p>
            <a:pPr algn="ctr"/>
            <a:r>
              <a:rPr lang="en-US" sz="2100" dirty="0">
                <a:latin typeface="Calibri"/>
                <a:cs typeface="Calibri"/>
              </a:rPr>
              <a:t>Episode 2</a:t>
            </a:r>
          </a:p>
        </p:txBody>
      </p:sp>
      <p:sp>
        <p:nvSpPr>
          <p:cNvPr id="33" name="Rounded Rectangle 32"/>
          <p:cNvSpPr/>
          <p:nvPr/>
        </p:nvSpPr>
        <p:spPr>
          <a:xfrm>
            <a:off x="4638674" y="2000250"/>
            <a:ext cx="1714500" cy="971550"/>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a:cs typeface="Calibri"/>
            </a:endParaRPr>
          </a:p>
        </p:txBody>
      </p:sp>
      <p:sp>
        <p:nvSpPr>
          <p:cNvPr id="34" name="TextBox 33"/>
          <p:cNvSpPr txBox="1"/>
          <p:nvPr/>
        </p:nvSpPr>
        <p:spPr>
          <a:xfrm>
            <a:off x="2914650" y="3200400"/>
            <a:ext cx="1257300" cy="415498"/>
          </a:xfrm>
          <a:prstGeom prst="rect">
            <a:avLst/>
          </a:prstGeom>
          <a:noFill/>
        </p:spPr>
        <p:txBody>
          <a:bodyPr wrap="square" rtlCol="0">
            <a:spAutoFit/>
          </a:bodyPr>
          <a:lstStyle/>
          <a:p>
            <a:pPr algn="ctr"/>
            <a:r>
              <a:rPr lang="en-US" sz="2100" dirty="0">
                <a:latin typeface="Calibri"/>
                <a:cs typeface="Calibri"/>
              </a:rPr>
              <a:t>Episode 3</a:t>
            </a:r>
          </a:p>
        </p:txBody>
      </p:sp>
      <p:sp>
        <p:nvSpPr>
          <p:cNvPr id="35" name="Rounded Rectangle 34"/>
          <p:cNvSpPr/>
          <p:nvPr/>
        </p:nvSpPr>
        <p:spPr>
          <a:xfrm>
            <a:off x="2686050" y="3600450"/>
            <a:ext cx="1714500" cy="971550"/>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a:cs typeface="Calibri"/>
            </a:endParaRPr>
          </a:p>
        </p:txBody>
      </p:sp>
      <p:sp>
        <p:nvSpPr>
          <p:cNvPr id="36" name="TextBox 35"/>
          <p:cNvSpPr txBox="1"/>
          <p:nvPr/>
        </p:nvSpPr>
        <p:spPr>
          <a:xfrm>
            <a:off x="4857750" y="3200400"/>
            <a:ext cx="1257300" cy="415498"/>
          </a:xfrm>
          <a:prstGeom prst="rect">
            <a:avLst/>
          </a:prstGeom>
          <a:noFill/>
        </p:spPr>
        <p:txBody>
          <a:bodyPr wrap="square" rtlCol="0">
            <a:spAutoFit/>
          </a:bodyPr>
          <a:lstStyle/>
          <a:p>
            <a:pPr algn="ctr"/>
            <a:r>
              <a:rPr lang="en-US" sz="2100" dirty="0">
                <a:latin typeface="Calibri"/>
                <a:cs typeface="Calibri"/>
              </a:rPr>
              <a:t>Episode 4</a:t>
            </a:r>
          </a:p>
        </p:txBody>
      </p:sp>
      <mc:AlternateContent xmlns:mc="http://schemas.openxmlformats.org/markup-compatibility/2006" xmlns:a14="http://schemas.microsoft.com/office/drawing/2010/main">
        <mc:Choice Requires="a14">
          <p:sp>
            <p:nvSpPr>
              <p:cNvPr id="44" name="TextBox 43"/>
              <p:cNvSpPr txBox="1"/>
              <p:nvPr/>
            </p:nvSpPr>
            <p:spPr>
              <a:xfrm>
                <a:off x="2527788" y="3637818"/>
                <a:ext cx="2101362" cy="92333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cs typeface="Calibri"/>
                        </a:rPr>
                        <m:t>(</m:t>
                      </m:r>
                      <m:r>
                        <a:rPr lang="en-US" i="1" dirty="0" smtClean="0">
                          <a:latin typeface="Cambria Math" panose="02040503050406030204" pitchFamily="18" charset="0"/>
                          <a:cs typeface="Calibri"/>
                        </a:rPr>
                        <m:t>𝐸</m:t>
                      </m:r>
                      <m:r>
                        <a:rPr lang="en-US" i="1" dirty="0" smtClean="0">
                          <a:latin typeface="Cambria Math" panose="02040503050406030204" pitchFamily="18" charset="0"/>
                          <a:cs typeface="Calibri"/>
                        </a:rPr>
                        <m:t>, </m:t>
                      </m:r>
                      <m:r>
                        <a:rPr lang="en-US" i="1" dirty="0" smtClean="0">
                          <a:latin typeface="Cambria Math" panose="02040503050406030204" pitchFamily="18" charset="0"/>
                          <a:cs typeface="Calibri"/>
                        </a:rPr>
                        <m:t>𝑢</m:t>
                      </m:r>
                      <m:r>
                        <a:rPr lang="en-US" i="1" dirty="0" smtClean="0">
                          <a:latin typeface="Cambria Math" panose="02040503050406030204" pitchFamily="18" charset="0"/>
                          <a:cs typeface="Calibri"/>
                        </a:rPr>
                        <m:t>, </m:t>
                      </m:r>
                      <m:r>
                        <a:rPr lang="en-US" i="1" dirty="0">
                          <a:latin typeface="Cambria Math" panose="02040503050406030204" pitchFamily="18" charset="0"/>
                          <a:cs typeface="Calibri"/>
                        </a:rPr>
                        <m:t>𝐶</m:t>
                      </m:r>
                      <m:r>
                        <a:rPr lang="en-US" i="1" dirty="0">
                          <a:latin typeface="Cambria Math" panose="02040503050406030204" pitchFamily="18" charset="0"/>
                          <a:cs typeface="Calibri"/>
                        </a:rPr>
                        <m:t>, −1)</m:t>
                      </m:r>
                    </m:oMath>
                  </m:oMathPara>
                </a14:m>
                <a:endParaRPr lang="en-US" dirty="0">
                  <a:latin typeface="Calibri"/>
                  <a:cs typeface="Calibri"/>
                </a:endParaRPr>
              </a:p>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cs typeface="Calibri"/>
                        </a:rPr>
                        <m:t>(</m:t>
                      </m:r>
                      <m:r>
                        <a:rPr lang="en-US" i="1" dirty="0" smtClean="0">
                          <a:latin typeface="Cambria Math" panose="02040503050406030204" pitchFamily="18" charset="0"/>
                          <a:cs typeface="Calibri"/>
                        </a:rPr>
                        <m:t>𝐶</m:t>
                      </m:r>
                      <m:r>
                        <a:rPr lang="en-US" i="1" dirty="0" smtClean="0">
                          <a:latin typeface="Cambria Math" panose="02040503050406030204" pitchFamily="18" charset="0"/>
                          <a:cs typeface="Calibri"/>
                        </a:rPr>
                        <m:t>, </m:t>
                      </m:r>
                      <m:r>
                        <a:rPr lang="en-US" i="1" dirty="0" smtClean="0">
                          <a:latin typeface="Cambria Math" panose="02040503050406030204" pitchFamily="18" charset="0"/>
                          <a:cs typeface="Calibri"/>
                        </a:rPr>
                        <m:t>𝑟</m:t>
                      </m:r>
                      <m:r>
                        <a:rPr lang="en-US" i="1" dirty="0" smtClean="0">
                          <a:latin typeface="Cambria Math" panose="02040503050406030204" pitchFamily="18" charset="0"/>
                          <a:cs typeface="Calibri"/>
                        </a:rPr>
                        <m:t>, </m:t>
                      </m:r>
                      <m:r>
                        <a:rPr lang="en-US" i="1" dirty="0">
                          <a:latin typeface="Cambria Math" panose="02040503050406030204" pitchFamily="18" charset="0"/>
                          <a:cs typeface="Calibri"/>
                        </a:rPr>
                        <m:t>𝐷</m:t>
                      </m:r>
                      <m:r>
                        <a:rPr lang="en-US" i="1" dirty="0">
                          <a:latin typeface="Cambria Math" panose="02040503050406030204" pitchFamily="18" charset="0"/>
                          <a:cs typeface="Calibri"/>
                        </a:rPr>
                        <m:t>, −1)</m:t>
                      </m:r>
                    </m:oMath>
                  </m:oMathPara>
                </a14:m>
                <a:endParaRPr lang="en-US" dirty="0">
                  <a:latin typeface="Calibri"/>
                  <a:cs typeface="Calibri"/>
                </a:endParaRPr>
              </a:p>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cs typeface="Calibri"/>
                        </a:rPr>
                        <m:t>(</m:t>
                      </m:r>
                      <m:r>
                        <a:rPr lang="en-US" i="1" dirty="0" smtClean="0">
                          <a:latin typeface="Cambria Math" panose="02040503050406030204" pitchFamily="18" charset="0"/>
                          <a:cs typeface="Calibri"/>
                        </a:rPr>
                        <m:t>𝐷</m:t>
                      </m:r>
                      <m:r>
                        <a:rPr lang="en-US" i="1" dirty="0" smtClean="0">
                          <a:latin typeface="Cambria Math" panose="02040503050406030204" pitchFamily="18" charset="0"/>
                          <a:cs typeface="Calibri"/>
                        </a:rPr>
                        <m:t>, </m:t>
                      </m:r>
                      <m:r>
                        <a:rPr lang="en-US" i="1" dirty="0" smtClean="0">
                          <a:latin typeface="Cambria Math" panose="02040503050406030204" pitchFamily="18" charset="0"/>
                          <a:cs typeface="Calibri"/>
                        </a:rPr>
                        <m:t>𝑒𝑥𝑖𝑡</m:t>
                      </m:r>
                      <m:r>
                        <a:rPr lang="en-US" i="1" dirty="0" smtClean="0">
                          <a:latin typeface="Cambria Math" panose="02040503050406030204" pitchFamily="18" charset="0"/>
                          <a:cs typeface="Calibri"/>
                        </a:rPr>
                        <m:t>, </m:t>
                      </m:r>
                      <m:r>
                        <a:rPr lang="en-US" i="1" dirty="0" smtClean="0">
                          <a:latin typeface="Cambria Math" panose="02040503050406030204" pitchFamily="18" charset="0"/>
                          <a:cs typeface="Calibri"/>
                        </a:rPr>
                        <m:t>𝑥</m:t>
                      </m:r>
                      <m:r>
                        <a:rPr lang="en-US" i="1" dirty="0" smtClean="0">
                          <a:latin typeface="Cambria Math" panose="02040503050406030204" pitchFamily="18" charset="0"/>
                          <a:cs typeface="Calibri"/>
                        </a:rPr>
                        <m:t>, 10)</m:t>
                      </m:r>
                    </m:oMath>
                  </m:oMathPara>
                </a14:m>
                <a:endParaRPr lang="en-US" dirty="0">
                  <a:latin typeface="Calibri"/>
                  <a:cs typeface="Calibri"/>
                </a:endParaRPr>
              </a:p>
            </p:txBody>
          </p:sp>
        </mc:Choice>
        <mc:Fallback xmlns="">
          <p:sp>
            <p:nvSpPr>
              <p:cNvPr id="44" name="TextBox 43"/>
              <p:cNvSpPr txBox="1">
                <a:spLocks noRot="1" noChangeAspect="1" noMove="1" noResize="1" noEditPoints="1" noAdjustHandles="1" noChangeArrowheads="1" noChangeShapeType="1" noTextEdit="1"/>
              </p:cNvSpPr>
              <p:nvPr/>
            </p:nvSpPr>
            <p:spPr>
              <a:xfrm>
                <a:off x="2527788" y="3637818"/>
                <a:ext cx="2101362" cy="923330"/>
              </a:xfrm>
              <a:prstGeom prst="rect">
                <a:avLst/>
              </a:prstGeom>
              <a:blipFill>
                <a:blip r:embed="rId6"/>
                <a:stretch>
                  <a:fillRect b="-4636"/>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38" name="TextBox 37"/>
              <p:cNvSpPr txBox="1"/>
              <p:nvPr/>
            </p:nvSpPr>
            <p:spPr>
              <a:xfrm>
                <a:off x="6686550" y="1600200"/>
                <a:ext cx="2305050" cy="1750479"/>
              </a:xfrm>
              <a:prstGeom prst="rect">
                <a:avLst/>
              </a:prstGeom>
              <a:noFill/>
            </p:spPr>
            <p:txBody>
              <a:bodyPr wrap="square" rtlCol="0">
                <a:spAutoFit/>
              </a:bodyPr>
              <a:lstStyle/>
              <a:p>
                <a:pPr algn="ctr"/>
                <a:endParaRPr lang="en-US" sz="2400" dirty="0">
                  <a:solidFill>
                    <a:schemeClr val="bg1"/>
                  </a:solidFill>
                  <a:latin typeface="Calibri"/>
                  <a:cs typeface="Calibri"/>
                </a:endParaRPr>
              </a:p>
              <a:p>
                <a:endParaRPr lang="en-US" sz="375" dirty="0">
                  <a:latin typeface="Calibri"/>
                  <a:cs typeface="Calibri"/>
                </a:endParaRPr>
              </a:p>
              <a:p>
                <a:pPr/>
                <a14:m>
                  <m:oMathPara xmlns:m="http://schemas.openxmlformats.org/officeDocument/2006/math">
                    <m:oMathParaPr>
                      <m:jc m:val="centerGroup"/>
                    </m:oMathParaPr>
                    <m:oMath xmlns:m="http://schemas.openxmlformats.org/officeDocument/2006/math">
                      <m:r>
                        <a:rPr lang="en-US" sz="1600" i="1">
                          <a:latin typeface="Cambria Math" panose="02040503050406030204" pitchFamily="18" charset="0"/>
                        </a:rPr>
                        <m:t>𝑝</m:t>
                      </m:r>
                      <m:d>
                        <m:dPr>
                          <m:ctrlPr>
                            <a:rPr lang="en-US" sz="1600" i="1">
                              <a:latin typeface="Cambria Math" panose="02040503050406030204" pitchFamily="18" charset="0"/>
                            </a:rPr>
                          </m:ctrlPr>
                        </m:dPr>
                        <m:e>
                          <m:r>
                            <a:rPr lang="en-US" sz="1600" b="0" i="1" smtClean="0">
                              <a:latin typeface="Cambria Math" panose="02040503050406030204" pitchFamily="18" charset="0"/>
                            </a:rPr>
                            <m:t>−1,</m:t>
                          </m:r>
                          <m:r>
                            <a:rPr lang="en-US" sz="1600" b="0" i="1" smtClean="0">
                              <a:latin typeface="Cambria Math" panose="02040503050406030204" pitchFamily="18" charset="0"/>
                            </a:rPr>
                            <m:t>𝐶</m:t>
                          </m:r>
                        </m:e>
                        <m:e>
                          <m:r>
                            <a:rPr lang="en-US" sz="1600" b="0" i="1" smtClean="0">
                              <a:latin typeface="Cambria Math" panose="02040503050406030204" pitchFamily="18" charset="0"/>
                            </a:rPr>
                            <m:t>𝐵</m:t>
                          </m:r>
                          <m:r>
                            <a:rPr lang="en-US" sz="1600" i="1">
                              <a:latin typeface="Cambria Math" panose="02040503050406030204" pitchFamily="18" charset="0"/>
                            </a:rPr>
                            <m:t>,</m:t>
                          </m:r>
                          <m:r>
                            <a:rPr lang="en-US" sz="1600" b="0" i="1" smtClean="0">
                              <a:latin typeface="Cambria Math" panose="02040503050406030204" pitchFamily="18" charset="0"/>
                            </a:rPr>
                            <m:t>𝑟</m:t>
                          </m:r>
                        </m:e>
                      </m:d>
                      <m:r>
                        <a:rPr lang="en-US" sz="1600" b="0" i="1" smtClean="0">
                          <a:latin typeface="Cambria Math" panose="02040503050406030204" pitchFamily="18" charset="0"/>
                        </a:rPr>
                        <m:t>=1.0</m:t>
                      </m:r>
                    </m:oMath>
                  </m:oMathPara>
                </a14:m>
                <a:endParaRPr lang="en-US" sz="1600" dirty="0"/>
              </a:p>
              <a:p>
                <a:pPr/>
                <a14:m>
                  <m:oMathPara xmlns:m="http://schemas.openxmlformats.org/officeDocument/2006/math">
                    <m:oMathParaPr>
                      <m:jc m:val="centerGroup"/>
                    </m:oMathParaPr>
                    <m:oMath xmlns:m="http://schemas.openxmlformats.org/officeDocument/2006/math">
                      <m:r>
                        <a:rPr lang="en-US" sz="1600" i="1">
                          <a:latin typeface="Cambria Math" panose="02040503050406030204" pitchFamily="18" charset="0"/>
                        </a:rPr>
                        <m:t>𝑝</m:t>
                      </m:r>
                      <m:d>
                        <m:dPr>
                          <m:ctrlPr>
                            <a:rPr lang="en-US" sz="1600" i="1">
                              <a:latin typeface="Cambria Math" panose="02040503050406030204" pitchFamily="18" charset="0"/>
                            </a:rPr>
                          </m:ctrlPr>
                        </m:dPr>
                        <m:e>
                          <m:r>
                            <a:rPr lang="en-US" sz="1600" b="0" i="1" smtClean="0">
                              <a:latin typeface="Cambria Math" panose="02040503050406030204" pitchFamily="18" charset="0"/>
                            </a:rPr>
                            <m:t>−1,</m:t>
                          </m:r>
                          <m:r>
                            <a:rPr lang="en-US" sz="1600" b="0" i="1" smtClean="0">
                              <a:latin typeface="Cambria Math" panose="02040503050406030204" pitchFamily="18" charset="0"/>
                            </a:rPr>
                            <m:t>𝐷</m:t>
                          </m:r>
                        </m:e>
                        <m:e>
                          <m:r>
                            <a:rPr lang="en-US" sz="1600" b="0" i="1" smtClean="0">
                              <a:latin typeface="Cambria Math" panose="02040503050406030204" pitchFamily="18" charset="0"/>
                            </a:rPr>
                            <m:t>𝐶</m:t>
                          </m:r>
                          <m:r>
                            <a:rPr lang="en-US" sz="1600" i="1">
                              <a:latin typeface="Cambria Math" panose="02040503050406030204" pitchFamily="18" charset="0"/>
                            </a:rPr>
                            <m:t>,</m:t>
                          </m:r>
                          <m:r>
                            <a:rPr lang="en-US" sz="1600" i="1">
                              <a:latin typeface="Cambria Math" panose="02040503050406030204" pitchFamily="18" charset="0"/>
                            </a:rPr>
                            <m:t>𝑟</m:t>
                          </m:r>
                        </m:e>
                      </m:d>
                      <m:r>
                        <a:rPr lang="en-US" sz="1600" i="1">
                          <a:latin typeface="Cambria Math" panose="02040503050406030204" pitchFamily="18" charset="0"/>
                        </a:rPr>
                        <m:t>=</m:t>
                      </m:r>
                      <m:r>
                        <a:rPr lang="en-US" sz="1600" b="0" i="1" smtClean="0">
                          <a:latin typeface="Cambria Math" panose="02040503050406030204" pitchFamily="18" charset="0"/>
                        </a:rPr>
                        <m:t>0.75</m:t>
                      </m:r>
                    </m:oMath>
                  </m:oMathPara>
                </a14:m>
                <a:endParaRPr lang="en-US" sz="1600" dirty="0"/>
              </a:p>
              <a:p>
                <a:pPr/>
                <a14:m>
                  <m:oMathPara xmlns:m="http://schemas.openxmlformats.org/officeDocument/2006/math">
                    <m:oMathParaPr>
                      <m:jc m:val="centerGroup"/>
                    </m:oMathParaPr>
                    <m:oMath xmlns:m="http://schemas.openxmlformats.org/officeDocument/2006/math">
                      <m:r>
                        <a:rPr lang="en-US" sz="1600" i="1">
                          <a:latin typeface="Cambria Math" panose="02040503050406030204" pitchFamily="18" charset="0"/>
                        </a:rPr>
                        <m:t>𝑝</m:t>
                      </m:r>
                      <m:d>
                        <m:dPr>
                          <m:ctrlPr>
                            <a:rPr lang="en-US" sz="1600" i="1">
                              <a:latin typeface="Cambria Math" panose="02040503050406030204" pitchFamily="18" charset="0"/>
                            </a:rPr>
                          </m:ctrlPr>
                        </m:dPr>
                        <m:e>
                          <m:r>
                            <a:rPr lang="en-US" sz="1600" b="0" i="1" smtClean="0">
                              <a:latin typeface="Cambria Math" panose="02040503050406030204" pitchFamily="18" charset="0"/>
                            </a:rPr>
                            <m:t>−1,</m:t>
                          </m:r>
                          <m:r>
                            <a:rPr lang="en-US" sz="1600" b="0" i="1" smtClean="0">
                              <a:latin typeface="Cambria Math" panose="02040503050406030204" pitchFamily="18" charset="0"/>
                            </a:rPr>
                            <m:t>𝐴</m:t>
                          </m:r>
                        </m:e>
                        <m:e>
                          <m:r>
                            <a:rPr lang="en-US" sz="1600" i="1">
                              <a:latin typeface="Cambria Math" panose="02040503050406030204" pitchFamily="18" charset="0"/>
                            </a:rPr>
                            <m:t>𝐶</m:t>
                          </m:r>
                          <m:r>
                            <a:rPr lang="en-US" sz="1600" i="1">
                              <a:latin typeface="Cambria Math" panose="02040503050406030204" pitchFamily="18" charset="0"/>
                            </a:rPr>
                            <m:t>,</m:t>
                          </m:r>
                          <m:r>
                            <a:rPr lang="en-US" sz="1600" i="1">
                              <a:latin typeface="Cambria Math" panose="02040503050406030204" pitchFamily="18" charset="0"/>
                            </a:rPr>
                            <m:t>𝑟</m:t>
                          </m:r>
                        </m:e>
                      </m:d>
                      <m:r>
                        <a:rPr lang="en-US" sz="1600" i="1">
                          <a:latin typeface="Cambria Math" panose="02040503050406030204" pitchFamily="18" charset="0"/>
                        </a:rPr>
                        <m:t>=0.</m:t>
                      </m:r>
                      <m:r>
                        <a:rPr lang="en-US" sz="1600" b="0" i="1" smtClean="0">
                          <a:latin typeface="Cambria Math" panose="02040503050406030204" pitchFamily="18" charset="0"/>
                        </a:rPr>
                        <m:t>2</m:t>
                      </m:r>
                      <m:r>
                        <a:rPr lang="en-US" sz="1600" i="1">
                          <a:latin typeface="Cambria Math" panose="02040503050406030204" pitchFamily="18" charset="0"/>
                        </a:rPr>
                        <m:t>5</m:t>
                      </m:r>
                    </m:oMath>
                  </m:oMathPara>
                </a14:m>
                <a:endParaRPr lang="en-US" sz="1600" dirty="0">
                  <a:latin typeface="Calibri"/>
                  <a:cs typeface="Calibri"/>
                </a:endParaRPr>
              </a:p>
              <a:p>
                <a:pPr/>
                <a14:m>
                  <m:oMathPara xmlns:m="http://schemas.openxmlformats.org/officeDocument/2006/math">
                    <m:oMathParaPr>
                      <m:jc m:val="centerGroup"/>
                    </m:oMathParaPr>
                    <m:oMath xmlns:m="http://schemas.openxmlformats.org/officeDocument/2006/math">
                      <m:r>
                        <a:rPr lang="en-US" sz="1600" i="1">
                          <a:latin typeface="Cambria Math" panose="02040503050406030204" pitchFamily="18" charset="0"/>
                        </a:rPr>
                        <m:t>𝑝</m:t>
                      </m:r>
                      <m:d>
                        <m:dPr>
                          <m:ctrlPr>
                            <a:rPr lang="en-US" sz="1600" i="1">
                              <a:latin typeface="Cambria Math" panose="02040503050406030204" pitchFamily="18" charset="0"/>
                            </a:rPr>
                          </m:ctrlPr>
                        </m:dPr>
                        <m:e>
                          <m:r>
                            <a:rPr lang="en-US" sz="1600" b="0" i="1" smtClean="0">
                              <a:latin typeface="Cambria Math" panose="02040503050406030204" pitchFamily="18" charset="0"/>
                            </a:rPr>
                            <m:t>10</m:t>
                          </m:r>
                          <m:r>
                            <a:rPr lang="en-US" sz="1600" i="1">
                              <a:latin typeface="Cambria Math" panose="02040503050406030204" pitchFamily="18" charset="0"/>
                            </a:rPr>
                            <m:t>,</m:t>
                          </m:r>
                          <m:r>
                            <a:rPr lang="en-US" sz="1600" b="0" i="1" smtClean="0">
                              <a:latin typeface="Cambria Math" panose="02040503050406030204" pitchFamily="18" charset="0"/>
                            </a:rPr>
                            <m:t>𝑥</m:t>
                          </m:r>
                        </m:e>
                        <m:e>
                          <m:r>
                            <a:rPr lang="en-US" sz="1600" b="0" i="1" smtClean="0">
                              <a:latin typeface="Cambria Math" panose="02040503050406030204" pitchFamily="18" charset="0"/>
                            </a:rPr>
                            <m:t>𝐷</m:t>
                          </m:r>
                          <m:r>
                            <a:rPr lang="en-US" sz="1600" i="1">
                              <a:latin typeface="Cambria Math" panose="02040503050406030204" pitchFamily="18" charset="0"/>
                            </a:rPr>
                            <m:t>,</m:t>
                          </m:r>
                          <m:r>
                            <a:rPr lang="en-US" sz="1600" b="0" i="1" smtClean="0">
                              <a:latin typeface="Cambria Math" panose="02040503050406030204" pitchFamily="18" charset="0"/>
                            </a:rPr>
                            <m:t>𝑒𝑥𝑖𝑡</m:t>
                          </m:r>
                        </m:e>
                      </m:d>
                      <m:r>
                        <a:rPr lang="en-US" sz="1600" i="1">
                          <a:latin typeface="Cambria Math" panose="02040503050406030204" pitchFamily="18" charset="0"/>
                        </a:rPr>
                        <m:t>=</m:t>
                      </m:r>
                      <m:r>
                        <a:rPr lang="en-US" sz="1600" b="0" i="1" smtClean="0">
                          <a:latin typeface="Cambria Math" panose="02040503050406030204" pitchFamily="18" charset="0"/>
                        </a:rPr>
                        <m:t>1.0</m:t>
                      </m:r>
                    </m:oMath>
                  </m:oMathPara>
                </a14:m>
                <a:endParaRPr lang="en-US" sz="1600" dirty="0">
                  <a:latin typeface="Calibri"/>
                  <a:cs typeface="Calibri"/>
                </a:endParaRPr>
              </a:p>
              <a:p>
                <a:pPr/>
                <a14:m>
                  <m:oMathPara xmlns:m="http://schemas.openxmlformats.org/officeDocument/2006/math">
                    <m:oMathParaPr>
                      <m:jc m:val="centerGroup"/>
                    </m:oMathParaPr>
                    <m:oMath xmlns:m="http://schemas.openxmlformats.org/officeDocument/2006/math">
                      <m:r>
                        <a:rPr lang="en-US" sz="1600" i="1">
                          <a:latin typeface="Cambria Math" panose="02040503050406030204" pitchFamily="18" charset="0"/>
                        </a:rPr>
                        <m:t>𝑝</m:t>
                      </m:r>
                      <m:d>
                        <m:dPr>
                          <m:ctrlPr>
                            <a:rPr lang="en-US" sz="1600" i="1">
                              <a:latin typeface="Cambria Math" panose="02040503050406030204" pitchFamily="18" charset="0"/>
                            </a:rPr>
                          </m:ctrlPr>
                        </m:dPr>
                        <m:e>
                          <m:r>
                            <a:rPr lang="en-US" sz="1600" b="0" i="1" smtClean="0">
                              <a:latin typeface="Cambria Math" panose="02040503050406030204" pitchFamily="18" charset="0"/>
                            </a:rPr>
                            <m:t>−</m:t>
                          </m:r>
                          <m:r>
                            <a:rPr lang="en-US" sz="1600" i="1">
                              <a:latin typeface="Cambria Math" panose="02040503050406030204" pitchFamily="18" charset="0"/>
                            </a:rPr>
                            <m:t>10,</m:t>
                          </m:r>
                          <m:r>
                            <a:rPr lang="en-US" sz="1600" i="1">
                              <a:latin typeface="Cambria Math" panose="02040503050406030204" pitchFamily="18" charset="0"/>
                            </a:rPr>
                            <m:t>𝑥</m:t>
                          </m:r>
                        </m:e>
                        <m:e>
                          <m:r>
                            <a:rPr lang="en-US" sz="1600" b="0" i="1" smtClean="0">
                              <a:latin typeface="Cambria Math" panose="02040503050406030204" pitchFamily="18" charset="0"/>
                            </a:rPr>
                            <m:t>𝐴</m:t>
                          </m:r>
                          <m:r>
                            <a:rPr lang="en-US" sz="1600" i="1">
                              <a:latin typeface="Cambria Math" panose="02040503050406030204" pitchFamily="18" charset="0"/>
                            </a:rPr>
                            <m:t>,</m:t>
                          </m:r>
                          <m:r>
                            <a:rPr lang="en-US" sz="1600" i="1">
                              <a:latin typeface="Cambria Math" panose="02040503050406030204" pitchFamily="18" charset="0"/>
                            </a:rPr>
                            <m:t>𝑒𝑥𝑖𝑡</m:t>
                          </m:r>
                        </m:e>
                      </m:d>
                      <m:r>
                        <a:rPr lang="en-US" sz="1600" i="1">
                          <a:latin typeface="Cambria Math" panose="02040503050406030204" pitchFamily="18" charset="0"/>
                        </a:rPr>
                        <m:t>=1.0</m:t>
                      </m:r>
                    </m:oMath>
                  </m:oMathPara>
                </a14:m>
                <a:endParaRPr lang="en-US" sz="1600" dirty="0">
                  <a:latin typeface="Calibri"/>
                  <a:cs typeface="Calibri"/>
                </a:endParaRPr>
              </a:p>
            </p:txBody>
          </p:sp>
        </mc:Choice>
        <mc:Fallback xmlns="">
          <p:sp>
            <p:nvSpPr>
              <p:cNvPr id="38" name="TextBox 37"/>
              <p:cNvSpPr txBox="1">
                <a:spLocks noRot="1" noChangeAspect="1" noMove="1" noResize="1" noEditPoints="1" noAdjustHandles="1" noChangeArrowheads="1" noChangeShapeType="1" noTextEdit="1"/>
              </p:cNvSpPr>
              <p:nvPr/>
            </p:nvSpPr>
            <p:spPr>
              <a:xfrm>
                <a:off x="6686550" y="1600200"/>
                <a:ext cx="2305050" cy="1750479"/>
              </a:xfrm>
              <a:prstGeom prst="rect">
                <a:avLst/>
              </a:prstGeom>
              <a:blipFill>
                <a:blip r:embed="rId7"/>
                <a:stretch>
                  <a:fillRect/>
                </a:stretch>
              </a:blipFill>
            </p:spPr>
            <p:txBody>
              <a:bodyPr/>
              <a:lstStyle/>
              <a:p>
                <a:r>
                  <a:rPr lang="en-SE">
                    <a:noFill/>
                  </a:rPr>
                  <a:t> </a:t>
                </a:r>
              </a:p>
            </p:txBody>
          </p:sp>
        </mc:Fallback>
      </mc:AlternateContent>
      <p:sp>
        <p:nvSpPr>
          <p:cNvPr id="39" name="Rounded Rectangle 38"/>
          <p:cNvSpPr/>
          <p:nvPr/>
        </p:nvSpPr>
        <p:spPr>
          <a:xfrm>
            <a:off x="6743700" y="2000250"/>
            <a:ext cx="2141658" cy="150495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a:cs typeface="Calibri"/>
            </a:endParaRPr>
          </a:p>
        </p:txBody>
      </p:sp>
      <mc:AlternateContent xmlns:mc="http://schemas.openxmlformats.org/markup-compatibility/2006" xmlns:a14="http://schemas.microsoft.com/office/drawing/2010/main">
        <mc:Choice Requires="a14">
          <p:sp>
            <p:nvSpPr>
              <p:cNvPr id="43" name="Content Placeholder 2">
                <a:extLst>
                  <a:ext uri="{FF2B5EF4-FFF2-40B4-BE49-F238E27FC236}">
                    <a16:creationId xmlns:a16="http://schemas.microsoft.com/office/drawing/2014/main" id="{0D421951-EDCB-4BC3-BFCE-069E2991CFAB}"/>
                  </a:ext>
                </a:extLst>
              </p:cNvPr>
              <p:cNvSpPr>
                <a:spLocks noGrp="1"/>
              </p:cNvSpPr>
              <p:nvPr>
                <p:ph idx="1"/>
              </p:nvPr>
            </p:nvSpPr>
            <p:spPr>
              <a:xfrm>
                <a:off x="285750" y="4718622"/>
                <a:ext cx="8515350" cy="1932698"/>
              </a:xfrm>
            </p:spPr>
            <p:txBody>
              <a:bodyPr>
                <a:normAutofit fontScale="92500" lnSpcReduction="20000"/>
              </a:bodyPr>
              <a:lstStyle/>
              <a:p>
                <a:r>
                  <a:rPr lang="en-US" dirty="0"/>
                  <a:t>In the 4 episodes, we see 4 transitions from </a:t>
                </a:r>
                <a14:m>
                  <m:oMath xmlns:m="http://schemas.openxmlformats.org/officeDocument/2006/math">
                    <m:r>
                      <a:rPr lang="en-US" i="1" dirty="0" smtClean="0">
                        <a:latin typeface="Cambria Math" panose="02040503050406030204" pitchFamily="18" charset="0"/>
                      </a:rPr>
                      <m:t>(</m:t>
                    </m:r>
                    <m:r>
                      <a:rPr lang="en-US" i="1" dirty="0" smtClean="0">
                        <a:latin typeface="Cambria Math" panose="02040503050406030204" pitchFamily="18" charset="0"/>
                      </a:rPr>
                      <m:t>𝑠</m:t>
                    </m:r>
                    <m:r>
                      <a:rPr lang="en-US" i="1" dirty="0" smtClean="0">
                        <a:latin typeface="Cambria Math" panose="02040503050406030204" pitchFamily="18" charset="0"/>
                      </a:rPr>
                      <m:t>=</m:t>
                    </m:r>
                    <m:r>
                      <a:rPr lang="en-US" i="1" dirty="0" smtClean="0">
                        <a:latin typeface="Cambria Math" panose="02040503050406030204" pitchFamily="18" charset="0"/>
                      </a:rPr>
                      <m:t>𝐶</m:t>
                    </m:r>
                    <m:r>
                      <a:rPr lang="en-US" i="1" dirty="0" smtClean="0">
                        <a:latin typeface="Cambria Math" panose="02040503050406030204" pitchFamily="18" charset="0"/>
                      </a:rPr>
                      <m:t>, </m:t>
                    </m:r>
                    <m:r>
                      <a:rPr lang="en-US" i="1" dirty="0" smtClean="0">
                        <a:latin typeface="Cambria Math" panose="02040503050406030204" pitchFamily="18" charset="0"/>
                      </a:rPr>
                      <m:t>𝑎</m:t>
                    </m:r>
                    <m:r>
                      <a:rPr lang="en-US" i="1" dirty="0" smtClean="0">
                        <a:latin typeface="Cambria Math" panose="02040503050406030204" pitchFamily="18" charset="0"/>
                      </a:rPr>
                      <m:t>=</m:t>
                    </m:r>
                    <m:r>
                      <a:rPr lang="en-US" b="0" i="1" dirty="0" smtClean="0">
                        <a:latin typeface="Cambria Math" panose="02040503050406030204" pitchFamily="18" charset="0"/>
                      </a:rPr>
                      <m:t>𝑟</m:t>
                    </m:r>
                    <m:r>
                      <a:rPr lang="en-US" b="0" i="1" dirty="0" smtClean="0">
                        <a:latin typeface="Cambria Math" panose="02040503050406030204" pitchFamily="18" charset="0"/>
                      </a:rPr>
                      <m:t>)</m:t>
                    </m:r>
                  </m:oMath>
                </a14:m>
                <a:r>
                  <a:rPr lang="en-US" dirty="0"/>
                  <a:t>. 3 of them go to next state </a:t>
                </a:r>
                <a14:m>
                  <m:oMath xmlns:m="http://schemas.openxmlformats.org/officeDocument/2006/math">
                    <m:r>
                      <a:rPr lang="en-US" b="0" i="1" dirty="0" smtClean="0">
                        <a:latin typeface="Cambria Math" panose="02040503050406030204" pitchFamily="18" charset="0"/>
                      </a:rPr>
                      <m:t>𝑠</m:t>
                    </m:r>
                    <m:r>
                      <a:rPr lang="en-US" b="0" i="1" dirty="0" smtClean="0">
                        <a:latin typeface="Cambria Math" panose="02040503050406030204" pitchFamily="18" charset="0"/>
                      </a:rPr>
                      <m:t>′=</m:t>
                    </m:r>
                    <m:r>
                      <a:rPr lang="en-US" i="1" dirty="0" smtClean="0">
                        <a:latin typeface="Cambria Math" panose="02040503050406030204" pitchFamily="18" charset="0"/>
                      </a:rPr>
                      <m:t>𝐷</m:t>
                    </m:r>
                  </m:oMath>
                </a14:m>
                <a:r>
                  <a:rPr lang="en-US" dirty="0"/>
                  <a:t>, and one goes to next state </a:t>
                </a:r>
                <a14:m>
                  <m:oMath xmlns:m="http://schemas.openxmlformats.org/officeDocument/2006/math">
                    <m:r>
                      <a:rPr lang="en-US" b="0" i="1" dirty="0" smtClean="0">
                        <a:latin typeface="Cambria Math" panose="02040503050406030204" pitchFamily="18" charset="0"/>
                      </a:rPr>
                      <m:t>𝑠</m:t>
                    </m:r>
                    <m:r>
                      <a:rPr lang="en-US" b="0" i="1" dirty="0" smtClean="0">
                        <a:latin typeface="Cambria Math" panose="02040503050406030204" pitchFamily="18" charset="0"/>
                      </a:rPr>
                      <m:t>′=</m:t>
                    </m:r>
                    <m:r>
                      <a:rPr lang="en-US" i="1" dirty="0" smtClean="0">
                        <a:latin typeface="Cambria Math" panose="02040503050406030204" pitchFamily="18" charset="0"/>
                      </a:rPr>
                      <m:t>𝐴</m:t>
                    </m:r>
                  </m:oMath>
                </a14:m>
                <a:r>
                  <a:rPr lang="en-US" dirty="0"/>
                  <a:t>, each w. reward </a:t>
                </a:r>
                <a14:m>
                  <m:oMath xmlns:m="http://schemas.openxmlformats.org/officeDocument/2006/math">
                    <m:r>
                      <a:rPr lang="en-US" b="0" i="1" smtClean="0">
                        <a:latin typeface="Cambria Math" panose="02040503050406030204" pitchFamily="18" charset="0"/>
                      </a:rPr>
                      <m:t>−1</m:t>
                    </m:r>
                  </m:oMath>
                </a14:m>
                <a:r>
                  <a:rPr lang="en-US" dirty="0"/>
                  <a:t>. </a:t>
                </a:r>
                <a:r>
                  <a:rPr lang="en-US" sz="3100" dirty="0"/>
                  <a:t>Hence </a:t>
                </a:r>
                <a14:m>
                  <m:oMath xmlns:m="http://schemas.openxmlformats.org/officeDocument/2006/math">
                    <m:r>
                      <a:rPr lang="en-US" sz="3100" i="1">
                        <a:latin typeface="Cambria Math" panose="02040503050406030204" pitchFamily="18" charset="0"/>
                      </a:rPr>
                      <m:t>𝑝</m:t>
                    </m:r>
                    <m:d>
                      <m:dPr>
                        <m:ctrlPr>
                          <a:rPr lang="en-US" sz="3100" i="1">
                            <a:latin typeface="Cambria Math" panose="02040503050406030204" pitchFamily="18" charset="0"/>
                          </a:rPr>
                        </m:ctrlPr>
                      </m:dPr>
                      <m:e>
                        <m:r>
                          <a:rPr lang="en-US" sz="3100" i="1">
                            <a:latin typeface="Cambria Math" panose="02040503050406030204" pitchFamily="18" charset="0"/>
                          </a:rPr>
                          <m:t>−1,</m:t>
                        </m:r>
                        <m:r>
                          <a:rPr lang="en-US" sz="3100" i="1">
                            <a:latin typeface="Cambria Math" panose="02040503050406030204" pitchFamily="18" charset="0"/>
                          </a:rPr>
                          <m:t>𝐷</m:t>
                        </m:r>
                      </m:e>
                      <m:e>
                        <m:r>
                          <a:rPr lang="en-US" sz="3100" i="1">
                            <a:latin typeface="Cambria Math" panose="02040503050406030204" pitchFamily="18" charset="0"/>
                          </a:rPr>
                          <m:t>𝐶</m:t>
                        </m:r>
                        <m:r>
                          <a:rPr lang="en-US" sz="3100" i="1">
                            <a:latin typeface="Cambria Math" panose="02040503050406030204" pitchFamily="18" charset="0"/>
                          </a:rPr>
                          <m:t>,</m:t>
                        </m:r>
                        <m:r>
                          <a:rPr lang="en-US" sz="3100" i="1">
                            <a:latin typeface="Cambria Math" panose="02040503050406030204" pitchFamily="18" charset="0"/>
                          </a:rPr>
                          <m:t>𝑟</m:t>
                        </m:r>
                      </m:e>
                    </m:d>
                    <m:r>
                      <a:rPr lang="en-US" sz="3100" i="1">
                        <a:latin typeface="Cambria Math" panose="02040503050406030204" pitchFamily="18" charset="0"/>
                      </a:rPr>
                      <m:t>=</m:t>
                    </m:r>
                    <m:r>
                      <a:rPr lang="en-US" sz="3100" i="1" smtClean="0">
                        <a:latin typeface="Cambria Math" panose="02040503050406030204" pitchFamily="18" charset="0"/>
                      </a:rPr>
                      <m:t>0</m:t>
                    </m:r>
                    <m:r>
                      <a:rPr lang="en-US" sz="3100" i="1">
                        <a:latin typeface="Cambria Math" panose="02040503050406030204" pitchFamily="18" charset="0"/>
                      </a:rPr>
                      <m:t>.75</m:t>
                    </m:r>
                    <m:r>
                      <a:rPr lang="en-US" sz="3100" b="0" i="1" smtClean="0">
                        <a:latin typeface="Cambria Math" panose="02040503050406030204" pitchFamily="18" charset="0"/>
                      </a:rPr>
                      <m:t>;</m:t>
                    </m:r>
                    <m:r>
                      <a:rPr lang="en-US" sz="3100" i="1">
                        <a:latin typeface="Cambria Math" panose="02040503050406030204" pitchFamily="18" charset="0"/>
                      </a:rPr>
                      <m:t>𝑝</m:t>
                    </m:r>
                    <m:d>
                      <m:dPr>
                        <m:ctrlPr>
                          <a:rPr lang="en-US" sz="3100" i="1">
                            <a:latin typeface="Cambria Math" panose="02040503050406030204" pitchFamily="18" charset="0"/>
                          </a:rPr>
                        </m:ctrlPr>
                      </m:dPr>
                      <m:e>
                        <m:r>
                          <a:rPr lang="en-US" sz="3100" i="1">
                            <a:latin typeface="Cambria Math" panose="02040503050406030204" pitchFamily="18" charset="0"/>
                          </a:rPr>
                          <m:t>−1,</m:t>
                        </m:r>
                        <m:r>
                          <a:rPr lang="en-US" sz="3100" i="1">
                            <a:latin typeface="Cambria Math" panose="02040503050406030204" pitchFamily="18" charset="0"/>
                          </a:rPr>
                          <m:t>𝐴</m:t>
                        </m:r>
                      </m:e>
                      <m:e>
                        <m:r>
                          <a:rPr lang="en-US" sz="3100" i="1">
                            <a:latin typeface="Cambria Math" panose="02040503050406030204" pitchFamily="18" charset="0"/>
                          </a:rPr>
                          <m:t>𝐶</m:t>
                        </m:r>
                        <m:r>
                          <a:rPr lang="en-US" sz="3100" i="1">
                            <a:latin typeface="Cambria Math" panose="02040503050406030204" pitchFamily="18" charset="0"/>
                          </a:rPr>
                          <m:t>,</m:t>
                        </m:r>
                        <m:r>
                          <a:rPr lang="en-US" sz="3100" i="1">
                            <a:latin typeface="Cambria Math" panose="02040503050406030204" pitchFamily="18" charset="0"/>
                          </a:rPr>
                          <m:t>𝑟</m:t>
                        </m:r>
                      </m:e>
                    </m:d>
                    <m:r>
                      <a:rPr lang="en-US" sz="3100" i="1">
                        <a:latin typeface="Cambria Math" panose="02040503050406030204" pitchFamily="18" charset="0"/>
                      </a:rPr>
                      <m:t>=0.25</m:t>
                    </m:r>
                  </m:oMath>
                </a14:m>
                <a:r>
                  <a:rPr lang="en-US" sz="3100" dirty="0">
                    <a:latin typeface="Calibri"/>
                    <a:cs typeface="Calibri"/>
                  </a:rPr>
                  <a:t>.</a:t>
                </a:r>
              </a:p>
              <a:p>
                <a:pPr lvl="1"/>
                <a:endParaRPr lang="en-US" dirty="0">
                  <a:latin typeface="Calibri"/>
                  <a:cs typeface="Calibri"/>
                </a:endParaRPr>
              </a:p>
              <a:p>
                <a:endParaRPr lang="en-SE" dirty="0"/>
              </a:p>
            </p:txBody>
          </p:sp>
        </mc:Choice>
        <mc:Fallback xmlns="">
          <p:sp>
            <p:nvSpPr>
              <p:cNvPr id="43" name="Content Placeholder 2">
                <a:extLst>
                  <a:ext uri="{FF2B5EF4-FFF2-40B4-BE49-F238E27FC236}">
                    <a16:creationId xmlns:a16="http://schemas.microsoft.com/office/drawing/2014/main" id="{0D421951-EDCB-4BC3-BFCE-069E2991CFAB}"/>
                  </a:ext>
                </a:extLst>
              </p:cNvPr>
              <p:cNvSpPr>
                <a:spLocks noGrp="1" noRot="1" noChangeAspect="1" noMove="1" noResize="1" noEditPoints="1" noAdjustHandles="1" noChangeArrowheads="1" noChangeShapeType="1" noTextEdit="1"/>
              </p:cNvSpPr>
              <p:nvPr>
                <p:ph idx="1"/>
              </p:nvPr>
            </p:nvSpPr>
            <p:spPr>
              <a:xfrm>
                <a:off x="285750" y="4718622"/>
                <a:ext cx="8515350" cy="1932698"/>
              </a:xfrm>
              <a:blipFill>
                <a:blip r:embed="rId8"/>
                <a:stretch>
                  <a:fillRect l="-1503" t="-8833" b="-8517"/>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62B3984E-9F2E-4483-9D96-6E17B1249CA0}"/>
                  </a:ext>
                </a:extLst>
              </p:cNvPr>
              <p:cNvSpPr/>
              <p:nvPr/>
            </p:nvSpPr>
            <p:spPr>
              <a:xfrm>
                <a:off x="6991219" y="1589465"/>
                <a:ext cx="114377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𝑝</m:t>
                      </m:r>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e>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oMath>
                  </m:oMathPara>
                </a14:m>
                <a:endParaRPr lang="en-SE" dirty="0"/>
              </a:p>
            </p:txBody>
          </p:sp>
        </mc:Choice>
        <mc:Fallback xmlns="">
          <p:sp>
            <p:nvSpPr>
              <p:cNvPr id="3" name="Rectangle 2">
                <a:extLst>
                  <a:ext uri="{FF2B5EF4-FFF2-40B4-BE49-F238E27FC236}">
                    <a16:creationId xmlns:a16="http://schemas.microsoft.com/office/drawing/2014/main" id="{62B3984E-9F2E-4483-9D96-6E17B1249CA0}"/>
                  </a:ext>
                </a:extLst>
              </p:cNvPr>
              <p:cNvSpPr>
                <a:spLocks noRot="1" noChangeAspect="1" noMove="1" noResize="1" noEditPoints="1" noAdjustHandles="1" noChangeArrowheads="1" noChangeShapeType="1" noTextEdit="1"/>
              </p:cNvSpPr>
              <p:nvPr/>
            </p:nvSpPr>
            <p:spPr>
              <a:xfrm>
                <a:off x="6991219" y="1589465"/>
                <a:ext cx="1143775" cy="369332"/>
              </a:xfrm>
              <a:prstGeom prst="rect">
                <a:avLst/>
              </a:prstGeom>
              <a:blipFill>
                <a:blip r:embed="rId9"/>
                <a:stretch>
                  <a:fillRect b="-8333"/>
                </a:stretch>
              </a:blipFill>
            </p:spPr>
            <p:txBody>
              <a:bodyPr/>
              <a:lstStyle/>
              <a:p>
                <a:r>
                  <a:rPr lang="en-SE">
                    <a:noFill/>
                  </a:rPr>
                  <a:t> </a:t>
                </a:r>
              </a:p>
            </p:txBody>
          </p:sp>
        </mc:Fallback>
      </mc:AlternateContent>
      <p:sp>
        <p:nvSpPr>
          <p:cNvPr id="45" name="Rounded Rectangle 32">
            <a:extLst>
              <a:ext uri="{FF2B5EF4-FFF2-40B4-BE49-F238E27FC236}">
                <a16:creationId xmlns:a16="http://schemas.microsoft.com/office/drawing/2014/main" id="{1507921D-25A0-4DDC-B01B-DB5AB042681C}"/>
              </a:ext>
            </a:extLst>
          </p:cNvPr>
          <p:cNvSpPr/>
          <p:nvPr/>
        </p:nvSpPr>
        <p:spPr>
          <a:xfrm>
            <a:off x="4638674" y="3637818"/>
            <a:ext cx="1714500" cy="971550"/>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a:cs typeface="Calibri"/>
            </a:endParaRPr>
          </a:p>
        </p:txBody>
      </p:sp>
      <p:sp>
        <p:nvSpPr>
          <p:cNvPr id="46" name="Slide Number Placeholder 3">
            <a:extLst>
              <a:ext uri="{FF2B5EF4-FFF2-40B4-BE49-F238E27FC236}">
                <a16:creationId xmlns:a16="http://schemas.microsoft.com/office/drawing/2014/main" id="{FEE6FA0A-1411-48E1-869B-EF738966C431}"/>
              </a:ext>
            </a:extLst>
          </p:cNvPr>
          <p:cNvSpPr>
            <a:spLocks noGrp="1"/>
          </p:cNvSpPr>
          <p:nvPr>
            <p:ph type="sldNum" sz="quarter" idx="12"/>
          </p:nvPr>
        </p:nvSpPr>
        <p:spPr>
          <a:xfrm>
            <a:off x="6934200" y="6530035"/>
            <a:ext cx="2133600" cy="244475"/>
          </a:xfrm>
        </p:spPr>
        <p:txBody>
          <a:bodyPr/>
          <a:lstStyle/>
          <a:p>
            <a:pPr>
              <a:defRPr/>
            </a:pPr>
            <a:fld id="{F57F456A-00AF-44E6-8D70-638C0D0130FF}" type="slidenum">
              <a:rPr lang="en-US" altLang="zh-CN" smtClean="0"/>
              <a:pPr>
                <a:defRPr/>
              </a:pPr>
              <a:t>7</a:t>
            </a:fld>
            <a:endParaRPr lang="en-US" altLang="zh-CN" dirty="0"/>
          </a:p>
        </p:txBody>
      </p:sp>
    </p:spTree>
    <p:extLst>
      <p:ext uri="{BB962C8B-B14F-4D97-AF65-F5344CB8AC3E}">
        <p14:creationId xmlns:p14="http://schemas.microsoft.com/office/powerpoint/2010/main" val="3517269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8" grpId="0"/>
      <p:bldP spid="26" grpId="0"/>
      <p:bldP spid="28" grpId="0"/>
      <p:bldP spid="29" grpId="0"/>
      <p:bldP spid="30" grpId="0"/>
      <p:bldP spid="31" grpId="0" animBg="1"/>
      <p:bldP spid="32" grpId="0"/>
      <p:bldP spid="33" grpId="0" animBg="1"/>
      <p:bldP spid="34" grpId="0"/>
      <p:bldP spid="35" grpId="0" animBg="1"/>
      <p:bldP spid="36" grpId="0"/>
      <p:bldP spid="44" grpId="0"/>
      <p:bldP spid="38" grpId="0"/>
      <p:bldP spid="39" grpId="0" animBg="1"/>
      <p:bldP spid="4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1CD7D-C080-4E94-B949-CEFDE84FC3CA}"/>
              </a:ext>
            </a:extLst>
          </p:cNvPr>
          <p:cNvSpPr>
            <a:spLocks noGrp="1"/>
          </p:cNvSpPr>
          <p:nvPr>
            <p:ph type="title"/>
          </p:nvPr>
        </p:nvSpPr>
        <p:spPr/>
        <p:txBody>
          <a:bodyPr/>
          <a:lstStyle/>
          <a:p>
            <a:r>
              <a:rPr lang="en-US" dirty="0"/>
              <a:t>Value-based RL</a:t>
            </a:r>
            <a:endParaRPr lang="en-SE" dirty="0"/>
          </a:p>
        </p:txBody>
      </p:sp>
      <p:sp>
        <p:nvSpPr>
          <p:cNvPr id="3" name="Content Placeholder 2">
            <a:extLst>
              <a:ext uri="{FF2B5EF4-FFF2-40B4-BE49-F238E27FC236}">
                <a16:creationId xmlns:a16="http://schemas.microsoft.com/office/drawing/2014/main" id="{E6A13D25-280F-44AC-9C34-63D7C1AC0298}"/>
              </a:ext>
            </a:extLst>
          </p:cNvPr>
          <p:cNvSpPr>
            <a:spLocks noGrp="1"/>
          </p:cNvSpPr>
          <p:nvPr>
            <p:ph idx="1"/>
          </p:nvPr>
        </p:nvSpPr>
        <p:spPr>
          <a:xfrm>
            <a:off x="457200" y="1295400"/>
            <a:ext cx="8229600" cy="152400"/>
          </a:xfrm>
        </p:spPr>
        <p:txBody>
          <a:bodyPr/>
          <a:lstStyle/>
          <a:p>
            <a:endParaRPr lang="en-SE" dirty="0"/>
          </a:p>
        </p:txBody>
      </p:sp>
      <p:sp>
        <p:nvSpPr>
          <p:cNvPr id="4" name="Slide Number Placeholder 3">
            <a:extLst>
              <a:ext uri="{FF2B5EF4-FFF2-40B4-BE49-F238E27FC236}">
                <a16:creationId xmlns:a16="http://schemas.microsoft.com/office/drawing/2014/main" id="{EBAFB0CD-3AF4-4A95-868C-B9D18DD0F447}"/>
              </a:ext>
            </a:extLst>
          </p:cNvPr>
          <p:cNvSpPr>
            <a:spLocks noGrp="1"/>
          </p:cNvSpPr>
          <p:nvPr>
            <p:ph type="sldNum" sz="quarter" idx="12"/>
          </p:nvPr>
        </p:nvSpPr>
        <p:spPr/>
        <p:txBody>
          <a:bodyPr/>
          <a:lstStyle/>
          <a:p>
            <a:pPr>
              <a:defRPr/>
            </a:pPr>
            <a:fld id="{F57F456A-00AF-44E6-8D70-638C0D0130FF}" type="slidenum">
              <a:rPr lang="en-US" altLang="zh-CN" smtClean="0"/>
              <a:pPr>
                <a:defRPr/>
              </a:pPr>
              <a:t>8</a:t>
            </a:fld>
            <a:endParaRPr lang="en-US" altLang="zh-CN"/>
          </a:p>
        </p:txBody>
      </p:sp>
      <p:grpSp>
        <p:nvGrpSpPr>
          <p:cNvPr id="31" name="Group 30">
            <a:extLst>
              <a:ext uri="{FF2B5EF4-FFF2-40B4-BE49-F238E27FC236}">
                <a16:creationId xmlns:a16="http://schemas.microsoft.com/office/drawing/2014/main" id="{469B368A-03BE-4C9F-95D5-82079C7125CA}"/>
              </a:ext>
            </a:extLst>
          </p:cNvPr>
          <p:cNvGrpSpPr/>
          <p:nvPr/>
        </p:nvGrpSpPr>
        <p:grpSpPr>
          <a:xfrm>
            <a:off x="1433846" y="2311464"/>
            <a:ext cx="1794102" cy="2586800"/>
            <a:chOff x="669059" y="1766861"/>
            <a:chExt cx="1794102" cy="2586800"/>
          </a:xfrm>
        </p:grpSpPr>
        <p:sp>
          <p:nvSpPr>
            <p:cNvPr id="32" name="Rectangle: Rounded Corners 31">
              <a:extLst>
                <a:ext uri="{FF2B5EF4-FFF2-40B4-BE49-F238E27FC236}">
                  <a16:creationId xmlns:a16="http://schemas.microsoft.com/office/drawing/2014/main" id="{97A248C7-F2AB-43D9-A4EA-F16EF175340E}"/>
                </a:ext>
              </a:extLst>
            </p:cNvPr>
            <p:cNvSpPr/>
            <p:nvPr/>
          </p:nvSpPr>
          <p:spPr bwMode="auto">
            <a:xfrm>
              <a:off x="709260" y="2652466"/>
              <a:ext cx="1524000" cy="609600"/>
            </a:xfrm>
            <a:prstGeom prst="roundRect">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MDP</a:t>
              </a:r>
              <a:endParaRPr kumimoji="0" lang="en-SE" sz="1800" b="0" i="0" u="none" strike="noStrike" cap="none" normalizeH="0" baseline="0" dirty="0">
                <a:ln>
                  <a:noFill/>
                </a:ln>
                <a:solidFill>
                  <a:schemeClr val="tx1"/>
                </a:solidFill>
                <a:effectLst/>
                <a:latin typeface="Arial" charset="0"/>
              </a:endParaRPr>
            </a:p>
          </p:txBody>
        </p:sp>
        <p:cxnSp>
          <p:nvCxnSpPr>
            <p:cNvPr id="33" name="Straight Arrow Connector 32">
              <a:extLst>
                <a:ext uri="{FF2B5EF4-FFF2-40B4-BE49-F238E27FC236}">
                  <a16:creationId xmlns:a16="http://schemas.microsoft.com/office/drawing/2014/main" id="{12618B95-E929-4A56-AE7A-0D58E3233998}"/>
                </a:ext>
              </a:extLst>
            </p:cNvPr>
            <p:cNvCxnSpPr>
              <a:cxnSpLocks/>
            </p:cNvCxnSpPr>
            <p:nvPr/>
          </p:nvCxnSpPr>
          <p:spPr bwMode="auto">
            <a:xfrm>
              <a:off x="1099594" y="2119066"/>
              <a:ext cx="0" cy="533400"/>
            </a:xfrm>
            <a:prstGeom prst="straightConnector1">
              <a:avLst/>
            </a:prstGeom>
            <a:noFill/>
            <a:ln w="25400"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DC13532B-7768-441F-86E4-F37F10237A1C}"/>
                    </a:ext>
                  </a:extLst>
                </p:cNvPr>
                <p:cNvSpPr txBox="1"/>
                <p:nvPr/>
              </p:nvSpPr>
              <p:spPr>
                <a:xfrm>
                  <a:off x="669059" y="1766861"/>
                  <a:ext cx="861070" cy="369332"/>
                </a:xfrm>
                <a:prstGeom prst="rect">
                  <a:avLst/>
                </a:prstGeom>
                <a:noFill/>
              </p:spPr>
              <p:txBody>
                <a:bodyPr wrap="none" rtlCol="0">
                  <a:spAutoFit/>
                </a:bodyPr>
                <a:lstStyle/>
                <a:p>
                  <a:r>
                    <a:rPr lang="en-US" dirty="0"/>
                    <a:t>state </a:t>
                  </a:r>
                  <a14:m>
                    <m:oMath xmlns:m="http://schemas.openxmlformats.org/officeDocument/2006/math">
                      <m:r>
                        <a:rPr lang="en-US" b="0" i="1" smtClean="0">
                          <a:latin typeface="Cambria Math" panose="02040503050406030204" pitchFamily="18" charset="0"/>
                        </a:rPr>
                        <m:t>𝑠</m:t>
                      </m:r>
                    </m:oMath>
                  </a14:m>
                  <a:endParaRPr lang="en-SE" dirty="0"/>
                </a:p>
              </p:txBody>
            </p:sp>
          </mc:Choice>
          <mc:Fallback xmlns="">
            <p:sp>
              <p:nvSpPr>
                <p:cNvPr id="34" name="TextBox 33">
                  <a:extLst>
                    <a:ext uri="{FF2B5EF4-FFF2-40B4-BE49-F238E27FC236}">
                      <a16:creationId xmlns:a16="http://schemas.microsoft.com/office/drawing/2014/main" id="{DC13532B-7768-441F-86E4-F37F10237A1C}"/>
                    </a:ext>
                  </a:extLst>
                </p:cNvPr>
                <p:cNvSpPr txBox="1">
                  <a:spLocks noRot="1" noChangeAspect="1" noMove="1" noResize="1" noEditPoints="1" noAdjustHandles="1" noChangeArrowheads="1" noChangeShapeType="1" noTextEdit="1"/>
                </p:cNvSpPr>
                <p:nvPr/>
              </p:nvSpPr>
              <p:spPr>
                <a:xfrm>
                  <a:off x="669059" y="1766861"/>
                  <a:ext cx="861070" cy="369332"/>
                </a:xfrm>
                <a:prstGeom prst="rect">
                  <a:avLst/>
                </a:prstGeom>
                <a:blipFill>
                  <a:blip r:embed="rId2"/>
                  <a:stretch>
                    <a:fillRect l="-5674" t="-8197" b="-24590"/>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DCA62A8C-DFB1-441E-8E3B-8EB0518B51D1}"/>
                    </a:ext>
                  </a:extLst>
                </p:cNvPr>
                <p:cNvSpPr txBox="1"/>
                <p:nvPr/>
              </p:nvSpPr>
              <p:spPr>
                <a:xfrm>
                  <a:off x="1426224" y="1773831"/>
                  <a:ext cx="998222" cy="369332"/>
                </a:xfrm>
                <a:prstGeom prst="rect">
                  <a:avLst/>
                </a:prstGeom>
                <a:noFill/>
              </p:spPr>
              <p:txBody>
                <a:bodyPr wrap="none" rtlCol="0">
                  <a:spAutoFit/>
                </a:bodyPr>
                <a:lstStyle/>
                <a:p>
                  <a:r>
                    <a:rPr lang="en-US" dirty="0"/>
                    <a:t>action </a:t>
                  </a:r>
                  <a14:m>
                    <m:oMath xmlns:m="http://schemas.openxmlformats.org/officeDocument/2006/math">
                      <m:r>
                        <a:rPr lang="en-US" b="0" i="1" smtClean="0">
                          <a:latin typeface="Cambria Math" panose="02040503050406030204" pitchFamily="18" charset="0"/>
                        </a:rPr>
                        <m:t>𝑎</m:t>
                      </m:r>
                    </m:oMath>
                  </a14:m>
                  <a:endParaRPr lang="en-SE" dirty="0"/>
                </a:p>
              </p:txBody>
            </p:sp>
          </mc:Choice>
          <mc:Fallback xmlns="">
            <p:sp>
              <p:nvSpPr>
                <p:cNvPr id="35" name="TextBox 34">
                  <a:extLst>
                    <a:ext uri="{FF2B5EF4-FFF2-40B4-BE49-F238E27FC236}">
                      <a16:creationId xmlns:a16="http://schemas.microsoft.com/office/drawing/2014/main" id="{DCA62A8C-DFB1-441E-8E3B-8EB0518B51D1}"/>
                    </a:ext>
                  </a:extLst>
                </p:cNvPr>
                <p:cNvSpPr txBox="1">
                  <a:spLocks noRot="1" noChangeAspect="1" noMove="1" noResize="1" noEditPoints="1" noAdjustHandles="1" noChangeArrowheads="1" noChangeShapeType="1" noTextEdit="1"/>
                </p:cNvSpPr>
                <p:nvPr/>
              </p:nvSpPr>
              <p:spPr>
                <a:xfrm>
                  <a:off x="1426224" y="1773831"/>
                  <a:ext cx="998222" cy="369332"/>
                </a:xfrm>
                <a:prstGeom prst="rect">
                  <a:avLst/>
                </a:prstGeom>
                <a:blipFill>
                  <a:blip r:embed="rId3"/>
                  <a:stretch>
                    <a:fillRect l="-4878" t="-8197" b="-24590"/>
                  </a:stretch>
                </a:blipFill>
              </p:spPr>
              <p:txBody>
                <a:bodyPr/>
                <a:lstStyle/>
                <a:p>
                  <a:r>
                    <a:rPr lang="en-SE">
                      <a:noFill/>
                    </a:rPr>
                    <a:t> </a:t>
                  </a:r>
                </a:p>
              </p:txBody>
            </p:sp>
          </mc:Fallback>
        </mc:AlternateContent>
        <p:cxnSp>
          <p:nvCxnSpPr>
            <p:cNvPr id="36" name="Straight Arrow Connector 35">
              <a:extLst>
                <a:ext uri="{FF2B5EF4-FFF2-40B4-BE49-F238E27FC236}">
                  <a16:creationId xmlns:a16="http://schemas.microsoft.com/office/drawing/2014/main" id="{E0F35B79-1FD5-4E51-82BE-09D8B3F1581C}"/>
                </a:ext>
              </a:extLst>
            </p:cNvPr>
            <p:cNvCxnSpPr>
              <a:cxnSpLocks/>
            </p:cNvCxnSpPr>
            <p:nvPr/>
          </p:nvCxnSpPr>
          <p:spPr bwMode="auto">
            <a:xfrm>
              <a:off x="1860597" y="2119066"/>
              <a:ext cx="0" cy="533400"/>
            </a:xfrm>
            <a:prstGeom prst="straightConnector1">
              <a:avLst/>
            </a:prstGeom>
            <a:noFill/>
            <a:ln w="25400"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8A3839EB-CF4F-464C-AF1C-05CC8D165D2C}"/>
                    </a:ext>
                  </a:extLst>
                </p:cNvPr>
                <p:cNvSpPr txBox="1"/>
                <p:nvPr/>
              </p:nvSpPr>
              <p:spPr>
                <a:xfrm>
                  <a:off x="776520" y="3707330"/>
                  <a:ext cx="915635" cy="646331"/>
                </a:xfrm>
                <a:prstGeom prst="rect">
                  <a:avLst/>
                </a:prstGeom>
                <a:noFill/>
              </p:spPr>
              <p:txBody>
                <a:bodyPr wrap="none" rtlCol="0">
                  <a:spAutoFit/>
                </a:bodyPr>
                <a:lstStyle/>
                <a:p>
                  <a:r>
                    <a:rPr lang="en-US" dirty="0"/>
                    <a:t>next</a:t>
                  </a:r>
                </a:p>
                <a:p>
                  <a:r>
                    <a:rPr lang="en-US" dirty="0"/>
                    <a:t>state </a:t>
                  </a:r>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oMath>
                  </a14:m>
                  <a:endParaRPr lang="en-SE" dirty="0"/>
                </a:p>
              </p:txBody>
            </p:sp>
          </mc:Choice>
          <mc:Fallback xmlns="">
            <p:sp>
              <p:nvSpPr>
                <p:cNvPr id="37" name="TextBox 36">
                  <a:extLst>
                    <a:ext uri="{FF2B5EF4-FFF2-40B4-BE49-F238E27FC236}">
                      <a16:creationId xmlns:a16="http://schemas.microsoft.com/office/drawing/2014/main" id="{8A3839EB-CF4F-464C-AF1C-05CC8D165D2C}"/>
                    </a:ext>
                  </a:extLst>
                </p:cNvPr>
                <p:cNvSpPr txBox="1">
                  <a:spLocks noRot="1" noChangeAspect="1" noMove="1" noResize="1" noEditPoints="1" noAdjustHandles="1" noChangeArrowheads="1" noChangeShapeType="1" noTextEdit="1"/>
                </p:cNvSpPr>
                <p:nvPr/>
              </p:nvSpPr>
              <p:spPr>
                <a:xfrm>
                  <a:off x="776520" y="3707330"/>
                  <a:ext cx="915635" cy="646331"/>
                </a:xfrm>
                <a:prstGeom prst="rect">
                  <a:avLst/>
                </a:prstGeom>
                <a:blipFill>
                  <a:blip r:embed="rId4"/>
                  <a:stretch>
                    <a:fillRect l="-6000" t="-4673" b="-13084"/>
                  </a:stretch>
                </a:blipFill>
              </p:spPr>
              <p:txBody>
                <a:bodyPr/>
                <a:lstStyle/>
                <a:p>
                  <a:r>
                    <a:rPr lang="en-SE">
                      <a:noFill/>
                    </a:rPr>
                    <a:t> </a:t>
                  </a:r>
                </a:p>
              </p:txBody>
            </p:sp>
          </mc:Fallback>
        </mc:AlternateContent>
        <p:cxnSp>
          <p:nvCxnSpPr>
            <p:cNvPr id="38" name="Straight Arrow Connector 37">
              <a:extLst>
                <a:ext uri="{FF2B5EF4-FFF2-40B4-BE49-F238E27FC236}">
                  <a16:creationId xmlns:a16="http://schemas.microsoft.com/office/drawing/2014/main" id="{30C90B34-83F5-40B6-B677-C642D4FF1BB9}"/>
                </a:ext>
              </a:extLst>
            </p:cNvPr>
            <p:cNvCxnSpPr>
              <a:cxnSpLocks/>
            </p:cNvCxnSpPr>
            <p:nvPr/>
          </p:nvCxnSpPr>
          <p:spPr bwMode="auto">
            <a:xfrm>
              <a:off x="1099594" y="3265713"/>
              <a:ext cx="0" cy="533400"/>
            </a:xfrm>
            <a:prstGeom prst="straightConnector1">
              <a:avLst/>
            </a:prstGeom>
            <a:noFill/>
            <a:ln w="25400"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2A80B5C2-AB3D-4FB4-AF4F-4186DBE3E570}"/>
                    </a:ext>
                  </a:extLst>
                </p:cNvPr>
                <p:cNvSpPr txBox="1"/>
                <p:nvPr/>
              </p:nvSpPr>
              <p:spPr>
                <a:xfrm>
                  <a:off x="1394983" y="3703683"/>
                  <a:ext cx="1068178" cy="369332"/>
                </a:xfrm>
                <a:prstGeom prst="rect">
                  <a:avLst/>
                </a:prstGeom>
                <a:noFill/>
              </p:spPr>
              <p:txBody>
                <a:bodyPr wrap="none" rtlCol="0">
                  <a:spAutoFit/>
                </a:bodyPr>
                <a:lstStyle/>
                <a:p>
                  <a:r>
                    <a:rPr lang="en-US" dirty="0"/>
                    <a:t>reward </a:t>
                  </a:r>
                  <a14:m>
                    <m:oMath xmlns:m="http://schemas.openxmlformats.org/officeDocument/2006/math">
                      <m:r>
                        <a:rPr lang="en-US" b="0" i="1" smtClean="0">
                          <a:latin typeface="Cambria Math" panose="02040503050406030204" pitchFamily="18" charset="0"/>
                        </a:rPr>
                        <m:t>𝑟</m:t>
                      </m:r>
                    </m:oMath>
                  </a14:m>
                  <a:endParaRPr lang="en-SE" dirty="0"/>
                </a:p>
              </p:txBody>
            </p:sp>
          </mc:Choice>
          <mc:Fallback xmlns="">
            <p:sp>
              <p:nvSpPr>
                <p:cNvPr id="39" name="TextBox 38">
                  <a:extLst>
                    <a:ext uri="{FF2B5EF4-FFF2-40B4-BE49-F238E27FC236}">
                      <a16:creationId xmlns:a16="http://schemas.microsoft.com/office/drawing/2014/main" id="{2A80B5C2-AB3D-4FB4-AF4F-4186DBE3E570}"/>
                    </a:ext>
                  </a:extLst>
                </p:cNvPr>
                <p:cNvSpPr txBox="1">
                  <a:spLocks noRot="1" noChangeAspect="1" noMove="1" noResize="1" noEditPoints="1" noAdjustHandles="1" noChangeArrowheads="1" noChangeShapeType="1" noTextEdit="1"/>
                </p:cNvSpPr>
                <p:nvPr/>
              </p:nvSpPr>
              <p:spPr>
                <a:xfrm>
                  <a:off x="1394983" y="3703683"/>
                  <a:ext cx="1068178" cy="369332"/>
                </a:xfrm>
                <a:prstGeom prst="rect">
                  <a:avLst/>
                </a:prstGeom>
                <a:blipFill>
                  <a:blip r:embed="rId5"/>
                  <a:stretch>
                    <a:fillRect l="-4545" t="-10000" b="-26667"/>
                  </a:stretch>
                </a:blipFill>
              </p:spPr>
              <p:txBody>
                <a:bodyPr/>
                <a:lstStyle/>
                <a:p>
                  <a:r>
                    <a:rPr lang="en-SE">
                      <a:noFill/>
                    </a:rPr>
                    <a:t> </a:t>
                  </a:r>
                </a:p>
              </p:txBody>
            </p:sp>
          </mc:Fallback>
        </mc:AlternateContent>
        <p:cxnSp>
          <p:nvCxnSpPr>
            <p:cNvPr id="40" name="Straight Arrow Connector 39">
              <a:extLst>
                <a:ext uri="{FF2B5EF4-FFF2-40B4-BE49-F238E27FC236}">
                  <a16:creationId xmlns:a16="http://schemas.microsoft.com/office/drawing/2014/main" id="{52A3F0F0-2A5B-460E-84C7-1EC4E4F4CD9A}"/>
                </a:ext>
              </a:extLst>
            </p:cNvPr>
            <p:cNvCxnSpPr>
              <a:cxnSpLocks/>
            </p:cNvCxnSpPr>
            <p:nvPr/>
          </p:nvCxnSpPr>
          <p:spPr bwMode="auto">
            <a:xfrm>
              <a:off x="1860597" y="3262066"/>
              <a:ext cx="0" cy="533400"/>
            </a:xfrm>
            <a:prstGeom prst="straightConnector1">
              <a:avLst/>
            </a:prstGeom>
            <a:noFill/>
            <a:ln w="25400" cap="flat" cmpd="sng" algn="ctr">
              <a:solidFill>
                <a:schemeClr val="tx1"/>
              </a:solidFill>
              <a:prstDash val="solid"/>
              <a:round/>
              <a:headEnd type="none" w="med" len="med"/>
              <a:tailEnd type="triangle"/>
            </a:ln>
            <a:effectLst/>
          </p:spPr>
        </p:cxnSp>
      </p:grpSp>
      <p:grpSp>
        <p:nvGrpSpPr>
          <p:cNvPr id="41" name="Group 40">
            <a:extLst>
              <a:ext uri="{FF2B5EF4-FFF2-40B4-BE49-F238E27FC236}">
                <a16:creationId xmlns:a16="http://schemas.microsoft.com/office/drawing/2014/main" id="{AB90AEE2-9C34-487A-A508-E00F4E7581E5}"/>
              </a:ext>
            </a:extLst>
          </p:cNvPr>
          <p:cNvGrpSpPr/>
          <p:nvPr/>
        </p:nvGrpSpPr>
        <p:grpSpPr>
          <a:xfrm>
            <a:off x="3784281" y="2311464"/>
            <a:ext cx="1755387" cy="2028605"/>
            <a:chOff x="2971800" y="1766861"/>
            <a:chExt cx="1755387" cy="2028605"/>
          </a:xfrm>
        </p:grpSpPr>
        <mc:AlternateContent xmlns:mc="http://schemas.openxmlformats.org/markup-compatibility/2006" xmlns:a14="http://schemas.microsoft.com/office/drawing/2010/main">
          <mc:Choice Requires="a14">
            <p:sp>
              <p:nvSpPr>
                <p:cNvPr id="42" name="Rectangle: Rounded Corners 41">
                  <a:extLst>
                    <a:ext uri="{FF2B5EF4-FFF2-40B4-BE49-F238E27FC236}">
                      <a16:creationId xmlns:a16="http://schemas.microsoft.com/office/drawing/2014/main" id="{0E58C94F-61DD-4787-86C7-FE02C7B4C679}"/>
                    </a:ext>
                  </a:extLst>
                </p:cNvPr>
                <p:cNvSpPr/>
                <p:nvPr/>
              </p:nvSpPr>
              <p:spPr bwMode="auto">
                <a:xfrm>
                  <a:off x="2997259" y="2652466"/>
                  <a:ext cx="1623684" cy="609600"/>
                </a:xfrm>
                <a:prstGeom prst="roundRect">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𝑄</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m:t>
                        </m:r>
                      </m:oMath>
                    </m:oMathPara>
                  </a14:m>
                  <a:endParaRPr lang="en-SE" dirty="0"/>
                </a:p>
              </p:txBody>
            </p:sp>
          </mc:Choice>
          <mc:Fallback xmlns="">
            <p:sp>
              <p:nvSpPr>
                <p:cNvPr id="42" name="Rectangle: Rounded Corners 41">
                  <a:extLst>
                    <a:ext uri="{FF2B5EF4-FFF2-40B4-BE49-F238E27FC236}">
                      <a16:creationId xmlns:a16="http://schemas.microsoft.com/office/drawing/2014/main" id="{0E58C94F-61DD-4787-86C7-FE02C7B4C679}"/>
                    </a:ext>
                  </a:extLst>
                </p:cNvPr>
                <p:cNvSpPr>
                  <a:spLocks noRot="1" noChangeAspect="1" noMove="1" noResize="1" noEditPoints="1" noAdjustHandles="1" noChangeArrowheads="1" noChangeShapeType="1" noTextEdit="1"/>
                </p:cNvSpPr>
                <p:nvPr/>
              </p:nvSpPr>
              <p:spPr bwMode="auto">
                <a:xfrm>
                  <a:off x="2997259" y="2652466"/>
                  <a:ext cx="1623684" cy="609600"/>
                </a:xfrm>
                <a:prstGeom prst="roundRect">
                  <a:avLst/>
                </a:prstGeom>
                <a:blipFill>
                  <a:blip r:embed="rId6"/>
                  <a:stretch>
                    <a:fillRect/>
                  </a:stretch>
                </a:blipFill>
                <a:ln w="25400" cap="flat" cmpd="sng" algn="ctr">
                  <a:solidFill>
                    <a:schemeClr val="tx1"/>
                  </a:solidFill>
                  <a:prstDash val="solid"/>
                  <a:round/>
                  <a:headEnd type="none" w="med" len="med"/>
                  <a:tailEnd type="none" w="med" len="med"/>
                </a:ln>
                <a:effectLst/>
              </p:spPr>
              <p:txBody>
                <a:bodyPr/>
                <a:lstStyle/>
                <a:p>
                  <a:r>
                    <a:rPr lang="en-SE">
                      <a:noFill/>
                    </a:rPr>
                    <a:t> </a:t>
                  </a:r>
                </a:p>
              </p:txBody>
            </p:sp>
          </mc:Fallback>
        </mc:AlternateContent>
        <p:cxnSp>
          <p:nvCxnSpPr>
            <p:cNvPr id="43" name="Straight Arrow Connector 42">
              <a:extLst>
                <a:ext uri="{FF2B5EF4-FFF2-40B4-BE49-F238E27FC236}">
                  <a16:creationId xmlns:a16="http://schemas.microsoft.com/office/drawing/2014/main" id="{5F6F60D0-01C0-4CD0-9BA4-43445F6A92B2}"/>
                </a:ext>
              </a:extLst>
            </p:cNvPr>
            <p:cNvCxnSpPr>
              <a:cxnSpLocks/>
            </p:cNvCxnSpPr>
            <p:nvPr/>
          </p:nvCxnSpPr>
          <p:spPr bwMode="auto">
            <a:xfrm>
              <a:off x="3402335" y="2119066"/>
              <a:ext cx="0" cy="533400"/>
            </a:xfrm>
            <a:prstGeom prst="straightConnector1">
              <a:avLst/>
            </a:prstGeom>
            <a:noFill/>
            <a:ln w="25400"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4AFB8B38-DAFA-4964-90FE-902039883A20}"/>
                    </a:ext>
                  </a:extLst>
                </p:cNvPr>
                <p:cNvSpPr txBox="1"/>
                <p:nvPr/>
              </p:nvSpPr>
              <p:spPr>
                <a:xfrm>
                  <a:off x="2971800" y="1766861"/>
                  <a:ext cx="861070" cy="369332"/>
                </a:xfrm>
                <a:prstGeom prst="rect">
                  <a:avLst/>
                </a:prstGeom>
                <a:noFill/>
              </p:spPr>
              <p:txBody>
                <a:bodyPr wrap="none" rtlCol="0">
                  <a:spAutoFit/>
                </a:bodyPr>
                <a:lstStyle/>
                <a:p>
                  <a:r>
                    <a:rPr lang="en-US" dirty="0"/>
                    <a:t>state </a:t>
                  </a:r>
                  <a14:m>
                    <m:oMath xmlns:m="http://schemas.openxmlformats.org/officeDocument/2006/math">
                      <m:r>
                        <a:rPr lang="en-US" b="0" i="1" smtClean="0">
                          <a:latin typeface="Cambria Math" panose="02040503050406030204" pitchFamily="18" charset="0"/>
                        </a:rPr>
                        <m:t>𝑠</m:t>
                      </m:r>
                    </m:oMath>
                  </a14:m>
                  <a:endParaRPr lang="en-SE" dirty="0"/>
                </a:p>
              </p:txBody>
            </p:sp>
          </mc:Choice>
          <mc:Fallback xmlns="">
            <p:sp>
              <p:nvSpPr>
                <p:cNvPr id="44" name="TextBox 43">
                  <a:extLst>
                    <a:ext uri="{FF2B5EF4-FFF2-40B4-BE49-F238E27FC236}">
                      <a16:creationId xmlns:a16="http://schemas.microsoft.com/office/drawing/2014/main" id="{4AFB8B38-DAFA-4964-90FE-902039883A20}"/>
                    </a:ext>
                  </a:extLst>
                </p:cNvPr>
                <p:cNvSpPr txBox="1">
                  <a:spLocks noRot="1" noChangeAspect="1" noMove="1" noResize="1" noEditPoints="1" noAdjustHandles="1" noChangeArrowheads="1" noChangeShapeType="1" noTextEdit="1"/>
                </p:cNvSpPr>
                <p:nvPr/>
              </p:nvSpPr>
              <p:spPr>
                <a:xfrm>
                  <a:off x="2971800" y="1766861"/>
                  <a:ext cx="861070" cy="369332"/>
                </a:xfrm>
                <a:prstGeom prst="rect">
                  <a:avLst/>
                </a:prstGeom>
                <a:blipFill>
                  <a:blip r:embed="rId7"/>
                  <a:stretch>
                    <a:fillRect l="-6383" t="-8197" b="-24590"/>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FB7C178F-5196-4B37-9291-22484A98FCCF}"/>
                    </a:ext>
                  </a:extLst>
                </p:cNvPr>
                <p:cNvSpPr txBox="1"/>
                <p:nvPr/>
              </p:nvSpPr>
              <p:spPr>
                <a:xfrm>
                  <a:off x="3728965" y="1773831"/>
                  <a:ext cx="998222" cy="369332"/>
                </a:xfrm>
                <a:prstGeom prst="rect">
                  <a:avLst/>
                </a:prstGeom>
                <a:noFill/>
              </p:spPr>
              <p:txBody>
                <a:bodyPr wrap="none" rtlCol="0">
                  <a:spAutoFit/>
                </a:bodyPr>
                <a:lstStyle/>
                <a:p>
                  <a:r>
                    <a:rPr lang="en-US" dirty="0"/>
                    <a:t>action </a:t>
                  </a:r>
                  <a14:m>
                    <m:oMath xmlns:m="http://schemas.openxmlformats.org/officeDocument/2006/math">
                      <m:r>
                        <a:rPr lang="en-US" b="0" i="1" smtClean="0">
                          <a:latin typeface="Cambria Math" panose="02040503050406030204" pitchFamily="18" charset="0"/>
                        </a:rPr>
                        <m:t>𝑎</m:t>
                      </m:r>
                    </m:oMath>
                  </a14:m>
                  <a:endParaRPr lang="en-SE" dirty="0"/>
                </a:p>
              </p:txBody>
            </p:sp>
          </mc:Choice>
          <mc:Fallback xmlns="">
            <p:sp>
              <p:nvSpPr>
                <p:cNvPr id="45" name="TextBox 44">
                  <a:extLst>
                    <a:ext uri="{FF2B5EF4-FFF2-40B4-BE49-F238E27FC236}">
                      <a16:creationId xmlns:a16="http://schemas.microsoft.com/office/drawing/2014/main" id="{FB7C178F-5196-4B37-9291-22484A98FCCF}"/>
                    </a:ext>
                  </a:extLst>
                </p:cNvPr>
                <p:cNvSpPr txBox="1">
                  <a:spLocks noRot="1" noChangeAspect="1" noMove="1" noResize="1" noEditPoints="1" noAdjustHandles="1" noChangeArrowheads="1" noChangeShapeType="1" noTextEdit="1"/>
                </p:cNvSpPr>
                <p:nvPr/>
              </p:nvSpPr>
              <p:spPr>
                <a:xfrm>
                  <a:off x="3728965" y="1773831"/>
                  <a:ext cx="998222" cy="369332"/>
                </a:xfrm>
                <a:prstGeom prst="rect">
                  <a:avLst/>
                </a:prstGeom>
                <a:blipFill>
                  <a:blip r:embed="rId8"/>
                  <a:stretch>
                    <a:fillRect l="-5488" t="-8197" b="-24590"/>
                  </a:stretch>
                </a:blipFill>
              </p:spPr>
              <p:txBody>
                <a:bodyPr/>
                <a:lstStyle/>
                <a:p>
                  <a:r>
                    <a:rPr lang="en-SE">
                      <a:noFill/>
                    </a:rPr>
                    <a:t> </a:t>
                  </a:r>
                </a:p>
              </p:txBody>
            </p:sp>
          </mc:Fallback>
        </mc:AlternateContent>
        <p:cxnSp>
          <p:nvCxnSpPr>
            <p:cNvPr id="46" name="Straight Arrow Connector 45">
              <a:extLst>
                <a:ext uri="{FF2B5EF4-FFF2-40B4-BE49-F238E27FC236}">
                  <a16:creationId xmlns:a16="http://schemas.microsoft.com/office/drawing/2014/main" id="{AB2007EA-4A71-4B45-81AC-95F37D837A6A}"/>
                </a:ext>
              </a:extLst>
            </p:cNvPr>
            <p:cNvCxnSpPr>
              <a:cxnSpLocks/>
            </p:cNvCxnSpPr>
            <p:nvPr/>
          </p:nvCxnSpPr>
          <p:spPr bwMode="auto">
            <a:xfrm>
              <a:off x="4163338" y="2119066"/>
              <a:ext cx="0" cy="533400"/>
            </a:xfrm>
            <a:prstGeom prst="straightConnector1">
              <a:avLst/>
            </a:prstGeom>
            <a:noFill/>
            <a:ln w="25400" cap="flat" cmpd="sng" algn="ctr">
              <a:solidFill>
                <a:schemeClr val="tx1"/>
              </a:solidFill>
              <a:prstDash val="solid"/>
              <a:round/>
              <a:headEnd type="none" w="med" len="med"/>
              <a:tailEnd type="triangle"/>
            </a:ln>
            <a:effectLst/>
          </p:spPr>
        </p:cxnSp>
        <p:cxnSp>
          <p:nvCxnSpPr>
            <p:cNvPr id="47" name="Straight Arrow Connector 46">
              <a:extLst>
                <a:ext uri="{FF2B5EF4-FFF2-40B4-BE49-F238E27FC236}">
                  <a16:creationId xmlns:a16="http://schemas.microsoft.com/office/drawing/2014/main" id="{5B8BEE9D-8BAF-4CD4-B1B0-BD49D668253B}"/>
                </a:ext>
              </a:extLst>
            </p:cNvPr>
            <p:cNvCxnSpPr>
              <a:cxnSpLocks/>
            </p:cNvCxnSpPr>
            <p:nvPr/>
          </p:nvCxnSpPr>
          <p:spPr bwMode="auto">
            <a:xfrm>
              <a:off x="3821154" y="3262066"/>
              <a:ext cx="0" cy="533400"/>
            </a:xfrm>
            <a:prstGeom prst="straightConnector1">
              <a:avLst/>
            </a:prstGeom>
            <a:noFill/>
            <a:ln w="25400" cap="flat" cmpd="sng" algn="ctr">
              <a:solidFill>
                <a:schemeClr val="tx1"/>
              </a:solidFill>
              <a:prstDash val="solid"/>
              <a:round/>
              <a:headEnd type="none" w="med" len="med"/>
              <a:tailEnd type="triangle"/>
            </a:ln>
            <a:effectLst/>
          </p:spPr>
        </p:cxnSp>
      </p:grpSp>
      <p:grpSp>
        <p:nvGrpSpPr>
          <p:cNvPr id="48" name="Group 47">
            <a:extLst>
              <a:ext uri="{FF2B5EF4-FFF2-40B4-BE49-F238E27FC236}">
                <a16:creationId xmlns:a16="http://schemas.microsoft.com/office/drawing/2014/main" id="{7CEFCE6A-1819-4F2E-A4CC-73058D917DC6}"/>
              </a:ext>
            </a:extLst>
          </p:cNvPr>
          <p:cNvGrpSpPr/>
          <p:nvPr/>
        </p:nvGrpSpPr>
        <p:grpSpPr>
          <a:xfrm>
            <a:off x="6096000" y="2311464"/>
            <a:ext cx="1794809" cy="2306154"/>
            <a:chOff x="5331213" y="1774882"/>
            <a:chExt cx="1794809" cy="2306154"/>
          </a:xfrm>
        </p:grpSpPr>
        <mc:AlternateContent xmlns:mc="http://schemas.openxmlformats.org/markup-compatibility/2006" xmlns:a14="http://schemas.microsoft.com/office/drawing/2010/main">
          <mc:Choice Requires="a14">
            <p:sp>
              <p:nvSpPr>
                <p:cNvPr id="49" name="Rectangle: Rounded Corners 48">
                  <a:extLst>
                    <a:ext uri="{FF2B5EF4-FFF2-40B4-BE49-F238E27FC236}">
                      <a16:creationId xmlns:a16="http://schemas.microsoft.com/office/drawing/2014/main" id="{E30D1A05-9234-413D-B2D4-75322440D7C2}"/>
                    </a:ext>
                  </a:extLst>
                </p:cNvPr>
                <p:cNvSpPr/>
                <p:nvPr/>
              </p:nvSpPr>
              <p:spPr bwMode="auto">
                <a:xfrm>
                  <a:off x="5356673" y="2660487"/>
                  <a:ext cx="1623684" cy="609600"/>
                </a:xfrm>
                <a:prstGeom prst="roundRect">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Policy </a:t>
                  </a:r>
                  <a14:m>
                    <m:oMath xmlns:m="http://schemas.openxmlformats.org/officeDocument/2006/math">
                      <m:r>
                        <a:rPr lang="en-US" i="1" smtClean="0">
                          <a:latin typeface="Cambria Math" panose="02040503050406030204" pitchFamily="18" charset="0"/>
                        </a:rPr>
                        <m:t>𝜋</m:t>
                      </m:r>
                      <m:r>
                        <a:rPr lang="en-US" i="1" smtClean="0">
                          <a:latin typeface="Cambria Math" panose="02040503050406030204" pitchFamily="18" charset="0"/>
                        </a:rPr>
                        <m:t>(</m:t>
                      </m:r>
                      <m:r>
                        <a:rPr lang="en-US" b="0" i="1" smtClean="0">
                          <a:latin typeface="Cambria Math" panose="02040503050406030204" pitchFamily="18" charset="0"/>
                        </a:rPr>
                        <m:t>𝑠</m:t>
                      </m:r>
                      <m:r>
                        <a:rPr lang="en-US" i="1">
                          <a:latin typeface="Cambria Math" panose="02040503050406030204" pitchFamily="18" charset="0"/>
                        </a:rPr>
                        <m:t>)</m:t>
                      </m:r>
                    </m:oMath>
                  </a14:m>
                  <a:endParaRPr kumimoji="0" lang="en-SE" sz="1800" b="0" i="0" u="none" strike="noStrike" cap="none" normalizeH="0" baseline="0" dirty="0">
                    <a:ln>
                      <a:noFill/>
                    </a:ln>
                    <a:solidFill>
                      <a:schemeClr val="tx1"/>
                    </a:solidFill>
                    <a:effectLst/>
                    <a:latin typeface="Arial" charset="0"/>
                  </a:endParaRPr>
                </a:p>
              </p:txBody>
            </p:sp>
          </mc:Choice>
          <mc:Fallback xmlns="">
            <p:sp>
              <p:nvSpPr>
                <p:cNvPr id="49" name="Rectangle: Rounded Corners 48">
                  <a:extLst>
                    <a:ext uri="{FF2B5EF4-FFF2-40B4-BE49-F238E27FC236}">
                      <a16:creationId xmlns:a16="http://schemas.microsoft.com/office/drawing/2014/main" id="{E30D1A05-9234-413D-B2D4-75322440D7C2}"/>
                    </a:ext>
                  </a:extLst>
                </p:cNvPr>
                <p:cNvSpPr>
                  <a:spLocks noRot="1" noChangeAspect="1" noMove="1" noResize="1" noEditPoints="1" noAdjustHandles="1" noChangeArrowheads="1" noChangeShapeType="1" noTextEdit="1"/>
                </p:cNvSpPr>
                <p:nvPr/>
              </p:nvSpPr>
              <p:spPr bwMode="auto">
                <a:xfrm>
                  <a:off x="5356673" y="2660487"/>
                  <a:ext cx="1623684" cy="609600"/>
                </a:xfrm>
                <a:prstGeom prst="roundRect">
                  <a:avLst/>
                </a:prstGeom>
                <a:blipFill>
                  <a:blip r:embed="rId9"/>
                  <a:stretch>
                    <a:fillRect/>
                  </a:stretch>
                </a:blipFill>
                <a:ln w="25400" cap="flat" cmpd="sng" algn="ctr">
                  <a:solidFill>
                    <a:schemeClr val="tx1"/>
                  </a:solidFill>
                  <a:prstDash val="solid"/>
                  <a:round/>
                  <a:headEnd type="none" w="med" len="med"/>
                  <a:tailEnd type="none" w="med" len="med"/>
                </a:ln>
                <a:effectLst/>
              </p:spPr>
              <p:txBody>
                <a:bodyPr/>
                <a:lstStyle/>
                <a:p>
                  <a:r>
                    <a:rPr lang="en-SE">
                      <a:noFill/>
                    </a:rPr>
                    <a:t> </a:t>
                  </a:r>
                </a:p>
              </p:txBody>
            </p:sp>
          </mc:Fallback>
        </mc:AlternateContent>
        <p:cxnSp>
          <p:nvCxnSpPr>
            <p:cNvPr id="50" name="Straight Arrow Connector 49">
              <a:extLst>
                <a:ext uri="{FF2B5EF4-FFF2-40B4-BE49-F238E27FC236}">
                  <a16:creationId xmlns:a16="http://schemas.microsoft.com/office/drawing/2014/main" id="{1963840F-503C-4897-8B2C-2FD41BFB7813}"/>
                </a:ext>
              </a:extLst>
            </p:cNvPr>
            <p:cNvCxnSpPr>
              <a:cxnSpLocks/>
            </p:cNvCxnSpPr>
            <p:nvPr/>
          </p:nvCxnSpPr>
          <p:spPr bwMode="auto">
            <a:xfrm>
              <a:off x="5761748" y="2127087"/>
              <a:ext cx="0" cy="533400"/>
            </a:xfrm>
            <a:prstGeom prst="straightConnector1">
              <a:avLst/>
            </a:prstGeom>
            <a:noFill/>
            <a:ln w="25400"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F142115D-9CB3-43B2-BD3E-17F53AE7F89A}"/>
                    </a:ext>
                  </a:extLst>
                </p:cNvPr>
                <p:cNvSpPr txBox="1"/>
                <p:nvPr/>
              </p:nvSpPr>
              <p:spPr>
                <a:xfrm>
                  <a:off x="5331213" y="1774882"/>
                  <a:ext cx="861070" cy="369332"/>
                </a:xfrm>
                <a:prstGeom prst="rect">
                  <a:avLst/>
                </a:prstGeom>
                <a:noFill/>
              </p:spPr>
              <p:txBody>
                <a:bodyPr wrap="none" rtlCol="0">
                  <a:spAutoFit/>
                </a:bodyPr>
                <a:lstStyle/>
                <a:p>
                  <a:r>
                    <a:rPr lang="en-US" dirty="0"/>
                    <a:t>state </a:t>
                  </a:r>
                  <a14:m>
                    <m:oMath xmlns:m="http://schemas.openxmlformats.org/officeDocument/2006/math">
                      <m:r>
                        <a:rPr lang="en-US" b="0" i="1" smtClean="0">
                          <a:latin typeface="Cambria Math" panose="02040503050406030204" pitchFamily="18" charset="0"/>
                        </a:rPr>
                        <m:t>𝑠</m:t>
                      </m:r>
                    </m:oMath>
                  </a14:m>
                  <a:endParaRPr lang="en-SE" dirty="0"/>
                </a:p>
              </p:txBody>
            </p:sp>
          </mc:Choice>
          <mc:Fallback xmlns="">
            <p:sp>
              <p:nvSpPr>
                <p:cNvPr id="51" name="TextBox 50">
                  <a:extLst>
                    <a:ext uri="{FF2B5EF4-FFF2-40B4-BE49-F238E27FC236}">
                      <a16:creationId xmlns:a16="http://schemas.microsoft.com/office/drawing/2014/main" id="{F142115D-9CB3-43B2-BD3E-17F53AE7F89A}"/>
                    </a:ext>
                  </a:extLst>
                </p:cNvPr>
                <p:cNvSpPr txBox="1">
                  <a:spLocks noRot="1" noChangeAspect="1" noMove="1" noResize="1" noEditPoints="1" noAdjustHandles="1" noChangeArrowheads="1" noChangeShapeType="1" noTextEdit="1"/>
                </p:cNvSpPr>
                <p:nvPr/>
              </p:nvSpPr>
              <p:spPr>
                <a:xfrm>
                  <a:off x="5331213" y="1774882"/>
                  <a:ext cx="861070" cy="369332"/>
                </a:xfrm>
                <a:prstGeom prst="rect">
                  <a:avLst/>
                </a:prstGeom>
                <a:blipFill>
                  <a:blip r:embed="rId10"/>
                  <a:stretch>
                    <a:fillRect l="-5674" t="-8197" b="-24590"/>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015A6DE1-7EC1-4FA5-ADCC-27A2EB1D071C}"/>
                    </a:ext>
                  </a:extLst>
                </p:cNvPr>
                <p:cNvSpPr txBox="1"/>
                <p:nvPr/>
              </p:nvSpPr>
              <p:spPr>
                <a:xfrm>
                  <a:off x="6088378" y="1781852"/>
                  <a:ext cx="998222" cy="369332"/>
                </a:xfrm>
                <a:prstGeom prst="rect">
                  <a:avLst/>
                </a:prstGeom>
                <a:noFill/>
              </p:spPr>
              <p:txBody>
                <a:bodyPr wrap="none" rtlCol="0">
                  <a:spAutoFit/>
                </a:bodyPr>
                <a:lstStyle/>
                <a:p>
                  <a:r>
                    <a:rPr lang="en-US" dirty="0"/>
                    <a:t>action </a:t>
                  </a:r>
                  <a14:m>
                    <m:oMath xmlns:m="http://schemas.openxmlformats.org/officeDocument/2006/math">
                      <m:r>
                        <a:rPr lang="en-US" b="0" i="1" smtClean="0">
                          <a:latin typeface="Cambria Math" panose="02040503050406030204" pitchFamily="18" charset="0"/>
                        </a:rPr>
                        <m:t>𝑎</m:t>
                      </m:r>
                    </m:oMath>
                  </a14:m>
                  <a:endParaRPr lang="en-SE" dirty="0"/>
                </a:p>
              </p:txBody>
            </p:sp>
          </mc:Choice>
          <mc:Fallback xmlns="">
            <p:sp>
              <p:nvSpPr>
                <p:cNvPr id="52" name="TextBox 51">
                  <a:extLst>
                    <a:ext uri="{FF2B5EF4-FFF2-40B4-BE49-F238E27FC236}">
                      <a16:creationId xmlns:a16="http://schemas.microsoft.com/office/drawing/2014/main" id="{015A6DE1-7EC1-4FA5-ADCC-27A2EB1D071C}"/>
                    </a:ext>
                  </a:extLst>
                </p:cNvPr>
                <p:cNvSpPr txBox="1">
                  <a:spLocks noRot="1" noChangeAspect="1" noMove="1" noResize="1" noEditPoints="1" noAdjustHandles="1" noChangeArrowheads="1" noChangeShapeType="1" noTextEdit="1"/>
                </p:cNvSpPr>
                <p:nvPr/>
              </p:nvSpPr>
              <p:spPr>
                <a:xfrm>
                  <a:off x="6088378" y="1781852"/>
                  <a:ext cx="998222" cy="369332"/>
                </a:xfrm>
                <a:prstGeom prst="rect">
                  <a:avLst/>
                </a:prstGeom>
                <a:blipFill>
                  <a:blip r:embed="rId11"/>
                  <a:stretch>
                    <a:fillRect l="-4878" t="-8197" b="-24590"/>
                  </a:stretch>
                </a:blipFill>
              </p:spPr>
              <p:txBody>
                <a:bodyPr/>
                <a:lstStyle/>
                <a:p>
                  <a:r>
                    <a:rPr lang="en-SE">
                      <a:noFill/>
                    </a:rPr>
                    <a:t> </a:t>
                  </a:r>
                </a:p>
              </p:txBody>
            </p:sp>
          </mc:Fallback>
        </mc:AlternateContent>
        <p:cxnSp>
          <p:nvCxnSpPr>
            <p:cNvPr id="53" name="Straight Arrow Connector 52">
              <a:extLst>
                <a:ext uri="{FF2B5EF4-FFF2-40B4-BE49-F238E27FC236}">
                  <a16:creationId xmlns:a16="http://schemas.microsoft.com/office/drawing/2014/main" id="{0ECD256F-3629-43F0-807B-61FD2FB4AE7F}"/>
                </a:ext>
              </a:extLst>
            </p:cNvPr>
            <p:cNvCxnSpPr>
              <a:cxnSpLocks/>
            </p:cNvCxnSpPr>
            <p:nvPr/>
          </p:nvCxnSpPr>
          <p:spPr bwMode="auto">
            <a:xfrm>
              <a:off x="6522751" y="2127087"/>
              <a:ext cx="0" cy="533400"/>
            </a:xfrm>
            <a:prstGeom prst="straightConnector1">
              <a:avLst/>
            </a:prstGeom>
            <a:noFill/>
            <a:ln w="25400"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E4DF32D5-95CA-4E49-BB87-381345F76B5E}"/>
                    </a:ext>
                  </a:extLst>
                </p:cNvPr>
                <p:cNvSpPr txBox="1"/>
                <p:nvPr/>
              </p:nvSpPr>
              <p:spPr>
                <a:xfrm>
                  <a:off x="5380736" y="3711704"/>
                  <a:ext cx="1745286" cy="369332"/>
                </a:xfrm>
                <a:prstGeom prst="rect">
                  <a:avLst/>
                </a:prstGeom>
                <a:noFill/>
              </p:spPr>
              <p:txBody>
                <a:bodyPr wrap="none" rtlCol="0">
                  <a:spAutoFit/>
                </a:bodyPr>
                <a:lstStyle/>
                <a:p>
                  <a:r>
                    <a:rPr lang="en-US" dirty="0"/>
                    <a:t>action</a:t>
                  </a:r>
                  <a:r>
                    <a:rPr lang="en-US" i="1" dirty="0"/>
                    <a:t> </a:t>
                  </a:r>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i="1">
                          <a:latin typeface="Cambria Math" panose="02040503050406030204" pitchFamily="18" charset="0"/>
                        </a:rPr>
                        <m:t>𝜋</m:t>
                      </m:r>
                      <m:r>
                        <a:rPr lang="en-US" i="1">
                          <a:latin typeface="Cambria Math" panose="02040503050406030204" pitchFamily="18" charset="0"/>
                        </a:rPr>
                        <m:t>(</m:t>
                      </m:r>
                      <m:r>
                        <a:rPr lang="en-US" b="0" i="1" smtClean="0">
                          <a:latin typeface="Cambria Math" panose="02040503050406030204" pitchFamily="18" charset="0"/>
                        </a:rPr>
                        <m:t>𝑠</m:t>
                      </m:r>
                      <m:r>
                        <a:rPr lang="en-US" i="1">
                          <a:latin typeface="Cambria Math" panose="02040503050406030204" pitchFamily="18" charset="0"/>
                        </a:rPr>
                        <m:t>)</m:t>
                      </m:r>
                    </m:oMath>
                  </a14:m>
                  <a:endParaRPr lang="en-SE" dirty="0"/>
                </a:p>
              </p:txBody>
            </p:sp>
          </mc:Choice>
          <mc:Fallback xmlns="">
            <p:sp>
              <p:nvSpPr>
                <p:cNvPr id="54" name="TextBox 53">
                  <a:extLst>
                    <a:ext uri="{FF2B5EF4-FFF2-40B4-BE49-F238E27FC236}">
                      <a16:creationId xmlns:a16="http://schemas.microsoft.com/office/drawing/2014/main" id="{E4DF32D5-95CA-4E49-BB87-381345F76B5E}"/>
                    </a:ext>
                  </a:extLst>
                </p:cNvPr>
                <p:cNvSpPr txBox="1">
                  <a:spLocks noRot="1" noChangeAspect="1" noMove="1" noResize="1" noEditPoints="1" noAdjustHandles="1" noChangeArrowheads="1" noChangeShapeType="1" noTextEdit="1"/>
                </p:cNvSpPr>
                <p:nvPr/>
              </p:nvSpPr>
              <p:spPr>
                <a:xfrm>
                  <a:off x="5380736" y="3711704"/>
                  <a:ext cx="1745286" cy="369332"/>
                </a:xfrm>
                <a:prstGeom prst="rect">
                  <a:avLst/>
                </a:prstGeom>
                <a:blipFill>
                  <a:blip r:embed="rId12"/>
                  <a:stretch>
                    <a:fillRect l="-2797" t="-10000" r="-350" b="-26667"/>
                  </a:stretch>
                </a:blipFill>
              </p:spPr>
              <p:txBody>
                <a:bodyPr/>
                <a:lstStyle/>
                <a:p>
                  <a:r>
                    <a:rPr lang="en-SE">
                      <a:noFill/>
                    </a:rPr>
                    <a:t> </a:t>
                  </a:r>
                </a:p>
              </p:txBody>
            </p:sp>
          </mc:Fallback>
        </mc:AlternateContent>
        <p:cxnSp>
          <p:nvCxnSpPr>
            <p:cNvPr id="55" name="Straight Arrow Connector 54">
              <a:extLst>
                <a:ext uri="{FF2B5EF4-FFF2-40B4-BE49-F238E27FC236}">
                  <a16:creationId xmlns:a16="http://schemas.microsoft.com/office/drawing/2014/main" id="{DCBD18F9-FA35-4DDB-99A2-13F34905E700}"/>
                </a:ext>
              </a:extLst>
            </p:cNvPr>
            <p:cNvCxnSpPr>
              <a:cxnSpLocks/>
            </p:cNvCxnSpPr>
            <p:nvPr/>
          </p:nvCxnSpPr>
          <p:spPr bwMode="auto">
            <a:xfrm>
              <a:off x="6180567" y="3270087"/>
              <a:ext cx="0" cy="533400"/>
            </a:xfrm>
            <a:prstGeom prst="straightConnector1">
              <a:avLst/>
            </a:prstGeom>
            <a:noFill/>
            <a:ln w="25400" cap="flat" cmpd="sng" algn="ctr">
              <a:solidFill>
                <a:schemeClr val="tx1"/>
              </a:solidFill>
              <a:prstDash val="solid"/>
              <a:round/>
              <a:headEnd type="none" w="med" len="med"/>
              <a:tailEnd type="triangle"/>
            </a:ln>
            <a:effectLst/>
          </p:spPr>
        </p:cxnSp>
      </p:grpSp>
      <p:graphicFrame>
        <p:nvGraphicFramePr>
          <p:cNvPr id="56" name="Table 63">
            <a:extLst>
              <a:ext uri="{FF2B5EF4-FFF2-40B4-BE49-F238E27FC236}">
                <a16:creationId xmlns:a16="http://schemas.microsoft.com/office/drawing/2014/main" id="{AE5A0D84-1373-4AB2-AD15-7D1C73B46938}"/>
              </a:ext>
            </a:extLst>
          </p:cNvPr>
          <p:cNvGraphicFramePr>
            <a:graphicFrameLocks/>
          </p:cNvGraphicFramePr>
          <p:nvPr>
            <p:extLst>
              <p:ext uri="{D42A27DB-BD31-4B8C-83A1-F6EECF244321}">
                <p14:modId xmlns:p14="http://schemas.microsoft.com/office/powerpoint/2010/main" val="3701048818"/>
              </p:ext>
            </p:extLst>
          </p:nvPr>
        </p:nvGraphicFramePr>
        <p:xfrm>
          <a:off x="1541307" y="4990732"/>
          <a:ext cx="6995880" cy="370840"/>
        </p:xfrm>
        <a:graphic>
          <a:graphicData uri="http://schemas.openxmlformats.org/drawingml/2006/table">
            <a:tbl>
              <a:tblPr firstRow="1" bandRow="1">
                <a:tableStyleId>{2D5ABB26-0587-4C30-8999-92F81FD0307C}</a:tableStyleId>
              </a:tblPr>
              <a:tblGrid>
                <a:gridCol w="2331960">
                  <a:extLst>
                    <a:ext uri="{9D8B030D-6E8A-4147-A177-3AD203B41FA5}">
                      <a16:colId xmlns:a16="http://schemas.microsoft.com/office/drawing/2014/main" val="1487118975"/>
                    </a:ext>
                  </a:extLst>
                </a:gridCol>
                <a:gridCol w="2331960">
                  <a:extLst>
                    <a:ext uri="{9D8B030D-6E8A-4147-A177-3AD203B41FA5}">
                      <a16:colId xmlns:a16="http://schemas.microsoft.com/office/drawing/2014/main" val="875602381"/>
                    </a:ext>
                  </a:extLst>
                </a:gridCol>
                <a:gridCol w="2331960">
                  <a:extLst>
                    <a:ext uri="{9D8B030D-6E8A-4147-A177-3AD203B41FA5}">
                      <a16:colId xmlns:a16="http://schemas.microsoft.com/office/drawing/2014/main" val="3256823831"/>
                    </a:ext>
                  </a:extLst>
                </a:gridCol>
              </a:tblGrid>
              <a:tr h="370840">
                <a:tc>
                  <a:txBody>
                    <a:bodyPr/>
                    <a:lstStyle/>
                    <a:p>
                      <a:r>
                        <a:rPr lang="en-US" dirty="0"/>
                        <a:t>MDP Planning</a:t>
                      </a:r>
                      <a:endParaRPr lang="en-SE" dirty="0"/>
                    </a:p>
                  </a:txBody>
                  <a:tcPr/>
                </a:tc>
                <a:tc>
                  <a:txBody>
                    <a:bodyPr/>
                    <a:lstStyle/>
                    <a:p>
                      <a:r>
                        <a:rPr lang="en-US" dirty="0"/>
                        <a:t>Value-based RL</a:t>
                      </a:r>
                      <a:endParaRPr lang="en-SE" dirty="0"/>
                    </a:p>
                  </a:txBody>
                  <a:tcPr/>
                </a:tc>
                <a:tc>
                  <a:txBody>
                    <a:bodyPr/>
                    <a:lstStyle/>
                    <a:p>
                      <a:r>
                        <a:rPr lang="en-US" dirty="0"/>
                        <a:t>Policy-based RL</a:t>
                      </a:r>
                      <a:endParaRPr lang="en-SE" dirty="0"/>
                    </a:p>
                  </a:txBody>
                  <a:tcPr/>
                </a:tc>
                <a:extLst>
                  <a:ext uri="{0D108BD9-81ED-4DB2-BD59-A6C34878D82A}">
                    <a16:rowId xmlns:a16="http://schemas.microsoft.com/office/drawing/2014/main" val="473992227"/>
                  </a:ext>
                </a:extLst>
              </a:tr>
            </a:tbl>
          </a:graphicData>
        </a:graphic>
      </p:graphicFrame>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D16DCF83-579B-4902-903D-C4D033E3C067}"/>
                  </a:ext>
                </a:extLst>
              </p:cNvPr>
              <p:cNvSpPr txBox="1"/>
              <p:nvPr/>
            </p:nvSpPr>
            <p:spPr>
              <a:xfrm>
                <a:off x="3503806" y="4334241"/>
                <a:ext cx="2259658" cy="646331"/>
              </a:xfrm>
              <a:prstGeom prst="rect">
                <a:avLst/>
              </a:prstGeom>
              <a:noFill/>
            </p:spPr>
            <p:txBody>
              <a:bodyPr wrap="square" rtlCol="0" anchor="t">
                <a:spAutoFit/>
              </a:bodyPr>
              <a:lstStyle/>
              <a:p>
                <a:pPr algn="ctr"/>
                <a:r>
                  <a:rPr lang="en-US" dirty="0"/>
                  <a:t>action</a:t>
                </a:r>
              </a:p>
              <a:p>
                <a:pPr algn="ct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a</m:t>
                      </m:r>
                      <m:r>
                        <a:rPr lang="en-US" b="0" i="0" smtClean="0">
                          <a:latin typeface="Cambria Math" panose="02040503050406030204" pitchFamily="18" charset="0"/>
                        </a:rPr>
                        <m:t>=</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argmax</m:t>
                          </m:r>
                        </m:e>
                        <m:sub>
                          <m:r>
                            <m:rPr>
                              <m:sty m:val="p"/>
                            </m:rPr>
                            <a:rPr lang="en-US" b="0" i="0" smtClean="0">
                              <a:latin typeface="Cambria Math" panose="02040503050406030204" pitchFamily="18" charset="0"/>
                            </a:rPr>
                            <m:t>a</m:t>
                          </m:r>
                        </m:sub>
                      </m:sSub>
                      <m:r>
                        <a:rPr lang="en-US" i="1">
                          <a:latin typeface="Cambria Math" panose="02040503050406030204" pitchFamily="18" charset="0"/>
                        </a:rPr>
                        <m:t>𝑄</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m:t>
                      </m:r>
                    </m:oMath>
                  </m:oMathPara>
                </a14:m>
                <a:endParaRPr lang="en-SE" dirty="0"/>
              </a:p>
            </p:txBody>
          </p:sp>
        </mc:Choice>
        <mc:Fallback xmlns="">
          <p:sp>
            <p:nvSpPr>
              <p:cNvPr id="57" name="TextBox 56">
                <a:extLst>
                  <a:ext uri="{FF2B5EF4-FFF2-40B4-BE49-F238E27FC236}">
                    <a16:creationId xmlns:a16="http://schemas.microsoft.com/office/drawing/2014/main" id="{D16DCF83-579B-4902-903D-C4D033E3C067}"/>
                  </a:ext>
                </a:extLst>
              </p:cNvPr>
              <p:cNvSpPr txBox="1">
                <a:spLocks noRot="1" noChangeAspect="1" noMove="1" noResize="1" noEditPoints="1" noAdjustHandles="1" noChangeArrowheads="1" noChangeShapeType="1" noTextEdit="1"/>
              </p:cNvSpPr>
              <p:nvPr/>
            </p:nvSpPr>
            <p:spPr>
              <a:xfrm>
                <a:off x="3503806" y="4334241"/>
                <a:ext cx="2259658" cy="646331"/>
              </a:xfrm>
              <a:prstGeom prst="rect">
                <a:avLst/>
              </a:prstGeom>
              <a:blipFill>
                <a:blip r:embed="rId13"/>
                <a:stretch>
                  <a:fillRect t="-5660" b="-7547"/>
                </a:stretch>
              </a:blipFill>
            </p:spPr>
            <p:txBody>
              <a:bodyPr/>
              <a:lstStyle/>
              <a:p>
                <a:r>
                  <a:rPr lang="en-SE">
                    <a:noFill/>
                  </a:rPr>
                  <a:t> </a:t>
                </a:r>
              </a:p>
            </p:txBody>
          </p:sp>
        </mc:Fallback>
      </mc:AlternateContent>
      <p:sp>
        <p:nvSpPr>
          <p:cNvPr id="58" name="Rectangle 57">
            <a:extLst>
              <a:ext uri="{FF2B5EF4-FFF2-40B4-BE49-F238E27FC236}">
                <a16:creationId xmlns:a16="http://schemas.microsoft.com/office/drawing/2014/main" id="{CE1FA8D7-D4C6-42BF-95B8-4E600DB9F94D}"/>
              </a:ext>
            </a:extLst>
          </p:cNvPr>
          <p:cNvSpPr/>
          <p:nvPr/>
        </p:nvSpPr>
        <p:spPr bwMode="auto">
          <a:xfrm>
            <a:off x="3505200" y="2209800"/>
            <a:ext cx="2286000" cy="3276600"/>
          </a:xfrm>
          <a:prstGeom prst="rect">
            <a:avLst/>
          </a:prstGeom>
          <a:noFill/>
          <a:ln w="254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SE"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33569872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FF4CA-5862-44EE-AE02-8911BEF604C7}"/>
              </a:ext>
            </a:extLst>
          </p:cNvPr>
          <p:cNvSpPr>
            <a:spLocks noGrp="1"/>
          </p:cNvSpPr>
          <p:nvPr>
            <p:ph type="title"/>
          </p:nvPr>
        </p:nvSpPr>
        <p:spPr/>
        <p:txBody>
          <a:bodyPr/>
          <a:lstStyle/>
          <a:p>
            <a:r>
              <a:rPr lang="en-US" dirty="0"/>
              <a:t>Outline</a:t>
            </a:r>
            <a:endParaRPr lang="en-SE" dirty="0"/>
          </a:p>
        </p:txBody>
      </p:sp>
      <p:sp>
        <p:nvSpPr>
          <p:cNvPr id="3" name="Content Placeholder 2">
            <a:extLst>
              <a:ext uri="{FF2B5EF4-FFF2-40B4-BE49-F238E27FC236}">
                <a16:creationId xmlns:a16="http://schemas.microsoft.com/office/drawing/2014/main" id="{2B7ADE97-C6CC-4470-B768-4407C93E933C}"/>
              </a:ext>
            </a:extLst>
          </p:cNvPr>
          <p:cNvSpPr>
            <a:spLocks noGrp="1"/>
          </p:cNvSpPr>
          <p:nvPr>
            <p:ph idx="1"/>
          </p:nvPr>
        </p:nvSpPr>
        <p:spPr/>
        <p:txBody>
          <a:bodyPr/>
          <a:lstStyle/>
          <a:p>
            <a:r>
              <a:rPr lang="en-US" dirty="0"/>
              <a:t>Introduction to RL</a:t>
            </a:r>
          </a:p>
          <a:p>
            <a:r>
              <a:rPr lang="en-US" dirty="0">
                <a:solidFill>
                  <a:srgbClr val="C00000"/>
                </a:solidFill>
              </a:rPr>
              <a:t>Q-Learning</a:t>
            </a:r>
          </a:p>
          <a:p>
            <a:r>
              <a:rPr lang="en-US" dirty="0"/>
              <a:t>Deep Q Learning w. Function Approximation</a:t>
            </a:r>
            <a:endParaRPr lang="en-SE" dirty="0"/>
          </a:p>
        </p:txBody>
      </p:sp>
      <p:sp>
        <p:nvSpPr>
          <p:cNvPr id="4" name="Slide Number Placeholder 3">
            <a:extLst>
              <a:ext uri="{FF2B5EF4-FFF2-40B4-BE49-F238E27FC236}">
                <a16:creationId xmlns:a16="http://schemas.microsoft.com/office/drawing/2014/main" id="{4E7889E7-380D-45F6-948B-10ADF0CFBAB6}"/>
              </a:ext>
            </a:extLst>
          </p:cNvPr>
          <p:cNvSpPr>
            <a:spLocks noGrp="1"/>
          </p:cNvSpPr>
          <p:nvPr>
            <p:ph type="sldNum" sz="quarter" idx="12"/>
          </p:nvPr>
        </p:nvSpPr>
        <p:spPr/>
        <p:txBody>
          <a:bodyPr/>
          <a:lstStyle/>
          <a:p>
            <a:pPr>
              <a:defRPr/>
            </a:pPr>
            <a:fld id="{F57F456A-00AF-44E6-8D70-638C0D0130FF}" type="slidenum">
              <a:rPr lang="en-US" altLang="zh-CN" smtClean="0"/>
              <a:pPr>
                <a:defRPr/>
              </a:pPr>
              <a:t>9</a:t>
            </a:fld>
            <a:endParaRPr lang="en-US" altLang="zh-CN"/>
          </a:p>
        </p:txBody>
      </p:sp>
    </p:spTree>
    <p:extLst>
      <p:ext uri="{BB962C8B-B14F-4D97-AF65-F5344CB8AC3E}">
        <p14:creationId xmlns:p14="http://schemas.microsoft.com/office/powerpoint/2010/main" val="138683393"/>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54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254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emplate New.potx" id="{B14B07C0-9486-4721-8783-BFBD5BB00260}" vid="{C37858ED-E72E-42C2-A32A-A61396065B4D}"/>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6461</TotalTime>
  <Words>2139</Words>
  <Application>Microsoft Office PowerPoint</Application>
  <PresentationFormat>On-screen Show (4:3)</PresentationFormat>
  <Paragraphs>276</Paragraphs>
  <Slides>29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Cambria Math</vt:lpstr>
      <vt:lpstr>Palatino</vt:lpstr>
      <vt:lpstr>Default Design</vt:lpstr>
      <vt:lpstr>L7.2  Q-Learning</vt:lpstr>
      <vt:lpstr>Outline</vt:lpstr>
      <vt:lpstr>Reinforcement Learning</vt:lpstr>
      <vt:lpstr>Characteristics of RL</vt:lpstr>
      <vt:lpstr>Model-Based vs. Model-Free</vt:lpstr>
      <vt:lpstr>Model-Based RL</vt:lpstr>
      <vt:lpstr>MiniGW: Model Learning</vt:lpstr>
      <vt:lpstr>Value-based RL</vt:lpstr>
      <vt:lpstr>Outline</vt:lpstr>
      <vt:lpstr>Q-Learning</vt:lpstr>
      <vt:lpstr>Q-Learning Update Equation</vt:lpstr>
      <vt:lpstr>Q-Function</vt:lpstr>
      <vt:lpstr>Q-Learning Steps</vt:lpstr>
      <vt:lpstr>Exploration-Exploitation Dilemma</vt:lpstr>
      <vt:lpstr>ϵ-Greedy Policy</vt:lpstr>
      <vt:lpstr>ϵ is Gradually Reduced during Training</vt:lpstr>
      <vt:lpstr>Example: a Maze</vt:lpstr>
      <vt:lpstr>Reward Function </vt:lpstr>
      <vt:lpstr>Initial Q-Table</vt:lpstr>
      <vt:lpstr>Step 1</vt:lpstr>
      <vt:lpstr>Q-Table Update</vt:lpstr>
      <vt:lpstr>Step 2</vt:lpstr>
      <vt:lpstr>Q-Table Update</vt:lpstr>
      <vt:lpstr>After Some Training Episodes</vt:lpstr>
      <vt:lpstr>Outline</vt:lpstr>
      <vt:lpstr>Q Learning vs. Deep QL</vt:lpstr>
      <vt:lpstr>Function Approximations of Value Functions</vt:lpstr>
      <vt:lpstr>Deep QL Pros and Cons</vt:lpstr>
      <vt:lpstr>DQN Extensions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L8  Model-based RL</dc:title>
  <dc:creator>Zonghua Gu</dc:creator>
  <cp:lastModifiedBy>Zonghua Gu</cp:lastModifiedBy>
  <cp:revision>374</cp:revision>
  <dcterms:created xsi:type="dcterms:W3CDTF">2020-05-13T19:01:03Z</dcterms:created>
  <dcterms:modified xsi:type="dcterms:W3CDTF">2022-12-21T16:07:31Z</dcterms:modified>
</cp:coreProperties>
</file>