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sldIdLst>
    <p:sldId id="256" r:id="rId5"/>
    <p:sldId id="1151" r:id="rId6"/>
    <p:sldId id="1111" r:id="rId7"/>
    <p:sldId id="1112" r:id="rId8"/>
    <p:sldId id="1082" r:id="rId9"/>
    <p:sldId id="1083" r:id="rId10"/>
    <p:sldId id="1113" r:id="rId11"/>
    <p:sldId id="1114" r:id="rId12"/>
    <p:sldId id="1078" r:id="rId13"/>
    <p:sldId id="1084" r:id="rId14"/>
    <p:sldId id="1105" r:id="rId15"/>
    <p:sldId id="1085" r:id="rId16"/>
    <p:sldId id="1092" r:id="rId17"/>
    <p:sldId id="1115" r:id="rId18"/>
    <p:sldId id="1088" r:id="rId19"/>
    <p:sldId id="1089" r:id="rId20"/>
    <p:sldId id="1090" r:id="rId21"/>
    <p:sldId id="1091" r:id="rId22"/>
    <p:sldId id="1093" r:id="rId23"/>
    <p:sldId id="1094" r:id="rId24"/>
    <p:sldId id="1095" r:id="rId25"/>
    <p:sldId id="1097" r:id="rId26"/>
    <p:sldId id="1098" r:id="rId27"/>
    <p:sldId id="1116" r:id="rId28"/>
    <p:sldId id="1099" r:id="rId29"/>
    <p:sldId id="1100" r:id="rId30"/>
    <p:sldId id="1103" r:id="rId31"/>
    <p:sldId id="1101" r:id="rId32"/>
    <p:sldId id="1102" r:id="rId33"/>
    <p:sldId id="108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661F5F-AA44-4C57-8554-BA1A4CAA6F69}">
          <p14:sldIdLst>
            <p14:sldId id="256"/>
            <p14:sldId id="1151"/>
            <p14:sldId id="1111"/>
            <p14:sldId id="1112"/>
            <p14:sldId id="1082"/>
            <p14:sldId id="1083"/>
            <p14:sldId id="1113"/>
            <p14:sldId id="1114"/>
            <p14:sldId id="1078"/>
            <p14:sldId id="1084"/>
            <p14:sldId id="1105"/>
            <p14:sldId id="1085"/>
            <p14:sldId id="1092"/>
            <p14:sldId id="1115"/>
            <p14:sldId id="1088"/>
            <p14:sldId id="1089"/>
            <p14:sldId id="1090"/>
            <p14:sldId id="1091"/>
            <p14:sldId id="1093"/>
            <p14:sldId id="1094"/>
            <p14:sldId id="1095"/>
            <p14:sldId id="1097"/>
            <p14:sldId id="1098"/>
            <p14:sldId id="1116"/>
            <p14:sldId id="1099"/>
            <p14:sldId id="1100"/>
            <p14:sldId id="1103"/>
            <p14:sldId id="1101"/>
            <p14:sldId id="1102"/>
            <p14:sldId id="10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89495" autoAdjust="0"/>
  </p:normalViewPr>
  <p:slideViewPr>
    <p:cSldViewPr>
      <p:cViewPr varScale="1">
        <p:scale>
          <a:sx n="116" d="100"/>
          <a:sy n="116" d="100"/>
        </p:scale>
        <p:origin x="106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CEB4B-0D62-444C-A05C-70565453F06B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9C4A7-EF62-4E76-99C8-FC7A8F377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dirty="0"/>
                  <a:t> (since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0">
                    <a:latin typeface="Cambria Math" panose="02040503050406030204" pitchFamily="18" charset="0"/>
                  </a:rPr>
                  <a:t>=𝔼_𝜋 [𝐺_𝑡  (∇𝜋(𝐴_𝑡│𝑆_𝑡,</a:t>
                </a:r>
                <a:r>
                  <a:rPr lang="en-US" b="1" i="0">
                    <a:latin typeface="Cambria Math" panose="02040503050406030204" pitchFamily="18" charset="0"/>
                  </a:rPr>
                  <a:t>𝛉))/(</a:t>
                </a:r>
                <a:r>
                  <a:rPr lang="en-US" i="0">
                    <a:latin typeface="Cambria Math" panose="02040503050406030204" pitchFamily="18" charset="0"/>
                  </a:rPr>
                  <a:t>𝜋(𝐴_𝑡│𝑆_𝑡,</a:t>
                </a:r>
                <a:r>
                  <a:rPr lang="en-US" b="1" i="0">
                    <a:latin typeface="Cambria Math" panose="02040503050406030204" pitchFamily="18" charset="0"/>
                  </a:rPr>
                  <a:t>𝛉) )]</a:t>
                </a:r>
                <a:r>
                  <a:rPr lang="en-US" dirty="0"/>
                  <a:t> (since </a:t>
                </a:r>
                <a:r>
                  <a:rPr lang="en-US" i="0">
                    <a:latin typeface="Cambria Math" panose="02040503050406030204" pitchFamily="18" charset="0"/>
                  </a:rPr>
                  <a:t>𝔼_𝜋 [𝐺_𝑡│𝑆_𝑡,𝐴_𝑡 ]=𝑞_𝜋 (𝑆_𝑡,𝐴_𝑡 )</a:t>
                </a:r>
                <a:r>
                  <a:rPr lang="en-US" dirty="0"/>
                  <a:t>)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0">
                    <a:latin typeface="Cambria Math" panose="02040503050406030204" pitchFamily="18" charset="0"/>
                  </a:rPr>
                  <a:t>=</a:t>
                </a:r>
                <a:r>
                  <a:rPr lang="en-US" b="1" i="0">
                    <a:latin typeface="Cambria Math" panose="02040503050406030204" pitchFamily="18" charset="0"/>
                  </a:rPr>
                  <a:t>𝛉</a:t>
                </a:r>
                <a:r>
                  <a:rPr lang="en-US" i="0">
                    <a:latin typeface="Cambria Math" panose="02040503050406030204" pitchFamily="18" charset="0"/>
                  </a:rPr>
                  <a:t>+𝛼𝐺_𝑡 ∇ ln⁡〖𝜋(𝐴_𝑡│𝑆_𝑡,</a:t>
                </a:r>
                <a:r>
                  <a:rPr lang="en-US" b="1" i="0">
                    <a:latin typeface="Cambria Math" panose="02040503050406030204" pitchFamily="18" charset="0"/>
                  </a:rPr>
                  <a:t>𝛉)〗</a:t>
                </a: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85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After we execute an action,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we use the TD error to decide how good the action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was compared to the average for that state.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If the TD error is positive,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then it means the selected action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resulted in a higher value than expected.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Taking that action more often should improve our policy.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That is exactly what this update does.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It changes the policy parameters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 increase the probability of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actions that were better than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expected according to the critic.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Correspondingly, if the critic is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disappointed and the TD error is negative,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then the probability of the action is decreased.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actor and the critic learn at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same time, constantly interacting.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actor is continually changing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policy to exceed the critics expectation,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and the critic is constantly updating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its value function to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evaluate the actors changing policy. </a:t>
                </a:r>
              </a:p>
              <a:p>
                <a:endParaRPr lang="en-US" dirty="0"/>
              </a:p>
              <a:p>
                <a:r>
                  <a:rPr lang="en-US" dirty="0"/>
                  <a:t>Actor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After we execute an action,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we use the TD error to decide how good the action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was compared to the average for that state.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If the TD error is positive,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then it means the selected action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resulted in a higher value than expected.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Taking that action more often should improve our policy.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That is exactly what this update does.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It changes the policy parameters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 increase the probability of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actions that were better than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expected according to the critic.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Correspondingly, if the critic is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disappointed and the TD error is negative,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then the probability of the action is decreased.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actor and the critic learn at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same time, constantly interacting.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actor is continually changing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policy to exceed the critics expectation,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and the critic is constantly updating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its value function to 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evaluate the actors changing policy. </a:t>
                </a:r>
              </a:p>
              <a:p>
                <a:endParaRPr lang="en-US" dirty="0"/>
              </a:p>
              <a:p>
                <a:r>
                  <a:rPr lang="en-US" dirty="0"/>
                  <a:t>Actor estimates </a:t>
                </a:r>
                <a:r>
                  <a:rPr lang="en-US" i="0">
                    <a:latin typeface="Cambria Math" panose="02040503050406030204" pitchFamily="18" charset="0"/>
                  </a:rPr>
                  <a:t>𝑞_𝜋 (𝑆_𝑡,𝐴_𝑡 ) 𝔼_𝜋 [∇ ln⁡〖𝜋(𝐴_𝑡│𝑆_𝑡,𝜃)〗 [𝑅_(𝑡+1)−𝑅 ̅+𝑣 ̂(𝑆_(𝑡+1),𝑤)−𝑣 ̂(𝑆_𝑡,𝑤)]│𝑆_𝑡=𝑠]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0">
                    <a:latin typeface="Cambria Math" panose="02040503050406030204" pitchFamily="18" charset="0"/>
                  </a:rPr>
                  <a:t>=𝔼_𝜋 [∇ ln⁡〖𝜋(𝐴_𝑡│𝑆_𝑡,𝜃)〗 [𝑅_(𝑡+1)−𝑅 ̅+𝑣 ̂(𝑆_(𝑡+1),𝑤)]│𝑆_𝑡=𝑠]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01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tries to maximize value function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78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Original REINFORCE: </a:t>
            </a:r>
          </a:p>
          <a:p>
            <a:r>
              <a:rPr lang="en-US" dirty="0"/>
              <a:t>Is it correct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70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Natural extension of discrete actions with fine discretization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14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24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45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our policy always gives at least Epsilon probability to each action, it's impossible to converge to a deterministic optimal policy exploring starts can be used to find the optimal policy. But that's on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505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Very bad policy is still given certain probability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77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 break this formula down starting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inner sum and moving out.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inner sum gives the expected reward if we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in state S and take action A.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simply the sum over all rewards we might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 weighted by their probability from S and A.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sum over next states S prime to get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marginal probabilities over the reward.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level of the summation is over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possible actions weighted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their probability under Pi.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gives us the expected reward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the policy Pi from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particular state S. Finally,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get the overall average reward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considering the fraction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time we spend in state S under policy Pi. 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4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Episodic: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Episodic: </a:t>
                </a:r>
                <a:r>
                  <a:rPr lang="en-US" b="0" i="0">
                    <a:latin typeface="Cambria Math" panose="02040503050406030204" pitchFamily="18" charset="0"/>
                  </a:rPr>
                  <a:t>𝐺_𝑡=∑_(𝑡=0)^𝑇▒𝑅_𝑡 </a:t>
                </a:r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35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 break this formula down starting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inner sum and moving out.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inner sum gives the expected reward if we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in state S and take action A.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simply the sum over all rewards we might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 weighted by their probability from S and A.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sum over next states S prime to get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marginal probabilities over the reward.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level of the summation is over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possible actions weighted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their probability under Pi.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gives us the expected reward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the policy Pi from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particular state S. Finally,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get the overall average reward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considering the fraction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time we spend in state S under policy Pi. 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7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i="0">
                    <a:latin typeface="Cambria Math" panose="02040503050406030204" pitchFamily="18" charset="0"/>
                  </a:rPr>
                  <a:t>𝛉</a:t>
                </a:r>
                <a:r>
                  <a:rPr lang="en-US" b="0" i="0">
                    <a:latin typeface="Cambria Math" panose="02040503050406030204" pitchFamily="18" charset="0"/>
                  </a:rPr>
                  <a:t>←</a:t>
                </a:r>
                <a:r>
                  <a:rPr lang="en-US" b="1" i="0">
                    <a:latin typeface="Cambria Math" panose="02040503050406030204" pitchFamily="18" charset="0"/>
                  </a:rPr>
                  <a:t>𝛉</a:t>
                </a:r>
                <a:r>
                  <a:rPr lang="en-US" b="0" i="0">
                    <a:latin typeface="Cambria Math" panose="02040503050406030204" pitchFamily="18" charset="0"/>
                  </a:rPr>
                  <a:t>+𝛼</a:t>
                </a:r>
                <a:r>
                  <a:rPr lang="en-US" i="0">
                    <a:latin typeface="Cambria Math" panose="02040503050406030204" pitchFamily="18" charset="0"/>
                  </a:rPr>
                  <a:t>∑_𝑎▒〖</a:t>
                </a:r>
                <a:r>
                  <a:rPr lang="en-US" i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∇</a:t>
                </a:r>
                <a:r>
                  <a:rPr lang="en-US" i="0">
                    <a:latin typeface="Cambria Math" panose="02040503050406030204" pitchFamily="18" charset="0"/>
                  </a:rPr>
                  <a:t>𝜋(𝑎│𝑠,</a:t>
                </a:r>
                <a:r>
                  <a:rPr lang="en-US" b="1" i="0">
                    <a:latin typeface="Cambria Math" panose="02040503050406030204" pitchFamily="18" charset="0"/>
                  </a:rPr>
                  <a:t>𝛉) </a:t>
                </a:r>
                <a:r>
                  <a:rPr lang="en-US" i="0">
                    <a:latin typeface="Cambria Math" panose="02040503050406030204" pitchFamily="18" charset="0"/>
                  </a:rPr>
                  <a:t>𝑞_𝜋 (𝑠,𝑎)〗</a:t>
                </a:r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9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38E7-FCD4-418C-87D0-DD707A52F1FF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0A60-093F-4BCA-AE36-E5BEF79E0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1422"/>
            <a:ext cx="8839200" cy="1143000"/>
          </a:xfrm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85860"/>
            <a:ext cx="8839200" cy="520701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29CB529-40A6-4FD3-993F-E6538A12F49D}"/>
              </a:ext>
            </a:extLst>
          </p:cNvPr>
          <p:cNvSpPr txBox="1">
            <a:spLocks/>
          </p:cNvSpPr>
          <p:nvPr userDrawn="1"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A80A60-093F-4BCA-AE36-E5BEF79E0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770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938E7-FCD4-418C-87D0-DD707A52F1FF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80A60-093F-4BCA-AE36-E5BEF79E0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6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L7.3 </a:t>
            </a:r>
            <a:r>
              <a:rPr lang="en-US" sz="4400" dirty="0"/>
              <a:t>Policy-based RL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89040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Zonghua Gu 2021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3082D-1C81-44B1-A6E9-C05752FF288B}"/>
              </a:ext>
            </a:extLst>
          </p:cNvPr>
          <p:cNvSpPr/>
          <p:nvPr/>
        </p:nvSpPr>
        <p:spPr>
          <a:xfrm>
            <a:off x="1650367" y="6457890"/>
            <a:ext cx="58432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Acknowledgement: slides based on https://www.coursera.org/specializations/reinforcement-learning </a:t>
            </a:r>
          </a:p>
          <a:p>
            <a:r>
              <a:rPr lang="en-US" sz="1000" dirty="0"/>
              <a:t>And textbook by Sutton and </a:t>
            </a:r>
            <a:r>
              <a:rPr lang="en-US" sz="1000" dirty="0" err="1"/>
              <a:t>Barto</a:t>
            </a:r>
            <a:r>
              <a:rPr lang="en-US" sz="1000" dirty="0"/>
              <a:t> http://incompleteideas.net/book/the-book-2nd.html</a:t>
            </a:r>
            <a:endParaRPr lang="en-SE" sz="1000" dirty="0"/>
          </a:p>
        </p:txBody>
      </p:sp>
      <p:pic>
        <p:nvPicPr>
          <p:cNvPr id="15" name="Picture 2" descr="deep q-learning">
            <a:extLst>
              <a:ext uri="{FF2B5EF4-FFF2-40B4-BE49-F238E27FC236}">
                <a16:creationId xmlns:a16="http://schemas.microsoft.com/office/drawing/2014/main" id="{43B7D63F-8429-4433-8A8E-8C931F22C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174" y="4315918"/>
            <a:ext cx="4735652" cy="214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8FC1-63D1-4C6F-A131-88331987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SoftMax Policy for Discrete Actions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26E1B1-1C41-4A84-8B7C-095F1F7BC3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1"/>
                <a:ext cx="8839200" cy="2215148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≐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</m:d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𝒜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dirty="0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</m:d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dirty="0"/>
                  <a:t> is action preference, which may be linear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, or a Deep Neural Network.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-greedy:</a:t>
                </a:r>
              </a:p>
              <a:p>
                <a:pPr lvl="1"/>
                <a:r>
                  <a:rPr lang="en-US" dirty="0"/>
                  <a:t>No distinction between policies that are not the optimal one.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26E1B1-1C41-4A84-8B7C-095F1F7BC3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1"/>
                <a:ext cx="8839200" cy="2215148"/>
              </a:xfrm>
              <a:blipFill>
                <a:blip r:embed="rId3"/>
                <a:stretch>
                  <a:fillRect l="-966" b="-8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577607C-C7EB-4394-ACE3-0ABFA1E38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112" y="3450631"/>
            <a:ext cx="6093775" cy="321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51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4C767-2E24-428E-929D-510D386C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Policy for Continuous Actions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79E278-D8A5-4D84-A7C7-965A3FAFEA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980728"/>
                <a:ext cx="8839200" cy="35026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Gaussian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≐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dirty="0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dirty="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dirty="0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dirty="0"/>
                  <a:t>, variance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79E278-D8A5-4D84-A7C7-965A3FAFEA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80728"/>
                <a:ext cx="8839200" cy="3502659"/>
              </a:xfrm>
              <a:blipFill>
                <a:blip r:embed="rId2"/>
                <a:stretch>
                  <a:fillRect l="-1586" t="-209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9E4CEE6-15BA-40B1-BF92-43FA0B71A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784" y="3344721"/>
            <a:ext cx="5090431" cy="341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37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F5A3-676B-452B-BA20-3BDE1B95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MDP (Det Env)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AF0D7B-292A-4D92-9670-4F20EED66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52736"/>
                <a:ext cx="8839200" cy="3528392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/>
                  <a:t>Always left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Geometric series: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Recursion: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Always right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Geometric series: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+…=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Recursion: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b="0" dirty="0"/>
                  <a:t>Optimal policy depends on discount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b="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≈0.841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the cycles are longer, say each with 100 states,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99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≈0.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993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Larger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result in larger and more variables sums,  which may be difficult to learn with RL.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AF0D7B-292A-4D92-9670-4F20EED66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52736"/>
                <a:ext cx="8839200" cy="3528392"/>
              </a:xfrm>
              <a:blipFill>
                <a:blip r:embed="rId2"/>
                <a:stretch>
                  <a:fillRect l="-207" t="-15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E954244-0F92-4BE3-A502-74778E7EC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155011"/>
            <a:ext cx="4458322" cy="26102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BDBA8B5-84A2-443B-ACD2-4E24A667057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808962" y="4754016"/>
              <a:ext cx="4281760" cy="15018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0440">
                      <a:extLst>
                        <a:ext uri="{9D8B030D-6E8A-4147-A177-3AD203B41FA5}">
                          <a16:colId xmlns:a16="http://schemas.microsoft.com/office/drawing/2014/main" val="4040459122"/>
                        </a:ext>
                      </a:extLst>
                    </a:gridCol>
                    <a:gridCol w="1070440">
                      <a:extLst>
                        <a:ext uri="{9D8B030D-6E8A-4147-A177-3AD203B41FA5}">
                          <a16:colId xmlns:a16="http://schemas.microsoft.com/office/drawing/2014/main" val="2866986604"/>
                        </a:ext>
                      </a:extLst>
                    </a:gridCol>
                    <a:gridCol w="1070440">
                      <a:extLst>
                        <a:ext uri="{9D8B030D-6E8A-4147-A177-3AD203B41FA5}">
                          <a16:colId xmlns:a16="http://schemas.microsoft.com/office/drawing/2014/main" val="3053765237"/>
                        </a:ext>
                      </a:extLst>
                    </a:gridCol>
                    <a:gridCol w="1070440">
                      <a:extLst>
                        <a:ext uri="{9D8B030D-6E8A-4147-A177-3AD203B41FA5}">
                          <a16:colId xmlns:a16="http://schemas.microsoft.com/office/drawing/2014/main" val="2059615804"/>
                        </a:ext>
                      </a:extLst>
                    </a:gridCol>
                  </a:tblGrid>
                  <a:tr h="3068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Opt. Pol.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93500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≈0.1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703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841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≈0.58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≈0.58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oMath>
                          </a14:m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29554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≈2.4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≈3.2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23837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BDBA8B5-84A2-443B-ACD2-4E24A66705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7953055"/>
                  </p:ext>
                </p:extLst>
              </p:nvPr>
            </p:nvGraphicFramePr>
            <p:xfrm>
              <a:off x="4808962" y="4754016"/>
              <a:ext cx="4281760" cy="15018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0440">
                      <a:extLst>
                        <a:ext uri="{9D8B030D-6E8A-4147-A177-3AD203B41FA5}">
                          <a16:colId xmlns:a16="http://schemas.microsoft.com/office/drawing/2014/main" val="4040459122"/>
                        </a:ext>
                      </a:extLst>
                    </a:gridCol>
                    <a:gridCol w="1070440">
                      <a:extLst>
                        <a:ext uri="{9D8B030D-6E8A-4147-A177-3AD203B41FA5}">
                          <a16:colId xmlns:a16="http://schemas.microsoft.com/office/drawing/2014/main" val="2866986604"/>
                        </a:ext>
                      </a:extLst>
                    </a:gridCol>
                    <a:gridCol w="1070440">
                      <a:extLst>
                        <a:ext uri="{9D8B030D-6E8A-4147-A177-3AD203B41FA5}">
                          <a16:colId xmlns:a16="http://schemas.microsoft.com/office/drawing/2014/main" val="3053765237"/>
                        </a:ext>
                      </a:extLst>
                    </a:gridCol>
                    <a:gridCol w="1070440">
                      <a:extLst>
                        <a:ext uri="{9D8B030D-6E8A-4147-A177-3AD203B41FA5}">
                          <a16:colId xmlns:a16="http://schemas.microsoft.com/office/drawing/2014/main" val="2059615804"/>
                        </a:ext>
                      </a:extLst>
                    </a:gridCol>
                  </a:tblGrid>
                  <a:tr h="389319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568" t="-7813" r="-302273" b="-29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568" t="-7813" r="-202273" b="-29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568" t="-7813" r="-102273" b="-29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Opt. Pol.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93500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568" t="-111290" r="-30227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568" t="-111290" r="-20227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568" t="-111290" r="-10227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0568" t="-111290" r="-227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703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568" t="-214754" r="-30227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568" t="-214754" r="-20227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568" t="-214754" r="-10227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0568" t="-214754" r="-2273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29554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568" t="-314754" r="-30227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568" t="-314754" r="-20227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568" t="-314754" r="-10227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0568" t="-314754" r="-2273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23837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91909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C174-2CDD-4AC0-A745-3E0FB6E9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Reward Objective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0F155-E96A-408B-BFC1-D012B6DEC7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36512" y="1007526"/>
                <a:ext cx="9028112" cy="585047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Average Reward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≐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0: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: expected reward if we start in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take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taking exp over all possible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: expected reward under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from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b="0" i="0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taking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exp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over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all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possible</m:t>
                    </m:r>
                  </m:oMath>
                </a14:m>
                <a:r>
                  <a:rPr lang="en-US" b="0" i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i="0" dirty="0"/>
                  <a:t>.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average reward under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 by weighting expected re</a:t>
                </a:r>
                <a:r>
                  <a:rPr lang="en-US" dirty="0">
                    <a:solidFill>
                      <a:schemeClr val="tx1"/>
                    </a:solidFill>
                  </a:rPr>
                  <a:t>ward of each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under policy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fraction of time spent in state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under polic</a:t>
                </a:r>
                <a:r>
                  <a:rPr lang="en-US" dirty="0"/>
                  <a:t>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. </a:t>
                </a:r>
              </a:p>
              <a:p>
                <a:pPr lvl="1"/>
                <a:r>
                  <a:rPr lang="en-US" dirty="0"/>
                  <a:t>Measures “rate of reward” or “reward per timestep”.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Recall: </a:t>
                </a:r>
                <a:r>
                  <a:rPr lang="en-US" dirty="0"/>
                  <a:t>Bellman Exp Equation for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State Value Function w. </a:t>
                </a:r>
                <a:r>
                  <a:rPr lang="en-US" dirty="0">
                    <a:solidFill>
                      <a:srgbClr val="C00000"/>
                    </a:solidFill>
                  </a:rPr>
                  <a:t>cumulative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discounted</a:t>
                </a:r>
                <a:r>
                  <a:rPr lang="en-US" dirty="0"/>
                  <a:t> reward: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0F155-E96A-408B-BFC1-D012B6DEC7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36512" y="1007526"/>
                <a:ext cx="9028112" cy="5850474"/>
              </a:xfrm>
              <a:blipFill>
                <a:blip r:embed="rId3"/>
                <a:stretch>
                  <a:fillRect l="-2093" t="-2292" r="-94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361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10C8-FC45-4DEC-B3CF-9BF0C1B5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vs. Differential Return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32E3F0-72A4-4196-AFEC-4B95146886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Differential Return for continuing task: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≐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/>
                  <a:t>It measures how much better it is to take an action in a state than average reward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under a certain baseline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. It is used to compare actions if the same policy 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is followed on subsequent time steps.</a:t>
                </a:r>
                <a:endParaRPr lang="en-SE" dirty="0"/>
              </a:p>
              <a:p>
                <a:r>
                  <a:rPr lang="en-US" dirty="0"/>
                  <a:t>c.f. return for regular MDP w. discount factor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: return (discounted cumulative reward):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≐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Episodic task with finite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or continuing task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32E3F0-72A4-4196-AFEC-4B95146886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86" t="-23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762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BAB3-A75B-4732-8B78-DC6CEA16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Return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1F068-AE8B-47A9-B4CD-FE5DD2B9CC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908720"/>
                <a:ext cx="8839200" cy="439248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Average reward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US" dirty="0"/>
                  <a:t> (1 reward every 5 steps);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US" dirty="0"/>
                  <a:t> (2 reward every 5 steps)</a:t>
                </a:r>
              </a:p>
              <a:p>
                <a:r>
                  <a:rPr lang="en-US" dirty="0"/>
                  <a:t>For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action, then follow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forever: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=1−.2+0−.2+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0−.2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0−.2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0−.2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+…=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0.4</m:t>
                    </m:r>
                  </m:oMath>
                </a14:m>
                <a:r>
                  <a:rPr lang="en-US" dirty="0"/>
                  <a:t> (</a:t>
                </a:r>
                <a:r>
                  <a:rPr lang="en" dirty="0"/>
                  <a:t>Cesàro </a:t>
                </a:r>
                <a:r>
                  <a:rPr lang="en-US" dirty="0"/>
                  <a:t>S</a:t>
                </a:r>
                <a:r>
                  <a:rPr lang="en" dirty="0"/>
                  <a:t>um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action, then follow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forever: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−.2+0−.2+0−.2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0−.2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−.2+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Optimal action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For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action, then follow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forever: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=0−.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+0−.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+0−.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0−.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2−.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−0.8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(</a:t>
                </a:r>
                <a:r>
                  <a:rPr lang="en" dirty="0"/>
                  <a:t>Cesàro </a:t>
                </a:r>
                <a:r>
                  <a:rPr lang="en-US" dirty="0"/>
                  <a:t>S</a:t>
                </a:r>
                <a:r>
                  <a:rPr lang="en" dirty="0"/>
                  <a:t>um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action, then follow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forever: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=1−.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+0−.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+0−.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0−.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+0−.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−.8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−1.8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Optimal action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1F068-AE8B-47A9-B4CD-FE5DD2B9CC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08720"/>
                <a:ext cx="8839200" cy="4392488"/>
              </a:xfrm>
              <a:blipFill>
                <a:blip r:embed="rId2"/>
                <a:stretch>
                  <a:fillRect l="-759" t="-23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4C484D6-2012-4C94-A776-65CF270E8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371" y="4975569"/>
            <a:ext cx="3093257" cy="181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18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5DB2-BF1C-4386-B9AC-F8D17EB6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 Note: </a:t>
            </a:r>
            <a:r>
              <a:rPr lang="en" dirty="0"/>
              <a:t>Cesàro </a:t>
            </a:r>
            <a:r>
              <a:rPr lang="en-US" dirty="0"/>
              <a:t>S</a:t>
            </a:r>
            <a:r>
              <a:rPr lang="en" dirty="0"/>
              <a:t>ummation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844A3-189A-456D-93B7-1D96EE79B7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0"/>
                <a:ext cx="5931768" cy="550071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Grandi's series: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=1−1+1−1+…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One view: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+…=0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Another view: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−1+1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Another view: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1−1+1−1+…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/>
              </a:p>
              <a:p>
                <a:r>
                  <a:rPr lang="en" dirty="0"/>
                  <a:t>Cesàro </a:t>
                </a:r>
                <a:r>
                  <a:rPr lang="en-US" dirty="0"/>
                  <a:t>S</a:t>
                </a:r>
                <a:r>
                  <a:rPr lang="en" dirty="0"/>
                  <a:t>ummation:</a:t>
                </a:r>
              </a:p>
              <a:p>
                <a:pPr lvl="1"/>
                <a:r>
                  <a:rPr lang="en" dirty="0"/>
                  <a:t>Sequence of partial sums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=(1,0,1,0,…)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" dirty="0"/>
                  <a:t>Cesàro </a:t>
                </a:r>
                <a:r>
                  <a:rPr lang="en-US" dirty="0"/>
                  <a:t>S</a:t>
                </a:r>
                <a:r>
                  <a:rPr lang="en" dirty="0"/>
                  <a:t>um: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SE" dirty="0"/>
              </a:p>
              <a:p>
                <a:pPr lvl="1"/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844A3-189A-456D-93B7-1D96EE79B7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0"/>
                <a:ext cx="5931768" cy="5500718"/>
              </a:xfrm>
              <a:blipFill>
                <a:blip r:embed="rId2"/>
                <a:stretch>
                  <a:fillRect l="-2055" t="-28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61322E9-BF5D-471F-BB07-5DBE13EBFA8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56176" y="1484784"/>
              <a:ext cx="2881488" cy="48416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8403">
                      <a:extLst>
                        <a:ext uri="{9D8B030D-6E8A-4147-A177-3AD203B41FA5}">
                          <a16:colId xmlns:a16="http://schemas.microsoft.com/office/drawing/2014/main" val="4040459122"/>
                        </a:ext>
                      </a:extLst>
                    </a:gridCol>
                    <a:gridCol w="2413085">
                      <a:extLst>
                        <a:ext uri="{9D8B030D-6E8A-4147-A177-3AD203B41FA5}">
                          <a16:colId xmlns:a16="http://schemas.microsoft.com/office/drawing/2014/main" val="2866986604"/>
                        </a:ext>
                      </a:extLst>
                    </a:gridCol>
                  </a:tblGrid>
                  <a:tr h="3437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9350022"/>
                      </a:ext>
                    </a:extLst>
                  </a:tr>
                  <a:tr h="5642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703887"/>
                      </a:ext>
                    </a:extLst>
                  </a:tr>
                  <a:tr h="5642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=.5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2955480"/>
                      </a:ext>
                    </a:extLst>
                  </a:tr>
                  <a:tr h="56590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1+0+1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≈.67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2383721"/>
                      </a:ext>
                    </a:extLst>
                  </a:tr>
                  <a:tr h="5642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1+0+1+0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=.5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5708301"/>
                      </a:ext>
                    </a:extLst>
                  </a:tr>
                  <a:tr h="5659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1+0+1+0+1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=.6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622987"/>
                      </a:ext>
                    </a:extLst>
                  </a:tr>
                  <a:tr h="5659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1+0+1+0+1+0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=.5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0586870"/>
                      </a:ext>
                    </a:extLst>
                  </a:tr>
                  <a:tr h="5659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≈.5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09466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61322E9-BF5D-471F-BB07-5DBE13EBFA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78521"/>
                  </p:ext>
                </p:extLst>
              </p:nvPr>
            </p:nvGraphicFramePr>
            <p:xfrm>
              <a:off x="6156176" y="1484784"/>
              <a:ext cx="2881488" cy="48416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8403">
                      <a:extLst>
                        <a:ext uri="{9D8B030D-6E8A-4147-A177-3AD203B41FA5}">
                          <a16:colId xmlns:a16="http://schemas.microsoft.com/office/drawing/2014/main" val="4040459122"/>
                        </a:ext>
                      </a:extLst>
                    </a:gridCol>
                    <a:gridCol w="2413085">
                      <a:extLst>
                        <a:ext uri="{9D8B030D-6E8A-4147-A177-3AD203B41FA5}">
                          <a16:colId xmlns:a16="http://schemas.microsoft.com/office/drawing/2014/main" val="286698660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299" t="-1667" r="-520779" b="-1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9647" t="-1667" r="-1008" b="-12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9350022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299" t="-61616" r="-520779" b="-6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9647" t="-61616" r="-1008" b="-64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703887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299" t="-160000" r="-520779" b="-53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9647" t="-160000" r="-1008" b="-53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2955480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299" t="-262626" r="-520779" b="-443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9647" t="-262626" r="-1008" b="-4434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2383721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299" t="-359000" r="-520779" b="-33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9647" t="-359000" r="-1008" b="-339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5708301"/>
                      </a:ext>
                    </a:extLst>
                  </a:tr>
                  <a:tr h="60687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299" t="-463636" r="-520779" b="-2424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9647" t="-463636" r="-1008" b="-2424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622987"/>
                      </a:ext>
                    </a:extLst>
                  </a:tr>
                  <a:tr h="881126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299" t="-384828" r="-520779" b="-6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9647" t="-384828" r="-1008" b="-655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86870"/>
                      </a:ext>
                    </a:extLst>
                  </a:tr>
                  <a:tr h="565966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299" t="-755914" r="-520779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9647" t="-755914" r="-1008" b="-2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09466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60523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37788-3340-44D2-B366-4840C072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-38100"/>
            <a:ext cx="744393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Bellman Equations for Average Reward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667BEB-214C-453D-963E-D31E4686C5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836712"/>
                <a:ext cx="8839200" cy="619268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Bellman Expectation Equations: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Bellman Optimality Equations: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Differences from Bellman Equations for discounted cumulative reward: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Remove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replace all rewards by difference between the reward and the true average reward.</a:t>
                </a:r>
              </a:p>
              <a:p>
                <a:r>
                  <a:rPr lang="en-US" dirty="0"/>
                  <a:t>Recall: Bellman Expectation Equations: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Recall: Bellman Optimality Equations: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667BEB-214C-453D-963E-D31E4686C5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836712"/>
                <a:ext cx="8839200" cy="6192688"/>
              </a:xfrm>
              <a:blipFill>
                <a:blip r:embed="rId2"/>
                <a:stretch>
                  <a:fillRect l="-759" t="-24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87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C174-2CDD-4AC0-A745-3E0FB6E9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Policy Optimization w. Average Reward Objective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0F155-E96A-408B-BFC1-D012B6DEC7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0"/>
                <a:ext cx="8839200" cy="5383500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≐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Gradient ascent to maximize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∇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cannot move the gradient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en-US" dirty="0"/>
                  <a:t> inside the expectation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, since it depends on the policy params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/>
                  <a:t>, i.e., modifying the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changes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Recall gradient descent for optimizing value function under a fixed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 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𝑉𝐸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∇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𝒮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𝒮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can move the gradient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</a:t>
                </a:r>
                <a:r>
                  <a:rPr lang="en-US" dirty="0"/>
                  <a:t>nside the expectation over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, since distribution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does not depend on the value params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0F155-E96A-408B-BFC1-D012B6DEC7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0"/>
                <a:ext cx="8839200" cy="5383500"/>
              </a:xfrm>
              <a:blipFill>
                <a:blip r:embed="rId3"/>
                <a:stretch>
                  <a:fillRect l="-1379" r="-1586" b="-24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178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BFCD3EC6-8A34-4C72-A269-71D9478B1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346" y="5052463"/>
            <a:ext cx="1724227" cy="17609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190567-E6B1-43AB-825F-83E99DA9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Gradient Theorem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E950E4-B894-42EB-9193-A79A6193DE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0"/>
                <a:ext cx="8839200" cy="34644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For a given state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: gradient ascent maximizes average reward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For all states: gradient ascent maximizes overall average reward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dirty="0"/>
                  <a:t> by updating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E950E4-B894-42EB-9193-A79A6193DE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0"/>
                <a:ext cx="8839200" cy="3464463"/>
              </a:xfrm>
              <a:blipFill>
                <a:blip r:embed="rId4"/>
                <a:stretch>
                  <a:fillRect l="-158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945C9D9A-156C-4A3E-B5C6-6E536434DBA7}"/>
              </a:ext>
            </a:extLst>
          </p:cNvPr>
          <p:cNvSpPr/>
          <p:nvPr/>
        </p:nvSpPr>
        <p:spPr>
          <a:xfrm>
            <a:off x="4204866" y="6021288"/>
            <a:ext cx="84610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F8DEEE-8D3E-4EBD-A04A-B1BFD93D13B5}"/>
              </a:ext>
            </a:extLst>
          </p:cNvPr>
          <p:cNvCxnSpPr>
            <a:cxnSpLocks/>
          </p:cNvCxnSpPr>
          <p:nvPr/>
        </p:nvCxnSpPr>
        <p:spPr>
          <a:xfrm>
            <a:off x="6372200" y="5971693"/>
            <a:ext cx="3600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3E62E29-63AC-40B4-9AA0-48020182EE0A}"/>
              </a:ext>
            </a:extLst>
          </p:cNvPr>
          <p:cNvSpPr/>
          <p:nvPr/>
        </p:nvSpPr>
        <p:spPr>
          <a:xfrm>
            <a:off x="5364088" y="5805264"/>
            <a:ext cx="4320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0C9A9A-846C-4C06-B483-36C4C70DBD5F}"/>
              </a:ext>
            </a:extLst>
          </p:cNvPr>
          <p:cNvSpPr/>
          <p:nvPr/>
        </p:nvSpPr>
        <p:spPr>
          <a:xfrm>
            <a:off x="5848074" y="6260242"/>
            <a:ext cx="4320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EE2E28-7CB2-4D1A-994E-D12B8DF06626}"/>
              </a:ext>
            </a:extLst>
          </p:cNvPr>
          <p:cNvCxnSpPr>
            <a:cxnSpLocks/>
          </p:cNvCxnSpPr>
          <p:nvPr/>
        </p:nvCxnSpPr>
        <p:spPr>
          <a:xfrm>
            <a:off x="6100776" y="6188234"/>
            <a:ext cx="0" cy="4320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091F10-6CE6-4F58-9E13-02F21A5EB833}"/>
              </a:ext>
            </a:extLst>
          </p:cNvPr>
          <p:cNvCxnSpPr>
            <a:cxnSpLocks/>
          </p:cNvCxnSpPr>
          <p:nvPr/>
        </p:nvCxnSpPr>
        <p:spPr>
          <a:xfrm flipH="1">
            <a:off x="5627031" y="5971693"/>
            <a:ext cx="221043" cy="1359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352BFE1-98A7-4E74-ADFE-47E175C7A3D5}"/>
                  </a:ext>
                </a:extLst>
              </p:cNvPr>
              <p:cNvSpPr/>
              <p:nvPr/>
            </p:nvSpPr>
            <p:spPr>
              <a:xfrm>
                <a:off x="3830448" y="5025281"/>
                <a:ext cx="154725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Gradient ascent for given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</a:t>
                </a:r>
                <a:endParaRPr lang="en-SE" sz="20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352BFE1-98A7-4E74-ADFE-47E175C7A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448" y="5025281"/>
                <a:ext cx="1547250" cy="1015663"/>
              </a:xfrm>
              <a:prstGeom prst="rect">
                <a:avLst/>
              </a:prstGeom>
              <a:blipFill>
                <a:blip r:embed="rId5"/>
                <a:stretch>
                  <a:fillRect l="-3937" t="-2994" b="-958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6F17F90-FA5E-4235-ADAD-DD6CFBDC9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58" y="5025281"/>
            <a:ext cx="1724227" cy="176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5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CD7D-C080-4E94-B949-CEFDE84F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Policy-based RL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13D25-280F-44AC-9C34-63D7C1AC0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"/>
          </a:xfrm>
        </p:spPr>
        <p:txBody>
          <a:bodyPr>
            <a:normAutofit fontScale="25000" lnSpcReduction="20000"/>
          </a:bodyPr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FB0CD-3AF4-4A95-868C-B9D18DD0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53003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69B368A-03BE-4C9F-95D5-82079C7125CA}"/>
              </a:ext>
            </a:extLst>
          </p:cNvPr>
          <p:cNvGrpSpPr/>
          <p:nvPr/>
        </p:nvGrpSpPr>
        <p:grpSpPr>
          <a:xfrm>
            <a:off x="1433846" y="2311464"/>
            <a:ext cx="1794102" cy="2586800"/>
            <a:chOff x="669059" y="1766861"/>
            <a:chExt cx="1794102" cy="258680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97A248C7-F2AB-43D9-A4EA-F16EF175340E}"/>
                </a:ext>
              </a:extLst>
            </p:cNvPr>
            <p:cNvSpPr/>
            <p:nvPr/>
          </p:nvSpPr>
          <p:spPr bwMode="auto">
            <a:xfrm>
              <a:off x="709260" y="2652466"/>
              <a:ext cx="1524000" cy="609600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MDP</a:t>
              </a:r>
              <a:endParaRPr kumimoji="0" lang="en-S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2618B95-E929-4A56-AE7A-0D58E323399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99594" y="2119066"/>
              <a:ext cx="0" cy="53340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C13532B-7768-441F-86E4-F37F10237A1C}"/>
                    </a:ext>
                  </a:extLst>
                </p:cNvPr>
                <p:cNvSpPr txBox="1"/>
                <p:nvPr/>
              </p:nvSpPr>
              <p:spPr>
                <a:xfrm>
                  <a:off x="669059" y="1766861"/>
                  <a:ext cx="8610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state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SE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C13532B-7768-441F-86E4-F37F10237A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059" y="1766861"/>
                  <a:ext cx="86107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5674" t="-8197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CA62A8C-DFB1-441E-8E3B-8EB0518B51D1}"/>
                    </a:ext>
                  </a:extLst>
                </p:cNvPr>
                <p:cNvSpPr txBox="1"/>
                <p:nvPr/>
              </p:nvSpPr>
              <p:spPr>
                <a:xfrm>
                  <a:off x="1426224" y="1773831"/>
                  <a:ext cx="9982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action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SE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CA62A8C-DFB1-441E-8E3B-8EB0518B5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6224" y="1773831"/>
                  <a:ext cx="998222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4878" t="-8197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0F35B79-1FD5-4E51-82BE-09D8B3F1581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60597" y="2119066"/>
              <a:ext cx="0" cy="53340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A3839EB-CF4F-464C-AF1C-05CC8D165D2C}"/>
                    </a:ext>
                  </a:extLst>
                </p:cNvPr>
                <p:cNvSpPr txBox="1"/>
                <p:nvPr/>
              </p:nvSpPr>
              <p:spPr>
                <a:xfrm>
                  <a:off x="776520" y="3707330"/>
                  <a:ext cx="91563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next</a:t>
                  </a:r>
                </a:p>
                <a:p>
                  <a:r>
                    <a:rPr lang="en-US" dirty="0"/>
                    <a:t>state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SE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A3839EB-CF4F-464C-AF1C-05CC8D165D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20" y="3707330"/>
                  <a:ext cx="915635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6000" t="-4673" b="-13084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0C90B34-83F5-40B6-B677-C642D4FF1B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99594" y="3265713"/>
              <a:ext cx="0" cy="53340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A80B5C2-AB3D-4FB4-AF4F-4186DBE3E570}"/>
                    </a:ext>
                  </a:extLst>
                </p:cNvPr>
                <p:cNvSpPr txBox="1"/>
                <p:nvPr/>
              </p:nvSpPr>
              <p:spPr>
                <a:xfrm>
                  <a:off x="1394983" y="3703683"/>
                  <a:ext cx="10681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reward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SE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A80B5C2-AB3D-4FB4-AF4F-4186DBE3E5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4983" y="3703683"/>
                  <a:ext cx="1068178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545" t="-10000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2A3F0F0-2A5B-460E-84C7-1EC4E4F4CD9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60597" y="3262066"/>
              <a:ext cx="0" cy="53340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B90AEE2-9C34-487A-A508-E00F4E7581E5}"/>
              </a:ext>
            </a:extLst>
          </p:cNvPr>
          <p:cNvGrpSpPr/>
          <p:nvPr/>
        </p:nvGrpSpPr>
        <p:grpSpPr>
          <a:xfrm>
            <a:off x="3784281" y="2311464"/>
            <a:ext cx="1755387" cy="2028605"/>
            <a:chOff x="2971800" y="1766861"/>
            <a:chExt cx="1755387" cy="202860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0E58C94F-61DD-4787-86C7-FE02C7B4C679}"/>
                    </a:ext>
                  </a:extLst>
                </p:cNvPr>
                <p:cNvSpPr/>
                <p:nvPr/>
              </p:nvSpPr>
              <p:spPr bwMode="auto">
                <a:xfrm>
                  <a:off x="2997259" y="2652466"/>
                  <a:ext cx="1623684" cy="609600"/>
                </a:xfrm>
                <a:prstGeom prst="round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SE" dirty="0"/>
                </a:p>
              </p:txBody>
            </p:sp>
          </mc:Choice>
          <mc:Fallback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0E58C94F-61DD-4787-86C7-FE02C7B4C6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97259" y="2652466"/>
                  <a:ext cx="1623684" cy="609600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F6F60D0-01C0-4CD0-9BA4-43445F6A92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02335" y="2119066"/>
              <a:ext cx="0" cy="53340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AFB8B38-DAFA-4964-90FE-902039883A20}"/>
                    </a:ext>
                  </a:extLst>
                </p:cNvPr>
                <p:cNvSpPr txBox="1"/>
                <p:nvPr/>
              </p:nvSpPr>
              <p:spPr>
                <a:xfrm>
                  <a:off x="2971800" y="1766861"/>
                  <a:ext cx="8610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state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SE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AFB8B38-DAFA-4964-90FE-902039883A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1766861"/>
                  <a:ext cx="86107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6383" t="-8197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B7C178F-5196-4B37-9291-22484A98FCCF}"/>
                    </a:ext>
                  </a:extLst>
                </p:cNvPr>
                <p:cNvSpPr txBox="1"/>
                <p:nvPr/>
              </p:nvSpPr>
              <p:spPr>
                <a:xfrm>
                  <a:off x="3728965" y="1773831"/>
                  <a:ext cx="9982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action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SE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B7C178F-5196-4B37-9291-22484A98FC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8965" y="1773831"/>
                  <a:ext cx="998222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5488" t="-8197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B2007EA-4A71-4B45-81AC-95F37D837A6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63338" y="2119066"/>
              <a:ext cx="0" cy="53340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B8BEE9D-8BAF-4CD4-B1B0-BD49D668253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21154" y="3262066"/>
              <a:ext cx="0" cy="53340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CEFCE6A-1819-4F2E-A4CC-73058D917DC6}"/>
              </a:ext>
            </a:extLst>
          </p:cNvPr>
          <p:cNvGrpSpPr/>
          <p:nvPr/>
        </p:nvGrpSpPr>
        <p:grpSpPr>
          <a:xfrm>
            <a:off x="6096000" y="2311464"/>
            <a:ext cx="1794809" cy="2306154"/>
            <a:chOff x="5331213" y="1774882"/>
            <a:chExt cx="1794809" cy="230615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E30D1A05-9234-413D-B2D4-75322440D7C2}"/>
                    </a:ext>
                  </a:extLst>
                </p:cNvPr>
                <p:cNvSpPr/>
                <p:nvPr/>
              </p:nvSpPr>
              <p:spPr bwMode="auto">
                <a:xfrm>
                  <a:off x="5356673" y="2660487"/>
                  <a:ext cx="1623684" cy="609600"/>
                </a:xfrm>
                <a:prstGeom prst="roundRect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Policy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0" lang="en-S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E30D1A05-9234-413D-B2D4-75322440D7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56673" y="2660487"/>
                  <a:ext cx="1623684" cy="609600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963840F-503C-4897-8B2C-2FD41BFB78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61748" y="2127087"/>
              <a:ext cx="0" cy="53340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F142115D-9CB3-43B2-BD3E-17F53AE7F89A}"/>
                    </a:ext>
                  </a:extLst>
                </p:cNvPr>
                <p:cNvSpPr txBox="1"/>
                <p:nvPr/>
              </p:nvSpPr>
              <p:spPr>
                <a:xfrm>
                  <a:off x="5331213" y="1774882"/>
                  <a:ext cx="8610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state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SE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F142115D-9CB3-43B2-BD3E-17F53AE7F8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1213" y="1774882"/>
                  <a:ext cx="86107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5674" t="-8197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15A6DE1-7EC1-4FA5-ADCC-27A2EB1D071C}"/>
                    </a:ext>
                  </a:extLst>
                </p:cNvPr>
                <p:cNvSpPr txBox="1"/>
                <p:nvPr/>
              </p:nvSpPr>
              <p:spPr>
                <a:xfrm>
                  <a:off x="6088378" y="1781852"/>
                  <a:ext cx="9982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action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SE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15A6DE1-7EC1-4FA5-ADCC-27A2EB1D0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378" y="1781852"/>
                  <a:ext cx="998222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4878" t="-8197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ECD256F-3629-43F0-807B-61FD2FB4AE7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22751" y="2127087"/>
              <a:ext cx="0" cy="53340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4DF32D5-95CA-4E49-BB87-381345F76B5E}"/>
                    </a:ext>
                  </a:extLst>
                </p:cNvPr>
                <p:cNvSpPr txBox="1"/>
                <p:nvPr/>
              </p:nvSpPr>
              <p:spPr>
                <a:xfrm>
                  <a:off x="5380736" y="3711704"/>
                  <a:ext cx="1745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action</a:t>
                  </a:r>
                  <a:r>
                    <a:rPr lang="en-US" i="1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SE" dirty="0"/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4DF32D5-95CA-4E49-BB87-381345F76B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736" y="3711704"/>
                  <a:ext cx="1745286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2797" t="-10000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CBD18F9-FA35-4DDB-99A2-13F34905E70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80567" y="3270087"/>
              <a:ext cx="0" cy="53340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56" name="Table 63">
            <a:extLst>
              <a:ext uri="{FF2B5EF4-FFF2-40B4-BE49-F238E27FC236}">
                <a16:creationId xmlns:a16="http://schemas.microsoft.com/office/drawing/2014/main" id="{AE5A0D84-1373-4AB2-AD15-7D1C73B46938}"/>
              </a:ext>
            </a:extLst>
          </p:cNvPr>
          <p:cNvGraphicFramePr>
            <a:graphicFrameLocks/>
          </p:cNvGraphicFramePr>
          <p:nvPr/>
        </p:nvGraphicFramePr>
        <p:xfrm>
          <a:off x="1541307" y="4990732"/>
          <a:ext cx="69958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1960">
                  <a:extLst>
                    <a:ext uri="{9D8B030D-6E8A-4147-A177-3AD203B41FA5}">
                      <a16:colId xmlns:a16="http://schemas.microsoft.com/office/drawing/2014/main" val="1487118975"/>
                    </a:ext>
                  </a:extLst>
                </a:gridCol>
                <a:gridCol w="2331960">
                  <a:extLst>
                    <a:ext uri="{9D8B030D-6E8A-4147-A177-3AD203B41FA5}">
                      <a16:colId xmlns:a16="http://schemas.microsoft.com/office/drawing/2014/main" val="875602381"/>
                    </a:ext>
                  </a:extLst>
                </a:gridCol>
                <a:gridCol w="2331960">
                  <a:extLst>
                    <a:ext uri="{9D8B030D-6E8A-4147-A177-3AD203B41FA5}">
                      <a16:colId xmlns:a16="http://schemas.microsoft.com/office/drawing/2014/main" val="3256823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MDP Planning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Value-based RL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Policy-based RL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99222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16DCF83-579B-4902-903D-C4D033E3C067}"/>
                  </a:ext>
                </a:extLst>
              </p:cNvPr>
              <p:cNvSpPr txBox="1"/>
              <p:nvPr/>
            </p:nvSpPr>
            <p:spPr>
              <a:xfrm>
                <a:off x="3503806" y="4334241"/>
                <a:ext cx="2259658" cy="64633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dirty="0"/>
                  <a:t>action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16DCF83-579B-4902-903D-C4D033E3C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806" y="4334241"/>
                <a:ext cx="2259658" cy="646331"/>
              </a:xfrm>
              <a:prstGeom prst="rect">
                <a:avLst/>
              </a:prstGeom>
              <a:blipFill>
                <a:blip r:embed="rId13"/>
                <a:stretch>
                  <a:fillRect t="-5660" b="-660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CE1FA8D7-D4C6-42BF-95B8-4E600DB9F94D}"/>
              </a:ext>
            </a:extLst>
          </p:cNvPr>
          <p:cNvSpPr/>
          <p:nvPr/>
        </p:nvSpPr>
        <p:spPr bwMode="auto">
          <a:xfrm>
            <a:off x="5868144" y="2209800"/>
            <a:ext cx="2286000" cy="327660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987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D6FC-F52B-4F7C-A037-E5FDC2392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for Policy Gradient 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A6910-F45D-422E-AF7D-6960403D17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52736"/>
                <a:ext cx="8839200" cy="590465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</m:d>
                              </m:den>
                            </m:f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(replace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by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SGD update: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∇log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∇log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dirty="0"/>
                  <a:t>: score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action value function</a:t>
                </a:r>
              </a:p>
              <a:p>
                <a:pPr marL="0" indent="0">
                  <a:buNone/>
                </a:pP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A6910-F45D-422E-AF7D-6960403D17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52736"/>
                <a:ext cx="8839200" cy="5904656"/>
              </a:xfrm>
              <a:blipFill>
                <a:blip r:embed="rId3"/>
                <a:stretch>
                  <a:fillRect l="-158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807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67D8D6-06B6-4A16-B273-99326987A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259" y="2060848"/>
            <a:ext cx="3162741" cy="30770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4CCEC1-0BE2-481A-AD20-63A239D7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Actor-Critic Algorithm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973F71-6FE5-4194-85C8-3B34C260E1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052736"/>
                <a:ext cx="6156176" cy="5805264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Instead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∇log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use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∇log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∇log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subtract the baseline reward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to reduce update variance to get the TD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since we only care about the relative ranking of different actions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 The baseline does not affect the expected update since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∇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</m:d>
                          </m:e>
                        </m:func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After we execute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  critic uses TD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to decide how good the action was compared to the average for that state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dirty="0"/>
                  <a:t>. 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 then it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resulted in a higher value than expected, so actor updates policy parameters 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/>
                  <a:t> to increase the probability of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; and vice versa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Actor and Critic learn at the same time, constantly interacting. The actor is continually changing the policy params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/>
                  <a:t> to exceed the critics expectation, and the critic is constantly updating its value function params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dirty="0"/>
                  <a:t> to evaluate the actors changing policy. 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973F71-6FE5-4194-85C8-3B34C260E1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52736"/>
                <a:ext cx="6156176" cy="5805264"/>
              </a:xfrm>
              <a:blipFill>
                <a:blip r:embed="rId4"/>
                <a:stretch>
                  <a:fillRect l="-891" t="-4412" r="-3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2995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F745-674E-4FA5-ACE8-7032B6E2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Actor-Critic Algorithm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21C31A-288A-47F9-8C21-64ECCE0D46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980729"/>
                <a:ext cx="8839200" cy="1800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TD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Critic: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(semi-gradient TD)</a:t>
                </a:r>
              </a:p>
              <a:p>
                <a:r>
                  <a:rPr lang="en-US" dirty="0"/>
                  <a:t>Actor: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(Policy Gradient)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21C31A-288A-47F9-8C21-64ECCE0D46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80729"/>
                <a:ext cx="8839200" cy="1800200"/>
              </a:xfrm>
              <a:blipFill>
                <a:blip r:embed="rId3"/>
                <a:stretch>
                  <a:fillRect l="-1379" t="-8814" b="-88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A767741-E715-474C-92B9-8C5C48353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536" y="2726007"/>
            <a:ext cx="7011888" cy="4090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37073D-A0DA-4B2F-AFF7-CF1FF757D3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2" y="4555264"/>
            <a:ext cx="3611900" cy="223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50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C9141-7F3D-4217-94A6-43BD7D7F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Actor-Critic with </a:t>
            </a:r>
            <a:r>
              <a:rPr lang="en-US" dirty="0" err="1"/>
              <a:t>Softmax</a:t>
            </a:r>
            <a:r>
              <a:rPr lang="en-US" dirty="0"/>
              <a:t> Policies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452678-2772-48C0-BCDB-608AD2B805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Softmax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dirty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≐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</m:d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𝒜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dirty="0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</m:d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Assume linear value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≐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linear preference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)≐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Critic update: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Actor update: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dirty="0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dirty="0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dirty="0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452678-2772-48C0-BCDB-608AD2B805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8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592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4F01-3D45-4553-AAD6-A47E025A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Variants of PG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5F7CE5-A88A-47EC-B2EF-255A62BDEF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Original REINFORCE: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∇log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 Actor-Critic: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∇log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Advantage Actor-Critic: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∇log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TD Actor-Critic: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∇log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Critic uses policy evaluation (e.g. MC or TD learning)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5F7CE5-A88A-47EC-B2EF-255A62BDEF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79" t="-3044" b="-46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872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7A88-C764-41A0-86D4-B5ECA8DF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Pendulum </a:t>
            </a:r>
            <a:r>
              <a:rPr lang="en-US" dirty="0" err="1"/>
              <a:t>Swingup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7207CC-2E50-4236-B327-790CE151CF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0"/>
                <a:ext cx="7299920" cy="520701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Continuing task</a:t>
                </a:r>
              </a:p>
              <a:p>
                <a:r>
                  <a:rPr lang="en-US" dirty="0"/>
                  <a:t>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angular position;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∈[−2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angular velocity within user-specified range. If range is exceeded, it is reset to resting position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∈{−1,0,1}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≐−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Goal is to get the pendulum pointing directly up and keep it that way. 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7207CC-2E50-4236-B327-790CE151CF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0"/>
                <a:ext cx="7299920" cy="5207015"/>
              </a:xfrm>
              <a:blipFill>
                <a:blip r:embed="rId2"/>
                <a:stretch>
                  <a:fillRect l="-1671" t="-2342" r="-1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214F53E-7C22-4DD3-83DC-296356955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997" y="1484784"/>
            <a:ext cx="1810003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38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19B3-92ED-4D6F-B31E-1DE49976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255DF-7D24-4880-87D1-362081CC39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Critic: Value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≐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dirty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0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For Actor: Preference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)≐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dirty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update critic at </a:t>
                </a:r>
                <a:r>
                  <a:rPr lang="en-US" dirty="0" err="1"/>
                  <a:t>fast</a:t>
                </a:r>
                <a:r>
                  <a:rPr lang="en-US" dirty="0"/>
                  <a:t>er rate than actor: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𝛉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255DF-7D24-4880-87D1-362081CC39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86" t="-14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822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04DFB-12C2-4C91-BC96-42AB44FCE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Continuous Actions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E4173-00F3-4346-A4CF-BC4CA8295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85861"/>
            <a:ext cx="8839200" cy="307924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It might not be straightforward to choose a proper discrete set of actions</a:t>
            </a:r>
          </a:p>
          <a:p>
            <a:r>
              <a:rPr lang="en-US" dirty="0"/>
              <a:t>Continuous actions allow us to generalize over actions</a:t>
            </a:r>
          </a:p>
          <a:p>
            <a:pPr lvl="1"/>
            <a:r>
              <a:rPr lang="en-US" dirty="0"/>
              <a:t>If an action is good, its neighboring actions are also likely to be good</a:t>
            </a:r>
          </a:p>
          <a:p>
            <a:pPr lvl="1"/>
            <a:r>
              <a:rPr lang="en-US" dirty="0"/>
              <a:t>Discrete actions lack generalization: each action is independent of others, including its neighbors (similar to value functions for discrete states)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04DF3F-4A3D-4347-BAC3-185E1B120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478" y="4531149"/>
            <a:ext cx="4503043" cy="232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35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4C767-2E24-428E-929D-510D386C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Policies for Continuous Actions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79E278-D8A5-4D84-A7C7-965A3FAFEA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38785"/>
                <a:ext cx="8708936" cy="323504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∈[−3,3]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Gaussian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≐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0" smtClean="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≐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(assumed to be linear </a:t>
                </a:r>
                <a:r>
                  <a:rPr lang="en-US" dirty="0" err="1"/>
                  <a:t>func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Variance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≐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(assumed to be exponential of linear func)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79E278-D8A5-4D84-A7C7-965A3FAFEA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38785"/>
                <a:ext cx="8708936" cy="3235044"/>
              </a:xfrm>
              <a:blipFill>
                <a:blip r:embed="rId2"/>
                <a:stretch>
                  <a:fillRect l="-1400" t="-376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ABCC6BDD-E18C-4EB4-A59D-9B5CE0E30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2" y="4293096"/>
            <a:ext cx="2934109" cy="17242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A29A9A3-7E80-4DDA-9C47-05EC78A2074D}"/>
                  </a:ext>
                </a:extLst>
              </p:cNvPr>
              <p:cNvSpPr/>
              <p:nvPr/>
            </p:nvSpPr>
            <p:spPr>
              <a:xfrm>
                <a:off x="4258156" y="5972520"/>
                <a:ext cx="478105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gradually reduced during learning w. PG, </a:t>
                </a:r>
              </a:p>
              <a:p>
                <a:r>
                  <a:rPr lang="en-US" dirty="0"/>
                  <a:t>converging towards deterministic policy</a:t>
                </a:r>
                <a:endParaRPr lang="en-SE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A29A9A3-7E80-4DDA-9C47-05EC78A207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156" y="5972520"/>
                <a:ext cx="4781052" cy="646331"/>
              </a:xfrm>
              <a:prstGeom prst="rect">
                <a:avLst/>
              </a:prstGeom>
              <a:blipFill>
                <a:blip r:embed="rId4"/>
                <a:stretch>
                  <a:fillRect l="-1148" t="-5660" b="-1415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4F483CA-3816-4657-8D24-EB497329EC4C}"/>
                  </a:ext>
                </a:extLst>
              </p:cNvPr>
              <p:cNvSpPr/>
              <p:nvPr/>
            </p:nvSpPr>
            <p:spPr>
              <a:xfrm>
                <a:off x="24428" y="6041725"/>
                <a:ext cx="35382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Policy variance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initially large</a:t>
                </a:r>
                <a:endParaRPr lang="en-SE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4F483CA-3816-4657-8D24-EB497329E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8" y="6041725"/>
                <a:ext cx="3538213" cy="369332"/>
              </a:xfrm>
              <a:prstGeom prst="rect">
                <a:avLst/>
              </a:prstGeom>
              <a:blipFill>
                <a:blip r:embed="rId5"/>
                <a:stretch>
                  <a:fillRect l="-1379" t="-8197" r="-690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13">
            <a:extLst>
              <a:ext uri="{FF2B5EF4-FFF2-40B4-BE49-F238E27FC236}">
                <a16:creationId xmlns:a16="http://schemas.microsoft.com/office/drawing/2014/main" id="{68998416-E6D2-4539-B0F7-A5190C166D49}"/>
              </a:ext>
            </a:extLst>
          </p:cNvPr>
          <p:cNvSpPr/>
          <p:nvPr/>
        </p:nvSpPr>
        <p:spPr>
          <a:xfrm>
            <a:off x="2936905" y="4947916"/>
            <a:ext cx="637527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713C3-87D9-4BD2-93B5-8F0BBD74DACF}"/>
              </a:ext>
            </a:extLst>
          </p:cNvPr>
          <p:cNvSpPr txBox="1"/>
          <p:nvPr/>
        </p:nvSpPr>
        <p:spPr>
          <a:xfrm>
            <a:off x="2518321" y="4604620"/>
            <a:ext cx="125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 learning</a:t>
            </a:r>
            <a:endParaRPr lang="en-SE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8D53B89-6759-442B-87D8-C44E01A312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3193" y="4473829"/>
            <a:ext cx="2219820" cy="13628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D245A5C-F469-427A-B97C-16B36959A3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9009" y="4322522"/>
            <a:ext cx="2258575" cy="1665414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1CC0B61C-702E-4B09-BCE2-3512A65BBA1E}"/>
              </a:ext>
            </a:extLst>
          </p:cNvPr>
          <p:cNvSpPr/>
          <p:nvPr/>
        </p:nvSpPr>
        <p:spPr>
          <a:xfrm>
            <a:off x="5928829" y="4947409"/>
            <a:ext cx="637527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08BEE6-7CA1-4611-A8A4-1E8A3866DC8A}"/>
              </a:ext>
            </a:extLst>
          </p:cNvPr>
          <p:cNvSpPr txBox="1"/>
          <p:nvPr/>
        </p:nvSpPr>
        <p:spPr>
          <a:xfrm>
            <a:off x="5587006" y="4604620"/>
            <a:ext cx="125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 learning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387644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3016-4DF7-4828-BE8F-A0EFB2A6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Gradients of Log Policy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87FC0-AE9E-418B-A82A-C32507000F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908720"/>
                <a:ext cx="8839200" cy="5584155"/>
              </a:xfrm>
            </p:spPr>
            <p:txBody>
              <a:bodyPr>
                <a:normAutofit fontScale="5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≐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dirty="0">
                                                <a:latin typeface="Cambria Math" panose="02040503050406030204" pitchFamily="18" charset="0"/>
                                              </a:rPr>
                                              <m:t>𝛉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dirty="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dirty="0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Proof: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∇log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</m:d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∇exp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1" dirty="0">
                                                <a:latin typeface="Cambria Math" panose="02040503050406030204" pitchFamily="18" charset="0"/>
                                              </a:rPr>
                                              <m:t>𝛉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dirty="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</m:d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1" dirty="0">
                                                <a:latin typeface="Cambria Math" panose="02040503050406030204" pitchFamily="18" charset="0"/>
                                              </a:rPr>
                                              <m:t>𝛉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dirty="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dirty="0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∇log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dirty="0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Proof: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∇log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∇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dirty="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func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1" dirty="0">
                                                <a:latin typeface="Cambria Math" panose="02040503050406030204" pitchFamily="18" charset="0"/>
                                              </a:rPr>
                                              <m:t>𝛉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dirty="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func>
                              </m:den>
                            </m:f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dirty="0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func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1" dirty="0">
                                                <a:latin typeface="Cambria Math" panose="02040503050406030204" pitchFamily="18" charset="0"/>
                                              </a:rPr>
                                              <m:t>𝛉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func>
                              </m:den>
                            </m:f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dirty="0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dirty="0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func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1" dirty="0">
                                                <a:latin typeface="Cambria Math" panose="02040503050406030204" pitchFamily="18" charset="0"/>
                                              </a:rPr>
                                              <m:t>𝛉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dirty="0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1" dirty="0">
                                                <a:latin typeface="Cambria Math" panose="02040503050406030204" pitchFamily="18" charset="0"/>
                                              </a:rPr>
                                              <m:t>𝛉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func>
                              </m:den>
                            </m:f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1" dirty="0">
                                                <a:latin typeface="Cambria Math" panose="02040503050406030204" pitchFamily="18" charset="0"/>
                                              </a:rPr>
                                              <m:t>𝛉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dirty="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func>
                              </m:den>
                            </m:f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dirty="0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𝛉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87FC0-AE9E-418B-A82A-C32507000F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08720"/>
                <a:ext cx="8839200" cy="5584155"/>
              </a:xfrm>
              <a:blipFill>
                <a:blip r:embed="rId2"/>
                <a:stretch>
                  <a:fillRect l="-4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67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C681-C74A-4A83-930F-6C4F3128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CH13 Policy Gradient Methods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60904A-8D97-4FDE-888A-6054FDE0D0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0"/>
                <a:ext cx="8839200" cy="557214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Value Based</a:t>
                </a:r>
              </a:p>
              <a:p>
                <a:pPr lvl="1"/>
                <a:r>
                  <a:rPr lang="en-US" dirty="0"/>
                  <a:t>Learnt Value Function</a:t>
                </a:r>
              </a:p>
              <a:p>
                <a:pPr lvl="1"/>
                <a:r>
                  <a:rPr lang="en-US" dirty="0"/>
                  <a:t>Implicit policy (e.g.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-greedy)</a:t>
                </a:r>
              </a:p>
              <a:p>
                <a:r>
                  <a:rPr lang="en-US" dirty="0"/>
                  <a:t>Policy Based</a:t>
                </a:r>
              </a:p>
              <a:p>
                <a:pPr lvl="1"/>
                <a:r>
                  <a:rPr lang="en-US" dirty="0"/>
                  <a:t>No Value Function</a:t>
                </a:r>
              </a:p>
              <a:p>
                <a:pPr lvl="1"/>
                <a:r>
                  <a:rPr lang="en-US" dirty="0"/>
                  <a:t>Learnt Policy</a:t>
                </a:r>
              </a:p>
              <a:p>
                <a:r>
                  <a:rPr lang="en-US" dirty="0"/>
                  <a:t>Actor-Critic</a:t>
                </a:r>
              </a:p>
              <a:p>
                <a:pPr lvl="1"/>
                <a:r>
                  <a:rPr lang="en-US" dirty="0"/>
                  <a:t>Learnt Value Function</a:t>
                </a:r>
              </a:p>
              <a:p>
                <a:pPr lvl="1"/>
                <a:r>
                  <a:rPr lang="en-US" dirty="0"/>
                  <a:t>Learnt Policy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60904A-8D97-4FDE-888A-6054FDE0D0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0"/>
                <a:ext cx="8839200" cy="5572140"/>
              </a:xfrm>
              <a:blipFill>
                <a:blip r:embed="rId2"/>
                <a:stretch>
                  <a:fillRect l="-1586" t="-14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122E070-0808-42DE-A951-6431D4970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299" y="2996952"/>
            <a:ext cx="4108301" cy="264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20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A664-4B80-4BB5-81EC-98DB4871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1CB47-A5A2-4A27-9D3E-C4131D77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45892-56E3-428D-9ABF-9F661F922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2742"/>
            <a:ext cx="9144000" cy="381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0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7291-AE6D-4A16-BE34-CD23DB08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Policy-based RL Pros and Cons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10063-56C1-45FB-8B6D-86084E22C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14422"/>
                <a:ext cx="8839200" cy="564357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Pros:</a:t>
                </a:r>
              </a:p>
              <a:p>
                <a:pPr lvl="1"/>
                <a:r>
                  <a:rPr lang="en-US" dirty="0"/>
                  <a:t>Effective in high-dimensional or continuous action space.</a:t>
                </a:r>
              </a:p>
              <a:p>
                <a:pPr lvl="2"/>
                <a:r>
                  <a:rPr lang="en-US" dirty="0"/>
                  <a:t>Value-based RL is only applicable to discrete action space; inefficient to discretize continuous actions for high-dim action space, as taking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may be expensive.</a:t>
                </a:r>
              </a:p>
              <a:p>
                <a:pPr lvl="1"/>
                <a:r>
                  <a:rPr lang="en-US" dirty="0"/>
                  <a:t>Can learn stochastic policies</a:t>
                </a:r>
              </a:p>
              <a:p>
                <a:pPr lvl="2"/>
                <a:r>
                  <a:rPr lang="en-US" dirty="0"/>
                  <a:t>Value-based RL learns a near-deterministic policy (greedy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-greedy).</a:t>
                </a:r>
              </a:p>
              <a:p>
                <a:pPr lvl="2"/>
                <a:r>
                  <a:rPr lang="en-US" dirty="0"/>
                  <a:t>For the game rock-paper-scissors, deterministic policy does not work well.</a:t>
                </a:r>
              </a:p>
              <a:p>
                <a:pPr lvl="1"/>
                <a:r>
                  <a:rPr lang="en-US" dirty="0"/>
                  <a:t>Better convergence properties.</a:t>
                </a:r>
              </a:p>
              <a:p>
                <a:r>
                  <a:rPr lang="en-US" dirty="0"/>
                  <a:t>Disadvantages:</a:t>
                </a:r>
              </a:p>
              <a:p>
                <a:pPr lvl="1"/>
                <a:r>
                  <a:rPr lang="en-US" dirty="0"/>
                  <a:t>Typically converges to a local rather than global optimum.</a:t>
                </a:r>
              </a:p>
              <a:p>
                <a:pPr lvl="1"/>
                <a:r>
                  <a:rPr lang="en-US" dirty="0"/>
                  <a:t>Evaluating a policy is typically inefficient and high variance.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10063-56C1-45FB-8B6D-86084E22C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14422"/>
                <a:ext cx="8839200" cy="5643578"/>
              </a:xfrm>
              <a:blipFill>
                <a:blip r:embed="rId2"/>
                <a:stretch>
                  <a:fillRect l="-1379" t="-2160" r="-759" b="-32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09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1200-3613-4B7A-B38B-349A23EC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Mountain Car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8AEBD-5418-49B6-97EA-BFC2132F6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Middle: a complex value function</a:t>
            </a:r>
          </a:p>
          <a:p>
            <a:r>
              <a:rPr lang="en-US" dirty="0"/>
              <a:t>Right: a simple policy that works well: accelerate in the direction of current velocity.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A2BEF-91C1-4FA5-B205-07BEDBB64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197178"/>
            <a:ext cx="2837754" cy="21431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331B96-82B1-4FC7-AA96-13150CACF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4197178"/>
            <a:ext cx="3112010" cy="21850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956B39-FAE8-4735-80A7-994681B02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783" y="4005064"/>
            <a:ext cx="2664740" cy="237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8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A1E7-E6BE-4B46-A446-AF34BCCC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Approximation for Action Value Function vs. Policy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0CA1F4-433D-4DB3-84B4-F6B31AD7FD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1"/>
                <a:ext cx="8839200" cy="243117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Left: function approximation for action value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Right: function approximation for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Probability that 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taken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with parameter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≥0,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𝒜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dirty="0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</m:d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=1,∀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0CA1F4-433D-4DB3-84B4-F6B31AD7FD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1"/>
                <a:ext cx="8839200" cy="2431171"/>
              </a:xfrm>
              <a:blipFill>
                <a:blip r:embed="rId3"/>
                <a:stretch>
                  <a:fillRect l="-1172" t="-5263" b="-360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2D30641-B167-479A-AF14-9545C2822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3717032"/>
            <a:ext cx="6297738" cy="281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1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48A0-9B2D-4068-9B95-C10D61B7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Aliased </a:t>
            </a:r>
            <a:r>
              <a:rPr lang="en-US" dirty="0" err="1"/>
              <a:t>Gridworld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F9E0FD-E5D6-44EE-ABDE-E9D70F6242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14422"/>
                <a:ext cx="8839200" cy="336670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Agent cannot observe its position directly; it can only observe features of the following form (for all directions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,…∈(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) </a:t>
                </a:r>
                <a:r>
                  <a:rPr lang="en-US" dirty="0"/>
                  <a:t>(if there are walls in each direction)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indicator function: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Hence agent cannot differentiate between the 2 grey states (it is a Partially Observable MDP (POMDP))</a:t>
                </a:r>
              </a:p>
              <a:p>
                <a:r>
                  <a:rPr lang="en-US" dirty="0"/>
                  <a:t>Value-based RL: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Policy-based RL: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dirty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F9E0FD-E5D6-44EE-ABDE-E9D70F6242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14422"/>
                <a:ext cx="8839200" cy="3366706"/>
              </a:xfrm>
              <a:blipFill>
                <a:blip r:embed="rId3"/>
                <a:stretch>
                  <a:fillRect l="-1172" t="-3804" r="-207" b="-30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C711DD4-EF35-49E0-A868-86489AFDB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109" y="4558982"/>
            <a:ext cx="5217782" cy="216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2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622A-2515-4A3C-A113-DAF785A3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Aliased </a:t>
            </a:r>
            <a:r>
              <a:rPr lang="en-US" dirty="0" err="1"/>
              <a:t>Gridworld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095FC9-0C40-4E5C-BA79-E2F359C9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1"/>
                <a:ext cx="8839200" cy="372731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An optimal deterministic policy:</a:t>
                </a:r>
              </a:p>
              <a:p>
                <a:pPr lvl="1"/>
                <a:r>
                  <a:rPr lang="en-US" dirty="0"/>
                  <a:t>Either move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in both grey states (red arrows), or move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in both grey states; Either way, it can get stuck and never reach the money</a:t>
                </a:r>
              </a:p>
              <a:p>
                <a:pPr lvl="1"/>
                <a:r>
                  <a:rPr lang="en-US" dirty="0"/>
                  <a:t>Value-based RL learns a near-deterministic policy (greedy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-greedy), So it may traverse the corridor for a long time.</a:t>
                </a:r>
              </a:p>
              <a:p>
                <a:r>
                  <a:rPr lang="en-US" dirty="0"/>
                  <a:t>An optimal stochastic policy: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move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m:rPr>
                            <m:nor/>
                          </m:rPr>
                          <a:rPr lang="en-US" dirty="0"/>
                          <m:t>wall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to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and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S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move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e>
                        <m:r>
                          <m:rPr>
                            <m:nor/>
                          </m:rPr>
                          <a:rPr lang="en-US" dirty="0"/>
                          <m:t>wall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to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and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S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Randomly move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in grey states.</a:t>
                </a:r>
              </a:p>
              <a:p>
                <a:r>
                  <a:rPr lang="en-US" dirty="0"/>
                  <a:t>It will reach the goal state in a few steps with high probability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095FC9-0C40-4E5C-BA79-E2F359C9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1"/>
                <a:ext cx="8839200" cy="3727316"/>
              </a:xfrm>
              <a:blipFill>
                <a:blip r:embed="rId2"/>
                <a:stretch>
                  <a:fillRect l="-966" t="-311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188E9E3-DD77-4CC8-9F51-EF688C586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32" y="4509120"/>
            <a:ext cx="4115375" cy="16804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7511AF-3525-4C83-83DA-1ED62650B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509120"/>
            <a:ext cx="4092511" cy="16690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4F223E-9DF6-4A86-B140-32490E6E3FF5}"/>
              </a:ext>
            </a:extLst>
          </p:cNvPr>
          <p:cNvSpPr/>
          <p:nvPr/>
        </p:nvSpPr>
        <p:spPr>
          <a:xfrm>
            <a:off x="1329881" y="6189564"/>
            <a:ext cx="2009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Opt</a:t>
            </a:r>
            <a:r>
              <a:rPr lang="en-US" sz="2400" dirty="0"/>
              <a:t> det policy </a:t>
            </a:r>
            <a:endParaRPr lang="en-SE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39FCBA-24FE-4833-8CE3-C88F6026CA35}"/>
              </a:ext>
            </a:extLst>
          </p:cNvPr>
          <p:cNvSpPr/>
          <p:nvPr/>
        </p:nvSpPr>
        <p:spPr>
          <a:xfrm>
            <a:off x="5620802" y="6189564"/>
            <a:ext cx="1994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Opt</a:t>
            </a:r>
            <a:r>
              <a:rPr lang="en-US" sz="2400" dirty="0"/>
              <a:t> </a:t>
            </a:r>
            <a:r>
              <a:rPr lang="en-US" sz="2400" dirty="0" err="1"/>
              <a:t>Sto</a:t>
            </a:r>
            <a:r>
              <a:rPr lang="en-US" sz="2400" dirty="0"/>
              <a:t> policy 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3595386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172FFB-7957-4345-928F-A5F33C811CB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Optimal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-Soft Policy</a:t>
                </a:r>
                <a:endParaRPr lang="en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172FFB-7957-4345-928F-A5F33C811C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2797" b="-202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A2E9D6-20A4-43B7-B3A7-A8EC51A0CF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231678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optimal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-soft policy is the policy with the highest value in each state among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-soft policies. It performs worse than the optimal greedy deterministic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in general. </a:t>
                </a:r>
              </a:p>
              <a:p>
                <a:r>
                  <a:rPr lang="en-US" dirty="0"/>
                  <a:t>But it often performs reasonably well, and avoids exploring starts.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A2E9D6-20A4-43B7-B3A7-A8EC51A0C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2316782"/>
              </a:xfrm>
              <a:blipFill>
                <a:blip r:embed="rId4"/>
                <a:stretch>
                  <a:fillRect l="-1259" t="-6053" r="-2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07AC8-12B8-44AB-B1F1-9616AD9B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53003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30D6D-8749-4279-9097-DBEF4657E9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6394" y="3581400"/>
            <a:ext cx="6511212" cy="31623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A8AE9B-99B7-49D8-B3DA-85882BF74CD8}"/>
              </a:ext>
            </a:extLst>
          </p:cNvPr>
          <p:cNvSpPr/>
          <p:nvPr/>
        </p:nvSpPr>
        <p:spPr bwMode="auto">
          <a:xfrm>
            <a:off x="76200" y="121298"/>
            <a:ext cx="1111424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Recall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86568E-05D3-4D4C-9E5E-4E4DE7C58062}"/>
              </a:ext>
            </a:extLst>
          </p:cNvPr>
          <p:cNvSpPr/>
          <p:nvPr/>
        </p:nvSpPr>
        <p:spPr>
          <a:xfrm>
            <a:off x="2681790" y="3892860"/>
            <a:ext cx="3780420" cy="1178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Only applies to MDP, not POMDP</a:t>
            </a:r>
            <a:endParaRPr lang="en-SE" sz="3600" dirty="0"/>
          </a:p>
        </p:txBody>
      </p:sp>
    </p:spTree>
    <p:extLst>
      <p:ext uri="{BB962C8B-B14F-4D97-AF65-F5344CB8AC3E}">
        <p14:creationId xmlns:p14="http://schemas.microsoft.com/office/powerpoint/2010/main" val="212982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TightTImeNewRoman.potx" id="{59447852-37EA-4ABF-BBFF-150E12CDFC2B}" vid="{F76BE00F-24B4-4E55-8BA2-E9C4295DBD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C9F4636FD8CF4DBA576E51CE9A9557" ma:contentTypeVersion="2" ma:contentTypeDescription="Create a new document." ma:contentTypeScope="" ma:versionID="f81b2d1ebf067b2fadb277216ce19594">
  <xsd:schema xmlns:xsd="http://www.w3.org/2001/XMLSchema" xmlns:xs="http://www.w3.org/2001/XMLSchema" xmlns:p="http://schemas.microsoft.com/office/2006/metadata/properties" xmlns:ns3="221e1496-d443-4306-ad63-a100e0046a13" targetNamespace="http://schemas.microsoft.com/office/2006/metadata/properties" ma:root="true" ma:fieldsID="090bdcfad224ed1fbc2c710fa119c475" ns3:_="">
    <xsd:import namespace="221e1496-d443-4306-ad63-a100e0046a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1e1496-d443-4306-ad63-a100e0046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7B2AAA-3E84-49CC-BE6D-CB4399E554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8D1CD2-3289-4F40-8C3A-CFDE35750563}">
  <ds:schemaRefs>
    <ds:schemaRef ds:uri="221e1496-d443-4306-ad63-a100e0046a13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9A97BC6-6203-4F30-B7CB-9CE25787E7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1e1496-d443-4306-ad63-a100e0046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_TemplateTightTImeNewRoman</Template>
  <TotalTime>1666</TotalTime>
  <Words>2930</Words>
  <Application>Microsoft Office PowerPoint</Application>
  <PresentationFormat>On-screen Show (4:3)</PresentationFormat>
  <Paragraphs>345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Cambria Math</vt:lpstr>
      <vt:lpstr>_Template</vt:lpstr>
      <vt:lpstr>L7.3 Policy-based RL</vt:lpstr>
      <vt:lpstr>Policy-based RL</vt:lpstr>
      <vt:lpstr>CH13 Policy Gradient Methods</vt:lpstr>
      <vt:lpstr>Policy-based RL Pros and Cons</vt:lpstr>
      <vt:lpstr>Mountain Car Example</vt:lpstr>
      <vt:lpstr>Function Approximation for Action Value Function vs. Policy</vt:lpstr>
      <vt:lpstr>Example: Aliased Gridworld</vt:lpstr>
      <vt:lpstr>Example: Aliased Gridworld</vt:lpstr>
      <vt:lpstr>Optimal ϵ-Soft Policy</vt:lpstr>
      <vt:lpstr>SoftMax Policy for Discrete Actions</vt:lpstr>
      <vt:lpstr>Gaussian Policy for Continuous Actions</vt:lpstr>
      <vt:lpstr>An Example MDP (Det Env)</vt:lpstr>
      <vt:lpstr>Average Reward Objective</vt:lpstr>
      <vt:lpstr>Return vs. Differential Return</vt:lpstr>
      <vt:lpstr>Differential Return</vt:lpstr>
      <vt:lpstr>Side Note: Cesàro Summation</vt:lpstr>
      <vt:lpstr>Bellman Equations for Average Reward</vt:lpstr>
      <vt:lpstr>Policy Optimization w. Average Reward Objective</vt:lpstr>
      <vt:lpstr>Policy Gradient Theorem</vt:lpstr>
      <vt:lpstr>SGD for Policy Gradient </vt:lpstr>
      <vt:lpstr>Actor-Critic Algorithm</vt:lpstr>
      <vt:lpstr>Actor-Critic Algorithm</vt:lpstr>
      <vt:lpstr>Actor-Critic with Softmax Policies</vt:lpstr>
      <vt:lpstr>Many Variants of PG</vt:lpstr>
      <vt:lpstr>Pendulum Swingup</vt:lpstr>
      <vt:lpstr>PowerPoint Presentation</vt:lpstr>
      <vt:lpstr>Advantages of Continuous Actions</vt:lpstr>
      <vt:lpstr>Gaussian Policies for Continuous Actions</vt:lpstr>
      <vt:lpstr>Taking Gradients of Log Policy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Zonghua Gu</dc:creator>
  <cp:lastModifiedBy>Zonghua Gu</cp:lastModifiedBy>
  <cp:revision>111</cp:revision>
  <dcterms:created xsi:type="dcterms:W3CDTF">2020-05-18T09:26:30Z</dcterms:created>
  <dcterms:modified xsi:type="dcterms:W3CDTF">2021-05-02T06:47:03Z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0x01010004C9F4636FD8CF4DBA576E51CE9A9557</vt:lpwstr>
  </property>
</Properties>
</file>