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7" r:id="rId3"/>
    <p:sldId id="314" r:id="rId4"/>
    <p:sldId id="315" r:id="rId5"/>
    <p:sldId id="341" r:id="rId6"/>
    <p:sldId id="316" r:id="rId7"/>
    <p:sldId id="317" r:id="rId8"/>
    <p:sldId id="318" r:id="rId9"/>
    <p:sldId id="319" r:id="rId10"/>
    <p:sldId id="320" r:id="rId11"/>
    <p:sldId id="321" r:id="rId12"/>
    <p:sldId id="322" r:id="rId13"/>
    <p:sldId id="328" r:id="rId14"/>
    <p:sldId id="327" r:id="rId15"/>
    <p:sldId id="329" r:id="rId16"/>
    <p:sldId id="330" r:id="rId17"/>
    <p:sldId id="339" r:id="rId18"/>
    <p:sldId id="334" r:id="rId19"/>
    <p:sldId id="336" r:id="rId20"/>
    <p:sldId id="337" r:id="rId21"/>
    <p:sldId id="264" r:id="rId22"/>
    <p:sldId id="265" r:id="rId23"/>
    <p:sldId id="269" r:id="rId24"/>
    <p:sldId id="270" r:id="rId25"/>
    <p:sldId id="275" r:id="rId26"/>
    <p:sldId id="273" r:id="rId27"/>
    <p:sldId id="297" r:id="rId28"/>
    <p:sldId id="298" r:id="rId29"/>
    <p:sldId id="300" r:id="rId30"/>
    <p:sldId id="301" r:id="rId31"/>
    <p:sldId id="302" r:id="rId32"/>
    <p:sldId id="303" r:id="rId33"/>
    <p:sldId id="304" r:id="rId34"/>
    <p:sldId id="306" r:id="rId35"/>
    <p:sldId id="338" r:id="rId36"/>
    <p:sldId id="333" r:id="rId37"/>
    <p:sldId id="296" r:id="rId38"/>
    <p:sldId id="340"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72680" autoAdjust="0"/>
  </p:normalViewPr>
  <p:slideViewPr>
    <p:cSldViewPr snapToGrid="0" snapToObjects="1">
      <p:cViewPr varScale="1">
        <p:scale>
          <a:sx n="60" d="100"/>
          <a:sy n="60" d="100"/>
        </p:scale>
        <p:origin x="2093" y="3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59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9/29/2024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H5kAcmGOn4Q"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AE5I0xACpZ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node can have 2 subtrees.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a:t>
            </a:fld>
            <a:endParaRPr lang="en-US"/>
          </a:p>
        </p:txBody>
      </p:sp>
    </p:spTree>
    <p:extLst>
      <p:ext uri="{BB962C8B-B14F-4D97-AF65-F5344CB8AC3E}">
        <p14:creationId xmlns:p14="http://schemas.microsoft.com/office/powerpoint/2010/main" val="423358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Heaps and Heap Sort 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https://www.youtube.com/watch?v=H5kAcmGOn4Q</a:t>
            </a:r>
            <a:r>
              <a:rPr lang="en-GB" dirty="0"/>
              <a:t> </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3417966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Recursive Implementation</a:t>
            </a:r>
          </a:p>
          <a:p>
            <a:endParaRPr lang="en-GB" dirty="0"/>
          </a:p>
          <a:p>
            <a:r>
              <a:rPr lang="en-GB" dirty="0"/>
              <a:t>After partitioning, the quicksort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a:t>
            </a:r>
            <a:r>
              <a:rPr lang="en-GB" dirty="0" err="1"/>
              <a:t>quickSort</a:t>
            </a:r>
            <a:r>
              <a:rPr lang="en-GB" dirty="0"/>
              <a:t>(array, low, high):</a:t>
            </a:r>
          </a:p>
          <a:p>
            <a:r>
              <a:rPr lang="en-GB" dirty="0"/>
              <a:t>    if low &lt; high:</a:t>
            </a:r>
          </a:p>
          <a:p>
            <a:r>
              <a:rPr lang="en-GB" dirty="0"/>
              <a:t>        pi = partition(array, low, high)</a:t>
            </a:r>
          </a:p>
          <a:p>
            <a:r>
              <a:rPr lang="en-GB" dirty="0"/>
              <a:t>        </a:t>
            </a:r>
            <a:r>
              <a:rPr lang="en-GB" dirty="0" err="1"/>
              <a:t>quickSort</a:t>
            </a:r>
            <a:r>
              <a:rPr lang="en-GB" dirty="0"/>
              <a:t>(array, low, pi - 1)</a:t>
            </a:r>
          </a:p>
          <a:p>
            <a:r>
              <a:rPr lang="en-GB" dirty="0"/>
              <a:t>        </a:t>
            </a:r>
            <a:r>
              <a:rPr lang="en-GB" dirty="0" err="1"/>
              <a:t>quickSort</a:t>
            </a:r>
            <a:r>
              <a:rPr lang="en-GB" dirty="0"/>
              <a: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err="1"/>
              <a:t>quickSort</a:t>
            </a:r>
            <a:r>
              <a:rPr lang="en-GB" dirty="0"/>
              <a: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quicksort's performance:</a:t>
            </a:r>
          </a:p>
          <a:p>
            <a:endParaRPr lang="en-GB" dirty="0"/>
          </a:p>
          <a:p>
            <a:r>
              <a:rPr lang="en-GB" dirty="0"/>
              <a:t>- **Multi-pivot quicksort**: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https://en.wikipedia.org/wiki/Quicksort</a:t>
            </a:r>
          </a:p>
          <a:p>
            <a:r>
              <a:rPr lang="en-GB" dirty="0"/>
              <a:t>[5] https://builtin.com/articles/quicksort</a:t>
            </a:r>
          </a:p>
          <a:p>
            <a:r>
              <a:rPr lang="en-GB" dirty="0"/>
              <a:t>[6] https://stackoverflow.com/questions/164163/quicksort-choosing-the-pivot</a:t>
            </a:r>
          </a:p>
          <a:p>
            <a:r>
              <a:rPr lang="en-GB" dirty="0"/>
              <a:t>[7] https://www.youtube.com/watch?v=Vtckgz38QHs</a:t>
            </a:r>
          </a:p>
          <a:p>
            <a:r>
              <a:rPr lang="en-GB" dirty="0"/>
              <a:t>[8] https://algs4.cs.princeton.edu/23quicksort/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17</a:t>
            </a:fld>
            <a:endParaRPr lang="en-US"/>
          </a:p>
        </p:txBody>
      </p:sp>
    </p:spTree>
    <p:extLst>
      <p:ext uri="{BB962C8B-B14F-4D97-AF65-F5344CB8AC3E}">
        <p14:creationId xmlns:p14="http://schemas.microsoft.com/office/powerpoint/2010/main" val="279807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105523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latin typeface="Times New Roman"/>
                <a:cs typeface="Times New Roman"/>
              </a:rPr>
              <a:t>What Is a Binary Heap? (Talks about min heap)</a:t>
            </a:r>
          </a:p>
          <a:p>
            <a:pPr lvl="1"/>
            <a:r>
              <a:rPr lang="en-GB" dirty="0">
                <a:latin typeface="Times New Roman"/>
                <a:cs typeface="Times New Roman"/>
                <a:hlinkClick r:id="rId3"/>
              </a:rPr>
              <a:t>https://www.youtube.com/watch?v=AE5I0xACpZs</a:t>
            </a:r>
            <a:r>
              <a:rPr lang="en-GB" dirty="0">
                <a:latin typeface="Times New Roman"/>
                <a:cs typeface="Times New Roman"/>
              </a:rPr>
              <a:t> </a:t>
            </a:r>
            <a:endParaRPr lang="en-SE"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38</a:t>
            </a:fld>
            <a:endParaRPr lang="en-US"/>
          </a:p>
        </p:txBody>
      </p:sp>
    </p:spTree>
    <p:extLst>
      <p:ext uri="{BB962C8B-B14F-4D97-AF65-F5344CB8AC3E}">
        <p14:creationId xmlns:p14="http://schemas.microsoft.com/office/powerpoint/2010/main" val="2510204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youtube.com/watch?v=4vc5OYLMcY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117" Type="http://schemas.openxmlformats.org/officeDocument/2006/relationships/image" Target="../media/image168.png"/><Relationship Id="rId21" Type="http://schemas.openxmlformats.org/officeDocument/2006/relationships/image" Target="../media/image72.png"/><Relationship Id="rId42" Type="http://schemas.openxmlformats.org/officeDocument/2006/relationships/image" Target="../media/image93.png"/><Relationship Id="rId63" Type="http://schemas.openxmlformats.org/officeDocument/2006/relationships/image" Target="../media/image114.png"/><Relationship Id="rId84" Type="http://schemas.openxmlformats.org/officeDocument/2006/relationships/image" Target="../media/image135.png"/><Relationship Id="rId138" Type="http://schemas.openxmlformats.org/officeDocument/2006/relationships/image" Target="../media/image189.png"/><Relationship Id="rId159" Type="http://schemas.openxmlformats.org/officeDocument/2006/relationships/image" Target="../media/image210.png"/><Relationship Id="rId170" Type="http://schemas.openxmlformats.org/officeDocument/2006/relationships/image" Target="../media/image221.png"/><Relationship Id="rId107" Type="http://schemas.openxmlformats.org/officeDocument/2006/relationships/image" Target="../media/image158.png"/><Relationship Id="rId11" Type="http://schemas.openxmlformats.org/officeDocument/2006/relationships/image" Target="../media/image62.png"/><Relationship Id="rId32" Type="http://schemas.openxmlformats.org/officeDocument/2006/relationships/image" Target="../media/image83.png"/><Relationship Id="rId53" Type="http://schemas.openxmlformats.org/officeDocument/2006/relationships/image" Target="../media/image104.png"/><Relationship Id="rId74" Type="http://schemas.openxmlformats.org/officeDocument/2006/relationships/image" Target="../media/image125.png"/><Relationship Id="rId128" Type="http://schemas.openxmlformats.org/officeDocument/2006/relationships/image" Target="../media/image179.png"/><Relationship Id="rId149" Type="http://schemas.openxmlformats.org/officeDocument/2006/relationships/image" Target="../media/image200.png"/><Relationship Id="rId5" Type="http://schemas.openxmlformats.org/officeDocument/2006/relationships/image" Target="../media/image56.png"/><Relationship Id="rId95" Type="http://schemas.openxmlformats.org/officeDocument/2006/relationships/image" Target="../media/image146.png"/><Relationship Id="rId160" Type="http://schemas.openxmlformats.org/officeDocument/2006/relationships/image" Target="../media/image211.png"/><Relationship Id="rId22" Type="http://schemas.openxmlformats.org/officeDocument/2006/relationships/image" Target="../media/image73.png"/><Relationship Id="rId43" Type="http://schemas.openxmlformats.org/officeDocument/2006/relationships/image" Target="../media/image94.png"/><Relationship Id="rId64" Type="http://schemas.openxmlformats.org/officeDocument/2006/relationships/image" Target="../media/image115.png"/><Relationship Id="rId118" Type="http://schemas.openxmlformats.org/officeDocument/2006/relationships/image" Target="../media/image169.png"/><Relationship Id="rId139" Type="http://schemas.openxmlformats.org/officeDocument/2006/relationships/image" Target="../media/image190.png"/><Relationship Id="rId85" Type="http://schemas.openxmlformats.org/officeDocument/2006/relationships/image" Target="../media/image136.png"/><Relationship Id="rId150" Type="http://schemas.openxmlformats.org/officeDocument/2006/relationships/image" Target="../media/image201.png"/><Relationship Id="rId171" Type="http://schemas.openxmlformats.org/officeDocument/2006/relationships/image" Target="../media/image222.png"/><Relationship Id="rId12" Type="http://schemas.openxmlformats.org/officeDocument/2006/relationships/image" Target="../media/image63.png"/><Relationship Id="rId33" Type="http://schemas.openxmlformats.org/officeDocument/2006/relationships/image" Target="../media/image84.png"/><Relationship Id="rId108" Type="http://schemas.openxmlformats.org/officeDocument/2006/relationships/image" Target="../media/image159.png"/><Relationship Id="rId129" Type="http://schemas.openxmlformats.org/officeDocument/2006/relationships/image" Target="../media/image180.png"/><Relationship Id="rId54" Type="http://schemas.openxmlformats.org/officeDocument/2006/relationships/image" Target="../media/image105.png"/><Relationship Id="rId70" Type="http://schemas.openxmlformats.org/officeDocument/2006/relationships/image" Target="../media/image121.png"/><Relationship Id="rId75" Type="http://schemas.openxmlformats.org/officeDocument/2006/relationships/image" Target="../media/image126.png"/><Relationship Id="rId91" Type="http://schemas.openxmlformats.org/officeDocument/2006/relationships/image" Target="../media/image142.png"/><Relationship Id="rId96" Type="http://schemas.openxmlformats.org/officeDocument/2006/relationships/image" Target="../media/image147.png"/><Relationship Id="rId140" Type="http://schemas.openxmlformats.org/officeDocument/2006/relationships/image" Target="../media/image191.png"/><Relationship Id="rId145" Type="http://schemas.openxmlformats.org/officeDocument/2006/relationships/image" Target="../media/image196.png"/><Relationship Id="rId161" Type="http://schemas.openxmlformats.org/officeDocument/2006/relationships/image" Target="../media/image212.png"/><Relationship Id="rId166" Type="http://schemas.openxmlformats.org/officeDocument/2006/relationships/image" Target="../media/image217.png"/><Relationship Id="rId1" Type="http://schemas.openxmlformats.org/officeDocument/2006/relationships/slideLayout" Target="../slideLayouts/slideLayout2.xml"/><Relationship Id="rId6" Type="http://schemas.openxmlformats.org/officeDocument/2006/relationships/image" Target="../media/image57.png"/><Relationship Id="rId23" Type="http://schemas.openxmlformats.org/officeDocument/2006/relationships/image" Target="../media/image74.png"/><Relationship Id="rId28" Type="http://schemas.openxmlformats.org/officeDocument/2006/relationships/image" Target="../media/image79.png"/><Relationship Id="rId49" Type="http://schemas.openxmlformats.org/officeDocument/2006/relationships/image" Target="../media/image100.png"/><Relationship Id="rId114" Type="http://schemas.openxmlformats.org/officeDocument/2006/relationships/image" Target="../media/image165.png"/><Relationship Id="rId119" Type="http://schemas.openxmlformats.org/officeDocument/2006/relationships/image" Target="../media/image170.png"/><Relationship Id="rId44" Type="http://schemas.openxmlformats.org/officeDocument/2006/relationships/image" Target="../media/image95.png"/><Relationship Id="rId60" Type="http://schemas.openxmlformats.org/officeDocument/2006/relationships/image" Target="../media/image111.png"/><Relationship Id="rId65" Type="http://schemas.openxmlformats.org/officeDocument/2006/relationships/image" Target="../media/image116.png"/><Relationship Id="rId81" Type="http://schemas.openxmlformats.org/officeDocument/2006/relationships/image" Target="../media/image132.png"/><Relationship Id="rId86" Type="http://schemas.openxmlformats.org/officeDocument/2006/relationships/image" Target="../media/image137.png"/><Relationship Id="rId130" Type="http://schemas.openxmlformats.org/officeDocument/2006/relationships/image" Target="../media/image181.png"/><Relationship Id="rId135" Type="http://schemas.openxmlformats.org/officeDocument/2006/relationships/image" Target="../media/image186.png"/><Relationship Id="rId151" Type="http://schemas.openxmlformats.org/officeDocument/2006/relationships/image" Target="../media/image202.png"/><Relationship Id="rId156" Type="http://schemas.openxmlformats.org/officeDocument/2006/relationships/image" Target="../media/image207.png"/><Relationship Id="rId172" Type="http://schemas.openxmlformats.org/officeDocument/2006/relationships/image" Target="../media/image223.png"/><Relationship Id="rId13" Type="http://schemas.openxmlformats.org/officeDocument/2006/relationships/image" Target="../media/image64.png"/><Relationship Id="rId18" Type="http://schemas.openxmlformats.org/officeDocument/2006/relationships/image" Target="../media/image69.png"/><Relationship Id="rId39" Type="http://schemas.openxmlformats.org/officeDocument/2006/relationships/image" Target="../media/image90.png"/><Relationship Id="rId109" Type="http://schemas.openxmlformats.org/officeDocument/2006/relationships/image" Target="../media/image160.png"/><Relationship Id="rId34" Type="http://schemas.openxmlformats.org/officeDocument/2006/relationships/image" Target="../media/image85.png"/><Relationship Id="rId50" Type="http://schemas.openxmlformats.org/officeDocument/2006/relationships/image" Target="../media/image101.png"/><Relationship Id="rId55" Type="http://schemas.openxmlformats.org/officeDocument/2006/relationships/image" Target="../media/image106.png"/><Relationship Id="rId76" Type="http://schemas.openxmlformats.org/officeDocument/2006/relationships/image" Target="../media/image127.png"/><Relationship Id="rId97" Type="http://schemas.openxmlformats.org/officeDocument/2006/relationships/image" Target="../media/image148.png"/><Relationship Id="rId104" Type="http://schemas.openxmlformats.org/officeDocument/2006/relationships/image" Target="../media/image155.png"/><Relationship Id="rId120" Type="http://schemas.openxmlformats.org/officeDocument/2006/relationships/image" Target="../media/image171.png"/><Relationship Id="rId125" Type="http://schemas.openxmlformats.org/officeDocument/2006/relationships/image" Target="../media/image176.png"/><Relationship Id="rId141" Type="http://schemas.openxmlformats.org/officeDocument/2006/relationships/image" Target="../media/image192.png"/><Relationship Id="rId146" Type="http://schemas.openxmlformats.org/officeDocument/2006/relationships/image" Target="../media/image197.png"/><Relationship Id="rId167" Type="http://schemas.openxmlformats.org/officeDocument/2006/relationships/image" Target="../media/image218.png"/><Relationship Id="rId7" Type="http://schemas.openxmlformats.org/officeDocument/2006/relationships/image" Target="../media/image58.png"/><Relationship Id="rId71" Type="http://schemas.openxmlformats.org/officeDocument/2006/relationships/image" Target="../media/image122.png"/><Relationship Id="rId92" Type="http://schemas.openxmlformats.org/officeDocument/2006/relationships/image" Target="../media/image143.png"/><Relationship Id="rId162" Type="http://schemas.openxmlformats.org/officeDocument/2006/relationships/image" Target="../media/image213.png"/><Relationship Id="rId2" Type="http://schemas.openxmlformats.org/officeDocument/2006/relationships/image" Target="../media/image53.png"/><Relationship Id="rId29" Type="http://schemas.openxmlformats.org/officeDocument/2006/relationships/image" Target="../media/image80.png"/><Relationship Id="rId24" Type="http://schemas.openxmlformats.org/officeDocument/2006/relationships/image" Target="../media/image75.png"/><Relationship Id="rId40" Type="http://schemas.openxmlformats.org/officeDocument/2006/relationships/image" Target="../media/image91.png"/><Relationship Id="rId45" Type="http://schemas.openxmlformats.org/officeDocument/2006/relationships/image" Target="../media/image96.png"/><Relationship Id="rId66" Type="http://schemas.openxmlformats.org/officeDocument/2006/relationships/image" Target="../media/image117.png"/><Relationship Id="rId87" Type="http://schemas.openxmlformats.org/officeDocument/2006/relationships/image" Target="../media/image138.png"/><Relationship Id="rId110" Type="http://schemas.openxmlformats.org/officeDocument/2006/relationships/image" Target="../media/image161.png"/><Relationship Id="rId115" Type="http://schemas.openxmlformats.org/officeDocument/2006/relationships/image" Target="../media/image166.png"/><Relationship Id="rId131" Type="http://schemas.openxmlformats.org/officeDocument/2006/relationships/image" Target="../media/image182.png"/><Relationship Id="rId136" Type="http://schemas.openxmlformats.org/officeDocument/2006/relationships/image" Target="../media/image187.png"/><Relationship Id="rId157" Type="http://schemas.openxmlformats.org/officeDocument/2006/relationships/image" Target="../media/image208.png"/><Relationship Id="rId61" Type="http://schemas.openxmlformats.org/officeDocument/2006/relationships/image" Target="../media/image112.png"/><Relationship Id="rId82" Type="http://schemas.openxmlformats.org/officeDocument/2006/relationships/image" Target="../media/image133.png"/><Relationship Id="rId152" Type="http://schemas.openxmlformats.org/officeDocument/2006/relationships/image" Target="../media/image203.png"/><Relationship Id="rId19" Type="http://schemas.openxmlformats.org/officeDocument/2006/relationships/image" Target="../media/image70.png"/><Relationship Id="rId14" Type="http://schemas.openxmlformats.org/officeDocument/2006/relationships/image" Target="../media/image65.png"/><Relationship Id="rId30" Type="http://schemas.openxmlformats.org/officeDocument/2006/relationships/image" Target="../media/image81.png"/><Relationship Id="rId35" Type="http://schemas.openxmlformats.org/officeDocument/2006/relationships/image" Target="../media/image86.png"/><Relationship Id="rId56" Type="http://schemas.openxmlformats.org/officeDocument/2006/relationships/image" Target="../media/image107.png"/><Relationship Id="rId77" Type="http://schemas.openxmlformats.org/officeDocument/2006/relationships/image" Target="../media/image128.png"/><Relationship Id="rId100" Type="http://schemas.openxmlformats.org/officeDocument/2006/relationships/image" Target="../media/image151.png"/><Relationship Id="rId105" Type="http://schemas.openxmlformats.org/officeDocument/2006/relationships/image" Target="../media/image156.png"/><Relationship Id="rId126" Type="http://schemas.openxmlformats.org/officeDocument/2006/relationships/image" Target="../media/image177.png"/><Relationship Id="rId147" Type="http://schemas.openxmlformats.org/officeDocument/2006/relationships/image" Target="../media/image198.png"/><Relationship Id="rId168" Type="http://schemas.openxmlformats.org/officeDocument/2006/relationships/image" Target="../media/image219.png"/><Relationship Id="rId8" Type="http://schemas.openxmlformats.org/officeDocument/2006/relationships/image" Target="../media/image59.png"/><Relationship Id="rId51" Type="http://schemas.openxmlformats.org/officeDocument/2006/relationships/image" Target="../media/image102.png"/><Relationship Id="rId72" Type="http://schemas.openxmlformats.org/officeDocument/2006/relationships/image" Target="../media/image123.png"/><Relationship Id="rId93" Type="http://schemas.openxmlformats.org/officeDocument/2006/relationships/image" Target="../media/image144.png"/><Relationship Id="rId98" Type="http://schemas.openxmlformats.org/officeDocument/2006/relationships/image" Target="../media/image149.png"/><Relationship Id="rId121" Type="http://schemas.openxmlformats.org/officeDocument/2006/relationships/image" Target="../media/image172.png"/><Relationship Id="rId142" Type="http://schemas.openxmlformats.org/officeDocument/2006/relationships/image" Target="../media/image193.png"/><Relationship Id="rId163" Type="http://schemas.openxmlformats.org/officeDocument/2006/relationships/image" Target="../media/image214.png"/><Relationship Id="rId3" Type="http://schemas.openxmlformats.org/officeDocument/2006/relationships/image" Target="../media/image54.png"/><Relationship Id="rId25" Type="http://schemas.openxmlformats.org/officeDocument/2006/relationships/image" Target="../media/image76.png"/><Relationship Id="rId46" Type="http://schemas.openxmlformats.org/officeDocument/2006/relationships/image" Target="../media/image97.png"/><Relationship Id="rId67" Type="http://schemas.openxmlformats.org/officeDocument/2006/relationships/image" Target="../media/image118.png"/><Relationship Id="rId116" Type="http://schemas.openxmlformats.org/officeDocument/2006/relationships/image" Target="../media/image167.png"/><Relationship Id="rId137" Type="http://schemas.openxmlformats.org/officeDocument/2006/relationships/image" Target="../media/image188.png"/><Relationship Id="rId158" Type="http://schemas.openxmlformats.org/officeDocument/2006/relationships/image" Target="../media/image209.png"/><Relationship Id="rId20" Type="http://schemas.openxmlformats.org/officeDocument/2006/relationships/image" Target="../media/image71.png"/><Relationship Id="rId41" Type="http://schemas.openxmlformats.org/officeDocument/2006/relationships/image" Target="../media/image92.png"/><Relationship Id="rId62" Type="http://schemas.openxmlformats.org/officeDocument/2006/relationships/image" Target="../media/image113.png"/><Relationship Id="rId83" Type="http://schemas.openxmlformats.org/officeDocument/2006/relationships/image" Target="../media/image134.png"/><Relationship Id="rId88" Type="http://schemas.openxmlformats.org/officeDocument/2006/relationships/image" Target="../media/image139.png"/><Relationship Id="rId111" Type="http://schemas.openxmlformats.org/officeDocument/2006/relationships/image" Target="../media/image162.png"/><Relationship Id="rId132" Type="http://schemas.openxmlformats.org/officeDocument/2006/relationships/image" Target="../media/image183.png"/><Relationship Id="rId153" Type="http://schemas.openxmlformats.org/officeDocument/2006/relationships/image" Target="../media/image204.png"/><Relationship Id="rId15" Type="http://schemas.openxmlformats.org/officeDocument/2006/relationships/image" Target="../media/image66.png"/><Relationship Id="rId36" Type="http://schemas.openxmlformats.org/officeDocument/2006/relationships/image" Target="../media/image87.png"/><Relationship Id="rId57" Type="http://schemas.openxmlformats.org/officeDocument/2006/relationships/image" Target="../media/image108.png"/><Relationship Id="rId106" Type="http://schemas.openxmlformats.org/officeDocument/2006/relationships/image" Target="../media/image157.png"/><Relationship Id="rId127" Type="http://schemas.openxmlformats.org/officeDocument/2006/relationships/image" Target="../media/image178.png"/><Relationship Id="rId10" Type="http://schemas.openxmlformats.org/officeDocument/2006/relationships/image" Target="../media/image61.png"/><Relationship Id="rId31" Type="http://schemas.openxmlformats.org/officeDocument/2006/relationships/image" Target="../media/image82.png"/><Relationship Id="rId52" Type="http://schemas.openxmlformats.org/officeDocument/2006/relationships/image" Target="../media/image103.png"/><Relationship Id="rId73" Type="http://schemas.openxmlformats.org/officeDocument/2006/relationships/image" Target="../media/image124.png"/><Relationship Id="rId78" Type="http://schemas.openxmlformats.org/officeDocument/2006/relationships/image" Target="../media/image129.png"/><Relationship Id="rId94" Type="http://schemas.openxmlformats.org/officeDocument/2006/relationships/image" Target="../media/image145.png"/><Relationship Id="rId99" Type="http://schemas.openxmlformats.org/officeDocument/2006/relationships/image" Target="../media/image150.png"/><Relationship Id="rId101" Type="http://schemas.openxmlformats.org/officeDocument/2006/relationships/image" Target="../media/image152.png"/><Relationship Id="rId122" Type="http://schemas.openxmlformats.org/officeDocument/2006/relationships/image" Target="../media/image173.png"/><Relationship Id="rId143" Type="http://schemas.openxmlformats.org/officeDocument/2006/relationships/image" Target="../media/image194.png"/><Relationship Id="rId148" Type="http://schemas.openxmlformats.org/officeDocument/2006/relationships/image" Target="../media/image199.png"/><Relationship Id="rId164" Type="http://schemas.openxmlformats.org/officeDocument/2006/relationships/image" Target="../media/image215.png"/><Relationship Id="rId169" Type="http://schemas.openxmlformats.org/officeDocument/2006/relationships/image" Target="../media/image220.png"/><Relationship Id="rId4" Type="http://schemas.openxmlformats.org/officeDocument/2006/relationships/image" Target="../media/image55.png"/><Relationship Id="rId9" Type="http://schemas.openxmlformats.org/officeDocument/2006/relationships/image" Target="../media/image60.png"/><Relationship Id="rId26" Type="http://schemas.openxmlformats.org/officeDocument/2006/relationships/image" Target="../media/image77.png"/><Relationship Id="rId47" Type="http://schemas.openxmlformats.org/officeDocument/2006/relationships/image" Target="../media/image98.png"/><Relationship Id="rId68" Type="http://schemas.openxmlformats.org/officeDocument/2006/relationships/image" Target="../media/image119.png"/><Relationship Id="rId89" Type="http://schemas.openxmlformats.org/officeDocument/2006/relationships/image" Target="../media/image140.png"/><Relationship Id="rId112" Type="http://schemas.openxmlformats.org/officeDocument/2006/relationships/image" Target="../media/image163.png"/><Relationship Id="rId133" Type="http://schemas.openxmlformats.org/officeDocument/2006/relationships/image" Target="../media/image184.png"/><Relationship Id="rId154" Type="http://schemas.openxmlformats.org/officeDocument/2006/relationships/image" Target="../media/image205.png"/><Relationship Id="rId16" Type="http://schemas.openxmlformats.org/officeDocument/2006/relationships/image" Target="../media/image67.png"/><Relationship Id="rId37" Type="http://schemas.openxmlformats.org/officeDocument/2006/relationships/image" Target="../media/image88.png"/><Relationship Id="rId58" Type="http://schemas.openxmlformats.org/officeDocument/2006/relationships/image" Target="../media/image109.png"/><Relationship Id="rId79" Type="http://schemas.openxmlformats.org/officeDocument/2006/relationships/image" Target="../media/image130.png"/><Relationship Id="rId102" Type="http://schemas.openxmlformats.org/officeDocument/2006/relationships/image" Target="../media/image153.png"/><Relationship Id="rId123" Type="http://schemas.openxmlformats.org/officeDocument/2006/relationships/image" Target="../media/image174.png"/><Relationship Id="rId144" Type="http://schemas.openxmlformats.org/officeDocument/2006/relationships/image" Target="../media/image195.png"/><Relationship Id="rId90" Type="http://schemas.openxmlformats.org/officeDocument/2006/relationships/image" Target="../media/image141.png"/><Relationship Id="rId165" Type="http://schemas.openxmlformats.org/officeDocument/2006/relationships/image" Target="../media/image216.png"/><Relationship Id="rId27" Type="http://schemas.openxmlformats.org/officeDocument/2006/relationships/image" Target="../media/image78.png"/><Relationship Id="rId48" Type="http://schemas.openxmlformats.org/officeDocument/2006/relationships/image" Target="../media/image99.png"/><Relationship Id="rId69" Type="http://schemas.openxmlformats.org/officeDocument/2006/relationships/image" Target="../media/image120.png"/><Relationship Id="rId113" Type="http://schemas.openxmlformats.org/officeDocument/2006/relationships/image" Target="../media/image164.png"/><Relationship Id="rId134" Type="http://schemas.openxmlformats.org/officeDocument/2006/relationships/image" Target="../media/image185.png"/><Relationship Id="rId80" Type="http://schemas.openxmlformats.org/officeDocument/2006/relationships/image" Target="../media/image131.png"/><Relationship Id="rId155" Type="http://schemas.openxmlformats.org/officeDocument/2006/relationships/image" Target="../media/image206.png"/><Relationship Id="rId17" Type="http://schemas.openxmlformats.org/officeDocument/2006/relationships/image" Target="../media/image68.png"/><Relationship Id="rId38" Type="http://schemas.openxmlformats.org/officeDocument/2006/relationships/image" Target="../media/image89.png"/><Relationship Id="rId59" Type="http://schemas.openxmlformats.org/officeDocument/2006/relationships/image" Target="../media/image110.png"/><Relationship Id="rId103" Type="http://schemas.openxmlformats.org/officeDocument/2006/relationships/image" Target="../media/image154.png"/><Relationship Id="rId124" Type="http://schemas.openxmlformats.org/officeDocument/2006/relationships/image" Target="../media/image175.png"/></Relationships>
</file>

<file path=ppt/slides/_rels/slide24.xml.rels><?xml version="1.0" encoding="UTF-8" standalone="yes"?>
<Relationships xmlns="http://schemas.openxmlformats.org/package/2006/relationships"><Relationship Id="rId117" Type="http://schemas.openxmlformats.org/officeDocument/2006/relationships/image" Target="../media/image176.png"/><Relationship Id="rId21" Type="http://schemas.openxmlformats.org/officeDocument/2006/relationships/image" Target="../media/image72.png"/><Relationship Id="rId42" Type="http://schemas.openxmlformats.org/officeDocument/2006/relationships/image" Target="../media/image92.png"/><Relationship Id="rId63" Type="http://schemas.openxmlformats.org/officeDocument/2006/relationships/image" Target="../media/image197.png"/><Relationship Id="rId84" Type="http://schemas.openxmlformats.org/officeDocument/2006/relationships/image" Target="../media/image259.png"/><Relationship Id="rId138" Type="http://schemas.openxmlformats.org/officeDocument/2006/relationships/image" Target="../media/image179.png"/><Relationship Id="rId159" Type="http://schemas.openxmlformats.org/officeDocument/2006/relationships/image" Target="../media/image217.png"/><Relationship Id="rId107" Type="http://schemas.openxmlformats.org/officeDocument/2006/relationships/image" Target="../media/image268.png"/><Relationship Id="rId11" Type="http://schemas.openxmlformats.org/officeDocument/2006/relationships/image" Target="../media/image62.png"/><Relationship Id="rId32" Type="http://schemas.openxmlformats.org/officeDocument/2006/relationships/image" Target="../media/image84.png"/><Relationship Id="rId53" Type="http://schemas.openxmlformats.org/officeDocument/2006/relationships/image" Target="../media/image237.png"/><Relationship Id="rId74" Type="http://schemas.openxmlformats.org/officeDocument/2006/relationships/image" Target="../media/image253.png"/><Relationship Id="rId128" Type="http://schemas.openxmlformats.org/officeDocument/2006/relationships/image" Target="../media/image186.png"/><Relationship Id="rId149" Type="http://schemas.openxmlformats.org/officeDocument/2006/relationships/image" Target="../media/image286.png"/><Relationship Id="rId5" Type="http://schemas.openxmlformats.org/officeDocument/2006/relationships/image" Target="../media/image56.png"/><Relationship Id="rId95" Type="http://schemas.openxmlformats.org/officeDocument/2006/relationships/image" Target="../media/image90.png"/><Relationship Id="rId160" Type="http://schemas.openxmlformats.org/officeDocument/2006/relationships/image" Target="../media/image218.png"/><Relationship Id="rId22" Type="http://schemas.openxmlformats.org/officeDocument/2006/relationships/image" Target="../media/image226.png"/><Relationship Id="rId43" Type="http://schemas.openxmlformats.org/officeDocument/2006/relationships/image" Target="../media/image94.png"/><Relationship Id="rId64" Type="http://schemas.openxmlformats.org/officeDocument/2006/relationships/image" Target="../media/image245.png"/><Relationship Id="rId118" Type="http://schemas.openxmlformats.org/officeDocument/2006/relationships/image" Target="../media/image177.png"/><Relationship Id="rId139" Type="http://schemas.openxmlformats.org/officeDocument/2006/relationships/image" Target="../media/image281.png"/><Relationship Id="rId85" Type="http://schemas.openxmlformats.org/officeDocument/2006/relationships/image" Target="../media/image143.png"/><Relationship Id="rId150" Type="http://schemas.openxmlformats.org/officeDocument/2006/relationships/image" Target="../media/image208.png"/><Relationship Id="rId12" Type="http://schemas.openxmlformats.org/officeDocument/2006/relationships/image" Target="../media/image63.png"/><Relationship Id="rId17" Type="http://schemas.openxmlformats.org/officeDocument/2006/relationships/image" Target="../media/image69.png"/><Relationship Id="rId33" Type="http://schemas.openxmlformats.org/officeDocument/2006/relationships/image" Target="../media/image85.png"/><Relationship Id="rId38" Type="http://schemas.openxmlformats.org/officeDocument/2006/relationships/image" Target="../media/image89.png"/><Relationship Id="rId59" Type="http://schemas.openxmlformats.org/officeDocument/2006/relationships/image" Target="../media/image241.png"/><Relationship Id="rId103" Type="http://schemas.openxmlformats.org/officeDocument/2006/relationships/image" Target="../media/image162.png"/><Relationship Id="rId108" Type="http://schemas.openxmlformats.org/officeDocument/2006/relationships/image" Target="../media/image269.png"/><Relationship Id="rId124" Type="http://schemas.openxmlformats.org/officeDocument/2006/relationships/image" Target="../media/image277.png"/><Relationship Id="rId129" Type="http://schemas.openxmlformats.org/officeDocument/2006/relationships/image" Target="../media/image121.png"/><Relationship Id="rId54" Type="http://schemas.openxmlformats.org/officeDocument/2006/relationships/image" Target="../media/image238.png"/><Relationship Id="rId70" Type="http://schemas.openxmlformats.org/officeDocument/2006/relationships/image" Target="../media/image250.png"/><Relationship Id="rId75" Type="http://schemas.openxmlformats.org/officeDocument/2006/relationships/image" Target="../media/image254.png"/><Relationship Id="rId91" Type="http://schemas.openxmlformats.org/officeDocument/2006/relationships/image" Target="../media/image151.png"/><Relationship Id="rId96" Type="http://schemas.openxmlformats.org/officeDocument/2006/relationships/image" Target="../media/image171.png"/><Relationship Id="rId140" Type="http://schemas.openxmlformats.org/officeDocument/2006/relationships/image" Target="../media/image199.png"/><Relationship Id="rId145" Type="http://schemas.openxmlformats.org/officeDocument/2006/relationships/image" Target="../media/image205.png"/><Relationship Id="rId161"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57.png"/><Relationship Id="rId23" Type="http://schemas.openxmlformats.org/officeDocument/2006/relationships/image" Target="../media/image73.png"/><Relationship Id="rId28" Type="http://schemas.openxmlformats.org/officeDocument/2006/relationships/image" Target="../media/image76.png"/><Relationship Id="rId49" Type="http://schemas.openxmlformats.org/officeDocument/2006/relationships/image" Target="../media/image234.png"/><Relationship Id="rId114" Type="http://schemas.openxmlformats.org/officeDocument/2006/relationships/image" Target="../media/image271.png"/><Relationship Id="rId119" Type="http://schemas.openxmlformats.org/officeDocument/2006/relationships/image" Target="../media/image178.png"/><Relationship Id="rId44" Type="http://schemas.openxmlformats.org/officeDocument/2006/relationships/image" Target="../media/image192.png"/><Relationship Id="rId60" Type="http://schemas.openxmlformats.org/officeDocument/2006/relationships/image" Target="../media/image242.png"/><Relationship Id="rId65" Type="http://schemas.openxmlformats.org/officeDocument/2006/relationships/image" Target="../media/image246.png"/><Relationship Id="rId81" Type="http://schemas.openxmlformats.org/officeDocument/2006/relationships/image" Target="../media/image256.png"/><Relationship Id="rId86" Type="http://schemas.openxmlformats.org/officeDocument/2006/relationships/image" Target="../media/image144.png"/><Relationship Id="rId130" Type="http://schemas.openxmlformats.org/officeDocument/2006/relationships/image" Target="../media/image278.png"/><Relationship Id="rId135" Type="http://schemas.openxmlformats.org/officeDocument/2006/relationships/image" Target="../media/image195.png"/><Relationship Id="rId151" Type="http://schemas.openxmlformats.org/officeDocument/2006/relationships/image" Target="../media/image209.png"/><Relationship Id="rId156" Type="http://schemas.openxmlformats.org/officeDocument/2006/relationships/image" Target="../media/image214.png"/><Relationship Id="rId13" Type="http://schemas.openxmlformats.org/officeDocument/2006/relationships/image" Target="../media/image64.png"/><Relationship Id="rId18" Type="http://schemas.openxmlformats.org/officeDocument/2006/relationships/image" Target="../media/image225.png"/><Relationship Id="rId39" Type="http://schemas.openxmlformats.org/officeDocument/2006/relationships/image" Target="../media/image231.png"/><Relationship Id="rId109" Type="http://schemas.openxmlformats.org/officeDocument/2006/relationships/image" Target="../media/image167.png"/><Relationship Id="rId34" Type="http://schemas.openxmlformats.org/officeDocument/2006/relationships/image" Target="../media/image228.png"/><Relationship Id="rId50" Type="http://schemas.openxmlformats.org/officeDocument/2006/relationships/image" Target="../media/image235.png"/><Relationship Id="rId55" Type="http://schemas.openxmlformats.org/officeDocument/2006/relationships/image" Target="../media/image239.png"/><Relationship Id="rId76" Type="http://schemas.openxmlformats.org/officeDocument/2006/relationships/image" Target="../media/image134.png"/><Relationship Id="rId97" Type="http://schemas.openxmlformats.org/officeDocument/2006/relationships/image" Target="../media/image265.png"/><Relationship Id="rId104" Type="http://schemas.openxmlformats.org/officeDocument/2006/relationships/image" Target="../media/image163.png"/><Relationship Id="rId120" Type="http://schemas.openxmlformats.org/officeDocument/2006/relationships/image" Target="../media/image129.png"/><Relationship Id="rId125" Type="http://schemas.openxmlformats.org/officeDocument/2006/relationships/image" Target="../media/image183.png"/><Relationship Id="rId141" Type="http://schemas.openxmlformats.org/officeDocument/2006/relationships/image" Target="../media/image282.png"/><Relationship Id="rId146" Type="http://schemas.openxmlformats.org/officeDocument/2006/relationships/image" Target="../media/image111.png"/><Relationship Id="rId7" Type="http://schemas.openxmlformats.org/officeDocument/2006/relationships/image" Target="../media/image58.png"/><Relationship Id="rId71" Type="http://schemas.openxmlformats.org/officeDocument/2006/relationships/image" Target="../media/image127.png"/><Relationship Id="rId92" Type="http://schemas.openxmlformats.org/officeDocument/2006/relationships/image" Target="../media/image152.png"/><Relationship Id="rId162" Type="http://schemas.openxmlformats.org/officeDocument/2006/relationships/image" Target="../media/image220.png"/><Relationship Id="rId2" Type="http://schemas.openxmlformats.org/officeDocument/2006/relationships/image" Target="../media/image53.png"/><Relationship Id="rId29" Type="http://schemas.openxmlformats.org/officeDocument/2006/relationships/image" Target="../media/image80.png"/><Relationship Id="rId24" Type="http://schemas.openxmlformats.org/officeDocument/2006/relationships/image" Target="../media/image75.png"/><Relationship Id="rId40" Type="http://schemas.openxmlformats.org/officeDocument/2006/relationships/image" Target="../media/image91.png"/><Relationship Id="rId45" Type="http://schemas.openxmlformats.org/officeDocument/2006/relationships/image" Target="../media/image142.png"/><Relationship Id="rId66" Type="http://schemas.openxmlformats.org/officeDocument/2006/relationships/image" Target="../media/image247.png"/><Relationship Id="rId87" Type="http://schemas.openxmlformats.org/officeDocument/2006/relationships/image" Target="../media/image260.png"/><Relationship Id="rId110" Type="http://schemas.openxmlformats.org/officeDocument/2006/relationships/image" Target="../media/image168.png"/><Relationship Id="rId115" Type="http://schemas.openxmlformats.org/officeDocument/2006/relationships/image" Target="../media/image272.png"/><Relationship Id="rId131" Type="http://schemas.openxmlformats.org/officeDocument/2006/relationships/image" Target="../media/image279.png"/><Relationship Id="rId136" Type="http://schemas.openxmlformats.org/officeDocument/2006/relationships/image" Target="../media/image196.png"/><Relationship Id="rId157" Type="http://schemas.openxmlformats.org/officeDocument/2006/relationships/image" Target="../media/image215.png"/><Relationship Id="rId61" Type="http://schemas.openxmlformats.org/officeDocument/2006/relationships/image" Target="../media/image243.png"/><Relationship Id="rId82" Type="http://schemas.openxmlformats.org/officeDocument/2006/relationships/image" Target="../media/image257.png"/><Relationship Id="rId152" Type="http://schemas.openxmlformats.org/officeDocument/2006/relationships/image" Target="../media/image210.png"/><Relationship Id="rId19" Type="http://schemas.openxmlformats.org/officeDocument/2006/relationships/image" Target="../media/image70.png"/><Relationship Id="rId14" Type="http://schemas.openxmlformats.org/officeDocument/2006/relationships/image" Target="../media/image65.png"/><Relationship Id="rId30" Type="http://schemas.openxmlformats.org/officeDocument/2006/relationships/image" Target="../media/image81.png"/><Relationship Id="rId35" Type="http://schemas.openxmlformats.org/officeDocument/2006/relationships/image" Target="../media/image229.png"/><Relationship Id="rId56" Type="http://schemas.openxmlformats.org/officeDocument/2006/relationships/image" Target="../media/image240.png"/><Relationship Id="rId77" Type="http://schemas.openxmlformats.org/officeDocument/2006/relationships/image" Target="../media/image135.png"/><Relationship Id="rId100" Type="http://schemas.openxmlformats.org/officeDocument/2006/relationships/image" Target="../media/image159.png"/><Relationship Id="rId105" Type="http://schemas.openxmlformats.org/officeDocument/2006/relationships/image" Target="../media/image110.png"/><Relationship Id="rId126" Type="http://schemas.openxmlformats.org/officeDocument/2006/relationships/image" Target="../media/image184.png"/><Relationship Id="rId147" Type="http://schemas.openxmlformats.org/officeDocument/2006/relationships/image" Target="../media/image284.png"/><Relationship Id="rId8" Type="http://schemas.openxmlformats.org/officeDocument/2006/relationships/image" Target="../media/image59.png"/><Relationship Id="rId51" Type="http://schemas.openxmlformats.org/officeDocument/2006/relationships/image" Target="../media/image236.png"/><Relationship Id="rId72" Type="http://schemas.openxmlformats.org/officeDocument/2006/relationships/image" Target="../media/image251.png"/><Relationship Id="rId93" Type="http://schemas.openxmlformats.org/officeDocument/2006/relationships/image" Target="../media/image153.png"/><Relationship Id="rId98" Type="http://schemas.openxmlformats.org/officeDocument/2006/relationships/image" Target="../media/image266.png"/><Relationship Id="rId121" Type="http://schemas.openxmlformats.org/officeDocument/2006/relationships/image" Target="../media/image274.png"/><Relationship Id="rId142" Type="http://schemas.openxmlformats.org/officeDocument/2006/relationships/image" Target="../media/image283.png"/><Relationship Id="rId163" Type="http://schemas.openxmlformats.org/officeDocument/2006/relationships/image" Target="../media/image221.png"/><Relationship Id="rId3" Type="http://schemas.openxmlformats.org/officeDocument/2006/relationships/image" Target="../media/image54.png"/><Relationship Id="rId25" Type="http://schemas.openxmlformats.org/officeDocument/2006/relationships/image" Target="../media/image77.png"/><Relationship Id="rId46" Type="http://schemas.openxmlformats.org/officeDocument/2006/relationships/image" Target="../media/image97.png"/><Relationship Id="rId67" Type="http://schemas.openxmlformats.org/officeDocument/2006/relationships/image" Target="../media/image248.png"/><Relationship Id="rId116" Type="http://schemas.openxmlformats.org/officeDocument/2006/relationships/image" Target="../media/image273.png"/><Relationship Id="rId137" Type="http://schemas.openxmlformats.org/officeDocument/2006/relationships/image" Target="../media/image120.png"/><Relationship Id="rId158" Type="http://schemas.openxmlformats.org/officeDocument/2006/relationships/image" Target="../media/image216.png"/><Relationship Id="rId20" Type="http://schemas.openxmlformats.org/officeDocument/2006/relationships/image" Target="../media/image67.png"/><Relationship Id="rId41" Type="http://schemas.openxmlformats.org/officeDocument/2006/relationships/image" Target="../media/image232.png"/><Relationship Id="rId62" Type="http://schemas.openxmlformats.org/officeDocument/2006/relationships/image" Target="../media/image244.png"/><Relationship Id="rId83" Type="http://schemas.openxmlformats.org/officeDocument/2006/relationships/image" Target="../media/image258.png"/><Relationship Id="rId88" Type="http://schemas.openxmlformats.org/officeDocument/2006/relationships/image" Target="../media/image261.png"/><Relationship Id="rId111" Type="http://schemas.openxmlformats.org/officeDocument/2006/relationships/image" Target="../media/image169.png"/><Relationship Id="rId132" Type="http://schemas.openxmlformats.org/officeDocument/2006/relationships/image" Target="../media/image191.png"/><Relationship Id="rId153" Type="http://schemas.openxmlformats.org/officeDocument/2006/relationships/image" Target="../media/image211.png"/><Relationship Id="rId15" Type="http://schemas.openxmlformats.org/officeDocument/2006/relationships/image" Target="../media/image66.png"/><Relationship Id="rId36" Type="http://schemas.openxmlformats.org/officeDocument/2006/relationships/image" Target="../media/image88.png"/><Relationship Id="rId57" Type="http://schemas.openxmlformats.org/officeDocument/2006/relationships/image" Target="../media/image175.png"/><Relationship Id="rId106" Type="http://schemas.openxmlformats.org/officeDocument/2006/relationships/image" Target="../media/image164.png"/><Relationship Id="rId127" Type="http://schemas.openxmlformats.org/officeDocument/2006/relationships/image" Target="../media/image185.png"/><Relationship Id="rId10" Type="http://schemas.openxmlformats.org/officeDocument/2006/relationships/image" Target="../media/image61.png"/><Relationship Id="rId31" Type="http://schemas.openxmlformats.org/officeDocument/2006/relationships/image" Target="../media/image83.png"/><Relationship Id="rId52" Type="http://schemas.openxmlformats.org/officeDocument/2006/relationships/image" Target="../media/image202.png"/><Relationship Id="rId73" Type="http://schemas.openxmlformats.org/officeDocument/2006/relationships/image" Target="../media/image252.png"/><Relationship Id="rId78" Type="http://schemas.openxmlformats.org/officeDocument/2006/relationships/image" Target="../media/image136.png"/><Relationship Id="rId94" Type="http://schemas.openxmlformats.org/officeDocument/2006/relationships/image" Target="../media/image264.png"/><Relationship Id="rId99" Type="http://schemas.openxmlformats.org/officeDocument/2006/relationships/image" Target="../media/image158.png"/><Relationship Id="rId101" Type="http://schemas.openxmlformats.org/officeDocument/2006/relationships/image" Target="../media/image267.png"/><Relationship Id="rId122" Type="http://schemas.openxmlformats.org/officeDocument/2006/relationships/image" Target="../media/image275.png"/><Relationship Id="rId143" Type="http://schemas.openxmlformats.org/officeDocument/2006/relationships/image" Target="../media/image203.png"/><Relationship Id="rId148" Type="http://schemas.openxmlformats.org/officeDocument/2006/relationships/image" Target="../media/image285.png"/><Relationship Id="rId164" Type="http://schemas.openxmlformats.org/officeDocument/2006/relationships/image" Target="../media/image222.png"/><Relationship Id="rId4" Type="http://schemas.openxmlformats.org/officeDocument/2006/relationships/image" Target="../media/image55.png"/><Relationship Id="rId9" Type="http://schemas.openxmlformats.org/officeDocument/2006/relationships/image" Target="../media/image60.png"/><Relationship Id="rId26" Type="http://schemas.openxmlformats.org/officeDocument/2006/relationships/image" Target="../media/image227.png"/><Relationship Id="rId47" Type="http://schemas.openxmlformats.org/officeDocument/2006/relationships/image" Target="../media/image233.png"/><Relationship Id="rId68" Type="http://schemas.openxmlformats.org/officeDocument/2006/relationships/image" Target="../media/image249.png"/><Relationship Id="rId89" Type="http://schemas.openxmlformats.org/officeDocument/2006/relationships/image" Target="../media/image262.png"/><Relationship Id="rId112" Type="http://schemas.openxmlformats.org/officeDocument/2006/relationships/image" Target="../media/image170.png"/><Relationship Id="rId133" Type="http://schemas.openxmlformats.org/officeDocument/2006/relationships/image" Target="../media/image280.png"/><Relationship Id="rId154" Type="http://schemas.openxmlformats.org/officeDocument/2006/relationships/image" Target="../media/image212.png"/><Relationship Id="rId16" Type="http://schemas.openxmlformats.org/officeDocument/2006/relationships/image" Target="../media/image224.png"/><Relationship Id="rId37" Type="http://schemas.openxmlformats.org/officeDocument/2006/relationships/image" Target="../media/image230.png"/><Relationship Id="rId58" Type="http://schemas.openxmlformats.org/officeDocument/2006/relationships/image" Target="../media/image117.png"/><Relationship Id="rId79" Type="http://schemas.openxmlformats.org/officeDocument/2006/relationships/image" Target="../media/image137.png"/><Relationship Id="rId102" Type="http://schemas.openxmlformats.org/officeDocument/2006/relationships/image" Target="../media/image161.png"/><Relationship Id="rId123" Type="http://schemas.openxmlformats.org/officeDocument/2006/relationships/image" Target="../media/image276.png"/><Relationship Id="rId144" Type="http://schemas.openxmlformats.org/officeDocument/2006/relationships/image" Target="../media/image204.png"/><Relationship Id="rId90" Type="http://schemas.openxmlformats.org/officeDocument/2006/relationships/image" Target="../media/image263.png"/><Relationship Id="rId165" Type="http://schemas.openxmlformats.org/officeDocument/2006/relationships/image" Target="../media/image223.png"/><Relationship Id="rId27" Type="http://schemas.openxmlformats.org/officeDocument/2006/relationships/image" Target="../media/image78.png"/><Relationship Id="rId48" Type="http://schemas.openxmlformats.org/officeDocument/2006/relationships/image" Target="../media/image99.png"/><Relationship Id="rId69" Type="http://schemas.openxmlformats.org/officeDocument/2006/relationships/image" Target="../media/image125.png"/><Relationship Id="rId113" Type="http://schemas.openxmlformats.org/officeDocument/2006/relationships/image" Target="../media/image270.png"/><Relationship Id="rId134" Type="http://schemas.openxmlformats.org/officeDocument/2006/relationships/image" Target="../media/image194.png"/><Relationship Id="rId80" Type="http://schemas.openxmlformats.org/officeDocument/2006/relationships/image" Target="../media/image255.png"/><Relationship Id="rId155" Type="http://schemas.openxmlformats.org/officeDocument/2006/relationships/image" Target="../media/image213.png"/></Relationships>
</file>

<file path=ppt/slides/_rels/slide25.xml.rels><?xml version="1.0" encoding="UTF-8" standalone="yes"?>
<Relationships xmlns="http://schemas.openxmlformats.org/package/2006/relationships"><Relationship Id="rId2" Type="http://schemas.openxmlformats.org/officeDocument/2006/relationships/image" Target="../media/image28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image" Target="../media/image288.png"/><Relationship Id="rId1" Type="http://schemas.openxmlformats.org/officeDocument/2006/relationships/slideLayout" Target="../slideLayouts/slideLayout2.xml"/><Relationship Id="rId5" Type="http://schemas.openxmlformats.org/officeDocument/2006/relationships/hyperlink" Target="https://www.youtube.com/watch?v=es2T6KY45cA" TargetMode="External"/><Relationship Id="rId4" Type="http://schemas.openxmlformats.org/officeDocument/2006/relationships/hyperlink" Target="https://www.youtube.com/watch?v=spVhtO_IcG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2.png"/><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3.png"/><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29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6.png"/><Relationship Id="rId2" Type="http://schemas.openxmlformats.org/officeDocument/2006/relationships/image" Target="../media/image295.png"/><Relationship Id="rId1" Type="http://schemas.openxmlformats.org/officeDocument/2006/relationships/slideLayout" Target="../slideLayouts/slideLayout2.xml"/><Relationship Id="rId6" Type="http://schemas.openxmlformats.org/officeDocument/2006/relationships/image" Target="../media/image301.png"/><Relationship Id="rId5" Type="http://schemas.openxmlformats.org/officeDocument/2006/relationships/image" Target="../media/image299.png"/><Relationship Id="rId4" Type="http://schemas.openxmlformats.org/officeDocument/2006/relationships/image" Target="../media/image29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ZS2ruPQm9QQ" TargetMode="External"/><Relationship Id="rId7" Type="http://schemas.openxmlformats.org/officeDocument/2006/relationships/hyperlink" Target="https://www.youtube.com/watch?v=rbbTd-gkajw" TargetMode="External"/><Relationship Id="rId2" Type="http://schemas.openxmlformats.org/officeDocument/2006/relationships/hyperlink" Target="https://www.youtube.com/playlist?list=PL9xmBV_5YoZOZSbGAXAPIq1BeUf4j20pl" TargetMode="External"/><Relationship Id="rId1" Type="http://schemas.openxmlformats.org/officeDocument/2006/relationships/slideLayout" Target="../slideLayouts/slideLayout2.xml"/><Relationship Id="rId6" Type="http://schemas.openxmlformats.org/officeDocument/2006/relationships/hyperlink" Target="https://www.youtube.com/@visualhow/videos" TargetMode="External"/><Relationship Id="rId5" Type="http://schemas.openxmlformats.org/officeDocument/2006/relationships/hyperlink" Target="https://www.youtube.com/watch?v=2DNItBUngrA" TargetMode="External"/><Relationship Id="rId4" Type="http://schemas.openxmlformats.org/officeDocument/2006/relationships/hyperlink" Target="https://www.youtube.com/watch?v=O6qX5xHXWpI"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www.youtube.com/watch?v=4VqmGXwpLqc" TargetMode="External"/><Relationship Id="rId3" Type="http://schemas.openxmlformats.org/officeDocument/2006/relationships/hyperlink" Target="https://www.youtube.com/playlist?list=PL9xmBV_5YoZNsyqgPW-DNwUeT8F8uhWc6" TargetMode="External"/><Relationship Id="rId7" Type="http://schemas.openxmlformats.org/officeDocument/2006/relationships/hyperlink" Target="https://www.youtube.com/watch?v=aXXWXz5rF6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youtube.com/watch?v=bZkzH5x0SKU" TargetMode="External"/><Relationship Id="rId5" Type="http://schemas.openxmlformats.org/officeDocument/2006/relationships/hyperlink" Target="https://www.youtube.com/watch?v=Hoixgm4-P4M&amp;t=19s" TargetMode="External"/><Relationship Id="rId4" Type="http://schemas.openxmlformats.org/officeDocument/2006/relationships/hyperlink" Target="https://www.youtube.com/watch?v=MtQL_ll5KhQ"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uU0iWaVxMgc" TargetMode="External"/><Relationship Id="rId2" Type="http://schemas.openxmlformats.org/officeDocument/2006/relationships/hyperlink" Target="https://www.youtube.com/watch?v=AFPzC2RJOM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node at end,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O(log 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2500313" cy="2254746"/>
            <a:chOff x="4680942" y="4306596"/>
            <a:chExt cx="2500313"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 </a:t>
            </a:r>
            <a:r>
              <a:rPr lang="en-US" dirty="0">
                <a:solidFill>
                  <a:schemeClr val="accent2"/>
                </a:solidFill>
              </a:rPr>
              <a:t>log </a:t>
            </a:r>
            <a:r>
              <a:rPr lang="en-US" baseline="-25000" dirty="0">
                <a:solidFill>
                  <a:schemeClr val="accent2"/>
                </a:solidFill>
              </a:rPr>
              <a:t>d</a:t>
            </a:r>
            <a:r>
              <a:rPr lang="en-US" dirty="0">
                <a:solidFill>
                  <a:schemeClr val="accent2"/>
                </a:solidFill>
              </a:rPr>
              <a:t> n</a:t>
            </a:r>
            <a:r>
              <a:rPr lang="en-US" dirty="0"/>
              <a:t>.</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48593" y="1479797"/>
            <a:ext cx="4500619"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4600492" y="1109245"/>
            <a:ext cx="4494915" cy="1126382"/>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a:t>
            </a:r>
            <a:r>
              <a:rPr lang="en-GB" sz="1406" spc="-4" dirty="0">
                <a:latin typeface="Lucida Sans Typewriter"/>
                <a:cs typeface="Lucida Sans Typewriter"/>
              </a:rPr>
              <a:t>floor(</a:t>
            </a:r>
            <a:r>
              <a:rPr sz="1406" spc="-4" dirty="0">
                <a:latin typeface="Lucida Sans Typewriter"/>
                <a:cs typeface="Lucida Sans Typewriter"/>
              </a:rPr>
              <a:t>n</a:t>
            </a:r>
            <a:r>
              <a:rPr lang="en-GB" sz="1406" spc="-4" dirty="0">
                <a:latin typeface="Lucida Sans Typewriter"/>
                <a:cs typeface="Lucida Sans Typewriter"/>
              </a:rPr>
              <a:t>/</a:t>
            </a:r>
            <a:r>
              <a:rPr sz="1406" spc="-4" dirty="0">
                <a:latin typeface="Lucida Sans Typewriter"/>
                <a:cs typeface="Lucida Sans Typewriter"/>
              </a:rPr>
              <a:t>2</a:t>
            </a:r>
            <a:r>
              <a:rPr lang="en-GB" sz="1406" spc="-4" dirty="0">
                <a:latin typeface="Lucida Sans Typewriter"/>
                <a:cs typeface="Lucida Sans Typewriter"/>
              </a:rPr>
              <a:t>)</a:t>
            </a:r>
            <a:r>
              <a:rPr sz="1406" spc="-4" dirty="0">
                <a:latin typeface="Lucida Sans Typewriter"/>
                <a:cs typeface="Lucida Sans Typewriter"/>
              </a:rPr>
              <a:t>; k &gt;= 1; k--) </a:t>
            </a:r>
            <a:r>
              <a:rPr lang="en-GB" sz="1406" spc="-4" dirty="0">
                <a:latin typeface="Lucida Sans Typewriter"/>
                <a:cs typeface="Lucida Sans Typewriter"/>
              </a:rPr>
              <a:t>//call sink(k) on all non-leaf nodes k from bottom up</a:t>
            </a:r>
          </a:p>
          <a:p>
            <a:pPr marL="474150" marR="332619" indent="-322797">
              <a:lnSpc>
                <a:spcPct val="120800"/>
              </a:lnSpc>
              <a:spcBef>
                <a:spcPts val="422"/>
              </a:spcBef>
            </a:pPr>
            <a:r>
              <a:rPr lang="en-GB" sz="1406" spc="-4" dirty="0">
                <a:latin typeface="Lucida Sans Typewriter"/>
                <a:cs typeface="Lucida Sans Typewriter"/>
              </a:rPr>
              <a:t>   sink(k, 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endParaRPr sz="914" dirty="0">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lang="en-SE" sz="914" spc="14" dirty="0">
                  <a:solidFill>
                    <a:srgbClr val="BF311A"/>
                  </a:solidFill>
                  <a:latin typeface="Lucida Sans Typewriter"/>
                  <a:cs typeface="Lucida Sans Typewriter"/>
                </a:rPr>
                <a:t>,</a:t>
              </a:r>
              <a:r>
                <a:rPr lang="en-SE" sz="914" spc="-49" dirty="0">
                  <a:solidFill>
                    <a:srgbClr val="BF311A"/>
                  </a:solidFill>
                  <a:latin typeface="Lucida Sans Typewriter"/>
                  <a:cs typeface="Lucida Sans Typewriter"/>
                </a:rPr>
                <a:t> </a:t>
              </a:r>
              <a:r>
                <a:rPr lang="en-SE" sz="914" spc="14" dirty="0">
                  <a:solidFill>
                    <a:srgbClr val="BF311A"/>
                  </a:solidFill>
                  <a:latin typeface="Lucida Sans Typewriter"/>
                  <a:cs typeface="Lucida Sans Typewriter"/>
                </a:rPr>
                <a:t>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2"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3"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4"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5"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6"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7"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8"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9"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0"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1"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2"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2"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3"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4"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6"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5"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0"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7"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2"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2"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3"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3"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5"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0"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2"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2"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3"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0"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1"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9"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0"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2"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3"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3"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4"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1"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9"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0"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5"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2"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3"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4"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1"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9"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0"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5"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3"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6"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7"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9"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7"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8"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29"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0"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1"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2"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3FD9-B858-A446-903E-4AF3305C52DC}"/>
              </a:ext>
            </a:extLst>
          </p:cNvPr>
          <p:cNvSpPr>
            <a:spLocks noGrp="1"/>
          </p:cNvSpPr>
          <p:nvPr>
            <p:ph type="title"/>
          </p:nvPr>
        </p:nvSpPr>
        <p:spPr>
          <a:xfrm>
            <a:off x="457200" y="8518"/>
            <a:ext cx="8229600" cy="1143000"/>
          </a:xfrm>
        </p:spPr>
        <p:txBody>
          <a:bodyPr/>
          <a:lstStyle/>
          <a:p>
            <a:r>
              <a:rPr lang="en-US" spc="39" dirty="0">
                <a:latin typeface="Arial"/>
                <a:cs typeface="Arial"/>
              </a:rPr>
              <a:t>Heapsort:	</a:t>
            </a:r>
            <a:r>
              <a:rPr lang="en-US" spc="-7" dirty="0">
                <a:latin typeface="Arial"/>
                <a:cs typeface="Arial"/>
              </a:rPr>
              <a:t>Java</a:t>
            </a:r>
            <a:r>
              <a:rPr lang="en-US" spc="14" dirty="0">
                <a:latin typeface="Arial"/>
                <a:cs typeface="Arial"/>
              </a:rPr>
              <a:t> Implementation</a:t>
            </a:r>
            <a:endParaRPr lang="en-US" dirty="0"/>
          </a:p>
        </p:txBody>
      </p:sp>
      <p:sp>
        <p:nvSpPr>
          <p:cNvPr id="4" name="object 2">
            <a:extLst>
              <a:ext uri="{FF2B5EF4-FFF2-40B4-BE49-F238E27FC236}">
                <a16:creationId xmlns:a16="http://schemas.microsoft.com/office/drawing/2014/main" id="{E1284573-783E-D24C-A214-2747B1BCA5FF}"/>
              </a:ext>
            </a:extLst>
          </p:cNvPr>
          <p:cNvSpPr/>
          <p:nvPr/>
        </p:nvSpPr>
        <p:spPr>
          <a:xfrm>
            <a:off x="1241767" y="1123286"/>
            <a:ext cx="6315968" cy="5453683"/>
          </a:xfrm>
          <a:custGeom>
            <a:avLst/>
            <a:gdLst/>
            <a:ahLst/>
            <a:cxnLst/>
            <a:rect l="l" t="t" r="r" b="b"/>
            <a:pathLst>
              <a:path w="8982710" h="8020684">
                <a:moveTo>
                  <a:pt x="0" y="0"/>
                </a:moveTo>
                <a:lnTo>
                  <a:pt x="8982303" y="0"/>
                </a:lnTo>
                <a:lnTo>
                  <a:pt x="8982303" y="8020176"/>
                </a:lnTo>
                <a:lnTo>
                  <a:pt x="0" y="8020176"/>
                </a:lnTo>
                <a:lnTo>
                  <a:pt x="0" y="0"/>
                </a:lnTo>
                <a:close/>
              </a:path>
            </a:pathLst>
          </a:custGeom>
          <a:solidFill>
            <a:srgbClr val="CCDAEE"/>
          </a:solidFill>
        </p:spPr>
        <p:txBody>
          <a:bodyPr wrap="square" lIns="0" tIns="0" rIns="0" bIns="0" rtlCol="0"/>
          <a:lstStyle/>
          <a:p>
            <a:endParaRPr sz="1266"/>
          </a:p>
        </p:txBody>
      </p:sp>
      <p:sp>
        <p:nvSpPr>
          <p:cNvPr id="5" name="object 3">
            <a:extLst>
              <a:ext uri="{FF2B5EF4-FFF2-40B4-BE49-F238E27FC236}">
                <a16:creationId xmlns:a16="http://schemas.microsoft.com/office/drawing/2014/main" id="{3E0CF5E0-F474-7147-9AD4-9B53F210696B}"/>
              </a:ext>
            </a:extLst>
          </p:cNvPr>
          <p:cNvSpPr/>
          <p:nvPr/>
        </p:nvSpPr>
        <p:spPr>
          <a:xfrm>
            <a:off x="1626329" y="1604889"/>
            <a:ext cx="4188023" cy="2543175"/>
          </a:xfrm>
          <a:custGeom>
            <a:avLst/>
            <a:gdLst/>
            <a:ahLst/>
            <a:cxnLst/>
            <a:rect l="l" t="t" r="r" b="b"/>
            <a:pathLst>
              <a:path w="5956300" h="3616960">
                <a:moveTo>
                  <a:pt x="5357133" y="0"/>
                </a:moveTo>
                <a:lnTo>
                  <a:pt x="601584" y="0"/>
                </a:lnTo>
                <a:lnTo>
                  <a:pt x="471295" y="684"/>
                </a:lnTo>
                <a:lnTo>
                  <a:pt x="418116" y="2310"/>
                </a:lnTo>
                <a:lnTo>
                  <a:pt x="370754" y="5477"/>
                </a:lnTo>
                <a:lnTo>
                  <a:pt x="327588" y="10697"/>
                </a:lnTo>
                <a:lnTo>
                  <a:pt x="286998" y="18485"/>
                </a:lnTo>
                <a:lnTo>
                  <a:pt x="247365" y="29353"/>
                </a:lnTo>
                <a:lnTo>
                  <a:pt x="198577" y="51279"/>
                </a:lnTo>
                <a:lnTo>
                  <a:pt x="153970" y="79769"/>
                </a:lnTo>
                <a:lnTo>
                  <a:pt x="114141" y="114226"/>
                </a:lnTo>
                <a:lnTo>
                  <a:pt x="79683" y="154056"/>
                </a:lnTo>
                <a:lnTo>
                  <a:pt x="51194" y="198662"/>
                </a:lnTo>
                <a:lnTo>
                  <a:pt x="29267" y="247450"/>
                </a:lnTo>
                <a:lnTo>
                  <a:pt x="18397" y="287084"/>
                </a:lnTo>
                <a:lnTo>
                  <a:pt x="10604" y="327674"/>
                </a:lnTo>
                <a:lnTo>
                  <a:pt x="5377" y="370840"/>
                </a:lnTo>
                <a:lnTo>
                  <a:pt x="2225" y="417705"/>
                </a:lnTo>
                <a:lnTo>
                  <a:pt x="599" y="470411"/>
                </a:lnTo>
                <a:lnTo>
                  <a:pt x="0" y="530320"/>
                </a:lnTo>
                <a:lnTo>
                  <a:pt x="16" y="3086519"/>
                </a:lnTo>
                <a:lnTo>
                  <a:pt x="599" y="3145457"/>
                </a:lnTo>
                <a:lnTo>
                  <a:pt x="2225" y="3198636"/>
                </a:lnTo>
                <a:lnTo>
                  <a:pt x="5416" y="3246208"/>
                </a:lnTo>
                <a:lnTo>
                  <a:pt x="10623" y="3289227"/>
                </a:lnTo>
                <a:lnTo>
                  <a:pt x="18401" y="3329762"/>
                </a:lnTo>
                <a:lnTo>
                  <a:pt x="29267" y="3369388"/>
                </a:lnTo>
                <a:lnTo>
                  <a:pt x="51194" y="3418176"/>
                </a:lnTo>
                <a:lnTo>
                  <a:pt x="79683" y="3462783"/>
                </a:lnTo>
                <a:lnTo>
                  <a:pt x="114141" y="3502612"/>
                </a:lnTo>
                <a:lnTo>
                  <a:pt x="153970" y="3537070"/>
                </a:lnTo>
                <a:lnTo>
                  <a:pt x="198577" y="3565559"/>
                </a:lnTo>
                <a:lnTo>
                  <a:pt x="247365" y="3587485"/>
                </a:lnTo>
                <a:lnTo>
                  <a:pt x="286990" y="3598354"/>
                </a:lnTo>
                <a:lnTo>
                  <a:pt x="327526" y="3606142"/>
                </a:lnTo>
                <a:lnTo>
                  <a:pt x="370544" y="3611362"/>
                </a:lnTo>
                <a:lnTo>
                  <a:pt x="417619" y="3614528"/>
                </a:lnTo>
                <a:lnTo>
                  <a:pt x="470324" y="3616154"/>
                </a:lnTo>
                <a:lnTo>
                  <a:pt x="598921" y="3616839"/>
                </a:lnTo>
                <a:lnTo>
                  <a:pt x="5354470" y="3616839"/>
                </a:lnTo>
                <a:lnTo>
                  <a:pt x="5484759" y="3616154"/>
                </a:lnTo>
                <a:lnTo>
                  <a:pt x="5537938" y="3614528"/>
                </a:lnTo>
                <a:lnTo>
                  <a:pt x="5585300" y="3611362"/>
                </a:lnTo>
                <a:lnTo>
                  <a:pt x="5628466" y="3606142"/>
                </a:lnTo>
                <a:lnTo>
                  <a:pt x="5669056" y="3598354"/>
                </a:lnTo>
                <a:lnTo>
                  <a:pt x="5708690" y="3587485"/>
                </a:lnTo>
                <a:lnTo>
                  <a:pt x="5757477" y="3565559"/>
                </a:lnTo>
                <a:lnTo>
                  <a:pt x="5802084" y="3537070"/>
                </a:lnTo>
                <a:lnTo>
                  <a:pt x="5841914" y="3502612"/>
                </a:lnTo>
                <a:lnTo>
                  <a:pt x="5876371" y="3462783"/>
                </a:lnTo>
                <a:lnTo>
                  <a:pt x="5904860" y="3418176"/>
                </a:lnTo>
                <a:lnTo>
                  <a:pt x="5926787" y="3369388"/>
                </a:lnTo>
                <a:lnTo>
                  <a:pt x="5937657" y="3329754"/>
                </a:lnTo>
                <a:lnTo>
                  <a:pt x="5945450" y="3289165"/>
                </a:lnTo>
                <a:lnTo>
                  <a:pt x="5950677" y="3245999"/>
                </a:lnTo>
                <a:lnTo>
                  <a:pt x="5953830" y="3199133"/>
                </a:lnTo>
                <a:lnTo>
                  <a:pt x="5955456" y="3146428"/>
                </a:lnTo>
                <a:lnTo>
                  <a:pt x="5956055" y="3086519"/>
                </a:lnTo>
                <a:lnTo>
                  <a:pt x="5956038" y="530320"/>
                </a:lnTo>
                <a:lnTo>
                  <a:pt x="5955456" y="471381"/>
                </a:lnTo>
                <a:lnTo>
                  <a:pt x="5953830" y="418202"/>
                </a:lnTo>
                <a:lnTo>
                  <a:pt x="5950638" y="370630"/>
                </a:lnTo>
                <a:lnTo>
                  <a:pt x="5945431" y="327612"/>
                </a:lnTo>
                <a:lnTo>
                  <a:pt x="5937653" y="287076"/>
                </a:lnTo>
                <a:lnTo>
                  <a:pt x="5926787" y="247450"/>
                </a:lnTo>
                <a:lnTo>
                  <a:pt x="5904860" y="198662"/>
                </a:lnTo>
                <a:lnTo>
                  <a:pt x="5876371" y="154056"/>
                </a:lnTo>
                <a:lnTo>
                  <a:pt x="5841914" y="114226"/>
                </a:lnTo>
                <a:lnTo>
                  <a:pt x="5802084" y="79769"/>
                </a:lnTo>
                <a:lnTo>
                  <a:pt x="5757477" y="51279"/>
                </a:lnTo>
                <a:lnTo>
                  <a:pt x="5708690" y="29353"/>
                </a:lnTo>
                <a:lnTo>
                  <a:pt x="5669064" y="18485"/>
                </a:lnTo>
                <a:lnTo>
                  <a:pt x="5628528" y="10697"/>
                </a:lnTo>
                <a:lnTo>
                  <a:pt x="5585510" y="5477"/>
                </a:lnTo>
                <a:lnTo>
                  <a:pt x="5538435" y="2310"/>
                </a:lnTo>
                <a:lnTo>
                  <a:pt x="5485730" y="684"/>
                </a:lnTo>
                <a:lnTo>
                  <a:pt x="5425820" y="85"/>
                </a:lnTo>
                <a:lnTo>
                  <a:pt x="5357133" y="0"/>
                </a:lnTo>
                <a:close/>
              </a:path>
            </a:pathLst>
          </a:custGeom>
          <a:solidFill>
            <a:srgbClr val="FFFFFF"/>
          </a:solidFill>
        </p:spPr>
        <p:txBody>
          <a:bodyPr wrap="square" lIns="0" tIns="0" rIns="0" bIns="0" rtlCol="0"/>
          <a:lstStyle/>
          <a:p>
            <a:endParaRPr sz="1266"/>
          </a:p>
        </p:txBody>
      </p:sp>
      <p:sp>
        <p:nvSpPr>
          <p:cNvPr id="6" name="object 4">
            <a:extLst>
              <a:ext uri="{FF2B5EF4-FFF2-40B4-BE49-F238E27FC236}">
                <a16:creationId xmlns:a16="http://schemas.microsoft.com/office/drawing/2014/main" id="{DDF1A8AA-DA16-D647-8B7B-C4CFFE54CB6F}"/>
              </a:ext>
            </a:extLst>
          </p:cNvPr>
          <p:cNvSpPr txBox="1"/>
          <p:nvPr/>
        </p:nvSpPr>
        <p:spPr>
          <a:xfrm>
            <a:off x="1500728" y="1179750"/>
            <a:ext cx="4082207" cy="1336695"/>
          </a:xfrm>
          <a:prstGeom prst="rect">
            <a:avLst/>
          </a:prstGeom>
        </p:spPr>
        <p:txBody>
          <a:bodyPr vert="horz" wrap="square" lIns="0" tIns="39290" rIns="0" bIns="0" rtlCol="0">
            <a:spAutoFit/>
          </a:bodyPr>
          <a:lstStyle/>
          <a:p>
            <a:pPr marL="8929">
              <a:spcBef>
                <a:spcPts val="309"/>
              </a:spcBef>
            </a:pPr>
            <a:r>
              <a:rPr sz="1266" spc="-4" dirty="0">
                <a:latin typeface="Lucida Sans Typewriter"/>
                <a:cs typeface="Lucida Sans Typewriter"/>
              </a:rPr>
              <a:t>public class</a:t>
            </a:r>
            <a:r>
              <a:rPr sz="1266" spc="-7" dirty="0">
                <a:latin typeface="Lucida Sans Typewriter"/>
                <a:cs typeface="Lucida Sans Typewriter"/>
              </a:rPr>
              <a:t> </a:t>
            </a:r>
            <a:r>
              <a:rPr sz="1266" spc="-4" dirty="0">
                <a:latin typeface="Lucida Sans Typewriter"/>
                <a:cs typeface="Lucida Sans Typewriter"/>
              </a:rPr>
              <a:t>Heap</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marL="299134">
              <a:spcBef>
                <a:spcPts val="239"/>
              </a:spcBef>
            </a:pPr>
            <a:r>
              <a:rPr sz="1266" spc="-4" dirty="0">
                <a:latin typeface="Lucida Sans Typewriter"/>
                <a:cs typeface="Lucida Sans Typewriter"/>
              </a:rPr>
              <a:t>public static void sort(Comparable[]</a:t>
            </a:r>
            <a:r>
              <a:rPr sz="1266" spc="25" dirty="0">
                <a:latin typeface="Lucida Sans Typewriter"/>
                <a:cs typeface="Lucida Sans Typewriter"/>
              </a:rPr>
              <a:t> </a:t>
            </a:r>
            <a:r>
              <a:rPr sz="1266" spc="-4" dirty="0">
                <a:latin typeface="Lucida Sans Typewriter"/>
                <a:cs typeface="Lucida Sans Typewriter"/>
              </a:rPr>
              <a:t>a)</a:t>
            </a:r>
            <a:endParaRPr sz="1266">
              <a:latin typeface="Lucida Sans Typewriter"/>
              <a:cs typeface="Lucida Sans Typewriter"/>
            </a:endParaRPr>
          </a:p>
          <a:p>
            <a:pPr marL="299134">
              <a:spcBef>
                <a:spcPts val="169"/>
              </a:spcBef>
            </a:pPr>
            <a:r>
              <a:rPr sz="1266" spc="-4" dirty="0">
                <a:latin typeface="Lucida Sans Typewriter"/>
                <a:cs typeface="Lucida Sans Typewriter"/>
              </a:rPr>
              <a:t>{</a:t>
            </a:r>
            <a:endParaRPr sz="1266">
              <a:latin typeface="Lucida Sans Typewriter"/>
              <a:cs typeface="Lucida Sans Typewriter"/>
            </a:endParaRPr>
          </a:p>
          <a:p>
            <a:pPr marL="589338">
              <a:spcBef>
                <a:spcPts val="239"/>
              </a:spcBef>
            </a:pPr>
            <a:r>
              <a:rPr sz="1266" spc="-4" dirty="0">
                <a:latin typeface="Lucida Sans Typewriter"/>
                <a:cs typeface="Lucida Sans Typewriter"/>
              </a:rPr>
              <a:t>int n =</a:t>
            </a:r>
            <a:r>
              <a:rPr sz="1266" spc="-11" dirty="0">
                <a:latin typeface="Lucida Sans Typewriter"/>
                <a:cs typeface="Lucida Sans Typewriter"/>
              </a:rPr>
              <a:t> </a:t>
            </a:r>
            <a:r>
              <a:rPr sz="1266" spc="-4" dirty="0">
                <a:latin typeface="Lucida Sans Typewriter"/>
                <a:cs typeface="Lucida Sans Typewriter"/>
              </a:rPr>
              <a:t>a.length;</a:t>
            </a:r>
            <a:endParaRPr sz="1266">
              <a:latin typeface="Lucida Sans Typewriter"/>
              <a:cs typeface="Lucida Sans Typewriter"/>
            </a:endParaRPr>
          </a:p>
          <a:p>
            <a:pPr marL="589338">
              <a:spcBef>
                <a:spcPts val="169"/>
              </a:spcBef>
            </a:pPr>
            <a:r>
              <a:rPr sz="1266" spc="-4" dirty="0">
                <a:latin typeface="Lucida Sans Typewriter"/>
                <a:cs typeface="Lucida Sans Typewriter"/>
              </a:rPr>
              <a:t>for (int k = n/2; k &gt;= 1;</a:t>
            </a:r>
            <a:r>
              <a:rPr sz="1266" spc="-11" dirty="0">
                <a:latin typeface="Lucida Sans Typewriter"/>
                <a:cs typeface="Lucida Sans Typewriter"/>
              </a:rPr>
              <a:t> </a:t>
            </a:r>
            <a:r>
              <a:rPr sz="1266" spc="-4" dirty="0">
                <a:latin typeface="Lucida Sans Typewriter"/>
                <a:cs typeface="Lucida Sans Typewriter"/>
              </a:rPr>
              <a:t>k--)</a:t>
            </a:r>
            <a:endParaRPr sz="1266">
              <a:latin typeface="Lucida Sans Typewriter"/>
              <a:cs typeface="Lucida Sans Typewriter"/>
            </a:endParaRPr>
          </a:p>
        </p:txBody>
      </p:sp>
      <p:graphicFrame>
        <p:nvGraphicFramePr>
          <p:cNvPr id="7" name="object 5">
            <a:extLst>
              <a:ext uri="{FF2B5EF4-FFF2-40B4-BE49-F238E27FC236}">
                <a16:creationId xmlns:a16="http://schemas.microsoft.com/office/drawing/2014/main" id="{BBFF9958-8585-E14F-9623-63319500E716}"/>
              </a:ext>
            </a:extLst>
          </p:cNvPr>
          <p:cNvGraphicFramePr>
            <a:graphicFrameLocks noGrp="1"/>
          </p:cNvGraphicFramePr>
          <p:nvPr>
            <p:extLst>
              <p:ext uri="{D42A27DB-BD31-4B8C-83A1-F6EECF244321}">
                <p14:modId xmlns:p14="http://schemas.microsoft.com/office/powerpoint/2010/main" val="965839852"/>
              </p:ext>
            </p:extLst>
          </p:nvPr>
        </p:nvGraphicFramePr>
        <p:xfrm>
          <a:off x="2067906" y="2552208"/>
          <a:ext cx="2294974" cy="1178838"/>
        </p:xfrm>
        <a:graphic>
          <a:graphicData uri="http://schemas.openxmlformats.org/drawingml/2006/table">
            <a:tbl>
              <a:tblPr firstRow="1" bandRow="1">
                <a:tableStyleId>{2D5ABB26-0587-4C30-8999-92F81FD0307C}</a:tableStyleId>
              </a:tblPr>
              <a:tblGrid>
                <a:gridCol w="1264955">
                  <a:extLst>
                    <a:ext uri="{9D8B030D-6E8A-4147-A177-3AD203B41FA5}">
                      <a16:colId xmlns:a16="http://schemas.microsoft.com/office/drawing/2014/main" val="20000"/>
                    </a:ext>
                  </a:extLst>
                </a:gridCol>
                <a:gridCol w="354035">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tblGrid>
              <a:tr h="643848">
                <a:tc>
                  <a:txBody>
                    <a:bodyPr/>
                    <a:lstStyle/>
                    <a:p>
                      <a:pPr marL="444500">
                        <a:lnSpc>
                          <a:spcPts val="2030"/>
                        </a:lnSpc>
                      </a:pPr>
                      <a:r>
                        <a:rPr sz="1300" spc="-5" dirty="0">
                          <a:latin typeface="Lucida Sans Typewriter"/>
                          <a:cs typeface="Lucida Sans Typewriter"/>
                        </a:rPr>
                        <a:t>sink(a,</a:t>
                      </a:r>
                      <a:endParaRPr sz="1300" dirty="0">
                        <a:latin typeface="Lucida Sans Typewriter"/>
                        <a:cs typeface="Lucida Sans Typewriter"/>
                      </a:endParaRPr>
                    </a:p>
                    <a:p>
                      <a:pPr marL="31750">
                        <a:lnSpc>
                          <a:spcPct val="100000"/>
                        </a:lnSpc>
                        <a:spcBef>
                          <a:spcPts val="340"/>
                        </a:spcBef>
                      </a:pPr>
                      <a:r>
                        <a:rPr sz="1300" spc="-5" dirty="0">
                          <a:latin typeface="Lucida Sans Typewriter"/>
                          <a:cs typeface="Lucida Sans Typewriter"/>
                        </a:rPr>
                        <a:t>while (n</a:t>
                      </a:r>
                      <a:r>
                        <a:rPr sz="1300" spc="-75" dirty="0">
                          <a:latin typeface="Lucida Sans Typewriter"/>
                          <a:cs typeface="Lucida Sans Typewriter"/>
                        </a:rPr>
                        <a:t> </a:t>
                      </a:r>
                      <a:r>
                        <a:rPr sz="1300" spc="-5" dirty="0">
                          <a:latin typeface="Lucida Sans Typewriter"/>
                          <a:cs typeface="Lucida Sans Typewriter"/>
                        </a:rPr>
                        <a:t>&gt;</a:t>
                      </a:r>
                      <a:endParaRPr sz="1300" dirty="0">
                        <a:latin typeface="Lucida Sans Typewriter"/>
                        <a:cs typeface="Lucida Sans Typewriter"/>
                      </a:endParaRPr>
                    </a:p>
                    <a:p>
                      <a:pPr marL="31750">
                        <a:lnSpc>
                          <a:spcPct val="100000"/>
                        </a:lnSpc>
                        <a:spcBef>
                          <a:spcPts val="240"/>
                        </a:spcBef>
                      </a:pPr>
                      <a:r>
                        <a:rPr sz="1300" dirty="0">
                          <a:latin typeface="Lucida Sans Typewriter"/>
                          <a:cs typeface="Lucida Sans Typewriter"/>
                        </a:rPr>
                        <a:t>{</a:t>
                      </a: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k,</a:t>
                      </a:r>
                      <a:endParaRPr sz="1300">
                        <a:latin typeface="Lucida Sans Typewriter"/>
                        <a:cs typeface="Lucida Sans Typewriter"/>
                      </a:endParaRPr>
                    </a:p>
                    <a:p>
                      <a:pPr marL="68580">
                        <a:lnSpc>
                          <a:spcPct val="100000"/>
                        </a:lnSpc>
                        <a:spcBef>
                          <a:spcPts val="340"/>
                        </a:spcBef>
                      </a:pPr>
                      <a:r>
                        <a:rPr sz="1300" spc="-5" dirty="0">
                          <a:latin typeface="Lucida Sans Typewriter"/>
                          <a:cs typeface="Lucida Sans Typewriter"/>
                        </a:rPr>
                        <a:t>1)</a:t>
                      </a:r>
                      <a:endParaRPr sz="1300">
                        <a:latin typeface="Lucida Sans Typewriter"/>
                        <a:cs typeface="Lucida Sans Typewriter"/>
                      </a:endParaRP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n);</a:t>
                      </a:r>
                      <a:endParaRPr sz="1300" dirty="0">
                        <a:latin typeface="Lucida Sans Typewriter"/>
                        <a:cs typeface="Lucida Sans Typewriter"/>
                      </a:endParaRPr>
                    </a:p>
                  </a:txBody>
                  <a:tcPr marL="0" marR="0" marT="0" marB="0">
                    <a:solidFill>
                      <a:schemeClr val="bg1"/>
                    </a:solidFill>
                  </a:tcPr>
                </a:tc>
                <a:extLst>
                  <a:ext uri="{0D108BD9-81ED-4DB2-BD59-A6C34878D82A}">
                    <a16:rowId xmlns:a16="http://schemas.microsoft.com/office/drawing/2014/main" val="10000"/>
                  </a:ext>
                </a:extLst>
              </a:tr>
              <a:tr h="218777">
                <a:tc>
                  <a:txBody>
                    <a:bodyPr/>
                    <a:lstStyle/>
                    <a:p>
                      <a:pPr marR="60960" algn="r">
                        <a:lnSpc>
                          <a:spcPct val="100000"/>
                        </a:lnSpc>
                        <a:spcBef>
                          <a:spcPts val="60"/>
                        </a:spcBef>
                      </a:pPr>
                      <a:r>
                        <a:rPr sz="1300" dirty="0">
                          <a:latin typeface="Lucida Sans Typewriter"/>
                          <a:cs typeface="Lucida Sans Typewriter"/>
                        </a:rPr>
                        <a:t>exch(a,</a:t>
                      </a:r>
                      <a:endParaRPr sz="1300">
                        <a:latin typeface="Lucida Sans Typewriter"/>
                        <a:cs typeface="Lucida Sans Typewriter"/>
                      </a:endParaRPr>
                    </a:p>
                  </a:txBody>
                  <a:tcPr marL="0" marR="0" marT="5358" marB="0">
                    <a:solidFill>
                      <a:schemeClr val="bg1"/>
                    </a:solidFill>
                  </a:tcPr>
                </a:tc>
                <a:tc>
                  <a:txBody>
                    <a:bodyPr/>
                    <a:lstStyle/>
                    <a:p>
                      <a:pPr marR="60960" algn="r">
                        <a:lnSpc>
                          <a:spcPct val="100000"/>
                        </a:lnSpc>
                        <a:spcBef>
                          <a:spcPts val="60"/>
                        </a:spcBef>
                      </a:pPr>
                      <a:r>
                        <a:rPr sz="1300" dirty="0">
                          <a:latin typeface="Lucida Sans Typewriter"/>
                          <a:cs typeface="Lucida Sans Typewriter"/>
                        </a:rPr>
                        <a:t>1,</a:t>
                      </a:r>
                      <a:endParaRPr sz="1300">
                        <a:latin typeface="Lucida Sans Typewriter"/>
                        <a:cs typeface="Lucida Sans Typewriter"/>
                      </a:endParaRPr>
                    </a:p>
                  </a:txBody>
                  <a:tcPr marL="0" marR="0" marT="5358" marB="0">
                    <a:solidFill>
                      <a:schemeClr val="bg1"/>
                    </a:solidFill>
                  </a:tcPr>
                </a:tc>
                <a:tc>
                  <a:txBody>
                    <a:bodyPr/>
                    <a:lstStyle/>
                    <a:p>
                      <a:pPr marL="68580">
                        <a:lnSpc>
                          <a:spcPct val="100000"/>
                        </a:lnSpc>
                        <a:spcBef>
                          <a:spcPts val="60"/>
                        </a:spcBef>
                      </a:pPr>
                      <a:r>
                        <a:rPr sz="1300" spc="-5" dirty="0">
                          <a:latin typeface="Lucida Sans Typewriter"/>
                          <a:cs typeface="Lucida Sans Typewriter"/>
                        </a:rPr>
                        <a:t>n);</a:t>
                      </a:r>
                      <a:endParaRPr sz="1300">
                        <a:latin typeface="Lucida Sans Typewriter"/>
                        <a:cs typeface="Lucida Sans Typewriter"/>
                      </a:endParaRPr>
                    </a:p>
                  </a:txBody>
                  <a:tcPr marL="0" marR="0" marT="5358" marB="0">
                    <a:solidFill>
                      <a:schemeClr val="bg1"/>
                    </a:solidFill>
                  </a:tcPr>
                </a:tc>
                <a:extLst>
                  <a:ext uri="{0D108BD9-81ED-4DB2-BD59-A6C34878D82A}">
                    <a16:rowId xmlns:a16="http://schemas.microsoft.com/office/drawing/2014/main" val="10001"/>
                  </a:ext>
                </a:extLst>
              </a:tr>
              <a:tr h="201829">
                <a:tc>
                  <a:txBody>
                    <a:bodyPr/>
                    <a:lstStyle/>
                    <a:p>
                      <a:pPr marR="60960" algn="r">
                        <a:lnSpc>
                          <a:spcPts val="2150"/>
                        </a:lnSpc>
                        <a:spcBef>
                          <a:spcPts val="10"/>
                        </a:spcBef>
                      </a:pPr>
                      <a:r>
                        <a:rPr sz="1300" dirty="0">
                          <a:latin typeface="Lucida Sans Typewriter"/>
                          <a:cs typeface="Lucida Sans Typewriter"/>
                        </a:rPr>
                        <a:t>sink(a,</a:t>
                      </a:r>
                      <a:endParaRPr sz="1300">
                        <a:latin typeface="Lucida Sans Typewriter"/>
                        <a:cs typeface="Lucida Sans Typewriter"/>
                      </a:endParaRPr>
                    </a:p>
                  </a:txBody>
                  <a:tcPr marL="0" marR="0" marT="893" marB="0">
                    <a:solidFill>
                      <a:schemeClr val="bg1"/>
                    </a:solidFill>
                  </a:tcPr>
                </a:tc>
                <a:tc>
                  <a:txBody>
                    <a:bodyPr/>
                    <a:lstStyle/>
                    <a:p>
                      <a:pPr marR="60960" algn="r">
                        <a:lnSpc>
                          <a:spcPts val="2150"/>
                        </a:lnSpc>
                        <a:spcBef>
                          <a:spcPts val="10"/>
                        </a:spcBef>
                      </a:pPr>
                      <a:r>
                        <a:rPr sz="1300" dirty="0">
                          <a:latin typeface="Lucida Sans Typewriter"/>
                          <a:cs typeface="Lucida Sans Typewriter"/>
                        </a:rPr>
                        <a:t>1,</a:t>
                      </a:r>
                      <a:endParaRPr sz="1300">
                        <a:latin typeface="Lucida Sans Typewriter"/>
                        <a:cs typeface="Lucida Sans Typewriter"/>
                      </a:endParaRPr>
                    </a:p>
                  </a:txBody>
                  <a:tcPr marL="0" marR="0" marT="893" marB="0">
                    <a:solidFill>
                      <a:schemeClr val="bg1"/>
                    </a:solidFill>
                  </a:tcPr>
                </a:tc>
                <a:tc>
                  <a:txBody>
                    <a:bodyPr/>
                    <a:lstStyle/>
                    <a:p>
                      <a:pPr marL="68580">
                        <a:lnSpc>
                          <a:spcPts val="2150"/>
                        </a:lnSpc>
                        <a:spcBef>
                          <a:spcPts val="10"/>
                        </a:spcBef>
                      </a:pPr>
                      <a:r>
                        <a:rPr sz="1300" spc="-5" dirty="0">
                          <a:latin typeface="Lucida Sans Typewriter"/>
                          <a:cs typeface="Lucida Sans Typewriter"/>
                        </a:rPr>
                        <a:t>--n);</a:t>
                      </a:r>
                      <a:endParaRPr sz="1300" dirty="0">
                        <a:latin typeface="Lucida Sans Typewriter"/>
                        <a:cs typeface="Lucida Sans Typewriter"/>
                      </a:endParaRPr>
                    </a:p>
                  </a:txBody>
                  <a:tcPr marL="0" marR="0" marT="893" marB="0">
                    <a:solidFill>
                      <a:schemeClr val="bg1"/>
                    </a:solidFill>
                  </a:tcPr>
                </a:tc>
                <a:extLst>
                  <a:ext uri="{0D108BD9-81ED-4DB2-BD59-A6C34878D82A}">
                    <a16:rowId xmlns:a16="http://schemas.microsoft.com/office/drawing/2014/main" val="10002"/>
                  </a:ext>
                </a:extLst>
              </a:tr>
            </a:tbl>
          </a:graphicData>
        </a:graphic>
      </p:graphicFrame>
      <p:sp>
        <p:nvSpPr>
          <p:cNvPr id="8" name="object 6">
            <a:extLst>
              <a:ext uri="{FF2B5EF4-FFF2-40B4-BE49-F238E27FC236}">
                <a16:creationId xmlns:a16="http://schemas.microsoft.com/office/drawing/2014/main" id="{091741D5-A0C6-8F48-B032-02C3423197C4}"/>
              </a:ext>
            </a:extLst>
          </p:cNvPr>
          <p:cNvSpPr txBox="1"/>
          <p:nvPr/>
        </p:nvSpPr>
        <p:spPr>
          <a:xfrm>
            <a:off x="1791014" y="3599696"/>
            <a:ext cx="5243066" cy="903949"/>
          </a:xfrm>
          <a:prstGeom prst="rect">
            <a:avLst/>
          </a:prstGeom>
        </p:spPr>
        <p:txBody>
          <a:bodyPr vert="horz" wrap="square" lIns="0" tIns="39290" rIns="0" bIns="0" rtlCol="0">
            <a:spAutoFit/>
          </a:bodyPr>
          <a:lstStyle/>
          <a:p>
            <a:pPr marL="299134">
              <a:spcBef>
                <a:spcPts val="309"/>
              </a:spcBef>
            </a:pPr>
            <a:r>
              <a:rPr sz="1266" spc="-4" dirty="0">
                <a:latin typeface="Lucida Sans Typewriter"/>
                <a:cs typeface="Lucida Sans Typewriter"/>
              </a:rPr>
              <a:t>}</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a:spcBef>
                <a:spcPts val="25"/>
              </a:spcBef>
            </a:pPr>
            <a:endParaRPr sz="1652">
              <a:latin typeface="Times New Roman"/>
              <a:cs typeface="Times New Roman"/>
            </a:endParaRPr>
          </a:p>
          <a:p>
            <a:pPr marL="8929"/>
            <a:r>
              <a:rPr sz="1266" spc="-4" dirty="0">
                <a:latin typeface="Lucida Sans Typewriter"/>
                <a:cs typeface="Lucida Sans Typewriter"/>
              </a:rPr>
              <a:t>private static void sink(Comparable[] a, int k, int</a:t>
            </a:r>
            <a:r>
              <a:rPr sz="1266" spc="53" dirty="0">
                <a:latin typeface="Lucida Sans Typewriter"/>
                <a:cs typeface="Lucida Sans Typewriter"/>
              </a:rPr>
              <a:t> </a:t>
            </a:r>
            <a:r>
              <a:rPr sz="1266" spc="-4" dirty="0">
                <a:latin typeface="Lucida Sans Typewriter"/>
                <a:cs typeface="Lucida Sans Typewriter"/>
              </a:rPr>
              <a:t>n)</a:t>
            </a:r>
            <a:endParaRPr sz="1266">
              <a:latin typeface="Lucida Sans Typewriter"/>
              <a:cs typeface="Lucida Sans Typewriter"/>
            </a:endParaRPr>
          </a:p>
        </p:txBody>
      </p:sp>
      <p:sp>
        <p:nvSpPr>
          <p:cNvPr id="9" name="object 7">
            <a:extLst>
              <a:ext uri="{FF2B5EF4-FFF2-40B4-BE49-F238E27FC236}">
                <a16:creationId xmlns:a16="http://schemas.microsoft.com/office/drawing/2014/main" id="{18B05C67-809D-8449-A52E-170A4388B861}"/>
              </a:ext>
            </a:extLst>
          </p:cNvPr>
          <p:cNvSpPr txBox="1"/>
          <p:nvPr/>
        </p:nvSpPr>
        <p:spPr>
          <a:xfrm>
            <a:off x="1791014" y="4505167"/>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0" name="object 8">
            <a:extLst>
              <a:ext uri="{FF2B5EF4-FFF2-40B4-BE49-F238E27FC236}">
                <a16:creationId xmlns:a16="http://schemas.microsoft.com/office/drawing/2014/main" id="{DD9BFCCE-04A2-A24C-9EB3-5D65E1ED6BC7}"/>
              </a:ext>
            </a:extLst>
          </p:cNvPr>
          <p:cNvSpPr txBox="1"/>
          <p:nvPr/>
        </p:nvSpPr>
        <p:spPr>
          <a:xfrm>
            <a:off x="1791014" y="4930219"/>
            <a:ext cx="5533727" cy="894933"/>
          </a:xfrm>
          <a:prstGeom prst="rect">
            <a:avLst/>
          </a:prstGeom>
        </p:spPr>
        <p:txBody>
          <a:bodyPr vert="horz" wrap="square" lIns="0" tIns="30361" rIns="0" bIns="0" rtlCol="0">
            <a:spAutoFit/>
          </a:bodyPr>
          <a:lstStyle/>
          <a:p>
            <a:pPr marL="8929">
              <a:spcBef>
                <a:spcPts val="239"/>
              </a:spcBef>
            </a:pPr>
            <a:r>
              <a:rPr sz="1266" spc="-4" dirty="0">
                <a:latin typeface="Lucida Sans Typewriter"/>
                <a:cs typeface="Lucida Sans Typewriter"/>
              </a:rPr>
              <a:t>private static boolean less(Comparable[] a, int i, int</a:t>
            </a:r>
            <a:r>
              <a:rPr sz="1266" spc="63"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a:p>
            <a:pPr marL="8929">
              <a:spcBef>
                <a:spcPts val="169"/>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a:t>
            </a:r>
            <a:r>
              <a:rPr sz="1266" spc="11"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before</a:t>
            </a:r>
            <a:r>
              <a:rPr sz="1266" spc="7"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	</a:t>
            </a:r>
            <a:r>
              <a:rPr sz="1266" spc="-4" dirty="0">
                <a:latin typeface="Lucida Sans Typewriter"/>
                <a:cs typeface="Lucida Sans Typewriter"/>
              </a:rPr>
              <a:t>}</a:t>
            </a:r>
            <a:endParaRPr sz="1266" dirty="0">
              <a:latin typeface="Lucida Sans Typewriter"/>
              <a:cs typeface="Lucida Sans Typewriter"/>
            </a:endParaRPr>
          </a:p>
          <a:p>
            <a:pPr>
              <a:spcBef>
                <a:spcPts val="25"/>
              </a:spcBef>
            </a:pPr>
            <a:endParaRPr sz="1652" dirty="0">
              <a:latin typeface="Times New Roman"/>
              <a:cs typeface="Times New Roman"/>
            </a:endParaRPr>
          </a:p>
          <a:p>
            <a:pPr marL="8929"/>
            <a:r>
              <a:rPr sz="1266" spc="-4" dirty="0">
                <a:latin typeface="Lucida Sans Typewriter"/>
                <a:cs typeface="Lucida Sans Typewriter"/>
              </a:rPr>
              <a:t>private static void exch(Object[] a, int i, int</a:t>
            </a:r>
            <a:r>
              <a:rPr sz="1266" spc="21"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p:txBody>
      </p:sp>
      <p:sp>
        <p:nvSpPr>
          <p:cNvPr id="11" name="object 9">
            <a:extLst>
              <a:ext uri="{FF2B5EF4-FFF2-40B4-BE49-F238E27FC236}">
                <a16:creationId xmlns:a16="http://schemas.microsoft.com/office/drawing/2014/main" id="{4B087B40-7529-F94C-ACDE-F16C46474A93}"/>
              </a:ext>
            </a:extLst>
          </p:cNvPr>
          <p:cNvSpPr txBox="1"/>
          <p:nvPr/>
        </p:nvSpPr>
        <p:spPr>
          <a:xfrm>
            <a:off x="1791014" y="5826761"/>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2" name="object 10">
            <a:extLst>
              <a:ext uri="{FF2B5EF4-FFF2-40B4-BE49-F238E27FC236}">
                <a16:creationId xmlns:a16="http://schemas.microsoft.com/office/drawing/2014/main" id="{1E74DA58-6054-7F46-B08D-1C58749E74CE}"/>
              </a:ext>
            </a:extLst>
          </p:cNvPr>
          <p:cNvSpPr txBox="1"/>
          <p:nvPr/>
        </p:nvSpPr>
        <p:spPr>
          <a:xfrm>
            <a:off x="1500729" y="6264315"/>
            <a:ext cx="114746" cy="203814"/>
          </a:xfrm>
          <a:prstGeom prst="rect">
            <a:avLst/>
          </a:prstGeom>
        </p:spPr>
        <p:txBody>
          <a:bodyPr vert="horz" wrap="square" lIns="0" tIns="8930" rIns="0" bIns="0" rtlCol="0">
            <a:spAutoFit/>
          </a:bodyPr>
          <a:lstStyle/>
          <a:p>
            <a:pPr marL="8929">
              <a:spcBef>
                <a:spcPts val="70"/>
              </a:spcBef>
            </a:pPr>
            <a:r>
              <a:rPr sz="1266" spc="-4" dirty="0">
                <a:latin typeface="Lucida Sans Typewriter"/>
                <a:cs typeface="Lucida Sans Typewriter"/>
              </a:rPr>
              <a:t>}</a:t>
            </a:r>
            <a:endParaRPr sz="1266">
              <a:latin typeface="Lucida Sans Typewriter"/>
              <a:cs typeface="Lucida Sans Typewriter"/>
            </a:endParaRPr>
          </a:p>
        </p:txBody>
      </p:sp>
      <p:sp>
        <p:nvSpPr>
          <p:cNvPr id="13" name="object 12">
            <a:extLst>
              <a:ext uri="{FF2B5EF4-FFF2-40B4-BE49-F238E27FC236}">
                <a16:creationId xmlns:a16="http://schemas.microsoft.com/office/drawing/2014/main" id="{A99CC0D5-A158-574D-BE6C-6DA02CB36B62}"/>
              </a:ext>
            </a:extLst>
          </p:cNvPr>
          <p:cNvSpPr txBox="1"/>
          <p:nvPr/>
        </p:nvSpPr>
        <p:spPr>
          <a:xfrm>
            <a:off x="5170830" y="5926773"/>
            <a:ext cx="1964531" cy="404703"/>
          </a:xfrm>
          <a:prstGeom prst="rect">
            <a:avLst/>
          </a:prstGeom>
        </p:spPr>
        <p:txBody>
          <a:bodyPr vert="horz" wrap="square" lIns="0" tIns="8930" rIns="0" bIns="0" rtlCol="0">
            <a:spAutoFit/>
          </a:bodyPr>
          <a:lstStyle/>
          <a:p>
            <a:pPr marL="8929" marR="3572" indent="89294">
              <a:lnSpc>
                <a:spcPct val="119800"/>
              </a:lnSpc>
              <a:spcBef>
                <a:spcPts val="70"/>
              </a:spcBef>
            </a:pPr>
            <a:r>
              <a:rPr sz="1125" dirty="0">
                <a:solidFill>
                  <a:srgbClr val="8D3124"/>
                </a:solidFill>
                <a:latin typeface="Lucida Sans"/>
                <a:cs typeface="Lucida Sans"/>
              </a:rPr>
              <a:t>but </a:t>
            </a:r>
            <a:r>
              <a:rPr sz="1125" spc="7" dirty="0">
                <a:solidFill>
                  <a:srgbClr val="8D3124"/>
                </a:solidFill>
                <a:latin typeface="Lucida Sans"/>
                <a:cs typeface="Lucida Sans"/>
              </a:rPr>
              <a:t>convert </a:t>
            </a:r>
            <a:r>
              <a:rPr sz="1125" spc="-4" dirty="0">
                <a:solidFill>
                  <a:srgbClr val="8D3124"/>
                </a:solidFill>
                <a:latin typeface="Lucida Sans"/>
                <a:cs typeface="Lucida Sans"/>
              </a:rPr>
              <a:t>from </a:t>
            </a:r>
            <a:r>
              <a:rPr sz="1125" dirty="0">
                <a:solidFill>
                  <a:srgbClr val="8D3124"/>
                </a:solidFill>
                <a:latin typeface="Lucida Sans"/>
                <a:cs typeface="Lucida Sans"/>
              </a:rPr>
              <a:t>1-based  </a:t>
            </a:r>
            <a:r>
              <a:rPr sz="1125" spc="-4" dirty="0">
                <a:solidFill>
                  <a:srgbClr val="8D3124"/>
                </a:solidFill>
                <a:latin typeface="Lucida Sans"/>
                <a:cs typeface="Lucida Sans"/>
              </a:rPr>
              <a:t>indexing to </a:t>
            </a:r>
            <a:r>
              <a:rPr sz="1125" dirty="0">
                <a:solidFill>
                  <a:srgbClr val="8D3124"/>
                </a:solidFill>
                <a:latin typeface="Lucida Sans"/>
                <a:cs typeface="Lucida Sans"/>
              </a:rPr>
              <a:t>0-base</a:t>
            </a:r>
            <a:r>
              <a:rPr sz="1125" spc="-14" dirty="0">
                <a:solidFill>
                  <a:srgbClr val="8D3124"/>
                </a:solidFill>
                <a:latin typeface="Lucida Sans"/>
                <a:cs typeface="Lucida Sans"/>
              </a:rPr>
              <a:t> </a:t>
            </a:r>
            <a:r>
              <a:rPr sz="1125" spc="-4" dirty="0">
                <a:solidFill>
                  <a:srgbClr val="8D3124"/>
                </a:solidFill>
                <a:latin typeface="Lucida Sans"/>
                <a:cs typeface="Lucida Sans"/>
              </a:rPr>
              <a:t>indexing</a:t>
            </a:r>
            <a:endParaRPr sz="1125">
              <a:latin typeface="Lucida Sans"/>
              <a:cs typeface="Lucida Sans"/>
            </a:endParaRPr>
          </a:p>
        </p:txBody>
      </p:sp>
      <p:sp>
        <p:nvSpPr>
          <p:cNvPr id="14" name="object 13">
            <a:extLst>
              <a:ext uri="{FF2B5EF4-FFF2-40B4-BE49-F238E27FC236}">
                <a16:creationId xmlns:a16="http://schemas.microsoft.com/office/drawing/2014/main" id="{13ED51CC-CCE5-0649-820C-ED4A8244DD3D}"/>
              </a:ext>
            </a:extLst>
          </p:cNvPr>
          <p:cNvSpPr/>
          <p:nvPr/>
        </p:nvSpPr>
        <p:spPr>
          <a:xfrm>
            <a:off x="3966346" y="5393179"/>
            <a:ext cx="1148804" cy="787152"/>
          </a:xfrm>
          <a:custGeom>
            <a:avLst/>
            <a:gdLst/>
            <a:ahLst/>
            <a:cxnLst/>
            <a:rect l="l" t="t" r="r" b="b"/>
            <a:pathLst>
              <a:path w="1633854" h="1119504">
                <a:moveTo>
                  <a:pt x="0" y="0"/>
                </a:moveTo>
                <a:lnTo>
                  <a:pt x="10476" y="7178"/>
                </a:lnTo>
                <a:lnTo>
                  <a:pt x="1633236" y="1119013"/>
                </a:lnTo>
              </a:path>
            </a:pathLst>
          </a:custGeom>
          <a:ln w="25399">
            <a:solidFill>
              <a:srgbClr val="8D3124"/>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FE9986CB-A49C-624F-8875-CF8B6B715773}"/>
              </a:ext>
            </a:extLst>
          </p:cNvPr>
          <p:cNvSpPr/>
          <p:nvPr/>
        </p:nvSpPr>
        <p:spPr>
          <a:xfrm>
            <a:off x="3920674" y="5361886"/>
            <a:ext cx="95101" cy="83939"/>
          </a:xfrm>
          <a:custGeom>
            <a:avLst/>
            <a:gdLst/>
            <a:ahLst/>
            <a:cxnLst/>
            <a:rect l="l" t="t" r="r" b="b"/>
            <a:pathLst>
              <a:path w="135254" h="119379">
                <a:moveTo>
                  <a:pt x="0" y="0"/>
                </a:moveTo>
                <a:lnTo>
                  <a:pt x="66122" y="119199"/>
                </a:lnTo>
                <a:lnTo>
                  <a:pt x="75432" y="51682"/>
                </a:lnTo>
                <a:lnTo>
                  <a:pt x="135032" y="18622"/>
                </a:lnTo>
                <a:lnTo>
                  <a:pt x="0" y="0"/>
                </a:lnTo>
                <a:close/>
              </a:path>
            </a:pathLst>
          </a:custGeom>
          <a:solidFill>
            <a:srgbClr val="8D3124"/>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7AC2E99A-D6B3-B541-8D0E-3B5FCA62858C}"/>
              </a:ext>
            </a:extLst>
          </p:cNvPr>
          <p:cNvSpPr/>
          <p:nvPr/>
        </p:nvSpPr>
        <p:spPr>
          <a:xfrm>
            <a:off x="4243052" y="6019313"/>
            <a:ext cx="880467" cy="166092"/>
          </a:xfrm>
          <a:custGeom>
            <a:avLst/>
            <a:gdLst/>
            <a:ahLst/>
            <a:cxnLst/>
            <a:rect l="l" t="t" r="r" b="b"/>
            <a:pathLst>
              <a:path w="1252220" h="236220">
                <a:moveTo>
                  <a:pt x="0" y="0"/>
                </a:moveTo>
                <a:lnTo>
                  <a:pt x="12480" y="2351"/>
                </a:lnTo>
                <a:lnTo>
                  <a:pt x="1251887" y="235874"/>
                </a:lnTo>
              </a:path>
            </a:pathLst>
          </a:custGeom>
          <a:ln w="25400">
            <a:solidFill>
              <a:srgbClr val="8D3124"/>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7C7F2FA8-565E-5A47-B531-F8C6F6736B23}"/>
              </a:ext>
            </a:extLst>
          </p:cNvPr>
          <p:cNvSpPr/>
          <p:nvPr/>
        </p:nvSpPr>
        <p:spPr>
          <a:xfrm>
            <a:off x="4188645" y="5982814"/>
            <a:ext cx="92422" cy="84385"/>
          </a:xfrm>
          <a:custGeom>
            <a:avLst/>
            <a:gdLst/>
            <a:ahLst/>
            <a:cxnLst/>
            <a:rect l="l" t="t" r="r" b="b"/>
            <a:pathLst>
              <a:path w="131445" h="120015">
                <a:moveTo>
                  <a:pt x="131098" y="0"/>
                </a:moveTo>
                <a:lnTo>
                  <a:pt x="0" y="37334"/>
                </a:lnTo>
                <a:lnTo>
                  <a:pt x="108526" y="119811"/>
                </a:lnTo>
                <a:lnTo>
                  <a:pt x="89860" y="54263"/>
                </a:lnTo>
                <a:lnTo>
                  <a:pt x="131098" y="0"/>
                </a:lnTo>
                <a:close/>
              </a:path>
            </a:pathLst>
          </a:custGeom>
          <a:solidFill>
            <a:srgbClr val="8D3124"/>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0D88EB8C-545D-0940-86C2-74341F20E3E0}"/>
              </a:ext>
            </a:extLst>
          </p:cNvPr>
          <p:cNvSpPr/>
          <p:nvPr/>
        </p:nvSpPr>
        <p:spPr>
          <a:xfrm>
            <a:off x="4039179" y="4537259"/>
            <a:ext cx="323701" cy="127248"/>
          </a:xfrm>
          <a:custGeom>
            <a:avLst/>
            <a:gdLst/>
            <a:ahLst/>
            <a:cxnLst/>
            <a:rect l="l" t="t" r="r" b="b"/>
            <a:pathLst>
              <a:path w="460375" h="180975">
                <a:moveTo>
                  <a:pt x="0" y="0"/>
                </a:moveTo>
                <a:lnTo>
                  <a:pt x="11822" y="4638"/>
                </a:lnTo>
                <a:lnTo>
                  <a:pt x="460185" y="180547"/>
                </a:lnTo>
              </a:path>
            </a:pathLst>
          </a:custGeom>
          <a:ln w="25399">
            <a:solidFill>
              <a:srgbClr val="8D3124"/>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E899A5D3-0A2A-CA45-8887-DAF32822DE2A}"/>
              </a:ext>
            </a:extLst>
          </p:cNvPr>
          <p:cNvSpPr/>
          <p:nvPr/>
        </p:nvSpPr>
        <p:spPr>
          <a:xfrm>
            <a:off x="3987640" y="4508446"/>
            <a:ext cx="95548" cy="79920"/>
          </a:xfrm>
          <a:custGeom>
            <a:avLst/>
            <a:gdLst/>
            <a:ahLst/>
            <a:cxnLst/>
            <a:rect l="l" t="t" r="r" b="b"/>
            <a:pathLst>
              <a:path w="135889" h="113664">
                <a:moveTo>
                  <a:pt x="135761" y="0"/>
                </a:moveTo>
                <a:lnTo>
                  <a:pt x="0" y="12219"/>
                </a:lnTo>
                <a:lnTo>
                  <a:pt x="91232" y="113497"/>
                </a:lnTo>
                <a:lnTo>
                  <a:pt x="85123" y="45615"/>
                </a:lnTo>
                <a:lnTo>
                  <a:pt x="135761" y="0"/>
                </a:lnTo>
                <a:close/>
              </a:path>
            </a:pathLst>
          </a:custGeom>
          <a:solidFill>
            <a:srgbClr val="8D3124"/>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938D196-3F94-D543-8F1C-9896D865B2E1}"/>
              </a:ext>
            </a:extLst>
          </p:cNvPr>
          <p:cNvSpPr txBox="1"/>
          <p:nvPr/>
        </p:nvSpPr>
        <p:spPr>
          <a:xfrm>
            <a:off x="4527893" y="4585534"/>
            <a:ext cx="2632918" cy="182142"/>
          </a:xfrm>
          <a:prstGeom prst="rect">
            <a:avLst/>
          </a:prstGeom>
        </p:spPr>
        <p:txBody>
          <a:bodyPr vert="horz" wrap="square" lIns="0" tIns="8930" rIns="0" bIns="0" rtlCol="0">
            <a:spAutoFit/>
          </a:bodyPr>
          <a:lstStyle/>
          <a:p>
            <a:pPr marL="8929">
              <a:spcBef>
                <a:spcPts val="70"/>
              </a:spcBef>
            </a:pPr>
            <a:r>
              <a:rPr sz="1125" dirty="0">
                <a:solidFill>
                  <a:srgbClr val="8D3124"/>
                </a:solidFill>
                <a:latin typeface="Lucida Sans"/>
                <a:cs typeface="Lucida Sans"/>
              </a:rPr>
              <a:t>but make static </a:t>
            </a:r>
            <a:r>
              <a:rPr sz="1125" spc="-4" dirty="0">
                <a:solidFill>
                  <a:srgbClr val="8D3124"/>
                </a:solidFill>
                <a:latin typeface="Lucida Sans"/>
                <a:cs typeface="Lucida Sans"/>
              </a:rPr>
              <a:t>(and </a:t>
            </a:r>
            <a:r>
              <a:rPr sz="1125" dirty="0">
                <a:solidFill>
                  <a:srgbClr val="8D3124"/>
                </a:solidFill>
                <a:latin typeface="Lucida Sans"/>
                <a:cs typeface="Lucida Sans"/>
              </a:rPr>
              <a:t>pass</a:t>
            </a:r>
            <a:r>
              <a:rPr sz="1125" spc="-32" dirty="0">
                <a:solidFill>
                  <a:srgbClr val="8D3124"/>
                </a:solidFill>
                <a:latin typeface="Lucida Sans"/>
                <a:cs typeface="Lucida Sans"/>
              </a:rPr>
              <a:t> </a:t>
            </a:r>
            <a:r>
              <a:rPr sz="1125" spc="-4" dirty="0">
                <a:solidFill>
                  <a:srgbClr val="8D3124"/>
                </a:solidFill>
                <a:latin typeface="Lucida Sans"/>
                <a:cs typeface="Lucida Sans"/>
              </a:rPr>
              <a:t>arguments)</a:t>
            </a:r>
            <a:endParaRPr sz="1125">
              <a:latin typeface="Lucida Sans"/>
              <a:cs typeface="Lucida Sans"/>
            </a:endParaRPr>
          </a:p>
        </p:txBody>
      </p:sp>
      <p:sp>
        <p:nvSpPr>
          <p:cNvPr id="22" name="TextBox 21">
            <a:extLst>
              <a:ext uri="{FF2B5EF4-FFF2-40B4-BE49-F238E27FC236}">
                <a16:creationId xmlns:a16="http://schemas.microsoft.com/office/drawing/2014/main" id="{6505CA8E-3D2E-5240-9E7C-D3DED24B9784}"/>
              </a:ext>
            </a:extLst>
          </p:cNvPr>
          <p:cNvSpPr txBox="1"/>
          <p:nvPr/>
        </p:nvSpPr>
        <p:spPr>
          <a:xfrm>
            <a:off x="7135361" y="3338584"/>
            <a:ext cx="1031051" cy="369332"/>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O(</a:t>
            </a:r>
            <a:r>
              <a:rPr lang="en-US" dirty="0" err="1">
                <a:solidFill>
                  <a:schemeClr val="bg1"/>
                </a:solidFill>
                <a:latin typeface="Times New Roman" panose="02020603050405020304" pitchFamily="18" charset="0"/>
                <a:cs typeface="Times New Roman" panose="02020603050405020304" pitchFamily="18" charset="0"/>
              </a:rPr>
              <a:t>nlogn</a:t>
            </a:r>
            <a:r>
              <a:rPr lang="en-US"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81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t>
            </a:r>
            <a:r>
              <a:rPr lang="en-US" spc="25" dirty="0">
                <a:latin typeface="Arial"/>
                <a:cs typeface="Arial"/>
              </a:rPr>
              <a:t>a</a:t>
            </a:r>
            <a:r>
              <a:rPr lang="en-US" spc="80" dirty="0">
                <a:latin typeface="Arial"/>
                <a:cs typeface="Arial"/>
              </a:rPr>
              <a:t>p</a:t>
            </a:r>
            <a:r>
              <a:rPr lang="en-US" spc="-190" dirty="0">
                <a:latin typeface="Arial"/>
                <a:cs typeface="Arial"/>
              </a:rPr>
              <a:t>s</a:t>
            </a:r>
            <a:r>
              <a:rPr lang="en-US" spc="105" dirty="0">
                <a:latin typeface="Arial"/>
                <a:cs typeface="Arial"/>
              </a:rPr>
              <a:t>o</a:t>
            </a:r>
            <a:r>
              <a:rPr lang="en-US" spc="134" dirty="0">
                <a:latin typeface="Arial"/>
                <a:cs typeface="Arial"/>
              </a:rPr>
              <a:t>r</a:t>
            </a:r>
            <a:r>
              <a:rPr lang="en-US" spc="56" dirty="0">
                <a:latin typeface="Arial"/>
                <a:cs typeface="Arial"/>
              </a:rPr>
              <a:t>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192462"/>
          </a:xfrm>
          <a:prstGeom prst="rect">
            <a:avLst/>
          </a:prstGeom>
        </p:spPr>
        <p:txBody>
          <a:bodyPr vert="horz" wrap="square" lIns="0" tIns="8483" rIns="0" bIns="0" rtlCol="0">
            <a:spAutoFit/>
          </a:bodyPr>
          <a:lstStyle/>
          <a:p>
            <a:pPr marL="8929">
              <a:spcBef>
                <a:spcPts val="67"/>
              </a:spcBef>
            </a:pPr>
            <a:r>
              <a:rPr sz="1195" b="1" spc="28" dirty="0">
                <a:solidFill>
                  <a:srgbClr val="231F20"/>
                </a:solidFill>
                <a:latin typeface="Calibri"/>
                <a:cs typeface="Calibri"/>
              </a:rPr>
              <a:t>Heapsort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72116"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spTree>
    <p:extLst>
      <p:ext uri="{BB962C8B-B14F-4D97-AF65-F5344CB8AC3E}">
        <p14:creationId xmlns:p14="http://schemas.microsoft.com/office/powerpoint/2010/main" val="3974801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dirty="0"/>
              <a:t>Quicksort</a:t>
            </a:r>
            <a:endParaRPr lang="en-SE" dirty="0"/>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316334"/>
            <a:ext cx="8229600" cy="5541666"/>
          </a:xfrm>
        </p:spPr>
        <p:txBody>
          <a:bodyPr>
            <a:normAutofit fontScale="77500" lnSpcReduction="20000"/>
          </a:bodyPr>
          <a:lstStyle/>
          <a:p>
            <a:r>
              <a:rPr lang="en-GB" dirty="0"/>
              <a:t>Quicksort is a widely used sorting algorithm based on the divide-and-conquer approach. </a:t>
            </a:r>
          </a:p>
          <a:p>
            <a:r>
              <a:rPr lang="en-GB" dirty="0"/>
              <a:t>## Pivot Selection in Quicksort</a:t>
            </a:r>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One common approach is to choose the last element of the array as the pivot. This method is simple to implement but can lead to poor performance if the array is already sorted or nearly sorted.</a:t>
            </a:r>
          </a:p>
          <a:p>
            <a:pPr lvl="2"/>
            <a:r>
              <a:rPr lang="en-GB" dirty="0">
                <a:solidFill>
                  <a:srgbClr val="FF0000"/>
                </a:solidFill>
              </a:rPr>
              <a:t>We use the first element as Pivot in the examples.</a:t>
            </a:r>
          </a:p>
          <a:p>
            <a:pPr lvl="1"/>
            <a:r>
              <a:rPr lang="en-GB" dirty="0"/>
              <a:t>### Random Element as Pivot. Selecting a random element as the pivot can help avoid worst-case scenarios and provide more consistent performance across different input distributions.</a:t>
            </a:r>
          </a:p>
          <a:p>
            <a:pPr lvl="1"/>
            <a:r>
              <a:rPr lang="en-GB" dirty="0"/>
              <a:t>### Median-of-Three. This method selects the median of the first, middle, and last elements of the array as the pivot. It often provides a good balance between simplicity and performance.</a:t>
            </a:r>
          </a:p>
          <a:p>
            <a:r>
              <a:rPr lang="en-GB" dirty="0"/>
              <a:t>## Partitioning Process</a:t>
            </a:r>
          </a:p>
          <a:p>
            <a:r>
              <a:rPr lang="en-GB" dirty="0"/>
              <a:t>Once the pivot is selected, the partitioning process begins:</a:t>
            </a:r>
          </a:p>
          <a:p>
            <a:pPr lvl="1"/>
            <a:r>
              <a:rPr lang="en-GB" dirty="0"/>
              <a:t>1. The pivot is compared with each element in the array.</a:t>
            </a:r>
          </a:p>
          <a:p>
            <a:pPr lvl="1"/>
            <a:r>
              <a:rPr lang="en-GB" dirty="0"/>
              <a:t>2. Elements smaller than the pivot are moved to its left.</a:t>
            </a:r>
          </a:p>
          <a:p>
            <a:pPr lvl="1"/>
            <a:r>
              <a:rPr lang="en-GB" dirty="0"/>
              <a:t>3. Elements larger than the pivot are moved to its right.</a:t>
            </a:r>
          </a:p>
          <a:p>
            <a:pPr lvl="1"/>
            <a:r>
              <a:rPr lang="en-GB" dirty="0"/>
              <a:t>4. The pivot is placed in its final sorted position.</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p:txBody>
          <a:bodyPr/>
          <a:lstStyle/>
          <a:p>
            <a:r>
              <a:rPr lang="en-US" dirty="0"/>
              <a:t>Quicksort</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 </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
        <p:nvSpPr>
          <p:cNvPr id="4" name="TextBox 3">
            <a:extLst>
              <a:ext uri="{FF2B5EF4-FFF2-40B4-BE49-F238E27FC236}">
                <a16:creationId xmlns:a16="http://schemas.microsoft.com/office/drawing/2014/main" id="{C17C7D79-E75C-F218-6DDB-6B1915C155A6}"/>
              </a:ext>
            </a:extLst>
          </p:cNvPr>
          <p:cNvSpPr txBox="1"/>
          <p:nvPr/>
        </p:nvSpPr>
        <p:spPr>
          <a:xfrm>
            <a:off x="2543989" y="6314913"/>
            <a:ext cx="405602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Quick Sort Animations | Data Structure | Visual How</a:t>
            </a:r>
          </a:p>
          <a:p>
            <a:r>
              <a:rPr lang="en-GB" sz="1400" dirty="0">
                <a:hlinkClick r:id="rId4"/>
              </a:rPr>
              <a:t>https://www.youtube.com/watch?v=4vc5OYLMcYE</a:t>
            </a:r>
            <a:r>
              <a:rPr lang="en-GB" sz="1400" dirty="0"/>
              <a:t> </a:t>
            </a:r>
            <a:endParaRPr lang="en-SE" sz="1400" dirty="0"/>
          </a:p>
        </p:txBody>
      </p:sp>
    </p:spTree>
    <p:extLst>
      <p:ext uri="{BB962C8B-B14F-4D97-AF65-F5344CB8AC3E}">
        <p14:creationId xmlns:p14="http://schemas.microsoft.com/office/powerpoint/2010/main" val="231582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a:t>
            </a:r>
            <a:r>
              <a:rPr lang="en-US" i="1" dirty="0"/>
              <a:t>binary heap </a:t>
            </a:r>
            <a:r>
              <a:rPr lang="en-US" dirty="0"/>
              <a:t>for priority queue data abstract, which leads to an efficient sorting algorithm known as </a:t>
            </a:r>
            <a:r>
              <a:rPr lang="en-US" b="1" i="1" dirty="0">
                <a:solidFill>
                  <a:srgbClr val="1B8E1D"/>
                </a:solidFill>
              </a:rPr>
              <a:t>heapsort</a:t>
            </a:r>
            <a:r>
              <a:rPr lang="en-US" dirty="0"/>
              <a:t>. </a:t>
            </a:r>
          </a:p>
          <a:p>
            <a:r>
              <a:rPr lang="en-US" dirty="0"/>
              <a:t>We introduce and implement the </a:t>
            </a:r>
            <a:r>
              <a:rPr lang="en-US" i="1" dirty="0"/>
              <a:t>randomized </a:t>
            </a:r>
            <a:r>
              <a:rPr lang="en-US" b="1" i="1" dirty="0">
                <a:solidFill>
                  <a:schemeClr val="accent2"/>
                </a:solidFill>
              </a:rPr>
              <a:t>quicksort</a:t>
            </a:r>
            <a:r>
              <a:rPr lang="en-US" dirty="0"/>
              <a:t> algorithm and analyze its performance. </a:t>
            </a:r>
          </a:p>
          <a:p>
            <a:r>
              <a:rPr lang="en-US" dirty="0"/>
              <a:t>We study the </a:t>
            </a:r>
            <a:r>
              <a:rPr lang="en-US" b="1" i="1" dirty="0" err="1">
                <a:solidFill>
                  <a:schemeClr val="accent1"/>
                </a:solidFill>
              </a:rPr>
              <a:t>mergesort</a:t>
            </a:r>
            <a:r>
              <a:rPr lang="en-US" dirty="0"/>
              <a:t> algorithm and show that it guarantees to sort any array of n items with at most </a:t>
            </a:r>
            <a:r>
              <a:rPr lang="en-US" dirty="0" err="1"/>
              <a:t>nlog</a:t>
            </a:r>
            <a:r>
              <a:rPr lang="en-US" dirty="0"/>
              <a:t>(n) compares. </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705954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sz="1059" spc="31" dirty="0">
                <a:solidFill>
                  <a:srgbClr val="8D3124"/>
                </a:solidFill>
                <a:latin typeface="Trebuchet MS"/>
                <a:cs typeface="Trebuchet MS"/>
              </a:rPr>
              <a:t>for  </a:t>
            </a:r>
            <a:r>
              <a:rPr sz="1059" spc="40" dirty="0">
                <a:solidFill>
                  <a:srgbClr val="8D3124"/>
                </a:solidFill>
                <a:latin typeface="Trebuchet MS"/>
                <a:cs typeface="Trebuchet MS"/>
              </a:rPr>
              <a:t>performance</a:t>
            </a:r>
            <a:r>
              <a:rPr sz="1059" spc="-26" dirty="0">
                <a:solidFill>
                  <a:srgbClr val="8D3124"/>
                </a:solidFill>
                <a:latin typeface="Trebuchet MS"/>
                <a:cs typeface="Trebuchet MS"/>
              </a:rPr>
              <a:t> </a:t>
            </a:r>
            <a:r>
              <a:rPr sz="1059" spc="40" dirty="0">
                <a:solidFill>
                  <a:srgbClr val="8D3124"/>
                </a:solidFill>
                <a:latin typeface="Trebuchet MS"/>
                <a:cs typeface="Trebuchet MS"/>
              </a:rPr>
              <a:t>guarantee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499194"/>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a:latin typeface="Trebuchet MS"/>
              <a:cs typeface="Trebuchet MS"/>
            </a:endParaRPr>
          </a:p>
          <a:p>
            <a:pPr marL="968800">
              <a:spcBef>
                <a:spcPts val="1094"/>
              </a:spcBef>
            </a:pPr>
            <a:r>
              <a:rPr sz="1191" b="1" spc="-26" dirty="0">
                <a:solidFill>
                  <a:srgbClr val="231F20"/>
                </a:solidFill>
                <a:latin typeface="Trebuchet MS"/>
                <a:cs typeface="Trebuchet MS"/>
              </a:rPr>
              <a:t>Quicksort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2185147" y="1840088"/>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98627"/>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60206"/>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90173"/>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90173"/>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90173"/>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90173"/>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92335"/>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92335"/>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90117"/>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92335"/>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90117"/>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90173"/>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90173"/>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90172"/>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90172"/>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90173"/>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90172"/>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86542"/>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92335"/>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86542"/>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30524"/>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31441" y="2518672"/>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52209" y="2518672"/>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3783632" y="2516510"/>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4024279" y="251867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4250615" y="2518672"/>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2" y="2518672"/>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516510"/>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18672"/>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55961" y="2518672"/>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5402204" y="25186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5604017" y="2518672"/>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26846" y="2518672"/>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6047467" y="2518672"/>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69198" y="2518672"/>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516510"/>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31441" y="2745008"/>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3552209" y="2745008"/>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3783632" y="2742846"/>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4024279" y="274500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4250615" y="2745008"/>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2" y="2745008"/>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42846"/>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45008"/>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55961" y="2745008"/>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5402204" y="274500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5604017" y="2745008"/>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26846" y="2745007"/>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6047467" y="2745008"/>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6269198" y="2745008"/>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6495052" y="2742846"/>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2488333" y="2969182"/>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3027718" y="2969182"/>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2776638" y="2971345"/>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3331441" y="2971345"/>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52209" y="2971345"/>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3783632" y="2969182"/>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4024279" y="2971345"/>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4250615" y="2971345"/>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2" y="2971345"/>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69182"/>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71345"/>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55961" y="2971345"/>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5402204" y="297134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5604017" y="2971345"/>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26846" y="2971344"/>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6047467" y="2971345"/>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69198" y="2971345"/>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69182"/>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88333" y="3195518"/>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3054578" y="3195462"/>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2775820" y="3195518"/>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3345281" y="3197680"/>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3552209" y="3197681"/>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3783632" y="3195518"/>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97681"/>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5" y="3197680"/>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2" y="3197680"/>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95518"/>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97681"/>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5155961" y="3197680"/>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5402204" y="319768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5604017" y="3197681"/>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5826846" y="3197680"/>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6047467" y="3197681"/>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6269198" y="3197681"/>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6495053" y="3195518"/>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2488333" y="3421855"/>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3056517" y="3421855"/>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2781681" y="3421855"/>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24017"/>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3571606" y="3424017"/>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3783632" y="3421855"/>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4010450" y="3424017"/>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4250615" y="3424017"/>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4476952" y="3424017"/>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4688978" y="3421855"/>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4915796" y="3424017"/>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5155961" y="3501920"/>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5162102" y="342347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5402204" y="342401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5604017" y="3424017"/>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5826846" y="3424017"/>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6047467" y="3424017"/>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6269198" y="3424017"/>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6495053" y="3421855"/>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2488333" y="3648180"/>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3054174" y="3648180"/>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3325872" y="3650354"/>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3571606" y="3650354"/>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3783632" y="3648180"/>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4010450" y="3650354"/>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4250615" y="3650354"/>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4476952" y="3650354"/>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4688978" y="3648180"/>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4915796" y="3650354"/>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5155961" y="372827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5162102" y="364983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5402204" y="365035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5604017" y="3650354"/>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5826846" y="3650354"/>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6047467" y="3650354"/>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6269198" y="3650354"/>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6495053" y="3648180"/>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2490676" y="3874527"/>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3056517" y="3874527"/>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3325872" y="3876689"/>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3571606" y="3876690"/>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3783632" y="3874528"/>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4010450" y="3876689"/>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4250615" y="3876690"/>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4476952" y="3876690"/>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4688978" y="3874528"/>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4915796" y="3876689"/>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5155961" y="395463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5162102" y="3876197"/>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5402204" y="387669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5604017" y="3876689"/>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5826846" y="3876689"/>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6047467" y="3876689"/>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6269198" y="3876689"/>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6495053" y="3874528"/>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2486866" y="4103027"/>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3054578" y="4100797"/>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2778218" y="4103027"/>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3325872" y="4103027"/>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3571606" y="4103027"/>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3783632" y="4100853"/>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4010450" y="4103027"/>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4250616" y="4103027"/>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4476951" y="4103027"/>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4688978" y="4100853"/>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4915796" y="4103027"/>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5155961" y="4180996"/>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5162102" y="4102555"/>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5402204" y="410302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5604017" y="4103027"/>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5826846" y="4103026"/>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6047467" y="4103027"/>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6269198" y="4103027"/>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6495053" y="4100853"/>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2486866" y="4329352"/>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3052707" y="4329352"/>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3325872" y="4329352"/>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3571606" y="4329352"/>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3783632" y="4327200"/>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4010450" y="4329352"/>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4250616" y="432935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4476951" y="4329352"/>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4688978" y="4327200"/>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4915796" y="4329352"/>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5155961" y="4407356"/>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5162102" y="4328915"/>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5402204" y="432935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5604017" y="4329352"/>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5826846" y="4329352"/>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6047467" y="4329352"/>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6269198" y="4329352"/>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6495052" y="4327200"/>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2488737" y="4553470"/>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3054578" y="4553470"/>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3325872" y="4555700"/>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3571606" y="4555699"/>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3783632" y="4553526"/>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4010450" y="4555700"/>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4250616" y="4555699"/>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4476951" y="4555699"/>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4688978" y="4553526"/>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4915796" y="4555700"/>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5155961" y="4555699"/>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5402204" y="45556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5604017" y="4555700"/>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5826846" y="4555699"/>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6047467" y="4555700"/>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6269198" y="4555700"/>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6495052" y="4553526"/>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2491136" y="4779805"/>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3027718" y="4779872"/>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2744791" y="4779872"/>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3325872" y="4782025"/>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3571606" y="4782025"/>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3783632" y="4779873"/>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4010450" y="4782025"/>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4250616" y="4782025"/>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4476951" y="4782025"/>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4688978" y="4779873"/>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4915796" y="4782025"/>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5147836" y="4782024"/>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5402204" y="478202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5604017" y="4782025"/>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5834971" y="4782025"/>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6047467" y="4782025"/>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6269198" y="4782025"/>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6495053" y="4779873"/>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2491136" y="5006142"/>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3027717" y="5006199"/>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2772772" y="5006199"/>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3325872" y="5008371"/>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3571606" y="5008372"/>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3783632" y="5006199"/>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4010450" y="5008371"/>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4250616" y="500837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4476951" y="500837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4688978" y="5006199"/>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4915796" y="5008371"/>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5175879" y="50083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5374173" y="5008372"/>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5604017" y="5008371"/>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5834971" y="5008372"/>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6047467" y="5008371"/>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6269198" y="5008371"/>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6495052" y="5006199"/>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2491141" y="5232479"/>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3056982" y="5232479"/>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3325872" y="5234697"/>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3571606" y="523469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3783632" y="5232535"/>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4010450" y="5234697"/>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4250616" y="523469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4476951" y="523469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4688978" y="5232535"/>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4915796" y="5234697"/>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5175879" y="523469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5374173" y="5234697"/>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5604017" y="5234697"/>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5834971" y="523469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6047467" y="5234697"/>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6269198" y="5234697"/>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6495053" y="5232535"/>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2461876" y="5458872"/>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3027717" y="5458872"/>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3325872" y="5461046"/>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3571606" y="5461045"/>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3783632" y="5458872"/>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4010450" y="5461046"/>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4250616" y="5461045"/>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4476951" y="5461045"/>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4688978" y="5458872"/>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4915796" y="5461046"/>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5175879" y="5461045"/>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5374173" y="5461045"/>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5604017" y="5461046"/>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5834971" y="5461045"/>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6047467" y="5461046"/>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6269198" y="5461046"/>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6495052" y="5458872"/>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2461876" y="5685207"/>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3027718" y="5685207"/>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2744791" y="5685208"/>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3325872" y="5687370"/>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3571606" y="5687370"/>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3783632" y="5685208"/>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4010450" y="5687370"/>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4250616" y="568737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4476951" y="5687370"/>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4688978" y="5685208"/>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4915796" y="5687370"/>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5175879" y="568737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5374173" y="568736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5604017" y="5687370"/>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5834971" y="568737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6042861" y="5687370"/>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6273803" y="5687370"/>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6495052" y="5685208"/>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2461876" y="5911544"/>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3027718" y="5911544"/>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3325872" y="5913707"/>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3571606" y="5913707"/>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3783632" y="5911544"/>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4010450" y="5913707"/>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4250616" y="5913707"/>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4476951" y="5913707"/>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4688978" y="5911544"/>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4915796" y="5913707"/>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5175879" y="5913707"/>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5374173" y="5913706"/>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5604017" y="5913707"/>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5834971" y="5913707"/>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6042861" y="5913707"/>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6273803" y="5913707"/>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6495053" y="5911544"/>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2461876" y="6137875"/>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3027718" y="6137875"/>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3325872" y="6140042"/>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3571606" y="6140042"/>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3783632" y="6137874"/>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4010450" y="6140042"/>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4250616" y="6140042"/>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4476951" y="6140042"/>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4688978" y="6137874"/>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4915796" y="6140042"/>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5175879" y="6140042"/>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5374173" y="6140041"/>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5604017" y="6140042"/>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5834971" y="6140042"/>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6042861" y="6140042"/>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6273803" y="6140042"/>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6495053" y="6137874"/>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3325872" y="6366383"/>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3571606" y="6366383"/>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3783632" y="6364216"/>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4010450" y="6366383"/>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4250616" y="6366383"/>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4476951" y="6366383"/>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4688978" y="6364216"/>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4915796" y="6366383"/>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5175879" y="6366383"/>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5374173" y="6366382"/>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5604017" y="6366383"/>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5834971" y="6366383"/>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6042861" y="6366383"/>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6273803" y="6366383"/>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6495053" y="6364216"/>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2234688" y="2488538"/>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1359396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 ½ N</a:t>
            </a:r>
            <a:r>
              <a:rPr baseline="30000" dirty="0">
                <a:solidFill>
                  <a:schemeClr val="tx1"/>
                </a:solidFill>
              </a:rPr>
              <a:t>2</a:t>
            </a:r>
            <a:r>
              <a:rPr dirty="0">
                <a:solidFill>
                  <a:schemeClr val="tx1"/>
                </a:solidFill>
              </a:rPr>
              <a:t> .</a:t>
            </a:r>
          </a:p>
        </p:txBody>
      </p:sp>
      <p:sp>
        <p:nvSpPr>
          <p:cNvPr id="4" name="object 4"/>
          <p:cNvSpPr/>
          <p:nvPr/>
        </p:nvSpPr>
        <p:spPr>
          <a:xfrm>
            <a:off x="2185147" y="1823310"/>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81849"/>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43428"/>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73395"/>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73395"/>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73395"/>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73395"/>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75557"/>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75557"/>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73339"/>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75557"/>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73339"/>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73395"/>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73395"/>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73394"/>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73394"/>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73395"/>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73394"/>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69764"/>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75557"/>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69764"/>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13746"/>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25872" y="2501894"/>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71606" y="2501894"/>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3783632" y="2499732"/>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4010450" y="2501894"/>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4250616" y="250189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1" y="250189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499732"/>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01894"/>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75879" y="250189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5374173" y="2501894"/>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5604017" y="2501894"/>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34971" y="250189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6042861" y="2501894"/>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73803" y="2501894"/>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499732"/>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25872" y="2728230"/>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3571606" y="2728230"/>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3783632" y="2726068"/>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4010450" y="2728230"/>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4250616" y="272823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1" y="2728230"/>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26068"/>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28230"/>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75879" y="272823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5374173" y="2728229"/>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5604017" y="2728230"/>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34971" y="272823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6042861" y="2728230"/>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6273803" y="2728230"/>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6495052" y="2726068"/>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2488333" y="2952404"/>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3027718" y="2952404"/>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2771259" y="2952404"/>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3325872" y="2954567"/>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71606" y="2954567"/>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3783632" y="2952404"/>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4010450" y="2954567"/>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4250616" y="2954567"/>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1" y="2954567"/>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52404"/>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54567"/>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75879" y="295456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5374173" y="2954566"/>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5604017" y="2954567"/>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34971" y="2954567"/>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6042861" y="2954567"/>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73803" y="2954567"/>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52404"/>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98755" y="3178740"/>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3027718" y="3178739"/>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2781681" y="3178740"/>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3325872" y="3180903"/>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3571606" y="3180902"/>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3783632" y="3178740"/>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80903"/>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6" y="3180902"/>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1" y="3180902"/>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78740"/>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80903"/>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5175879" y="318090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5374173" y="3180902"/>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5604017" y="3180903"/>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5834971" y="3180902"/>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6042861" y="3180903"/>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6273803" y="3180903"/>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6495053" y="3178740"/>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2490676" y="3405077"/>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3027718" y="3405076"/>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2773602" y="3405077"/>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07239"/>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3571606" y="3407239"/>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3783632" y="3405077"/>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4010450" y="3407239"/>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4250616" y="3407239"/>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4476951" y="3407239"/>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4688978" y="3405077"/>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4915796" y="3407239"/>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5175879" y="340723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5374173" y="3407239"/>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5604017" y="3407239"/>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5834971" y="348514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5841116" y="340670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6042861" y="3407239"/>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6273803" y="3407239"/>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6495053" y="3405077"/>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2492894" y="3631402"/>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3027718" y="3631402"/>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2775820" y="3631402"/>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3325872" y="3633576"/>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3571606" y="363357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3783632" y="3631402"/>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4010450" y="3633576"/>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4250616" y="363357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4476951" y="363357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4688978" y="3631402"/>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4915796" y="3633576"/>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5175879" y="363357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5374173" y="363357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5604017" y="3633576"/>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5834971" y="3711501"/>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5841116" y="363306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6042861" y="3633576"/>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6273803" y="3633576"/>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6495053" y="3631402"/>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2486866" y="3859911"/>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3027718" y="3857749"/>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2769792" y="3859911"/>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3325872" y="3859911"/>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3571606" y="3859912"/>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3783632" y="3857750"/>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4010450" y="3859911"/>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4250616" y="385991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4476951" y="385991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4688978" y="3857750"/>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4915796" y="3859911"/>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5175879" y="385991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5374173" y="3859911"/>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5604017" y="3859911"/>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5834971" y="3937860"/>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5841116" y="3859419"/>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6042861" y="3859911"/>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6273803" y="3859911"/>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6495053" y="3857750"/>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2495291" y="4086249"/>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3027718" y="4084075"/>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2778218" y="4086249"/>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3325872" y="4086249"/>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3571606" y="4086249"/>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3783632" y="4084075"/>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4010450" y="4086249"/>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4250616" y="4086249"/>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4476951" y="408624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4688978" y="4084075"/>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4915796" y="4086249"/>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5175879" y="408624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5374173" y="4086248"/>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5604017" y="4086249"/>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5834971" y="4164218"/>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5841116" y="4085777"/>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6042861" y="4086249"/>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6273803" y="4086249"/>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6495053" y="4084075"/>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2488737" y="4310355"/>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3027718" y="4310422"/>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2771662" y="4310355"/>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3325872" y="4312574"/>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3571606" y="431257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3783632" y="4310422"/>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4010450" y="4312574"/>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4250616" y="431257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4476951" y="431257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4688978" y="4310422"/>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4915796" y="4312574"/>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5175879" y="431257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5374173" y="4312574"/>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5604017" y="4312574"/>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5834971" y="4390578"/>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5841116" y="4312137"/>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6042861" y="4312574"/>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6273803" y="4312574"/>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6495052" y="4310422"/>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2493723" y="4538921"/>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3027718" y="4536747"/>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2776638" y="4538921"/>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3325872" y="4538922"/>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3571606" y="4538921"/>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3783632" y="4536748"/>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4010450" y="4538922"/>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4250616" y="4538921"/>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4476951" y="4538921"/>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4688978" y="4536748"/>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4915796" y="4538922"/>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5175879" y="453892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5374173" y="4538921"/>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5604017" y="4538922"/>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5834971" y="4538921"/>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6042861" y="4538922"/>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6273803" y="4538922"/>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6495052" y="4536748"/>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2491136" y="4763027"/>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3027718" y="4763094"/>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2774061" y="4763027"/>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3325872" y="4765247"/>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3571606" y="476524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3783632" y="4763095"/>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4010450" y="4765247"/>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4250616" y="476524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4476951" y="476524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4688978" y="4763095"/>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4915796" y="4765247"/>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5175879" y="476524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5374173" y="476524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5604017" y="4765247"/>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5834971" y="476524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6042861" y="4765247"/>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6273803" y="4765247"/>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6495053" y="4763095"/>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2489857" y="4989421"/>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3027718" y="4989420"/>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2772772" y="4989421"/>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3325872" y="4991593"/>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3571606" y="4991594"/>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3783632" y="4989421"/>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4010450" y="4991593"/>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4250616" y="4991594"/>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4476951" y="4991594"/>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4688978" y="4989421"/>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4915796" y="4991593"/>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5175879" y="499159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5374173" y="4991594"/>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5604017" y="4991593"/>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5834971" y="4991594"/>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6042861" y="4991593"/>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6273803" y="4991593"/>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6495052" y="4989421"/>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2461876" y="5215757"/>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3027718" y="5215756"/>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2744791" y="5215757"/>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3325872" y="5217919"/>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3571606" y="5217919"/>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3783632" y="5215757"/>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4010450" y="5217919"/>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4250616" y="521791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4476951" y="5217919"/>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4688978" y="5215757"/>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4915796" y="5217919"/>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5175879" y="521791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5374173" y="521791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5604017" y="5217919"/>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5834971" y="521791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6042861" y="5217919"/>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6273803" y="5217919"/>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6495053" y="5215757"/>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2461876" y="5442093"/>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3027718" y="5442093"/>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2744791" y="5442093"/>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3325872" y="5444268"/>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3571606" y="5444267"/>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3783632" y="5442094"/>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4010450" y="5444268"/>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4250616" y="5444267"/>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4476951" y="5444267"/>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4688978" y="5442094"/>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4915796" y="5444268"/>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5175879" y="5444267"/>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5374173" y="5444267"/>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5604017" y="5444268"/>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5834971" y="5444267"/>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6042861" y="5444268"/>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6273803" y="5444268"/>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6495052" y="5442094"/>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2461876" y="5668429"/>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3027718" y="5668429"/>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2744791" y="5668429"/>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3325872" y="5670592"/>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3571606" y="567059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3783632" y="5668430"/>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4010450" y="5670592"/>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4250616" y="567059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4476951" y="5670592"/>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4688978" y="5668430"/>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4915796" y="5670592"/>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5175879" y="567059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5374173" y="5670591"/>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5604017" y="5670592"/>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5834971" y="5670592"/>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6042861" y="5670592"/>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6273803" y="5670592"/>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6495052" y="5668430"/>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2461876" y="5894766"/>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3027718" y="5894766"/>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2744791" y="5894766"/>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3325872" y="5896929"/>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3571606" y="5896929"/>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3783632" y="5894766"/>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4010450" y="5896929"/>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4250616" y="5896929"/>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4476951" y="5896929"/>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4688978" y="5894766"/>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4915796" y="5896929"/>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5175879" y="5896929"/>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5374173" y="5896928"/>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5604017" y="5896929"/>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5834971" y="5896929"/>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6042861" y="5896929"/>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6273803" y="5896929"/>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6495053" y="5894766"/>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2461876" y="6121097"/>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3027718" y="6121097"/>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3325872" y="6123264"/>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3571606" y="6123264"/>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3783632" y="6121096"/>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4010450" y="6123264"/>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4250616" y="6123264"/>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4476951" y="6123264"/>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4688978" y="6121096"/>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4915796" y="6123264"/>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5175879" y="6123264"/>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5374173" y="6123263"/>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5604017" y="6123264"/>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5834971" y="6123264"/>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6042861" y="6123264"/>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6273803" y="6123264"/>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6495053" y="6121096"/>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3325872" y="6349605"/>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3571606" y="6349605"/>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3783632" y="6347438"/>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4010450" y="6349605"/>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4250616" y="6349605"/>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4476951" y="6349605"/>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4688978" y="6347438"/>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4915796" y="6349605"/>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5175879" y="6349605"/>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5374173" y="6349604"/>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5604017" y="6349605"/>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5834971" y="6349605"/>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6042861" y="6349605"/>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6273803" y="6349605"/>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6495053" y="6347438"/>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2234688" y="2471760"/>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3167267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280894"/>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sz="1588" spc="75" dirty="0">
                <a:latin typeface="Trebuchet MS"/>
                <a:cs typeface="Trebuchet MS"/>
              </a:rPr>
              <a:t>quicksort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3602042"/>
          </a:xfrm>
          <a:prstGeom prst="rect">
            <a:avLst/>
          </a:prstGeom>
        </p:spPr>
        <p:txBody>
          <a:bodyPr vert="horz" wrap="square" lIns="0" tIns="11206" rIns="0" bIns="0" rtlCol="0">
            <a:spAutoFit/>
          </a:bodyPr>
          <a:lstStyle/>
          <a:p>
            <a:pPr marL="11206">
              <a:lnSpc>
                <a:spcPts val="1716"/>
              </a:lnSpc>
              <a:spcBef>
                <a:spcPts val="88"/>
              </a:spcBef>
              <a:tabLst>
                <a:tab pos="1247842" algn="l"/>
              </a:tabLst>
            </a:pPr>
            <a:r>
              <a:rPr sz="1588" spc="44" dirty="0">
                <a:solidFill>
                  <a:srgbClr val="005493"/>
                </a:solidFill>
                <a:latin typeface="Arial" panose="020B0604020202020204" pitchFamily="34" charset="0"/>
                <a:cs typeface="Arial" panose="020B0604020202020204" pitchFamily="34" charset="0"/>
              </a:rPr>
              <a:t>Worst</a:t>
            </a:r>
            <a:r>
              <a:rPr sz="1588" spc="26"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a:t>
            </a:r>
            <a:r>
              <a:rPr sz="1588" spc="-159"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quadratic.</a:t>
            </a:r>
            <a:endParaRPr sz="1588" dirty="0">
              <a:latin typeface="Arial" panose="020B0604020202020204" pitchFamily="34" charset="0"/>
              <a:cs typeface="Arial" panose="020B0604020202020204" pitchFamily="34" charset="0"/>
            </a:endParaRPr>
          </a:p>
          <a:p>
            <a:pPr marL="56032">
              <a:lnSpc>
                <a:spcPts val="2691"/>
              </a:lnSpc>
            </a:pPr>
            <a:r>
              <a:rPr sz="3971" baseline="-10185" dirty="0">
                <a:latin typeface="Arial" panose="020B0604020202020204" pitchFamily="34" charset="0"/>
                <a:cs typeface="Arial" panose="020B0604020202020204" pitchFamily="34" charset="0"/>
              </a:rPr>
              <a:t>・</a:t>
            </a:r>
            <a:r>
              <a:rPr sz="3971" spc="-297" baseline="-10185" dirty="0">
                <a:latin typeface="Arial" panose="020B0604020202020204" pitchFamily="34" charset="0"/>
                <a:cs typeface="Arial" panose="020B0604020202020204" pitchFamily="34" charset="0"/>
              </a:rPr>
              <a:t> </a:t>
            </a:r>
            <a:r>
              <a:rPr sz="1588" i="1" dirty="0">
                <a:latin typeface="Arial" panose="020B0604020202020204" pitchFamily="34" charset="0"/>
                <a:cs typeface="Arial" panose="020B0604020202020204" pitchFamily="34" charset="0"/>
              </a:rPr>
              <a:t>N </a:t>
            </a:r>
            <a:r>
              <a:rPr sz="1588" dirty="0">
                <a:latin typeface="Arial" panose="020B0604020202020204" pitchFamily="34" charset="0"/>
                <a:cs typeface="Arial" panose="020B0604020202020204" pitchFamily="34" charset="0"/>
              </a:rPr>
              <a:t>+ </a:t>
            </a:r>
            <a:r>
              <a:rPr sz="1588" spc="-4" dirty="0">
                <a:latin typeface="Arial" panose="020B0604020202020204" pitchFamily="34" charset="0"/>
                <a:cs typeface="Arial" panose="020B0604020202020204" pitchFamily="34" charset="0"/>
              </a:rPr>
              <a:t>(</a:t>
            </a:r>
            <a:r>
              <a:rPr sz="1588" i="1" spc="-4" dirty="0">
                <a:latin typeface="Arial" panose="020B0604020202020204" pitchFamily="34" charset="0"/>
                <a:cs typeface="Arial" panose="020B0604020202020204" pitchFamily="34" charset="0"/>
              </a:rPr>
              <a:t>N</a:t>
            </a:r>
            <a:r>
              <a:rPr sz="1588" i="1" dirty="0">
                <a:latin typeface="Arial" panose="020B0604020202020204" pitchFamily="34" charset="0"/>
                <a:cs typeface="Arial" panose="020B0604020202020204" pitchFamily="34" charset="0"/>
              </a:rPr>
              <a:t>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1) + </a:t>
            </a:r>
            <a:r>
              <a:rPr sz="1588" spc="-4" dirty="0">
                <a:latin typeface="Arial" panose="020B0604020202020204" pitchFamily="34" charset="0"/>
                <a:cs typeface="Arial" panose="020B0604020202020204" pitchFamily="34" charset="0"/>
              </a:rPr>
              <a:t>(</a:t>
            </a:r>
            <a:r>
              <a:rPr sz="1588" i="1" spc="-4" dirty="0">
                <a:latin typeface="Arial" panose="020B0604020202020204" pitchFamily="34" charset="0"/>
                <a:cs typeface="Arial" panose="020B0604020202020204" pitchFamily="34" charset="0"/>
              </a:rPr>
              <a:t>N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2)  + … + 1</a:t>
            </a:r>
            <a:r>
              <a:rPr sz="1588" spc="39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  ½ </a:t>
            </a:r>
            <a:r>
              <a:rPr sz="1588" i="1" dirty="0">
                <a:latin typeface="Arial" panose="020B0604020202020204" pitchFamily="34" charset="0"/>
                <a:cs typeface="Arial" panose="020B0604020202020204" pitchFamily="34" charset="0"/>
              </a:rPr>
              <a:t>N</a:t>
            </a:r>
            <a:r>
              <a:rPr sz="1588" i="1" spc="-132" dirty="0">
                <a:latin typeface="Arial" panose="020B0604020202020204" pitchFamily="34" charset="0"/>
                <a:cs typeface="Arial" panose="020B0604020202020204" pitchFamily="34" charset="0"/>
              </a:rPr>
              <a:t> </a:t>
            </a:r>
            <a:r>
              <a:rPr sz="1588" baseline="25462" dirty="0">
                <a:latin typeface="Arial" panose="020B0604020202020204" pitchFamily="34" charset="0"/>
                <a:cs typeface="Arial" panose="020B0604020202020204" pitchFamily="34" charset="0"/>
              </a:rPr>
              <a:t>2</a:t>
            </a:r>
            <a:r>
              <a:rPr sz="1588" dirty="0">
                <a:latin typeface="Arial" panose="020B0604020202020204" pitchFamily="34" charset="0"/>
                <a:cs typeface="Arial" panose="020B0604020202020204" pitchFamily="34" charset="0"/>
              </a:rPr>
              <a:t>.</a:t>
            </a:r>
          </a:p>
          <a:p>
            <a:pPr marL="56032">
              <a:lnSpc>
                <a:spcPts val="2881"/>
              </a:lnSpc>
            </a:pPr>
            <a:r>
              <a:rPr sz="3971" baseline="-12037" dirty="0">
                <a:latin typeface="Arial" panose="020B0604020202020204" pitchFamily="34" charset="0"/>
                <a:cs typeface="Arial" panose="020B0604020202020204" pitchFamily="34" charset="0"/>
              </a:rPr>
              <a:t>・</a:t>
            </a:r>
            <a:r>
              <a:rPr sz="1588" spc="93"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likely</a:t>
            </a:r>
            <a:r>
              <a:rPr sz="1588" spc="22" dirty="0">
                <a:latin typeface="Arial" panose="020B0604020202020204" pitchFamily="34" charset="0"/>
                <a:cs typeface="Arial" panose="020B0604020202020204" pitchFamily="34" charset="0"/>
              </a:rPr>
              <a:t> that </a:t>
            </a:r>
            <a:r>
              <a:rPr sz="1588" spc="97" dirty="0">
                <a:latin typeface="Arial" panose="020B0604020202020204" pitchFamily="34" charset="0"/>
                <a:cs typeface="Arial" panose="020B0604020202020204" pitchFamily="34" charset="0"/>
              </a:rPr>
              <a:t>your</a:t>
            </a:r>
            <a:r>
              <a:rPr sz="1588" spc="26"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computer</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is</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struck</a:t>
            </a:r>
            <a:r>
              <a:rPr sz="1588" spc="26" dirty="0">
                <a:latin typeface="Arial" panose="020B0604020202020204" pitchFamily="34" charset="0"/>
                <a:cs typeface="Arial" panose="020B0604020202020204" pitchFamily="34" charset="0"/>
              </a:rPr>
              <a:t> </a:t>
            </a:r>
            <a:r>
              <a:rPr sz="1588" spc="115" dirty="0">
                <a:latin typeface="Arial" panose="020B0604020202020204" pitchFamily="34" charset="0"/>
                <a:cs typeface="Arial" panose="020B0604020202020204" pitchFamily="34" charset="0"/>
              </a:rPr>
              <a:t>by</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lightning</a:t>
            </a:r>
            <a:r>
              <a:rPr sz="1588" spc="22" dirty="0">
                <a:latin typeface="Arial" panose="020B0604020202020204" pitchFamily="34" charset="0"/>
                <a:cs typeface="Arial" panose="020B0604020202020204" pitchFamily="34" charset="0"/>
              </a:rPr>
              <a:t> bolt.</a:t>
            </a:r>
            <a:endParaRPr sz="1588"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sz="1588" spc="79" dirty="0">
                <a:solidFill>
                  <a:srgbClr val="005493"/>
                </a:solidFill>
                <a:latin typeface="Arial" panose="020B0604020202020204" pitchFamily="34" charset="0"/>
                <a:cs typeface="Arial" panose="020B0604020202020204" pitchFamily="34" charset="0"/>
              </a:rPr>
              <a:t>Average</a:t>
            </a:r>
            <a:r>
              <a:rPr sz="1588" spc="31"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 </a:t>
            </a:r>
            <a:r>
              <a:rPr sz="1588" dirty="0">
                <a:latin typeface="Arial" panose="020B0604020202020204" pitchFamily="34" charset="0"/>
                <a:cs typeface="Arial" panose="020B0604020202020204" pitchFamily="34" charset="0"/>
              </a:rPr>
              <a:t>~ 1.39 </a:t>
            </a:r>
            <a:r>
              <a:rPr sz="1588" i="1" dirty="0">
                <a:latin typeface="Arial" panose="020B0604020202020204" pitchFamily="34" charset="0"/>
                <a:cs typeface="Arial" panose="020B0604020202020204" pitchFamily="34" charset="0"/>
              </a:rPr>
              <a:t>N </a:t>
            </a:r>
            <a:r>
              <a:rPr sz="1588" spc="-4" dirty="0">
                <a:latin typeface="Arial" panose="020B0604020202020204" pitchFamily="34" charset="0"/>
                <a:cs typeface="Arial" panose="020B0604020202020204" pitchFamily="34" charset="0"/>
              </a:rPr>
              <a:t>lg</a:t>
            </a:r>
            <a:r>
              <a:rPr sz="1588" spc="-247" dirty="0">
                <a:latin typeface="Arial" panose="020B0604020202020204" pitchFamily="34" charset="0"/>
                <a:cs typeface="Arial" panose="020B0604020202020204" pitchFamily="34" charset="0"/>
              </a:rPr>
              <a:t> </a:t>
            </a:r>
            <a:r>
              <a:rPr sz="1588" i="1" spc="-40" dirty="0">
                <a:latin typeface="Arial" panose="020B0604020202020204" pitchFamily="34" charset="0"/>
                <a:cs typeface="Arial" panose="020B0604020202020204" pitchFamily="34" charset="0"/>
              </a:rPr>
              <a:t>N</a:t>
            </a:r>
            <a:r>
              <a:rPr sz="1588" spc="-40" dirty="0">
                <a:solidFill>
                  <a:srgbClr val="005493"/>
                </a:solidFill>
                <a:latin typeface="Arial" panose="020B0604020202020204" pitchFamily="34" charset="0"/>
                <a:cs typeface="Arial" panose="020B0604020202020204" pitchFamily="34" charset="0"/>
              </a:rPr>
              <a:t>.</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150" dirty="0">
                <a:latin typeface="Arial" panose="020B0604020202020204" pitchFamily="34" charset="0"/>
                <a:cs typeface="Arial" panose="020B0604020202020204" pitchFamily="34" charset="0"/>
              </a:rPr>
              <a:t>39%</a:t>
            </a:r>
            <a:r>
              <a:rPr sz="1588" spc="18"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compares</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mergesort.</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31" dirty="0">
                <a:solidFill>
                  <a:srgbClr val="8D3124"/>
                </a:solidFill>
                <a:latin typeface="Arial" panose="020B0604020202020204" pitchFamily="34" charset="0"/>
                <a:cs typeface="Arial" panose="020B0604020202020204" pitchFamily="34" charset="0"/>
              </a:rPr>
              <a:t>But</a:t>
            </a:r>
            <a:r>
              <a:rPr sz="1588" spc="26" dirty="0">
                <a:solidFill>
                  <a:srgbClr val="8D3124"/>
                </a:solidFill>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faster</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6"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mergesort</a:t>
            </a:r>
            <a:r>
              <a:rPr sz="1588" spc="31" dirty="0">
                <a:latin typeface="Arial" panose="020B0604020202020204" pitchFamily="34" charset="0"/>
                <a:cs typeface="Arial" panose="020B0604020202020204" pitchFamily="34" charset="0"/>
              </a:rPr>
              <a:t> </a:t>
            </a:r>
            <a:r>
              <a:rPr sz="1588" spc="62" dirty="0">
                <a:latin typeface="Arial" panose="020B0604020202020204" pitchFamily="34" charset="0"/>
                <a:cs typeface="Arial" panose="020B0604020202020204" pitchFamily="34" charset="0"/>
              </a:rPr>
              <a:t>in</a:t>
            </a:r>
            <a:r>
              <a:rPr sz="1588" spc="26" dirty="0">
                <a:latin typeface="Arial" panose="020B0604020202020204" pitchFamily="34" charset="0"/>
                <a:cs typeface="Arial" panose="020B0604020202020204" pitchFamily="34" charset="0"/>
              </a:rPr>
              <a:t> </a:t>
            </a:r>
            <a:r>
              <a:rPr sz="1588" spc="31" dirty="0">
                <a:latin typeface="Arial" panose="020B0604020202020204" pitchFamily="34" charset="0"/>
                <a:cs typeface="Arial" panose="020B0604020202020204" pitchFamily="34" charset="0"/>
              </a:rPr>
              <a:t>practice </a:t>
            </a:r>
            <a:r>
              <a:rPr sz="1588" spc="71" dirty="0">
                <a:latin typeface="Arial" panose="020B0604020202020204" pitchFamily="34" charset="0"/>
                <a:cs typeface="Arial" panose="020B0604020202020204" pitchFamily="34" charset="0"/>
              </a:rPr>
              <a:t>because</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of</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less</a:t>
            </a:r>
            <a:r>
              <a:rPr sz="1588" spc="31"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data</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movement.</a:t>
            </a:r>
            <a:endParaRPr sz="1588" dirty="0">
              <a:latin typeface="Arial" panose="020B0604020202020204" pitchFamily="34" charset="0"/>
              <a:cs typeface="Arial" panose="020B0604020202020204" pitchFamily="34" charset="0"/>
            </a:endParaRPr>
          </a:p>
          <a:p>
            <a:pPr marL="11206">
              <a:lnSpc>
                <a:spcPts val="1716"/>
              </a:lnSpc>
              <a:spcBef>
                <a:spcPts val="3048"/>
              </a:spcBef>
            </a:pPr>
            <a:r>
              <a:rPr sz="1588" spc="106" dirty="0">
                <a:solidFill>
                  <a:srgbClr val="005493"/>
                </a:solidFill>
                <a:latin typeface="Arial" panose="020B0604020202020204" pitchFamily="34" charset="0"/>
                <a:cs typeface="Arial" panose="020B0604020202020204" pitchFamily="34" charset="0"/>
              </a:rPr>
              <a:t>Random</a:t>
            </a:r>
            <a:r>
              <a:rPr sz="1588" spc="18"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shuffle.</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44" dirty="0">
                <a:latin typeface="Arial" panose="020B0604020202020204" pitchFamily="34" charset="0"/>
                <a:cs typeface="Arial" panose="020B0604020202020204" pitchFamily="34" charset="0"/>
              </a:rPr>
              <a:t>Probabilistic</a:t>
            </a:r>
            <a:r>
              <a:rPr sz="1588" spc="18"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guarantee</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against</a:t>
            </a:r>
            <a:r>
              <a:rPr sz="1588" spc="22" dirty="0">
                <a:latin typeface="Arial" panose="020B0604020202020204" pitchFamily="34" charset="0"/>
                <a:cs typeface="Arial" panose="020B0604020202020204" pitchFamily="34" charset="0"/>
              </a:rPr>
              <a:t> </a:t>
            </a:r>
            <a:r>
              <a:rPr sz="1588" spc="88" dirty="0">
                <a:latin typeface="Arial" panose="020B0604020202020204" pitchFamily="34" charset="0"/>
                <a:cs typeface="Arial" panose="020B0604020202020204" pitchFamily="34" charset="0"/>
              </a:rPr>
              <a:t>worst</a:t>
            </a:r>
            <a:r>
              <a:rPr sz="1588" spc="22" dirty="0">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case.</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79" dirty="0">
                <a:latin typeface="Arial" panose="020B0604020202020204" pitchFamily="34" charset="0"/>
                <a:cs typeface="Arial" panose="020B0604020202020204" pitchFamily="34" charset="0"/>
              </a:rPr>
              <a:t>Basis</a:t>
            </a:r>
            <a:r>
              <a:rPr sz="1588" spc="22" dirty="0">
                <a:latin typeface="Arial" panose="020B0604020202020204" pitchFamily="34" charset="0"/>
                <a:cs typeface="Arial" panose="020B0604020202020204" pitchFamily="34" charset="0"/>
              </a:rPr>
              <a:t> </a:t>
            </a:r>
            <a:r>
              <a:rPr sz="1588" spc="49" dirty="0">
                <a:latin typeface="Arial" panose="020B0604020202020204" pitchFamily="34" charset="0"/>
                <a:cs typeface="Arial" panose="020B0604020202020204" pitchFamily="34" charset="0"/>
              </a:rPr>
              <a:t>for</a:t>
            </a:r>
            <a:r>
              <a:rPr sz="1588" spc="22"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math</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model</a:t>
            </a:r>
            <a:r>
              <a:rPr sz="1588" spc="22" dirty="0">
                <a:latin typeface="Arial" panose="020B0604020202020204" pitchFamily="34" charset="0"/>
                <a:cs typeface="Arial" panose="020B0604020202020204" pitchFamily="34" charset="0"/>
              </a:rPr>
              <a:t> that</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can</a:t>
            </a:r>
            <a:r>
              <a:rPr sz="1588" spc="22"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be</a:t>
            </a:r>
            <a:r>
              <a:rPr sz="1588" spc="26" dirty="0">
                <a:latin typeface="Arial" panose="020B0604020202020204" pitchFamily="34" charset="0"/>
                <a:cs typeface="Arial" panose="020B0604020202020204" pitchFamily="34" charset="0"/>
              </a:rPr>
              <a:t> </a:t>
            </a:r>
            <a:r>
              <a:rPr sz="1588" spc="44" dirty="0">
                <a:latin typeface="Arial" panose="020B0604020202020204" pitchFamily="34" charset="0"/>
                <a:cs typeface="Arial" panose="020B0604020202020204" pitchFamily="34" charset="0"/>
              </a:rPr>
              <a:t>validated</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with</a:t>
            </a:r>
            <a:r>
              <a:rPr sz="1588" spc="26"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experiments.</a:t>
            </a:r>
            <a:endParaRPr sz="1588"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z="2800" spc="40" dirty="0">
                <a:latin typeface="Arial"/>
                <a:cs typeface="Arial"/>
              </a:rPr>
              <a:t>Quicksort: </a:t>
            </a:r>
            <a:r>
              <a:rPr lang="en-US" sz="2800" spc="-4" dirty="0">
                <a:latin typeface="Arial"/>
                <a:cs typeface="Arial"/>
              </a:rPr>
              <a:t>Summary </a:t>
            </a:r>
            <a:r>
              <a:rPr lang="en-US" sz="2800" spc="57" dirty="0">
                <a:latin typeface="Arial"/>
                <a:cs typeface="Arial"/>
              </a:rPr>
              <a:t>of </a:t>
            </a:r>
            <a:r>
              <a:rPr lang="en-US" sz="2800" spc="35" dirty="0">
                <a:latin typeface="Arial"/>
                <a:cs typeface="Arial"/>
              </a:rPr>
              <a:t>Performance</a:t>
            </a:r>
            <a:r>
              <a:rPr lang="en-US" sz="2800" spc="79" dirty="0">
                <a:latin typeface="Arial"/>
                <a:cs typeface="Arial"/>
              </a:rPr>
              <a:t> </a:t>
            </a:r>
            <a:r>
              <a:rPr lang="en-US" sz="2800" spc="-4" dirty="0">
                <a:latin typeface="Arial"/>
                <a:cs typeface="Arial"/>
              </a:rPr>
              <a:t>Characteristics</a:t>
            </a:r>
            <a:endParaRPr lang="en-US" sz="2800" dirty="0"/>
          </a:p>
        </p:txBody>
      </p:sp>
    </p:spTree>
    <p:extLst>
      <p:ext uri="{BB962C8B-B14F-4D97-AF65-F5344CB8AC3E}">
        <p14:creationId xmlns:p14="http://schemas.microsoft.com/office/powerpoint/2010/main" val="2766156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91A-CE1C-CF47-B9D5-8371E8EECE7F}"/>
              </a:ext>
            </a:extLst>
          </p:cNvPr>
          <p:cNvSpPr>
            <a:spLocks noGrp="1"/>
          </p:cNvSpPr>
          <p:nvPr>
            <p:ph type="title"/>
          </p:nvPr>
        </p:nvSpPr>
        <p:spPr/>
        <p:txBody>
          <a:bodyPr/>
          <a:lstStyle/>
          <a:p>
            <a:r>
              <a:rPr lang="en-US" dirty="0" err="1"/>
              <a:t>Mergesort</a:t>
            </a:r>
            <a:r>
              <a:rPr lang="en-US" dirty="0"/>
              <a:t> Algorithm</a:t>
            </a:r>
          </a:p>
        </p:txBody>
      </p:sp>
      <p:sp>
        <p:nvSpPr>
          <p:cNvPr id="4" name="object 7">
            <a:extLst>
              <a:ext uri="{FF2B5EF4-FFF2-40B4-BE49-F238E27FC236}">
                <a16:creationId xmlns:a16="http://schemas.microsoft.com/office/drawing/2014/main" id="{33B92CD5-1F83-2147-97CE-AA08A6B6285D}"/>
              </a:ext>
            </a:extLst>
          </p:cNvPr>
          <p:cNvSpPr/>
          <p:nvPr/>
        </p:nvSpPr>
        <p:spPr>
          <a:xfrm>
            <a:off x="1619570" y="3283220"/>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1681162" y="3349886"/>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extLst>
              <p:ext uri="{D42A27DB-BD31-4B8C-83A1-F6EECF244321}">
                <p14:modId xmlns:p14="http://schemas.microsoft.com/office/powerpoint/2010/main" val="3448699203"/>
              </p:ext>
            </p:extLst>
          </p:nvPr>
        </p:nvGraphicFramePr>
        <p:xfrm>
          <a:off x="1758604" y="3522229"/>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3858591" y="4676293"/>
            <a:ext cx="1392891" cy="203065"/>
          </a:xfrm>
          <a:prstGeom prst="rect">
            <a:avLst/>
          </a:prstGeom>
        </p:spPr>
        <p:txBody>
          <a:bodyPr vert="horz" wrap="square" lIns="0" tIns="12887" rIns="0" bIns="0" rtlCol="0">
            <a:spAutoFit/>
          </a:bodyPr>
          <a:lstStyle/>
          <a:p>
            <a:pPr marL="11206">
              <a:spcBef>
                <a:spcPts val="101"/>
              </a:spcBef>
            </a:pPr>
            <a:r>
              <a:rPr sz="1235" b="1" spc="22" dirty="0">
                <a:solidFill>
                  <a:srgbClr val="231F20"/>
                </a:solidFill>
                <a:latin typeface="Calibri"/>
                <a:cs typeface="Calibri"/>
              </a:rPr>
              <a:t>Mergesort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a:latin typeface="Calibri"/>
              <a:cs typeface="Calibri"/>
            </a:endParaRPr>
          </a:p>
        </p:txBody>
      </p:sp>
      <p:sp>
        <p:nvSpPr>
          <p:cNvPr id="8" name="Rectangle 7">
            <a:extLst>
              <a:ext uri="{FF2B5EF4-FFF2-40B4-BE49-F238E27FC236}">
                <a16:creationId xmlns:a16="http://schemas.microsoft.com/office/drawing/2014/main" id="{67F6BDD8-8987-E54D-89DA-FB25CD51D2C8}"/>
              </a:ext>
            </a:extLst>
          </p:cNvPr>
          <p:cNvSpPr/>
          <p:nvPr/>
        </p:nvSpPr>
        <p:spPr>
          <a:xfrm>
            <a:off x="859873" y="1322980"/>
            <a:ext cx="4572000" cy="1922129"/>
          </a:xfrm>
          <a:prstGeom prst="rect">
            <a:avLst/>
          </a:prstGeom>
        </p:spPr>
        <p:txBody>
          <a:bodyPr>
            <a:spAutoFit/>
          </a:bodyPr>
          <a:lstStyle/>
          <a:p>
            <a:pPr marL="12700">
              <a:lnSpc>
                <a:spcPct val="150000"/>
              </a:lnSpc>
              <a:spcBef>
                <a:spcPts val="100"/>
              </a:spcBef>
            </a:pPr>
            <a:r>
              <a:rPr lang="en-US" sz="2000" dirty="0">
                <a:solidFill>
                  <a:srgbClr val="005493"/>
                </a:solidFill>
                <a:latin typeface="Times New Roman" panose="02020603050405020304" pitchFamily="18" charset="0"/>
                <a:cs typeface="Times New Roman" panose="02020603050405020304" pitchFamily="18" charset="0"/>
              </a:rPr>
              <a:t>Basic</a:t>
            </a:r>
            <a:r>
              <a:rPr lang="en-US" sz="2000" spc="-5" dirty="0">
                <a:solidFill>
                  <a:srgbClr val="005493"/>
                </a:solidFill>
                <a:latin typeface="Times New Roman" panose="02020603050405020304" pitchFamily="18" charset="0"/>
                <a:cs typeface="Times New Roman" panose="02020603050405020304" pitchFamily="18" charset="0"/>
              </a:rPr>
              <a:t> </a:t>
            </a:r>
            <a:r>
              <a:rPr lang="en-US" sz="2000" dirty="0">
                <a:solidFill>
                  <a:srgbClr val="005493"/>
                </a:solidFill>
                <a:latin typeface="Times New Roman" panose="02020603050405020304" pitchFamily="18" charset="0"/>
                <a:cs typeface="Times New Roman" panose="02020603050405020304" pitchFamily="18" charset="0"/>
              </a:rPr>
              <a:t>plan.</a:t>
            </a:r>
          </a:p>
          <a:p>
            <a:pPr marL="355600" indent="-342900">
              <a:lnSpc>
                <a:spcPct val="150000"/>
              </a:lnSpc>
              <a:spcBef>
                <a:spcPts val="100"/>
              </a:spcBef>
              <a:buFont typeface="+mj-lt"/>
              <a:buAutoNum type="arabicPeriod"/>
            </a:pPr>
            <a:r>
              <a:rPr lang="en-US" sz="2000" spc="15" dirty="0">
                <a:latin typeface="Times New Roman" panose="02020603050405020304" pitchFamily="18" charset="0"/>
                <a:cs typeface="Times New Roman" panose="02020603050405020304" pitchFamily="18" charset="0"/>
              </a:rPr>
              <a:t>Divide</a:t>
            </a:r>
            <a:r>
              <a:rPr lang="en-US" sz="2000" spc="-1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array</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into</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a:p>
            <a:pPr marL="355600" indent="-342900">
              <a:lnSpc>
                <a:spcPct val="150000"/>
              </a:lnSpc>
              <a:spcBef>
                <a:spcPts val="100"/>
              </a:spcBef>
              <a:buFont typeface="+mj-lt"/>
              <a:buAutoNum type="arabicPeriod"/>
            </a:pPr>
            <a:r>
              <a:rPr lang="en-US" sz="2000" spc="15" dirty="0">
                <a:solidFill>
                  <a:srgbClr val="96231F"/>
                </a:solidFill>
                <a:latin typeface="Times New Roman" panose="02020603050405020304" pitchFamily="18" charset="0"/>
                <a:cs typeface="Times New Roman" panose="02020603050405020304" pitchFamily="18" charset="0"/>
              </a:rPr>
              <a:t>Recursively</a:t>
            </a:r>
            <a:r>
              <a:rPr lang="en-US" sz="2000" spc="-10" dirty="0">
                <a:solidFill>
                  <a:srgbClr val="96231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sort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each</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half.</a:t>
            </a:r>
          </a:p>
          <a:p>
            <a:pPr marL="355600" indent="-342900">
              <a:lnSpc>
                <a:spcPct val="150000"/>
              </a:lnSpc>
              <a:spcBef>
                <a:spcPts val="100"/>
              </a:spcBef>
              <a:buFont typeface="+mj-lt"/>
              <a:buAutoNum type="arabicPeriod"/>
            </a:pPr>
            <a:r>
              <a:rPr lang="en-US" sz="2000" spc="-10" dirty="0">
                <a:latin typeface="Times New Roman" panose="02020603050405020304" pitchFamily="18" charset="0"/>
                <a:cs typeface="Times New Roman" panose="02020603050405020304" pitchFamily="18" charset="0"/>
              </a:rPr>
              <a:t>Merge</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5825E5-ED44-587A-2D0D-6BEEB66395C2}"/>
              </a:ext>
            </a:extLst>
          </p:cNvPr>
          <p:cNvSpPr txBox="1"/>
          <p:nvPr/>
        </p:nvSpPr>
        <p:spPr>
          <a:xfrm>
            <a:off x="2743904" y="5195770"/>
            <a:ext cx="4591393" cy="156966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a:defRPr sz="14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sz="1600" dirty="0"/>
              <a:t>Merge Sort Algorithm: A Step-by-Step Visualization</a:t>
            </a:r>
          </a:p>
          <a:p>
            <a:r>
              <a:rPr lang="en-GB" sz="1600" dirty="0">
                <a:hlinkClick r:id="rId3"/>
              </a:rPr>
              <a:t>https://www.youtube.com/watch?</a:t>
            </a:r>
            <a:r>
              <a:rPr lang="en-GB" sz="1600">
                <a:hlinkClick r:id="rId3"/>
              </a:rPr>
              <a:t>v=ho05egqcPl4</a:t>
            </a:r>
            <a:endParaRPr lang="en-GB" sz="1600" dirty="0"/>
          </a:p>
          <a:p>
            <a:r>
              <a:rPr lang="en-GB" sz="1600" dirty="0"/>
              <a:t>Merge Sort Animations | Data Structure | Visual How</a:t>
            </a:r>
          </a:p>
          <a:p>
            <a:r>
              <a:rPr lang="en-GB" sz="1600" dirty="0">
                <a:hlinkClick r:id="rId4"/>
              </a:rPr>
              <a:t>https://www.youtube.com/watch?v=spVhtO</a:t>
            </a:r>
            <a:r>
              <a:rPr lang="en-GB" sz="1600">
                <a:hlinkClick r:id="rId4"/>
              </a:rPr>
              <a:t>_IcGg</a:t>
            </a:r>
            <a:endParaRPr lang="en-GB" sz="1600" dirty="0"/>
          </a:p>
          <a:p>
            <a:r>
              <a:rPr lang="en-GB" sz="1600" dirty="0"/>
              <a:t>Merge Sort vs Quick Sort</a:t>
            </a:r>
          </a:p>
          <a:p>
            <a:r>
              <a:rPr lang="en-GB" sz="1600" dirty="0">
                <a:hlinkClick r:id="rId5"/>
              </a:rPr>
              <a:t>https://www.youtube.com/watch?v</a:t>
            </a:r>
            <a:r>
              <a:rPr lang="en-GB" sz="1600">
                <a:hlinkClick r:id="rId5"/>
              </a:rPr>
              <a:t>=es2T6KY45cA</a:t>
            </a:r>
            <a:endParaRPr lang="en-GB" sz="1600" dirty="0"/>
          </a:p>
        </p:txBody>
      </p:sp>
    </p:spTree>
    <p:extLst>
      <p:ext uri="{BB962C8B-B14F-4D97-AF65-F5344CB8AC3E}">
        <p14:creationId xmlns:p14="http://schemas.microsoft.com/office/powerpoint/2010/main" val="345439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584775"/>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replace with sorted subarray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a:t>
            </a: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1206">
              <a:spcBef>
                <a:spcPts val="97"/>
              </a:spcBef>
            </a:pPr>
            <a:r>
              <a:rPr sz="1191" dirty="0">
                <a:latin typeface="Lucida Sans Typewriter"/>
                <a:cs typeface="Lucida Sans Typewriter"/>
              </a:rPr>
              <a:t>{</a:t>
            </a:r>
            <a:endParaRPr sz="1191">
              <a:latin typeface="Lucida Sans Typewriter"/>
              <a:cs typeface="Lucida Sans Typewriter"/>
            </a:endParaRP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
        <p:nvSpPr>
          <p:cNvPr id="37" name="object 3">
            <a:extLst>
              <a:ext uri="{FF2B5EF4-FFF2-40B4-BE49-F238E27FC236}">
                <a16:creationId xmlns:a16="http://schemas.microsoft.com/office/drawing/2014/main" id="{D7775AE1-E160-9F4B-AAA3-A46C01BF3845}"/>
              </a:ext>
            </a:extLst>
          </p:cNvPr>
          <p:cNvSpPr txBox="1"/>
          <p:nvPr/>
        </p:nvSpPr>
        <p:spPr>
          <a:xfrm>
            <a:off x="5218495" y="5502725"/>
            <a:ext cx="2732799" cy="393471"/>
          </a:xfrm>
          <a:prstGeom prst="rect">
            <a:avLst/>
          </a:prstGeom>
        </p:spPr>
        <p:txBody>
          <a:bodyPr vert="horz" wrap="square" lIns="0" tIns="11206" rIns="0" bIns="0" rtlCol="0">
            <a:spAutoFit/>
          </a:bodyPr>
          <a:lstStyle/>
          <a:p>
            <a:pPr marL="11206">
              <a:spcBef>
                <a:spcPts val="88"/>
              </a:spcBef>
              <a:tabLst>
                <a:tab pos="3456078" algn="l"/>
                <a:tab pos="3769300" algn="l"/>
              </a:tabLst>
            </a:pPr>
            <a:r>
              <a:rPr sz="1200" dirty="0">
                <a:solidFill>
                  <a:srgbClr val="005493"/>
                </a:solidFill>
                <a:latin typeface="Lucida Sans"/>
                <a:cs typeface="Lucida Sans"/>
              </a:rPr>
              <a:t>Can enable or disable</a:t>
            </a:r>
            <a:r>
              <a:rPr sz="1200" spc="13" dirty="0">
                <a:solidFill>
                  <a:srgbClr val="005493"/>
                </a:solidFill>
                <a:latin typeface="Lucida Sans"/>
                <a:cs typeface="Lucida Sans"/>
              </a:rPr>
              <a:t> </a:t>
            </a:r>
            <a:r>
              <a:rPr sz="1200" dirty="0">
                <a:solidFill>
                  <a:srgbClr val="005493"/>
                </a:solidFill>
                <a:latin typeface="Lucida Sans"/>
                <a:cs typeface="Lucida Sans"/>
              </a:rPr>
              <a:t>at</a:t>
            </a:r>
            <a:r>
              <a:rPr sz="1200" spc="4" dirty="0">
                <a:solidFill>
                  <a:srgbClr val="005493"/>
                </a:solidFill>
                <a:latin typeface="Lucida Sans"/>
                <a:cs typeface="Lucida Sans"/>
              </a:rPr>
              <a:t> </a:t>
            </a:r>
            <a:r>
              <a:rPr sz="1200" dirty="0">
                <a:solidFill>
                  <a:srgbClr val="005493"/>
                </a:solidFill>
                <a:latin typeface="Lucida Sans"/>
                <a:cs typeface="Lucida Sans"/>
              </a:rPr>
              <a:t>runtime.</a:t>
            </a:r>
            <a:r>
              <a:rPr lang="en-US" sz="1200" dirty="0">
                <a:solidFill>
                  <a:srgbClr val="005493"/>
                </a:solidFill>
                <a:latin typeface="Lucida Sans"/>
                <a:cs typeface="Lucida Sans"/>
              </a:rPr>
              <a:t> </a:t>
            </a:r>
          </a:p>
          <a:p>
            <a:pPr marL="11206">
              <a:spcBef>
                <a:spcPts val="88"/>
              </a:spcBef>
              <a:tabLst>
                <a:tab pos="3456078" algn="l"/>
                <a:tab pos="3769300" algn="l"/>
              </a:tabLst>
            </a:pPr>
            <a:r>
              <a:rPr sz="1200" dirty="0">
                <a:latin typeface="Symbol"/>
                <a:cs typeface="Symbol"/>
              </a:rPr>
              <a:t></a:t>
            </a:r>
            <a:r>
              <a:rPr lang="en-US" sz="1200" dirty="0">
                <a:latin typeface="Times New Roman"/>
                <a:cs typeface="Times New Roman"/>
              </a:rPr>
              <a:t> </a:t>
            </a:r>
            <a:r>
              <a:rPr sz="1200" dirty="0">
                <a:latin typeface="Lucida Sans"/>
                <a:cs typeface="Lucida Sans"/>
              </a:rPr>
              <a:t>No cost in </a:t>
            </a:r>
            <a:r>
              <a:rPr sz="1200" spc="-4" dirty="0">
                <a:latin typeface="Lucida Sans"/>
                <a:cs typeface="Lucida Sans"/>
              </a:rPr>
              <a:t>production</a:t>
            </a:r>
            <a:r>
              <a:rPr sz="1200" spc="-26" dirty="0">
                <a:latin typeface="Lucida Sans"/>
                <a:cs typeface="Lucida Sans"/>
              </a:rPr>
              <a:t> </a:t>
            </a:r>
            <a:r>
              <a:rPr sz="1200" dirty="0">
                <a:latin typeface="Lucida Sans"/>
                <a:cs typeface="Lucida Sans"/>
              </a:rPr>
              <a:t>code.</a:t>
            </a:r>
          </a:p>
        </p:txBody>
      </p:sp>
      <p:sp>
        <p:nvSpPr>
          <p:cNvPr id="38" name="object 9">
            <a:extLst>
              <a:ext uri="{FF2B5EF4-FFF2-40B4-BE49-F238E27FC236}">
                <a16:creationId xmlns:a16="http://schemas.microsoft.com/office/drawing/2014/main" id="{4CD7010A-3F03-3F47-A0BF-6B3EE60E873E}"/>
              </a:ext>
            </a:extLst>
          </p:cNvPr>
          <p:cNvSpPr/>
          <p:nvPr/>
        </p:nvSpPr>
        <p:spPr>
          <a:xfrm>
            <a:off x="5154380" y="5975281"/>
            <a:ext cx="3810721" cy="656909"/>
          </a:xfrm>
          <a:prstGeom prst="rect">
            <a:avLst/>
          </a:prstGeom>
          <a:blipFill>
            <a:blip r:embed="rId3" cstate="print"/>
            <a:stretch>
              <a:fillRect/>
            </a:stretch>
          </a:blipFill>
        </p:spPr>
        <p:txBody>
          <a:bodyPr wrap="square" lIns="0" tIns="0" rIns="0" bIns="0" rtlCol="0"/>
          <a:lstStyle/>
          <a:p>
            <a:endParaRPr sz="1588"/>
          </a:p>
        </p:txBody>
      </p:sp>
      <p:sp>
        <p:nvSpPr>
          <p:cNvPr id="39" name="object 10">
            <a:extLst>
              <a:ext uri="{FF2B5EF4-FFF2-40B4-BE49-F238E27FC236}">
                <a16:creationId xmlns:a16="http://schemas.microsoft.com/office/drawing/2014/main" id="{943B4717-6FC9-AD41-8796-DA28AC077A68}"/>
              </a:ext>
            </a:extLst>
          </p:cNvPr>
          <p:cNvSpPr/>
          <p:nvPr/>
        </p:nvSpPr>
        <p:spPr>
          <a:xfrm>
            <a:off x="5218495" y="6032407"/>
            <a:ext cx="3673835" cy="507279"/>
          </a:xfrm>
          <a:custGeom>
            <a:avLst/>
            <a:gdLst/>
            <a:ahLst/>
            <a:cxnLst/>
            <a:rect l="l" t="t" r="r" b="b"/>
            <a:pathLst>
              <a:path w="5913755" h="706120">
                <a:moveTo>
                  <a:pt x="0" y="0"/>
                </a:moveTo>
                <a:lnTo>
                  <a:pt x="5913189" y="0"/>
                </a:lnTo>
                <a:lnTo>
                  <a:pt x="5913189" y="705766"/>
                </a:lnTo>
                <a:lnTo>
                  <a:pt x="0" y="705766"/>
                </a:lnTo>
                <a:lnTo>
                  <a:pt x="0" y="0"/>
                </a:lnTo>
                <a:close/>
              </a:path>
            </a:pathLst>
          </a:custGeom>
          <a:solidFill>
            <a:schemeClr val="accent1">
              <a:lumMod val="20000"/>
              <a:lumOff val="80000"/>
            </a:schemeClr>
          </a:solidFill>
        </p:spPr>
        <p:txBody>
          <a:bodyPr wrap="square" lIns="0" tIns="0" rIns="0" bIns="0" rtlCol="0"/>
          <a:lstStyle/>
          <a:p>
            <a:endParaRPr sz="1588"/>
          </a:p>
        </p:txBody>
      </p:sp>
      <p:sp>
        <p:nvSpPr>
          <p:cNvPr id="40" name="object 11">
            <a:extLst>
              <a:ext uri="{FF2B5EF4-FFF2-40B4-BE49-F238E27FC236}">
                <a16:creationId xmlns:a16="http://schemas.microsoft.com/office/drawing/2014/main" id="{8E39FE07-9E31-854E-96F0-7C64B4B8CD62}"/>
              </a:ext>
            </a:extLst>
          </p:cNvPr>
          <p:cNvSpPr txBox="1"/>
          <p:nvPr/>
        </p:nvSpPr>
        <p:spPr>
          <a:xfrm>
            <a:off x="5357927" y="6101987"/>
            <a:ext cx="1652868" cy="317757"/>
          </a:xfrm>
          <a:prstGeom prst="rect">
            <a:avLst/>
          </a:prstGeom>
        </p:spPr>
        <p:txBody>
          <a:bodyPr vert="horz" wrap="square" lIns="0" tIns="10646" rIns="0" bIns="0" rtlCol="0">
            <a:spAutoFit/>
          </a:bodyPr>
          <a:lstStyle/>
          <a:p>
            <a:pPr marR="4483">
              <a:lnSpc>
                <a:spcPct val="111300"/>
              </a:lnSpc>
              <a:spcBef>
                <a:spcPts val="84"/>
              </a:spcBef>
            </a:pPr>
            <a:r>
              <a:rPr sz="900" dirty="0">
                <a:latin typeface="Lucida Sans Typewriter"/>
                <a:cs typeface="Lucida Sans Typewriter"/>
              </a:rPr>
              <a:t>java -ea</a:t>
            </a:r>
            <a:r>
              <a:rPr sz="900" spc="-84" dirty="0">
                <a:latin typeface="Lucida Sans Typewriter"/>
                <a:cs typeface="Lucida Sans Typewriter"/>
              </a:rPr>
              <a:t> </a:t>
            </a:r>
            <a:r>
              <a:rPr sz="900" dirty="0" err="1">
                <a:latin typeface="Lucida Sans Typewriter"/>
                <a:cs typeface="Lucida Sans Typewriter"/>
              </a:rPr>
              <a:t>MyProgram</a:t>
            </a:r>
            <a:r>
              <a:rPr sz="900" dirty="0">
                <a:latin typeface="Lucida Sans Typewriter"/>
                <a:cs typeface="Lucida Sans Typewriter"/>
              </a:rPr>
              <a:t>  </a:t>
            </a:r>
            <a:endParaRPr lang="en-US" sz="900" dirty="0">
              <a:latin typeface="Lucida Sans Typewriter"/>
              <a:cs typeface="Lucida Sans Typewriter"/>
            </a:endParaRPr>
          </a:p>
          <a:p>
            <a:pPr marR="4483">
              <a:lnSpc>
                <a:spcPct val="111300"/>
              </a:lnSpc>
              <a:spcBef>
                <a:spcPts val="84"/>
              </a:spcBef>
            </a:pPr>
            <a:r>
              <a:rPr sz="900" dirty="0">
                <a:latin typeface="Lucida Sans Typewriter"/>
                <a:cs typeface="Lucida Sans Typewriter"/>
              </a:rPr>
              <a:t>java -da</a:t>
            </a:r>
            <a:r>
              <a:rPr sz="900" spc="-84" dirty="0">
                <a:latin typeface="Lucida Sans Typewriter"/>
                <a:cs typeface="Lucida Sans Typewriter"/>
              </a:rPr>
              <a:t> </a:t>
            </a:r>
            <a:r>
              <a:rPr sz="900" dirty="0">
                <a:latin typeface="Lucida Sans Typewriter"/>
                <a:cs typeface="Lucida Sans Typewriter"/>
              </a:rPr>
              <a:t>MyProgram</a:t>
            </a:r>
          </a:p>
        </p:txBody>
      </p:sp>
      <p:sp>
        <p:nvSpPr>
          <p:cNvPr id="41" name="object 12">
            <a:extLst>
              <a:ext uri="{FF2B5EF4-FFF2-40B4-BE49-F238E27FC236}">
                <a16:creationId xmlns:a16="http://schemas.microsoft.com/office/drawing/2014/main" id="{44C4A459-CC85-884F-AF6F-6F3B776AE77A}"/>
              </a:ext>
            </a:extLst>
          </p:cNvPr>
          <p:cNvSpPr txBox="1"/>
          <p:nvPr/>
        </p:nvSpPr>
        <p:spPr>
          <a:xfrm>
            <a:off x="6685662" y="6101987"/>
            <a:ext cx="2206668" cy="334329"/>
          </a:xfrm>
          <a:prstGeom prst="rect">
            <a:avLst/>
          </a:prstGeom>
        </p:spPr>
        <p:txBody>
          <a:bodyPr vert="horz" wrap="square" lIns="0" tIns="31376" rIns="0" bIns="0" rtlCol="0">
            <a:spAutoFit/>
          </a:bodyPr>
          <a:lstStyle/>
          <a:p>
            <a:pPr>
              <a:spcBef>
                <a:spcPts val="247"/>
              </a:spcBef>
            </a:pPr>
            <a:r>
              <a:rPr sz="900" dirty="0">
                <a:solidFill>
                  <a:srgbClr val="606060"/>
                </a:solidFill>
                <a:latin typeface="Lucida Sans Typewriter"/>
                <a:cs typeface="Lucida Sans Typewriter"/>
              </a:rPr>
              <a:t>// enable</a:t>
            </a:r>
            <a:r>
              <a:rPr sz="900" spc="-13" dirty="0">
                <a:solidFill>
                  <a:srgbClr val="606060"/>
                </a:solidFill>
                <a:latin typeface="Lucida Sans Typewriter"/>
                <a:cs typeface="Lucida Sans Typewriter"/>
              </a:rPr>
              <a:t> </a:t>
            </a:r>
            <a:r>
              <a:rPr sz="900" dirty="0">
                <a:solidFill>
                  <a:srgbClr val="606060"/>
                </a:solidFill>
                <a:latin typeface="Lucida Sans Typewriter"/>
                <a:cs typeface="Lucida Sans Typewriter"/>
              </a:rPr>
              <a:t>assertions</a:t>
            </a:r>
            <a:endParaRPr sz="900" dirty="0">
              <a:latin typeface="Lucida Sans Typewriter"/>
              <a:cs typeface="Lucida Sans Typewriter"/>
            </a:endParaRPr>
          </a:p>
          <a:p>
            <a:pPr>
              <a:spcBef>
                <a:spcPts val="163"/>
              </a:spcBef>
            </a:pPr>
            <a:r>
              <a:rPr sz="900" dirty="0">
                <a:solidFill>
                  <a:srgbClr val="606060"/>
                </a:solidFill>
                <a:latin typeface="Lucida Sans Typewriter"/>
                <a:cs typeface="Lucida Sans Typewriter"/>
              </a:rPr>
              <a:t>// disable assertions</a:t>
            </a:r>
            <a:r>
              <a:rPr sz="900" spc="-79" dirty="0">
                <a:solidFill>
                  <a:srgbClr val="606060"/>
                </a:solidFill>
                <a:latin typeface="Lucida Sans Typewriter"/>
                <a:cs typeface="Lucida Sans Typewriter"/>
              </a:rPr>
              <a:t> </a:t>
            </a:r>
            <a:r>
              <a:rPr sz="900" dirty="0">
                <a:solidFill>
                  <a:srgbClr val="606060"/>
                </a:solidFill>
                <a:latin typeface="Lucida Sans Typewriter"/>
                <a:cs typeface="Lucida Sans Typewriter"/>
              </a:rPr>
              <a:t>(default)</a:t>
            </a:r>
            <a:endParaRPr sz="900" dirty="0">
              <a:latin typeface="Lucida Sans Typewriter"/>
              <a:cs typeface="Lucida Sans Typewriter"/>
            </a:endParaRPr>
          </a:p>
        </p:txBody>
      </p:sp>
    </p:spTree>
    <p:extLst>
      <p:ext uri="{BB962C8B-B14F-4D97-AF65-F5344CB8AC3E}">
        <p14:creationId xmlns:p14="http://schemas.microsoft.com/office/powerpoint/2010/main" val="406651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dissolve">
                                      <p:cBhvr>
                                        <p:cTn id="13" dur="500"/>
                                        <p:tgtEl>
                                          <p:spTgt spid="3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dissolv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animBg="1"/>
      <p:bldP spid="40"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525963"/>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highest (or lowest) priority element is always stored at the root, hence the name "heap". A heap is useful data structure when you need to remove the object with the highest (or lowest) priority.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a:lnSpc>
                <a:spcPct val="120000"/>
              </a:lnSpc>
            </a:pPr>
            <a:r>
              <a:rPr lang="en-US" sz="1800" dirty="0"/>
              <a:t>In a </a:t>
            </a:r>
            <a:r>
              <a:rPr lang="en-US" sz="1800" i="1" dirty="0"/>
              <a:t>complete tree</a:t>
            </a:r>
            <a:r>
              <a:rPr lang="en-US" sz="1800" dirty="0"/>
              <a:t>, every level (except possibly the last) is completely filled;  the last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457200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348200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563463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509375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554653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554653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348257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294170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400882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373644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390347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390347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617873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590636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607339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607339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293725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266488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283191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283191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266997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53603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256402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256402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320575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307181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309980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309980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427732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414337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417136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417136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591145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577750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580550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580550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644723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631328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634128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634128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52710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239315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242114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242114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339448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339448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448390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448390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509824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482586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499289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499289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374153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360759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363558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363558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483989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470594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473393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473393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537567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524172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526971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526971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598539" y="6326209"/>
            <a:ext cx="3864322" cy="224461"/>
          </a:xfrm>
          <a:prstGeom prst="rect">
            <a:avLst/>
          </a:prstGeom>
        </p:spPr>
        <p:txBody>
          <a:bodyPr vert="horz" wrap="square" lIns="0" tIns="8930" rIns="0" bIns="0" rtlCol="0">
            <a:spAutoFit/>
          </a:bodyPr>
          <a:lstStyle/>
          <a:p>
            <a:pPr marL="8929">
              <a:spcBef>
                <a:spcPts val="70"/>
              </a:spcBef>
            </a:pPr>
            <a:r>
              <a:rPr sz="1400" b="1" dirty="0">
                <a:solidFill>
                  <a:srgbClr val="A34431"/>
                </a:solidFill>
                <a:latin typeface="Times New Roman"/>
                <a:cs typeface="Times New Roman"/>
              </a:rPr>
              <a:t>complete binary tree with n = 16 nodes (height = 4)</a:t>
            </a:r>
          </a:p>
        </p:txBody>
      </p:sp>
    </p:spTree>
    <p:extLst>
      <p:ext uri="{BB962C8B-B14F-4D97-AF65-F5344CB8AC3E}">
        <p14:creationId xmlns:p14="http://schemas.microsoft.com/office/powerpoint/2010/main" val="1451530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err="1">
                <a:latin typeface="Arial"/>
                <a:cs typeface="Arial"/>
              </a:rPr>
              <a:t>Mergesort</a:t>
            </a:r>
            <a:r>
              <a:rPr lang="en-US" spc="53" dirty="0">
                <a:latin typeface="Arial"/>
                <a:cs typeface="Arial"/>
              </a:rPr>
              <a:t>:	</a:t>
            </a:r>
            <a:r>
              <a:rPr lang="en-US" spc="-9" dirty="0">
                <a:latin typeface="Arial"/>
                <a:cs typeface="Arial"/>
              </a:rPr>
              <a:t>Java</a:t>
            </a:r>
            <a:r>
              <a:rPr lang="en-US" spc="31" dirty="0">
                <a:latin typeface="Arial"/>
                <a:cs typeface="Arial"/>
              </a:rPr>
              <a:t> </a:t>
            </a:r>
            <a:r>
              <a:rPr lang="en-US" spc="13" dirty="0">
                <a:latin typeface="Arial"/>
                <a:cs typeface="Arial"/>
              </a:rPr>
              <a:t>implementation</a:t>
            </a:r>
            <a:endParaRPr lang="en-US" dirty="0"/>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T</a:t>
            </a:r>
            <a:r>
              <a:rPr lang="en-US" spc="70" dirty="0">
                <a:latin typeface="Arial"/>
                <a:cs typeface="Arial"/>
              </a:rPr>
              <a:t>r</a:t>
            </a:r>
            <a:r>
              <a:rPr lang="en-US" spc="90" dirty="0">
                <a:latin typeface="Arial"/>
                <a:cs typeface="Arial"/>
              </a:rPr>
              <a:t>a</a:t>
            </a:r>
            <a:r>
              <a:rPr lang="en-US" spc="-50" dirty="0">
                <a:latin typeface="Arial"/>
                <a:cs typeface="Arial"/>
              </a:rPr>
              <a:t>c</a:t>
            </a:r>
            <a:r>
              <a:rPr lang="en-US" spc="-5" dirty="0">
                <a:latin typeface="Arial"/>
                <a:cs typeface="Arial"/>
              </a:rPr>
              <a:t>e</a:t>
            </a:r>
            <a:endParaRPr lang="en-US" dirty="0"/>
          </a:p>
        </p:txBody>
      </p:sp>
      <p:sp>
        <p:nvSpPr>
          <p:cNvPr id="4" name="object 3">
            <a:extLst>
              <a:ext uri="{FF2B5EF4-FFF2-40B4-BE49-F238E27FC236}">
                <a16:creationId xmlns:a16="http://schemas.microsoft.com/office/drawing/2014/main" id="{4E006F5A-AB60-3A4B-80FA-69700F6E5526}"/>
              </a:ext>
            </a:extLst>
          </p:cNvPr>
          <p:cNvSpPr txBox="1"/>
          <p:nvPr/>
        </p:nvSpPr>
        <p:spPr>
          <a:xfrm>
            <a:off x="6964824" y="6421663"/>
            <a:ext cx="185928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D3124"/>
                </a:solidFill>
                <a:latin typeface="Lucida Sans"/>
                <a:cs typeface="Lucida Sans"/>
              </a:rPr>
              <a:t>result </a:t>
            </a:r>
            <a:r>
              <a:rPr sz="1200" dirty="0">
                <a:solidFill>
                  <a:srgbClr val="8D3124"/>
                </a:solidFill>
                <a:latin typeface="Lucida Sans"/>
                <a:cs typeface="Lucida Sans"/>
              </a:rPr>
              <a:t>after </a:t>
            </a:r>
            <a:r>
              <a:rPr sz="1200" spc="5" dirty="0">
                <a:solidFill>
                  <a:srgbClr val="8D3124"/>
                </a:solidFill>
                <a:latin typeface="Lucida Sans"/>
                <a:cs typeface="Lucida Sans"/>
              </a:rPr>
              <a:t>recursive</a:t>
            </a:r>
            <a:r>
              <a:rPr sz="1200" spc="-65" dirty="0">
                <a:solidFill>
                  <a:srgbClr val="8D3124"/>
                </a:solidFill>
                <a:latin typeface="Lucida Sans"/>
                <a:cs typeface="Lucida Sans"/>
              </a:rPr>
              <a:t> </a:t>
            </a:r>
            <a:r>
              <a:rPr sz="1200" dirty="0">
                <a:solidFill>
                  <a:srgbClr val="8D3124"/>
                </a:solidFill>
                <a:latin typeface="Lucida Sans"/>
                <a:cs typeface="Lucida Sans"/>
              </a:rPr>
              <a:t>call</a:t>
            </a:r>
            <a:endParaRPr sz="12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spTree>
    <p:extLst>
      <p:ext uri="{BB962C8B-B14F-4D97-AF65-F5344CB8AC3E}">
        <p14:creationId xmlns:p14="http://schemas.microsoft.com/office/powerpoint/2010/main" val="554816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5" dirty="0" err="1">
                    <a:latin typeface="Arial" panose="020B0604020202020204" pitchFamily="34" charset="0"/>
                    <a:cs typeface="Arial" panose="020B0604020202020204" pitchFamily="34" charset="0"/>
                  </a:rPr>
                  <a:t>Mergesort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183" t="-4396" r="-397" b="-12088"/>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62AC-138E-5C48-9F42-86C1B4D08094}"/>
              </a:ext>
            </a:extLst>
          </p:cNvPr>
          <p:cNvSpPr>
            <a:spLocks noGrp="1"/>
          </p:cNvSpPr>
          <p:nvPr>
            <p:ph type="title"/>
          </p:nvPr>
        </p:nvSpPr>
        <p:spPr/>
        <p:txBody>
          <a:bodyPr/>
          <a:lstStyle/>
          <a:p>
            <a:r>
              <a:rPr lang="en-US" dirty="0"/>
              <a:t>Bottom-up </a:t>
            </a:r>
            <a:r>
              <a:rPr lang="en-US" dirty="0" err="1"/>
              <a:t>Mergesort</a:t>
            </a:r>
            <a:endParaRPr lang="en-US" dirty="0"/>
          </a:p>
        </p:txBody>
      </p:sp>
      <p:sp>
        <p:nvSpPr>
          <p:cNvPr id="4" name="object 4">
            <a:extLst>
              <a:ext uri="{FF2B5EF4-FFF2-40B4-BE49-F238E27FC236}">
                <a16:creationId xmlns:a16="http://schemas.microsoft.com/office/drawing/2014/main" id="{BA4C2ECF-F410-1C48-ACFA-B80C20E367B8}"/>
              </a:ext>
            </a:extLst>
          </p:cNvPr>
          <p:cNvSpPr txBox="1"/>
          <p:nvPr/>
        </p:nvSpPr>
        <p:spPr>
          <a:xfrm>
            <a:off x="2092205" y="6375885"/>
            <a:ext cx="1003300" cy="220345"/>
          </a:xfrm>
          <a:prstGeom prst="rect">
            <a:avLst/>
          </a:prstGeom>
        </p:spPr>
        <p:txBody>
          <a:bodyPr vert="horz" wrap="square" lIns="0" tIns="16510" rIns="0" bIns="0" rtlCol="0">
            <a:spAutoFit/>
          </a:bodyPr>
          <a:lstStyle/>
          <a:p>
            <a:pPr marL="12700">
              <a:lnSpc>
                <a:spcPct val="100000"/>
              </a:lnSpc>
              <a:spcBef>
                <a:spcPts val="130"/>
              </a:spcBef>
              <a:tabLst>
                <a:tab pos="40322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7,</a:t>
            </a:r>
            <a:r>
              <a:rPr sz="1250" spc="-7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p:txBody>
      </p:sp>
      <p:sp>
        <p:nvSpPr>
          <p:cNvPr id="5" name="object 5">
            <a:extLst>
              <a:ext uri="{FF2B5EF4-FFF2-40B4-BE49-F238E27FC236}">
                <a16:creationId xmlns:a16="http://schemas.microsoft.com/office/drawing/2014/main" id="{77A0D514-7938-434A-A46C-B90A0AB42920}"/>
              </a:ext>
            </a:extLst>
          </p:cNvPr>
          <p:cNvSpPr txBox="1"/>
          <p:nvPr/>
        </p:nvSpPr>
        <p:spPr>
          <a:xfrm>
            <a:off x="3949386" y="6375885"/>
            <a:ext cx="4521835" cy="220345"/>
          </a:xfrm>
          <a:prstGeom prst="rect">
            <a:avLst/>
          </a:prstGeom>
        </p:spPr>
        <p:txBody>
          <a:bodyPr vert="horz" wrap="square" lIns="0" tIns="16510" rIns="0" bIns="0" rtlCol="0">
            <a:spAutoFit/>
          </a:bodyPr>
          <a:lstStyle/>
          <a:p>
            <a:pPr marL="12700">
              <a:lnSpc>
                <a:spcPct val="100000"/>
              </a:lnSpc>
              <a:spcBef>
                <a:spcPts val="130"/>
              </a:spcBef>
              <a:tabLst>
                <a:tab pos="305435" algn="l"/>
                <a:tab pos="598805" algn="l"/>
                <a:tab pos="892175" algn="l"/>
                <a:tab pos="1185545" algn="l"/>
                <a:tab pos="1478280" algn="l"/>
                <a:tab pos="1771650" algn="l"/>
                <a:tab pos="2065020" algn="l"/>
                <a:tab pos="2358390" algn="l"/>
                <a:tab pos="2651760" algn="l"/>
                <a:tab pos="2944495" algn="l"/>
                <a:tab pos="3237865" algn="l"/>
                <a:tab pos="3531235" algn="l"/>
                <a:tab pos="3824604" algn="l"/>
                <a:tab pos="4117975" algn="l"/>
                <a:tab pos="4410710" algn="l"/>
              </a:tabLst>
            </a:pPr>
            <a:r>
              <a:rPr sz="1250" spc="15" dirty="0">
                <a:solidFill>
                  <a:srgbClr val="231F20"/>
                </a:solidFill>
                <a:latin typeface="Lucida Sans Typewriter"/>
                <a:cs typeface="Lucida Sans Typewriter"/>
              </a:rPr>
              <a:t>A	E	E	E	E	G	L	M	M	O	P	R	R	S	T	X</a:t>
            </a:r>
            <a:endParaRPr sz="1250">
              <a:latin typeface="Lucida Sans Typewriter"/>
              <a:cs typeface="Lucida Sans Typewriter"/>
            </a:endParaRPr>
          </a:p>
        </p:txBody>
      </p:sp>
      <p:sp>
        <p:nvSpPr>
          <p:cNvPr id="6" name="object 6">
            <a:extLst>
              <a:ext uri="{FF2B5EF4-FFF2-40B4-BE49-F238E27FC236}">
                <a16:creationId xmlns:a16="http://schemas.microsoft.com/office/drawing/2014/main" id="{7ADD8DFF-64C8-2840-AF4E-31CB6CF876FB}"/>
              </a:ext>
            </a:extLst>
          </p:cNvPr>
          <p:cNvSpPr txBox="1"/>
          <p:nvPr/>
        </p:nvSpPr>
        <p:spPr>
          <a:xfrm>
            <a:off x="626009" y="6233747"/>
            <a:ext cx="1296670" cy="362585"/>
          </a:xfrm>
          <a:prstGeom prst="rect">
            <a:avLst/>
          </a:prstGeom>
        </p:spPr>
        <p:txBody>
          <a:bodyPr vert="horz" wrap="square" lIns="0" tIns="15240" rIns="0" bIns="0" rtlCol="0">
            <a:spAutoFit/>
          </a:bodyPr>
          <a:lstStyle/>
          <a:p>
            <a:pPr marL="93345">
              <a:lnSpc>
                <a:spcPts val="1225"/>
              </a:lnSpc>
              <a:spcBef>
                <a:spcPts val="12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8</a:t>
            </a:r>
            <a:endParaRPr sz="1100">
              <a:latin typeface="Century Gothic"/>
              <a:cs typeface="Century Gothic"/>
            </a:endParaRPr>
          </a:p>
          <a:p>
            <a:pPr marL="12700">
              <a:lnSpc>
                <a:spcPts val="1405"/>
              </a:lnSpc>
            </a:pPr>
            <a:r>
              <a:rPr sz="1250" spc="15" dirty="0">
                <a:solidFill>
                  <a:srgbClr val="231F20"/>
                </a:solidFill>
                <a:latin typeface="Lucida Sans Typewriter"/>
                <a:cs typeface="Lucida Sans Typewriter"/>
              </a:rPr>
              <a:t>merge(a,</a:t>
            </a:r>
            <a:r>
              <a:rPr sz="1250" spc="-6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p:txBody>
      </p:sp>
      <p:graphicFrame>
        <p:nvGraphicFramePr>
          <p:cNvPr id="7" name="object 7">
            <a:extLst>
              <a:ext uri="{FF2B5EF4-FFF2-40B4-BE49-F238E27FC236}">
                <a16:creationId xmlns:a16="http://schemas.microsoft.com/office/drawing/2014/main" id="{EE6A7E28-CF2A-684B-A1B6-2471F0425690}"/>
              </a:ext>
            </a:extLst>
          </p:cNvPr>
          <p:cNvGraphicFramePr>
            <a:graphicFrameLocks noGrp="1"/>
          </p:cNvGraphicFramePr>
          <p:nvPr/>
        </p:nvGraphicFramePr>
        <p:xfrm>
          <a:off x="802454" y="2501297"/>
          <a:ext cx="7685395" cy="3684207"/>
        </p:xfrm>
        <a:graphic>
          <a:graphicData uri="http://schemas.openxmlformats.org/drawingml/2006/table">
            <a:tbl>
              <a:tblPr firstRow="1" bandRow="1">
                <a:tableStyleId>{2D5ABB26-0587-4C30-8999-92F81FD0307C}</a:tableStyleId>
              </a:tblPr>
              <a:tblGrid>
                <a:gridCol w="1057910">
                  <a:extLst>
                    <a:ext uri="{9D8B030D-6E8A-4147-A177-3AD203B41FA5}">
                      <a16:colId xmlns:a16="http://schemas.microsoft.com/office/drawing/2014/main" val="20000"/>
                    </a:ext>
                  </a:extLst>
                </a:gridCol>
                <a:gridCol w="448945">
                  <a:extLst>
                    <a:ext uri="{9D8B030D-6E8A-4147-A177-3AD203B41FA5}">
                      <a16:colId xmlns:a16="http://schemas.microsoft.com/office/drawing/2014/main" val="20001"/>
                    </a:ext>
                  </a:extLst>
                </a:gridCol>
                <a:gridCol w="243839">
                  <a:extLst>
                    <a:ext uri="{9D8B030D-6E8A-4147-A177-3AD203B41FA5}">
                      <a16:colId xmlns:a16="http://schemas.microsoft.com/office/drawing/2014/main" val="20002"/>
                    </a:ext>
                  </a:extLst>
                </a:gridCol>
                <a:gridCol w="194944">
                  <a:extLst>
                    <a:ext uri="{9D8B030D-6E8A-4147-A177-3AD203B41FA5}">
                      <a16:colId xmlns:a16="http://schemas.microsoft.com/office/drawing/2014/main" val="20003"/>
                    </a:ext>
                  </a:extLst>
                </a:gridCol>
                <a:gridCol w="194944">
                  <a:extLst>
                    <a:ext uri="{9D8B030D-6E8A-4147-A177-3AD203B41FA5}">
                      <a16:colId xmlns:a16="http://schemas.microsoft.com/office/drawing/2014/main" val="20004"/>
                    </a:ext>
                  </a:extLst>
                </a:gridCol>
                <a:gridCol w="194944">
                  <a:extLst>
                    <a:ext uri="{9D8B030D-6E8A-4147-A177-3AD203B41FA5}">
                      <a16:colId xmlns:a16="http://schemas.microsoft.com/office/drawing/2014/main" val="20005"/>
                    </a:ext>
                  </a:extLst>
                </a:gridCol>
                <a:gridCol w="194944">
                  <a:extLst>
                    <a:ext uri="{9D8B030D-6E8A-4147-A177-3AD203B41FA5}">
                      <a16:colId xmlns:a16="http://schemas.microsoft.com/office/drawing/2014/main" val="20006"/>
                    </a:ext>
                  </a:extLst>
                </a:gridCol>
                <a:gridCol w="566419">
                  <a:extLst>
                    <a:ext uri="{9D8B030D-6E8A-4147-A177-3AD203B41FA5}">
                      <a16:colId xmlns:a16="http://schemas.microsoft.com/office/drawing/2014/main" val="20007"/>
                    </a:ext>
                  </a:extLst>
                </a:gridCol>
                <a:gridCol w="263525">
                  <a:extLst>
                    <a:ext uri="{9D8B030D-6E8A-4147-A177-3AD203B41FA5}">
                      <a16:colId xmlns:a16="http://schemas.microsoft.com/office/drawing/2014/main" val="20008"/>
                    </a:ext>
                  </a:extLst>
                </a:gridCol>
                <a:gridCol w="292735">
                  <a:extLst>
                    <a:ext uri="{9D8B030D-6E8A-4147-A177-3AD203B41FA5}">
                      <a16:colId xmlns:a16="http://schemas.microsoft.com/office/drawing/2014/main" val="20009"/>
                    </a:ext>
                  </a:extLst>
                </a:gridCol>
                <a:gridCol w="292735">
                  <a:extLst>
                    <a:ext uri="{9D8B030D-6E8A-4147-A177-3AD203B41FA5}">
                      <a16:colId xmlns:a16="http://schemas.microsoft.com/office/drawing/2014/main" val="20010"/>
                    </a:ext>
                  </a:extLst>
                </a:gridCol>
                <a:gridCol w="292735">
                  <a:extLst>
                    <a:ext uri="{9D8B030D-6E8A-4147-A177-3AD203B41FA5}">
                      <a16:colId xmlns:a16="http://schemas.microsoft.com/office/drawing/2014/main" val="20011"/>
                    </a:ext>
                  </a:extLst>
                </a:gridCol>
                <a:gridCol w="292735">
                  <a:extLst>
                    <a:ext uri="{9D8B030D-6E8A-4147-A177-3AD203B41FA5}">
                      <a16:colId xmlns:a16="http://schemas.microsoft.com/office/drawing/2014/main" val="20012"/>
                    </a:ext>
                  </a:extLst>
                </a:gridCol>
                <a:gridCol w="292735">
                  <a:extLst>
                    <a:ext uri="{9D8B030D-6E8A-4147-A177-3AD203B41FA5}">
                      <a16:colId xmlns:a16="http://schemas.microsoft.com/office/drawing/2014/main" val="20013"/>
                    </a:ext>
                  </a:extLst>
                </a:gridCol>
                <a:gridCol w="292735">
                  <a:extLst>
                    <a:ext uri="{9D8B030D-6E8A-4147-A177-3AD203B41FA5}">
                      <a16:colId xmlns:a16="http://schemas.microsoft.com/office/drawing/2014/main" val="20014"/>
                    </a:ext>
                  </a:extLst>
                </a:gridCol>
                <a:gridCol w="292735">
                  <a:extLst>
                    <a:ext uri="{9D8B030D-6E8A-4147-A177-3AD203B41FA5}">
                      <a16:colId xmlns:a16="http://schemas.microsoft.com/office/drawing/2014/main" val="20015"/>
                    </a:ext>
                  </a:extLst>
                </a:gridCol>
                <a:gridCol w="292735">
                  <a:extLst>
                    <a:ext uri="{9D8B030D-6E8A-4147-A177-3AD203B41FA5}">
                      <a16:colId xmlns:a16="http://schemas.microsoft.com/office/drawing/2014/main" val="20016"/>
                    </a:ext>
                  </a:extLst>
                </a:gridCol>
                <a:gridCol w="243839">
                  <a:extLst>
                    <a:ext uri="{9D8B030D-6E8A-4147-A177-3AD203B41FA5}">
                      <a16:colId xmlns:a16="http://schemas.microsoft.com/office/drawing/2014/main" val="20017"/>
                    </a:ext>
                  </a:extLst>
                </a:gridCol>
                <a:gridCol w="292735">
                  <a:extLst>
                    <a:ext uri="{9D8B030D-6E8A-4147-A177-3AD203B41FA5}">
                      <a16:colId xmlns:a16="http://schemas.microsoft.com/office/drawing/2014/main" val="20018"/>
                    </a:ext>
                  </a:extLst>
                </a:gridCol>
                <a:gridCol w="292735">
                  <a:extLst>
                    <a:ext uri="{9D8B030D-6E8A-4147-A177-3AD203B41FA5}">
                      <a16:colId xmlns:a16="http://schemas.microsoft.com/office/drawing/2014/main" val="20019"/>
                    </a:ext>
                  </a:extLst>
                </a:gridCol>
                <a:gridCol w="292734">
                  <a:extLst>
                    <a:ext uri="{9D8B030D-6E8A-4147-A177-3AD203B41FA5}">
                      <a16:colId xmlns:a16="http://schemas.microsoft.com/office/drawing/2014/main" val="20020"/>
                    </a:ext>
                  </a:extLst>
                </a:gridCol>
                <a:gridCol w="292734">
                  <a:extLst>
                    <a:ext uri="{9D8B030D-6E8A-4147-A177-3AD203B41FA5}">
                      <a16:colId xmlns:a16="http://schemas.microsoft.com/office/drawing/2014/main" val="20021"/>
                    </a:ext>
                  </a:extLst>
                </a:gridCol>
                <a:gridCol w="292734">
                  <a:extLst>
                    <a:ext uri="{9D8B030D-6E8A-4147-A177-3AD203B41FA5}">
                      <a16:colId xmlns:a16="http://schemas.microsoft.com/office/drawing/2014/main" val="20022"/>
                    </a:ext>
                  </a:extLst>
                </a:gridCol>
                <a:gridCol w="275590">
                  <a:extLst>
                    <a:ext uri="{9D8B030D-6E8A-4147-A177-3AD203B41FA5}">
                      <a16:colId xmlns:a16="http://schemas.microsoft.com/office/drawing/2014/main" val="20023"/>
                    </a:ext>
                  </a:extLst>
                </a:gridCol>
              </a:tblGrid>
              <a:tr h="201520">
                <a:tc gridSpan="8">
                  <a:txBody>
                    <a:bodyPr/>
                    <a:lstStyle/>
                    <a:p>
                      <a:pPr>
                        <a:lnSpc>
                          <a:spcPct val="100000"/>
                        </a:lnSpc>
                      </a:pPr>
                      <a:endParaRPr sz="1200">
                        <a:latin typeface="Times New Roman"/>
                        <a:cs typeface="Times New Roman"/>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67945">
                        <a:lnSpc>
                          <a:spcPts val="1435"/>
                        </a:lnSpc>
                      </a:pPr>
                      <a:r>
                        <a:rPr sz="1250" dirty="0">
                          <a:solidFill>
                            <a:srgbClr val="BF311A"/>
                          </a:solidFill>
                          <a:latin typeface="Lucida Sans Typewriter"/>
                          <a:cs typeface="Lucida Sans Typewriter"/>
                        </a:rPr>
                        <a:t>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89535" algn="r">
                        <a:lnSpc>
                          <a:spcPts val="1435"/>
                        </a:lnSpc>
                      </a:pPr>
                      <a:r>
                        <a:rPr sz="1250" dirty="0">
                          <a:solidFill>
                            <a:srgbClr val="BF311A"/>
                          </a:solidFill>
                          <a:latin typeface="Lucida Sans Typewriter"/>
                          <a:cs typeface="Lucida Sans Typewriter"/>
                        </a:rPr>
                        <a:t>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5</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6</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7</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L="97155">
                        <a:lnSpc>
                          <a:spcPts val="1435"/>
                        </a:lnSpc>
                      </a:pPr>
                      <a:r>
                        <a:rPr sz="1250" dirty="0">
                          <a:solidFill>
                            <a:srgbClr val="BF311A"/>
                          </a:solidFill>
                          <a:latin typeface="Lucida Sans Typewriter"/>
                          <a:cs typeface="Lucida Sans Typewriter"/>
                        </a:rPr>
                        <a:t>8</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9</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spc="15" dirty="0">
                          <a:solidFill>
                            <a:srgbClr val="BF311A"/>
                          </a:solidFill>
                          <a:latin typeface="Lucida Sans Typewriter"/>
                          <a:cs typeface="Lucida Sans Typewriter"/>
                        </a:rPr>
                        <a:t>12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23495" algn="r">
                        <a:lnSpc>
                          <a:spcPts val="1435"/>
                        </a:lnSpc>
                      </a:pPr>
                      <a:r>
                        <a:rPr sz="1250" dirty="0">
                          <a:solidFill>
                            <a:srgbClr val="BF311A"/>
                          </a:solidFill>
                          <a:latin typeface="Lucida Sans Typewriter"/>
                          <a:cs typeface="Lucida Sans Typewriter"/>
                        </a:rPr>
                        <a:t>15</a:t>
                      </a:r>
                      <a:endParaRPr sz="1250">
                        <a:latin typeface="Lucida Sans Typewriter"/>
                        <a:cs typeface="Lucida Sans Typewriter"/>
                      </a:endParaRPr>
                    </a:p>
                  </a:txBody>
                  <a:tcPr marL="0" marR="0" marT="0" marB="0">
                    <a:lnB w="12700">
                      <a:solidFill>
                        <a:srgbClr val="BF311A"/>
                      </a:solidFill>
                      <a:prstDash val="solid"/>
                    </a:lnB>
                    <a:noFill/>
                  </a:tcPr>
                </a:tc>
                <a:extLst>
                  <a:ext uri="{0D108BD9-81ED-4DB2-BD59-A6C34878D82A}">
                    <a16:rowId xmlns:a16="http://schemas.microsoft.com/office/drawing/2014/main" val="10000"/>
                  </a:ext>
                </a:extLst>
              </a:tr>
              <a:tr h="229237">
                <a:tc gridSpan="3">
                  <a:txBody>
                    <a:bodyPr/>
                    <a:lstStyle/>
                    <a:p>
                      <a:pPr marL="424180">
                        <a:lnSpc>
                          <a:spcPts val="1125"/>
                        </a:lnSpc>
                        <a:spcBef>
                          <a:spcPts val="57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1</a:t>
                      </a:r>
                      <a:endParaRPr sz="1100" dirty="0">
                        <a:latin typeface="Century Gothic"/>
                        <a:cs typeface="Century Gothic"/>
                      </a:endParaRPr>
                    </a:p>
                  </a:txBody>
                  <a:tcPr marL="0" marR="0" marT="73025" marB="0">
                    <a:noFill/>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300">
                        <a:latin typeface="Times New Roman"/>
                        <a:cs typeface="Times New Roman"/>
                      </a:endParaRPr>
                    </a:p>
                  </a:txBody>
                  <a:tcPr marL="0" marR="0" marT="0" marB="0">
                    <a:noFill/>
                  </a:tcPr>
                </a:tc>
                <a:tc>
                  <a:txBody>
                    <a:bodyPr/>
                    <a:lstStyle/>
                    <a:p>
                      <a:pPr marL="67945">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89535" algn="r">
                        <a:lnSpc>
                          <a:spcPct val="100000"/>
                        </a:lnSpc>
                        <a:spcBef>
                          <a:spcPts val="110"/>
                        </a:spcBef>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nSpc>
                          <a:spcPct val="100000"/>
                        </a:lnSpc>
                        <a:spcBef>
                          <a:spcPts val="110"/>
                        </a:spcBef>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gn="ctr">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2413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extLst>
                  <a:ext uri="{0D108BD9-81ED-4DB2-BD59-A6C34878D82A}">
                    <a16:rowId xmlns:a16="http://schemas.microsoft.com/office/drawing/2014/main" val="10001"/>
                  </a:ext>
                </a:extLst>
              </a:tr>
              <a:tr h="213226">
                <a:tc gridSpan="3">
                  <a:txBody>
                    <a:bodyPr/>
                    <a:lstStyle/>
                    <a:p>
                      <a:pPr marL="422275">
                        <a:lnSpc>
                          <a:spcPct val="100000"/>
                        </a:lnSpc>
                        <a:spcBef>
                          <a:spcPts val="60"/>
                        </a:spcBef>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762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231F20"/>
                          </a:solidFill>
                          <a:latin typeface="Lucida Sans Typewriter"/>
                          <a:cs typeface="Lucida Sans Typewriter"/>
                        </a:rPr>
                        <a:t>0,</a:t>
                      </a:r>
                      <a:endParaRPr sz="1250">
                        <a:latin typeface="Lucida Sans Typewriter"/>
                        <a:cs typeface="Lucida Sans Typewriter"/>
                      </a:endParaRPr>
                    </a:p>
                  </a:txBody>
                  <a:tcPr marL="0" marR="0" marT="7620" marB="0">
                    <a:noFill/>
                  </a:tcPr>
                </a:tc>
                <a:tc hMerge="1">
                  <a:txBody>
                    <a:bodyPr/>
                    <a:lstStyle/>
                    <a:p>
                      <a:endParaRPr/>
                    </a:p>
                  </a:txBody>
                  <a:tcPr marL="0" marR="0" marT="0" marB="0"/>
                </a:tc>
                <a:tc>
                  <a:txBody>
                    <a:bodyPr/>
                    <a:lstStyle/>
                    <a:p>
                      <a:pPr marR="216535" algn="r">
                        <a:lnSpc>
                          <a:spcPct val="100000"/>
                        </a:lnSpc>
                        <a:spcBef>
                          <a:spcPts val="60"/>
                        </a:spcBef>
                      </a:pPr>
                      <a:r>
                        <a:rPr sz="1250" dirty="0">
                          <a:solidFill>
                            <a:srgbClr val="BF311A"/>
                          </a:solidFill>
                          <a:latin typeface="Lucida Sans Typewriter"/>
                          <a:cs typeface="Lucida Sans Typewriter"/>
                        </a:rPr>
                        <a:t>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a:txBody>
                    <a:bodyPr/>
                    <a:lstStyle/>
                    <a:p>
                      <a:pPr marL="67945">
                        <a:lnSpc>
                          <a:spcPct val="100000"/>
                        </a:lnSpc>
                        <a:spcBef>
                          <a:spcPts val="6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R="89535" algn="r">
                        <a:lnSpc>
                          <a:spcPct val="100000"/>
                        </a:lnSpc>
                        <a:spcBef>
                          <a:spcPts val="60"/>
                        </a:spcBef>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L="97155">
                        <a:lnSpc>
                          <a:spcPct val="100000"/>
                        </a:lnSpc>
                        <a:spcBef>
                          <a:spcPts val="60"/>
                        </a:spcBef>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7620" marB="0">
                    <a:noFill/>
                  </a:tcPr>
                </a:tc>
                <a:tc>
                  <a:txBody>
                    <a:bodyPr/>
                    <a:lstStyle/>
                    <a:p>
                      <a:pPr marL="97155" algn="ctr">
                        <a:lnSpc>
                          <a:spcPct val="100000"/>
                        </a:lnSpc>
                        <a:spcBef>
                          <a:spcPts val="60"/>
                        </a:spcBef>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7620" marB="0">
                    <a:noFill/>
                  </a:tcPr>
                </a:tc>
                <a:tc>
                  <a:txBody>
                    <a:bodyPr/>
                    <a:lstStyle/>
                    <a:p>
                      <a:pPr marR="24130"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extLst>
                  <a:ext uri="{0D108BD9-81ED-4DB2-BD59-A6C34878D82A}">
                    <a16:rowId xmlns:a16="http://schemas.microsoft.com/office/drawing/2014/main" val="10002"/>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3"/>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4"/>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6</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6,</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7</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5"/>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8,</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9</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6"/>
                  </a:ext>
                </a:extLst>
              </a:tr>
              <a:tr h="203067">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10,</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7"/>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8"/>
                  </a:ext>
                </a:extLst>
              </a:tr>
              <a:tr h="219494">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9"/>
                  </a:ext>
                </a:extLst>
              </a:tr>
              <a:tr h="194237">
                <a:tc>
                  <a:txBody>
                    <a:bodyPr/>
                    <a:lstStyle/>
                    <a:p>
                      <a:pPr marL="210820">
                        <a:lnSpc>
                          <a:spcPts val="1265"/>
                        </a:lnSpc>
                        <a:spcBef>
                          <a:spcPts val="16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2</a:t>
                      </a:r>
                      <a:endParaRPr sz="1100">
                        <a:latin typeface="Century Gothic"/>
                        <a:cs typeface="Century Gothic"/>
                      </a:endParaRPr>
                    </a:p>
                  </a:txBody>
                  <a:tcPr marL="0" marR="0" marT="20320" marB="0">
                    <a:noFill/>
                  </a:tcPr>
                </a:tc>
                <a:tc>
                  <a:txBody>
                    <a:bodyPr/>
                    <a:lstStyle/>
                    <a:p>
                      <a:pPr marR="3175">
                        <a:lnSpc>
                          <a:spcPct val="100000"/>
                        </a:lnSpc>
                      </a:pPr>
                      <a:endParaRPr sz="1100">
                        <a:latin typeface="Times New Roman"/>
                        <a:cs typeface="Times New Roman"/>
                      </a:endParaRPr>
                    </a:p>
                  </a:txBody>
                  <a:tcPr marL="0" marR="0" marT="0" marB="0">
                    <a:noFill/>
                  </a:tcPr>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extLst>
                  <a:ext uri="{0D108BD9-81ED-4DB2-BD59-A6C34878D82A}">
                    <a16:rowId xmlns:a16="http://schemas.microsoft.com/office/drawing/2014/main" val="10010"/>
                  </a:ext>
                </a:extLst>
              </a:tr>
              <a:tr h="195481">
                <a:tc>
                  <a:txBody>
                    <a:bodyPr/>
                    <a:lstStyle/>
                    <a:p>
                      <a:pPr marR="41275" algn="r">
                        <a:lnSpc>
                          <a:spcPts val="142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2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25"/>
                        </a:lnSpc>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231F20"/>
                          </a:solidFill>
                          <a:latin typeface="Lucida Sans Typewriter"/>
                          <a:cs typeface="Lucida Sans Typewriter"/>
                        </a:rPr>
                        <a:t>1,</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BF311A"/>
                          </a:solidFill>
                          <a:latin typeface="Lucida Sans Typewriter"/>
                          <a:cs typeface="Lucida Sans Typewriter"/>
                        </a:rPr>
                        <a:t>3</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2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2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2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2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1"/>
                  </a:ext>
                </a:extLst>
              </a:tr>
              <a:tr h="203072">
                <a:tc>
                  <a:txBody>
                    <a:bodyPr/>
                    <a:lstStyle/>
                    <a:p>
                      <a:pPr marR="41275"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5,</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2"/>
                  </a:ext>
                </a:extLst>
              </a:tr>
              <a:tr h="203072">
                <a:tc>
                  <a:txBody>
                    <a:bodyPr/>
                    <a:lstStyle/>
                    <a:p>
                      <a:pPr marR="40640"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9,</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11</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3"/>
                  </a:ext>
                </a:extLst>
              </a:tr>
              <a:tr h="197224">
                <a:tc>
                  <a:txBody>
                    <a:bodyPr/>
                    <a:lstStyle/>
                    <a:p>
                      <a:pPr marR="41910" algn="r">
                        <a:lnSpc>
                          <a:spcPts val="145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5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97155">
                        <a:lnSpc>
                          <a:spcPts val="145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231F20"/>
                          </a:solidFill>
                          <a:latin typeface="Lucida Sans Typewriter"/>
                          <a:cs typeface="Lucida Sans Typewriter"/>
                        </a:rPr>
                        <a:t>13,</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4"/>
                  </a:ext>
                </a:extLst>
              </a:tr>
              <a:tr h="226679">
                <a:tc>
                  <a:txBody>
                    <a:bodyPr/>
                    <a:lstStyle/>
                    <a:p>
                      <a:pPr marL="28575">
                        <a:lnSpc>
                          <a:spcPts val="1185"/>
                        </a:lnSpc>
                        <a:spcBef>
                          <a:spcPts val="49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4</a:t>
                      </a:r>
                      <a:endParaRPr sz="1100">
                        <a:latin typeface="Century Gothic"/>
                        <a:cs typeface="Century Gothic"/>
                      </a:endParaRPr>
                    </a:p>
                  </a:txBody>
                  <a:tcPr marL="0" marR="0" marT="62865" marB="0">
                    <a:noFill/>
                  </a:tcPr>
                </a:tc>
                <a:tc>
                  <a:txBody>
                    <a:bodyPr/>
                    <a:lstStyle/>
                    <a:p>
                      <a:pPr marR="3175">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extLst>
                  <a:ext uri="{0D108BD9-81ED-4DB2-BD59-A6C34878D82A}">
                    <a16:rowId xmlns:a16="http://schemas.microsoft.com/office/drawing/2014/main" val="10015"/>
                  </a:ext>
                </a:extLst>
              </a:tr>
              <a:tr h="185314">
                <a:tc gridSpan="2">
                  <a:txBody>
                    <a:bodyPr/>
                    <a:lstStyle/>
                    <a:p>
                      <a:pPr marL="31750" marR="3175">
                        <a:lnSpc>
                          <a:spcPts val="143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35"/>
                        </a:lnSpc>
                        <a:tabLst>
                          <a:tab pos="390525" algn="l"/>
                          <a:tab pos="78168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3,	</a:t>
                      </a: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3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3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3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6"/>
                  </a:ext>
                </a:extLst>
              </a:tr>
              <a:tr h="197224">
                <a:tc gridSpan="2">
                  <a:txBody>
                    <a:bodyPr/>
                    <a:lstStyle/>
                    <a:p>
                      <a:pPr marL="31750" marR="3175">
                        <a:lnSpc>
                          <a:spcPts val="145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5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 11,</a:t>
                      </a:r>
                      <a:r>
                        <a:rPr sz="1250" spc="-6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X</a:t>
                      </a:r>
                      <a:endParaRPr sz="1250" dirty="0">
                        <a:latin typeface="Lucida Sans Typewriter"/>
                        <a:cs typeface="Lucida Sans Typewriter"/>
                      </a:endParaRPr>
                    </a:p>
                  </a:txBody>
                  <a:tcPr marL="0" marR="0" marT="0" marB="0">
                    <a:noFill/>
                  </a:tcPr>
                </a:tc>
                <a:extLst>
                  <a:ext uri="{0D108BD9-81ED-4DB2-BD59-A6C34878D82A}">
                    <a16:rowId xmlns:a16="http://schemas.microsoft.com/office/drawing/2014/main" val="10017"/>
                  </a:ext>
                </a:extLst>
              </a:tr>
            </a:tbl>
          </a:graphicData>
        </a:graphic>
      </p:graphicFrame>
      <p:sp>
        <p:nvSpPr>
          <p:cNvPr id="8" name="object 3">
            <a:extLst>
              <a:ext uri="{FF2B5EF4-FFF2-40B4-BE49-F238E27FC236}">
                <a16:creationId xmlns:a16="http://schemas.microsoft.com/office/drawing/2014/main" id="{35139DC8-1B5F-BF48-8ABC-71CD2A74B94A}"/>
              </a:ext>
            </a:extLst>
          </p:cNvPr>
          <p:cNvSpPr txBox="1"/>
          <p:nvPr/>
        </p:nvSpPr>
        <p:spPr>
          <a:xfrm>
            <a:off x="802454" y="1298738"/>
            <a:ext cx="5850890" cy="946413"/>
          </a:xfrm>
          <a:prstGeom prst="rect">
            <a:avLst/>
          </a:prstGeom>
        </p:spPr>
        <p:txBody>
          <a:bodyPr vert="horz" wrap="square" lIns="0" tIns="12700" rIns="0" bIns="0" rtlCol="0">
            <a:spAutoFit/>
          </a:bodyPr>
          <a:lstStyle/>
          <a:p>
            <a:pPr marL="12700">
              <a:spcBef>
                <a:spcPts val="200"/>
              </a:spcBef>
              <a:spcAft>
                <a:spcPts val="200"/>
              </a:spcAft>
            </a:pPr>
            <a:r>
              <a:rPr dirty="0">
                <a:solidFill>
                  <a:srgbClr val="005493"/>
                </a:solidFill>
                <a:latin typeface="Times New Roman" panose="02020603050405020304" pitchFamily="18" charset="0"/>
                <a:cs typeface="Times New Roman" panose="02020603050405020304" pitchFamily="18" charset="0"/>
              </a:rPr>
              <a:t>Basic</a:t>
            </a:r>
            <a:r>
              <a:rPr spc="-5" dirty="0">
                <a:solidFill>
                  <a:srgbClr val="005493"/>
                </a:solidFill>
                <a:latin typeface="Times New Roman" panose="02020603050405020304" pitchFamily="18" charset="0"/>
                <a:cs typeface="Times New Roman" panose="02020603050405020304" pitchFamily="18" charset="0"/>
              </a:rPr>
              <a:t> </a:t>
            </a:r>
            <a:r>
              <a:rPr dirty="0">
                <a:solidFill>
                  <a:srgbClr val="005493"/>
                </a:solidFill>
                <a:latin typeface="Times New Roman" panose="02020603050405020304" pitchFamily="18" charset="0"/>
                <a:cs typeface="Times New Roman" panose="02020603050405020304" pitchFamily="18" charset="0"/>
              </a:rPr>
              <a:t>plan.</a:t>
            </a:r>
            <a:endParaRPr lang="en-US" dirty="0">
              <a:solidFill>
                <a:srgbClr val="005493"/>
              </a:solidFill>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Pass</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through</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array,</a:t>
            </a:r>
            <a:r>
              <a:rPr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merging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Repeat</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4,</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8, 16,</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id="{6D9F3248-8709-E441-94F5-862C824D2CEC}"/>
              </a:ext>
            </a:extLst>
          </p:cNvPr>
          <p:cNvSpPr/>
          <p:nvPr/>
        </p:nvSpPr>
        <p:spPr>
          <a:xfrm>
            <a:off x="5197645" y="2140963"/>
            <a:ext cx="913070" cy="369332"/>
          </a:xfrm>
          <a:prstGeom prst="rect">
            <a:avLst/>
          </a:prstGeom>
        </p:spPr>
        <p:txBody>
          <a:bodyPr wrap="none">
            <a:spAutoFit/>
          </a:bodyPr>
          <a:lstStyle/>
          <a:p>
            <a:pPr marR="396240" algn="r">
              <a:spcBef>
                <a:spcPts val="200"/>
              </a:spcBef>
              <a:spcAft>
                <a:spcPts val="200"/>
              </a:spcAft>
            </a:pPr>
            <a:r>
              <a:rPr lang="en-US" spc="15" dirty="0">
                <a:solidFill>
                  <a:srgbClr val="231F20"/>
                </a:solidFill>
                <a:latin typeface="Times New Roman" panose="02020603050405020304" pitchFamily="18" charset="0"/>
                <a:cs typeface="Times New Roman" panose="02020603050405020304" pitchFamily="18" charset="0"/>
              </a:rPr>
              <a:t>a[</a:t>
            </a:r>
            <a:r>
              <a:rPr lang="en-US" spc="15" dirty="0" err="1">
                <a:solidFill>
                  <a:srgbClr val="231F20"/>
                </a:solidFill>
                <a:latin typeface="Times New Roman" panose="02020603050405020304" pitchFamily="18" charset="0"/>
                <a:cs typeface="Times New Roman" panose="02020603050405020304" pitchFamily="18" charset="0"/>
              </a:rPr>
              <a:t>i</a:t>
            </a:r>
            <a:r>
              <a:rPr lang="en-US" spc="15" dirty="0">
                <a:solidFill>
                  <a:srgbClr val="231F2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71B8FC6-27E7-5647-B150-F0A6C9FEFA77}"/>
              </a:ext>
            </a:extLst>
          </p:cNvPr>
          <p:cNvSpPr/>
          <p:nvPr/>
        </p:nvSpPr>
        <p:spPr>
          <a:xfrm>
            <a:off x="5898767" y="1258724"/>
            <a:ext cx="3133287"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Simple and </a:t>
            </a:r>
            <a:r>
              <a:rPr lang="en-US" sz="1400" spc="5" dirty="0">
                <a:latin typeface="Times New Roman" panose="02020603050405020304" pitchFamily="18" charset="0"/>
                <a:cs typeface="Times New Roman" panose="02020603050405020304" pitchFamily="18" charset="0"/>
              </a:rPr>
              <a:t>non-recursive </a:t>
            </a:r>
            <a:r>
              <a:rPr lang="en-US" sz="1400" spc="10" dirty="0">
                <a:latin typeface="Times New Roman" panose="02020603050405020304" pitchFamily="18" charset="0"/>
                <a:cs typeface="Times New Roman" panose="02020603050405020304" pitchFamily="18" charset="0"/>
              </a:rPr>
              <a:t>version </a:t>
            </a:r>
            <a:r>
              <a:rPr lang="en-US" sz="1400" dirty="0">
                <a:latin typeface="Times New Roman" panose="02020603050405020304" pitchFamily="18" charset="0"/>
                <a:cs typeface="Times New Roman" panose="02020603050405020304" pitchFamily="18" charset="0"/>
              </a:rPr>
              <a:t>of</a:t>
            </a:r>
            <a:r>
              <a:rPr lang="en-US" sz="1400" spc="-3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but about 10% </a:t>
            </a:r>
            <a:r>
              <a:rPr lang="en-US" sz="1400" spc="10" dirty="0">
                <a:latin typeface="Times New Roman" panose="02020603050405020304" pitchFamily="18" charset="0"/>
                <a:cs typeface="Times New Roman" panose="02020603050405020304" pitchFamily="18" charset="0"/>
              </a:rPr>
              <a:t>slower </a:t>
            </a:r>
            <a:r>
              <a:rPr lang="en-US" sz="1400" dirty="0">
                <a:latin typeface="Times New Roman" panose="02020603050405020304" pitchFamily="18" charset="0"/>
                <a:cs typeface="Times New Roman" panose="02020603050405020304" pitchFamily="18" charset="0"/>
              </a:rPr>
              <a:t>than </a:t>
            </a:r>
            <a:r>
              <a:rPr lang="en-US" sz="1400" spc="5" dirty="0">
                <a:latin typeface="Times New Roman" panose="02020603050405020304" pitchFamily="18" charset="0"/>
                <a:cs typeface="Times New Roman" panose="02020603050405020304" pitchFamily="18" charset="0"/>
              </a:rPr>
              <a:t>recursive,  </a:t>
            </a:r>
            <a:r>
              <a:rPr lang="en-US" sz="1400" spc="10" dirty="0">
                <a:solidFill>
                  <a:schemeClr val="accent6"/>
                </a:solidFill>
                <a:latin typeface="Times New Roman" panose="02020603050405020304" pitchFamily="18" charset="0"/>
                <a:cs typeface="Times New Roman" panose="02020603050405020304" pitchFamily="18" charset="0"/>
              </a:rPr>
              <a:t>top-down</a:t>
            </a:r>
            <a:r>
              <a:rPr lang="en-US" sz="1400" spc="1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on </a:t>
            </a:r>
            <a:r>
              <a:rPr lang="en-US" sz="1400" spc="5" dirty="0">
                <a:latin typeface="Times New Roman" panose="02020603050405020304" pitchFamily="18" charset="0"/>
                <a:cs typeface="Times New Roman" panose="02020603050405020304" pitchFamily="18" charset="0"/>
              </a:rPr>
              <a:t>typical</a:t>
            </a:r>
            <a:r>
              <a:rPr lang="en-US" sz="1400" spc="-1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systems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66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9C30-9A71-DD45-A108-7E39B09C8417}"/>
              </a:ext>
            </a:extLst>
          </p:cNvPr>
          <p:cNvSpPr>
            <a:spLocks noGrp="1"/>
          </p:cNvSpPr>
          <p:nvPr>
            <p:ph type="title"/>
          </p:nvPr>
        </p:nvSpPr>
        <p:spPr/>
        <p:txBody>
          <a:bodyPr/>
          <a:lstStyle/>
          <a:p>
            <a:r>
              <a:rPr lang="en-US" dirty="0"/>
              <a:t>Stability of Sorting Algorithms</a:t>
            </a:r>
          </a:p>
        </p:txBody>
      </p:sp>
      <p:sp>
        <p:nvSpPr>
          <p:cNvPr id="37" name="Rectangle 36">
            <a:extLst>
              <a:ext uri="{FF2B5EF4-FFF2-40B4-BE49-F238E27FC236}">
                <a16:creationId xmlns:a16="http://schemas.microsoft.com/office/drawing/2014/main" id="{D97A95BC-7769-FA40-9C37-FF5D539D4938}"/>
              </a:ext>
            </a:extLst>
          </p:cNvPr>
          <p:cNvSpPr/>
          <p:nvPr/>
        </p:nvSpPr>
        <p:spPr>
          <a:xfrm>
            <a:off x="629174" y="1417638"/>
            <a:ext cx="6174298" cy="338554"/>
          </a:xfrm>
          <a:prstGeom prst="rect">
            <a:avLst/>
          </a:prstGeom>
          <a:solidFill>
            <a:srgbClr val="E6A20E"/>
          </a:solidFill>
        </p:spPr>
        <p:txBody>
          <a:bodyPr wrap="square">
            <a:spAutoFit/>
          </a:bodyPr>
          <a:lstStyle/>
          <a:p>
            <a:pPr>
              <a:spcBef>
                <a:spcPts val="200"/>
              </a:spcBef>
              <a:spcAft>
                <a:spcPts val="200"/>
              </a:spcAft>
            </a:pPr>
            <a:r>
              <a:rPr lang="en-US" sz="1600" dirty="0">
                <a:latin typeface="Arial"/>
                <a:cs typeface="Arial"/>
              </a:rPr>
              <a:t>A </a:t>
            </a:r>
            <a:r>
              <a:rPr lang="en-US" sz="1600" dirty="0">
                <a:solidFill>
                  <a:schemeClr val="accent1"/>
                </a:solidFill>
                <a:latin typeface="Arial"/>
                <a:cs typeface="Arial"/>
              </a:rPr>
              <a:t>stable</a:t>
            </a:r>
            <a:r>
              <a:rPr lang="en-US" sz="1600" dirty="0">
                <a:latin typeface="Arial"/>
                <a:cs typeface="Arial"/>
              </a:rPr>
              <a:t> sort preserves the relative order of items with equal keys.</a:t>
            </a:r>
          </a:p>
        </p:txBody>
      </p:sp>
      <p:pic>
        <p:nvPicPr>
          <p:cNvPr id="39" name="Picture 38">
            <a:extLst>
              <a:ext uri="{FF2B5EF4-FFF2-40B4-BE49-F238E27FC236}">
                <a16:creationId xmlns:a16="http://schemas.microsoft.com/office/drawing/2014/main" id="{84D2EAE4-B9E4-0348-9753-CCF20DCCE87F}"/>
              </a:ext>
            </a:extLst>
          </p:cNvPr>
          <p:cNvPicPr>
            <a:picLocks noChangeAspect="1"/>
          </p:cNvPicPr>
          <p:nvPr/>
        </p:nvPicPr>
        <p:blipFill>
          <a:blip r:embed="rId2"/>
          <a:stretch>
            <a:fillRect/>
          </a:stretch>
        </p:blipFill>
        <p:spPr>
          <a:xfrm>
            <a:off x="728211" y="2160764"/>
            <a:ext cx="2114545" cy="1766582"/>
          </a:xfrm>
          <a:prstGeom prst="rect">
            <a:avLst/>
          </a:prstGeom>
        </p:spPr>
      </p:pic>
      <p:pic>
        <p:nvPicPr>
          <p:cNvPr id="41" name="Picture 40">
            <a:extLst>
              <a:ext uri="{FF2B5EF4-FFF2-40B4-BE49-F238E27FC236}">
                <a16:creationId xmlns:a16="http://schemas.microsoft.com/office/drawing/2014/main" id="{EDA04161-6185-3B45-B95C-30FAC3883071}"/>
              </a:ext>
            </a:extLst>
          </p:cNvPr>
          <p:cNvPicPr>
            <a:picLocks noChangeAspect="1"/>
          </p:cNvPicPr>
          <p:nvPr/>
        </p:nvPicPr>
        <p:blipFill>
          <a:blip r:embed="rId3"/>
          <a:stretch>
            <a:fillRect/>
          </a:stretch>
        </p:blipFill>
        <p:spPr>
          <a:xfrm>
            <a:off x="3398997" y="2176658"/>
            <a:ext cx="2674632" cy="1573618"/>
          </a:xfrm>
          <a:prstGeom prst="rect">
            <a:avLst/>
          </a:prstGeom>
        </p:spPr>
      </p:pic>
      <p:pic>
        <p:nvPicPr>
          <p:cNvPr id="43" name="Picture 42">
            <a:extLst>
              <a:ext uri="{FF2B5EF4-FFF2-40B4-BE49-F238E27FC236}">
                <a16:creationId xmlns:a16="http://schemas.microsoft.com/office/drawing/2014/main" id="{E256B3B4-27C9-4944-8E34-A23DDF9D2B70}"/>
              </a:ext>
            </a:extLst>
          </p:cNvPr>
          <p:cNvPicPr>
            <a:picLocks noChangeAspect="1"/>
          </p:cNvPicPr>
          <p:nvPr/>
        </p:nvPicPr>
        <p:blipFill>
          <a:blip r:embed="rId4"/>
          <a:stretch>
            <a:fillRect/>
          </a:stretch>
        </p:blipFill>
        <p:spPr>
          <a:xfrm>
            <a:off x="629174" y="4847850"/>
            <a:ext cx="3442825" cy="663546"/>
          </a:xfrm>
          <a:prstGeom prst="rect">
            <a:avLst/>
          </a:prstGeom>
        </p:spPr>
      </p:pic>
      <p:pic>
        <p:nvPicPr>
          <p:cNvPr id="45" name="Picture 44">
            <a:extLst>
              <a:ext uri="{FF2B5EF4-FFF2-40B4-BE49-F238E27FC236}">
                <a16:creationId xmlns:a16="http://schemas.microsoft.com/office/drawing/2014/main" id="{C24BB332-25AA-C84B-914E-229BA977FFEA}"/>
              </a:ext>
            </a:extLst>
          </p:cNvPr>
          <p:cNvPicPr>
            <a:picLocks noChangeAspect="1"/>
          </p:cNvPicPr>
          <p:nvPr/>
        </p:nvPicPr>
        <p:blipFill>
          <a:blip r:embed="rId5"/>
          <a:stretch>
            <a:fillRect/>
          </a:stretch>
        </p:blipFill>
        <p:spPr>
          <a:xfrm>
            <a:off x="6519241" y="2054215"/>
            <a:ext cx="2251449" cy="1921545"/>
          </a:xfrm>
          <a:prstGeom prst="rect">
            <a:avLst/>
          </a:prstGeom>
        </p:spPr>
      </p:pic>
      <p:sp>
        <p:nvSpPr>
          <p:cNvPr id="46" name="TextBox 45">
            <a:extLst>
              <a:ext uri="{FF2B5EF4-FFF2-40B4-BE49-F238E27FC236}">
                <a16:creationId xmlns:a16="http://schemas.microsoft.com/office/drawing/2014/main" id="{94D14E1C-BDA4-F64A-89BB-295747A55D8D}"/>
              </a:ext>
            </a:extLst>
          </p:cNvPr>
          <p:cNvSpPr txBox="1"/>
          <p:nvPr/>
        </p:nvSpPr>
        <p:spPr>
          <a:xfrm>
            <a:off x="793116" y="4054567"/>
            <a:ext cx="198473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selectsort</a:t>
            </a:r>
            <a:r>
              <a:rPr lang="en-US" sz="1400" dirty="0">
                <a:solidFill>
                  <a:schemeClr val="bg1"/>
                </a:solidFill>
              </a:rPr>
              <a:t> is not stable</a:t>
            </a:r>
          </a:p>
        </p:txBody>
      </p:sp>
      <p:sp>
        <p:nvSpPr>
          <p:cNvPr id="47" name="TextBox 46">
            <a:extLst>
              <a:ext uri="{FF2B5EF4-FFF2-40B4-BE49-F238E27FC236}">
                <a16:creationId xmlns:a16="http://schemas.microsoft.com/office/drawing/2014/main" id="{09C26604-D6D3-214E-8D07-D0BABB476148}"/>
              </a:ext>
            </a:extLst>
          </p:cNvPr>
          <p:cNvSpPr txBox="1"/>
          <p:nvPr/>
        </p:nvSpPr>
        <p:spPr>
          <a:xfrm>
            <a:off x="728211" y="5765884"/>
            <a:ext cx="1706765" cy="307777"/>
          </a:xfrm>
          <a:prstGeom prst="rect">
            <a:avLst/>
          </a:prstGeom>
          <a:solidFill>
            <a:srgbClr val="1B8E1D"/>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mergesort</a:t>
            </a:r>
            <a:r>
              <a:rPr lang="en-US" sz="1400" dirty="0">
                <a:solidFill>
                  <a:schemeClr val="bg1"/>
                </a:solidFill>
              </a:rPr>
              <a:t> is stable</a:t>
            </a:r>
          </a:p>
        </p:txBody>
      </p:sp>
      <p:sp>
        <p:nvSpPr>
          <p:cNvPr id="48" name="TextBox 47">
            <a:extLst>
              <a:ext uri="{FF2B5EF4-FFF2-40B4-BE49-F238E27FC236}">
                <a16:creationId xmlns:a16="http://schemas.microsoft.com/office/drawing/2014/main" id="{5FF94D6F-2DB2-F745-8AE4-E64A82CA29A6}"/>
              </a:ext>
            </a:extLst>
          </p:cNvPr>
          <p:cNvSpPr txBox="1"/>
          <p:nvPr/>
        </p:nvSpPr>
        <p:spPr>
          <a:xfrm>
            <a:off x="6681603" y="4215654"/>
            <a:ext cx="1669281" cy="307777"/>
          </a:xfrm>
          <a:prstGeom prst="rect">
            <a:avLst/>
          </a:prstGeom>
          <a:solidFill>
            <a:srgbClr val="1B8E1D"/>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insertsort</a:t>
            </a:r>
            <a:r>
              <a:rPr lang="en-US" sz="1400" dirty="0">
                <a:solidFill>
                  <a:schemeClr val="bg1"/>
                </a:solidFill>
              </a:rPr>
              <a:t> is stable</a:t>
            </a:r>
          </a:p>
        </p:txBody>
      </p:sp>
      <p:sp>
        <p:nvSpPr>
          <p:cNvPr id="49" name="TextBox 48">
            <a:extLst>
              <a:ext uri="{FF2B5EF4-FFF2-40B4-BE49-F238E27FC236}">
                <a16:creationId xmlns:a16="http://schemas.microsoft.com/office/drawing/2014/main" id="{7FBC0BE7-0543-5D4A-AFBF-F7813FFD8FC1}"/>
              </a:ext>
            </a:extLst>
          </p:cNvPr>
          <p:cNvSpPr txBox="1"/>
          <p:nvPr/>
        </p:nvSpPr>
        <p:spPr>
          <a:xfrm>
            <a:off x="3579633" y="4131696"/>
            <a:ext cx="210810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a:solidFill>
                  <a:schemeClr val="bg1"/>
                </a:solidFill>
              </a:rPr>
              <a:t>quicksort is not stable</a:t>
            </a:r>
          </a:p>
        </p:txBody>
      </p:sp>
      <p:pic>
        <p:nvPicPr>
          <p:cNvPr id="52" name="Picture 51">
            <a:extLst>
              <a:ext uri="{FF2B5EF4-FFF2-40B4-BE49-F238E27FC236}">
                <a16:creationId xmlns:a16="http://schemas.microsoft.com/office/drawing/2014/main" id="{16D5C91C-E05F-384A-95EA-6789F7AA0954}"/>
              </a:ext>
            </a:extLst>
          </p:cNvPr>
          <p:cNvPicPr>
            <a:picLocks noChangeAspect="1"/>
          </p:cNvPicPr>
          <p:nvPr/>
        </p:nvPicPr>
        <p:blipFill>
          <a:blip r:embed="rId6"/>
          <a:stretch>
            <a:fillRect/>
          </a:stretch>
        </p:blipFill>
        <p:spPr>
          <a:xfrm>
            <a:off x="4736313" y="4656640"/>
            <a:ext cx="2108054" cy="1573618"/>
          </a:xfrm>
          <a:prstGeom prst="rect">
            <a:avLst/>
          </a:prstGeom>
        </p:spPr>
      </p:pic>
      <p:sp>
        <p:nvSpPr>
          <p:cNvPr id="54" name="TextBox 53">
            <a:extLst>
              <a:ext uri="{FF2B5EF4-FFF2-40B4-BE49-F238E27FC236}">
                <a16:creationId xmlns:a16="http://schemas.microsoft.com/office/drawing/2014/main" id="{659D11DF-A1D9-EE4A-B0F6-08559D8E4D2F}"/>
              </a:ext>
            </a:extLst>
          </p:cNvPr>
          <p:cNvSpPr txBox="1"/>
          <p:nvPr/>
        </p:nvSpPr>
        <p:spPr>
          <a:xfrm>
            <a:off x="4736313" y="6342947"/>
            <a:ext cx="210810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a:solidFill>
                  <a:schemeClr val="bg1"/>
                </a:solidFill>
              </a:rPr>
              <a:t>heapsort is not stable</a:t>
            </a:r>
          </a:p>
        </p:txBody>
      </p:sp>
    </p:spTree>
    <p:extLst>
      <p:ext uri="{BB962C8B-B14F-4D97-AF65-F5344CB8AC3E}">
        <p14:creationId xmlns:p14="http://schemas.microsoft.com/office/powerpoint/2010/main" val="94750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dissolve">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dissolve">
                                      <p:cBhvr>
                                        <p:cTn id="20" dur="500"/>
                                        <p:tgtEl>
                                          <p:spTgt spid="4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dissolv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dissolve">
                                      <p:cBhvr>
                                        <p:cTn id="36" dur="500"/>
                                        <p:tgtEl>
                                          <p:spTgt spid="4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dissolve">
                                      <p:cBhvr>
                                        <p:cTn id="39" dur="500"/>
                                        <p:tgtEl>
                                          <p:spTgt spid="47"/>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dissolve">
                                      <p:cBhvr>
                                        <p:cTn id="44" dur="500"/>
                                        <p:tgtEl>
                                          <p:spTgt spid="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dissolve">
                                      <p:cBhvr>
                                        <p:cTn id="4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6" grpId="0" animBg="1"/>
      <p:bldP spid="47" grpId="0" animBg="1"/>
      <p:bldP spid="48" grpId="0" animBg="1"/>
      <p:bldP spid="49" grpId="0" animBg="1"/>
      <p:bldP spid="5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62527459"/>
              </p:ext>
            </p:extLst>
          </p:nvPr>
        </p:nvGraphicFramePr>
        <p:xfrm>
          <a:off x="325072" y="1711354"/>
          <a:ext cx="8493855" cy="4197456"/>
        </p:xfrm>
        <a:graphic>
          <a:graphicData uri="http://schemas.openxmlformats.org/drawingml/2006/table">
            <a:tbl>
              <a:tblPr firstRow="1" bandRow="1">
                <a:tableStyleId>{2D5ABB26-0587-4C30-8999-92F81FD0307C}</a:tableStyleId>
              </a:tblPr>
              <a:tblGrid>
                <a:gridCol w="1216607">
                  <a:extLst>
                    <a:ext uri="{9D8B030D-6E8A-4147-A177-3AD203B41FA5}">
                      <a16:colId xmlns:a16="http://schemas.microsoft.com/office/drawing/2014/main" val="20000"/>
                    </a:ext>
                  </a:extLst>
                </a:gridCol>
                <a:gridCol w="895882">
                  <a:extLst>
                    <a:ext uri="{9D8B030D-6E8A-4147-A177-3AD203B41FA5}">
                      <a16:colId xmlns:a16="http://schemas.microsoft.com/office/drawing/2014/main" val="20001"/>
                    </a:ext>
                  </a:extLst>
                </a:gridCol>
                <a:gridCol w="895882">
                  <a:extLst>
                    <a:ext uri="{9D8B030D-6E8A-4147-A177-3AD203B41FA5}">
                      <a16:colId xmlns:a16="http://schemas.microsoft.com/office/drawing/2014/main" val="20002"/>
                    </a:ext>
                  </a:extLst>
                </a:gridCol>
                <a:gridCol w="895882">
                  <a:extLst>
                    <a:ext uri="{9D8B030D-6E8A-4147-A177-3AD203B41FA5}">
                      <a16:colId xmlns:a16="http://schemas.microsoft.com/office/drawing/2014/main" val="20003"/>
                    </a:ext>
                  </a:extLst>
                </a:gridCol>
                <a:gridCol w="895881">
                  <a:extLst>
                    <a:ext uri="{9D8B030D-6E8A-4147-A177-3AD203B41FA5}">
                      <a16:colId xmlns:a16="http://schemas.microsoft.com/office/drawing/2014/main" val="20004"/>
                    </a:ext>
                  </a:extLst>
                </a:gridCol>
                <a:gridCol w="895882">
                  <a:extLst>
                    <a:ext uri="{9D8B030D-6E8A-4147-A177-3AD203B41FA5}">
                      <a16:colId xmlns:a16="http://schemas.microsoft.com/office/drawing/2014/main" val="20005"/>
                    </a:ext>
                  </a:extLst>
                </a:gridCol>
                <a:gridCol w="2797839">
                  <a:extLst>
                    <a:ext uri="{9D8B030D-6E8A-4147-A177-3AD203B41FA5}">
                      <a16:colId xmlns:a16="http://schemas.microsoft.com/office/drawing/2014/main" val="20006"/>
                    </a:ext>
                  </a:extLst>
                </a:gridCol>
              </a:tblGrid>
              <a:tr h="542348">
                <a:tc>
                  <a:txBody>
                    <a:bodyPr/>
                    <a:lstStyle/>
                    <a:p>
                      <a:pPr>
                        <a:lnSpc>
                          <a:spcPct val="100000"/>
                        </a:lnSpc>
                      </a:pPr>
                      <a:endParaRPr sz="1200" dirty="0">
                        <a:latin typeface="Times New Roman"/>
                        <a:cs typeface="Times New Roman"/>
                      </a:endParaRPr>
                    </a:p>
                  </a:txBody>
                  <a:tcPr marL="0" marR="0" marT="0" marB="0">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200" dirty="0">
                        <a:latin typeface="Times New Roman"/>
                        <a:cs typeface="Times New Roman"/>
                      </a:endParaRPr>
                    </a:p>
                    <a:p>
                      <a:pPr algn="ctr">
                        <a:lnSpc>
                          <a:spcPct val="100000"/>
                        </a:lnSpc>
                      </a:pPr>
                      <a:r>
                        <a:rPr sz="1200" b="1" spc="135" dirty="0">
                          <a:solidFill>
                            <a:srgbClr val="FFFFFF"/>
                          </a:solidFill>
                          <a:latin typeface="Times New Roman"/>
                          <a:cs typeface="Times New Roman"/>
                        </a:rPr>
                        <a:t>inplace?</a:t>
                      </a:r>
                      <a:endParaRPr sz="1200" dirty="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b="1" spc="155" dirty="0">
                          <a:solidFill>
                            <a:srgbClr val="FFFFFF"/>
                          </a:solidFill>
                          <a:latin typeface="Times New Roman"/>
                          <a:cs typeface="Times New Roman"/>
                        </a:rPr>
                        <a:t>stable?</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marL="3810" algn="ctr">
                        <a:lnSpc>
                          <a:spcPct val="100000"/>
                        </a:lnSpc>
                      </a:pPr>
                      <a:r>
                        <a:rPr sz="1200" b="1" spc="220" dirty="0">
                          <a:solidFill>
                            <a:srgbClr val="FFFFFF"/>
                          </a:solidFill>
                          <a:latin typeface="Times New Roman"/>
                          <a:cs typeface="Times New Roman"/>
                        </a:rPr>
                        <a:t>best</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b="1" spc="185" dirty="0">
                          <a:solidFill>
                            <a:srgbClr val="FFFFFF"/>
                          </a:solidFill>
                          <a:latin typeface="Times New Roman"/>
                          <a:cs typeface="Times New Roman"/>
                        </a:rPr>
                        <a:t>average</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marR="3810" algn="ctr">
                        <a:lnSpc>
                          <a:spcPct val="100000"/>
                        </a:lnSpc>
                      </a:pPr>
                      <a:r>
                        <a:rPr sz="1200" b="1" spc="190" dirty="0">
                          <a:solidFill>
                            <a:srgbClr val="FFFFFF"/>
                          </a:solidFill>
                          <a:latin typeface="Times New Roman"/>
                          <a:cs typeface="Times New Roman"/>
                        </a:rPr>
                        <a:t>worst</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dirty="0">
                        <a:latin typeface="Times New Roman"/>
                        <a:cs typeface="Times New Roman"/>
                      </a:endParaRPr>
                    </a:p>
                    <a:p>
                      <a:pPr marR="10160" algn="ctr">
                        <a:lnSpc>
                          <a:spcPct val="100000"/>
                        </a:lnSpc>
                      </a:pPr>
                      <a:r>
                        <a:rPr sz="1200" b="1" spc="160" dirty="0">
                          <a:solidFill>
                            <a:srgbClr val="FFFFFF"/>
                          </a:solidFill>
                          <a:latin typeface="Times New Roman"/>
                          <a:cs typeface="Times New Roman"/>
                        </a:rPr>
                        <a:t>remarks</a:t>
                      </a:r>
                      <a:endParaRPr sz="1200" dirty="0">
                        <a:latin typeface="Times New Roman"/>
                        <a:cs typeface="Times New Roman"/>
                      </a:endParaRPr>
                    </a:p>
                  </a:txBody>
                  <a:tcPr marL="0" marR="0" marT="0" marB="0">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542348">
                <a:tc>
                  <a:txBody>
                    <a:bodyPr/>
                    <a:lstStyle/>
                    <a:p>
                      <a:pPr>
                        <a:lnSpc>
                          <a:spcPct val="100000"/>
                        </a:lnSpc>
                        <a:spcBef>
                          <a:spcPts val="30"/>
                        </a:spcBef>
                      </a:pPr>
                      <a:endParaRPr sz="1200" dirty="0">
                        <a:latin typeface="Times New Roman"/>
                        <a:cs typeface="Times New Roman"/>
                      </a:endParaRPr>
                    </a:p>
                    <a:p>
                      <a:pPr marL="16510" algn="ctr">
                        <a:lnSpc>
                          <a:spcPct val="100000"/>
                        </a:lnSpc>
                      </a:pPr>
                      <a:r>
                        <a:rPr sz="1200" b="1" spc="185" dirty="0">
                          <a:solidFill>
                            <a:srgbClr val="FFFFFF"/>
                          </a:solidFill>
                          <a:latin typeface="Times New Roman"/>
                          <a:cs typeface="Times New Roman"/>
                        </a:rPr>
                        <a:t>selection</a:t>
                      </a:r>
                      <a:endParaRPr sz="1200" dirty="0">
                        <a:latin typeface="Times New Roman"/>
                        <a:cs typeface="Times New Roman"/>
                      </a:endParaRPr>
                    </a:p>
                  </a:txBody>
                  <a:tcPr marL="0" marR="0" marT="3810" marB="0">
                    <a:lnR w="12700">
                      <a:solidFill>
                        <a:srgbClr val="E7EAEB"/>
                      </a:solidFill>
                      <a:prstDash val="solid"/>
                    </a:lnR>
                    <a:lnT w="12700">
                      <a:solidFill>
                        <a:srgbClr val="E7EAEB"/>
                      </a:solidFill>
                      <a:prstDash val="solid"/>
                    </a:lnT>
                    <a:lnB w="12700">
                      <a:solidFill>
                        <a:srgbClr val="E7EAEB"/>
                      </a:solidFill>
                      <a:prstDash val="solid"/>
                    </a:lnB>
                    <a:solidFill>
                      <a:srgbClr val="5E5E5E"/>
                    </a:solidFill>
                  </a:tcPr>
                </a:tc>
                <a:tc>
                  <a:txBody>
                    <a:bodyPr/>
                    <a:lstStyle/>
                    <a:p>
                      <a:pPr>
                        <a:lnSpc>
                          <a:spcPct val="100000"/>
                        </a:lnSpc>
                        <a:spcBef>
                          <a:spcPts val="45"/>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571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marR="6985" algn="ctr">
                        <a:lnSpc>
                          <a:spcPct val="100000"/>
                        </a:lnSpc>
                        <a:spcBef>
                          <a:spcPts val="1725"/>
                        </a:spcBef>
                      </a:pPr>
                      <a:r>
                        <a:rPr sz="1200" kern="1200" dirty="0">
                          <a:solidFill>
                            <a:schemeClr val="tx1"/>
                          </a:solidFill>
                          <a:latin typeface="Lucida Sans"/>
                          <a:ea typeface="+mn-ea"/>
                          <a:cs typeface="Times New Roman"/>
                        </a:rPr>
                        <a:t>n </a:t>
                      </a:r>
                      <a:r>
                        <a:rPr sz="1200" kern="1200" dirty="0">
                          <a:solidFill>
                            <a:schemeClr val="tx1"/>
                          </a:solidFill>
                          <a:latin typeface="Lucida Sans"/>
                          <a:ea typeface="+mn-ea"/>
                          <a:cs typeface="Lucida Sans"/>
                        </a:rPr>
                        <a:t>exchanges</a:t>
                      </a:r>
                    </a:p>
                  </a:txBody>
                  <a:tcPr marL="0" marR="0" marT="219075" marB="0" anchor="ctr">
                    <a:lnL w="12700">
                      <a:solidFill>
                        <a:srgbClr val="E7EAEB"/>
                      </a:solidFill>
                      <a:prstDash val="solid"/>
                    </a:lnL>
                    <a:lnT w="12700">
                      <a:solidFill>
                        <a:srgbClr val="E7EAEB"/>
                      </a:solidFill>
                      <a:prstDash val="solid"/>
                    </a:lnT>
                    <a:lnB w="12700">
                      <a:solidFill>
                        <a:srgbClr val="E7EAEB"/>
                      </a:solidFill>
                      <a:prstDash val="solid"/>
                    </a:lnB>
                    <a:solidFill>
                      <a:srgbClr val="FFFFFF"/>
                    </a:solidFill>
                  </a:tcPr>
                </a:tc>
                <a:extLst>
                  <a:ext uri="{0D108BD9-81ED-4DB2-BD59-A6C34878D82A}">
                    <a16:rowId xmlns:a16="http://schemas.microsoft.com/office/drawing/2014/main" val="10001"/>
                  </a:ext>
                </a:extLst>
              </a:tr>
              <a:tr h="567576">
                <a:tc>
                  <a:txBody>
                    <a:bodyPr/>
                    <a:lstStyle/>
                    <a:p>
                      <a:pPr>
                        <a:lnSpc>
                          <a:spcPct val="100000"/>
                        </a:lnSpc>
                        <a:spcBef>
                          <a:spcPts val="40"/>
                        </a:spcBef>
                      </a:pPr>
                      <a:endParaRPr sz="1200" dirty="0">
                        <a:latin typeface="Times New Roman"/>
                        <a:cs typeface="Times New Roman"/>
                      </a:endParaRPr>
                    </a:p>
                    <a:p>
                      <a:pPr marL="14604" algn="ctr">
                        <a:lnSpc>
                          <a:spcPct val="100000"/>
                        </a:lnSpc>
                        <a:spcBef>
                          <a:spcPts val="5"/>
                        </a:spcBef>
                      </a:pPr>
                      <a:r>
                        <a:rPr sz="1200" b="1" spc="160" dirty="0">
                          <a:solidFill>
                            <a:srgbClr val="FFFFFF"/>
                          </a:solidFill>
                          <a:latin typeface="Times New Roman"/>
                          <a:cs typeface="Times New Roman"/>
                        </a:rPr>
                        <a:t>insertion</a:t>
                      </a:r>
                      <a:endParaRPr sz="1200" dirty="0">
                        <a:latin typeface="Times New Roman"/>
                        <a:cs typeface="Times New Roman"/>
                      </a:endParaRPr>
                    </a:p>
                  </a:txBody>
                  <a:tcPr marL="0" marR="0" marT="5080" marB="0">
                    <a:lnR w="12700">
                      <a:solidFill>
                        <a:srgbClr val="E7EAEB"/>
                      </a:solidFill>
                      <a:prstDash val="solid"/>
                    </a:lnR>
                    <a:lnT w="12700">
                      <a:solidFill>
                        <a:srgbClr val="E7EAEB"/>
                      </a:solidFill>
                      <a:prstDash val="solid"/>
                    </a:lnT>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pPr>
                      <a:endParaRPr sz="1200" dirty="0">
                        <a:latin typeface="Times New Roman"/>
                        <a:cs typeface="Times New Roman"/>
                      </a:endParaRPr>
                    </a:p>
                    <a:p>
                      <a:pPr algn="ctr">
                        <a:lnSpc>
                          <a:spcPct val="100000"/>
                        </a:lnSpc>
                      </a:pPr>
                      <a:r>
                        <a:rPr sz="1200" dirty="0">
                          <a:latin typeface="MS UI Gothic"/>
                          <a:cs typeface="MS UI Gothic"/>
                        </a:rPr>
                        <a:t>✔</a:t>
                      </a: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marL="4445" algn="ctr">
                        <a:lnSpc>
                          <a:spcPct val="100000"/>
                        </a:lnSpc>
                      </a:pPr>
                      <a:r>
                        <a:rPr sz="1400" i="1" dirty="0">
                          <a:latin typeface="Times New Roman"/>
                          <a:cs typeface="Times New Roman"/>
                        </a:rPr>
                        <a:t>n</a:t>
                      </a:r>
                      <a:endParaRPr sz="140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algn="ctr">
                        <a:lnSpc>
                          <a:spcPct val="100000"/>
                        </a:lnSpc>
                      </a:pPr>
                      <a:r>
                        <a:rPr sz="1400" dirty="0">
                          <a:latin typeface="Times New Roman"/>
                          <a:cs typeface="Times New Roman"/>
                        </a:rPr>
                        <a:t>¼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marL="0" marR="6985" algn="ctr" defTabSz="457200" rtl="0" eaLnBrk="1" latinLnBrk="0" hangingPunct="1">
                        <a:lnSpc>
                          <a:spcPct val="100000"/>
                        </a:lnSpc>
                        <a:spcBef>
                          <a:spcPts val="1725"/>
                        </a:spcBef>
                      </a:pPr>
                      <a:r>
                        <a:rPr sz="1200" kern="1200" dirty="0">
                          <a:solidFill>
                            <a:schemeClr val="tx1"/>
                          </a:solidFill>
                          <a:latin typeface="Lucida Sans"/>
                          <a:ea typeface="+mn-ea"/>
                          <a:cs typeface="Times New Roman"/>
                        </a:rPr>
                        <a:t>use for small n</a:t>
                      </a:r>
                    </a:p>
                  </a:txBody>
                  <a:tcPr marL="0" marR="0" marT="70485" marB="0" anchor="ctr">
                    <a:lnL w="12700">
                      <a:solidFill>
                        <a:srgbClr val="E7EAEB"/>
                      </a:solidFill>
                      <a:prstDash val="solid"/>
                    </a:lnL>
                    <a:lnT w="12700">
                      <a:solidFill>
                        <a:srgbClr val="E7EAEB"/>
                      </a:solidFill>
                      <a:prstDash val="solid"/>
                    </a:lnT>
                    <a:lnB w="12700">
                      <a:solidFill>
                        <a:srgbClr val="E7EAEB"/>
                      </a:solidFill>
                      <a:prstDash val="solid"/>
                    </a:lnB>
                    <a:solidFill>
                      <a:srgbClr val="FFFFFF"/>
                    </a:solidFill>
                  </a:tcPr>
                </a:tc>
                <a:extLst>
                  <a:ext uri="{0D108BD9-81ED-4DB2-BD59-A6C34878D82A}">
                    <a16:rowId xmlns:a16="http://schemas.microsoft.com/office/drawing/2014/main" val="10002"/>
                  </a:ext>
                </a:extLst>
              </a:tr>
              <a:tr h="621145">
                <a:tc>
                  <a:txBody>
                    <a:bodyPr/>
                    <a:lstStyle/>
                    <a:p>
                      <a:pPr>
                        <a:lnSpc>
                          <a:spcPct val="100000"/>
                        </a:lnSpc>
                        <a:spcBef>
                          <a:spcPts val="45"/>
                        </a:spcBef>
                      </a:pPr>
                      <a:endParaRPr sz="1200" dirty="0">
                        <a:latin typeface="Times New Roman"/>
                        <a:cs typeface="Times New Roman"/>
                      </a:endParaRPr>
                    </a:p>
                    <a:p>
                      <a:pPr marL="9525" algn="ctr">
                        <a:lnSpc>
                          <a:spcPct val="100000"/>
                        </a:lnSpc>
                        <a:spcBef>
                          <a:spcPts val="5"/>
                        </a:spcBef>
                      </a:pPr>
                      <a:r>
                        <a:rPr sz="1200" b="1" spc="210" dirty="0">
                          <a:solidFill>
                            <a:srgbClr val="FFFFFF"/>
                          </a:solidFill>
                          <a:latin typeface="Times New Roman"/>
                          <a:cs typeface="Times New Roman"/>
                        </a:rPr>
                        <a:t>merge</a:t>
                      </a:r>
                      <a:endParaRPr sz="1200" dirty="0">
                        <a:latin typeface="Times New Roman"/>
                        <a:cs typeface="Times New Roman"/>
                      </a:endParaRPr>
                    </a:p>
                  </a:txBody>
                  <a:tcPr marL="0" marR="0" marT="5715"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20"/>
                        </a:spcBef>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254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6985" indent="-647700" algn="ctr" defTabSz="457200" rtl="0" eaLnBrk="1" latinLnBrk="0" hangingPunct="1">
                        <a:lnSpc>
                          <a:spcPct val="100000"/>
                        </a:lnSpc>
                        <a:spcBef>
                          <a:spcPts val="1725"/>
                        </a:spcBef>
                      </a:pPr>
                      <a:r>
                        <a:rPr lang="pt" sz="1200" kern="1200" dirty="0" err="1">
                          <a:solidFill>
                            <a:schemeClr val="tx1"/>
                          </a:solidFill>
                          <a:latin typeface="Lucida Sans"/>
                          <a:ea typeface="+mn-ea"/>
                          <a:cs typeface="Times New Roman"/>
                        </a:rPr>
                        <a:t>n</a:t>
                      </a:r>
                      <a:r>
                        <a:rPr lang="pt" sz="1200" kern="1200" dirty="0">
                          <a:solidFill>
                            <a:schemeClr val="tx1"/>
                          </a:solidFill>
                          <a:latin typeface="Lucida Sans"/>
                          <a:ea typeface="+mn-ea"/>
                          <a:cs typeface="Times New Roman"/>
                        </a:rPr>
                        <a:t> log </a:t>
                      </a:r>
                      <a:r>
                        <a:rPr lang="pt" sz="1200" kern="1200" dirty="0" err="1">
                          <a:solidFill>
                            <a:schemeClr val="tx1"/>
                          </a:solidFill>
                          <a:latin typeface="Lucida Sans"/>
                          <a:ea typeface="+mn-ea"/>
                          <a:cs typeface="Times New Roman"/>
                        </a:rPr>
                        <a:t>n</a:t>
                      </a:r>
                      <a:r>
                        <a:rPr lang="pt" sz="1200" kern="1200" dirty="0">
                          <a:solidFill>
                            <a:schemeClr val="tx1"/>
                          </a:solidFill>
                          <a:latin typeface="Lucida Sans"/>
                          <a:ea typeface="+mn-ea"/>
                          <a:cs typeface="Times New Roman"/>
                        </a:rPr>
                        <a:t> </a:t>
                      </a:r>
                      <a:r>
                        <a:rPr lang="pt" sz="1200" kern="1200" dirty="0" err="1">
                          <a:solidFill>
                            <a:schemeClr val="tx1"/>
                          </a:solidFill>
                          <a:latin typeface="Lucida Sans"/>
                          <a:ea typeface="+mn-ea"/>
                          <a:cs typeface="Times New Roman"/>
                        </a:rPr>
                        <a:t>guarantee</a:t>
                      </a:r>
                      <a:r>
                        <a:rPr lang="pt" sz="1200" kern="1200" dirty="0">
                          <a:solidFill>
                            <a:schemeClr val="tx1"/>
                          </a:solidFill>
                          <a:latin typeface="Lucida Sans"/>
                          <a:ea typeface="+mn-ea"/>
                          <a:cs typeface="Times New Roman"/>
                        </a:rPr>
                        <a:t>; </a:t>
                      </a:r>
                      <a:r>
                        <a:rPr lang="pt" sz="1200" kern="1200" dirty="0" err="1">
                          <a:solidFill>
                            <a:schemeClr val="tx1"/>
                          </a:solidFill>
                          <a:latin typeface="Lucida Sans"/>
                          <a:ea typeface="+mn-ea"/>
                          <a:cs typeface="Times New Roman"/>
                        </a:rPr>
                        <a:t>stable</a:t>
                      </a:r>
                      <a:endParaRPr sz="120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4"/>
                  </a:ext>
                </a:extLst>
              </a:tr>
              <a:tr h="789502">
                <a:tc>
                  <a:txBody>
                    <a:bodyPr/>
                    <a:lstStyle/>
                    <a:p>
                      <a:pPr>
                        <a:lnSpc>
                          <a:spcPct val="100000"/>
                        </a:lnSpc>
                        <a:spcBef>
                          <a:spcPts val="10"/>
                        </a:spcBef>
                      </a:pPr>
                      <a:endParaRPr sz="1200" dirty="0">
                        <a:latin typeface="Times New Roman"/>
                        <a:cs typeface="Times New Roman"/>
                      </a:endParaRPr>
                    </a:p>
                    <a:p>
                      <a:pPr marL="9525" algn="ctr">
                        <a:lnSpc>
                          <a:spcPct val="100000"/>
                        </a:lnSpc>
                      </a:pPr>
                      <a:r>
                        <a:rPr sz="1200" b="1" spc="150" dirty="0">
                          <a:solidFill>
                            <a:srgbClr val="FFFFFF"/>
                          </a:solidFill>
                          <a:latin typeface="Times New Roman"/>
                          <a:cs typeface="Times New Roman"/>
                        </a:rPr>
                        <a:t>quick</a:t>
                      </a:r>
                      <a:endParaRPr sz="1200" dirty="0">
                        <a:latin typeface="Times New Roman"/>
                        <a:cs typeface="Times New Roman"/>
                      </a:endParaRPr>
                    </a:p>
                  </a:txBody>
                  <a:tcPr marL="0" marR="0" marT="1270"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25"/>
                        </a:spcBef>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317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marL="11430" algn="ctr">
                        <a:lnSpc>
                          <a:spcPct val="100000"/>
                        </a:lnSpc>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ln</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278130" indent="-723900" algn="ctr">
                        <a:lnSpc>
                          <a:spcPct val="100000"/>
                        </a:lnSpc>
                        <a:spcBef>
                          <a:spcPts val="0"/>
                        </a:spcBef>
                      </a:pPr>
                      <a:r>
                        <a:rPr sz="1200" kern="1200" dirty="0">
                          <a:solidFill>
                            <a:schemeClr val="tx1"/>
                          </a:solidFill>
                          <a:latin typeface="Lucida Sans"/>
                          <a:ea typeface="+mn-ea"/>
                          <a:cs typeface="Times New Roman"/>
                        </a:rPr>
                        <a:t>n log n </a:t>
                      </a:r>
                      <a:r>
                        <a:rPr sz="120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6"/>
                  </a:ext>
                </a:extLst>
              </a:tr>
              <a:tr h="592189">
                <a:tc>
                  <a:txBody>
                    <a:bodyPr/>
                    <a:lstStyle/>
                    <a:p>
                      <a:pPr>
                        <a:lnSpc>
                          <a:spcPct val="100000"/>
                        </a:lnSpc>
                        <a:spcBef>
                          <a:spcPts val="45"/>
                        </a:spcBef>
                      </a:pPr>
                      <a:endParaRPr sz="1200" dirty="0">
                        <a:latin typeface="Times New Roman"/>
                        <a:cs typeface="Times New Roman"/>
                      </a:endParaRPr>
                    </a:p>
                    <a:p>
                      <a:pPr marL="13335" algn="ctr">
                        <a:lnSpc>
                          <a:spcPct val="100000"/>
                        </a:lnSpc>
                      </a:pPr>
                      <a:r>
                        <a:rPr sz="1200" b="1" spc="190" dirty="0">
                          <a:solidFill>
                            <a:srgbClr val="FFFFFF"/>
                          </a:solidFill>
                          <a:latin typeface="Times New Roman"/>
                          <a:cs typeface="Times New Roman"/>
                        </a:rPr>
                        <a:t>heap</a:t>
                      </a:r>
                      <a:endParaRPr sz="1200" dirty="0">
                        <a:latin typeface="Times New Roman"/>
                        <a:cs typeface="Times New Roman"/>
                      </a:endParaRPr>
                    </a:p>
                  </a:txBody>
                  <a:tcPr marL="0" marR="0" marT="5715"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39"/>
                        </a:spcBef>
                      </a:pPr>
                      <a:r>
                        <a:rPr sz="1400" dirty="0">
                          <a:latin typeface="Times New Roman"/>
                          <a:cs typeface="Times New Roman"/>
                        </a:rPr>
                        <a:t>3</a:t>
                      </a:r>
                      <a:r>
                        <a:rPr sz="1400" spc="-1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11430" algn="ctr">
                        <a:lnSpc>
                          <a:spcPct val="100000"/>
                        </a:lnSpc>
                        <a:spcBef>
                          <a:spcPts val="1739"/>
                        </a:spcBef>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11430" algn="ctr">
                        <a:lnSpc>
                          <a:spcPct val="100000"/>
                        </a:lnSpc>
                        <a:spcBef>
                          <a:spcPts val="1739"/>
                        </a:spcBef>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278130" indent="-723900" algn="ctr" defTabSz="457200" rtl="0" eaLnBrk="1" latinLnBrk="0" hangingPunct="1">
                        <a:lnSpc>
                          <a:spcPct val="100000"/>
                        </a:lnSpc>
                        <a:spcBef>
                          <a:spcPts val="0"/>
                        </a:spcBef>
                      </a:pPr>
                      <a:r>
                        <a:rPr sz="1200" kern="1200" dirty="0">
                          <a:solidFill>
                            <a:schemeClr val="tx1"/>
                          </a:solidFill>
                          <a:latin typeface="Lucida Sans"/>
                          <a:ea typeface="+mn-ea"/>
                          <a:cs typeface="Times New Roman"/>
                        </a:rPr>
                        <a:t>n log n guarantee;</a:t>
                      </a:r>
                      <a:r>
                        <a:rPr lang="en-US" sz="1200" kern="1200" dirty="0">
                          <a:solidFill>
                            <a:schemeClr val="tx1"/>
                          </a:solidFill>
                          <a:latin typeface="Lucida Sans"/>
                          <a:ea typeface="+mn-ea"/>
                          <a:cs typeface="Times New Roman"/>
                        </a:rPr>
                        <a:t> </a:t>
                      </a:r>
                      <a:r>
                        <a:rPr sz="1200" kern="1200" dirty="0">
                          <a:solidFill>
                            <a:schemeClr val="tx1"/>
                          </a:solidFill>
                          <a:latin typeface="Lucida Sans"/>
                          <a:ea typeface="+mn-ea"/>
                          <a:cs typeface="Times New Roman"/>
                        </a:rPr>
                        <a:t>in</a:t>
                      </a:r>
                      <a:r>
                        <a:rPr lang="en-US" sz="1200" kern="1200" dirty="0">
                          <a:solidFill>
                            <a:schemeClr val="tx1"/>
                          </a:solidFill>
                          <a:latin typeface="Lucida Sans"/>
                          <a:ea typeface="+mn-ea"/>
                          <a:cs typeface="Times New Roman"/>
                        </a:rPr>
                        <a:t>-</a:t>
                      </a:r>
                      <a:r>
                        <a:rPr sz="1200" kern="1200" dirty="0">
                          <a:solidFill>
                            <a:schemeClr val="tx1"/>
                          </a:solidFill>
                          <a:latin typeface="Lucida Sans"/>
                          <a:ea typeface="+mn-ea"/>
                          <a:cs typeface="Times New Roman"/>
                        </a:rPr>
                        <a:t>place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8"/>
                  </a:ext>
                </a:extLst>
              </a:tr>
              <a:tr h="542348">
                <a:tc>
                  <a:txBody>
                    <a:bodyPr/>
                    <a:lstStyle/>
                    <a:p>
                      <a:pPr marL="13970" algn="ctr">
                        <a:lnSpc>
                          <a:spcPct val="100000"/>
                        </a:lnSpc>
                        <a:spcBef>
                          <a:spcPts val="1870"/>
                        </a:spcBef>
                      </a:pPr>
                      <a:r>
                        <a:rPr sz="1200" b="1" dirty="0">
                          <a:solidFill>
                            <a:srgbClr val="FFFFFF"/>
                          </a:solidFill>
                          <a:latin typeface="Times New Roman"/>
                          <a:cs typeface="Times New Roman"/>
                        </a:rPr>
                        <a:t>?</a:t>
                      </a:r>
                      <a:endParaRPr sz="1200" dirty="0">
                        <a:latin typeface="Times New Roman"/>
                        <a:cs typeface="Times New Roman"/>
                      </a:endParaRPr>
                    </a:p>
                  </a:txBody>
                  <a:tcPr marL="0" marR="0" marT="237490" marB="0">
                    <a:lnR w="12700">
                      <a:solidFill>
                        <a:srgbClr val="E7EAEB"/>
                      </a:solidFill>
                      <a:prstDash val="solid"/>
                    </a:lnR>
                    <a:lnT w="12700">
                      <a:solidFill>
                        <a:srgbClr val="E7EAEB"/>
                      </a:solidFill>
                      <a:prstDash val="solid"/>
                    </a:lnT>
                    <a:solidFill>
                      <a:srgbClr val="5E5E5E"/>
                    </a:solidFill>
                  </a:tcPr>
                </a:tc>
                <a:tc>
                  <a:txBody>
                    <a:bodyPr/>
                    <a:lstStyle/>
                    <a:p>
                      <a:pPr>
                        <a:lnSpc>
                          <a:spcPct val="100000"/>
                        </a:lnSpc>
                        <a:spcBef>
                          <a:spcPts val="30"/>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381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nSpc>
                          <a:spcPct val="100000"/>
                        </a:lnSpc>
                        <a:spcBef>
                          <a:spcPts val="30"/>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381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marL="4445" algn="ctr">
                        <a:lnSpc>
                          <a:spcPct val="100000"/>
                        </a:lnSpc>
                        <a:spcBef>
                          <a:spcPts val="1770"/>
                        </a:spcBef>
                      </a:pPr>
                      <a:r>
                        <a:rPr sz="1400" i="1" dirty="0">
                          <a:latin typeface="Times New Roman"/>
                          <a:cs typeface="Times New Roman"/>
                        </a:rPr>
                        <a:t>n</a:t>
                      </a:r>
                      <a:endParaRPr sz="1400" dirty="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gn="ctr">
                        <a:lnSpc>
                          <a:spcPct val="100000"/>
                        </a:lnSpc>
                        <a:spcBef>
                          <a:spcPts val="1770"/>
                        </a:spcBef>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gn="ctr">
                        <a:lnSpc>
                          <a:spcPct val="100000"/>
                        </a:lnSpc>
                        <a:spcBef>
                          <a:spcPts val="1770"/>
                        </a:spcBef>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dirty="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marL="0" marR="278130" indent="-723900" algn="ctr" defTabSz="457200" rtl="0" eaLnBrk="1" latinLnBrk="0" hangingPunct="1">
                        <a:lnSpc>
                          <a:spcPct val="100000"/>
                        </a:lnSpc>
                        <a:spcBef>
                          <a:spcPts val="0"/>
                        </a:spcBef>
                      </a:pPr>
                      <a:r>
                        <a:rPr sz="1200" kern="1200" dirty="0">
                          <a:solidFill>
                            <a:schemeClr val="tx1"/>
                          </a:solidFill>
                          <a:latin typeface="Lucida Sans"/>
                          <a:ea typeface="+mn-ea"/>
                          <a:cs typeface="Times New Roman"/>
                        </a:rPr>
                        <a:t>holy sorting grail</a:t>
                      </a:r>
                    </a:p>
                  </a:txBody>
                  <a:tcPr marL="0" marR="0" marT="212090" marB="0" anchor="ctr">
                    <a:lnL w="12700">
                      <a:solidFill>
                        <a:srgbClr val="E7EAEB"/>
                      </a:solidFill>
                      <a:prstDash val="solid"/>
                    </a:lnL>
                    <a:lnT w="12700">
                      <a:solidFill>
                        <a:srgbClr val="E7EAEB"/>
                      </a:solidFill>
                      <a:prstDash val="solid"/>
                    </a:lnT>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GB" dirty="0"/>
              <a:t>Short Videos of Sorting Algorithms</a:t>
            </a:r>
            <a:endParaRPr lang="en-SE" dirty="0"/>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a:xfrm>
            <a:off x="457200" y="1600200"/>
            <a:ext cx="8229600" cy="4983162"/>
          </a:xfrm>
        </p:spPr>
        <p:txBody>
          <a:bodyPr>
            <a:normAutofit fontScale="77500" lnSpcReduction="20000"/>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2"/>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US" dirty="0"/>
              <a:t>Insertion Sort in 2 min (Python)</a:t>
            </a:r>
          </a:p>
          <a:p>
            <a:pPr lvl="1">
              <a:lnSpc>
                <a:spcPct val="120000"/>
              </a:lnSpc>
            </a:pPr>
            <a:r>
              <a:rPr lang="en-US" dirty="0">
                <a:hlinkClick r:id="rId3"/>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4"/>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5"/>
              </a:rPr>
              <a:t>https://www.youtube.com/watch?v=2DNItBUngrA</a:t>
            </a:r>
            <a:r>
              <a:rPr lang="sv-SE" dirty="0"/>
              <a:t> </a:t>
            </a:r>
            <a:endParaRPr lang="en-US" dirty="0"/>
          </a:p>
          <a:p>
            <a:pPr>
              <a:lnSpc>
                <a:spcPct val="120000"/>
              </a:lnSpc>
            </a:pPr>
            <a:r>
              <a:rPr lang="en-GB" dirty="0"/>
              <a:t>Visual How</a:t>
            </a:r>
          </a:p>
          <a:p>
            <a:pPr lvl="1">
              <a:lnSpc>
                <a:spcPct val="120000"/>
              </a:lnSpc>
            </a:pPr>
            <a:r>
              <a:rPr lang="en-GB" dirty="0">
                <a:hlinkClick r:id="rId6"/>
              </a:rPr>
              <a:t>https://www.youtube.com/@visualhow/videos</a:t>
            </a:r>
            <a:r>
              <a:rPr lang="en-GB" dirty="0"/>
              <a:t> </a:t>
            </a:r>
          </a:p>
          <a:p>
            <a:pPr>
              <a:lnSpc>
                <a:spcPct val="120000"/>
              </a:lnSpc>
            </a:pPr>
            <a:r>
              <a:rPr lang="en-GB" dirty="0"/>
              <a:t>10 Sorting Algorithms Easily Explained</a:t>
            </a:r>
          </a:p>
          <a:p>
            <a:pPr lvl="1">
              <a:lnSpc>
                <a:spcPct val="120000"/>
              </a:lnSpc>
            </a:pPr>
            <a:r>
              <a:rPr lang="en-US" dirty="0">
                <a:hlinkClick r:id="rId7"/>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3746301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0EB-0B24-006A-465C-3C5B8F7022B5}"/>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B1C6EBC1-2F9B-457A-6E2E-0CEF7C627FA2}"/>
              </a:ext>
            </a:extLst>
          </p:cNvPr>
          <p:cNvSpPr>
            <a:spLocks noGrp="1"/>
          </p:cNvSpPr>
          <p:nvPr>
            <p:ph idx="1"/>
          </p:nvPr>
        </p:nvSpPr>
        <p:spPr>
          <a:xfrm>
            <a:off x="457200" y="1600200"/>
            <a:ext cx="8229600" cy="4820697"/>
          </a:xfrm>
        </p:spPr>
        <p:txBody>
          <a:bodyPr>
            <a:normAutofit fontScale="92500" lnSpcReduction="20000"/>
          </a:bodyPr>
          <a:lstStyle/>
          <a:p>
            <a:r>
              <a:rPr lang="en-GB" dirty="0"/>
              <a:t>Heap Sort</a:t>
            </a:r>
          </a:p>
          <a:p>
            <a:pPr lvl="1"/>
            <a:r>
              <a:rPr lang="en-GB" dirty="0"/>
              <a:t>Heaps // Michael </a:t>
            </a:r>
            <a:r>
              <a:rPr lang="en-GB" dirty="0" err="1"/>
              <a:t>Sambol</a:t>
            </a:r>
            <a:endParaRPr lang="en-GB" dirty="0"/>
          </a:p>
          <a:p>
            <a:pPr lvl="2"/>
            <a:r>
              <a:rPr lang="en-GB" dirty="0">
                <a:latin typeface="Times New Roman"/>
                <a:cs typeface="Times New Roman"/>
                <a:hlinkClick r:id="rId3"/>
              </a:rPr>
              <a:t>https://www.youtube.com/playlist?list=PL9xmBV_5YoZNsyqgPW-DNwUeT8F8uhWc6</a:t>
            </a:r>
            <a:r>
              <a:rPr lang="en-GB" dirty="0">
                <a:latin typeface="Times New Roman"/>
                <a:cs typeface="Times New Roman"/>
              </a:rPr>
              <a:t> </a:t>
            </a:r>
          </a:p>
          <a:p>
            <a:pPr lvl="1"/>
            <a:r>
              <a:rPr lang="en-GB" dirty="0"/>
              <a:t>HEAP SORT | Sorting Algorithms | DSA | </a:t>
            </a:r>
            <a:r>
              <a:rPr lang="en-GB" dirty="0" err="1"/>
              <a:t>GeeksforGeeks</a:t>
            </a:r>
            <a:endParaRPr lang="en-GB" dirty="0"/>
          </a:p>
          <a:p>
            <a:pPr lvl="2"/>
            <a:r>
              <a:rPr lang="en-GB" dirty="0">
                <a:hlinkClick r:id="rId4"/>
              </a:rPr>
              <a:t>https://www.youtube.com/watch?v=MtQL_ll5KhQ</a:t>
            </a:r>
            <a:endParaRPr lang="en-GB" dirty="0"/>
          </a:p>
          <a:p>
            <a:r>
              <a:rPr lang="en-GB" dirty="0"/>
              <a:t>Quick Sort</a:t>
            </a:r>
          </a:p>
          <a:p>
            <a:pPr lvl="1"/>
            <a:r>
              <a:rPr lang="en-GB" dirty="0"/>
              <a:t>Quick sort in 4 minutes</a:t>
            </a:r>
          </a:p>
          <a:p>
            <a:pPr lvl="2"/>
            <a:r>
              <a:rPr lang="en-GB" dirty="0">
                <a:hlinkClick r:id="rId5"/>
              </a:rPr>
              <a:t>https://www.youtube.com/watch?v=Hoixgm4-P4M&amp;t=19s</a:t>
            </a:r>
            <a:r>
              <a:rPr lang="en-GB" dirty="0"/>
              <a:t> </a:t>
            </a:r>
          </a:p>
          <a:p>
            <a:pPr lvl="1"/>
            <a:r>
              <a:rPr lang="en-GB" dirty="0"/>
              <a:t>Quicksort Algorithm: A Step-by-Step Visualization</a:t>
            </a:r>
          </a:p>
          <a:p>
            <a:pPr lvl="2"/>
            <a:r>
              <a:rPr lang="en-GB" dirty="0">
                <a:hlinkClick r:id="rId6"/>
              </a:rPr>
              <a:t>https://www.youtube.com/watch?v=bZkzH5x0SKU</a:t>
            </a:r>
            <a:endParaRPr lang="en-GB" dirty="0"/>
          </a:p>
          <a:p>
            <a:pPr lvl="1"/>
            <a:r>
              <a:rPr lang="en-GB" dirty="0"/>
              <a:t>Visualization of Quick sort (HD)</a:t>
            </a:r>
          </a:p>
          <a:p>
            <a:pPr lvl="2"/>
            <a:r>
              <a:rPr lang="en-GB" dirty="0">
                <a:hlinkClick r:id="rId7"/>
              </a:rPr>
              <a:t>https://www.youtube.com/watch?v=aXXWXz5rF64</a:t>
            </a:r>
            <a:r>
              <a:rPr lang="en-GB" dirty="0"/>
              <a:t> </a:t>
            </a:r>
          </a:p>
          <a:p>
            <a:r>
              <a:rPr lang="en-GB" dirty="0"/>
              <a:t>Merge Sort </a:t>
            </a:r>
          </a:p>
          <a:p>
            <a:pPr lvl="1"/>
            <a:r>
              <a:rPr lang="en-GB" dirty="0"/>
              <a:t>Merge sort in 3 minutes</a:t>
            </a:r>
          </a:p>
          <a:p>
            <a:pPr lvl="1"/>
            <a:r>
              <a:rPr lang="en-GB" dirty="0">
                <a:hlinkClick r:id="rId8"/>
              </a:rPr>
              <a:t>https://www.youtube.com/watch?v=4VqmGXwpLqc</a:t>
            </a:r>
            <a:r>
              <a:rPr lang="en-GB" dirty="0"/>
              <a:t> </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p>
          <a:p>
            <a:pPr lvl="1"/>
            <a:endParaRPr lang="en-GB" dirty="0"/>
          </a:p>
          <a:p>
            <a:pPr lvl="1"/>
            <a:endParaRPr lang="en-SE" dirty="0"/>
          </a:p>
        </p:txBody>
      </p:sp>
    </p:spTree>
    <p:extLst>
      <p:ext uri="{BB962C8B-B14F-4D97-AF65-F5344CB8AC3E}">
        <p14:creationId xmlns:p14="http://schemas.microsoft.com/office/powerpoint/2010/main" val="293316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As you see from the picture, there is no particular relationship among nodes on any given level, even among the siblings.</a:t>
            </a:r>
          </a:p>
          <a:p>
            <a:pPr>
              <a:lnSpc>
                <a:spcPct val="120000"/>
              </a:lnSpc>
            </a:pPr>
            <a:r>
              <a:rPr lang="en-US" sz="1800" dirty="0"/>
              <a:t>Since a heap is a complete binary tree, it has a smallest possible height - a heap with n nodes has </a:t>
            </a:r>
            <a:r>
              <a:rPr lang="en-US" sz="1800" b="1" i="1" dirty="0">
                <a:solidFill>
                  <a:srgbClr val="1B8E1D"/>
                </a:solidFill>
              </a:rPr>
              <a:t>O(</a:t>
            </a:r>
            <a:r>
              <a:rPr lang="en-US" sz="1800" b="1" dirty="0">
                <a:solidFill>
                  <a:srgbClr val="1B8E1D"/>
                </a:solidFill>
              </a:rPr>
              <a:t>log</a:t>
            </a:r>
            <a:r>
              <a:rPr lang="en-US" sz="1800" b="1" i="1" dirty="0">
                <a:solidFill>
                  <a:srgbClr val="1B8E1D"/>
                </a:solidFill>
              </a:rPr>
              <a:t>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
        <p:nvSpPr>
          <p:cNvPr id="5" name="Content Placeholder 2">
            <a:extLst>
              <a:ext uri="{FF2B5EF4-FFF2-40B4-BE49-F238E27FC236}">
                <a16:creationId xmlns:a16="http://schemas.microsoft.com/office/drawing/2014/main" id="{2034C915-DC5C-6FB0-BCFE-66C0C610D0BE}"/>
              </a:ext>
            </a:extLst>
          </p:cNvPr>
          <p:cNvSpPr txBox="1">
            <a:spLocks/>
          </p:cNvSpPr>
          <p:nvPr/>
        </p:nvSpPr>
        <p:spPr>
          <a:xfrm>
            <a:off x="1097623" y="6230875"/>
            <a:ext cx="8229600" cy="8236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SE" dirty="0"/>
          </a:p>
        </p:txBody>
      </p:sp>
      <p:sp>
        <p:nvSpPr>
          <p:cNvPr id="17" name="TextBox 16">
            <a:extLst>
              <a:ext uri="{FF2B5EF4-FFF2-40B4-BE49-F238E27FC236}">
                <a16:creationId xmlns:a16="http://schemas.microsoft.com/office/drawing/2014/main" id="{FC328AC8-E5B6-F12D-F6F1-B3A9B1227976}"/>
              </a:ext>
            </a:extLst>
          </p:cNvPr>
          <p:cNvSpPr txBox="1"/>
          <p:nvPr/>
        </p:nvSpPr>
        <p:spPr>
          <a:xfrm>
            <a:off x="4463748" y="5865869"/>
            <a:ext cx="4009292"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Min Heap Animations | Data Structure | Visual How</a:t>
            </a:r>
          </a:p>
          <a:p>
            <a:r>
              <a:rPr lang="en-GB" sz="1400" dirty="0">
                <a:hlinkClick r:id="rId2"/>
              </a:rPr>
              <a:t>https://www.youtube.com/watch?v=AFPzC2RJOMk</a:t>
            </a:r>
            <a:r>
              <a:rPr lang="en-GB" sz="1400" dirty="0"/>
              <a:t>  </a:t>
            </a:r>
          </a:p>
          <a:p>
            <a:r>
              <a:rPr lang="en-GB" sz="1400" dirty="0"/>
              <a:t>Max Heap Animations | Data Structure | Visual How</a:t>
            </a:r>
          </a:p>
          <a:p>
            <a:r>
              <a:rPr lang="en-GB" sz="1400" dirty="0">
                <a:hlinkClick r:id="rId3"/>
              </a:rPr>
              <a:t>https://www.youtube.com/watch?v=uU0iWaVxMgc</a:t>
            </a:r>
            <a:r>
              <a:rPr lang="en-GB" sz="1400" dirty="0"/>
              <a:t> </a:t>
            </a: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A26-A685-9D50-93AF-E5ECD3967108}"/>
              </a:ext>
            </a:extLst>
          </p:cNvPr>
          <p:cNvSpPr>
            <a:spLocks noGrp="1"/>
          </p:cNvSpPr>
          <p:nvPr>
            <p:ph type="title"/>
          </p:nvPr>
        </p:nvSpPr>
        <p:spPr/>
        <p:txBody>
          <a:bodyPr/>
          <a:lstStyle/>
          <a:p>
            <a:r>
              <a:rPr lang="en-GB" dirty="0"/>
              <a:t>Binary Heap vs. </a:t>
            </a:r>
            <a:r>
              <a:rPr lang="en-US" dirty="0"/>
              <a:t>Binary Search Tree</a:t>
            </a:r>
            <a:endParaRPr lang="en-SE" dirty="0"/>
          </a:p>
        </p:txBody>
      </p:sp>
      <p:sp>
        <p:nvSpPr>
          <p:cNvPr id="3" name="Content Placeholder 2">
            <a:extLst>
              <a:ext uri="{FF2B5EF4-FFF2-40B4-BE49-F238E27FC236}">
                <a16:creationId xmlns:a16="http://schemas.microsoft.com/office/drawing/2014/main" id="{F2D309D4-FF23-02FA-7AEB-F4DC1BD66450}"/>
              </a:ext>
            </a:extLst>
          </p:cNvPr>
          <p:cNvSpPr>
            <a:spLocks noGrp="1"/>
          </p:cNvSpPr>
          <p:nvPr>
            <p:ph idx="1"/>
          </p:nvPr>
        </p:nvSpPr>
        <p:spPr>
          <a:xfrm>
            <a:off x="386593" y="1364936"/>
            <a:ext cx="6107239" cy="5071905"/>
          </a:xfrm>
        </p:spPr>
        <p:txBody>
          <a:bodyPr>
            <a:normAutofit fontScale="85000" lnSpcReduction="10000"/>
          </a:bodyPr>
          <a:lstStyle/>
          <a:p>
            <a:r>
              <a:rPr lang="en-GB" dirty="0"/>
              <a:t>Binary Heap is different from Binary Search Tree (e.g., red-black tree)</a:t>
            </a:r>
          </a:p>
          <a:p>
            <a:r>
              <a:rPr lang="en-GB" dirty="0"/>
              <a:t>Binary Heap: the max-heap property</a:t>
            </a:r>
          </a:p>
          <a:p>
            <a:pPr lvl="1"/>
            <a:r>
              <a:rPr lang="en-GB" dirty="0"/>
              <a:t>Value of each node is less than or equal to the value of its parent, with the maximum-value element at the root.</a:t>
            </a:r>
          </a:p>
          <a:p>
            <a:r>
              <a:rPr lang="en-GB" dirty="0"/>
              <a:t>Binary Search Tree: Ordered, or sorted, binary trees</a:t>
            </a:r>
          </a:p>
          <a:p>
            <a:pPr lvl="1"/>
            <a:r>
              <a:rPr lang="en-GB" dirty="0"/>
              <a:t>Items to the left of a given node are smaller.</a:t>
            </a:r>
          </a:p>
          <a:p>
            <a:pPr lvl="1"/>
            <a:r>
              <a:rPr lang="en-GB" dirty="0"/>
              <a:t>Items to the right of a given node are larger.</a:t>
            </a:r>
          </a:p>
          <a:p>
            <a:r>
              <a:rPr lang="en-GB" dirty="0"/>
              <a:t>Both structures offer O(log n) time complexity for certain operations, they are used in different scenarios.</a:t>
            </a:r>
          </a:p>
          <a:p>
            <a:pPr lvl="1"/>
            <a:r>
              <a:rPr lang="en-GB" dirty="0"/>
              <a:t>Heapsort is used for efficient sorting and simple priority queue implementations</a:t>
            </a:r>
          </a:p>
          <a:p>
            <a:pPr lvl="1"/>
            <a:r>
              <a:rPr lang="en-GB" dirty="0"/>
              <a:t>Red-black trees are for maintaining ordered data with frequent updates and searches</a:t>
            </a:r>
          </a:p>
          <a:p>
            <a:pPr lvl="1"/>
            <a:r>
              <a:rPr lang="en-GB" dirty="0"/>
              <a:t>Red-black trees can also be used for sorting, by insertions followed by in-order traversal, with O(n log(n)) complexity, but is less efficient in terms of memory and execution time than efficient sorting algorithms.</a:t>
            </a:r>
            <a:endParaRPr lang="en-SE" dirty="0"/>
          </a:p>
        </p:txBody>
      </p:sp>
      <p:sp>
        <p:nvSpPr>
          <p:cNvPr id="4" name="Oval 3">
            <a:extLst>
              <a:ext uri="{FF2B5EF4-FFF2-40B4-BE49-F238E27FC236}">
                <a16:creationId xmlns:a16="http://schemas.microsoft.com/office/drawing/2014/main" id="{5114DBA8-BF7C-18BF-3326-A1B2F9443630}"/>
              </a:ext>
            </a:extLst>
          </p:cNvPr>
          <p:cNvSpPr/>
          <p:nvPr/>
        </p:nvSpPr>
        <p:spPr>
          <a:xfrm>
            <a:off x="7787837" y="185640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 name="Oval 4">
            <a:extLst>
              <a:ext uri="{FF2B5EF4-FFF2-40B4-BE49-F238E27FC236}">
                <a16:creationId xmlns:a16="http://schemas.microsoft.com/office/drawing/2014/main" id="{B6EFEDCD-C217-AB7F-D4C8-820BAEAB54B6}"/>
              </a:ext>
            </a:extLst>
          </p:cNvPr>
          <p:cNvSpPr/>
          <p:nvPr/>
        </p:nvSpPr>
        <p:spPr>
          <a:xfrm>
            <a:off x="8291177"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Oval 5">
            <a:extLst>
              <a:ext uri="{FF2B5EF4-FFF2-40B4-BE49-F238E27FC236}">
                <a16:creationId xmlns:a16="http://schemas.microsoft.com/office/drawing/2014/main" id="{88CD35C2-E5DA-6377-B2AA-9AAD25BB54C5}"/>
              </a:ext>
            </a:extLst>
          </p:cNvPr>
          <p:cNvSpPr/>
          <p:nvPr/>
        </p:nvSpPr>
        <p:spPr>
          <a:xfrm>
            <a:off x="7277505"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7" name="Oval 6">
            <a:extLst>
              <a:ext uri="{FF2B5EF4-FFF2-40B4-BE49-F238E27FC236}">
                <a16:creationId xmlns:a16="http://schemas.microsoft.com/office/drawing/2014/main" id="{CE560993-BCB2-1165-9245-C45E6051DF38}"/>
              </a:ext>
            </a:extLst>
          </p:cNvPr>
          <p:cNvSpPr/>
          <p:nvPr/>
        </p:nvSpPr>
        <p:spPr>
          <a:xfrm>
            <a:off x="6916778"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Oval 7">
            <a:extLst>
              <a:ext uri="{FF2B5EF4-FFF2-40B4-BE49-F238E27FC236}">
                <a16:creationId xmlns:a16="http://schemas.microsoft.com/office/drawing/2014/main" id="{6E456E55-711D-6E67-6214-6FAD855EA226}"/>
              </a:ext>
            </a:extLst>
          </p:cNvPr>
          <p:cNvSpPr/>
          <p:nvPr/>
        </p:nvSpPr>
        <p:spPr>
          <a:xfrm>
            <a:off x="7586500"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Oval 8">
            <a:extLst>
              <a:ext uri="{FF2B5EF4-FFF2-40B4-BE49-F238E27FC236}">
                <a16:creationId xmlns:a16="http://schemas.microsoft.com/office/drawing/2014/main" id="{EFFB4E39-5352-4E92-B721-C3BBA0CFC5DF}"/>
              </a:ext>
            </a:extLst>
          </p:cNvPr>
          <p:cNvSpPr/>
          <p:nvPr/>
        </p:nvSpPr>
        <p:spPr>
          <a:xfrm>
            <a:off x="8115007" y="291766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10" name="Straight Connector 9">
            <a:extLst>
              <a:ext uri="{FF2B5EF4-FFF2-40B4-BE49-F238E27FC236}">
                <a16:creationId xmlns:a16="http://schemas.microsoft.com/office/drawing/2014/main" id="{3EC11B1D-B2EA-F58C-6E6B-FBFEDB0C0305}"/>
              </a:ext>
            </a:extLst>
          </p:cNvPr>
          <p:cNvCxnSpPr>
            <a:stCxn id="6" idx="7"/>
            <a:endCxn id="4" idx="3"/>
          </p:cNvCxnSpPr>
          <p:nvPr/>
        </p:nvCxnSpPr>
        <p:spPr>
          <a:xfrm flipV="1">
            <a:off x="7578244" y="2157142"/>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833B32-4547-75B3-0748-4AA107152EC1}"/>
              </a:ext>
            </a:extLst>
          </p:cNvPr>
          <p:cNvCxnSpPr>
            <a:cxnSpLocks/>
            <a:stCxn id="7" idx="0"/>
            <a:endCxn id="6" idx="3"/>
          </p:cNvCxnSpPr>
          <p:nvPr/>
        </p:nvCxnSpPr>
        <p:spPr>
          <a:xfrm flipV="1">
            <a:off x="7092947" y="2678761"/>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E49338E-F03E-8273-2570-36BCAD3B6BDE}"/>
              </a:ext>
            </a:extLst>
          </p:cNvPr>
          <p:cNvCxnSpPr>
            <a:cxnSpLocks/>
            <a:stCxn id="5" idx="1"/>
            <a:endCxn id="4" idx="5"/>
          </p:cNvCxnSpPr>
          <p:nvPr/>
        </p:nvCxnSpPr>
        <p:spPr>
          <a:xfrm flipH="1" flipV="1">
            <a:off x="8088576" y="2157142"/>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02432BC-AEDB-C03A-5C5A-7B8926E85A63}"/>
              </a:ext>
            </a:extLst>
          </p:cNvPr>
          <p:cNvCxnSpPr>
            <a:cxnSpLocks/>
            <a:stCxn id="9" idx="0"/>
          </p:cNvCxnSpPr>
          <p:nvPr/>
        </p:nvCxnSpPr>
        <p:spPr>
          <a:xfrm flipV="1">
            <a:off x="8291176" y="2730360"/>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A5C5414-7A51-3DDD-2404-D0B462678819}"/>
              </a:ext>
            </a:extLst>
          </p:cNvPr>
          <p:cNvCxnSpPr>
            <a:cxnSpLocks/>
            <a:stCxn id="8" idx="0"/>
            <a:endCxn id="6" idx="5"/>
          </p:cNvCxnSpPr>
          <p:nvPr/>
        </p:nvCxnSpPr>
        <p:spPr>
          <a:xfrm flipH="1" flipV="1">
            <a:off x="7578244" y="267876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B78AF7B3-39AE-98AE-E34C-E9ECFFD01F2B}"/>
              </a:ext>
            </a:extLst>
          </p:cNvPr>
          <p:cNvSpPr/>
          <p:nvPr/>
        </p:nvSpPr>
        <p:spPr>
          <a:xfrm>
            <a:off x="7787837" y="4252004"/>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6" name="Oval 15">
            <a:extLst>
              <a:ext uri="{FF2B5EF4-FFF2-40B4-BE49-F238E27FC236}">
                <a16:creationId xmlns:a16="http://schemas.microsoft.com/office/drawing/2014/main" id="{C2244712-4F3F-D03C-EA77-9F6354100FAE}"/>
              </a:ext>
            </a:extLst>
          </p:cNvPr>
          <p:cNvSpPr/>
          <p:nvPr/>
        </p:nvSpPr>
        <p:spPr>
          <a:xfrm>
            <a:off x="8291176" y="4773623"/>
            <a:ext cx="627909"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7" name="Oval 16">
            <a:extLst>
              <a:ext uri="{FF2B5EF4-FFF2-40B4-BE49-F238E27FC236}">
                <a16:creationId xmlns:a16="http://schemas.microsoft.com/office/drawing/2014/main" id="{E951A900-6F71-F7F5-57BB-BEBDA1800211}"/>
              </a:ext>
            </a:extLst>
          </p:cNvPr>
          <p:cNvSpPr/>
          <p:nvPr/>
        </p:nvSpPr>
        <p:spPr>
          <a:xfrm>
            <a:off x="7277505" y="477362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 name="Oval 17">
            <a:extLst>
              <a:ext uri="{FF2B5EF4-FFF2-40B4-BE49-F238E27FC236}">
                <a16:creationId xmlns:a16="http://schemas.microsoft.com/office/drawing/2014/main" id="{5060F860-1443-67D0-824A-2E48EBC7EFE5}"/>
              </a:ext>
            </a:extLst>
          </p:cNvPr>
          <p:cNvSpPr/>
          <p:nvPr/>
        </p:nvSpPr>
        <p:spPr>
          <a:xfrm>
            <a:off x="6916778"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4E0E48AA-D457-2E9F-C632-61C5C3E91571}"/>
              </a:ext>
            </a:extLst>
          </p:cNvPr>
          <p:cNvSpPr/>
          <p:nvPr/>
        </p:nvSpPr>
        <p:spPr>
          <a:xfrm>
            <a:off x="7586500"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0" name="Oval 19">
            <a:extLst>
              <a:ext uri="{FF2B5EF4-FFF2-40B4-BE49-F238E27FC236}">
                <a16:creationId xmlns:a16="http://schemas.microsoft.com/office/drawing/2014/main" id="{0665EEF0-3F29-8E66-E777-053E26C6DE0E}"/>
              </a:ext>
            </a:extLst>
          </p:cNvPr>
          <p:cNvSpPr/>
          <p:nvPr/>
        </p:nvSpPr>
        <p:spPr>
          <a:xfrm>
            <a:off x="8115007" y="531326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21" name="Straight Connector 20">
            <a:extLst>
              <a:ext uri="{FF2B5EF4-FFF2-40B4-BE49-F238E27FC236}">
                <a16:creationId xmlns:a16="http://schemas.microsoft.com/office/drawing/2014/main" id="{8D8F73F3-5AE4-13F6-AC0E-C11BAB85C025}"/>
              </a:ext>
            </a:extLst>
          </p:cNvPr>
          <p:cNvCxnSpPr>
            <a:stCxn id="17" idx="7"/>
            <a:endCxn id="15" idx="3"/>
          </p:cNvCxnSpPr>
          <p:nvPr/>
        </p:nvCxnSpPr>
        <p:spPr>
          <a:xfrm flipV="1">
            <a:off x="7578244" y="4552743"/>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3FD1B51-5137-B1F8-C4E4-6321DA08FB73}"/>
              </a:ext>
            </a:extLst>
          </p:cNvPr>
          <p:cNvCxnSpPr>
            <a:cxnSpLocks/>
            <a:stCxn id="18" idx="0"/>
            <a:endCxn id="17" idx="3"/>
          </p:cNvCxnSpPr>
          <p:nvPr/>
        </p:nvCxnSpPr>
        <p:spPr>
          <a:xfrm flipV="1">
            <a:off x="7092947" y="5074362"/>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8CBCD59-737D-25A9-14D2-7A31B1C811AE}"/>
              </a:ext>
            </a:extLst>
          </p:cNvPr>
          <p:cNvCxnSpPr>
            <a:cxnSpLocks/>
            <a:stCxn id="16" idx="1"/>
            <a:endCxn id="15" idx="5"/>
          </p:cNvCxnSpPr>
          <p:nvPr/>
        </p:nvCxnSpPr>
        <p:spPr>
          <a:xfrm flipH="1" flipV="1">
            <a:off x="8088576" y="4552743"/>
            <a:ext cx="294555"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0E5F430-21C0-7CEB-1583-D21BD2C50B7B}"/>
              </a:ext>
            </a:extLst>
          </p:cNvPr>
          <p:cNvCxnSpPr>
            <a:cxnSpLocks/>
            <a:stCxn id="20" idx="0"/>
          </p:cNvCxnSpPr>
          <p:nvPr/>
        </p:nvCxnSpPr>
        <p:spPr>
          <a:xfrm flipV="1">
            <a:off x="8291176" y="5125961"/>
            <a:ext cx="176169"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78677-E5B3-75C5-BCCA-E689B8B1D0EB}"/>
              </a:ext>
            </a:extLst>
          </p:cNvPr>
          <p:cNvCxnSpPr>
            <a:cxnSpLocks/>
            <a:stCxn id="19" idx="0"/>
            <a:endCxn id="17" idx="5"/>
          </p:cNvCxnSpPr>
          <p:nvPr/>
        </p:nvCxnSpPr>
        <p:spPr>
          <a:xfrm flipH="1" flipV="1">
            <a:off x="7578244" y="507436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C3CB6D5-5C21-3DB1-1BAF-981413A57D3A}"/>
              </a:ext>
            </a:extLst>
          </p:cNvPr>
          <p:cNvSpPr txBox="1"/>
          <p:nvPr/>
        </p:nvSpPr>
        <p:spPr>
          <a:xfrm>
            <a:off x="7317959" y="3283473"/>
            <a:ext cx="1325556" cy="369332"/>
          </a:xfrm>
          <a:prstGeom prst="rect">
            <a:avLst/>
          </a:prstGeom>
          <a:noFill/>
        </p:spPr>
        <p:txBody>
          <a:bodyPr wrap="none" rtlCol="0">
            <a:spAutoFit/>
          </a:bodyPr>
          <a:lstStyle/>
          <a:p>
            <a:r>
              <a:rPr lang="en-GB" dirty="0"/>
              <a:t>Binary Heap</a:t>
            </a:r>
            <a:endParaRPr lang="en-SE" dirty="0"/>
          </a:p>
        </p:txBody>
      </p:sp>
      <p:sp>
        <p:nvSpPr>
          <p:cNvPr id="31" name="TextBox 30">
            <a:extLst>
              <a:ext uri="{FF2B5EF4-FFF2-40B4-BE49-F238E27FC236}">
                <a16:creationId xmlns:a16="http://schemas.microsoft.com/office/drawing/2014/main" id="{4B6D44BD-CED4-7F10-81BD-A7B0B6C25D4D}"/>
              </a:ext>
            </a:extLst>
          </p:cNvPr>
          <p:cNvSpPr txBox="1"/>
          <p:nvPr/>
        </p:nvSpPr>
        <p:spPr>
          <a:xfrm>
            <a:off x="7092947" y="5730524"/>
            <a:ext cx="1920398" cy="369332"/>
          </a:xfrm>
          <a:prstGeom prst="rect">
            <a:avLst/>
          </a:prstGeom>
          <a:noFill/>
        </p:spPr>
        <p:txBody>
          <a:bodyPr wrap="none" rtlCol="0">
            <a:spAutoFit/>
          </a:bodyPr>
          <a:lstStyle/>
          <a:p>
            <a:r>
              <a:rPr lang="en-GB"/>
              <a:t>Binary Search Tree</a:t>
            </a:r>
            <a:endParaRPr lang="en-SE" dirty="0"/>
          </a:p>
        </p:txBody>
      </p:sp>
    </p:spTree>
    <p:extLst>
      <p:ext uri="{BB962C8B-B14F-4D97-AF65-F5344CB8AC3E}">
        <p14:creationId xmlns:p14="http://schemas.microsoft.com/office/powerpoint/2010/main" val="213285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animBg="1"/>
      <p:bldP spid="16" grpId="0" animBg="1"/>
      <p:bldP spid="17" grpId="0" animBg="1"/>
      <p:bldP spid="18"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724722" y="1491843"/>
            <a:ext cx="3320110" cy="1547900"/>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lang="en-GB" sz="2000" spc="-4" dirty="0">
                <a:latin typeface="Times New Roman" panose="02020603050405020304" pitchFamily="18" charset="0"/>
                <a:cs typeface="Times New Roman" panose="02020603050405020304" pitchFamily="18" charset="0"/>
              </a:rPr>
              <a:t>range in</a:t>
            </a:r>
            <a:r>
              <a:rPr sz="2000" spc="-18" dirty="0">
                <a:latin typeface="Times New Roman" panose="02020603050405020304" pitchFamily="18" charset="0"/>
                <a:cs typeface="Times New Roman" panose="02020603050405020304" pitchFamily="18" charset="0"/>
              </a:rPr>
              <a:t> </a:t>
            </a:r>
            <a:r>
              <a:rPr lang="en-GB" sz="2000" spc="-18"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n]</a:t>
            </a:r>
            <a:r>
              <a:rPr sz="2000" dirty="0">
                <a:latin typeface="Times New Roman" panose="02020603050405020304" pitchFamily="18" charset="0"/>
                <a:cs typeface="Times New Roman" panose="02020603050405020304" pitchFamily="18" charset="0"/>
              </a:rPr>
              <a:t>.</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links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170848" y="2953064"/>
            <a:ext cx="2818848" cy="1499255"/>
            <a:chOff x="3165842" y="2850460"/>
            <a:chExt cx="2818848" cy="149925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22401" y="4168475"/>
              <a:ext cx="1332756" cy="181240"/>
            </a:xfrm>
            <a:prstGeom prst="rect">
              <a:avLst/>
            </a:prstGeom>
          </p:spPr>
          <p:txBody>
            <a:bodyPr vert="horz" wrap="square" lIns="0" tIns="8037" rIns="0" bIns="0" rtlCol="0">
              <a:spAutoFit/>
            </a:bodyPr>
            <a:lstStyle/>
            <a:p>
              <a:pPr>
                <a:spcBef>
                  <a:spcPts val="63"/>
                </a:spcBef>
              </a:pPr>
              <a:r>
                <a:rPr sz="1125" b="1" spc="28" dirty="0">
                  <a:solidFill>
                    <a:schemeClr val="accent2"/>
                  </a:solidFill>
                  <a:latin typeface="Calibri"/>
                  <a:cs typeface="Calibri"/>
                </a:rPr>
                <a:t>Heap</a:t>
              </a:r>
              <a:r>
                <a:rPr sz="1125" b="1" spc="-74" dirty="0">
                  <a:solidFill>
                    <a:schemeClr val="accent2"/>
                  </a:solidFill>
                  <a:latin typeface="Calibri"/>
                  <a:cs typeface="Calibri"/>
                </a:rPr>
                <a:t> </a:t>
              </a:r>
              <a:r>
                <a:rPr sz="1125" b="1" spc="14" dirty="0">
                  <a:solidFill>
                    <a:schemeClr val="accent2"/>
                  </a:solidFill>
                  <a:latin typeface="Calibri"/>
                  <a:cs typeface="Calibri"/>
                </a:rPr>
                <a:t>representations</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661561"/>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2"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3"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4532222" y="4502333"/>
            <a:ext cx="4556188" cy="2267287"/>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k is at floor</a:t>
            </a:r>
            <a:r>
              <a:rPr lang="en-GB" sz="1600" dirty="0">
                <a:latin typeface="Arial"/>
                <a:cs typeface="Arial"/>
              </a:rPr>
              <a:t>(</a:t>
            </a:r>
            <a:r>
              <a:rPr lang="en-US" sz="1600" dirty="0">
                <a:latin typeface="Arial"/>
                <a:cs typeface="Arial"/>
              </a:rPr>
              <a:t>k/2).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Parent of node at 8 or 9 is at floor</a:t>
            </a:r>
            <a:r>
              <a:rPr lang="en-GB" sz="1600" dirty="0">
                <a:latin typeface="Arial"/>
                <a:cs typeface="Arial"/>
              </a:rPr>
              <a:t>(</a:t>
            </a:r>
            <a:r>
              <a:rPr lang="en-US" sz="1600" dirty="0">
                <a:latin typeface="Arial"/>
                <a:cs typeface="Arial"/>
              </a:rPr>
              <a:t>8/2)= floor</a:t>
            </a:r>
            <a:r>
              <a:rPr lang="en-GB" sz="1600" dirty="0">
                <a:latin typeface="Arial"/>
                <a:cs typeface="Arial"/>
              </a:rPr>
              <a:t>(</a:t>
            </a:r>
            <a:r>
              <a:rPr lang="en-US" sz="1600" dirty="0">
                <a:latin typeface="Arial"/>
                <a:cs typeface="Arial"/>
              </a:rPr>
              <a:t>9/2)=4.</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k are at 2k and 2k+1.</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Children of node at 4 is at </a:t>
            </a:r>
            <a:r>
              <a:rPr lang="en-GB" sz="1600" dirty="0">
                <a:latin typeface="Arial"/>
                <a:cs typeface="Arial"/>
              </a:rPr>
              <a:t>2*4=8 and 2*4+1=9</a:t>
            </a:r>
            <a:endParaRPr lang="en-US" sz="1600" dirty="0">
              <a:latin typeface="Arial"/>
              <a:cs typeface="Arial"/>
            </a:endParaRPr>
          </a:p>
        </p:txBody>
      </p:sp>
      <p:sp>
        <p:nvSpPr>
          <p:cNvPr id="103" name="Rectangle 102">
            <a:extLst>
              <a:ext uri="{FF2B5EF4-FFF2-40B4-BE49-F238E27FC236}">
                <a16:creationId xmlns:a16="http://schemas.microsoft.com/office/drawing/2014/main" id="{3693CF9C-90CA-CD49-8CB3-D1DE9284FD1C}"/>
              </a:ext>
            </a:extLst>
          </p:cNvPr>
          <p:cNvSpPr/>
          <p:nvPr/>
        </p:nvSpPr>
        <p:spPr>
          <a:xfrm>
            <a:off x="116539" y="4572983"/>
            <a:ext cx="4318919" cy="2072362"/>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Leaf nodes have indices [floor</a:t>
            </a:r>
            <a:r>
              <a:rPr lang="en-GB" sz="1600" dirty="0">
                <a:latin typeface="Arial"/>
                <a:cs typeface="Arial"/>
              </a:rPr>
              <a:t>(</a:t>
            </a:r>
            <a:r>
              <a:rPr lang="en-US" sz="1600" dirty="0">
                <a:latin typeface="Arial"/>
                <a:cs typeface="Arial"/>
              </a:rPr>
              <a:t>n/2)+1, n]</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[floor</a:t>
            </a:r>
            <a:r>
              <a:rPr lang="en-GB" sz="1600" dirty="0">
                <a:latin typeface="Arial"/>
                <a:cs typeface="Arial"/>
              </a:rPr>
              <a:t>(</a:t>
            </a:r>
            <a:r>
              <a:rPr lang="en-US" sz="1600" dirty="0">
                <a:latin typeface="Arial"/>
                <a:cs typeface="Arial"/>
              </a:rPr>
              <a:t>11/2)+1, n]=[6, 11]</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Non-leaf nodes have indices [1, floor</a:t>
            </a:r>
            <a:r>
              <a:rPr lang="en-GB" sz="1600" dirty="0">
                <a:latin typeface="Arial"/>
                <a:cs typeface="Arial"/>
              </a:rPr>
              <a:t>(</a:t>
            </a:r>
            <a:r>
              <a:rPr lang="en-US" sz="1600" dirty="0">
                <a:latin typeface="Arial"/>
                <a:cs typeface="Arial"/>
              </a:rPr>
              <a:t>n/2)]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[1, floor</a:t>
            </a:r>
            <a:r>
              <a:rPr lang="en-GB" sz="1600" dirty="0">
                <a:latin typeface="Arial"/>
                <a:cs typeface="Arial"/>
              </a:rPr>
              <a:t>(</a:t>
            </a:r>
            <a:r>
              <a:rPr lang="en-US" sz="1600" dirty="0">
                <a:latin typeface="Arial"/>
                <a:cs typeface="Arial"/>
              </a:rPr>
              <a:t>11/2)]=[1, 5]</a:t>
            </a:r>
          </a:p>
          <a:p>
            <a:pPr marL="742950" lvl="1" indent="-285750">
              <a:spcBef>
                <a:spcPts val="200"/>
              </a:spcBef>
              <a:spcAft>
                <a:spcPts val="200"/>
              </a:spcAft>
              <a:buClr>
                <a:schemeClr val="accent1"/>
              </a:buClr>
              <a:buFont typeface="Wingdings" pitchFamily="2" charset="2"/>
              <a:buChar char="§"/>
            </a:pPr>
            <a:endParaRPr lang="en-US" sz="1600" dirty="0">
              <a:latin typeface="Arial"/>
              <a:cs typeface="Arial"/>
            </a:endParaRP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as leaf,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O(log n) compares since tree height is O(log n).</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child.</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p>
          <a:p>
            <a:pPr marL="8929">
              <a:spcBef>
                <a:spcPts val="300"/>
              </a:spcBef>
              <a:spcAft>
                <a:spcPts val="300"/>
              </a:spcAft>
              <a:tabLst>
                <a:tab pos="1089830" algn="l"/>
              </a:tabLst>
            </a:pPr>
            <a:r>
              <a:rPr lang="en-US" sz="2000" spc="-4" dirty="0">
                <a:latin typeface="Times New Roman" panose="02020603050405020304" pitchFamily="18" charset="0"/>
                <a:cs typeface="Times New Roman" panose="02020603050405020304" pitchFamily="18" charset="0"/>
              </a:rPr>
              <a:t>(Called </a:t>
            </a:r>
            <a:r>
              <a:rPr lang="en-US" sz="2000" spc="-4" dirty="0" err="1">
                <a:latin typeface="Times New Roman" panose="02020603050405020304" pitchFamily="18" charset="0"/>
                <a:cs typeface="Times New Roman" panose="02020603050405020304" pitchFamily="18" charset="0"/>
              </a:rPr>
              <a:t>max_heapify</a:t>
            </a:r>
            <a:r>
              <a:rPr lang="en-US" sz="2000" spc="-4" dirty="0">
                <a:latin typeface="Times New Roman" panose="02020603050405020304" pitchFamily="18" charset="0"/>
                <a:cs typeface="Times New Roman" panose="02020603050405020304" pitchFamily="18" charset="0"/>
              </a:rPr>
              <a:t> in video)</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88815"/>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8" y="3433464"/>
            <a:ext cx="3341937"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r>
              <a:rPr lang="en-GB" sz="1406" spc="-4" dirty="0">
                <a:latin typeface="Lucida Sans Typewriter"/>
                <a:cs typeface="Lucida Sans Typewriter"/>
              </a:rPr>
              <a:t>, int n</a:t>
            </a:r>
            <a:r>
              <a:rPr sz="1406" spc="-4" dirty="0">
                <a:latin typeface="Lucida Sans Typewriter"/>
                <a:cs typeface="Lucida Sans Typewriter"/>
              </a:rPr>
              <a:t>)</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951386"/>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719339"/>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90901"/>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6049862"/>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953171"/>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45144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619547"/>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46037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628476"/>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3060512"/>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872419"/>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522246"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lang="en-GB" sz="914" b="1" spc="21" dirty="0">
                  <a:solidFill>
                    <a:srgbClr val="231F20"/>
                  </a:solidFill>
                  <a:latin typeface="Calibri"/>
                  <a:cs typeface="Calibri"/>
                </a:rPr>
                <a:t>max_</a:t>
              </a:r>
              <a:r>
                <a:rPr sz="914" b="1" spc="21" dirty="0" err="1">
                  <a:solidFill>
                    <a:srgbClr val="231F20"/>
                  </a:solidFill>
                  <a:latin typeface="Calibri"/>
                  <a:cs typeface="Calibri"/>
                </a:rPr>
                <a:t>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dirty="0">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7"/>
                                        </p:tgtEl>
                                        <p:attrNameLst>
                                          <p:attrName>style.visibility</p:attrName>
                                        </p:attrNameLst>
                                      </p:cBhvr>
                                      <p:to>
                                        <p:strVal val="visible"/>
                                      </p:to>
                                    </p:set>
                                    <p:animEffect transition="in" filter="dissolve">
                                      <p:cBhvr>
                                        <p:cTn id="26" dur="500"/>
                                        <p:tgtEl>
                                          <p:spTgt spid="2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Effect transition="in" filter="dissolve">
                                      <p:cBhvr>
                                        <p:cTn id="31" dur="500"/>
                                        <p:tgtEl>
                                          <p:spTgt spid="2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1"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dissolve">
                                      <p:cBhvr>
                                        <p:cTn id="36" dur="500"/>
                                        <p:tgtEl>
                                          <p:spTgt spid="1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dissolve">
                                      <p:cBhvr>
                                        <p:cTn id="39" dur="500"/>
                                        <p:tgtEl>
                                          <p:spTgt spid="11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dissolve">
                                      <p:cBhvr>
                                        <p:cTn id="42" dur="500"/>
                                        <p:tgtEl>
                                          <p:spTgt spid="1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dissolve">
                                      <p:cBhvr>
                                        <p:cTn id="45" dur="500"/>
                                        <p:tgtEl>
                                          <p:spTgt spid="1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dissolve">
                                      <p:cBhvr>
                                        <p:cTn id="48" dur="500"/>
                                        <p:tgtEl>
                                          <p:spTgt spid="11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dissolve">
                                      <p:cBhvr>
                                        <p:cTn id="51" dur="500"/>
                                        <p:tgtEl>
                                          <p:spTgt spid="1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dissolve">
                                      <p:cBhvr>
                                        <p:cTn id="60" dur="500"/>
                                        <p:tgtEl>
                                          <p:spTgt spid="11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dissolve">
                                      <p:cBhvr>
                                        <p:cTn id="63" dur="500"/>
                                        <p:tgtEl>
                                          <p:spTgt spid="1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dissolve">
                                      <p:cBhvr>
                                        <p:cTn id="6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34831</TotalTime>
  <Words>7216</Words>
  <Application>Microsoft Office PowerPoint</Application>
  <PresentationFormat>On-screen Show (4:3)</PresentationFormat>
  <Paragraphs>2482</Paragraphs>
  <Slides>38</Slides>
  <Notes>6</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38</vt:i4>
      </vt:variant>
    </vt:vector>
  </HeadingPairs>
  <TitlesOfParts>
    <vt:vector size="56" baseType="lpstr">
      <vt:lpstr>DejaVu Sans Mono</vt:lpstr>
      <vt:lpstr>Droid Sans Fallback</vt:lpstr>
      <vt:lpstr>Menlo</vt:lpstr>
      <vt:lpstr>MS UI Gothic</vt:lpstr>
      <vt:lpstr>Arial</vt:lpstr>
      <vt:lpstr>Book Antiqua</vt:lpstr>
      <vt:lpstr>Calibri</vt:lpstr>
      <vt:lpstr>Cambria Math</vt:lpstr>
      <vt:lpstr>Century Gothic</vt:lpstr>
      <vt:lpstr>Helvetica</vt:lpstr>
      <vt:lpstr>Lucida Console</vt:lpstr>
      <vt:lpstr>Lucida Sans</vt:lpstr>
      <vt:lpstr>Lucida Sans Typewriter</vt:lpstr>
      <vt:lpstr>Symbol</vt:lpstr>
      <vt:lpstr>Times New Roman</vt:lpstr>
      <vt:lpstr>Trebuchet MS</vt:lpstr>
      <vt:lpstr>Wingdings</vt:lpstr>
      <vt:lpstr>Office Theme</vt:lpstr>
      <vt:lpstr>Lecture 13 Sorting Algorithm</vt:lpstr>
      <vt:lpstr>Lecture Goals</vt:lpstr>
      <vt:lpstr>Heapsort: Binary Heap</vt:lpstr>
      <vt:lpstr>Heapsort: Binary Heap</vt:lpstr>
      <vt:lpstr>Binary Heap vs. Binary Search Tree</vt:lpstr>
      <vt:lpstr>Binary Heap:  Array Representation</vt:lpstr>
      <vt:lpstr>Binary Heap Operations: Promotion</vt:lpstr>
      <vt:lpstr>Binary Heap Operations: Insert</vt:lpstr>
      <vt:lpstr>Binary Heap Operations: Demotion</vt:lpstr>
      <vt:lpstr>Binary Heap Operations: DeleteMax</vt:lpstr>
      <vt:lpstr>Binary Heap:  Practical improvements</vt:lpstr>
      <vt:lpstr>Heapsort Algorithm</vt:lpstr>
      <vt:lpstr>Heapsort: Heap Construction</vt:lpstr>
      <vt:lpstr>Heapsort: Sortdown</vt:lpstr>
      <vt:lpstr>Heapsort: Java Implementation</vt:lpstr>
      <vt:lpstr>Heapsort: Trace</vt:lpstr>
      <vt:lpstr>Quicksort</vt:lpstr>
      <vt:lpstr>Quicksort</vt:lpstr>
      <vt:lpstr>Partition Operation</vt:lpstr>
      <vt:lpstr>Partition Operation: Java Implementation</vt:lpstr>
      <vt:lpstr>Quicksort: Java Implementation</vt:lpstr>
      <vt:lpstr>Quicksort: Trace</vt:lpstr>
      <vt:lpstr>Quicksort: Best-case Analysis</vt:lpstr>
      <vt:lpstr>Quicksort: Worst-case Analysis</vt:lpstr>
      <vt:lpstr>Quicksort: Practical Improvements</vt:lpstr>
      <vt:lpstr>Quicksort: Summary of Performance Characteristics</vt:lpstr>
      <vt:lpstr>Mergesort Algorithm</vt:lpstr>
      <vt:lpstr>Merge Operation</vt:lpstr>
      <vt:lpstr>Merge Operation: Java Implementation</vt:lpstr>
      <vt:lpstr>Mergesort: Java implementation</vt:lpstr>
      <vt:lpstr>Mergesort: Trace</vt:lpstr>
      <vt:lpstr>Mergesort: Practical Improvement</vt:lpstr>
      <vt:lpstr>Mergesort: Practical Improvement</vt:lpstr>
      <vt:lpstr>Bottom-up Mergesort</vt:lpstr>
      <vt:lpstr>Stability of Sorting Algorithms</vt:lpstr>
      <vt:lpstr>Summary</vt:lpstr>
      <vt:lpstr>Short Videos of Sorting Algorithms</vt:lpstr>
      <vt:lpstr>Video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1052</cp:revision>
  <dcterms:created xsi:type="dcterms:W3CDTF">2018-08-13T22:58:39Z</dcterms:created>
  <dcterms:modified xsi:type="dcterms:W3CDTF">2024-09-30T02:11:51Z</dcterms:modified>
</cp:coreProperties>
</file>