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98" r:id="rId4"/>
    <p:sldId id="299" r:id="rId5"/>
    <p:sldId id="300" r:id="rId6"/>
    <p:sldId id="301" r:id="rId7"/>
    <p:sldId id="302" r:id="rId8"/>
    <p:sldId id="306" r:id="rId9"/>
    <p:sldId id="303" r:id="rId10"/>
    <p:sldId id="304" r:id="rId11"/>
    <p:sldId id="307" r:id="rId12"/>
    <p:sldId id="308" r:id="rId13"/>
    <p:sldId id="309" r:id="rId14"/>
    <p:sldId id="323" r:id="rId15"/>
    <p:sldId id="310" r:id="rId16"/>
    <p:sldId id="325" r:id="rId17"/>
    <p:sldId id="326" r:id="rId18"/>
    <p:sldId id="321" r:id="rId19"/>
    <p:sldId id="315" r:id="rId20"/>
    <p:sldId id="318" r:id="rId21"/>
    <p:sldId id="316" r:id="rId22"/>
    <p:sldId id="32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00C258"/>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5"/>
    <p:restoredTop sz="95033" autoAdjust="0"/>
  </p:normalViewPr>
  <p:slideViewPr>
    <p:cSldViewPr snapToGrid="0" snapToObjects="1">
      <p:cViewPr varScale="1">
        <p:scale>
          <a:sx n="78" d="100"/>
          <a:sy n="78" d="100"/>
        </p:scale>
        <p:origin x="190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4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9/30/2024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MfhjkfocRR0"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500"/>
              </a:spcBef>
              <a:spcAft>
                <a:spcPts val="500"/>
              </a:spcAft>
            </a:pPr>
            <a:r>
              <a:rPr lang="en-GB" u="sng" dirty="0">
                <a:latin typeface="Times New Roman" panose="02020603050405020304" pitchFamily="18" charset="0"/>
                <a:cs typeface="Times New Roman" panose="02020603050405020304" pitchFamily="18" charset="0"/>
                <a:hlinkClick r:id="rId3"/>
              </a:rPr>
              <a:t>What is a </a:t>
            </a:r>
            <a:r>
              <a:rPr lang="en-GB" u="sng" dirty="0" err="1">
                <a:latin typeface="Times New Roman" panose="02020603050405020304" pitchFamily="18" charset="0"/>
                <a:cs typeface="Times New Roman" panose="02020603050405020304" pitchFamily="18" charset="0"/>
                <a:hlinkClick r:id="rId3"/>
              </a:rPr>
              <a:t>HashTable</a:t>
            </a:r>
            <a:r>
              <a:rPr lang="en-GB" u="sng" dirty="0">
                <a:latin typeface="Times New Roman" panose="02020603050405020304" pitchFamily="18" charset="0"/>
                <a:cs typeface="Times New Roman" panose="02020603050405020304" pitchFamily="18" charset="0"/>
                <a:hlinkClick r:id="rId3"/>
              </a:rPr>
              <a:t> Data Structure - Introduction to Hash Tables , Part 0</a:t>
            </a:r>
            <a:endParaRPr lang="en-US" u="sng" dirty="0">
              <a:latin typeface="Times New Roman" panose="02020603050405020304" pitchFamily="18" charset="0"/>
              <a:cs typeface="Times New Roman" panose="02020603050405020304" pitchFamily="18" charset="0"/>
              <a:hlinkClick r:id="rId3"/>
            </a:endParaRPr>
          </a:p>
          <a:p>
            <a:pPr lvl="1">
              <a:spcBef>
                <a:spcPts val="500"/>
              </a:spcBef>
              <a:spcAft>
                <a:spcPts val="500"/>
              </a:spcAft>
            </a:pPr>
            <a:r>
              <a:rPr lang="en-US" u="sng" dirty="0">
                <a:latin typeface="Times New Roman" panose="02020603050405020304" pitchFamily="18" charset="0"/>
                <a:cs typeface="Times New Roman" panose="02020603050405020304" pitchFamily="18" charset="0"/>
                <a:hlinkClick r:id="rId3"/>
              </a:rPr>
              <a:t>https://www.youtube.com/watch?v=MfhjkfocRR0</a:t>
            </a:r>
            <a:r>
              <a:rPr lang="en-US" dirty="0">
                <a:latin typeface="Times New Roman" panose="02020603050405020304" pitchFamily="18" charset="0"/>
                <a:cs typeface="Times New Roman" panose="02020603050405020304" pitchFamily="18" charset="0"/>
              </a:rPr>
              <a:t> -- video about </a:t>
            </a:r>
            <a:r>
              <a:rPr lang="en-US" dirty="0" err="1">
                <a:latin typeface="Times New Roman" panose="02020603050405020304" pitchFamily="18" charset="0"/>
                <a:cs typeface="Times New Roman" panose="02020603050405020304" pitchFamily="18" charset="0"/>
              </a:rPr>
              <a:t>hashtable</a:t>
            </a:r>
            <a:endParaRPr lang="en-US" dirty="0">
              <a:latin typeface="Times New Roman" panose="02020603050405020304" pitchFamily="18" charset="0"/>
              <a:cs typeface="Times New Roman" panose="02020603050405020304" pitchFamily="18"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a:t>
            </a:fld>
            <a:endParaRPr lang="en-US"/>
          </a:p>
        </p:txBody>
      </p:sp>
    </p:spTree>
    <p:extLst>
      <p:ext uri="{BB962C8B-B14F-4D97-AF65-F5344CB8AC3E}">
        <p14:creationId xmlns:p14="http://schemas.microsoft.com/office/powerpoint/2010/main" val="102581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1913131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Times New Roman" panose="02020603050405020304" pitchFamily="18" charset="0"/>
                <a:cs typeface="Times New Roman" panose="02020603050405020304" pitchFamily="18" charset="0"/>
              </a:rPr>
              <a:t>Variant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Hash to two positions, insert key in shorter of the two chains.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F0F0F"/>
                </a:solidFill>
                <a:effectLst/>
                <a:latin typeface="Roboto" panose="02000000000000000000" pitchFamily="2" charset="0"/>
              </a:rPr>
              <a:t>Hashing | Set 2 (Separate Chaining) | </a:t>
            </a:r>
            <a:r>
              <a:rPr lang="en-GB" b="1" i="0" dirty="0" err="1">
                <a:solidFill>
                  <a:srgbClr val="0F0F0F"/>
                </a:solidFill>
                <a:effectLst/>
                <a:latin typeface="Roboto" panose="02000000000000000000" pitchFamily="2" charset="0"/>
              </a:rPr>
              <a:t>GeeksforGeeks</a:t>
            </a:r>
            <a:endParaRPr lang="en-GB" b="1" i="0" dirty="0">
              <a:solidFill>
                <a:srgbClr val="0F0F0F"/>
              </a:solidFill>
              <a:effectLst/>
              <a:latin typeface="Roboto" panose="02000000000000000000" pitchFamily="2"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20</a:t>
            </a:fld>
            <a:endParaRPr lang="en-US"/>
          </a:p>
        </p:txBody>
      </p:sp>
    </p:spTree>
    <p:extLst>
      <p:ext uri="{BB962C8B-B14F-4D97-AF65-F5344CB8AC3E}">
        <p14:creationId xmlns:p14="http://schemas.microsoft.com/office/powerpoint/2010/main" val="3682034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D397E039-88B4-F452-F1E2-417B46756E99}"/>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_xA8UvfOGg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Dk57JonwKNk" TargetMode="External"/><Relationship Id="rId2" Type="http://schemas.openxmlformats.org/officeDocument/2006/relationships/hyperlink" Target="https://www.youtube.com/watch?v=_xA8UvfOGgU" TargetMode="External"/><Relationship Id="rId1" Type="http://schemas.openxmlformats.org/officeDocument/2006/relationships/slideLayout" Target="../slideLayouts/slideLayout2.xml"/><Relationship Id="rId6" Type="http://schemas.openxmlformats.org/officeDocument/2006/relationships/hyperlink" Target="https://www.youtube.com/watch?v=LRtKQdsJC3o" TargetMode="External"/><Relationship Id="rId5" Type="http://schemas.openxmlformats.org/officeDocument/2006/relationships/hyperlink" Target="https://www.youtube.com/watch?v=98Y0UDZ9vvs" TargetMode="External"/><Relationship Id="rId4" Type="http://schemas.openxmlformats.org/officeDocument/2006/relationships/hyperlink" Target="https://www.youtube.com/watch?v=VeYKEMY2F9k"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wWgIAphfn2U" TargetMode="External"/><Relationship Id="rId2" Type="http://schemas.openxmlformats.org/officeDocument/2006/relationships/hyperlink" Target="https://www.youtube.com/watch?v=knV86FlSXJ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7</a:t>
            </a:r>
            <a:br>
              <a:rPr lang="en-US" altLang="zh-CN" dirty="0">
                <a:solidFill>
                  <a:schemeClr val="accent1"/>
                </a:solidFill>
              </a:rPr>
            </a:br>
            <a:r>
              <a:rPr lang="en-US" dirty="0"/>
              <a:t>Hash Table</a:t>
            </a:r>
            <a:r>
              <a:rPr lang="en-US" altLang="zh-CN" dirty="0"/>
              <a:t>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AEA1CC9-9BEA-F84B-808D-76E5B339362F}"/>
              </a:ext>
            </a:extLst>
          </p:cNvPr>
          <p:cNvGrpSpPr/>
          <p:nvPr/>
        </p:nvGrpSpPr>
        <p:grpSpPr>
          <a:xfrm>
            <a:off x="809557" y="1522160"/>
            <a:ext cx="4898006" cy="2704792"/>
            <a:chOff x="809557" y="1329213"/>
            <a:chExt cx="4898006" cy="2704792"/>
          </a:xfrm>
        </p:grpSpPr>
        <p:sp>
          <p:nvSpPr>
            <p:cNvPr id="6" name="object 4">
              <a:extLst>
                <a:ext uri="{FF2B5EF4-FFF2-40B4-BE49-F238E27FC236}">
                  <a16:creationId xmlns:a16="http://schemas.microsoft.com/office/drawing/2014/main" id="{EDE91285-5DFC-E94A-8781-46EC9B38549E}"/>
                </a:ext>
              </a:extLst>
            </p:cNvPr>
            <p:cNvSpPr/>
            <p:nvPr/>
          </p:nvSpPr>
          <p:spPr>
            <a:xfrm>
              <a:off x="809557" y="1329213"/>
              <a:ext cx="4898006" cy="2704792"/>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879008" y="1396015"/>
              <a:ext cx="4694532" cy="254465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347074" y="2271985"/>
              <a:ext cx="4081737" cy="140148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968608" y="1503896"/>
              <a:ext cx="4460203" cy="2398092"/>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err="1">
                  <a:latin typeface="Courier" pitchFamily="2" charset="0"/>
                  <a:cs typeface="DejaVu Sans Mono"/>
                </a:rPr>
                <a:t>int</a:t>
              </a:r>
              <a:r>
                <a:rPr sz="1350" dirty="0">
                  <a:latin typeface="Courier" pitchFamily="2" charset="0"/>
                  <a:cs typeface="DejaVu Sans Mono"/>
                </a:rPr>
                <a:t> hash =</a:t>
              </a:r>
              <a:r>
                <a:rPr sz="1350" spc="-15" dirty="0">
                  <a:latin typeface="Courier" pitchFamily="2" charset="0"/>
                  <a:cs typeface="DejaVu Sans Mono"/>
                </a:rPr>
                <a:t> </a:t>
              </a:r>
              <a:r>
                <a:rPr sz="1350" dirty="0">
                  <a:latin typeface="Courier" pitchFamily="2" charset="0"/>
                  <a:cs typeface="DejaVu Sans Mono"/>
                </a:rPr>
                <a:t>0</a:t>
              </a:r>
              <a:r>
                <a:rPr lang="en-US" altLang="zh-CN" sz="1350" dirty="0">
                  <a:latin typeface="Courier" pitchFamily="2" charset="0"/>
                  <a:cs typeface="DejaVu Sans Mono"/>
                </a:rPr>
                <a:t>;</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hash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a:xfrm>
            <a:off x="457200" y="274638"/>
            <a:ext cx="8229600" cy="1143000"/>
          </a:xfrm>
        </p:spPr>
        <p:txBody>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endParaRPr lang="en-US" dirty="0"/>
          </a:p>
        </p:txBody>
      </p:sp>
      <p:sp>
        <p:nvSpPr>
          <p:cNvPr id="4" name="object 2">
            <a:extLst>
              <a:ext uri="{FF2B5EF4-FFF2-40B4-BE49-F238E27FC236}">
                <a16:creationId xmlns:a16="http://schemas.microsoft.com/office/drawing/2014/main" id="{9BC6AC2D-5EFF-D640-A1C3-0AFDCD755837}"/>
              </a:ext>
            </a:extLst>
          </p:cNvPr>
          <p:cNvSpPr txBox="1"/>
          <p:nvPr/>
        </p:nvSpPr>
        <p:spPr>
          <a:xfrm>
            <a:off x="618930" y="4356297"/>
            <a:ext cx="8360409" cy="643766"/>
          </a:xfrm>
          <a:prstGeom prst="rect">
            <a:avLst/>
          </a:prstGeom>
          <a:solidFill>
            <a:srgbClr val="E6A20E"/>
          </a:solidFill>
        </p:spPr>
        <p:txBody>
          <a:bodyPr vert="horz" wrap="square" lIns="0" tIns="12700" rIns="0" bIns="0" rtlCol="0" anchor="ctr">
            <a:spAutoFit/>
          </a:bodyPr>
          <a:lstStyle/>
          <a:p>
            <a:pPr marL="298450" indent="-285750">
              <a:spcBef>
                <a:spcPts val="300"/>
              </a:spcBef>
              <a:spcAft>
                <a:spcPts val="300"/>
              </a:spcAft>
              <a:buClr>
                <a:schemeClr val="accent1"/>
              </a:buClr>
              <a:buFont typeface="Wingdings" pitchFamily="2" charset="2"/>
              <a:buChar char="§"/>
              <a:tabLst>
                <a:tab pos="5362575" algn="l"/>
              </a:tabLst>
            </a:pPr>
            <a:r>
              <a:rPr spc="100" dirty="0">
                <a:latin typeface="Arial" panose="020B0604020202020204" pitchFamily="34" charset="0"/>
                <a:cs typeface="Arial" panose="020B0604020202020204" pitchFamily="34" charset="0"/>
              </a:rPr>
              <a:t>Horner's</a:t>
            </a:r>
            <a:r>
              <a:rPr spc="30" dirty="0">
                <a:latin typeface="Arial" panose="020B0604020202020204" pitchFamily="34" charset="0"/>
                <a:cs typeface="Arial" panose="020B0604020202020204" pitchFamily="34" charset="0"/>
              </a:rPr>
              <a:t> </a:t>
            </a:r>
            <a:r>
              <a:rPr spc="95" dirty="0">
                <a:latin typeface="Arial" panose="020B0604020202020204" pitchFamily="34" charset="0"/>
                <a:cs typeface="Arial" panose="020B0604020202020204" pitchFamily="34" charset="0"/>
              </a:rPr>
              <a:t>method</a:t>
            </a:r>
            <a:r>
              <a:rPr spc="35"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spc="35" dirty="0">
                <a:latin typeface="Arial" panose="020B0604020202020204" pitchFamily="34" charset="0"/>
                <a:cs typeface="Arial" panose="020B0604020202020204" pitchFamily="34" charset="0"/>
              </a:rPr>
              <a:t> </a:t>
            </a:r>
            <a:r>
              <a:rPr spc="125" dirty="0">
                <a:latin typeface="Arial" panose="020B0604020202020204" pitchFamily="34" charset="0"/>
                <a:cs typeface="Arial" panose="020B0604020202020204" pitchFamily="34" charset="0"/>
              </a:rPr>
              <a:t>hash</a:t>
            </a:r>
            <a:r>
              <a:rPr spc="35" dirty="0">
                <a:latin typeface="Arial" panose="020B0604020202020204" pitchFamily="34" charset="0"/>
                <a:cs typeface="Arial" panose="020B0604020202020204" pitchFamily="34" charset="0"/>
              </a:rPr>
              <a:t> </a:t>
            </a:r>
            <a:r>
              <a:rPr spc="90" dirty="0">
                <a:latin typeface="Arial" panose="020B0604020202020204" pitchFamily="34" charset="0"/>
                <a:cs typeface="Arial" panose="020B0604020202020204" pitchFamily="34" charset="0"/>
              </a:rPr>
              <a:t>string</a:t>
            </a:r>
            <a:r>
              <a:rPr spc="35" dirty="0">
                <a:latin typeface="Arial" panose="020B0604020202020204" pitchFamily="34" charset="0"/>
                <a:cs typeface="Arial" panose="020B0604020202020204" pitchFamily="34" charset="0"/>
              </a:rPr>
              <a:t> </a:t>
            </a:r>
            <a:r>
              <a:rPr spc="65" dirty="0">
                <a:latin typeface="Arial" panose="020B0604020202020204" pitchFamily="34" charset="0"/>
                <a:cs typeface="Arial" panose="020B0604020202020204" pitchFamily="34" charset="0"/>
              </a:rPr>
              <a:t>of</a:t>
            </a:r>
            <a:r>
              <a:rPr spc="35" dirty="0">
                <a:latin typeface="Arial" panose="020B0604020202020204" pitchFamily="34" charset="0"/>
                <a:cs typeface="Arial" panose="020B0604020202020204" pitchFamily="34" charset="0"/>
              </a:rPr>
              <a:t> </a:t>
            </a:r>
            <a:r>
              <a:rPr spc="75" dirty="0">
                <a:latin typeface="Arial" panose="020B0604020202020204" pitchFamily="34" charset="0"/>
                <a:cs typeface="Arial" panose="020B0604020202020204" pitchFamily="34" charset="0"/>
              </a:rPr>
              <a:t>length</a:t>
            </a:r>
            <a:r>
              <a:rPr spc="30"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spc="-45" dirty="0">
                <a:latin typeface="Arial" panose="020B0604020202020204" pitchFamily="34" charset="0"/>
                <a:cs typeface="Arial" panose="020B0604020202020204" pitchFamily="34" charset="0"/>
              </a:rPr>
              <a:t>:</a:t>
            </a:r>
            <a:r>
              <a:rPr lang="zh-CN" altLang="en-US" spc="-45"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i="1" spc="110" dirty="0">
                <a:latin typeface="Arial" panose="020B0604020202020204" pitchFamily="34" charset="0"/>
                <a:cs typeface="Arial" panose="020B0604020202020204" pitchFamily="34" charset="0"/>
              </a:rPr>
              <a:t> </a:t>
            </a:r>
            <a:r>
              <a:rPr spc="60" dirty="0">
                <a:latin typeface="Arial" panose="020B0604020202020204" pitchFamily="34" charset="0"/>
                <a:cs typeface="Arial" panose="020B0604020202020204" pitchFamily="34" charset="0"/>
              </a:rPr>
              <a:t>multiplies/adds.</a:t>
            </a:r>
            <a:endParaRPr dirty="0">
              <a:latin typeface="Arial" panose="020B0604020202020204" pitchFamily="34" charset="0"/>
              <a:cs typeface="Arial" panose="020B0604020202020204" pitchFamily="34" charset="0"/>
            </a:endParaRPr>
          </a:p>
          <a:p>
            <a:pPr marL="298450" indent="-285750">
              <a:spcBef>
                <a:spcPts val="300"/>
              </a:spcBef>
              <a:spcAft>
                <a:spcPts val="300"/>
              </a:spcAft>
              <a:buClr>
                <a:schemeClr val="accent1"/>
              </a:buClr>
              <a:buFont typeface="Wingdings" pitchFamily="2" charset="2"/>
              <a:buChar char="§"/>
              <a:tabLst>
                <a:tab pos="1991995" algn="l"/>
              </a:tabLst>
            </a:pPr>
            <a:r>
              <a:rPr spc="55" dirty="0">
                <a:latin typeface="Arial" panose="020B0604020202020204" pitchFamily="34" charset="0"/>
                <a:cs typeface="Arial" panose="020B0604020202020204" pitchFamily="34" charset="0"/>
              </a:rPr>
              <a:t>Equivalent</a:t>
            </a:r>
            <a:r>
              <a:rPr spc="40"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lang="zh-CN" altLang="en-US" spc="50"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h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sz="1600" dirty="0">
                <a:latin typeface="Arial" panose="020B0604020202020204" pitchFamily="34" charset="0"/>
                <a:cs typeface="Arial" panose="020B0604020202020204" pitchFamily="34" charset="0"/>
              </a:rPr>
              <a:t>0</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lang="en-US" altLang="zh-CN" i="1" baseline="25462" dirty="0">
                <a:latin typeface="Arial" panose="020B0604020202020204" pitchFamily="34" charset="0"/>
                <a:cs typeface="Arial" panose="020B0604020202020204" pitchFamily="34" charset="0"/>
              </a:rPr>
              <a:t>n</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 +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3</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2 </a:t>
            </a:r>
            <a:r>
              <a:rPr dirty="0">
                <a:latin typeface="Arial" panose="020B0604020202020204" pitchFamily="34" charset="0"/>
                <a:cs typeface="Arial" panose="020B0604020202020204" pitchFamily="34" charset="0"/>
              </a:rPr>
              <a:t>+ </a:t>
            </a:r>
            <a:r>
              <a:rPr i="1" spc="-5" dirty="0">
                <a:latin typeface="Arial" panose="020B0604020202020204" pitchFamily="34" charset="0"/>
                <a:cs typeface="Arial" panose="020B0604020202020204" pitchFamily="34" charset="0"/>
              </a:rPr>
              <a:t>s</a:t>
            </a:r>
            <a:r>
              <a:rPr spc="-5" dirty="0">
                <a:latin typeface="Arial" panose="020B0604020202020204" pitchFamily="34" charset="0"/>
                <a:cs typeface="Arial" panose="020B0604020202020204" pitchFamily="34" charset="0"/>
              </a:rPr>
              <a:t>[</a:t>
            </a:r>
            <a:r>
              <a:rPr lang="en-US" altLang="zh-CN" sz="1600" i="1" spc="-5" dirty="0">
                <a:latin typeface="Arial" panose="020B0604020202020204" pitchFamily="34" charset="0"/>
                <a:cs typeface="Arial" panose="020B0604020202020204" pitchFamily="34" charset="0"/>
              </a:rPr>
              <a:t>n</a:t>
            </a:r>
            <a:r>
              <a:rPr sz="1600" i="1" spc="-5"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2</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1</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a:t>
            </a:r>
            <a:r>
              <a:rPr spc="-330" dirty="0">
                <a:latin typeface="Arial" panose="020B0604020202020204" pitchFamily="34" charset="0"/>
                <a:cs typeface="Arial" panose="020B0604020202020204" pitchFamily="34" charset="0"/>
              </a:rPr>
              <a:t> </a:t>
            </a:r>
            <a:r>
              <a:rPr spc="-25" dirty="0">
                <a:latin typeface="Arial" panose="020B0604020202020204" pitchFamily="34" charset="0"/>
                <a:cs typeface="Arial" panose="020B0604020202020204" pitchFamily="34" charset="0"/>
              </a:rPr>
              <a:t>31</a:t>
            </a:r>
            <a:r>
              <a:rPr spc="-37" baseline="25462" dirty="0">
                <a:latin typeface="Arial" panose="020B0604020202020204" pitchFamily="34" charset="0"/>
                <a:cs typeface="Arial" panose="020B0604020202020204" pitchFamily="34" charset="0"/>
              </a:rPr>
              <a:t>0</a:t>
            </a:r>
            <a:r>
              <a:rPr spc="-25"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p:txBody>
      </p:sp>
      <p:sp>
        <p:nvSpPr>
          <p:cNvPr id="5" name="object 3">
            <a:extLst>
              <a:ext uri="{FF2B5EF4-FFF2-40B4-BE49-F238E27FC236}">
                <a16:creationId xmlns:a16="http://schemas.microsoft.com/office/drawing/2014/main" id="{67E0D0B3-2CC3-8841-91A3-6A9051C5A3EF}"/>
              </a:ext>
            </a:extLst>
          </p:cNvPr>
          <p:cNvSpPr txBox="1"/>
          <p:nvPr/>
        </p:nvSpPr>
        <p:spPr>
          <a:xfrm>
            <a:off x="754696" y="5258774"/>
            <a:ext cx="427824" cy="289823"/>
          </a:xfrm>
          <a:prstGeom prst="rect">
            <a:avLst/>
          </a:prstGeom>
        </p:spPr>
        <p:txBody>
          <a:bodyPr vert="horz" wrap="square" lIns="0" tIns="12700" rIns="0" bIns="0" rtlCol="0">
            <a:spAutoFit/>
          </a:bodyPr>
          <a:lstStyle/>
          <a:p>
            <a:pPr marL="12700">
              <a:lnSpc>
                <a:spcPct val="100000"/>
              </a:lnSpc>
              <a:spcBef>
                <a:spcPts val="100"/>
              </a:spcBef>
            </a:pPr>
            <a:r>
              <a:rPr spc="40" dirty="0">
                <a:solidFill>
                  <a:srgbClr val="005493"/>
                </a:solidFill>
                <a:latin typeface="Trebuchet MS"/>
                <a:cs typeface="Trebuchet MS"/>
              </a:rPr>
              <a:t>Ex.</a:t>
            </a:r>
            <a:endParaRPr dirty="0">
              <a:latin typeface="Trebuchet MS"/>
              <a:cs typeface="Trebuchet MS"/>
            </a:endParaRPr>
          </a:p>
        </p:txBody>
      </p:sp>
      <p:sp>
        <p:nvSpPr>
          <p:cNvPr id="12" name="object 11">
            <a:extLst>
              <a:ext uri="{FF2B5EF4-FFF2-40B4-BE49-F238E27FC236}">
                <a16:creationId xmlns:a16="http://schemas.microsoft.com/office/drawing/2014/main" id="{DA55FCFC-CDF7-7F42-A0F1-6F332742106B}"/>
              </a:ext>
            </a:extLst>
          </p:cNvPr>
          <p:cNvSpPr txBox="1"/>
          <p:nvPr/>
        </p:nvSpPr>
        <p:spPr>
          <a:xfrm>
            <a:off x="4501609" y="5255091"/>
            <a:ext cx="4440235" cy="849592"/>
          </a:xfrm>
          <a:prstGeom prst="rect">
            <a:avLst/>
          </a:prstGeom>
          <a:ln>
            <a:noFill/>
          </a:ln>
        </p:spPr>
        <p:txBody>
          <a:bodyPr vert="horz" wrap="square" lIns="0" tIns="48895" rIns="0" bIns="0" rtlCol="0" anchor="ctr">
            <a:spAutoFit/>
          </a:bodyPr>
          <a:lstStyle/>
          <a:p>
            <a:pPr marL="12700">
              <a:spcBef>
                <a:spcPts val="300"/>
              </a:spcBef>
              <a:spcAft>
                <a:spcPts val="300"/>
              </a:spcAft>
            </a:pPr>
            <a:r>
              <a:rPr sz="1400" spc="130" dirty="0">
                <a:solidFill>
                  <a:srgbClr val="8D3124"/>
                </a:solidFill>
                <a:latin typeface="Arial" panose="020B0604020202020204" pitchFamily="34" charset="0"/>
                <a:cs typeface="Arial" panose="020B0604020202020204" pitchFamily="34" charset="0"/>
              </a:rPr>
              <a:t>3045982</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99·31</a:t>
            </a:r>
            <a:r>
              <a:rPr sz="1400" spc="135" baseline="20833" dirty="0">
                <a:solidFill>
                  <a:srgbClr val="8D3124"/>
                </a:solidFill>
                <a:latin typeface="Arial" panose="020B0604020202020204" pitchFamily="34" charset="0"/>
                <a:cs typeface="Arial" panose="020B0604020202020204" pitchFamily="34" charset="0"/>
              </a:rPr>
              <a:t>3</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97·31</a:t>
            </a:r>
            <a:r>
              <a:rPr sz="1400" spc="135" baseline="20833" dirty="0">
                <a:solidFill>
                  <a:srgbClr val="8D3124"/>
                </a:solidFill>
                <a:latin typeface="Arial" panose="020B0604020202020204" pitchFamily="34" charset="0"/>
                <a:cs typeface="Arial" panose="020B0604020202020204" pitchFamily="34" charset="0"/>
              </a:rPr>
              <a:t>2</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1</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5"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0</a:t>
            </a:r>
            <a:endParaRPr sz="1400" baseline="20833" dirty="0">
              <a:latin typeface="Arial" panose="020B0604020202020204" pitchFamily="34" charset="0"/>
              <a:cs typeface="Arial" panose="020B0604020202020204" pitchFamily="34" charset="0"/>
            </a:endParaRPr>
          </a:p>
          <a:p>
            <a:pPr marL="735965">
              <a:spcBef>
                <a:spcPts val="300"/>
              </a:spcBef>
              <a:spcAft>
                <a:spcPts val="300"/>
              </a:spcAft>
            </a:pPr>
            <a:r>
              <a:rPr lang="zh-CN" altLang="en-US" sz="1400" spc="13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5"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85"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70" dirty="0">
                <a:solidFill>
                  <a:srgbClr val="8D3124"/>
                </a:solidFill>
                <a:latin typeface="Arial" panose="020B0604020202020204" pitchFamily="34" charset="0"/>
                <a:cs typeface="Arial" panose="020B0604020202020204" pitchFamily="34" charset="0"/>
              </a:rPr>
              <a:t>(97</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(99)))</a:t>
            </a:r>
            <a:endParaRPr sz="1400" dirty="0">
              <a:latin typeface="Arial" panose="020B0604020202020204" pitchFamily="34" charset="0"/>
              <a:cs typeface="Arial" panose="020B0604020202020204" pitchFamily="34" charset="0"/>
            </a:endParaRPr>
          </a:p>
          <a:p>
            <a:pPr marL="870585">
              <a:spcBef>
                <a:spcPts val="300"/>
              </a:spcBef>
              <a:spcAft>
                <a:spcPts val="300"/>
              </a:spcAft>
            </a:pPr>
            <a:r>
              <a:rPr sz="1400" spc="55" dirty="0">
                <a:solidFill>
                  <a:srgbClr val="8D3124"/>
                </a:solidFill>
                <a:latin typeface="Arial" panose="020B0604020202020204" pitchFamily="34" charset="0"/>
                <a:cs typeface="Arial" panose="020B0604020202020204" pitchFamily="34" charset="0"/>
              </a:rPr>
              <a:t>(Horner's</a:t>
            </a:r>
            <a:r>
              <a:rPr sz="1400" spc="10" dirty="0">
                <a:solidFill>
                  <a:srgbClr val="8D3124"/>
                </a:solidFill>
                <a:latin typeface="Arial" panose="020B0604020202020204" pitchFamily="34" charset="0"/>
                <a:cs typeface="Arial" panose="020B0604020202020204" pitchFamily="34" charset="0"/>
              </a:rPr>
              <a:t> </a:t>
            </a:r>
            <a:r>
              <a:rPr sz="1400" spc="45" dirty="0">
                <a:solidFill>
                  <a:srgbClr val="8D3124"/>
                </a:solidFill>
                <a:latin typeface="Arial" panose="020B0604020202020204" pitchFamily="34" charset="0"/>
                <a:cs typeface="Arial" panose="020B0604020202020204" pitchFamily="34" charset="0"/>
              </a:rPr>
              <a:t>method)</a:t>
            </a:r>
            <a:endParaRPr sz="1400" dirty="0">
              <a:latin typeface="Arial" panose="020B0604020202020204" pitchFamily="34" charset="0"/>
              <a:cs typeface="Arial" panose="020B0604020202020204" pitchFamily="34" charset="0"/>
            </a:endParaRPr>
          </a:p>
        </p:txBody>
      </p:sp>
      <p:sp>
        <p:nvSpPr>
          <p:cNvPr id="13" name="object 12">
            <a:extLst>
              <a:ext uri="{FF2B5EF4-FFF2-40B4-BE49-F238E27FC236}">
                <a16:creationId xmlns:a16="http://schemas.microsoft.com/office/drawing/2014/main" id="{79AA7AB1-28B3-1143-B356-B6936D0E6BD4}"/>
              </a:ext>
            </a:extLst>
          </p:cNvPr>
          <p:cNvSpPr txBox="1"/>
          <p:nvPr/>
        </p:nvSpPr>
        <p:spPr>
          <a:xfrm>
            <a:off x="3798975" y="3613212"/>
            <a:ext cx="1405268" cy="228268"/>
          </a:xfrm>
          <a:prstGeom prst="rect">
            <a:avLst/>
          </a:prstGeom>
        </p:spPr>
        <p:txBody>
          <a:bodyPr vert="horz" wrap="square" lIns="0" tIns="12700" rIns="0" bIns="0" rtlCol="0">
            <a:spAutoFit/>
          </a:bodyPr>
          <a:lstStyle/>
          <a:p>
            <a:pPr>
              <a:lnSpc>
                <a:spcPct val="100000"/>
              </a:lnSpc>
              <a:spcBef>
                <a:spcPts val="100"/>
              </a:spcBef>
            </a:pPr>
            <a:r>
              <a:rPr sz="1400" spc="15" dirty="0">
                <a:solidFill>
                  <a:schemeClr val="accent6"/>
                </a:solidFill>
                <a:latin typeface="Arial" panose="020B0604020202020204" pitchFamily="34" charset="0"/>
                <a:cs typeface="Arial" panose="020B0604020202020204" pitchFamily="34" charset="0"/>
              </a:rPr>
              <a:t>i</a:t>
            </a:r>
            <a:r>
              <a:rPr sz="1400" spc="22" baseline="20833" dirty="0">
                <a:solidFill>
                  <a:schemeClr val="accent6"/>
                </a:solidFill>
                <a:latin typeface="Arial" panose="020B0604020202020204" pitchFamily="34" charset="0"/>
                <a:cs typeface="Arial" panose="020B0604020202020204" pitchFamily="34" charset="0"/>
              </a:rPr>
              <a:t>th </a:t>
            </a:r>
            <a:r>
              <a:rPr sz="1400" spc="25" dirty="0">
                <a:solidFill>
                  <a:schemeClr val="accent6"/>
                </a:solidFill>
                <a:latin typeface="Arial" panose="020B0604020202020204" pitchFamily="34" charset="0"/>
                <a:cs typeface="Arial" panose="020B0604020202020204" pitchFamily="34" charset="0"/>
              </a:rPr>
              <a:t>character </a:t>
            </a:r>
            <a:r>
              <a:rPr sz="1400" spc="45" dirty="0">
                <a:solidFill>
                  <a:schemeClr val="accent6"/>
                </a:solidFill>
                <a:latin typeface="Arial" panose="020B0604020202020204" pitchFamily="34" charset="0"/>
                <a:cs typeface="Arial" panose="020B0604020202020204" pitchFamily="34" charset="0"/>
              </a:rPr>
              <a:t>of</a:t>
            </a:r>
            <a:r>
              <a:rPr sz="1400" spc="-60" dirty="0">
                <a:solidFill>
                  <a:schemeClr val="accent6"/>
                </a:solidFill>
                <a:latin typeface="Arial" panose="020B0604020202020204" pitchFamily="34" charset="0"/>
                <a:cs typeface="Arial" panose="020B0604020202020204" pitchFamily="34" charset="0"/>
              </a:rPr>
              <a:t> </a:t>
            </a:r>
            <a:r>
              <a:rPr sz="1400" spc="125" dirty="0">
                <a:solidFill>
                  <a:schemeClr val="accent6"/>
                </a:solidFill>
                <a:latin typeface="Arial" panose="020B0604020202020204" pitchFamily="34" charset="0"/>
                <a:cs typeface="Arial" panose="020B0604020202020204" pitchFamily="34" charset="0"/>
              </a:rPr>
              <a:t>s</a:t>
            </a:r>
            <a:endParaRPr sz="1400" dirty="0">
              <a:solidFill>
                <a:schemeClr val="accent6"/>
              </a:solidFill>
              <a:latin typeface="Arial" panose="020B0604020202020204" pitchFamily="34" charset="0"/>
              <a:cs typeface="Arial" panose="020B0604020202020204" pitchFamily="34" charset="0"/>
            </a:endParaRPr>
          </a:p>
        </p:txBody>
      </p:sp>
      <p:sp>
        <p:nvSpPr>
          <p:cNvPr id="16" name="object 15">
            <a:extLst>
              <a:ext uri="{FF2B5EF4-FFF2-40B4-BE49-F238E27FC236}">
                <a16:creationId xmlns:a16="http://schemas.microsoft.com/office/drawing/2014/main" id="{BF80A1D4-9CD7-204E-B527-36407E3A0142}"/>
              </a:ext>
            </a:extLst>
          </p:cNvPr>
          <p:cNvSpPr txBox="1"/>
          <p:nvPr/>
        </p:nvSpPr>
        <p:spPr>
          <a:xfrm>
            <a:off x="1287789" y="5306422"/>
            <a:ext cx="2957304" cy="553998"/>
          </a:xfrm>
          <a:prstGeom prst="rect">
            <a:avLst/>
          </a:prstGeom>
          <a:solidFill>
            <a:schemeClr val="bg1">
              <a:lumMod val="95000"/>
            </a:schemeClr>
          </a:solidFill>
          <a:ln>
            <a:solidFill>
              <a:schemeClr val="accent1"/>
            </a:solidFill>
          </a:ln>
        </p:spPr>
        <p:txBody>
          <a:bodyPr vert="horz" wrap="square" lIns="0" tIns="35560" rIns="0" bIns="0" rtlCol="0">
            <a:spAutoFit/>
          </a:bodyPr>
          <a:lstStyle/>
          <a:p>
            <a:pPr marL="12700">
              <a:lnSpc>
                <a:spcPct val="100000"/>
              </a:lnSpc>
              <a:spcBef>
                <a:spcPts val="280"/>
              </a:spcBef>
            </a:pPr>
            <a:r>
              <a:rPr sz="1600" dirty="0">
                <a:latin typeface="Courier" pitchFamily="2" charset="0"/>
                <a:cs typeface="DejaVu Sans Mono"/>
              </a:rPr>
              <a:t>String s =</a:t>
            </a:r>
            <a:r>
              <a:rPr sz="1600" spc="-30" dirty="0">
                <a:latin typeface="Courier" pitchFamily="2" charset="0"/>
                <a:cs typeface="DejaVu Sans Mono"/>
              </a:rPr>
              <a:t> </a:t>
            </a:r>
            <a:r>
              <a:rPr sz="1600" dirty="0">
                <a:latin typeface="Courier" pitchFamily="2" charset="0"/>
                <a:cs typeface="DejaVu Sans Mono"/>
              </a:rPr>
              <a:t>"call";</a:t>
            </a:r>
          </a:p>
          <a:p>
            <a:pPr marL="12700">
              <a:lnSpc>
                <a:spcPct val="100000"/>
              </a:lnSpc>
              <a:spcBef>
                <a:spcPts val="185"/>
              </a:spcBef>
            </a:pPr>
            <a:r>
              <a:rPr sz="1600" dirty="0">
                <a:latin typeface="Courier" pitchFamily="2" charset="0"/>
                <a:cs typeface="DejaVu Sans Mono"/>
              </a:rPr>
              <a:t>int code =</a:t>
            </a:r>
            <a:r>
              <a:rPr sz="1600" spc="-80" dirty="0">
                <a:latin typeface="Courier" pitchFamily="2" charset="0"/>
                <a:cs typeface="DejaVu Sans Mono"/>
              </a:rPr>
              <a:t> </a:t>
            </a:r>
            <a:r>
              <a:rPr sz="1600" dirty="0">
                <a:latin typeface="Courier" pitchFamily="2" charset="0"/>
                <a:cs typeface="DejaVu Sans Mono"/>
              </a:rPr>
              <a:t>s.hashCode();</a:t>
            </a:r>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10</a:t>
            </a:fld>
            <a:endParaRPr lang="en-US" spc="95" dirty="0"/>
          </a:p>
        </p:txBody>
      </p:sp>
      <p:sp>
        <p:nvSpPr>
          <p:cNvPr id="23" name="object 18">
            <a:extLst>
              <a:ext uri="{FF2B5EF4-FFF2-40B4-BE49-F238E27FC236}">
                <a16:creationId xmlns:a16="http://schemas.microsoft.com/office/drawing/2014/main" id="{0FBAE064-6A93-A241-8862-D55B79CF2D1D}"/>
              </a:ext>
            </a:extLst>
          </p:cNvPr>
          <p:cNvSpPr/>
          <p:nvPr/>
        </p:nvSpPr>
        <p:spPr>
          <a:xfrm>
            <a:off x="6494144" y="1834335"/>
            <a:ext cx="1590634" cy="2260600"/>
          </a:xfrm>
          <a:prstGeom prst="rect">
            <a:avLst/>
          </a:prstGeom>
          <a:blipFill>
            <a:blip r:embed="rId3" cstate="print"/>
            <a:stretch>
              <a:fillRect/>
            </a:stretch>
          </a:blipFill>
        </p:spPr>
        <p:txBody>
          <a:bodyPr wrap="square" lIns="0" tIns="0" rIns="0" bIns="0" rtlCol="0"/>
          <a:lstStyle/>
          <a:p>
            <a:endParaRPr/>
          </a:p>
        </p:txBody>
      </p:sp>
      <p:graphicFrame>
        <p:nvGraphicFramePr>
          <p:cNvPr id="24" name="object 19">
            <a:extLst>
              <a:ext uri="{FF2B5EF4-FFF2-40B4-BE49-F238E27FC236}">
                <a16:creationId xmlns:a16="http://schemas.microsoft.com/office/drawing/2014/main" id="{485DEB34-E0B1-CB4F-8567-FD203202C1A2}"/>
              </a:ext>
            </a:extLst>
          </p:cNvPr>
          <p:cNvGraphicFramePr>
            <a:graphicFrameLocks noGrp="1"/>
          </p:cNvGraphicFramePr>
          <p:nvPr>
            <p:extLst>
              <p:ext uri="{D42A27DB-BD31-4B8C-83A1-F6EECF244321}">
                <p14:modId xmlns:p14="http://schemas.microsoft.com/office/powerpoint/2010/main" val="4024212630"/>
              </p:ext>
            </p:extLst>
          </p:nvPr>
        </p:nvGraphicFramePr>
        <p:xfrm>
          <a:off x="6552360" y="1899346"/>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25" name="Rectangle 24">
            <a:extLst>
              <a:ext uri="{FF2B5EF4-FFF2-40B4-BE49-F238E27FC236}">
                <a16:creationId xmlns:a16="http://schemas.microsoft.com/office/drawing/2014/main" id="{376E2E40-55B9-6949-BC17-3EA346746158}"/>
              </a:ext>
            </a:extLst>
          </p:cNvPr>
          <p:cNvSpPr/>
          <p:nvPr/>
        </p:nvSpPr>
        <p:spPr>
          <a:xfrm>
            <a:off x="535323" y="5977536"/>
            <a:ext cx="7120556" cy="661720"/>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3045982</a:t>
            </a:r>
          </a:p>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It</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involves all the characters of the string</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 computing the hash function.</a:t>
            </a:r>
          </a:p>
        </p:txBody>
      </p:sp>
      <p:cxnSp>
        <p:nvCxnSpPr>
          <p:cNvPr id="26" name="Straight Arrow Connector 25">
            <a:extLst>
              <a:ext uri="{FF2B5EF4-FFF2-40B4-BE49-F238E27FC236}">
                <a16:creationId xmlns:a16="http://schemas.microsoft.com/office/drawing/2014/main" id="{8E3282A3-BD41-E44C-B026-94C031796C49}"/>
              </a:ext>
            </a:extLst>
          </p:cNvPr>
          <p:cNvCxnSpPr>
            <a:cxnSpLocks/>
          </p:cNvCxnSpPr>
          <p:nvPr/>
        </p:nvCxnSpPr>
        <p:spPr>
          <a:xfrm flipH="1" flipV="1">
            <a:off x="3431117" y="3426562"/>
            <a:ext cx="528506" cy="18665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DA92B4CE-BFE1-2543-ACB1-2EAAA9284B28}"/>
              </a:ext>
            </a:extLst>
          </p:cNvPr>
          <p:cNvCxnSpPr>
            <a:cxnSpLocks/>
          </p:cNvCxnSpPr>
          <p:nvPr/>
        </p:nvCxnSpPr>
        <p:spPr>
          <a:xfrm flipH="1">
            <a:off x="4501609" y="5688376"/>
            <a:ext cx="256516" cy="11690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2301E0E0-BD3B-EE4A-BA75-0C43B2C2D9D3}"/>
              </a:ext>
            </a:extLst>
          </p:cNvPr>
          <p:cNvSpPr/>
          <p:nvPr/>
        </p:nvSpPr>
        <p:spPr>
          <a:xfrm>
            <a:off x="825353" y="124752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pic>
        <p:nvPicPr>
          <p:cNvPr id="144" name="Picture 143">
            <a:extLst>
              <a:ext uri="{FF2B5EF4-FFF2-40B4-BE49-F238E27FC236}">
                <a16:creationId xmlns:a16="http://schemas.microsoft.com/office/drawing/2014/main" id="{C268074A-1F91-4942-B35C-F9AC65ACB5F4}"/>
              </a:ext>
            </a:extLst>
          </p:cNvPr>
          <p:cNvPicPr>
            <a:picLocks noChangeAspect="1"/>
          </p:cNvPicPr>
          <p:nvPr/>
        </p:nvPicPr>
        <p:blipFill>
          <a:blip r:embed="rId4"/>
          <a:stretch>
            <a:fillRect/>
          </a:stretch>
        </p:blipFill>
        <p:spPr>
          <a:xfrm>
            <a:off x="4121121" y="1175080"/>
            <a:ext cx="4877282" cy="1682694"/>
          </a:xfrm>
          <a:prstGeom prst="rect">
            <a:avLst/>
          </a:prstGeom>
        </p:spPr>
      </p:pic>
    </p:spTree>
    <p:extLst>
      <p:ext uri="{BB962C8B-B14F-4D97-AF65-F5344CB8AC3E}">
        <p14:creationId xmlns:p14="http://schemas.microsoft.com/office/powerpoint/2010/main" val="350513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par>
                                <p:cTn id="16" presetID="9"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bg/>
                                          </p:spTgt>
                                        </p:tgtEl>
                                        <p:attrNameLst>
                                          <p:attrName>style.visibility</p:attrName>
                                        </p:attrNameLst>
                                      </p:cBhvr>
                                      <p:to>
                                        <p:strVal val="visible"/>
                                      </p:to>
                                    </p:set>
                                    <p:animEffect transition="in" filter="dissolve">
                                      <p:cBhvr>
                                        <p:cTn id="31" dur="500"/>
                                        <p:tgtEl>
                                          <p:spTgt spid="4">
                                            <p:bg/>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dissolve">
                                      <p:cBhvr>
                                        <p:cTn id="36" dur="500"/>
                                        <p:tgtEl>
                                          <p:spTgt spid="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dissolve">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dissolve">
                                      <p:cBhvr>
                                        <p:cTn id="46" dur="500"/>
                                        <p:tgtEl>
                                          <p:spTgt spid="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dissolve">
                                      <p:cBhvr>
                                        <p:cTn id="54" dur="500"/>
                                        <p:tgtEl>
                                          <p:spTgt spid="12"/>
                                        </p:tgtEl>
                                      </p:cBhvr>
                                    </p:animEffect>
                                  </p:childTnLst>
                                </p:cTn>
                              </p:par>
                              <p:par>
                                <p:cTn id="55" presetID="9"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5">
                                            <p:txEl>
                                              <p:pRg st="0" end="0"/>
                                            </p:txEl>
                                          </p:spTgt>
                                        </p:tgtEl>
                                        <p:attrNameLst>
                                          <p:attrName>style.visibility</p:attrName>
                                        </p:attrNameLst>
                                      </p:cBhvr>
                                      <p:to>
                                        <p:strVal val="visible"/>
                                      </p:to>
                                    </p:set>
                                    <p:animEffect transition="in" filter="dissolve">
                                      <p:cBhvr>
                                        <p:cTn id="62" dur="500"/>
                                        <p:tgtEl>
                                          <p:spTgt spid="25">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5">
                                            <p:txEl>
                                              <p:pRg st="1" end="1"/>
                                            </p:txEl>
                                          </p:spTgt>
                                        </p:tgtEl>
                                        <p:attrNameLst>
                                          <p:attrName>style.visibility</p:attrName>
                                        </p:attrNameLst>
                                      </p:cBhvr>
                                      <p:to>
                                        <p:strVal val="visible"/>
                                      </p:to>
                                    </p:set>
                                    <p:animEffect transition="in" filter="dissolve">
                                      <p:cBhvr>
                                        <p:cTn id="67" dur="500"/>
                                        <p:tgtEl>
                                          <p:spTgt spid="25">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44"/>
                                        </p:tgtEl>
                                        <p:attrNameLst>
                                          <p:attrName>style.visibility</p:attrName>
                                        </p:attrNameLst>
                                      </p:cBhvr>
                                      <p:to>
                                        <p:strVal val="visible"/>
                                      </p:to>
                                    </p:set>
                                    <p:animEffect transition="in" filter="dissolve">
                                      <p:cBhvr>
                                        <p:cTn id="7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P spid="5" grpId="0"/>
      <p:bldP spid="12" grpId="0" animBg="1"/>
      <p:bldP spid="13" grpId="0"/>
      <p:bldP spid="16" grpId="0" animBg="1"/>
      <p:bldP spid="23" grpId="0" animBg="1"/>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p:txBody>
          <a:bodyPr>
            <a:normAutofit fontScale="90000"/>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r>
              <a:rPr lang="zh-CN" altLang="en-US" spc="15" dirty="0">
                <a:latin typeface="Arial"/>
                <a:cs typeface="Arial"/>
              </a:rPr>
              <a:t> </a:t>
            </a:r>
            <a:r>
              <a:rPr lang="en-US" altLang="zh-CN" spc="15" dirty="0">
                <a:latin typeface="Arial"/>
                <a:cs typeface="Arial"/>
              </a:rPr>
              <a:t>(Contd.)</a:t>
            </a:r>
            <a:endParaRPr lang="en-US" dirty="0"/>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11</a:t>
            </a:fld>
            <a:endParaRPr lang="en-US" spc="95" dirty="0"/>
          </a:p>
        </p:txBody>
      </p:sp>
      <p:sp>
        <p:nvSpPr>
          <p:cNvPr id="34" name="Rectangle 33">
            <a:extLst>
              <a:ext uri="{FF2B5EF4-FFF2-40B4-BE49-F238E27FC236}">
                <a16:creationId xmlns:a16="http://schemas.microsoft.com/office/drawing/2014/main" id="{2301E0E0-BD3B-EE4A-BA75-0C43B2C2D9D3}"/>
              </a:ext>
            </a:extLst>
          </p:cNvPr>
          <p:cNvSpPr/>
          <p:nvPr/>
        </p:nvSpPr>
        <p:spPr>
          <a:xfrm>
            <a:off x="707907" y="1342137"/>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grpSp>
        <p:nvGrpSpPr>
          <p:cNvPr id="18" name="Group 17">
            <a:extLst>
              <a:ext uri="{FF2B5EF4-FFF2-40B4-BE49-F238E27FC236}">
                <a16:creationId xmlns:a16="http://schemas.microsoft.com/office/drawing/2014/main" id="{9D8377AD-076C-E741-BE08-C6C26A6ECFA1}"/>
              </a:ext>
            </a:extLst>
          </p:cNvPr>
          <p:cNvGrpSpPr/>
          <p:nvPr/>
        </p:nvGrpSpPr>
        <p:grpSpPr>
          <a:xfrm>
            <a:off x="692111" y="1700659"/>
            <a:ext cx="4898006" cy="3486068"/>
            <a:chOff x="692111" y="1700659"/>
            <a:chExt cx="4898006" cy="3486068"/>
          </a:xfrm>
        </p:grpSpPr>
        <p:sp>
          <p:nvSpPr>
            <p:cNvPr id="6" name="object 4">
              <a:extLst>
                <a:ext uri="{FF2B5EF4-FFF2-40B4-BE49-F238E27FC236}">
                  <a16:creationId xmlns:a16="http://schemas.microsoft.com/office/drawing/2014/main" id="{EDE91285-5DFC-E94A-8781-46EC9B38549E}"/>
                </a:ext>
              </a:extLst>
            </p:cNvPr>
            <p:cNvSpPr/>
            <p:nvPr/>
          </p:nvSpPr>
          <p:spPr>
            <a:xfrm>
              <a:off x="692111" y="1700659"/>
              <a:ext cx="4898006" cy="3486068"/>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761562" y="1767461"/>
              <a:ext cx="4694532" cy="327967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170906" y="2328855"/>
              <a:ext cx="242797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7" name="object 6">
              <a:extLst>
                <a:ext uri="{FF2B5EF4-FFF2-40B4-BE49-F238E27FC236}">
                  <a16:creationId xmlns:a16="http://schemas.microsoft.com/office/drawing/2014/main" id="{F7729C3D-6B80-8248-8F1B-00BCE38B9E6E}"/>
                </a:ext>
              </a:extLst>
            </p:cNvPr>
            <p:cNvSpPr/>
            <p:nvPr/>
          </p:nvSpPr>
          <p:spPr>
            <a:xfrm>
              <a:off x="1736419" y="3349170"/>
              <a:ext cx="2315463"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8" name="object 6">
              <a:extLst>
                <a:ext uri="{FF2B5EF4-FFF2-40B4-BE49-F238E27FC236}">
                  <a16:creationId xmlns:a16="http://schemas.microsoft.com/office/drawing/2014/main" id="{3DFA7AD4-5848-B04C-9EEA-1068C5150D23}"/>
                </a:ext>
              </a:extLst>
            </p:cNvPr>
            <p:cNvSpPr/>
            <p:nvPr/>
          </p:nvSpPr>
          <p:spPr>
            <a:xfrm>
              <a:off x="1736420" y="4033826"/>
              <a:ext cx="99839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851162" y="1875342"/>
              <a:ext cx="4460203" cy="3136756"/>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private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85" dirty="0">
                  <a:latin typeface="Courier" pitchFamily="2" charset="0"/>
                  <a:cs typeface="DejaVu Sans Mono"/>
                </a:rPr>
                <a:t> </a:t>
              </a:r>
              <a:r>
                <a:rPr lang="en-US" sz="1350" dirty="0">
                  <a:latin typeface="Courier" pitchFamily="2" charset="0"/>
                  <a:cs typeface="DejaVu Sans Mono"/>
                </a:rPr>
                <a:t>0;</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 =</a:t>
              </a:r>
              <a:r>
                <a:rPr lang="en-US" sz="1350" spc="-25" dirty="0">
                  <a:latin typeface="Courier" pitchFamily="2" charset="0"/>
                  <a:cs typeface="DejaVu Sans Mono"/>
                </a:rPr>
                <a:t> </a:t>
              </a:r>
              <a:r>
                <a:rPr lang="en-US" sz="1350" dirty="0">
                  <a:latin typeface="Courier" pitchFamily="2" charset="0"/>
                  <a:cs typeface="DejaVu Sans Mono"/>
                </a:rPr>
                <a:t>hash;</a:t>
              </a:r>
            </a:p>
            <a:p>
              <a:pPr marL="12700">
                <a:lnSpc>
                  <a:spcPct val="100000"/>
                </a:lnSpc>
                <a:spcBef>
                  <a:spcPts val="259"/>
                </a:spcBef>
              </a:pPr>
              <a:r>
                <a:rPr lang="en-US" sz="1350" dirty="0">
                  <a:latin typeface="Courier" pitchFamily="2" charset="0"/>
                  <a:cs typeface="DejaVu Sans Mono"/>
                </a:rPr>
                <a:t>		if (h != 0) return</a:t>
              </a:r>
              <a:r>
                <a:rPr lang="en-US" sz="1350" spc="-85"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hash =</a:t>
              </a:r>
              <a:r>
                <a:rPr lang="en-US" sz="1350" spc="-90"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30" name="object 17">
            <a:extLst>
              <a:ext uri="{FF2B5EF4-FFF2-40B4-BE49-F238E27FC236}">
                <a16:creationId xmlns:a16="http://schemas.microsoft.com/office/drawing/2014/main" id="{27508764-D11F-254B-90DF-1413A9E0714C}"/>
              </a:ext>
            </a:extLst>
          </p:cNvPr>
          <p:cNvSpPr txBox="1"/>
          <p:nvPr/>
        </p:nvSpPr>
        <p:spPr>
          <a:xfrm>
            <a:off x="6037634" y="3380741"/>
            <a:ext cx="1793887"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return </a:t>
            </a:r>
            <a:r>
              <a:rPr sz="1400" spc="45" dirty="0">
                <a:solidFill>
                  <a:schemeClr val="accent6"/>
                </a:solidFill>
                <a:latin typeface="Arial" panose="020B0604020202020204" pitchFamily="34" charset="0"/>
                <a:cs typeface="Arial" panose="020B0604020202020204" pitchFamily="34" charset="0"/>
              </a:rPr>
              <a:t>cached</a:t>
            </a:r>
            <a:r>
              <a:rPr sz="1400" spc="-65" dirty="0">
                <a:solidFill>
                  <a:schemeClr val="accent6"/>
                </a:solidFill>
                <a:latin typeface="Arial" panose="020B0604020202020204" pitchFamily="34" charset="0"/>
                <a:cs typeface="Arial" panose="020B0604020202020204" pitchFamily="34" charset="0"/>
              </a:rPr>
              <a:t> </a:t>
            </a:r>
            <a:r>
              <a:rPr sz="1400" spc="45" dirty="0">
                <a:solidFill>
                  <a:schemeClr val="accent6"/>
                </a:solidFill>
                <a:latin typeface="Arial" panose="020B0604020202020204" pitchFamily="34" charset="0"/>
                <a:cs typeface="Arial" panose="020B0604020202020204" pitchFamily="34" charset="0"/>
              </a:rPr>
              <a:t>value</a:t>
            </a:r>
            <a:endParaRPr sz="1400" dirty="0">
              <a:solidFill>
                <a:schemeClr val="accent6"/>
              </a:solidFill>
              <a:latin typeface="Arial" panose="020B0604020202020204" pitchFamily="34" charset="0"/>
              <a:cs typeface="Arial" panose="020B0604020202020204" pitchFamily="34" charset="0"/>
            </a:endParaRPr>
          </a:p>
        </p:txBody>
      </p:sp>
      <p:sp>
        <p:nvSpPr>
          <p:cNvPr id="31" name="object 20">
            <a:extLst>
              <a:ext uri="{FF2B5EF4-FFF2-40B4-BE49-F238E27FC236}">
                <a16:creationId xmlns:a16="http://schemas.microsoft.com/office/drawing/2014/main" id="{D0858E5E-12C0-3D47-9946-6665254C0726}"/>
              </a:ext>
            </a:extLst>
          </p:cNvPr>
          <p:cNvSpPr txBox="1"/>
          <p:nvPr/>
        </p:nvSpPr>
        <p:spPr>
          <a:xfrm>
            <a:off x="5775838" y="2328855"/>
            <a:ext cx="1744142"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90"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sp>
        <p:nvSpPr>
          <p:cNvPr id="32" name="object 23">
            <a:extLst>
              <a:ext uri="{FF2B5EF4-FFF2-40B4-BE49-F238E27FC236}">
                <a16:creationId xmlns:a16="http://schemas.microsoft.com/office/drawing/2014/main" id="{ED746526-9907-6F45-A9F0-6B5730458DA7}"/>
              </a:ext>
            </a:extLst>
          </p:cNvPr>
          <p:cNvSpPr txBox="1"/>
          <p:nvPr/>
        </p:nvSpPr>
        <p:spPr>
          <a:xfrm>
            <a:off x="5618599" y="4044442"/>
            <a:ext cx="2251543" cy="228268"/>
          </a:xfrm>
          <a:prstGeom prst="rect">
            <a:avLst/>
          </a:prstGeom>
        </p:spPr>
        <p:txBody>
          <a:bodyPr vert="horz" wrap="square" lIns="0" tIns="12700" rIns="0" bIns="0" rtlCol="0">
            <a:spAutoFit/>
          </a:bodyPr>
          <a:lstStyle/>
          <a:p>
            <a:pPr marL="12700">
              <a:lnSpc>
                <a:spcPct val="100000"/>
              </a:lnSpc>
              <a:spcBef>
                <a:spcPts val="100"/>
              </a:spcBef>
            </a:pPr>
            <a:r>
              <a:rPr sz="1400" spc="40" dirty="0">
                <a:solidFill>
                  <a:schemeClr val="accent6"/>
                </a:solidFill>
                <a:latin typeface="Arial" panose="020B0604020202020204" pitchFamily="34" charset="0"/>
                <a:cs typeface="Arial" panose="020B0604020202020204" pitchFamily="34" charset="0"/>
              </a:rPr>
              <a:t>store </a:t>
            </a: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105"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89D62512-45FC-F04F-89B8-7291F18976E0}"/>
              </a:ext>
            </a:extLst>
          </p:cNvPr>
          <p:cNvCxnSpPr>
            <a:cxnSpLocks/>
          </p:cNvCxnSpPr>
          <p:nvPr/>
        </p:nvCxnSpPr>
        <p:spPr>
          <a:xfrm flipH="1">
            <a:off x="3825381" y="2475662"/>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56046432-B9EF-1B4A-A82F-CD4C1074960C}"/>
              </a:ext>
            </a:extLst>
          </p:cNvPr>
          <p:cNvCxnSpPr>
            <a:cxnSpLocks/>
          </p:cNvCxnSpPr>
          <p:nvPr/>
        </p:nvCxnSpPr>
        <p:spPr>
          <a:xfrm flipH="1">
            <a:off x="4175437" y="3498285"/>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B44FCD66-F92A-754B-BABC-E084F17C5CDC}"/>
              </a:ext>
            </a:extLst>
          </p:cNvPr>
          <p:cNvCxnSpPr>
            <a:cxnSpLocks/>
          </p:cNvCxnSpPr>
          <p:nvPr/>
        </p:nvCxnSpPr>
        <p:spPr>
          <a:xfrm flipH="1">
            <a:off x="3141114" y="4217104"/>
            <a:ext cx="2151212"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8" name="object 2">
            <a:extLst>
              <a:ext uri="{FF2B5EF4-FFF2-40B4-BE49-F238E27FC236}">
                <a16:creationId xmlns:a16="http://schemas.microsoft.com/office/drawing/2014/main" id="{64559891-F80F-8E46-B032-F98086F004C9}"/>
              </a:ext>
            </a:extLst>
          </p:cNvPr>
          <p:cNvSpPr txBox="1"/>
          <p:nvPr/>
        </p:nvSpPr>
        <p:spPr>
          <a:xfrm>
            <a:off x="741318" y="5337896"/>
            <a:ext cx="5635948" cy="997709"/>
          </a:xfrm>
          <a:prstGeom prst="rect">
            <a:avLst/>
          </a:prstGeom>
          <a:solidFill>
            <a:srgbClr val="E6A20E"/>
          </a:solidFill>
        </p:spPr>
        <p:txBody>
          <a:bodyPr vert="horz" wrap="square" lIns="0" tIns="12700" rIns="0" bIns="0" rtlCol="0" anchor="ctr">
            <a:spAutoFit/>
          </a:bodyPr>
          <a:lstStyle>
            <a:defPPr>
              <a:defRPr lang="en-US"/>
            </a:defPPr>
            <a:lvl1pPr marL="298450" indent="-285750">
              <a:spcBef>
                <a:spcPts val="300"/>
              </a:spcBef>
              <a:spcAft>
                <a:spcPts val="300"/>
              </a:spcAft>
              <a:buClr>
                <a:schemeClr val="accent1"/>
              </a:buClr>
              <a:buFont typeface="Wingdings" pitchFamily="2" charset="2"/>
              <a:buChar char="§"/>
              <a:tabLst>
                <a:tab pos="5362575" algn="l"/>
              </a:tabLst>
              <a:defRPr spc="100">
                <a:latin typeface="Arial" panose="020B0604020202020204" pitchFamily="34" charset="0"/>
                <a:cs typeface="Arial" panose="020B0604020202020204" pitchFamily="34" charset="0"/>
              </a:defRPr>
            </a:lvl1pPr>
          </a:lstStyle>
          <a:p>
            <a:r>
              <a:rPr dirty="0"/>
              <a:t>Performance optimization.</a:t>
            </a:r>
            <a:endParaRPr lang="en-US" dirty="0"/>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Cache the hash value in an instance variable.</a:t>
            </a:r>
            <a:endParaRPr lang="en-US" dirty="0">
              <a:latin typeface="Arial" panose="020B0604020202020204" pitchFamily="34" charset="0"/>
              <a:cs typeface="Arial" panose="020B0604020202020204" pitchFamily="34" charset="0"/>
            </a:endParaRPr>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Return cached value.</a:t>
            </a:r>
          </a:p>
        </p:txBody>
      </p:sp>
    </p:spTree>
    <p:extLst>
      <p:ext uri="{BB962C8B-B14F-4D97-AF65-F5344CB8AC3E}">
        <p14:creationId xmlns:p14="http://schemas.microsoft.com/office/powerpoint/2010/main" val="274016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dissolv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dissolve">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0" grpId="0"/>
      <p:bldP spid="31" grpId="0"/>
      <p:bldP spid="32" grpId="0"/>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25B3-CD28-F548-8CF0-AFB0F54A721F}"/>
              </a:ext>
            </a:extLst>
          </p:cNvPr>
          <p:cNvSpPr>
            <a:spLocks noGrp="1"/>
          </p:cNvSpPr>
          <p:nvPr>
            <p:ph type="title"/>
          </p:nvPr>
        </p:nvSpPr>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a:t>
            </a:r>
            <a:r>
              <a:rPr lang="zh-CN" altLang="en-US" sz="2800" spc="40" dirty="0">
                <a:latin typeface="Arial"/>
                <a:cs typeface="Arial"/>
              </a:rPr>
              <a:t> </a:t>
            </a:r>
            <a:r>
              <a:rPr lang="en-US" sz="2800" spc="-15" dirty="0">
                <a:latin typeface="Arial"/>
                <a:cs typeface="Arial"/>
              </a:rPr>
              <a:t>User-defined</a:t>
            </a:r>
            <a:r>
              <a:rPr lang="en-US" sz="2800" spc="-5" dirty="0">
                <a:latin typeface="Arial"/>
                <a:cs typeface="Arial"/>
              </a:rPr>
              <a:t> </a:t>
            </a:r>
            <a:r>
              <a:rPr lang="en-US" altLang="zh-CN" sz="2800" spc="-10" dirty="0">
                <a:latin typeface="Arial"/>
                <a:cs typeface="Arial"/>
              </a:rPr>
              <a:t>T</a:t>
            </a:r>
            <a:r>
              <a:rPr lang="en-US" sz="2800" spc="-10" dirty="0">
                <a:latin typeface="Arial"/>
                <a:cs typeface="Arial"/>
              </a:rPr>
              <a:t>ypes</a:t>
            </a:r>
            <a:endParaRPr lang="en-US" sz="2800" dirty="0"/>
          </a:p>
        </p:txBody>
      </p:sp>
      <p:sp>
        <p:nvSpPr>
          <p:cNvPr id="4" name="object 3">
            <a:extLst>
              <a:ext uri="{FF2B5EF4-FFF2-40B4-BE49-F238E27FC236}">
                <a16:creationId xmlns:a16="http://schemas.microsoft.com/office/drawing/2014/main" id="{6AD6C0D2-EF45-5843-A970-E37C055B4EE5}"/>
              </a:ext>
            </a:extLst>
          </p:cNvPr>
          <p:cNvSpPr/>
          <p:nvPr/>
        </p:nvSpPr>
        <p:spPr>
          <a:xfrm>
            <a:off x="490756" y="1660904"/>
            <a:ext cx="6403363" cy="3068898"/>
          </a:xfrm>
          <a:prstGeom prst="rect">
            <a:avLst/>
          </a:prstGeom>
          <a:blipFill>
            <a:blip r:embed="rId3"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1EC9412F-6CFE-D743-8F56-6F7B98B1ADB0}"/>
              </a:ext>
            </a:extLst>
          </p:cNvPr>
          <p:cNvSpPr/>
          <p:nvPr/>
        </p:nvSpPr>
        <p:spPr>
          <a:xfrm>
            <a:off x="566036" y="1733979"/>
            <a:ext cx="6208139" cy="2955468"/>
          </a:xfrm>
          <a:custGeom>
            <a:avLst/>
            <a:gdLst/>
            <a:ahLst/>
            <a:cxnLst/>
            <a:rect l="l" t="t" r="r" b="b"/>
            <a:pathLst>
              <a:path w="7067550" h="5674995">
                <a:moveTo>
                  <a:pt x="0" y="0"/>
                </a:moveTo>
                <a:lnTo>
                  <a:pt x="7067212" y="0"/>
                </a:lnTo>
                <a:lnTo>
                  <a:pt x="7067212" y="5674754"/>
                </a:lnTo>
                <a:lnTo>
                  <a:pt x="0" y="5674754"/>
                </a:lnTo>
                <a:lnTo>
                  <a:pt x="0" y="0"/>
                </a:lnTo>
                <a:close/>
              </a:path>
            </a:pathLst>
          </a:custGeom>
          <a:solidFill>
            <a:srgbClr val="CBCBCB"/>
          </a:solidFill>
        </p:spPr>
        <p:txBody>
          <a:bodyPr wrap="square" lIns="0" tIns="0" rIns="0" bIns="0" rtlCol="0"/>
          <a:lstStyle/>
          <a:p>
            <a:endParaRPr dirty="0">
              <a:latin typeface="Courier" pitchFamily="2" charset="0"/>
            </a:endParaRPr>
          </a:p>
        </p:txBody>
      </p:sp>
      <p:sp>
        <p:nvSpPr>
          <p:cNvPr id="34" name="Rectangle 33">
            <a:extLst>
              <a:ext uri="{FF2B5EF4-FFF2-40B4-BE49-F238E27FC236}">
                <a16:creationId xmlns:a16="http://schemas.microsoft.com/office/drawing/2014/main" id="{9CCF03F3-29AA-1B47-B3A1-A7D20DF16521}"/>
              </a:ext>
            </a:extLst>
          </p:cNvPr>
          <p:cNvSpPr/>
          <p:nvPr/>
        </p:nvSpPr>
        <p:spPr>
          <a:xfrm>
            <a:off x="490756" y="1335512"/>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
        <p:nvSpPr>
          <p:cNvPr id="35" name="object 5">
            <a:extLst>
              <a:ext uri="{FF2B5EF4-FFF2-40B4-BE49-F238E27FC236}">
                <a16:creationId xmlns:a16="http://schemas.microsoft.com/office/drawing/2014/main" id="{C0B796EB-95EA-AE42-A73C-01ECFE4B7F08}"/>
              </a:ext>
            </a:extLst>
          </p:cNvPr>
          <p:cNvSpPr/>
          <p:nvPr/>
        </p:nvSpPr>
        <p:spPr>
          <a:xfrm>
            <a:off x="1023456" y="2709644"/>
            <a:ext cx="5578681" cy="1719743"/>
          </a:xfrm>
          <a:custGeom>
            <a:avLst/>
            <a:gdLst/>
            <a:ahLst/>
            <a:cxnLst/>
            <a:rect l="l" t="t" r="r" b="b"/>
            <a:pathLst>
              <a:path w="6762115" h="1888490">
                <a:moveTo>
                  <a:pt x="0" y="0"/>
                </a:moveTo>
                <a:lnTo>
                  <a:pt x="6762023" y="0"/>
                </a:lnTo>
                <a:lnTo>
                  <a:pt x="6762023" y="1888401"/>
                </a:lnTo>
                <a:lnTo>
                  <a:pt x="0" y="1888401"/>
                </a:lnTo>
                <a:lnTo>
                  <a:pt x="0" y="0"/>
                </a:lnTo>
                <a:close/>
              </a:path>
            </a:pathLst>
          </a:custGeom>
          <a:solidFill>
            <a:srgbClr val="FFFFFF"/>
          </a:solidFill>
        </p:spPr>
        <p:txBody>
          <a:bodyPr wrap="square" lIns="0" tIns="0" rIns="0" bIns="0" rtlCol="0"/>
          <a:lstStyle/>
          <a:p>
            <a:endParaRPr/>
          </a:p>
        </p:txBody>
      </p:sp>
      <p:sp>
        <p:nvSpPr>
          <p:cNvPr id="7" name="object 6">
            <a:extLst>
              <a:ext uri="{FF2B5EF4-FFF2-40B4-BE49-F238E27FC236}">
                <a16:creationId xmlns:a16="http://schemas.microsoft.com/office/drawing/2014/main" id="{59791252-679A-5E4F-92B0-33DEDDB9BC5D}"/>
              </a:ext>
            </a:extLst>
          </p:cNvPr>
          <p:cNvSpPr txBox="1"/>
          <p:nvPr/>
        </p:nvSpPr>
        <p:spPr>
          <a:xfrm>
            <a:off x="654269" y="1733978"/>
            <a:ext cx="5947868" cy="2875146"/>
          </a:xfrm>
          <a:prstGeom prst="rect">
            <a:avLst/>
          </a:prstGeom>
        </p:spPr>
        <p:txBody>
          <a:bodyPr vert="horz" wrap="square" lIns="0" tIns="35560" rIns="0" bIns="0" rtlCol="0">
            <a:spAutoFit/>
          </a:bodyPr>
          <a:lstStyle/>
          <a:p>
            <a:pPr marL="12700">
              <a:lnSpc>
                <a:spcPct val="100000"/>
              </a:lnSpc>
              <a:spcBef>
                <a:spcPts val="280"/>
              </a:spcBef>
            </a:pPr>
            <a:r>
              <a:rPr sz="1350" dirty="0">
                <a:latin typeface="Courier" pitchFamily="2" charset="0"/>
                <a:cs typeface="DejaVu Sans Mono"/>
              </a:rPr>
              <a:t>public final class Transaction {</a:t>
            </a:r>
            <a:endParaRPr lang="en-US" sz="1350" dirty="0">
              <a:latin typeface="Courier" pitchFamily="2" charset="0"/>
              <a:cs typeface="DejaVu Sans Mono"/>
            </a:endParaRPr>
          </a:p>
          <a:p>
            <a:pPr marL="12700">
              <a:lnSpc>
                <a:spcPct val="100000"/>
              </a:lnSpc>
              <a:spcBef>
                <a:spcPts val="280"/>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String</a:t>
            </a:r>
            <a:r>
              <a:rPr lang="zh-CN" altLang="en-US" sz="1350" dirty="0">
                <a:latin typeface="Courier" pitchFamily="2" charset="0"/>
                <a:cs typeface="DejaVu Sans Mono"/>
              </a:rPr>
              <a:t> </a:t>
            </a:r>
            <a:r>
              <a:rPr lang="en-US" sz="1350" dirty="0">
                <a:latin typeface="Courier" pitchFamily="2" charset="0"/>
                <a:cs typeface="DejaVu Sans Mono"/>
              </a:rPr>
              <a:t>who;</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Date</a:t>
            </a:r>
            <a:r>
              <a:rPr lang="zh-CN" altLang="en-US" sz="1350" dirty="0">
                <a:latin typeface="Courier" pitchFamily="2" charset="0"/>
                <a:cs typeface="DejaVu Sans Mono"/>
              </a:rPr>
              <a:t> </a:t>
            </a:r>
            <a:r>
              <a:rPr lang="en-US" sz="1350" dirty="0">
                <a:latin typeface="Courier" pitchFamily="2" charset="0"/>
                <a:cs typeface="DejaVu Sans Mono"/>
              </a:rPr>
              <a:t>when;</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double</a:t>
            </a:r>
            <a:r>
              <a:rPr lang="zh-CN" altLang="en-US" sz="1350" dirty="0">
                <a:latin typeface="Courier" pitchFamily="2" charset="0"/>
                <a:cs typeface="DejaVu Sans Mono"/>
              </a:rPr>
              <a:t> </a:t>
            </a:r>
            <a:r>
              <a:rPr lang="en-US" sz="1350" dirty="0">
                <a:latin typeface="Courier" pitchFamily="2" charset="0"/>
                <a:cs typeface="DejaVu Sans Mono"/>
              </a:rPr>
              <a:t>amount;</a:t>
            </a:r>
          </a:p>
          <a:p>
            <a:pPr marL="12700">
              <a:lnSpc>
                <a:spcPct val="100000"/>
              </a:lnSpc>
              <a:spcBef>
                <a:spcPts val="355"/>
              </a:spcBef>
            </a:pPr>
            <a:r>
              <a:rPr lang="en-US" sz="1350" dirty="0">
                <a:latin typeface="Courier" pitchFamily="2" charset="0"/>
                <a:cs typeface="DejaVu Sans Mono"/>
              </a:rPr>
              <a:t>	public </a:t>
            </a:r>
            <a:r>
              <a:rPr lang="en-US" sz="1350" dirty="0" err="1">
                <a:latin typeface="Courier" pitchFamily="2" charset="0"/>
                <a:cs typeface="DejaVu Sans Mono"/>
              </a:rPr>
              <a:t>int</a:t>
            </a:r>
            <a:r>
              <a:rPr lang="en-US" sz="1350" spc="-80" dirty="0">
                <a:latin typeface="Courier" pitchFamily="2" charset="0"/>
                <a:cs typeface="DejaVu Sans Mono"/>
              </a:rPr>
              <a:t> </a:t>
            </a:r>
            <a:r>
              <a:rPr lang="en-US" sz="1350" dirty="0" err="1">
                <a:latin typeface="Courier" pitchFamily="2" charset="0"/>
                <a:cs typeface="DejaVu Sans Mono"/>
              </a:rPr>
              <a:t>hashCode</a:t>
            </a:r>
            <a:r>
              <a:rPr lang="en-US" sz="1350" dirty="0">
                <a:latin typeface="Courier" pitchFamily="2" charset="0"/>
                <a:cs typeface="DejaVu Sans Mono"/>
              </a:rPr>
              <a:t>()</a:t>
            </a:r>
            <a:r>
              <a:rPr lang="zh-CN" altLang="en-US" sz="1350" dirty="0">
                <a:latin typeface="Courier" pitchFamily="2" charset="0"/>
                <a:cs typeface="DejaVu Sans Mono"/>
              </a:rPr>
              <a:t> </a:t>
            </a:r>
            <a:r>
              <a:rPr lang="en-US" sz="1350" dirty="0">
                <a:latin typeface="Courier" pitchFamily="2" charset="0"/>
                <a:cs typeface="DejaVu Sans Mono"/>
              </a:rPr>
              <a:t>{</a:t>
            </a: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45" dirty="0">
                <a:latin typeface="Courier" pitchFamily="2" charset="0"/>
                <a:cs typeface="DejaVu Sans Mono"/>
              </a:rPr>
              <a:t> </a:t>
            </a:r>
            <a:r>
              <a:rPr lang="en-US" sz="1350" dirty="0">
                <a:latin typeface="Courier" pitchFamily="2" charset="0"/>
                <a:cs typeface="DejaVu Sans Mono"/>
              </a:rPr>
              <a:t>17;</a:t>
            </a:r>
          </a:p>
          <a:p>
            <a:pPr marL="12700">
              <a:lnSpc>
                <a:spcPct val="100000"/>
              </a:lnSpc>
              <a:spcBef>
                <a:spcPts val="185"/>
              </a:spcBef>
            </a:pPr>
            <a:r>
              <a:rPr lang="en-US" sz="1350" dirty="0">
                <a:latin typeface="Courier" pitchFamily="2" charset="0"/>
                <a:cs typeface="DejaVu Sans Mono"/>
              </a:rPr>
              <a:t>		hash = 31</a:t>
            </a:r>
            <a:r>
              <a:rPr lang="zh-CN" altLang="en-US" sz="1350" dirty="0">
                <a:latin typeface="Courier" pitchFamily="2" charset="0"/>
                <a:cs typeface="DejaVu Sans Mono"/>
              </a:rPr>
              <a:t> * </a:t>
            </a:r>
            <a:r>
              <a:rPr lang="en-US" sz="1350" dirty="0">
                <a:latin typeface="Courier" pitchFamily="2" charset="0"/>
                <a:cs typeface="DejaVu Sans Mono"/>
              </a:rPr>
              <a:t>hash + </a:t>
            </a:r>
            <a:r>
              <a:rPr lang="en-US" sz="1350" dirty="0" err="1">
                <a:latin typeface="Courier" pitchFamily="2" charset="0"/>
                <a:cs typeface="DejaVu Sans Mono"/>
              </a:rPr>
              <a:t>who.hashCode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a:t>
            </a:r>
            <a:r>
              <a:rPr lang="en-US" sz="1350" dirty="0" err="1">
                <a:latin typeface="Courier" pitchFamily="2" charset="0"/>
                <a:cs typeface="DejaVu Sans Mono"/>
              </a:rPr>
              <a:t>when.hashCode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((Double) amount).</a:t>
            </a:r>
            <a:r>
              <a:rPr lang="en-US" sz="1350" dirty="0" err="1">
                <a:latin typeface="Courier" pitchFamily="2" charset="0"/>
                <a:cs typeface="DejaVu Sans Mono"/>
              </a:rPr>
              <a:t>hashCode</a:t>
            </a:r>
            <a:r>
              <a:rPr lang="en-US" sz="1350" dirty="0">
                <a:latin typeface="Courier" pitchFamily="2" charset="0"/>
                <a:cs typeface="DejaVu Sans Mono"/>
              </a:rPr>
              <a:t>();</a:t>
            </a:r>
          </a:p>
          <a:p>
            <a:pPr marL="12700">
              <a:spcBef>
                <a:spcPts val="185"/>
              </a:spcBef>
            </a:pPr>
            <a:r>
              <a:rPr lang="en-US" sz="1350" dirty="0">
                <a:latin typeface="Courier" pitchFamily="2" charset="0"/>
                <a:cs typeface="DejaVu Sans Mono"/>
              </a:rPr>
              <a:t>		return</a:t>
            </a:r>
            <a:r>
              <a:rPr lang="en-US" sz="1350" spc="-80" dirty="0">
                <a:latin typeface="Courier" pitchFamily="2" charset="0"/>
                <a:cs typeface="DejaVu Sans Mono"/>
              </a:rPr>
              <a:t> </a:t>
            </a:r>
            <a:r>
              <a:rPr lang="en-US" sz="1350" dirty="0">
                <a:latin typeface="Courier" pitchFamily="2" charset="0"/>
                <a:cs typeface="DejaVu Sans Mono"/>
              </a:rPr>
              <a:t>hash;</a:t>
            </a:r>
          </a:p>
          <a:p>
            <a:pPr marL="12700">
              <a:spcBef>
                <a:spcPts val="185"/>
              </a:spcBef>
            </a:pPr>
            <a:r>
              <a:rPr lang="en-US" altLang="zh-CN" sz="1350" dirty="0">
                <a:latin typeface="Courier" pitchFamily="2" charset="0"/>
                <a:cs typeface="DejaVu Sans Mono"/>
              </a:rPr>
              <a:t>	}</a:t>
            </a:r>
          </a:p>
          <a:p>
            <a:pPr marL="12700">
              <a:spcBef>
                <a:spcPts val="185"/>
              </a:spcBef>
            </a:pPr>
            <a:r>
              <a:rPr lang="en-US" altLang="zh-CN" sz="1350" dirty="0">
                <a:latin typeface="Courier" pitchFamily="2" charset="0"/>
                <a:cs typeface="DejaVu Sans Mono"/>
              </a:rPr>
              <a:t>}</a:t>
            </a:r>
            <a:endParaRPr lang="en-US" sz="1350" dirty="0">
              <a:latin typeface="Courier" pitchFamily="2" charset="0"/>
              <a:cs typeface="DejaVu Sans Mono"/>
            </a:endParaRPr>
          </a:p>
        </p:txBody>
      </p:sp>
      <p:sp>
        <p:nvSpPr>
          <p:cNvPr id="39" name="object 21">
            <a:extLst>
              <a:ext uri="{FF2B5EF4-FFF2-40B4-BE49-F238E27FC236}">
                <a16:creationId xmlns:a16="http://schemas.microsoft.com/office/drawing/2014/main" id="{50F843EA-F498-EC4F-B871-5671A364CB24}"/>
              </a:ext>
            </a:extLst>
          </p:cNvPr>
          <p:cNvSpPr txBox="1"/>
          <p:nvPr/>
        </p:nvSpPr>
        <p:spPr>
          <a:xfrm>
            <a:off x="3544342" y="4166909"/>
            <a:ext cx="1943613"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typically a </a:t>
            </a:r>
            <a:r>
              <a:rPr sz="1400" spc="50" dirty="0">
                <a:solidFill>
                  <a:schemeClr val="accent6"/>
                </a:solidFill>
                <a:latin typeface="Arial" panose="020B0604020202020204" pitchFamily="34" charset="0"/>
                <a:cs typeface="Arial" panose="020B0604020202020204" pitchFamily="34" charset="0"/>
              </a:rPr>
              <a:t>small</a:t>
            </a:r>
            <a:r>
              <a:rPr sz="1400" spc="-55"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prime</a:t>
            </a:r>
            <a:endParaRPr sz="1400" dirty="0">
              <a:solidFill>
                <a:schemeClr val="accent6"/>
              </a:solidFill>
              <a:latin typeface="Arial" panose="020B0604020202020204" pitchFamily="34" charset="0"/>
              <a:cs typeface="Arial" panose="020B0604020202020204" pitchFamily="34" charset="0"/>
            </a:endParaRPr>
          </a:p>
        </p:txBody>
      </p:sp>
      <p:sp>
        <p:nvSpPr>
          <p:cNvPr id="42" name="object 24">
            <a:extLst>
              <a:ext uri="{FF2B5EF4-FFF2-40B4-BE49-F238E27FC236}">
                <a16:creationId xmlns:a16="http://schemas.microsoft.com/office/drawing/2014/main" id="{07128D7E-1220-264E-BCE6-48043FDCAA9C}"/>
              </a:ext>
            </a:extLst>
          </p:cNvPr>
          <p:cNvSpPr txBox="1"/>
          <p:nvPr/>
        </p:nvSpPr>
        <p:spPr>
          <a:xfrm>
            <a:off x="3911599" y="2782063"/>
            <a:ext cx="1717413" cy="228268"/>
          </a:xfrm>
          <a:prstGeom prst="rect">
            <a:avLst/>
          </a:prstGeom>
        </p:spPr>
        <p:txBody>
          <a:bodyPr vert="horz" wrap="square" lIns="0" tIns="12700" rIns="0" bIns="0" rtlCol="0">
            <a:spAutoFit/>
          </a:bodyPr>
          <a:lstStyle/>
          <a:p>
            <a:pPr marL="12700">
              <a:lnSpc>
                <a:spcPct val="100000"/>
              </a:lnSpc>
              <a:spcBef>
                <a:spcPts val="100"/>
              </a:spcBef>
            </a:pPr>
            <a:r>
              <a:rPr sz="1400" spc="70" dirty="0">
                <a:solidFill>
                  <a:schemeClr val="accent6"/>
                </a:solidFill>
                <a:latin typeface="Arial" panose="020B0604020202020204" pitchFamily="34" charset="0"/>
                <a:cs typeface="Arial" panose="020B0604020202020204" pitchFamily="34" charset="0"/>
              </a:rPr>
              <a:t>nonzero</a:t>
            </a:r>
            <a:r>
              <a:rPr sz="1400" spc="-50"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constant</a:t>
            </a:r>
            <a:endParaRPr sz="1400" dirty="0">
              <a:solidFill>
                <a:schemeClr val="accent6"/>
              </a:solidFill>
              <a:latin typeface="Arial" panose="020B0604020202020204" pitchFamily="34" charset="0"/>
              <a:cs typeface="Arial" panose="020B0604020202020204" pitchFamily="34" charset="0"/>
            </a:endParaRPr>
          </a:p>
        </p:txBody>
      </p:sp>
      <p:sp>
        <p:nvSpPr>
          <p:cNvPr id="45" name="object 27">
            <a:extLst>
              <a:ext uri="{FF2B5EF4-FFF2-40B4-BE49-F238E27FC236}">
                <a16:creationId xmlns:a16="http://schemas.microsoft.com/office/drawing/2014/main" id="{03EE2C6E-1173-9D4F-939B-B0EA2F255B4C}"/>
              </a:ext>
            </a:extLst>
          </p:cNvPr>
          <p:cNvSpPr txBox="1"/>
          <p:nvPr/>
        </p:nvSpPr>
        <p:spPr>
          <a:xfrm>
            <a:off x="6951287" y="3830616"/>
            <a:ext cx="1802483" cy="777329"/>
          </a:xfrm>
          <a:prstGeom prst="rect">
            <a:avLst/>
          </a:prstGeom>
        </p:spPr>
        <p:txBody>
          <a:bodyPr vert="horz" wrap="square" lIns="0" tIns="7620" rIns="0" bIns="0" rtlCol="0">
            <a:spAutoFit/>
          </a:bodyPr>
          <a:lstStyle/>
          <a:p>
            <a:pPr marL="12700" marR="5080">
              <a:lnSpc>
                <a:spcPct val="122600"/>
              </a:lnSpc>
              <a:spcBef>
                <a:spcPts val="60"/>
              </a:spcBef>
            </a:pPr>
            <a:r>
              <a:rPr sz="1400" spc="35" dirty="0">
                <a:solidFill>
                  <a:schemeClr val="accent6"/>
                </a:solidFill>
                <a:latin typeface="Arial" panose="020B0604020202020204" pitchFamily="34" charset="0"/>
                <a:cs typeface="Arial" panose="020B0604020202020204" pitchFamily="34" charset="0"/>
              </a:rPr>
              <a:t>for primitive</a:t>
            </a:r>
            <a:r>
              <a:rPr sz="1400" spc="-4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 </a:t>
            </a:r>
            <a:r>
              <a:rPr sz="1400" dirty="0">
                <a:solidFill>
                  <a:schemeClr val="accent6"/>
                </a:solidFill>
                <a:latin typeface="Arial" panose="020B0604020202020204" pitchFamily="34" charset="0"/>
                <a:cs typeface="Arial" panose="020B0604020202020204" pitchFamily="34" charset="0"/>
              </a:rPr>
              <a:t>hashCode()  </a:t>
            </a:r>
            <a:r>
              <a:rPr sz="1400" spc="45" dirty="0">
                <a:solidFill>
                  <a:schemeClr val="accent6"/>
                </a:solidFill>
                <a:latin typeface="Arial" panose="020B0604020202020204" pitchFamily="34" charset="0"/>
                <a:cs typeface="Arial" panose="020B0604020202020204" pitchFamily="34" charset="0"/>
              </a:rPr>
              <a:t>of </a:t>
            </a:r>
            <a:r>
              <a:rPr sz="1400" spc="55" dirty="0">
                <a:solidFill>
                  <a:schemeClr val="accent6"/>
                </a:solidFill>
                <a:latin typeface="Arial" panose="020B0604020202020204" pitchFamily="34" charset="0"/>
                <a:cs typeface="Arial" panose="020B0604020202020204" pitchFamily="34" charset="0"/>
              </a:rPr>
              <a:t>wrapper</a:t>
            </a:r>
            <a:r>
              <a:rPr sz="1400" spc="-40" dirty="0">
                <a:solidFill>
                  <a:schemeClr val="accent6"/>
                </a:solidFill>
                <a:latin typeface="Arial" panose="020B0604020202020204" pitchFamily="34" charset="0"/>
                <a:cs typeface="Arial" panose="020B0604020202020204" pitchFamily="34" charset="0"/>
              </a:rPr>
              <a:t> </a:t>
            </a:r>
            <a:r>
              <a:rPr sz="1400" spc="40" dirty="0">
                <a:solidFill>
                  <a:schemeClr val="accent6"/>
                </a:solidFill>
                <a:latin typeface="Arial" panose="020B0604020202020204" pitchFamily="34" charset="0"/>
                <a:cs typeface="Arial" panose="020B0604020202020204" pitchFamily="34" charset="0"/>
              </a:rPr>
              <a:t>type</a:t>
            </a:r>
            <a:endParaRPr sz="1400" dirty="0">
              <a:solidFill>
                <a:schemeClr val="accent6"/>
              </a:solidFill>
              <a:latin typeface="Arial" panose="020B0604020202020204" pitchFamily="34" charset="0"/>
              <a:cs typeface="Arial" panose="020B0604020202020204" pitchFamily="34" charset="0"/>
            </a:endParaRPr>
          </a:p>
        </p:txBody>
      </p:sp>
      <p:sp>
        <p:nvSpPr>
          <p:cNvPr id="48" name="object 30">
            <a:extLst>
              <a:ext uri="{FF2B5EF4-FFF2-40B4-BE49-F238E27FC236}">
                <a16:creationId xmlns:a16="http://schemas.microsoft.com/office/drawing/2014/main" id="{06AC9D8E-9657-CD4F-ACC2-4B142AE87A1F}"/>
              </a:ext>
            </a:extLst>
          </p:cNvPr>
          <p:cNvSpPr txBox="1"/>
          <p:nvPr/>
        </p:nvSpPr>
        <p:spPr>
          <a:xfrm>
            <a:off x="6951287" y="3064417"/>
            <a:ext cx="1924265" cy="506101"/>
          </a:xfrm>
          <a:prstGeom prst="rect">
            <a:avLst/>
          </a:prstGeom>
        </p:spPr>
        <p:txBody>
          <a:bodyPr vert="horz" wrap="square" lIns="0" tIns="12700" rIns="0" bIns="0" rtlCol="0">
            <a:spAutoFit/>
          </a:bodyPr>
          <a:lstStyle/>
          <a:p>
            <a:pPr marL="12700" marR="5080">
              <a:lnSpc>
                <a:spcPct val="119900"/>
              </a:lnSpc>
              <a:spcBef>
                <a:spcPts val="100"/>
              </a:spcBef>
            </a:pPr>
            <a:r>
              <a:rPr sz="1400" spc="35" dirty="0">
                <a:solidFill>
                  <a:schemeClr val="accent6"/>
                </a:solidFill>
                <a:latin typeface="Arial" panose="020B0604020202020204" pitchFamily="34" charset="0"/>
                <a:cs typeface="Arial" panose="020B0604020202020204" pitchFamily="34" charset="0"/>
              </a:rPr>
              <a:t>for </a:t>
            </a:r>
            <a:r>
              <a:rPr sz="1400" spc="15" dirty="0">
                <a:solidFill>
                  <a:schemeClr val="accent6"/>
                </a:solidFill>
                <a:latin typeface="Arial" panose="020B0604020202020204" pitchFamily="34" charset="0"/>
                <a:cs typeface="Arial" panose="020B0604020202020204" pitchFamily="34" charset="0"/>
              </a:rPr>
              <a:t>reference</a:t>
            </a:r>
            <a:r>
              <a:rPr sz="1400" spc="-3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a:t>
            </a:r>
            <a:r>
              <a:rPr sz="1400" dirty="0">
                <a:solidFill>
                  <a:schemeClr val="accent6"/>
                </a:solidFill>
                <a:latin typeface="Arial" panose="020B0604020202020204" pitchFamily="34" charset="0"/>
                <a:cs typeface="Arial" panose="020B0604020202020204" pitchFamily="34" charset="0"/>
              </a:rPr>
              <a:t> hashCode()</a:t>
            </a:r>
          </a:p>
        </p:txBody>
      </p:sp>
      <p:cxnSp>
        <p:nvCxnSpPr>
          <p:cNvPr id="51" name="Straight Arrow Connector 50">
            <a:extLst>
              <a:ext uri="{FF2B5EF4-FFF2-40B4-BE49-F238E27FC236}">
                <a16:creationId xmlns:a16="http://schemas.microsoft.com/office/drawing/2014/main" id="{3381817D-19A2-C848-8FA6-4B8AA81EA4E7}"/>
              </a:ext>
            </a:extLst>
          </p:cNvPr>
          <p:cNvCxnSpPr>
            <a:cxnSpLocks/>
          </p:cNvCxnSpPr>
          <p:nvPr/>
        </p:nvCxnSpPr>
        <p:spPr>
          <a:xfrm flipH="1">
            <a:off x="3090011" y="2972354"/>
            <a:ext cx="722785" cy="10731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9987E9CA-BA65-E441-88DB-3C35843D6748}"/>
              </a:ext>
            </a:extLst>
          </p:cNvPr>
          <p:cNvCxnSpPr>
            <a:cxnSpLocks/>
          </p:cNvCxnSpPr>
          <p:nvPr/>
        </p:nvCxnSpPr>
        <p:spPr>
          <a:xfrm flipH="1">
            <a:off x="5443289" y="3380840"/>
            <a:ext cx="1210345"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970557FF-6EE7-B44B-A46F-B87AC0C8ED22}"/>
              </a:ext>
            </a:extLst>
          </p:cNvPr>
          <p:cNvCxnSpPr>
            <a:cxnSpLocks/>
          </p:cNvCxnSpPr>
          <p:nvPr/>
        </p:nvCxnSpPr>
        <p:spPr>
          <a:xfrm flipH="1" flipV="1">
            <a:off x="6048462" y="4001549"/>
            <a:ext cx="845657" cy="181999"/>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B8C526F3-8C82-DF47-B30B-039964C683F7}"/>
              </a:ext>
            </a:extLst>
          </p:cNvPr>
          <p:cNvCxnSpPr>
            <a:cxnSpLocks/>
          </p:cNvCxnSpPr>
          <p:nvPr/>
        </p:nvCxnSpPr>
        <p:spPr>
          <a:xfrm flipH="1" flipV="1">
            <a:off x="2567032" y="3880952"/>
            <a:ext cx="884371" cy="40009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BAF139E2-3B9A-B945-BD84-FFB4982FD6E0}"/>
              </a:ext>
            </a:extLst>
          </p:cNvPr>
          <p:cNvSpPr/>
          <p:nvPr/>
        </p:nvSpPr>
        <p:spPr>
          <a:xfrm>
            <a:off x="4197251" y="1240264"/>
            <a:ext cx="4809772" cy="1261884"/>
          </a:xfrm>
          <a:prstGeom prst="rect">
            <a:avLst/>
          </a:prstGeom>
          <a:solidFill>
            <a:srgbClr val="E6A20E"/>
          </a:solidFill>
        </p:spPr>
        <p:txBody>
          <a:bodyPr wrap="square">
            <a:spAutoFit/>
          </a:bodyPr>
          <a:lstStyle/>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31</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is</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a</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prime</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number.</a:t>
            </a:r>
            <a:r>
              <a:rPr 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T</a:t>
            </a:r>
            <a:r>
              <a:rPr lang="en-US" sz="1100" dirty="0">
                <a:latin typeface="Arial" panose="020B0604020202020204" pitchFamily="34" charset="0"/>
                <a:cs typeface="Arial" panose="020B0604020202020204" pitchFamily="34" charset="0"/>
              </a:rPr>
              <a:t>he product of a prime</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with any other number has the best chance of being unique</a:t>
            </a:r>
            <a:r>
              <a:rPr lang="en-US" altLang="zh-CN" sz="1100" dirty="0">
                <a:latin typeface="Arial" panose="020B0604020202020204" pitchFamily="34" charset="0"/>
                <a:cs typeface="Arial" panose="020B0604020202020204" pitchFamily="34" charset="0"/>
              </a:rPr>
              <a:t>.</a:t>
            </a:r>
            <a:r>
              <a:rPr lang="zh-CN" altLang="en-US" sz="1100" dirty="0">
                <a:latin typeface="Arial" panose="020B0604020202020204" pitchFamily="34" charset="0"/>
                <a:cs typeface="Arial" panose="020B0604020202020204" pitchFamily="34" charset="0"/>
              </a:rPr>
              <a:t> </a:t>
            </a:r>
            <a:r>
              <a:rPr lang="en-US" sz="1100" dirty="0">
                <a:latin typeface="Arial"/>
                <a:cs typeface="Arial"/>
              </a:rPr>
              <a:t>The value was chosen </a:t>
            </a:r>
            <a:r>
              <a:rPr lang="en-US" altLang="zh-CN" sz="1100" dirty="0">
                <a:latin typeface="Arial"/>
                <a:cs typeface="Arial"/>
              </a:rPr>
              <a:t>for</a:t>
            </a:r>
            <a:r>
              <a:rPr lang="zh-CN" altLang="en-US" sz="1100" dirty="0">
                <a:latin typeface="Arial"/>
                <a:cs typeface="Arial"/>
              </a:rPr>
              <a:t> </a:t>
            </a:r>
            <a:r>
              <a:rPr lang="en-US" altLang="zh-CN" sz="1100" dirty="0">
                <a:latin typeface="Arial"/>
                <a:cs typeface="Arial"/>
              </a:rPr>
              <a:t>better</a:t>
            </a:r>
            <a:r>
              <a:rPr lang="zh-CN" altLang="en-US" sz="1100" dirty="0">
                <a:latin typeface="Arial"/>
                <a:cs typeface="Arial"/>
              </a:rPr>
              <a:t> </a:t>
            </a:r>
            <a:r>
              <a:rPr lang="en-US" altLang="zh-CN" sz="1100" dirty="0">
                <a:latin typeface="Arial"/>
                <a:cs typeface="Arial"/>
              </a:rPr>
              <a:t>distribution.</a:t>
            </a:r>
            <a:endParaRPr lang="en-US" sz="1100" dirty="0">
              <a:latin typeface="Arial"/>
              <a:cs typeface="Arial"/>
            </a:endParaRPr>
          </a:p>
          <a:p>
            <a:pPr marL="285750" indent="-285750">
              <a:spcBef>
                <a:spcPts val="300"/>
              </a:spcBef>
              <a:spcAft>
                <a:spcPts val="300"/>
              </a:spcAft>
              <a:buClr>
                <a:schemeClr val="accent1"/>
              </a:buClr>
              <a:buFont typeface="Wingdings" pitchFamily="2" charset="2"/>
              <a:buChar char="§"/>
            </a:pPr>
            <a:r>
              <a:rPr lang="en-US" sz="1100" dirty="0">
                <a:latin typeface="Arial"/>
                <a:cs typeface="Arial"/>
              </a:rPr>
              <a:t>A nice property of 31 is that the multiplication can be replaced by a shift and a subtraction for better performance: 31 * </a:t>
            </a:r>
            <a:r>
              <a:rPr lang="en-US" sz="1100" dirty="0" err="1">
                <a:latin typeface="Arial"/>
                <a:cs typeface="Arial"/>
              </a:rPr>
              <a:t>i</a:t>
            </a:r>
            <a:r>
              <a:rPr lang="en-US" sz="1100" dirty="0">
                <a:latin typeface="Arial"/>
                <a:cs typeface="Arial"/>
              </a:rPr>
              <a:t> == (</a:t>
            </a:r>
            <a:r>
              <a:rPr lang="en-US" sz="1100" dirty="0" err="1">
                <a:latin typeface="Arial"/>
                <a:cs typeface="Arial"/>
              </a:rPr>
              <a:t>i</a:t>
            </a:r>
            <a:r>
              <a:rPr lang="en-US" sz="1100" dirty="0">
                <a:latin typeface="Arial"/>
                <a:cs typeface="Arial"/>
              </a:rPr>
              <a:t> &lt;&lt; 5) - </a:t>
            </a:r>
            <a:r>
              <a:rPr lang="en-US" sz="1100" dirty="0" err="1">
                <a:latin typeface="Arial"/>
                <a:cs typeface="Arial"/>
              </a:rPr>
              <a:t>i</a:t>
            </a:r>
            <a:r>
              <a:rPr lang="en-US" sz="1100" dirty="0">
                <a:latin typeface="Arial"/>
                <a:cs typeface="Arial"/>
              </a:rPr>
              <a:t>. </a:t>
            </a:r>
          </a:p>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U</a:t>
            </a:r>
            <a:r>
              <a:rPr lang="en-US" sz="1100" dirty="0">
                <a:latin typeface="Arial" panose="020B0604020202020204" pitchFamily="34" charset="0"/>
                <a:cs typeface="Arial" panose="020B0604020202020204" pitchFamily="34" charset="0"/>
              </a:rPr>
              <a:t>sing primes is an old technique.</a:t>
            </a:r>
          </a:p>
        </p:txBody>
      </p:sp>
      <p:sp>
        <p:nvSpPr>
          <p:cNvPr id="64" name="Rounded Rectangle 63">
            <a:extLst>
              <a:ext uri="{FF2B5EF4-FFF2-40B4-BE49-F238E27FC236}">
                <a16:creationId xmlns:a16="http://schemas.microsoft.com/office/drawing/2014/main" id="{E87419EC-7863-2343-A2D3-E98321A2ED46}"/>
              </a:ext>
            </a:extLst>
          </p:cNvPr>
          <p:cNvSpPr/>
          <p:nvPr/>
        </p:nvSpPr>
        <p:spPr>
          <a:xfrm>
            <a:off x="2214692" y="3658085"/>
            <a:ext cx="327174"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65" name="object 3">
            <a:extLst>
              <a:ext uri="{FF2B5EF4-FFF2-40B4-BE49-F238E27FC236}">
                <a16:creationId xmlns:a16="http://schemas.microsoft.com/office/drawing/2014/main" id="{EA986D30-8B80-9344-9D07-9E95BAFE8184}"/>
              </a:ext>
            </a:extLst>
          </p:cNvPr>
          <p:cNvSpPr txBox="1"/>
          <p:nvPr/>
        </p:nvSpPr>
        <p:spPr>
          <a:xfrm>
            <a:off x="767593" y="4799896"/>
            <a:ext cx="7802315" cy="1890261"/>
          </a:xfrm>
          <a:prstGeom prst="rect">
            <a:avLst/>
          </a:prstGeom>
        </p:spPr>
        <p:txBody>
          <a:bodyPr vert="horz" wrap="square" lIns="0" tIns="12700" rIns="0" bIns="0" rtlCol="0">
            <a:spAutoFit/>
          </a:bodyPr>
          <a:lstStyle/>
          <a:p>
            <a:pPr marL="12700">
              <a:spcBef>
                <a:spcPts val="100"/>
              </a:spcBef>
              <a:spcAft>
                <a:spcPts val="100"/>
              </a:spcAft>
            </a:pPr>
            <a:r>
              <a:rPr sz="1600" spc="70" dirty="0">
                <a:solidFill>
                  <a:schemeClr val="accent1"/>
                </a:solidFill>
                <a:latin typeface="Arial" panose="020B0604020202020204" pitchFamily="34" charset="0"/>
                <a:cs typeface="Arial" panose="020B0604020202020204" pitchFamily="34" charset="0"/>
              </a:rPr>
              <a:t>"Standard" </a:t>
            </a:r>
            <a:r>
              <a:rPr sz="1600" spc="35" dirty="0">
                <a:solidFill>
                  <a:schemeClr val="accent1"/>
                </a:solidFill>
                <a:latin typeface="Arial" panose="020B0604020202020204" pitchFamily="34" charset="0"/>
                <a:cs typeface="Arial" panose="020B0604020202020204" pitchFamily="34" charset="0"/>
              </a:rPr>
              <a:t>recipe </a:t>
            </a:r>
            <a:r>
              <a:rPr sz="1600" spc="55" dirty="0">
                <a:solidFill>
                  <a:schemeClr val="accent1"/>
                </a:solidFill>
                <a:latin typeface="Arial" panose="020B0604020202020204" pitchFamily="34" charset="0"/>
                <a:cs typeface="Arial" panose="020B0604020202020204" pitchFamily="34" charset="0"/>
              </a:rPr>
              <a:t>for </a:t>
            </a:r>
            <a:r>
              <a:rPr sz="1600" spc="50" dirty="0">
                <a:solidFill>
                  <a:schemeClr val="accent1"/>
                </a:solidFill>
                <a:latin typeface="Arial" panose="020B0604020202020204" pitchFamily="34" charset="0"/>
                <a:cs typeface="Arial" panose="020B0604020202020204" pitchFamily="34" charset="0"/>
              </a:rPr>
              <a:t>user-defined</a:t>
            </a:r>
            <a:r>
              <a:rPr sz="1600" spc="-60" dirty="0">
                <a:solidFill>
                  <a:schemeClr val="accent1"/>
                </a:solidFill>
                <a:latin typeface="Arial" panose="020B0604020202020204" pitchFamily="34" charset="0"/>
                <a:cs typeface="Arial" panose="020B0604020202020204" pitchFamily="34" charset="0"/>
              </a:rPr>
              <a:t> </a:t>
            </a:r>
            <a:r>
              <a:rPr sz="1600" spc="55" dirty="0">
                <a:solidFill>
                  <a:schemeClr val="accent1"/>
                </a:solidFill>
                <a:latin typeface="Arial" panose="020B0604020202020204" pitchFamily="34" charset="0"/>
                <a:cs typeface="Arial" panose="020B0604020202020204" pitchFamily="34" charset="0"/>
              </a:rPr>
              <a:t>types.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(works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well</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and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used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in</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java</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libraries)</a:t>
            </a:r>
            <a:endParaRPr lang="en-US" sz="1600" dirty="0">
              <a:solidFill>
                <a:schemeClr val="accent1"/>
              </a:solidFill>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dirty="0">
                <a:latin typeface="Arial" panose="020B0604020202020204" pitchFamily="34" charset="0"/>
                <a:cs typeface="Arial" panose="020B0604020202020204" pitchFamily="34" charset="0"/>
              </a:rPr>
              <a:t>Co</a:t>
            </a:r>
            <a:r>
              <a:rPr sz="1600" spc="110" dirty="0">
                <a:latin typeface="Arial" panose="020B0604020202020204" pitchFamily="34" charset="0"/>
                <a:cs typeface="Arial" panose="020B0604020202020204" pitchFamily="34" charset="0"/>
              </a:rPr>
              <a:t>mbine</a:t>
            </a:r>
            <a:r>
              <a:rPr sz="1600" spc="25"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each</a:t>
            </a:r>
            <a:r>
              <a:rPr sz="1600" spc="30" dirty="0">
                <a:latin typeface="Arial" panose="020B0604020202020204" pitchFamily="34" charset="0"/>
                <a:cs typeface="Arial" panose="020B0604020202020204" pitchFamily="34" charset="0"/>
              </a:rPr>
              <a:t> </a:t>
            </a:r>
            <a:r>
              <a:rPr sz="1600" spc="65" dirty="0">
                <a:latin typeface="Arial" panose="020B0604020202020204" pitchFamily="34" charset="0"/>
                <a:cs typeface="Arial" panose="020B0604020202020204" pitchFamily="34" charset="0"/>
              </a:rPr>
              <a:t>significant</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135" dirty="0">
                <a:latin typeface="Arial" panose="020B0604020202020204" pitchFamily="34" charset="0"/>
                <a:cs typeface="Arial" panose="020B0604020202020204" pitchFamily="34" charset="0"/>
              </a:rPr>
              <a:t>using</a:t>
            </a:r>
            <a:r>
              <a:rPr sz="1600" spc="25" dirty="0">
                <a:latin typeface="Arial" panose="020B0604020202020204" pitchFamily="34" charset="0"/>
                <a:cs typeface="Arial" panose="020B0604020202020204" pitchFamily="34" charset="0"/>
              </a:rPr>
              <a:t> </a:t>
            </a:r>
            <a:r>
              <a:rPr sz="1600" spc="35" dirty="0">
                <a:latin typeface="Arial" panose="020B0604020202020204" pitchFamily="34" charset="0"/>
                <a:cs typeface="Arial" panose="020B0604020202020204" pitchFamily="34" charset="0"/>
              </a:rPr>
              <a:t>the</a:t>
            </a:r>
            <a:r>
              <a:rPr sz="1600" spc="30"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31</a:t>
            </a:r>
            <a:r>
              <a:rPr sz="1600" i="1" dirty="0">
                <a:latin typeface="Arial" panose="020B0604020202020204" pitchFamily="34" charset="0"/>
                <a:cs typeface="Arial" panose="020B0604020202020204" pitchFamily="34" charset="0"/>
              </a:rPr>
              <a:t>x </a:t>
            </a:r>
            <a:r>
              <a:rPr sz="1600" dirty="0">
                <a:latin typeface="Arial" panose="020B0604020202020204" pitchFamily="34" charset="0"/>
                <a:cs typeface="Arial" panose="020B0604020202020204" pitchFamily="34" charset="0"/>
              </a:rPr>
              <a:t>+</a:t>
            </a:r>
            <a:r>
              <a:rPr sz="1600" spc="5" dirty="0">
                <a:latin typeface="Arial" panose="020B0604020202020204" pitchFamily="34" charset="0"/>
                <a:cs typeface="Arial" panose="020B0604020202020204" pitchFamily="34" charset="0"/>
              </a:rPr>
              <a:t> </a:t>
            </a:r>
            <a:r>
              <a:rPr sz="1600" i="1" dirty="0">
                <a:latin typeface="Arial" panose="020B0604020202020204" pitchFamily="34" charset="0"/>
                <a:cs typeface="Arial" panose="020B0604020202020204" pitchFamily="34" charset="0"/>
              </a:rPr>
              <a:t>y</a:t>
            </a:r>
            <a:r>
              <a:rPr sz="1600" i="1" spc="120" dirty="0">
                <a:latin typeface="Arial" panose="020B0604020202020204" pitchFamily="34" charset="0"/>
                <a:cs typeface="Arial" panose="020B0604020202020204" pitchFamily="34" charset="0"/>
              </a:rPr>
              <a:t> </a:t>
            </a:r>
            <a:r>
              <a:rPr sz="1600" spc="15" dirty="0">
                <a:latin typeface="Arial" panose="020B0604020202020204" pitchFamily="34" charset="0"/>
                <a:cs typeface="Arial" panose="020B0604020202020204" pitchFamily="34" charset="0"/>
              </a:rPr>
              <a:t>rule.</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95" dirty="0">
                <a:latin typeface="Arial" panose="020B0604020202020204" pitchFamily="34" charset="0"/>
                <a:cs typeface="Arial" panose="020B0604020202020204" pitchFamily="34" charset="0"/>
              </a:rPr>
              <a:t>is</a:t>
            </a:r>
            <a:r>
              <a:rPr sz="1600" spc="30"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a</a:t>
            </a:r>
            <a:r>
              <a:rPr sz="1600" spc="30" dirty="0">
                <a:latin typeface="Arial" panose="020B0604020202020204" pitchFamily="34" charset="0"/>
                <a:cs typeface="Arial" panose="020B0604020202020204" pitchFamily="34" charset="0"/>
              </a:rPr>
              <a:t> </a:t>
            </a:r>
            <a:r>
              <a:rPr sz="1600" spc="55" dirty="0">
                <a:latin typeface="Arial" panose="020B0604020202020204" pitchFamily="34" charset="0"/>
                <a:cs typeface="Arial" panose="020B0604020202020204" pitchFamily="34" charset="0"/>
              </a:rPr>
              <a:t>primitive</a:t>
            </a:r>
            <a:r>
              <a:rPr sz="1600" spc="30" dirty="0">
                <a:latin typeface="Arial" panose="020B0604020202020204" pitchFamily="34" charset="0"/>
                <a:cs typeface="Arial" panose="020B0604020202020204" pitchFamily="34" charset="0"/>
              </a:rPr>
              <a:t> type, </a:t>
            </a:r>
            <a:r>
              <a:rPr sz="1600" spc="114" dirty="0">
                <a:latin typeface="Arial" panose="020B0604020202020204" pitchFamily="34" charset="0"/>
                <a:cs typeface="Arial" panose="020B0604020202020204" pitchFamily="34" charset="0"/>
              </a:rPr>
              <a:t>use</a:t>
            </a:r>
            <a:r>
              <a:rPr sz="1600" spc="30" dirty="0">
                <a:latin typeface="Arial" panose="020B0604020202020204" pitchFamily="34" charset="0"/>
                <a:cs typeface="Arial" panose="020B0604020202020204" pitchFamily="34" charset="0"/>
              </a:rPr>
              <a:t> </a:t>
            </a:r>
            <a:r>
              <a:rPr sz="1600" spc="80" dirty="0">
                <a:latin typeface="Arial" panose="020B0604020202020204" pitchFamily="34" charset="0"/>
                <a:cs typeface="Arial" panose="020B0604020202020204" pitchFamily="34" charset="0"/>
              </a:rPr>
              <a:t>wrapper</a:t>
            </a:r>
            <a:r>
              <a:rPr sz="1600" spc="30"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type</a:t>
            </a:r>
            <a:r>
              <a:rPr sz="1600" spc="30" dirty="0">
                <a:latin typeface="Arial" panose="020B0604020202020204" pitchFamily="34" charset="0"/>
                <a:cs typeface="Arial" panose="020B0604020202020204" pitchFamily="34" charset="0"/>
              </a:rPr>
              <a:t> </a:t>
            </a:r>
            <a:r>
              <a:rPr sz="1600" spc="-10" dirty="0" err="1">
                <a:latin typeface="Arial" panose="020B0604020202020204" pitchFamily="34" charset="0"/>
                <a:cs typeface="Arial" panose="020B0604020202020204" pitchFamily="34" charset="0"/>
              </a:rPr>
              <a:t>hashCode</a:t>
            </a:r>
            <a:r>
              <a:rPr sz="1600" spc="-1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0" dirty="0">
                <a:latin typeface="Arial" panose="020B0604020202020204" pitchFamily="34" charset="0"/>
                <a:cs typeface="Arial" panose="020B0604020202020204" pitchFamily="34" charset="0"/>
              </a:rPr>
              <a:t> </a:t>
            </a:r>
            <a:r>
              <a:rPr sz="1600" spc="25" dirty="0">
                <a:latin typeface="Arial" panose="020B0604020202020204" pitchFamily="34" charset="0"/>
                <a:cs typeface="Arial" panose="020B0604020202020204" pitchFamily="34" charset="0"/>
              </a:rPr>
              <a:t>field </a:t>
            </a:r>
            <a:r>
              <a:rPr sz="1600" spc="95" dirty="0">
                <a:latin typeface="Arial" panose="020B0604020202020204" pitchFamily="34" charset="0"/>
                <a:cs typeface="Arial" panose="020B0604020202020204" pitchFamily="34" charset="0"/>
              </a:rPr>
              <a:t>is</a:t>
            </a:r>
            <a:r>
              <a:rPr sz="1600" spc="25" dirty="0">
                <a:latin typeface="Arial" panose="020B0604020202020204" pitchFamily="34" charset="0"/>
                <a:cs typeface="Arial" panose="020B0604020202020204" pitchFamily="34" charset="0"/>
              </a:rPr>
              <a:t> </a:t>
            </a:r>
            <a:r>
              <a:rPr sz="1600" spc="30" dirty="0">
                <a:latin typeface="Arial" panose="020B0604020202020204" pitchFamily="34" charset="0"/>
                <a:cs typeface="Arial" panose="020B0604020202020204" pitchFamily="34" charset="0"/>
              </a:rPr>
              <a:t>null,</a:t>
            </a:r>
            <a:r>
              <a:rPr sz="1600" spc="25"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return</a:t>
            </a:r>
            <a:r>
              <a:rPr sz="1600" spc="25" dirty="0">
                <a:latin typeface="Arial" panose="020B0604020202020204" pitchFamily="34" charset="0"/>
                <a:cs typeface="Arial" panose="020B0604020202020204" pitchFamily="34" charset="0"/>
              </a:rPr>
              <a:t> </a:t>
            </a:r>
            <a:r>
              <a:rPr sz="1600" spc="-50" dirty="0">
                <a:latin typeface="Arial" panose="020B0604020202020204" pitchFamily="34" charset="0"/>
                <a:cs typeface="Arial" panose="020B0604020202020204" pitchFamily="34" charset="0"/>
              </a:rPr>
              <a:t>0.</a:t>
            </a:r>
            <a:endParaRPr lang="en-US" sz="1600" spc="-5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5" dirty="0">
                <a:latin typeface="Arial" panose="020B0604020202020204" pitchFamily="34" charset="0"/>
                <a:cs typeface="Arial" panose="020B0604020202020204" pitchFamily="34" charset="0"/>
              </a:rPr>
              <a:t> field </a:t>
            </a:r>
            <a:r>
              <a:rPr lang="en-US" sz="1600" spc="95" dirty="0">
                <a:latin typeface="Arial" panose="020B0604020202020204" pitchFamily="34" charset="0"/>
                <a:cs typeface="Arial" panose="020B0604020202020204" pitchFamily="34" charset="0"/>
              </a:rPr>
              <a:t>is</a:t>
            </a:r>
            <a:r>
              <a:rPr lang="en-US" sz="1600" spc="3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a</a:t>
            </a:r>
            <a:r>
              <a:rPr lang="en-US" sz="1600" spc="25" dirty="0">
                <a:latin typeface="Arial" panose="020B0604020202020204" pitchFamily="34" charset="0"/>
                <a:cs typeface="Arial" panose="020B0604020202020204" pitchFamily="34" charset="0"/>
              </a:rPr>
              <a:t> reference</a:t>
            </a:r>
            <a:r>
              <a:rPr lang="en-US" sz="1600" spc="30" dirty="0">
                <a:latin typeface="Arial" panose="020B0604020202020204" pitchFamily="34" charset="0"/>
                <a:cs typeface="Arial" panose="020B0604020202020204" pitchFamily="34" charset="0"/>
              </a:rPr>
              <a:t> type,</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30" dirty="0">
                <a:latin typeface="Arial" panose="020B0604020202020204" pitchFamily="34" charset="0"/>
                <a:cs typeface="Arial" panose="020B0604020202020204" pitchFamily="34" charset="0"/>
              </a:rPr>
              <a:t> </a:t>
            </a:r>
            <a:r>
              <a:rPr lang="en-US" sz="1600" spc="-10" dirty="0" err="1">
                <a:latin typeface="Arial" panose="020B0604020202020204" pitchFamily="34" charset="0"/>
                <a:cs typeface="Arial" panose="020B0604020202020204" pitchFamily="34" charset="0"/>
              </a:rPr>
              <a:t>hashCode</a:t>
            </a:r>
            <a:r>
              <a:rPr lang="en-US" sz="1600" spc="-10" dirty="0">
                <a:latin typeface="Arial" panose="020B0604020202020204" pitchFamily="34" charset="0"/>
                <a:cs typeface="Arial" panose="020B0604020202020204" pitchFamily="34" charset="0"/>
              </a:rPr>
              <a:t>().</a:t>
            </a: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0" dirty="0">
                <a:latin typeface="Arial" panose="020B0604020202020204" pitchFamily="34" charset="0"/>
                <a:cs typeface="Arial" panose="020B0604020202020204" pitchFamily="34" charset="0"/>
              </a:rPr>
              <a:t> </a:t>
            </a:r>
            <a:r>
              <a:rPr lang="en-US" sz="1600" spc="25" dirty="0">
                <a:latin typeface="Arial" panose="020B0604020202020204" pitchFamily="34" charset="0"/>
                <a:cs typeface="Arial" panose="020B0604020202020204" pitchFamily="34" charset="0"/>
              </a:rPr>
              <a:t>field </a:t>
            </a:r>
            <a:r>
              <a:rPr lang="en-US" sz="1600" spc="95" dirty="0">
                <a:latin typeface="Arial" panose="020B0604020202020204" pitchFamily="34" charset="0"/>
                <a:cs typeface="Arial" panose="020B0604020202020204" pitchFamily="34" charset="0"/>
              </a:rPr>
              <a:t>is</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an</a:t>
            </a:r>
            <a:r>
              <a:rPr lang="en-US" sz="1600" spc="25" dirty="0">
                <a:latin typeface="Arial" panose="020B0604020202020204" pitchFamily="34" charset="0"/>
                <a:cs typeface="Arial" panose="020B0604020202020204" pitchFamily="34" charset="0"/>
              </a:rPr>
              <a:t> </a:t>
            </a:r>
            <a:r>
              <a:rPr lang="en-US" sz="1600" spc="5" dirty="0">
                <a:latin typeface="Arial" panose="020B0604020202020204" pitchFamily="34" charset="0"/>
                <a:cs typeface="Arial" panose="020B0604020202020204" pitchFamily="34" charset="0"/>
              </a:rPr>
              <a:t>array,</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apply</a:t>
            </a:r>
            <a:r>
              <a:rPr lang="en-US" sz="1600" spc="20"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60" dirty="0">
                <a:latin typeface="Arial" panose="020B0604020202020204" pitchFamily="34" charset="0"/>
                <a:cs typeface="Arial" panose="020B0604020202020204" pitchFamily="34" charset="0"/>
              </a:rPr>
              <a:t>each</a:t>
            </a:r>
            <a:r>
              <a:rPr lang="en-US" sz="1600" spc="2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entry.</a:t>
            </a:r>
          </a:p>
          <a:p>
            <a:pPr marL="63500">
              <a:spcBef>
                <a:spcPts val="100"/>
              </a:spcBef>
              <a:spcAft>
                <a:spcPts val="100"/>
              </a:spcAft>
            </a:pPr>
            <a:r>
              <a:rPr lang="en-US" sz="1600" spc="60" dirty="0">
                <a:solidFill>
                  <a:schemeClr val="accent1"/>
                </a:solidFill>
                <a:latin typeface="Arial" panose="020B0604020202020204" pitchFamily="34" charset="0"/>
                <a:cs typeface="Arial" panose="020B0604020202020204" pitchFamily="34" charset="0"/>
              </a:rPr>
              <a:t>Basic</a:t>
            </a:r>
            <a:r>
              <a:rPr lang="en-US" sz="1600" spc="30" dirty="0">
                <a:solidFill>
                  <a:schemeClr val="accent1"/>
                </a:solidFill>
                <a:latin typeface="Arial" panose="020B0604020202020204" pitchFamily="34" charset="0"/>
                <a:cs typeface="Arial" panose="020B0604020202020204" pitchFamily="34" charset="0"/>
              </a:rPr>
              <a:t> </a:t>
            </a:r>
            <a:r>
              <a:rPr lang="en-US" sz="1600" spc="15" dirty="0">
                <a:solidFill>
                  <a:schemeClr val="accent1"/>
                </a:solidFill>
                <a:latin typeface="Arial" panose="020B0604020202020204" pitchFamily="34" charset="0"/>
                <a:cs typeface="Arial" panose="020B0604020202020204" pitchFamily="34" charset="0"/>
              </a:rPr>
              <a:t>rule.</a:t>
            </a:r>
            <a:r>
              <a:rPr lang="zh-CN" altLang="en-US" sz="1600" spc="15" dirty="0">
                <a:solidFill>
                  <a:schemeClr val="accent1"/>
                </a:solidFill>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Need</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25" dirty="0">
                <a:latin typeface="Arial" panose="020B0604020202020204" pitchFamily="34" charset="0"/>
                <a:cs typeface="Arial" panose="020B0604020202020204" pitchFamily="34" charset="0"/>
              </a:rPr>
              <a:t> </a:t>
            </a:r>
            <a:r>
              <a:rPr lang="en-US" sz="1600" spc="35" dirty="0">
                <a:latin typeface="Arial" panose="020B0604020202020204" pitchFamily="34" charset="0"/>
                <a:cs typeface="Arial" panose="020B0604020202020204" pitchFamily="34" charset="0"/>
              </a:rPr>
              <a:t>the</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whole</a:t>
            </a:r>
            <a:r>
              <a:rPr lang="en-US" sz="1600" spc="25" dirty="0">
                <a:latin typeface="Arial" panose="020B0604020202020204" pitchFamily="34" charset="0"/>
                <a:cs typeface="Arial" panose="020B0604020202020204" pitchFamily="34" charset="0"/>
              </a:rPr>
              <a:t> </a:t>
            </a:r>
            <a:r>
              <a:rPr lang="en-US" sz="1600" spc="100" dirty="0">
                <a:latin typeface="Arial" panose="020B0604020202020204" pitchFamily="34" charset="0"/>
                <a:cs typeface="Arial" panose="020B0604020202020204" pitchFamily="34" charset="0"/>
              </a:rPr>
              <a:t>key</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compute</a:t>
            </a:r>
            <a:r>
              <a:rPr lang="en-US" sz="1600" spc="25" dirty="0">
                <a:latin typeface="Arial" panose="020B0604020202020204" pitchFamily="34" charset="0"/>
                <a:cs typeface="Arial" panose="020B0604020202020204" pitchFamily="34" charset="0"/>
              </a:rPr>
              <a:t> </a:t>
            </a:r>
            <a:r>
              <a:rPr lang="en-US" sz="1600" spc="125" dirty="0">
                <a:latin typeface="Arial" panose="020B0604020202020204" pitchFamily="34" charset="0"/>
                <a:cs typeface="Arial" panose="020B0604020202020204" pitchFamily="34" charset="0"/>
              </a:rPr>
              <a:t>hash</a:t>
            </a:r>
            <a:r>
              <a:rPr lang="en-US" sz="1600" spc="2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code;  </a:t>
            </a:r>
            <a:endParaRPr lang="en-US" sz="1600" dirty="0">
              <a:latin typeface="Arial" panose="020B0604020202020204" pitchFamily="34" charset="0"/>
              <a:cs typeface="Arial" panose="020B0604020202020204" pitchFamily="34" charset="0"/>
            </a:endParaRPr>
          </a:p>
        </p:txBody>
      </p:sp>
      <p:sp>
        <p:nvSpPr>
          <p:cNvPr id="66" name="object 8">
            <a:extLst>
              <a:ext uri="{FF2B5EF4-FFF2-40B4-BE49-F238E27FC236}">
                <a16:creationId xmlns:a16="http://schemas.microsoft.com/office/drawing/2014/main" id="{E4A0B494-E9E3-A740-BE1A-99B15AEC8464}"/>
              </a:ext>
            </a:extLst>
          </p:cNvPr>
          <p:cNvSpPr txBox="1"/>
          <p:nvPr/>
        </p:nvSpPr>
        <p:spPr>
          <a:xfrm>
            <a:off x="5053854" y="6196808"/>
            <a:ext cx="2465070" cy="197490"/>
          </a:xfrm>
          <a:prstGeom prst="rect">
            <a:avLst/>
          </a:prstGeom>
        </p:spPr>
        <p:txBody>
          <a:bodyPr vert="horz" wrap="square" lIns="0" tIns="12700" rIns="0" bIns="0" rtlCol="0">
            <a:spAutoFit/>
          </a:bodyPr>
          <a:lstStyle/>
          <a:p>
            <a:pPr marL="12700">
              <a:lnSpc>
                <a:spcPct val="100000"/>
              </a:lnSpc>
              <a:spcBef>
                <a:spcPts val="100"/>
              </a:spcBef>
            </a:pPr>
            <a:r>
              <a:rPr sz="1200" spc="55" dirty="0">
                <a:solidFill>
                  <a:schemeClr val="accent6"/>
                </a:solidFill>
                <a:latin typeface="Trebuchet MS"/>
                <a:cs typeface="Trebuchet MS"/>
              </a:rPr>
              <a:t>or </a:t>
            </a:r>
            <a:r>
              <a:rPr sz="1200" spc="75" dirty="0">
                <a:solidFill>
                  <a:schemeClr val="accent6"/>
                </a:solidFill>
                <a:latin typeface="Trebuchet MS"/>
                <a:cs typeface="Trebuchet MS"/>
              </a:rPr>
              <a:t>use</a:t>
            </a:r>
            <a:r>
              <a:rPr sz="1200" spc="-85" dirty="0">
                <a:solidFill>
                  <a:schemeClr val="accent6"/>
                </a:solidFill>
                <a:latin typeface="Trebuchet MS"/>
                <a:cs typeface="Trebuchet MS"/>
              </a:rPr>
              <a:t> </a:t>
            </a:r>
            <a:r>
              <a:rPr sz="1200" dirty="0">
                <a:solidFill>
                  <a:schemeClr val="accent6"/>
                </a:solidFill>
                <a:latin typeface="DejaVu Sans Mono"/>
                <a:cs typeface="DejaVu Sans Mono"/>
              </a:rPr>
              <a:t>Arrays.deepHashCode()</a:t>
            </a:r>
          </a:p>
        </p:txBody>
      </p:sp>
      <p:sp>
        <p:nvSpPr>
          <p:cNvPr id="67" name="object 9">
            <a:extLst>
              <a:ext uri="{FF2B5EF4-FFF2-40B4-BE49-F238E27FC236}">
                <a16:creationId xmlns:a16="http://schemas.microsoft.com/office/drawing/2014/main" id="{8EBDD33A-C8CA-3143-9807-9D6FE15EFB19}"/>
              </a:ext>
            </a:extLst>
          </p:cNvPr>
          <p:cNvSpPr txBox="1"/>
          <p:nvPr/>
        </p:nvSpPr>
        <p:spPr>
          <a:xfrm>
            <a:off x="5390637" y="5928788"/>
            <a:ext cx="1741170" cy="197490"/>
          </a:xfrm>
          <a:prstGeom prst="rect">
            <a:avLst/>
          </a:prstGeom>
        </p:spPr>
        <p:txBody>
          <a:bodyPr vert="horz" wrap="square" lIns="0" tIns="12700" rIns="0" bIns="0" rtlCol="0">
            <a:spAutoFit/>
          </a:bodyPr>
          <a:lstStyle/>
          <a:p>
            <a:pPr marL="12700">
              <a:lnSpc>
                <a:spcPct val="100000"/>
              </a:lnSpc>
              <a:spcBef>
                <a:spcPts val="100"/>
              </a:spcBef>
            </a:pPr>
            <a:r>
              <a:rPr sz="1200" spc="50" dirty="0">
                <a:solidFill>
                  <a:schemeClr val="accent6"/>
                </a:solidFill>
                <a:latin typeface="Trebuchet MS"/>
                <a:cs typeface="Trebuchet MS"/>
              </a:rPr>
              <a:t>applies </a:t>
            </a:r>
            <a:r>
              <a:rPr sz="1200" spc="30" dirty="0">
                <a:solidFill>
                  <a:schemeClr val="accent6"/>
                </a:solidFill>
                <a:latin typeface="Trebuchet MS"/>
                <a:cs typeface="Trebuchet MS"/>
              </a:rPr>
              <a:t>rule</a:t>
            </a:r>
            <a:r>
              <a:rPr sz="1200" spc="-65" dirty="0">
                <a:solidFill>
                  <a:schemeClr val="accent6"/>
                </a:solidFill>
                <a:latin typeface="Trebuchet MS"/>
                <a:cs typeface="Trebuchet MS"/>
              </a:rPr>
              <a:t> </a:t>
            </a:r>
            <a:r>
              <a:rPr sz="1200" spc="40" dirty="0">
                <a:solidFill>
                  <a:schemeClr val="accent6"/>
                </a:solidFill>
                <a:latin typeface="Trebuchet MS"/>
                <a:cs typeface="Trebuchet MS"/>
              </a:rPr>
              <a:t>recursively</a:t>
            </a:r>
            <a:endParaRPr sz="1200" dirty="0">
              <a:solidFill>
                <a:schemeClr val="accent6"/>
              </a:solidFill>
              <a:latin typeface="Trebuchet MS"/>
              <a:cs typeface="Trebuchet MS"/>
            </a:endParaRPr>
          </a:p>
        </p:txBody>
      </p:sp>
    </p:spTree>
    <p:extLst>
      <p:ext uri="{BB962C8B-B14F-4D97-AF65-F5344CB8AC3E}">
        <p14:creationId xmlns:p14="http://schemas.microsoft.com/office/powerpoint/2010/main" val="162519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dissolve">
                                      <p:cBhvr>
                                        <p:cTn id="16" dur="500"/>
                                        <p:tgtEl>
                                          <p:spTgt spid="3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dissolve">
                                      <p:cBhvr>
                                        <p:cTn id="32" dur="500"/>
                                        <p:tgtEl>
                                          <p:spTgt spid="5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dissolv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dissolv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dissolve">
                                      <p:cBhvr>
                                        <p:cTn id="48" dur="500"/>
                                        <p:tgtEl>
                                          <p:spTgt spid="39"/>
                                        </p:tgtEl>
                                      </p:cBhvr>
                                    </p:animEffect>
                                  </p:childTnLst>
                                </p:cTn>
                              </p:par>
                              <p:par>
                                <p:cTn id="49" presetID="9" presetClass="entr" presetSubtype="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dissolve">
                                      <p:cBhvr>
                                        <p:cTn id="51" dur="500"/>
                                        <p:tgtEl>
                                          <p:spTgt spid="5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dissolv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62">
                                            <p:bg/>
                                          </p:spTgt>
                                        </p:tgtEl>
                                        <p:attrNameLst>
                                          <p:attrName>style.visibility</p:attrName>
                                        </p:attrNameLst>
                                      </p:cBhvr>
                                      <p:to>
                                        <p:strVal val="visible"/>
                                      </p:to>
                                    </p:set>
                                    <p:animEffect transition="in" filter="dissolve">
                                      <p:cBhvr>
                                        <p:cTn id="59" dur="500"/>
                                        <p:tgtEl>
                                          <p:spTgt spid="62">
                                            <p:bg/>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dissolve">
                                      <p:cBhvr>
                                        <p:cTn id="64" dur="500"/>
                                        <p:tgtEl>
                                          <p:spTgt spid="62">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62">
                                            <p:txEl>
                                              <p:pRg st="1" end="1"/>
                                            </p:txEl>
                                          </p:spTgt>
                                        </p:tgtEl>
                                        <p:attrNameLst>
                                          <p:attrName>style.visibility</p:attrName>
                                        </p:attrNameLst>
                                      </p:cBhvr>
                                      <p:to>
                                        <p:strVal val="visible"/>
                                      </p:to>
                                    </p:set>
                                    <p:animEffect transition="in" filter="dissolve">
                                      <p:cBhvr>
                                        <p:cTn id="69" dur="500"/>
                                        <p:tgtEl>
                                          <p:spTgt spid="62">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62">
                                            <p:txEl>
                                              <p:pRg st="2" end="2"/>
                                            </p:txEl>
                                          </p:spTgt>
                                        </p:tgtEl>
                                        <p:attrNameLst>
                                          <p:attrName>style.visibility</p:attrName>
                                        </p:attrNameLst>
                                      </p:cBhvr>
                                      <p:to>
                                        <p:strVal val="visible"/>
                                      </p:to>
                                    </p:set>
                                    <p:animEffect transition="in" filter="dissolve">
                                      <p:cBhvr>
                                        <p:cTn id="74" dur="500"/>
                                        <p:tgtEl>
                                          <p:spTgt spid="62">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5">
                                            <p:txEl>
                                              <p:pRg st="0" end="0"/>
                                            </p:txEl>
                                          </p:spTgt>
                                        </p:tgtEl>
                                        <p:attrNameLst>
                                          <p:attrName>style.visibility</p:attrName>
                                        </p:attrNameLst>
                                      </p:cBhvr>
                                      <p:to>
                                        <p:strVal val="visible"/>
                                      </p:to>
                                    </p:set>
                                    <p:animEffect transition="in" filter="dissolve">
                                      <p:cBhvr>
                                        <p:cTn id="79" dur="500"/>
                                        <p:tgtEl>
                                          <p:spTgt spid="65">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65">
                                            <p:txEl>
                                              <p:pRg st="1" end="1"/>
                                            </p:txEl>
                                          </p:spTgt>
                                        </p:tgtEl>
                                        <p:attrNameLst>
                                          <p:attrName>style.visibility</p:attrName>
                                        </p:attrNameLst>
                                      </p:cBhvr>
                                      <p:to>
                                        <p:strVal val="visible"/>
                                      </p:to>
                                    </p:set>
                                    <p:animEffect transition="in" filter="dissolve">
                                      <p:cBhvr>
                                        <p:cTn id="84" dur="500"/>
                                        <p:tgtEl>
                                          <p:spTgt spid="65">
                                            <p:txEl>
                                              <p:pRg st="1" end="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65">
                                            <p:txEl>
                                              <p:pRg st="2" end="2"/>
                                            </p:txEl>
                                          </p:spTgt>
                                        </p:tgtEl>
                                        <p:attrNameLst>
                                          <p:attrName>style.visibility</p:attrName>
                                        </p:attrNameLst>
                                      </p:cBhvr>
                                      <p:to>
                                        <p:strVal val="visible"/>
                                      </p:to>
                                    </p:set>
                                    <p:animEffect transition="in" filter="dissolve">
                                      <p:cBhvr>
                                        <p:cTn id="89" dur="500"/>
                                        <p:tgtEl>
                                          <p:spTgt spid="65">
                                            <p:txEl>
                                              <p:pRg st="2" end="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65">
                                            <p:txEl>
                                              <p:pRg st="3" end="3"/>
                                            </p:txEl>
                                          </p:spTgt>
                                        </p:tgtEl>
                                        <p:attrNameLst>
                                          <p:attrName>style.visibility</p:attrName>
                                        </p:attrNameLst>
                                      </p:cBhvr>
                                      <p:to>
                                        <p:strVal val="visible"/>
                                      </p:to>
                                    </p:set>
                                    <p:animEffect transition="in" filter="dissolve">
                                      <p:cBhvr>
                                        <p:cTn id="94" dur="500"/>
                                        <p:tgtEl>
                                          <p:spTgt spid="65">
                                            <p:txEl>
                                              <p:pRg st="3" end="3"/>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65">
                                            <p:txEl>
                                              <p:pRg st="4" end="4"/>
                                            </p:txEl>
                                          </p:spTgt>
                                        </p:tgtEl>
                                        <p:attrNameLst>
                                          <p:attrName>style.visibility</p:attrName>
                                        </p:attrNameLst>
                                      </p:cBhvr>
                                      <p:to>
                                        <p:strVal val="visible"/>
                                      </p:to>
                                    </p:set>
                                    <p:animEffect transition="in" filter="dissolve">
                                      <p:cBhvr>
                                        <p:cTn id="99" dur="500"/>
                                        <p:tgtEl>
                                          <p:spTgt spid="65">
                                            <p:txEl>
                                              <p:pRg st="4" end="4"/>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67"/>
                                        </p:tgtEl>
                                        <p:attrNameLst>
                                          <p:attrName>style.visibility</p:attrName>
                                        </p:attrNameLst>
                                      </p:cBhvr>
                                      <p:to>
                                        <p:strVal val="visible"/>
                                      </p:to>
                                    </p:set>
                                    <p:animEffect transition="in" filter="dissolve">
                                      <p:cBhvr>
                                        <p:cTn id="104" dur="500"/>
                                        <p:tgtEl>
                                          <p:spTgt spid="67"/>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65">
                                            <p:txEl>
                                              <p:pRg st="5" end="5"/>
                                            </p:txEl>
                                          </p:spTgt>
                                        </p:tgtEl>
                                        <p:attrNameLst>
                                          <p:attrName>style.visibility</p:attrName>
                                        </p:attrNameLst>
                                      </p:cBhvr>
                                      <p:to>
                                        <p:strVal val="visible"/>
                                      </p:to>
                                    </p:set>
                                    <p:animEffect transition="in" filter="dissolve">
                                      <p:cBhvr>
                                        <p:cTn id="109" dur="500"/>
                                        <p:tgtEl>
                                          <p:spTgt spid="65">
                                            <p:txEl>
                                              <p:pRg st="5" end="5"/>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dissolve">
                                      <p:cBhvr>
                                        <p:cTn id="114" dur="500"/>
                                        <p:tgtEl>
                                          <p:spTgt spid="66"/>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nodeType="clickEffect">
                                  <p:stCondLst>
                                    <p:cond delay="0"/>
                                  </p:stCondLst>
                                  <p:childTnLst>
                                    <p:set>
                                      <p:cBhvr>
                                        <p:cTn id="118" dur="1" fill="hold">
                                          <p:stCondLst>
                                            <p:cond delay="0"/>
                                          </p:stCondLst>
                                        </p:cTn>
                                        <p:tgtEl>
                                          <p:spTgt spid="65">
                                            <p:txEl>
                                              <p:pRg st="6" end="6"/>
                                            </p:txEl>
                                          </p:spTgt>
                                        </p:tgtEl>
                                        <p:attrNameLst>
                                          <p:attrName>style.visibility</p:attrName>
                                        </p:attrNameLst>
                                      </p:cBhvr>
                                      <p:to>
                                        <p:strVal val="visible"/>
                                      </p:to>
                                    </p:set>
                                    <p:animEffect transition="in" filter="dissolve">
                                      <p:cBhvr>
                                        <p:cTn id="119" dur="500"/>
                                        <p:tgtEl>
                                          <p:spTgt spid="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4" grpId="0"/>
      <p:bldP spid="35" grpId="0" animBg="1"/>
      <p:bldP spid="7" grpId="0"/>
      <p:bldP spid="39" grpId="0"/>
      <p:bldP spid="42" grpId="0"/>
      <p:bldP spid="45" grpId="0"/>
      <p:bldP spid="48" grpId="0"/>
      <p:bldP spid="62" grpId="0" uiExpand="1" build="allAtOnce" animBg="1"/>
      <p:bldP spid="64" grpId="0" animBg="1"/>
      <p:bldP spid="66" grpId="0"/>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D4ED-0ADF-3845-A6E5-553A8FC2D0AB}"/>
              </a:ext>
            </a:extLst>
          </p:cNvPr>
          <p:cNvSpPr>
            <a:spLocks noGrp="1"/>
          </p:cNvSpPr>
          <p:nvPr>
            <p:ph type="title"/>
          </p:nvPr>
        </p:nvSpPr>
        <p:spPr/>
        <p:txBody>
          <a:bodyPr/>
          <a:lstStyle/>
          <a:p>
            <a:r>
              <a:rPr lang="en-US" spc="95" dirty="0">
                <a:latin typeface="Arial"/>
                <a:cs typeface="Arial"/>
              </a:rPr>
              <a:t>Modular</a:t>
            </a:r>
            <a:r>
              <a:rPr lang="en-US" dirty="0">
                <a:latin typeface="Arial"/>
                <a:cs typeface="Arial"/>
              </a:rPr>
              <a:t> </a:t>
            </a:r>
            <a:r>
              <a:rPr lang="en-US" altLang="zh-CN" spc="-5" dirty="0">
                <a:latin typeface="Arial"/>
                <a:cs typeface="Arial"/>
              </a:rPr>
              <a:t>H</a:t>
            </a:r>
            <a:r>
              <a:rPr lang="en-US" spc="-5" dirty="0">
                <a:latin typeface="Arial"/>
                <a:cs typeface="Arial"/>
              </a:rPr>
              <a:t>ashing</a:t>
            </a:r>
            <a:endParaRPr lang="en-US" dirty="0"/>
          </a:p>
        </p:txBody>
      </p:sp>
      <p:sp>
        <p:nvSpPr>
          <p:cNvPr id="4" name="object 3">
            <a:extLst>
              <a:ext uri="{FF2B5EF4-FFF2-40B4-BE49-F238E27FC236}">
                <a16:creationId xmlns:a16="http://schemas.microsoft.com/office/drawing/2014/main" id="{9BE2D4C9-F03F-5A4A-A48F-E5E7D0EA57A5}"/>
              </a:ext>
            </a:extLst>
          </p:cNvPr>
          <p:cNvSpPr txBox="1"/>
          <p:nvPr/>
        </p:nvSpPr>
        <p:spPr>
          <a:xfrm>
            <a:off x="663517" y="1357754"/>
            <a:ext cx="4554435"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sz="1800" dirty="0">
                <a:solidFill>
                  <a:schemeClr val="accent1"/>
                </a:solidFill>
              </a:rPr>
              <a:t>Hash code</a:t>
            </a:r>
            <a:r>
              <a:rPr lang="en-US" altLang="zh-CN" sz="1800" dirty="0"/>
              <a:t>:</a:t>
            </a:r>
            <a:r>
              <a:rPr lang="zh-CN" altLang="en-US" sz="1800" dirty="0"/>
              <a:t> </a:t>
            </a:r>
            <a:r>
              <a:rPr lang="en-US" altLang="zh-CN" sz="1800" dirty="0"/>
              <a:t>a</a:t>
            </a:r>
            <a:r>
              <a:rPr sz="1800" dirty="0"/>
              <a:t>n int between -2</a:t>
            </a:r>
            <a:r>
              <a:rPr sz="1800" baseline="30000" dirty="0"/>
              <a:t>31</a:t>
            </a:r>
            <a:r>
              <a:rPr sz="1800" dirty="0"/>
              <a:t> and 2</a:t>
            </a:r>
            <a:r>
              <a:rPr sz="1800" baseline="30000" dirty="0"/>
              <a:t>31</a:t>
            </a:r>
            <a:r>
              <a:rPr sz="1800" dirty="0"/>
              <a:t> - 1.</a:t>
            </a:r>
          </a:p>
        </p:txBody>
      </p:sp>
      <p:grpSp>
        <p:nvGrpSpPr>
          <p:cNvPr id="29" name="Group 28">
            <a:extLst>
              <a:ext uri="{FF2B5EF4-FFF2-40B4-BE49-F238E27FC236}">
                <a16:creationId xmlns:a16="http://schemas.microsoft.com/office/drawing/2014/main" id="{A223035F-6F2E-7D45-AA86-63D053F9DBE0}"/>
              </a:ext>
            </a:extLst>
          </p:cNvPr>
          <p:cNvGrpSpPr/>
          <p:nvPr/>
        </p:nvGrpSpPr>
        <p:grpSpPr>
          <a:xfrm>
            <a:off x="320178" y="3603785"/>
            <a:ext cx="3433046" cy="1063747"/>
            <a:chOff x="940966" y="3570229"/>
            <a:chExt cx="3433046" cy="1063747"/>
          </a:xfrm>
        </p:grpSpPr>
        <p:sp>
          <p:nvSpPr>
            <p:cNvPr id="7" name="object 6">
              <a:extLst>
                <a:ext uri="{FF2B5EF4-FFF2-40B4-BE49-F238E27FC236}">
                  <a16:creationId xmlns:a16="http://schemas.microsoft.com/office/drawing/2014/main" id="{20568CE2-3F2F-C843-84DA-D6C9AA2A7931}"/>
                </a:ext>
              </a:extLst>
            </p:cNvPr>
            <p:cNvSpPr/>
            <p:nvPr/>
          </p:nvSpPr>
          <p:spPr>
            <a:xfrm>
              <a:off x="940966" y="3570229"/>
              <a:ext cx="3433046" cy="1063747"/>
            </a:xfrm>
            <a:prstGeom prst="rect">
              <a:avLst/>
            </a:prstGeom>
            <a:blipFill>
              <a:blip r:embed="rId2" cstate="print"/>
              <a:stretch>
                <a:fillRect/>
              </a:stretch>
            </a:blipFill>
          </p:spPr>
          <p:txBody>
            <a:bodyPr wrap="square" lIns="0" tIns="0" rIns="0" bIns="0" rtlCol="0" anchor="ctr"/>
            <a:lstStyle/>
            <a:p>
              <a:endParaRPr>
                <a:latin typeface="Courier" pitchFamily="2" charset="0"/>
              </a:endParaRPr>
            </a:p>
          </p:txBody>
        </p:sp>
        <p:sp>
          <p:nvSpPr>
            <p:cNvPr id="8" name="object 7">
              <a:extLst>
                <a:ext uri="{FF2B5EF4-FFF2-40B4-BE49-F238E27FC236}">
                  <a16:creationId xmlns:a16="http://schemas.microsoft.com/office/drawing/2014/main" id="{FC62C8B5-9625-5241-9E64-B5ED9EB524BC}"/>
                </a:ext>
              </a:extLst>
            </p:cNvPr>
            <p:cNvSpPr txBox="1"/>
            <p:nvPr/>
          </p:nvSpPr>
          <p:spPr>
            <a:xfrm>
              <a:off x="1005276" y="3644994"/>
              <a:ext cx="3247941"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r>
                <a:rPr lang="zh-CN" altLang="en-US" sz="1350" dirty="0">
                  <a:latin typeface="Courier" pitchFamily="2" charset="0"/>
                </a:rPr>
                <a:t> </a:t>
              </a:r>
              <a:endParaRPr sz="1350" dirty="0">
                <a:latin typeface="Courier" pitchFamily="2" charset="0"/>
              </a:endParaRPr>
            </a:p>
          </p:txBody>
        </p:sp>
      </p:grpSp>
      <p:sp>
        <p:nvSpPr>
          <p:cNvPr id="9" name="object 8">
            <a:extLst>
              <a:ext uri="{FF2B5EF4-FFF2-40B4-BE49-F238E27FC236}">
                <a16:creationId xmlns:a16="http://schemas.microsoft.com/office/drawing/2014/main" id="{8FD6F547-C5FB-F349-B8A1-EB78E53B5991}"/>
              </a:ext>
            </a:extLst>
          </p:cNvPr>
          <p:cNvSpPr txBox="1"/>
          <p:nvPr/>
        </p:nvSpPr>
        <p:spPr>
          <a:xfrm>
            <a:off x="3985299" y="3815952"/>
            <a:ext cx="620785" cy="369332"/>
          </a:xfrm>
          <a:prstGeom prst="rect">
            <a:avLst/>
          </a:prstGeom>
          <a:solidFill>
            <a:srgbClr val="FF0000"/>
          </a:solidFill>
        </p:spPr>
        <p:txBody>
          <a:bodyPr wrap="square" anchor="ctr">
            <a:spAutoFit/>
          </a:bodyPr>
          <a:lstStyle>
            <a:defPPr>
              <a:defRPr lang="en-US"/>
            </a:defPPr>
            <a:lvl1pPr>
              <a:defRPr>
                <a:solidFill>
                  <a:schemeClr val="accent1"/>
                </a:solidFill>
                <a:latin typeface="Arial"/>
                <a:cs typeface="Arial"/>
              </a:defRPr>
            </a:lvl1pPr>
          </a:lstStyle>
          <a:p>
            <a:pPr algn="ctr"/>
            <a:r>
              <a:rPr dirty="0">
                <a:solidFill>
                  <a:schemeClr val="bg1"/>
                </a:solidFill>
              </a:rPr>
              <a:t>bug</a:t>
            </a:r>
          </a:p>
        </p:txBody>
      </p:sp>
      <p:grpSp>
        <p:nvGrpSpPr>
          <p:cNvPr id="28" name="Group 27">
            <a:extLst>
              <a:ext uri="{FF2B5EF4-FFF2-40B4-BE49-F238E27FC236}">
                <a16:creationId xmlns:a16="http://schemas.microsoft.com/office/drawing/2014/main" id="{7482FF55-459E-3642-8E3A-D66A31B59F10}"/>
              </a:ext>
            </a:extLst>
          </p:cNvPr>
          <p:cNvGrpSpPr/>
          <p:nvPr/>
        </p:nvGrpSpPr>
        <p:grpSpPr>
          <a:xfrm>
            <a:off x="314222" y="4639930"/>
            <a:ext cx="4553825" cy="1076821"/>
            <a:chOff x="940964" y="4591970"/>
            <a:chExt cx="4553825" cy="1076821"/>
          </a:xfrm>
        </p:grpSpPr>
        <p:sp>
          <p:nvSpPr>
            <p:cNvPr id="10" name="object 9">
              <a:extLst>
                <a:ext uri="{FF2B5EF4-FFF2-40B4-BE49-F238E27FC236}">
                  <a16:creationId xmlns:a16="http://schemas.microsoft.com/office/drawing/2014/main" id="{CCED92DE-D939-CE48-9788-B599309ADE17}"/>
                </a:ext>
              </a:extLst>
            </p:cNvPr>
            <p:cNvSpPr/>
            <p:nvPr/>
          </p:nvSpPr>
          <p:spPr>
            <a:xfrm>
              <a:off x="940964" y="4591970"/>
              <a:ext cx="4553825" cy="1076821"/>
            </a:xfrm>
            <a:prstGeom prst="rect">
              <a:avLst/>
            </a:prstGeom>
            <a:blipFill>
              <a:blip r:embed="rId3" cstate="print"/>
              <a:stretch>
                <a:fillRect/>
              </a:stretch>
            </a:blipFill>
          </p:spPr>
          <p:txBody>
            <a:bodyPr wrap="square" lIns="0" tIns="0" rIns="0" bIns="0" rtlCol="0" anchor="ctr"/>
            <a:lstStyle/>
            <a:p>
              <a:endParaRPr>
                <a:latin typeface="Courier" pitchFamily="2" charset="0"/>
              </a:endParaRPr>
            </a:p>
          </p:txBody>
        </p:sp>
        <p:sp>
          <p:nvSpPr>
            <p:cNvPr id="11" name="object 10">
              <a:extLst>
                <a:ext uri="{FF2B5EF4-FFF2-40B4-BE49-F238E27FC236}">
                  <a16:creationId xmlns:a16="http://schemas.microsoft.com/office/drawing/2014/main" id="{26243785-D287-8941-900F-6FB58EFCB92E}"/>
                </a:ext>
              </a:extLst>
            </p:cNvPr>
            <p:cNvSpPr txBox="1"/>
            <p:nvPr/>
          </p:nvSpPr>
          <p:spPr>
            <a:xfrm>
              <a:off x="1005276" y="4671111"/>
              <a:ext cx="4361390" cy="841256"/>
            </a:xfrm>
            <a:prstGeom prst="rect">
              <a:avLst/>
            </a:prstGeom>
            <a:solidFill>
              <a:srgbClr val="CBCBCB"/>
            </a:solidFill>
          </p:spPr>
          <p:txBody>
            <a:bodyPr vert="horz" wrap="square" lIns="0" tIns="114300" rIns="0" bIns="0" rtlCol="0" anchor="ctr">
              <a:spAutoFit/>
            </a:bodyPr>
            <a:lstStyle/>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private int hash(Key</a:t>
              </a:r>
              <a:r>
                <a:rPr sz="1350" spc="-10" dirty="0">
                  <a:latin typeface="Courier" pitchFamily="2" charset="0"/>
                  <a:cs typeface="DejaVu Sans Mono"/>
                </a:rPr>
                <a:t> </a:t>
              </a:r>
              <a:r>
                <a:rPr sz="1350" dirty="0">
                  <a:latin typeface="Courier" pitchFamily="2" charset="0"/>
                  <a:cs typeface="DejaVu Sans Mono"/>
                </a:rPr>
                <a:t>key)</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a:spcBef>
                  <a:spcPts val="200"/>
                </a:spcBef>
                <a:spcAft>
                  <a:spcPts val="200"/>
                </a:spcAft>
              </a:pPr>
              <a:r>
                <a:rPr lang="en-US" sz="1350" dirty="0">
                  <a:latin typeface="Courier" pitchFamily="2" charset="0"/>
                  <a:cs typeface="DejaVu Sans Mono"/>
                </a:rPr>
                <a:t>	</a:t>
              </a:r>
              <a:r>
                <a:rPr lang="zh-CN" altLang="en-US" sz="1350" dirty="0">
                  <a:latin typeface="Courier" pitchFamily="2" charset="0"/>
                  <a:cs typeface="DejaVu Sans Mono"/>
                </a:rPr>
                <a:t> </a:t>
              </a:r>
              <a:r>
                <a:rPr sz="1350" dirty="0">
                  <a:latin typeface="Courier" pitchFamily="2" charset="0"/>
                  <a:cs typeface="DejaVu Sans Mono"/>
                </a:rPr>
                <a:t>return Math.abs(key.hashCode())</a:t>
              </a:r>
              <a:r>
                <a:rPr sz="1350" spc="1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M;</a:t>
              </a:r>
              <a:endParaRPr lang="en-US" sz="1350" dirty="0">
                <a:latin typeface="Courier" pitchFamily="2" charset="0"/>
                <a:cs typeface="DejaVu Sans Mono"/>
              </a:endParaRPr>
            </a:p>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a:t>
              </a:r>
            </a:p>
          </p:txBody>
        </p:sp>
      </p:grpSp>
      <p:grpSp>
        <p:nvGrpSpPr>
          <p:cNvPr id="27" name="Group 26">
            <a:extLst>
              <a:ext uri="{FF2B5EF4-FFF2-40B4-BE49-F238E27FC236}">
                <a16:creationId xmlns:a16="http://schemas.microsoft.com/office/drawing/2014/main" id="{2FF57022-9EB1-AD41-AB8E-4707D4FC83E3}"/>
              </a:ext>
            </a:extLst>
          </p:cNvPr>
          <p:cNvGrpSpPr/>
          <p:nvPr/>
        </p:nvGrpSpPr>
        <p:grpSpPr>
          <a:xfrm>
            <a:off x="277545" y="5757152"/>
            <a:ext cx="5023608" cy="971311"/>
            <a:chOff x="940964" y="5730300"/>
            <a:chExt cx="5023608" cy="971311"/>
          </a:xfrm>
        </p:grpSpPr>
        <p:sp>
          <p:nvSpPr>
            <p:cNvPr id="12" name="object 11">
              <a:extLst>
                <a:ext uri="{FF2B5EF4-FFF2-40B4-BE49-F238E27FC236}">
                  <a16:creationId xmlns:a16="http://schemas.microsoft.com/office/drawing/2014/main" id="{68A4F30E-8459-914C-8D69-456D62E63D07}"/>
                </a:ext>
              </a:extLst>
            </p:cNvPr>
            <p:cNvSpPr/>
            <p:nvPr/>
          </p:nvSpPr>
          <p:spPr>
            <a:xfrm>
              <a:off x="940964" y="5774511"/>
              <a:ext cx="5023608" cy="927100"/>
            </a:xfrm>
            <a:prstGeom prst="rect">
              <a:avLst/>
            </a:prstGeom>
            <a:blipFill>
              <a:blip r:embed="rId4" cstate="print"/>
              <a:stretch>
                <a:fillRect/>
              </a:stretch>
            </a:blipFill>
          </p:spPr>
          <p:txBody>
            <a:bodyPr wrap="square" lIns="0" tIns="0" rIns="0" bIns="0" rtlCol="0" anchor="ctr"/>
            <a:lstStyle/>
            <a:p>
              <a:endParaRPr>
                <a:latin typeface="Courier" pitchFamily="2" charset="0"/>
              </a:endParaRPr>
            </a:p>
          </p:txBody>
        </p:sp>
        <p:sp>
          <p:nvSpPr>
            <p:cNvPr id="13" name="object 12">
              <a:extLst>
                <a:ext uri="{FF2B5EF4-FFF2-40B4-BE49-F238E27FC236}">
                  <a16:creationId xmlns:a16="http://schemas.microsoft.com/office/drawing/2014/main" id="{AD405877-27D3-BA47-B2BE-2F34EB21856E}"/>
                </a:ext>
              </a:extLst>
            </p:cNvPr>
            <p:cNvSpPr txBox="1"/>
            <p:nvPr/>
          </p:nvSpPr>
          <p:spPr>
            <a:xfrm>
              <a:off x="975041" y="5730300"/>
              <a:ext cx="4902213"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&amp; 0x7fffffff)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p>
          </p:txBody>
        </p:sp>
      </p:grpSp>
      <p:sp>
        <p:nvSpPr>
          <p:cNvPr id="14" name="object 13">
            <a:extLst>
              <a:ext uri="{FF2B5EF4-FFF2-40B4-BE49-F238E27FC236}">
                <a16:creationId xmlns:a16="http://schemas.microsoft.com/office/drawing/2014/main" id="{28B84C96-AF8C-8248-9C3D-3877BFA52376}"/>
              </a:ext>
            </a:extLst>
          </p:cNvPr>
          <p:cNvSpPr txBox="1"/>
          <p:nvPr/>
        </p:nvSpPr>
        <p:spPr>
          <a:xfrm>
            <a:off x="5433610" y="5572486"/>
            <a:ext cx="980493" cy="369332"/>
          </a:xfrm>
          <a:prstGeom prst="rect">
            <a:avLst/>
          </a:prstGeom>
          <a:solidFill>
            <a:srgbClr val="1B8E1D"/>
          </a:solidFill>
        </p:spPr>
        <p:txBody>
          <a:bodyPr wrap="square" anchor="ctr">
            <a:spAutoFit/>
          </a:bodyPr>
          <a:lstStyle>
            <a:defPPr>
              <a:defRPr lang="en-US"/>
            </a:defPPr>
            <a:lvl1pPr algn="ctr">
              <a:defRPr>
                <a:solidFill>
                  <a:schemeClr val="bg1"/>
                </a:solidFill>
                <a:latin typeface="Arial"/>
                <a:cs typeface="Arial"/>
              </a:defRPr>
            </a:lvl1pPr>
          </a:lstStyle>
          <a:p>
            <a:r>
              <a:rPr dirty="0"/>
              <a:t>correct</a:t>
            </a:r>
          </a:p>
        </p:txBody>
      </p:sp>
      <p:sp>
        <p:nvSpPr>
          <p:cNvPr id="15" name="object 14">
            <a:extLst>
              <a:ext uri="{FF2B5EF4-FFF2-40B4-BE49-F238E27FC236}">
                <a16:creationId xmlns:a16="http://schemas.microsoft.com/office/drawing/2014/main" id="{39F8A5AD-6139-A94B-8342-DA25960B84B0}"/>
              </a:ext>
            </a:extLst>
          </p:cNvPr>
          <p:cNvSpPr txBox="1"/>
          <p:nvPr/>
        </p:nvSpPr>
        <p:spPr>
          <a:xfrm>
            <a:off x="5024638" y="4478527"/>
            <a:ext cx="1916884" cy="369332"/>
          </a:xfrm>
          <a:prstGeom prst="rect">
            <a:avLst/>
          </a:prstGeom>
          <a:solidFill>
            <a:srgbClr val="FF0000"/>
          </a:solidFill>
        </p:spPr>
        <p:txBody>
          <a:bodyPr wrap="square" anchor="ctr">
            <a:spAutoFit/>
          </a:bodyPr>
          <a:lstStyle>
            <a:defPPr>
              <a:defRPr lang="en-US"/>
            </a:defPPr>
            <a:lvl1pPr algn="ctr">
              <a:defRPr>
                <a:solidFill>
                  <a:schemeClr val="bg1"/>
                </a:solidFill>
                <a:latin typeface="Arial"/>
                <a:cs typeface="Arial"/>
              </a:defRPr>
            </a:lvl1pPr>
          </a:lstStyle>
          <a:p>
            <a:r>
              <a:rPr dirty="0"/>
              <a:t>1-in-a-billion bug</a:t>
            </a:r>
          </a:p>
        </p:txBody>
      </p:sp>
      <p:sp>
        <p:nvSpPr>
          <p:cNvPr id="19" name="TextBox 18">
            <a:extLst>
              <a:ext uri="{FF2B5EF4-FFF2-40B4-BE49-F238E27FC236}">
                <a16:creationId xmlns:a16="http://schemas.microsoft.com/office/drawing/2014/main" id="{3A6BB11C-9A66-DE4F-8456-F3C1162DBFAD}"/>
              </a:ext>
            </a:extLst>
          </p:cNvPr>
          <p:cNvSpPr txBox="1"/>
          <p:nvPr/>
        </p:nvSpPr>
        <p:spPr>
          <a:xfrm>
            <a:off x="5877254" y="1279958"/>
            <a:ext cx="3000911" cy="523220"/>
          </a:xfrm>
          <a:prstGeom prst="rect">
            <a:avLst/>
          </a:prstGeom>
          <a:noFill/>
        </p:spPr>
        <p:txBody>
          <a:bodyPr wrap="square" rtlCol="0">
            <a:spAutoFit/>
          </a:bodyPr>
          <a:lstStyle/>
          <a:p>
            <a:r>
              <a:rPr lang="en-US" altLang="zh-CN" sz="1400" spc="30" dirty="0">
                <a:solidFill>
                  <a:schemeClr val="accent6"/>
                </a:solidFill>
                <a:latin typeface="Arial" panose="020B0604020202020204" pitchFamily="34" charset="0"/>
                <a:cs typeface="Arial" panose="020B0604020202020204" pitchFamily="34" charset="0"/>
              </a:rPr>
              <a:t>M</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size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of</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array,</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which</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sz="1400" spc="30" dirty="0">
                <a:solidFill>
                  <a:schemeClr val="accent6"/>
                </a:solidFill>
                <a:latin typeface="Arial" panose="020B0604020202020204" pitchFamily="34" charset="0"/>
                <a:cs typeface="Arial" panose="020B0604020202020204" pitchFamily="34" charset="0"/>
              </a:rPr>
              <a:t>typically a </a:t>
            </a:r>
            <a:r>
              <a:rPr lang="en-US" sz="1400" spc="50" dirty="0">
                <a:solidFill>
                  <a:schemeClr val="accent6"/>
                </a:solidFill>
                <a:latin typeface="Arial" panose="020B0604020202020204" pitchFamily="34" charset="0"/>
                <a:cs typeface="Arial" panose="020B0604020202020204" pitchFamily="34" charset="0"/>
              </a:rPr>
              <a:t>prime </a:t>
            </a:r>
            <a:r>
              <a:rPr lang="en-US" sz="1400" spc="55" dirty="0">
                <a:solidFill>
                  <a:schemeClr val="accent6"/>
                </a:solidFill>
                <a:latin typeface="Arial" panose="020B0604020202020204" pitchFamily="34" charset="0"/>
                <a:cs typeface="Arial" panose="020B0604020202020204" pitchFamily="34" charset="0"/>
              </a:rPr>
              <a:t>or </a:t>
            </a:r>
            <a:r>
              <a:rPr lang="en-US" sz="1400" spc="65" dirty="0">
                <a:solidFill>
                  <a:schemeClr val="accent6"/>
                </a:solidFill>
                <a:latin typeface="Arial" panose="020B0604020202020204" pitchFamily="34" charset="0"/>
                <a:cs typeface="Arial" panose="020B0604020202020204" pitchFamily="34" charset="0"/>
              </a:rPr>
              <a:t>power </a:t>
            </a:r>
            <a:r>
              <a:rPr lang="en-US" sz="1400" spc="45" dirty="0">
                <a:solidFill>
                  <a:schemeClr val="accent6"/>
                </a:solidFill>
                <a:latin typeface="Arial" panose="020B0604020202020204" pitchFamily="34" charset="0"/>
                <a:cs typeface="Arial" panose="020B0604020202020204" pitchFamily="34" charset="0"/>
              </a:rPr>
              <a:t>of</a:t>
            </a:r>
            <a:r>
              <a:rPr lang="en-US" sz="1400" spc="-160" dirty="0">
                <a:solidFill>
                  <a:schemeClr val="accent6"/>
                </a:solidFill>
                <a:latin typeface="Arial" panose="020B0604020202020204" pitchFamily="34" charset="0"/>
                <a:cs typeface="Arial" panose="020B0604020202020204" pitchFamily="34" charset="0"/>
              </a:rPr>
              <a:t> </a:t>
            </a:r>
            <a:r>
              <a:rPr lang="en-US" sz="1400" spc="130" dirty="0">
                <a:solidFill>
                  <a:schemeClr val="accent6"/>
                </a:solidFill>
                <a:latin typeface="Arial" panose="020B0604020202020204" pitchFamily="34" charset="0"/>
                <a:cs typeface="Arial" panose="020B0604020202020204" pitchFamily="34" charset="0"/>
              </a:rPr>
              <a:t>2</a:t>
            </a:r>
            <a:endParaRPr lang="en-US" sz="1400" dirty="0">
              <a:solidFill>
                <a:schemeClr val="accent6"/>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7507795E-EFD0-8F41-BCF4-B1B3DA048402}"/>
              </a:ext>
            </a:extLst>
          </p:cNvPr>
          <p:cNvSpPr/>
          <p:nvPr/>
        </p:nvSpPr>
        <p:spPr>
          <a:xfrm>
            <a:off x="663516" y="1918228"/>
            <a:ext cx="6920131" cy="369332"/>
          </a:xfrm>
          <a:prstGeom prst="rect">
            <a:avLst/>
          </a:prstGeom>
          <a:solidFill>
            <a:srgbClr val="E6A20E"/>
          </a:solidFill>
        </p:spPr>
        <p:txBody>
          <a:bodyPr wrap="square">
            <a:spAutoFit/>
          </a:bodyPr>
          <a:lstStyle/>
          <a:p>
            <a:r>
              <a:rPr lang="en-US" dirty="0">
                <a:solidFill>
                  <a:schemeClr val="accent1"/>
                </a:solidFill>
                <a:latin typeface="Arial"/>
                <a:cs typeface="Arial"/>
              </a:rPr>
              <a:t>Hash function</a:t>
            </a:r>
            <a:r>
              <a:rPr lang="en-US" altLang="zh-CN" dirty="0">
                <a:solidFill>
                  <a:schemeClr val="tx2"/>
                </a:solidFill>
                <a:latin typeface="Arial"/>
                <a:cs typeface="Arial"/>
              </a:rPr>
              <a:t>:</a:t>
            </a:r>
            <a:r>
              <a:rPr lang="zh-CN" altLang="en-US" dirty="0">
                <a:solidFill>
                  <a:schemeClr val="tx2"/>
                </a:solidFill>
                <a:latin typeface="Arial"/>
                <a:cs typeface="Arial"/>
              </a:rPr>
              <a:t> </a:t>
            </a:r>
            <a:r>
              <a:rPr lang="en-US" altLang="zh-CN" dirty="0">
                <a:latin typeface="Arial"/>
                <a:cs typeface="Arial"/>
              </a:rPr>
              <a:t>a</a:t>
            </a:r>
            <a:r>
              <a:rPr lang="en-US" dirty="0">
                <a:latin typeface="Arial"/>
                <a:cs typeface="Arial"/>
              </a:rPr>
              <a:t>n </a:t>
            </a:r>
            <a:r>
              <a:rPr lang="en-US" dirty="0" err="1">
                <a:latin typeface="Arial"/>
                <a:cs typeface="Arial"/>
              </a:rPr>
              <a:t>int</a:t>
            </a:r>
            <a:r>
              <a:rPr lang="en-US" dirty="0">
                <a:latin typeface="Arial"/>
                <a:cs typeface="Arial"/>
              </a:rPr>
              <a:t> between 0 and M - 1 (for use as array index).</a:t>
            </a:r>
          </a:p>
        </p:txBody>
      </p:sp>
      <p:cxnSp>
        <p:nvCxnSpPr>
          <p:cNvPr id="21" name="Straight Arrow Connector 20">
            <a:extLst>
              <a:ext uri="{FF2B5EF4-FFF2-40B4-BE49-F238E27FC236}">
                <a16:creationId xmlns:a16="http://schemas.microsoft.com/office/drawing/2014/main" id="{F39F6E87-6391-044C-A889-87524591F10A}"/>
              </a:ext>
            </a:extLst>
          </p:cNvPr>
          <p:cNvCxnSpPr>
            <a:cxnSpLocks/>
          </p:cNvCxnSpPr>
          <p:nvPr/>
        </p:nvCxnSpPr>
        <p:spPr>
          <a:xfrm flipH="1">
            <a:off x="4983062" y="1661005"/>
            <a:ext cx="894192" cy="23403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34EABBE8-D226-DA44-AF74-1BA54996895E}"/>
              </a:ext>
            </a:extLst>
          </p:cNvPr>
          <p:cNvSpPr/>
          <p:nvPr/>
        </p:nvSpPr>
        <p:spPr>
          <a:xfrm>
            <a:off x="663516" y="2465577"/>
            <a:ext cx="5712117" cy="923330"/>
          </a:xfrm>
          <a:prstGeom prst="rect">
            <a:avLst/>
          </a:prstGeom>
          <a:ln>
            <a:solidFill>
              <a:schemeClr val="accent1"/>
            </a:solidFill>
          </a:ln>
        </p:spPr>
        <p:txBody>
          <a:bodyPr wrap="square">
            <a:spAutoFit/>
          </a:bodyPr>
          <a:lstStyle/>
          <a:p>
            <a:r>
              <a:rPr lang="en-US" dirty="0">
                <a:solidFill>
                  <a:schemeClr val="accent1"/>
                </a:solidFill>
                <a:latin typeface="Times New Roman" panose="02020603050405020304" pitchFamily="18" charset="0"/>
                <a:cs typeface="Times New Roman" panose="02020603050405020304" pitchFamily="18" charset="0"/>
              </a:rPr>
              <a:t>Since our goal is an array index, not a 32-bit integer, we</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combine </a:t>
            </a:r>
            <a:r>
              <a:rPr lang="en-US" dirty="0" err="1">
                <a:solidFill>
                  <a:schemeClr val="accent1"/>
                </a:solidFill>
                <a:latin typeface="Times New Roman" panose="02020603050405020304" pitchFamily="18" charset="0"/>
                <a:cs typeface="Times New Roman" panose="02020603050405020304" pitchFamily="18" charset="0"/>
              </a:rPr>
              <a:t>hashCode</a:t>
            </a:r>
            <a:r>
              <a:rPr lang="en-US" dirty="0">
                <a:solidFill>
                  <a:schemeClr val="accent1"/>
                </a:solidFill>
                <a:latin typeface="Times New Roman" panose="02020603050405020304" pitchFamily="18" charset="0"/>
                <a:cs typeface="Times New Roman" panose="02020603050405020304" pitchFamily="18" charset="0"/>
              </a:rPr>
              <a:t>() with modular hashing produce integers between 0 and M-1</a:t>
            </a:r>
            <a:r>
              <a:rPr lang="en-US" altLang="zh-CN" dirty="0">
                <a:solidFill>
                  <a:schemeClr val="accent1"/>
                </a:solidFill>
                <a:latin typeface="Times New Roman" panose="02020603050405020304" pitchFamily="18" charset="0"/>
                <a:cs typeface="Times New Roman" panose="02020603050405020304" pitchFamily="18" charset="0"/>
              </a:rPr>
              <a:t>,</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which</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used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as</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an array</a:t>
            </a:r>
            <a:r>
              <a:rPr lang="en-US" altLang="zh-CN" dirty="0">
                <a:solidFill>
                  <a:schemeClr val="accent1"/>
                </a:solidFill>
                <a:latin typeface="Times New Roman" panose="02020603050405020304" pitchFamily="18" charset="0"/>
                <a:cs typeface="Times New Roman" panose="02020603050405020304" pitchFamily="18" charset="0"/>
              </a:rPr>
              <a:t>/table</a:t>
            </a:r>
            <a:r>
              <a:rPr lang="en-US" dirty="0">
                <a:solidFill>
                  <a:schemeClr val="accent1"/>
                </a:solidFill>
                <a:latin typeface="Times New Roman" panose="02020603050405020304" pitchFamily="18" charset="0"/>
                <a:cs typeface="Times New Roman" panose="02020603050405020304" pitchFamily="18" charset="0"/>
              </a:rPr>
              <a:t> index. </a:t>
            </a:r>
          </a:p>
        </p:txBody>
      </p:sp>
      <p:sp>
        <p:nvSpPr>
          <p:cNvPr id="32" name="Rectangle 31">
            <a:extLst>
              <a:ext uri="{FF2B5EF4-FFF2-40B4-BE49-F238E27FC236}">
                <a16:creationId xmlns:a16="http://schemas.microsoft.com/office/drawing/2014/main" id="{2A189B63-B29A-2B49-8CEB-F6B0F795E3C0}"/>
              </a:ext>
            </a:extLst>
          </p:cNvPr>
          <p:cNvSpPr/>
          <p:nvPr/>
        </p:nvSpPr>
        <p:spPr>
          <a:xfrm>
            <a:off x="5028793" y="4960285"/>
            <a:ext cx="3768680" cy="461665"/>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absolute value of </a:t>
            </a:r>
            <a:r>
              <a:rPr lang="en-US" sz="1200" dirty="0" err="1">
                <a:solidFill>
                  <a:schemeClr val="accent6"/>
                </a:solidFill>
                <a:latin typeface="Arial" panose="020B0604020202020204" pitchFamily="34" charset="0"/>
                <a:cs typeface="Arial" panose="020B0604020202020204" pitchFamily="34" charset="0"/>
              </a:rPr>
              <a:t>Integer.MIN_VALUE</a:t>
            </a:r>
            <a:r>
              <a:rPr lang="en-US" sz="1200" dirty="0">
                <a:solidFill>
                  <a:schemeClr val="accent6"/>
                </a:solidFill>
                <a:latin typeface="Arial" panose="020B0604020202020204" pitchFamily="34" charset="0"/>
                <a:cs typeface="Arial" panose="020B0604020202020204" pitchFamily="34" charset="0"/>
              </a:rPr>
              <a:t> is itself!</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Famously,</a:t>
            </a:r>
            <a:r>
              <a:rPr lang="zh-CN" altLang="en-US" sz="1200" dirty="0">
                <a:solidFill>
                  <a:schemeClr val="accent6"/>
                </a:solidFill>
                <a:latin typeface="Arial" panose="020B0604020202020204" pitchFamily="34" charset="0"/>
                <a:cs typeface="Arial" panose="020B0604020202020204" pitchFamily="34" charset="0"/>
              </a:rPr>
              <a:t> </a:t>
            </a:r>
            <a:r>
              <a:rPr lang="en-US" sz="1200" dirty="0" err="1">
                <a:solidFill>
                  <a:schemeClr val="accent6"/>
                </a:solidFill>
                <a:latin typeface="Arial" panose="020B0604020202020204" pitchFamily="34" charset="0"/>
                <a:cs typeface="Arial" panose="020B0604020202020204" pitchFamily="34" charset="0"/>
              </a:rPr>
              <a:t>hashCode</a:t>
            </a:r>
            <a:r>
              <a:rPr lang="en-US" sz="1200" dirty="0">
                <a:solidFill>
                  <a:schemeClr val="accent6"/>
                </a:solidFill>
                <a:latin typeface="Arial" panose="020B0604020202020204" pitchFamily="34" charset="0"/>
                <a:cs typeface="Arial" panose="020B0604020202020204" pitchFamily="34" charset="0"/>
              </a:rPr>
              <a:t>() of "</a:t>
            </a:r>
            <a:r>
              <a:rPr lang="en-US" sz="1200" dirty="0" err="1">
                <a:solidFill>
                  <a:schemeClr val="accent1"/>
                </a:solidFill>
                <a:latin typeface="Arial" panose="020B0604020202020204" pitchFamily="34" charset="0"/>
                <a:cs typeface="Arial" panose="020B0604020202020204" pitchFamily="34" charset="0"/>
              </a:rPr>
              <a:t>polygenelubricants</a:t>
            </a:r>
            <a:r>
              <a:rPr lang="en-US" sz="1200" dirty="0">
                <a:solidFill>
                  <a:schemeClr val="accent6"/>
                </a:solidFill>
                <a:latin typeface="Arial" panose="020B0604020202020204" pitchFamily="34" charset="0"/>
                <a:cs typeface="Arial" panose="020B0604020202020204" pitchFamily="34" charset="0"/>
              </a:rPr>
              <a:t>" is -2</a:t>
            </a:r>
            <a:r>
              <a:rPr lang="en-US" sz="1200" baseline="30000" dirty="0">
                <a:solidFill>
                  <a:schemeClr val="accent6"/>
                </a:solidFill>
                <a:latin typeface="Arial" panose="020B0604020202020204" pitchFamily="34" charset="0"/>
                <a:cs typeface="Arial" panose="020B0604020202020204" pitchFamily="34" charset="0"/>
              </a:rPr>
              <a:t>31</a:t>
            </a:r>
          </a:p>
        </p:txBody>
      </p:sp>
      <p:sp>
        <p:nvSpPr>
          <p:cNvPr id="33" name="Rectangle 32">
            <a:extLst>
              <a:ext uri="{FF2B5EF4-FFF2-40B4-BE49-F238E27FC236}">
                <a16:creationId xmlns:a16="http://schemas.microsoft.com/office/drawing/2014/main" id="{0A68C73D-9D18-DE4E-99A1-D7908454AAD2}"/>
              </a:ext>
            </a:extLst>
          </p:cNvPr>
          <p:cNvSpPr/>
          <p:nvPr/>
        </p:nvSpPr>
        <p:spPr>
          <a:xfrm>
            <a:off x="4734441" y="3693427"/>
            <a:ext cx="3282384"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 operator returns a non-positive integer if its first argument is negative, and this would create an array index </a:t>
            </a:r>
            <a:r>
              <a:rPr lang="en-US" sz="1200" dirty="0">
                <a:solidFill>
                  <a:schemeClr val="accent1"/>
                </a:solidFill>
                <a:latin typeface="Arial" panose="020B0604020202020204" pitchFamily="34" charset="0"/>
                <a:cs typeface="Arial" panose="020B0604020202020204" pitchFamily="34" charset="0"/>
              </a:rPr>
              <a:t>out-of-bounds error</a:t>
            </a:r>
            <a:r>
              <a:rPr lang="en-US" sz="1200" dirty="0">
                <a:solidFill>
                  <a:schemeClr val="accent6"/>
                </a:solidFill>
                <a:latin typeface="Arial" panose="020B0604020202020204" pitchFamily="34" charset="0"/>
                <a:cs typeface="Arial" panose="020B0604020202020204" pitchFamily="34" charset="0"/>
              </a:rPr>
              <a:t>.</a:t>
            </a:r>
          </a:p>
        </p:txBody>
      </p:sp>
      <p:sp>
        <p:nvSpPr>
          <p:cNvPr id="34" name="Rectangle 33">
            <a:extLst>
              <a:ext uri="{FF2B5EF4-FFF2-40B4-BE49-F238E27FC236}">
                <a16:creationId xmlns:a16="http://schemas.microsoft.com/office/drawing/2014/main" id="{8FA48BD0-CFE6-154D-B876-EA4D60FB3C28}"/>
              </a:ext>
            </a:extLst>
          </p:cNvPr>
          <p:cNvSpPr/>
          <p:nvPr/>
        </p:nvSpPr>
        <p:spPr>
          <a:xfrm>
            <a:off x="5427509" y="6043556"/>
            <a:ext cx="3548711"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code </a:t>
            </a:r>
            <a:r>
              <a:rPr lang="en-US" sz="1200" dirty="0">
                <a:solidFill>
                  <a:schemeClr val="accent1"/>
                </a:solidFill>
                <a:latin typeface="Arial" panose="020B0604020202020204" pitchFamily="34" charset="0"/>
                <a:cs typeface="Arial" panose="020B0604020202020204" pitchFamily="34" charset="0"/>
              </a:rPr>
              <a:t>masks off the sign bit </a:t>
            </a:r>
            <a:r>
              <a:rPr lang="en-US" sz="1200" dirty="0">
                <a:solidFill>
                  <a:schemeClr val="accent6"/>
                </a:solidFill>
                <a:latin typeface="Arial" panose="020B0604020202020204" pitchFamily="34" charset="0"/>
                <a:cs typeface="Arial" panose="020B0604020202020204" pitchFamily="34" charset="0"/>
              </a:rPr>
              <a:t>(to turn the 32-bit integer into a 31-bit nonnegative integer) and then computing the remainder when dividing by M</a:t>
            </a:r>
          </a:p>
        </p:txBody>
      </p:sp>
      <p:sp>
        <p:nvSpPr>
          <p:cNvPr id="35" name="Rounded Rectangle 34">
            <a:extLst>
              <a:ext uri="{FF2B5EF4-FFF2-40B4-BE49-F238E27FC236}">
                <a16:creationId xmlns:a16="http://schemas.microsoft.com/office/drawing/2014/main" id="{84E86ABB-C08B-D045-BDB5-17A3D3116D63}"/>
              </a:ext>
            </a:extLst>
          </p:cNvPr>
          <p:cNvSpPr/>
          <p:nvPr/>
        </p:nvSpPr>
        <p:spPr>
          <a:xfrm>
            <a:off x="7273472" y="2322387"/>
            <a:ext cx="1769860" cy="1281398"/>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t"/>
          <a:lstStyle/>
          <a:p>
            <a:pPr algn="r"/>
            <a:r>
              <a:rPr lang="en-US" sz="1200" dirty="0">
                <a:solidFill>
                  <a:schemeClr val="accent6"/>
                </a:solidFill>
              </a:rPr>
              <a:t>Hash </a:t>
            </a:r>
          </a:p>
          <a:p>
            <a:pPr algn="r"/>
            <a:r>
              <a:rPr lang="en-US" sz="1200" dirty="0" err="1">
                <a:solidFill>
                  <a:schemeClr val="accent6"/>
                </a:solidFill>
              </a:rPr>
              <a:t>Funtion</a:t>
            </a:r>
            <a:endParaRPr lang="en-US" sz="1200" dirty="0">
              <a:solidFill>
                <a:schemeClr val="accent6"/>
              </a:solidFill>
            </a:endParaRPr>
          </a:p>
        </p:txBody>
      </p:sp>
      <p:sp>
        <p:nvSpPr>
          <p:cNvPr id="36" name="Oval 35">
            <a:extLst>
              <a:ext uri="{FF2B5EF4-FFF2-40B4-BE49-F238E27FC236}">
                <a16:creationId xmlns:a16="http://schemas.microsoft.com/office/drawing/2014/main" id="{DD166460-1C2C-7745-A2BF-6EB44AE6FB8A}"/>
              </a:ext>
            </a:extLst>
          </p:cNvPr>
          <p:cNvSpPr/>
          <p:nvPr/>
        </p:nvSpPr>
        <p:spPr>
          <a:xfrm>
            <a:off x="7424195" y="3009686"/>
            <a:ext cx="744496" cy="513022"/>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a:solidFill>
                  <a:schemeClr val="accent1"/>
                </a:solidFill>
                <a:latin typeface="Arial" panose="020B0604020202020204" pitchFamily="34" charset="0"/>
                <a:cs typeface="Arial" panose="020B0604020202020204" pitchFamily="34" charset="0"/>
              </a:rPr>
              <a:t>Hash</a:t>
            </a:r>
            <a:r>
              <a:rPr lang="zh-CN" altLang="en-US" sz="1100" dirty="0">
                <a:solidFill>
                  <a:schemeClr val="accent1"/>
                </a:solidFill>
                <a:latin typeface="Arial" panose="020B0604020202020204" pitchFamily="34" charset="0"/>
                <a:cs typeface="Arial" panose="020B0604020202020204" pitchFamily="34" charset="0"/>
              </a:rPr>
              <a:t> </a:t>
            </a:r>
            <a:r>
              <a:rPr lang="en-US" altLang="zh-CN" sz="1100" dirty="0">
                <a:solidFill>
                  <a:schemeClr val="accent1"/>
                </a:solidFill>
                <a:latin typeface="Arial" panose="020B0604020202020204" pitchFamily="34" charset="0"/>
                <a:cs typeface="Arial" panose="020B0604020202020204" pitchFamily="34" charset="0"/>
              </a:rPr>
              <a:t>Code</a:t>
            </a:r>
            <a:endParaRPr lang="en-US" sz="1100" dirty="0">
              <a:solidFill>
                <a:schemeClr val="accent1"/>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BA38F643-18AC-7347-8000-9D5505B1C18A}"/>
              </a:ext>
            </a:extLst>
          </p:cNvPr>
          <p:cNvSpPr/>
          <p:nvPr/>
        </p:nvSpPr>
        <p:spPr>
          <a:xfrm>
            <a:off x="6520182" y="2435832"/>
            <a:ext cx="637564" cy="334424"/>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latin typeface="Arial"/>
                <a:cs typeface="Arial"/>
              </a:rPr>
              <a:t>Key</a:t>
            </a:r>
            <a:endParaRPr lang="en-US" sz="1200" dirty="0">
              <a:solidFill>
                <a:schemeClr val="accent1"/>
              </a:solidFill>
              <a:latin typeface="Arial"/>
              <a:cs typeface="Arial"/>
            </a:endParaRPr>
          </a:p>
        </p:txBody>
      </p:sp>
      <p:sp>
        <p:nvSpPr>
          <p:cNvPr id="38" name="Rounded Rectangle 37">
            <a:extLst>
              <a:ext uri="{FF2B5EF4-FFF2-40B4-BE49-F238E27FC236}">
                <a16:creationId xmlns:a16="http://schemas.microsoft.com/office/drawing/2014/main" id="{9C26CCBB-B531-5545-B62F-ECD61B9C20BD}"/>
              </a:ext>
            </a:extLst>
          </p:cNvPr>
          <p:cNvSpPr/>
          <p:nvPr/>
        </p:nvSpPr>
        <p:spPr>
          <a:xfrm>
            <a:off x="7366442" y="2401658"/>
            <a:ext cx="860002" cy="40889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Hash</a:t>
            </a:r>
            <a:r>
              <a:rPr lang="zh-CN" altLang="en-US" sz="1200" dirty="0">
                <a:solidFill>
                  <a:schemeClr val="accent1"/>
                </a:solidFill>
              </a:rPr>
              <a:t> </a:t>
            </a:r>
            <a:r>
              <a:rPr lang="en-US" altLang="zh-CN" sz="1200" dirty="0">
                <a:solidFill>
                  <a:schemeClr val="accent1"/>
                </a:solidFill>
              </a:rPr>
              <a:t>Algorithm</a:t>
            </a:r>
            <a:endParaRPr lang="en-US" sz="1200" dirty="0">
              <a:solidFill>
                <a:schemeClr val="accent1"/>
              </a:solidFill>
            </a:endParaRPr>
          </a:p>
        </p:txBody>
      </p:sp>
      <p:cxnSp>
        <p:nvCxnSpPr>
          <p:cNvPr id="39" name="Straight Arrow Connector 38">
            <a:extLst>
              <a:ext uri="{FF2B5EF4-FFF2-40B4-BE49-F238E27FC236}">
                <a16:creationId xmlns:a16="http://schemas.microsoft.com/office/drawing/2014/main" id="{00B0851A-04A8-0C46-B46F-694945D8DF94}"/>
              </a:ext>
            </a:extLst>
          </p:cNvPr>
          <p:cNvCxnSpPr>
            <a:cxnSpLocks/>
            <a:stCxn id="37" idx="6"/>
            <a:endCxn id="38" idx="1"/>
          </p:cNvCxnSpPr>
          <p:nvPr/>
        </p:nvCxnSpPr>
        <p:spPr>
          <a:xfrm>
            <a:off x="7157746" y="2603044"/>
            <a:ext cx="208696" cy="306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731B8C2-B2C3-374A-8AD3-47BFEE483623}"/>
              </a:ext>
            </a:extLst>
          </p:cNvPr>
          <p:cNvCxnSpPr>
            <a:cxnSpLocks/>
            <a:stCxn id="38" idx="2"/>
            <a:endCxn id="36" idx="0"/>
          </p:cNvCxnSpPr>
          <p:nvPr/>
        </p:nvCxnSpPr>
        <p:spPr>
          <a:xfrm>
            <a:off x="7796443" y="2810556"/>
            <a:ext cx="0" cy="19913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1" name="Rounded Rectangle 40">
            <a:extLst>
              <a:ext uri="{FF2B5EF4-FFF2-40B4-BE49-F238E27FC236}">
                <a16:creationId xmlns:a16="http://schemas.microsoft.com/office/drawing/2014/main" id="{AF1800DD-9C2B-1D47-B22F-07B971CC5CD3}"/>
              </a:ext>
            </a:extLst>
          </p:cNvPr>
          <p:cNvSpPr/>
          <p:nvPr/>
        </p:nvSpPr>
        <p:spPr>
          <a:xfrm>
            <a:off x="8429093" y="3076187"/>
            <a:ext cx="515413" cy="38178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Mod</a:t>
            </a:r>
            <a:endParaRPr lang="en-US" sz="1200" dirty="0">
              <a:solidFill>
                <a:schemeClr val="accent1"/>
              </a:solidFill>
            </a:endParaRPr>
          </a:p>
        </p:txBody>
      </p:sp>
      <p:cxnSp>
        <p:nvCxnSpPr>
          <p:cNvPr id="42" name="Straight Arrow Connector 41">
            <a:extLst>
              <a:ext uri="{FF2B5EF4-FFF2-40B4-BE49-F238E27FC236}">
                <a16:creationId xmlns:a16="http://schemas.microsoft.com/office/drawing/2014/main" id="{AB987CC8-557C-BB45-AEAF-0166B137FB38}"/>
              </a:ext>
            </a:extLst>
          </p:cNvPr>
          <p:cNvCxnSpPr>
            <a:cxnSpLocks/>
            <a:stCxn id="36" idx="6"/>
            <a:endCxn id="41" idx="1"/>
          </p:cNvCxnSpPr>
          <p:nvPr/>
        </p:nvCxnSpPr>
        <p:spPr>
          <a:xfrm>
            <a:off x="8168691" y="3266197"/>
            <a:ext cx="260402" cy="884"/>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67DCB89C-26CA-DD43-ABF0-454F6FD5F09A}"/>
              </a:ext>
            </a:extLst>
          </p:cNvPr>
          <p:cNvSpPr/>
          <p:nvPr/>
        </p:nvSpPr>
        <p:spPr>
          <a:xfrm>
            <a:off x="8258831" y="3677452"/>
            <a:ext cx="855937" cy="552750"/>
          </a:xfrm>
          <a:prstGeom prst="ellipse">
            <a:avLst/>
          </a:prstGeom>
          <a:solidFill>
            <a:schemeClr val="accent3">
              <a:lumMod val="20000"/>
              <a:lumOff val="80000"/>
            </a:schemeClr>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a:solidFill>
                  <a:schemeClr val="accent1"/>
                </a:solidFill>
                <a:latin typeface="Arial" panose="020B0604020202020204" pitchFamily="34" charset="0"/>
                <a:cs typeface="Arial" panose="020B0604020202020204" pitchFamily="34" charset="0"/>
              </a:rPr>
              <a:t>Array</a:t>
            </a:r>
          </a:p>
          <a:p>
            <a:pPr algn="ctr"/>
            <a:r>
              <a:rPr lang="en-US" altLang="zh-CN" sz="1200" dirty="0">
                <a:solidFill>
                  <a:schemeClr val="accent1"/>
                </a:solidFill>
                <a:latin typeface="Arial" panose="020B0604020202020204" pitchFamily="34" charset="0"/>
                <a:cs typeface="Arial" panose="020B0604020202020204" pitchFamily="34" charset="0"/>
              </a:rPr>
              <a:t>Index</a:t>
            </a:r>
            <a:endParaRPr lang="en-US" sz="1200" dirty="0">
              <a:solidFill>
                <a:schemeClr val="accent1"/>
              </a:solidFill>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088ED5BF-A540-9B4E-A0DE-EA4046765003}"/>
              </a:ext>
            </a:extLst>
          </p:cNvPr>
          <p:cNvCxnSpPr>
            <a:cxnSpLocks/>
            <a:stCxn id="41" idx="2"/>
            <a:endCxn id="43" idx="0"/>
          </p:cNvCxnSpPr>
          <p:nvPr/>
        </p:nvCxnSpPr>
        <p:spPr>
          <a:xfrm>
            <a:off x="8686800" y="3457975"/>
            <a:ext cx="0" cy="219477"/>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1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dissolve">
                                      <p:cBhvr>
                                        <p:cTn id="33" dur="500"/>
                                        <p:tgtEl>
                                          <p:spTgt spid="3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dissolve">
                                      <p:cBhvr>
                                        <p:cTn id="39" dur="500"/>
                                        <p:tgtEl>
                                          <p:spTgt spid="38"/>
                                        </p:tgtEl>
                                      </p:cBhvr>
                                    </p:animEffect>
                                  </p:childTnLst>
                                </p:cTn>
                              </p:par>
                              <p:par>
                                <p:cTn id="40" presetID="9"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dissolve">
                                      <p:cBhvr>
                                        <p:cTn id="42" dur="500"/>
                                        <p:tgtEl>
                                          <p:spTgt spid="39"/>
                                        </p:tgtEl>
                                      </p:cBhvr>
                                    </p:animEffect>
                                  </p:childTnLst>
                                </p:cTn>
                              </p:par>
                              <p:par>
                                <p:cTn id="43" presetID="9"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dissolve">
                                      <p:cBhvr>
                                        <p:cTn id="45" dur="500"/>
                                        <p:tgtEl>
                                          <p:spTgt spid="4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dissolve">
                                      <p:cBhvr>
                                        <p:cTn id="48" dur="500"/>
                                        <p:tgtEl>
                                          <p:spTgt spid="41"/>
                                        </p:tgtEl>
                                      </p:cBhvr>
                                    </p:animEffect>
                                  </p:childTnLst>
                                </p:cTn>
                              </p:par>
                              <p:par>
                                <p:cTn id="49" presetID="9"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dissolve">
                                      <p:cBhvr>
                                        <p:cTn id="51" dur="500"/>
                                        <p:tgtEl>
                                          <p:spTgt spid="42"/>
                                        </p:tgtEl>
                                      </p:cBhvr>
                                    </p:animEffect>
                                  </p:childTnLst>
                                </p:cTn>
                              </p:par>
                              <p:par>
                                <p:cTn id="52" presetID="9"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dissolve">
                                      <p:cBhvr>
                                        <p:cTn id="54" dur="500"/>
                                        <p:tgtEl>
                                          <p:spTgt spid="4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dissolve">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dissolve">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dissolve">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dissolve">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dissolv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dissolve">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dissolve">
                                      <p:cBhvr>
                                        <p:cTn id="97" dur="500"/>
                                        <p:tgtEl>
                                          <p:spTgt spid="1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dissolve">
                                      <p:cBhvr>
                                        <p:cTn id="10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4" grpId="0" animBg="1"/>
      <p:bldP spid="15" grpId="0" animBg="1"/>
      <p:bldP spid="19" grpId="0"/>
      <p:bldP spid="20" grpId="0" animBg="1"/>
      <p:bldP spid="25" grpId="0" animBg="1"/>
      <p:bldP spid="32" grpId="0" animBg="1"/>
      <p:bldP spid="33" grpId="0" animBg="1"/>
      <p:bldP spid="34" grpId="0" animBg="1"/>
      <p:bldP spid="35" grpId="0" animBg="1"/>
      <p:bldP spid="36" grpId="0" animBg="1"/>
      <p:bldP spid="37" grpId="0" animBg="1"/>
      <p:bldP spid="38" grpId="0" animBg="1"/>
      <p:bldP spid="41"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BE5C-AF37-3C50-D1C3-00C665487575}"/>
              </a:ext>
            </a:extLst>
          </p:cNvPr>
          <p:cNvSpPr>
            <a:spLocks noGrp="1"/>
          </p:cNvSpPr>
          <p:nvPr>
            <p:ph type="title"/>
          </p:nvPr>
        </p:nvSpPr>
        <p:spPr/>
        <p:txBody>
          <a:bodyPr>
            <a:normAutofit fontScale="90000"/>
          </a:bodyPr>
          <a:lstStyle/>
          <a:p>
            <a:r>
              <a:rPr lang="en-GB" dirty="0"/>
              <a:t>Absolute value of </a:t>
            </a:r>
            <a:r>
              <a:rPr lang="en-GB" dirty="0" err="1"/>
              <a:t>Integer.MIN_VALUE</a:t>
            </a:r>
            <a:r>
              <a:rPr lang="en-GB" dirty="0"/>
              <a:t> is itself</a:t>
            </a:r>
            <a:endParaRPr lang="en-SE" dirty="0"/>
          </a:p>
        </p:txBody>
      </p:sp>
      <p:sp>
        <p:nvSpPr>
          <p:cNvPr id="3" name="Content Placeholder 2">
            <a:extLst>
              <a:ext uri="{FF2B5EF4-FFF2-40B4-BE49-F238E27FC236}">
                <a16:creationId xmlns:a16="http://schemas.microsoft.com/office/drawing/2014/main" id="{6783523D-A0F1-52E8-045F-495CF5EC82A2}"/>
              </a:ext>
            </a:extLst>
          </p:cNvPr>
          <p:cNvSpPr>
            <a:spLocks noGrp="1"/>
          </p:cNvSpPr>
          <p:nvPr>
            <p:ph idx="1"/>
          </p:nvPr>
        </p:nvSpPr>
        <p:spPr/>
        <p:txBody>
          <a:bodyPr>
            <a:normAutofit fontScale="92500" lnSpcReduction="20000"/>
          </a:bodyPr>
          <a:lstStyle/>
          <a:p>
            <a:r>
              <a:rPr lang="en-GB" dirty="0"/>
              <a:t>Integer representation: In Java, integers are stored using 32 bits in two's complement format.</a:t>
            </a:r>
          </a:p>
          <a:p>
            <a:r>
              <a:rPr lang="en-GB" dirty="0"/>
              <a:t>Range of int: The range of int in Java is from -2^31 to 2^31 - 1, which is </a:t>
            </a:r>
            <a:r>
              <a:rPr lang="en-GB" dirty="0">
                <a:solidFill>
                  <a:srgbClr val="FF0000"/>
                </a:solidFill>
              </a:rPr>
              <a:t>-2,147,483,648 </a:t>
            </a:r>
            <a:r>
              <a:rPr lang="en-GB" dirty="0"/>
              <a:t>to </a:t>
            </a:r>
            <a:r>
              <a:rPr lang="en-GB" dirty="0">
                <a:solidFill>
                  <a:srgbClr val="FF0000"/>
                </a:solidFill>
              </a:rPr>
              <a:t>2,147,483,647</a:t>
            </a:r>
            <a:r>
              <a:rPr lang="en-GB" dirty="0"/>
              <a:t>.</a:t>
            </a:r>
          </a:p>
          <a:p>
            <a:r>
              <a:rPr lang="en-GB" dirty="0" err="1"/>
              <a:t>Integer.MIN_VALUE</a:t>
            </a:r>
            <a:r>
              <a:rPr lang="en-GB" dirty="0"/>
              <a:t>: This constant represents the minimum value an int can hold, which is -2,147,483,648.</a:t>
            </a:r>
          </a:p>
          <a:p>
            <a:r>
              <a:rPr lang="en-GB" dirty="0"/>
              <a:t>No positive counterpart: There is no positive 32-bit integer that can represent 2,147,483,648 (which would be the absolute value of -2,147,483,648).</a:t>
            </a:r>
          </a:p>
          <a:p>
            <a:r>
              <a:rPr lang="en-GB" dirty="0"/>
              <a:t>The </a:t>
            </a:r>
            <a:r>
              <a:rPr lang="en-GB" dirty="0" err="1"/>
              <a:t>Math.abs</a:t>
            </a:r>
            <a:r>
              <a:rPr lang="en-GB" dirty="0"/>
              <a:t>() Function</a:t>
            </a:r>
          </a:p>
          <a:p>
            <a:pPr lvl="1"/>
            <a:r>
              <a:rPr lang="en-GB" dirty="0"/>
              <a:t>When you try to get the absolute value of </a:t>
            </a:r>
            <a:r>
              <a:rPr lang="en-GB" dirty="0" err="1"/>
              <a:t>Integer.MIN_VALUE</a:t>
            </a:r>
            <a:r>
              <a:rPr lang="en-GB" dirty="0"/>
              <a:t> using </a:t>
            </a:r>
            <a:r>
              <a:rPr lang="en-GB" dirty="0" err="1"/>
              <a:t>Math.abs</a:t>
            </a:r>
            <a:r>
              <a:rPr lang="en-GB" dirty="0"/>
              <a:t>(), here's what happens:</a:t>
            </a:r>
          </a:p>
          <a:p>
            <a:pPr lvl="2"/>
            <a:r>
              <a:rPr lang="en-GB" dirty="0"/>
              <a:t>int </a:t>
            </a:r>
            <a:r>
              <a:rPr lang="en-GB" dirty="0" err="1"/>
              <a:t>minValue</a:t>
            </a:r>
            <a:r>
              <a:rPr lang="en-GB" dirty="0"/>
              <a:t> = </a:t>
            </a:r>
            <a:r>
              <a:rPr lang="en-GB" dirty="0" err="1"/>
              <a:t>Integer.MIN_VALUE</a:t>
            </a:r>
            <a:r>
              <a:rPr lang="en-GB" dirty="0"/>
              <a:t>;</a:t>
            </a:r>
          </a:p>
          <a:p>
            <a:pPr lvl="2"/>
            <a:r>
              <a:rPr lang="en-GB" dirty="0"/>
              <a:t>int </a:t>
            </a:r>
            <a:r>
              <a:rPr lang="en-GB" dirty="0" err="1"/>
              <a:t>absValue</a:t>
            </a:r>
            <a:r>
              <a:rPr lang="en-GB" dirty="0"/>
              <a:t> = </a:t>
            </a:r>
            <a:r>
              <a:rPr lang="en-GB" dirty="0" err="1"/>
              <a:t>Math.abs</a:t>
            </a:r>
            <a:r>
              <a:rPr lang="en-GB" dirty="0"/>
              <a:t>(</a:t>
            </a:r>
            <a:r>
              <a:rPr lang="en-GB" dirty="0" err="1"/>
              <a:t>minValue</a:t>
            </a:r>
            <a:r>
              <a:rPr lang="en-GB" dirty="0"/>
              <a:t>);</a:t>
            </a:r>
          </a:p>
          <a:p>
            <a:pPr lvl="2"/>
            <a:r>
              <a:rPr lang="en-GB" dirty="0" err="1"/>
              <a:t>System.out.println</a:t>
            </a:r>
            <a:r>
              <a:rPr lang="en-GB" dirty="0"/>
              <a:t>(</a:t>
            </a:r>
            <a:r>
              <a:rPr lang="en-GB" dirty="0" err="1"/>
              <a:t>minValue</a:t>
            </a:r>
            <a:r>
              <a:rPr lang="en-GB" dirty="0"/>
              <a:t> == </a:t>
            </a:r>
            <a:r>
              <a:rPr lang="en-GB" dirty="0" err="1"/>
              <a:t>absValue</a:t>
            </a:r>
            <a:r>
              <a:rPr lang="en-GB" dirty="0"/>
              <a:t>); // This prints true</a:t>
            </a:r>
            <a:endParaRPr lang="en-SE" dirty="0"/>
          </a:p>
        </p:txBody>
      </p:sp>
    </p:spTree>
    <p:extLst>
      <p:ext uri="{BB962C8B-B14F-4D97-AF65-F5344CB8AC3E}">
        <p14:creationId xmlns:p14="http://schemas.microsoft.com/office/powerpoint/2010/main" val="417318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a:xfrm>
            <a:off x="457200" y="274638"/>
            <a:ext cx="8229600" cy="1143000"/>
          </a:xfrm>
        </p:spPr>
        <p:txBody>
          <a:bodyPr>
            <a:normAutofit fontScale="90000"/>
          </a:bodyPr>
          <a:lstStyle/>
          <a:p>
            <a:r>
              <a:rPr lang="en-US" altLang="zh-CN" dirty="0"/>
              <a:t>Collision and Resolution: Open Addressing</a:t>
            </a:r>
            <a:endParaRPr lang="en-US" dirty="0"/>
          </a:p>
        </p:txBody>
      </p:sp>
      <p:sp>
        <p:nvSpPr>
          <p:cNvPr id="4" name="Rectangle 3">
            <a:extLst>
              <a:ext uri="{FF2B5EF4-FFF2-40B4-BE49-F238E27FC236}">
                <a16:creationId xmlns:a16="http://schemas.microsoft.com/office/drawing/2014/main" id="{60E2CAF8-EE8B-9F49-A3B2-E1239578E36E}"/>
              </a:ext>
            </a:extLst>
          </p:cNvPr>
          <p:cNvSpPr/>
          <p:nvPr/>
        </p:nvSpPr>
        <p:spPr>
          <a:xfrm>
            <a:off x="643996" y="1453585"/>
            <a:ext cx="4690488" cy="338554"/>
          </a:xfrm>
          <a:prstGeom prst="rect">
            <a:avLst/>
          </a:prstGeom>
          <a:solidFill>
            <a:srgbClr val="E6A20E"/>
          </a:solidFill>
        </p:spPr>
        <p:txBody>
          <a:bodyPr wrap="square">
            <a:spAutoFit/>
          </a:bodyPr>
          <a:lstStyle/>
          <a:p>
            <a:r>
              <a:rPr lang="en-US" sz="1600" dirty="0">
                <a:solidFill>
                  <a:srgbClr val="FF0000"/>
                </a:solidFill>
                <a:latin typeface="Arial"/>
                <a:cs typeface="Arial"/>
              </a:rPr>
              <a:t>Collision:</a:t>
            </a:r>
            <a:r>
              <a:rPr lang="en-US" sz="1600" dirty="0">
                <a:latin typeface="Arial"/>
                <a:cs typeface="Arial"/>
              </a:rPr>
              <a:t> two distinct keys hashing to same index.</a:t>
            </a:r>
          </a:p>
        </p:txBody>
      </p:sp>
      <p:sp>
        <p:nvSpPr>
          <p:cNvPr id="15" name="object 4"/>
          <p:cNvSpPr txBox="1"/>
          <p:nvPr/>
        </p:nvSpPr>
        <p:spPr>
          <a:xfrm>
            <a:off x="2317227"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16" name="object 5"/>
          <p:cNvSpPr txBox="1"/>
          <p:nvPr/>
        </p:nvSpPr>
        <p:spPr>
          <a:xfrm>
            <a:off x="2800920"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18" name="object 6"/>
          <p:cNvSpPr txBox="1"/>
          <p:nvPr/>
        </p:nvSpPr>
        <p:spPr>
          <a:xfrm>
            <a:off x="3275061"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19" name="object 7"/>
          <p:cNvSpPr txBox="1"/>
          <p:nvPr/>
        </p:nvSpPr>
        <p:spPr>
          <a:xfrm>
            <a:off x="3749203"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21" name="object 8"/>
          <p:cNvSpPr txBox="1"/>
          <p:nvPr/>
        </p:nvSpPr>
        <p:spPr>
          <a:xfrm>
            <a:off x="4232883"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22" name="object 9"/>
          <p:cNvSpPr txBox="1"/>
          <p:nvPr/>
        </p:nvSpPr>
        <p:spPr>
          <a:xfrm>
            <a:off x="4707037"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23" name="object 10"/>
          <p:cNvSpPr txBox="1"/>
          <p:nvPr/>
        </p:nvSpPr>
        <p:spPr>
          <a:xfrm>
            <a:off x="5181179"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24" name="object 11"/>
          <p:cNvSpPr txBox="1"/>
          <p:nvPr/>
        </p:nvSpPr>
        <p:spPr>
          <a:xfrm>
            <a:off x="5655321"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25" name="object 12"/>
          <p:cNvSpPr txBox="1"/>
          <p:nvPr/>
        </p:nvSpPr>
        <p:spPr>
          <a:xfrm>
            <a:off x="6139000"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27" name="object 13"/>
          <p:cNvSpPr txBox="1"/>
          <p:nvPr/>
        </p:nvSpPr>
        <p:spPr>
          <a:xfrm>
            <a:off x="6613155"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28" name="object 14"/>
          <p:cNvSpPr txBox="1"/>
          <p:nvPr/>
        </p:nvSpPr>
        <p:spPr>
          <a:xfrm>
            <a:off x="7045036" y="2406872"/>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29" name="object 15"/>
          <p:cNvSpPr txBox="1"/>
          <p:nvPr/>
        </p:nvSpPr>
        <p:spPr>
          <a:xfrm>
            <a:off x="7528716" y="2406872"/>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32" name="object 18"/>
          <p:cNvGraphicFramePr>
            <a:graphicFrameLocks noGrp="1"/>
          </p:cNvGraphicFramePr>
          <p:nvPr>
            <p:extLst>
              <p:ext uri="{D42A27DB-BD31-4B8C-83A1-F6EECF244321}">
                <p14:modId xmlns:p14="http://schemas.microsoft.com/office/powerpoint/2010/main" val="2881833441"/>
              </p:ext>
            </p:extLst>
          </p:nvPr>
        </p:nvGraphicFramePr>
        <p:xfrm>
          <a:off x="2148304" y="2694360"/>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5" name="object 21"/>
          <p:cNvSpPr txBox="1"/>
          <p:nvPr/>
        </p:nvSpPr>
        <p:spPr>
          <a:xfrm>
            <a:off x="1311472" y="2822198"/>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spc="-100" dirty="0">
                <a:latin typeface="Arial" charset="0"/>
                <a:ea typeface="Arial" charset="0"/>
                <a:cs typeface="Arial" charset="0"/>
              </a:rPr>
              <a:t> </a:t>
            </a:r>
            <a:r>
              <a:rPr sz="1350" dirty="0">
                <a:latin typeface="Arial" charset="0"/>
                <a:ea typeface="Arial" charset="0"/>
                <a:cs typeface="Arial" charset="0"/>
              </a:rPr>
              <a:t>1</a:t>
            </a:r>
            <a:r>
              <a:rPr lang="en-US" sz="1350" dirty="0">
                <a:latin typeface="Arial" charset="0"/>
                <a:ea typeface="Arial" charset="0"/>
                <a:cs typeface="Arial" charset="0"/>
              </a:rPr>
              <a:t>2</a:t>
            </a:r>
            <a:endParaRPr sz="1350" dirty="0">
              <a:latin typeface="Arial" charset="0"/>
              <a:ea typeface="Arial" charset="0"/>
              <a:cs typeface="Arial" charset="0"/>
            </a:endParaRPr>
          </a:p>
        </p:txBody>
      </p:sp>
      <p:sp>
        <p:nvSpPr>
          <p:cNvPr id="3" name="Rectangle 2"/>
          <p:cNvSpPr/>
          <p:nvPr/>
        </p:nvSpPr>
        <p:spPr>
          <a:xfrm>
            <a:off x="2732214" y="3398258"/>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36" name="Rectangle 35"/>
          <p:cNvSpPr/>
          <p:nvPr/>
        </p:nvSpPr>
        <p:spPr>
          <a:xfrm>
            <a:off x="4574210" y="3398258"/>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37" name="Rectangle 36"/>
          <p:cNvSpPr/>
          <p:nvPr/>
        </p:nvSpPr>
        <p:spPr>
          <a:xfrm>
            <a:off x="4119292" y="3398258"/>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38" name="Rectangle 37"/>
          <p:cNvSpPr/>
          <p:nvPr/>
        </p:nvSpPr>
        <p:spPr>
          <a:xfrm>
            <a:off x="6983611" y="3398258"/>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39" name="Rectangle 38"/>
          <p:cNvSpPr/>
          <p:nvPr/>
        </p:nvSpPr>
        <p:spPr>
          <a:xfrm>
            <a:off x="4132117" y="3398258"/>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40" name="Rectangle 39"/>
          <p:cNvSpPr/>
          <p:nvPr/>
        </p:nvSpPr>
        <p:spPr>
          <a:xfrm>
            <a:off x="7448054" y="3398258"/>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41" name="Rectangle 40"/>
          <p:cNvSpPr/>
          <p:nvPr/>
        </p:nvSpPr>
        <p:spPr>
          <a:xfrm>
            <a:off x="6976797" y="3398258"/>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46" name="object 23"/>
          <p:cNvSpPr txBox="1"/>
          <p:nvPr/>
        </p:nvSpPr>
        <p:spPr>
          <a:xfrm>
            <a:off x="457200" y="325177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47" name="object 23"/>
          <p:cNvSpPr txBox="1"/>
          <p:nvPr/>
        </p:nvSpPr>
        <p:spPr>
          <a:xfrm>
            <a:off x="457200" y="3573446"/>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49" name="object 23"/>
          <p:cNvSpPr txBox="1"/>
          <p:nvPr/>
        </p:nvSpPr>
        <p:spPr>
          <a:xfrm>
            <a:off x="457200" y="421678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50" name="object 23"/>
          <p:cNvSpPr txBox="1"/>
          <p:nvPr/>
        </p:nvSpPr>
        <p:spPr>
          <a:xfrm>
            <a:off x="457200" y="3895116"/>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51" name="object 23"/>
          <p:cNvSpPr txBox="1"/>
          <p:nvPr/>
        </p:nvSpPr>
        <p:spPr>
          <a:xfrm>
            <a:off x="457200" y="453845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52" name="object 23"/>
          <p:cNvSpPr txBox="1"/>
          <p:nvPr/>
        </p:nvSpPr>
        <p:spPr>
          <a:xfrm>
            <a:off x="457200" y="486012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a:solidFill>
                  <a:schemeClr val="accent1"/>
                </a:solidFill>
                <a:latin typeface="Arial" charset="0"/>
                <a:ea typeface="Arial" charset="0"/>
                <a:cs typeface="Arial" charset="0"/>
              </a:rPr>
              <a:t>F</a:t>
            </a:r>
            <a:r>
              <a:rPr sz="1200" spc="114">
                <a:solidFill>
                  <a:schemeClr val="accent1"/>
                </a:solidFill>
                <a:latin typeface="Arial" charset="0"/>
                <a:ea typeface="Arial" charset="0"/>
                <a:cs typeface="Arial" charset="0"/>
              </a:rPr>
              <a:t>  </a:t>
            </a:r>
            <a:r>
              <a:rPr sz="1200" spc="55">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53" name="object 23"/>
          <p:cNvSpPr txBox="1"/>
          <p:nvPr/>
        </p:nvSpPr>
        <p:spPr>
          <a:xfrm>
            <a:off x="457200" y="5181796"/>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54" name="object 23"/>
          <p:cNvSpPr txBox="1"/>
          <p:nvPr/>
        </p:nvSpPr>
        <p:spPr>
          <a:xfrm>
            <a:off x="457200" y="5503466"/>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sp>
        <p:nvSpPr>
          <p:cNvPr id="57" name="Rectangle 56"/>
          <p:cNvSpPr/>
          <p:nvPr/>
        </p:nvSpPr>
        <p:spPr>
          <a:xfrm>
            <a:off x="6025409" y="3398258"/>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59" name="Rectangle 58">
            <a:extLst>
              <a:ext uri="{FF2B5EF4-FFF2-40B4-BE49-F238E27FC236}">
                <a16:creationId xmlns:a16="http://schemas.microsoft.com/office/drawing/2014/main" id="{60E2CAF8-EE8B-9F49-A3B2-E1239578E36E}"/>
              </a:ext>
            </a:extLst>
          </p:cNvPr>
          <p:cNvSpPr/>
          <p:nvPr/>
        </p:nvSpPr>
        <p:spPr>
          <a:xfrm>
            <a:off x="3625927" y="3858576"/>
            <a:ext cx="948283" cy="307777"/>
          </a:xfrm>
          <a:prstGeom prst="rect">
            <a:avLst/>
          </a:prstGeom>
          <a:solidFill>
            <a:srgbClr val="FF0000"/>
          </a:solidFill>
        </p:spPr>
        <p:txBody>
          <a:bodyPr wrap="square">
            <a:spAutoFit/>
          </a:bodyPr>
          <a:lstStyle/>
          <a:p>
            <a:pPr algn="ctr"/>
            <a:r>
              <a:rPr lang="en-US" sz="1400">
                <a:solidFill>
                  <a:schemeClr val="bg1"/>
                </a:solidFill>
                <a:latin typeface="Arial"/>
                <a:cs typeface="Arial"/>
              </a:rPr>
              <a:t>Collision!</a:t>
            </a:r>
            <a:endParaRPr lang="en-US" sz="1400" dirty="0">
              <a:solidFill>
                <a:schemeClr val="bg1"/>
              </a:solidFill>
              <a:latin typeface="Arial"/>
              <a:cs typeface="Arial"/>
            </a:endParaRPr>
          </a:p>
        </p:txBody>
      </p:sp>
      <p:sp>
        <p:nvSpPr>
          <p:cNvPr id="60" name="Rectangle 59"/>
          <p:cNvSpPr/>
          <p:nvPr/>
        </p:nvSpPr>
        <p:spPr>
          <a:xfrm>
            <a:off x="3331256" y="2026205"/>
            <a:ext cx="3600666" cy="338554"/>
          </a:xfrm>
          <a:prstGeom prst="rect">
            <a:avLst/>
          </a:prstGeom>
          <a:solidFill>
            <a:schemeClr val="accent1"/>
          </a:solidFill>
        </p:spPr>
        <p:txBody>
          <a:bodyPr wrap="square">
            <a:spAutoFit/>
          </a:bodyPr>
          <a:lstStyle/>
          <a:p>
            <a:r>
              <a:rPr lang="en-US" sz="1600" dirty="0">
                <a:solidFill>
                  <a:srgbClr val="FFFF00"/>
                </a:solidFill>
                <a:latin typeface="Arial"/>
                <a:cs typeface="Arial"/>
              </a:rPr>
              <a:t>Idea</a:t>
            </a:r>
            <a:r>
              <a:rPr lang="en-US" sz="1600" dirty="0">
                <a:solidFill>
                  <a:schemeClr val="bg1"/>
                </a:solidFill>
                <a:latin typeface="Arial"/>
                <a:cs typeface="Arial"/>
              </a:rPr>
              <a:t>: Just put it in the next open spot </a:t>
            </a:r>
          </a:p>
        </p:txBody>
      </p:sp>
      <p:sp>
        <p:nvSpPr>
          <p:cNvPr id="61" name="Rectangle 60"/>
          <p:cNvSpPr/>
          <p:nvPr/>
        </p:nvSpPr>
        <p:spPr>
          <a:xfrm>
            <a:off x="643996" y="2029619"/>
            <a:ext cx="2369823" cy="338554"/>
          </a:xfrm>
          <a:prstGeom prst="rect">
            <a:avLst/>
          </a:prstGeom>
          <a:solidFill>
            <a:srgbClr val="1B8E1D"/>
          </a:solidFill>
        </p:spPr>
        <p:txBody>
          <a:bodyPr wrap="square">
            <a:spAutoFit/>
          </a:bodyPr>
          <a:lstStyle/>
          <a:p>
            <a:r>
              <a:rPr lang="en-US" sz="1600" dirty="0">
                <a:solidFill>
                  <a:srgbClr val="FFFF00"/>
                </a:solidFill>
                <a:latin typeface="Arial"/>
                <a:cs typeface="Arial"/>
              </a:rPr>
              <a:t>Solution</a:t>
            </a:r>
            <a:r>
              <a:rPr lang="en-US" sz="1600" dirty="0">
                <a:solidFill>
                  <a:schemeClr val="bg1"/>
                </a:solidFill>
                <a:latin typeface="Arial"/>
                <a:cs typeface="Arial"/>
              </a:rPr>
              <a:t>: Linear probing</a:t>
            </a:r>
          </a:p>
        </p:txBody>
      </p:sp>
      <p:sp>
        <p:nvSpPr>
          <p:cNvPr id="69" name="object 23"/>
          <p:cNvSpPr txBox="1"/>
          <p:nvPr/>
        </p:nvSpPr>
        <p:spPr>
          <a:xfrm>
            <a:off x="2431437" y="485168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70" name="object 23"/>
          <p:cNvSpPr txBox="1"/>
          <p:nvPr/>
        </p:nvSpPr>
        <p:spPr>
          <a:xfrm>
            <a:off x="2431437" y="517335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71" name="object 23"/>
          <p:cNvSpPr txBox="1"/>
          <p:nvPr/>
        </p:nvSpPr>
        <p:spPr>
          <a:xfrm>
            <a:off x="2426753" y="549502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cxnSp>
        <p:nvCxnSpPr>
          <p:cNvPr id="73" name="Straight Arrow Connector 72"/>
          <p:cNvCxnSpPr/>
          <p:nvPr/>
        </p:nvCxnSpPr>
        <p:spPr>
          <a:xfrm flipV="1">
            <a:off x="6222015"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150301" y="4058405"/>
            <a:ext cx="1170513" cy="574516"/>
          </a:xfrm>
          <a:prstGeom prst="rect">
            <a:avLst/>
          </a:prstGeom>
          <a:noFill/>
        </p:spPr>
        <p:txBody>
          <a:bodyPr wrap="none" rtlCol="0">
            <a:spAutoFit/>
          </a:bodyPr>
          <a:lstStyle/>
          <a:p>
            <a:pPr algn="ctr">
              <a:spcBef>
                <a:spcPts val="200"/>
              </a:spcBef>
              <a:spcAft>
                <a:spcPts val="200"/>
              </a:spcAft>
            </a:pPr>
            <a:r>
              <a:rPr lang="en-US" sz="1400" dirty="0">
                <a:solidFill>
                  <a:srgbClr val="FF0000"/>
                </a:solidFill>
                <a:latin typeface="Arial" charset="0"/>
                <a:ea typeface="Arial" charset="0"/>
                <a:cs typeface="Arial" charset="0"/>
              </a:rPr>
              <a:t>Search miss</a:t>
            </a:r>
          </a:p>
          <a:p>
            <a:pPr algn="ctr">
              <a:spcBef>
                <a:spcPts val="200"/>
              </a:spcBef>
              <a:spcAft>
                <a:spcPts val="200"/>
              </a:spcAft>
            </a:pPr>
            <a:r>
              <a:rPr lang="en-US" sz="1400" dirty="0">
                <a:solidFill>
                  <a:srgbClr val="FF0000"/>
                </a:solidFill>
                <a:latin typeface="Arial" charset="0"/>
                <a:ea typeface="Arial" charset="0"/>
                <a:cs typeface="Arial" charset="0"/>
              </a:rPr>
              <a:t>(return null)</a:t>
            </a:r>
          </a:p>
        </p:txBody>
      </p:sp>
      <p:sp>
        <p:nvSpPr>
          <p:cNvPr id="77" name="TextBox 76"/>
          <p:cNvSpPr txBox="1"/>
          <p:nvPr/>
        </p:nvSpPr>
        <p:spPr>
          <a:xfrm>
            <a:off x="4553138" y="405840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cxnSp>
        <p:nvCxnSpPr>
          <p:cNvPr id="79" name="Straight Arrow Connector 78"/>
          <p:cNvCxnSpPr/>
          <p:nvPr/>
        </p:nvCxnSpPr>
        <p:spPr>
          <a:xfrm flipV="1">
            <a:off x="4276184"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4762642"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V="1">
            <a:off x="5249100"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5735558"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523138EC-BDB8-9747-BD99-46208BE41027}"/>
              </a:ext>
            </a:extLst>
          </p:cNvPr>
          <p:cNvSpPr/>
          <p:nvPr/>
        </p:nvSpPr>
        <p:spPr>
          <a:xfrm>
            <a:off x="4395806" y="4742304"/>
            <a:ext cx="4434698" cy="1077218"/>
          </a:xfrm>
          <a:prstGeom prst="rect">
            <a:avLst/>
          </a:prstGeom>
          <a:noFill/>
          <a:ln>
            <a:solidFill>
              <a:schemeClr val="accent1"/>
            </a:solidFill>
          </a:ln>
        </p:spPr>
        <p:txBody>
          <a:bodyPr wrap="square">
            <a:spAutoFit/>
          </a:bodyPr>
          <a:lstStyle/>
          <a:p>
            <a:r>
              <a:rPr lang="en-US" sz="1600" b="1" dirty="0">
                <a:solidFill>
                  <a:schemeClr val="accent1"/>
                </a:solidFill>
                <a:latin typeface="Times New Roman" panose="02020603050405020304" pitchFamily="18" charset="0"/>
                <a:cs typeface="Times New Roman" panose="02020603050405020304" pitchFamily="18" charset="0"/>
              </a:rPr>
              <a:t>Idea</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for</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search</a:t>
            </a:r>
            <a:r>
              <a:rPr lang="en-US" sz="1600" dirty="0">
                <a:latin typeface="Times New Roman" panose="02020603050405020304" pitchFamily="18" charset="0"/>
                <a:cs typeface="Times New Roman" panose="02020603050405020304" pitchFamily="18" charset="0"/>
              </a:rPr>
              <a:t>: Search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table ind</a:t>
            </a:r>
            <a:r>
              <a:rPr lang="en-US" altLang="zh-CN" sz="1600" dirty="0">
                <a:latin typeface="Times New Roman" panose="02020603050405020304" pitchFamily="18" charset="0"/>
                <a:cs typeface="Times New Roman" panose="02020603050405020304" pitchFamily="18" charset="0"/>
              </a:rPr>
              <a:t>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occupied but no match, try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until</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empty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index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loops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back</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full).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35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dissolve">
                                      <p:cBhvr>
                                        <p:cTn id="25" dur="500"/>
                                        <p:tgtEl>
                                          <p:spTgt spid="2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dissolve">
                                      <p:cBhvr>
                                        <p:cTn id="31" dur="500"/>
                                        <p:tgtEl>
                                          <p:spTgt spid="2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dissolve">
                                      <p:cBhvr>
                                        <p:cTn id="34" dur="500"/>
                                        <p:tgtEl>
                                          <p:spTgt spid="2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dissolve">
                                      <p:cBhvr>
                                        <p:cTn id="37" dur="500"/>
                                        <p:tgtEl>
                                          <p:spTgt spid="2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dissolve">
                                      <p:cBhvr>
                                        <p:cTn id="40" dur="500"/>
                                        <p:tgtEl>
                                          <p:spTgt spid="29"/>
                                        </p:tgtEl>
                                      </p:cBhvr>
                                    </p:animEffect>
                                  </p:childTnLst>
                                </p:cTn>
                              </p:par>
                              <p:par>
                                <p:cTn id="41" presetID="9"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dissolve">
                                      <p:cBhvr>
                                        <p:cTn id="43" dur="500"/>
                                        <p:tgtEl>
                                          <p:spTgt spid="3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dissolve">
                                      <p:cBhvr>
                                        <p:cTn id="51" dur="5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1" nodeType="clickEffect">
                                  <p:stCondLst>
                                    <p:cond delay="0"/>
                                  </p:stCondLst>
                                  <p:childTnLst>
                                    <p:animMotion origin="layout" path="M -4.44444E-6 3.33333E-6 L 0.00018 -0.09584 " pathEditMode="relative" rAng="0" ptsTypes="AA">
                                      <p:cBhvr>
                                        <p:cTn id="60" dur="2000" fill="hold"/>
                                        <p:tgtEl>
                                          <p:spTgt spid="39"/>
                                        </p:tgtEl>
                                        <p:attrNameLst>
                                          <p:attrName>ppt_x</p:attrName>
                                          <p:attrName>ppt_y</p:attrName>
                                        </p:attrNameLst>
                                      </p:cBhvr>
                                      <p:rCtr x="0" y="-4792"/>
                                    </p:animMotion>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dissolve">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dissolve">
                                      <p:cBhvr>
                                        <p:cTn id="70" dur="500"/>
                                        <p:tgtEl>
                                          <p:spTgt spid="3"/>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2.77778E-6 3.33333E-6 L 0.00034 -0.09561 " pathEditMode="relative" rAng="0" ptsTypes="AA">
                                      <p:cBhvr>
                                        <p:cTn id="74" dur="2000" fill="hold"/>
                                        <p:tgtEl>
                                          <p:spTgt spid="3"/>
                                        </p:tgtEl>
                                        <p:attrNameLst>
                                          <p:attrName>ppt_x</p:attrName>
                                          <p:attrName>ppt_y</p:attrName>
                                        </p:attrNameLst>
                                      </p:cBhvr>
                                      <p:rCtr x="17" y="-4792"/>
                                    </p:animMotion>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dissolve">
                                      <p:cBhvr>
                                        <p:cTn id="79" dur="500"/>
                                        <p:tgtEl>
                                          <p:spTgt spid="5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grpId="1" nodeType="clickEffect">
                                  <p:stCondLst>
                                    <p:cond delay="0"/>
                                  </p:stCondLst>
                                  <p:childTnLst>
                                    <p:animMotion origin="layout" path="M -1.38889E-6 3.33333E-6 L -0.00035 -0.09537 " pathEditMode="relative" rAng="0" ptsTypes="AA">
                                      <p:cBhvr>
                                        <p:cTn id="88" dur="2000" fill="hold"/>
                                        <p:tgtEl>
                                          <p:spTgt spid="57"/>
                                        </p:tgtEl>
                                        <p:attrNameLst>
                                          <p:attrName>ppt_x</p:attrName>
                                          <p:attrName>ppt_y</p:attrName>
                                        </p:attrNameLst>
                                      </p:cBhvr>
                                      <p:rCtr x="-17" y="-4769"/>
                                    </p:animMotion>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dissolv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dissolve">
                                      <p:cBhvr>
                                        <p:cTn id="98" dur="500"/>
                                        <p:tgtEl>
                                          <p:spTgt spid="36"/>
                                        </p:tgtEl>
                                      </p:cBhvr>
                                    </p:animEffect>
                                  </p:childTnLst>
                                </p:cTn>
                              </p:par>
                            </p:childTnLst>
                          </p:cTn>
                        </p:par>
                      </p:childTnLst>
                    </p:cTn>
                  </p:par>
                  <p:par>
                    <p:cTn id="99" fill="hold">
                      <p:stCondLst>
                        <p:cond delay="indefinite"/>
                      </p:stCondLst>
                      <p:childTnLst>
                        <p:par>
                          <p:cTn id="100" fill="hold">
                            <p:stCondLst>
                              <p:cond delay="0"/>
                            </p:stCondLst>
                            <p:childTnLst>
                              <p:par>
                                <p:cTn id="101" presetID="0" presetClass="path" presetSubtype="0" accel="50000" decel="50000" fill="hold" grpId="1" nodeType="clickEffect">
                                  <p:stCondLst>
                                    <p:cond delay="0"/>
                                  </p:stCondLst>
                                  <p:childTnLst>
                                    <p:animMotion origin="layout" path="M -5.55556E-7 3.33333E-6 L 0.00035 -0.09584 " pathEditMode="relative" rAng="0" ptsTypes="AA">
                                      <p:cBhvr>
                                        <p:cTn id="102" dur="2000" fill="hold"/>
                                        <p:tgtEl>
                                          <p:spTgt spid="36"/>
                                        </p:tgtEl>
                                        <p:attrNameLst>
                                          <p:attrName>ppt_x</p:attrName>
                                          <p:attrName>ppt_y</p:attrName>
                                        </p:attrNameLst>
                                      </p:cBhvr>
                                      <p:rCtr x="17" y="-4792"/>
                                    </p:animMotion>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dissolve">
                                      <p:cBhvr>
                                        <p:cTn id="107" dur="500"/>
                                        <p:tgtEl>
                                          <p:spTgt spid="51"/>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dissolve">
                                      <p:cBhvr>
                                        <p:cTn id="112" dur="500"/>
                                        <p:tgtEl>
                                          <p:spTgt spid="37"/>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dissolve">
                                      <p:cBhvr>
                                        <p:cTn id="11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4"/>
                                        </p:tgtEl>
                                        <p:attrNameLst>
                                          <p:attrName>style.visibility</p:attrName>
                                        </p:attrNameLst>
                                      </p:cBhvr>
                                      <p:to>
                                        <p:strVal val="visible"/>
                                      </p:to>
                                    </p:set>
                                    <p:animEffect transition="in" filter="dissolve">
                                      <p:cBhvr>
                                        <p:cTn id="122" dur="500"/>
                                        <p:tgtEl>
                                          <p:spTgt spid="4"/>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61"/>
                                        </p:tgtEl>
                                        <p:attrNameLst>
                                          <p:attrName>style.visibility</p:attrName>
                                        </p:attrNameLst>
                                      </p:cBhvr>
                                      <p:to>
                                        <p:strVal val="visible"/>
                                      </p:to>
                                    </p:set>
                                    <p:animEffect transition="in" filter="dissolve">
                                      <p:cBhvr>
                                        <p:cTn id="127" dur="500"/>
                                        <p:tgtEl>
                                          <p:spTgt spid="61"/>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dissolve">
                                      <p:cBhvr>
                                        <p:cTn id="132" dur="500"/>
                                        <p:tgtEl>
                                          <p:spTgt spid="60"/>
                                        </p:tgtEl>
                                      </p:cBhvr>
                                    </p:animEffect>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grpId="1" nodeType="clickEffect">
                                  <p:stCondLst>
                                    <p:cond delay="0"/>
                                  </p:stCondLst>
                                  <p:childTnLst>
                                    <p:animMotion origin="layout" path="M -4.44444E-6 3.33333E-6 L 0.05191 3.33333E-6 " pathEditMode="relative" rAng="0" ptsTypes="AA">
                                      <p:cBhvr>
                                        <p:cTn id="136" dur="2000" fill="hold"/>
                                        <p:tgtEl>
                                          <p:spTgt spid="37"/>
                                        </p:tgtEl>
                                        <p:attrNameLst>
                                          <p:attrName>ppt_x</p:attrName>
                                          <p:attrName>ppt_y</p:attrName>
                                        </p:attrNameLst>
                                      </p:cBhvr>
                                      <p:rCtr x="2587" y="0"/>
                                    </p:animMotion>
                                  </p:childTnLst>
                                </p:cTn>
                              </p:par>
                            </p:childTnLst>
                          </p:cTn>
                        </p:par>
                      </p:childTnLst>
                    </p:cTn>
                  </p:par>
                  <p:par>
                    <p:cTn id="137" fill="hold">
                      <p:stCondLst>
                        <p:cond delay="indefinite"/>
                      </p:stCondLst>
                      <p:childTnLst>
                        <p:par>
                          <p:cTn id="138" fill="hold">
                            <p:stCondLst>
                              <p:cond delay="0"/>
                            </p:stCondLst>
                            <p:childTnLst>
                              <p:par>
                                <p:cTn id="139" presetID="0" presetClass="path" presetSubtype="0" accel="50000" decel="50000" fill="hold" grpId="2" nodeType="clickEffect">
                                  <p:stCondLst>
                                    <p:cond delay="0"/>
                                  </p:stCondLst>
                                  <p:childTnLst>
                                    <p:animMotion origin="layout" path="M 0.05191 3.33333E-6 L 0.10417 3.33333E-6 " pathEditMode="relative" rAng="0" ptsTypes="AA">
                                      <p:cBhvr>
                                        <p:cTn id="140" dur="2000" fill="hold"/>
                                        <p:tgtEl>
                                          <p:spTgt spid="37"/>
                                        </p:tgtEl>
                                        <p:attrNameLst>
                                          <p:attrName>ppt_x</p:attrName>
                                          <p:attrName>ppt_y</p:attrName>
                                        </p:attrNameLst>
                                      </p:cBhvr>
                                      <p:rCtr x="2604" y="0"/>
                                    </p:animMotion>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3" nodeType="clickEffect">
                                  <p:stCondLst>
                                    <p:cond delay="0"/>
                                  </p:stCondLst>
                                  <p:childTnLst>
                                    <p:animMotion origin="layout" path="M 0.10382 3.33333E-6 L 0.10382 -0.09422 " pathEditMode="relative" rAng="0" ptsTypes="AA">
                                      <p:cBhvr>
                                        <p:cTn id="144" dur="2000" fill="hold"/>
                                        <p:tgtEl>
                                          <p:spTgt spid="37"/>
                                        </p:tgtEl>
                                        <p:attrNameLst>
                                          <p:attrName>ppt_x</p:attrName>
                                          <p:attrName>ppt_y</p:attrName>
                                        </p:attrNameLst>
                                      </p:cBhvr>
                                      <p:rCtr x="0" y="-4722"/>
                                    </p:animMotion>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dissolve">
                                      <p:cBhvr>
                                        <p:cTn id="149" dur="500"/>
                                        <p:tgtEl>
                                          <p:spTgt spid="52"/>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8"/>
                                        </p:tgtEl>
                                        <p:attrNameLst>
                                          <p:attrName>style.visibility</p:attrName>
                                        </p:attrNameLst>
                                      </p:cBhvr>
                                      <p:to>
                                        <p:strVal val="visible"/>
                                      </p:to>
                                    </p:set>
                                    <p:animEffect transition="in" filter="dissolve">
                                      <p:cBhvr>
                                        <p:cTn id="154" dur="500"/>
                                        <p:tgtEl>
                                          <p:spTgt spid="38"/>
                                        </p:tgtEl>
                                      </p:cBhvr>
                                    </p:animEffect>
                                  </p:childTnLst>
                                </p:cTn>
                              </p:par>
                            </p:childTnLst>
                          </p:cTn>
                        </p:par>
                      </p:childTnLst>
                    </p:cTn>
                  </p:par>
                  <p:par>
                    <p:cTn id="155" fill="hold">
                      <p:stCondLst>
                        <p:cond delay="indefinite"/>
                      </p:stCondLst>
                      <p:childTnLst>
                        <p:par>
                          <p:cTn id="156" fill="hold">
                            <p:stCondLst>
                              <p:cond delay="0"/>
                            </p:stCondLst>
                            <p:childTnLst>
                              <p:par>
                                <p:cTn id="157" presetID="0" presetClass="path" presetSubtype="0" accel="50000" decel="50000" fill="hold" grpId="1" nodeType="clickEffect">
                                  <p:stCondLst>
                                    <p:cond delay="0"/>
                                  </p:stCondLst>
                                  <p:childTnLst>
                                    <p:animMotion origin="layout" path="M -4.44444E-6 3.33333E-6 L -4.44444E-6 -0.09653 " pathEditMode="relative" rAng="0" ptsTypes="AA">
                                      <p:cBhvr>
                                        <p:cTn id="158" dur="2000" fill="hold"/>
                                        <p:tgtEl>
                                          <p:spTgt spid="38"/>
                                        </p:tgtEl>
                                        <p:attrNameLst>
                                          <p:attrName>ppt_x</p:attrName>
                                          <p:attrName>ppt_y</p:attrName>
                                        </p:attrNameLst>
                                      </p:cBhvr>
                                      <p:rCtr x="0" y="-4838"/>
                                    </p:animMotion>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53"/>
                                        </p:tgtEl>
                                        <p:attrNameLst>
                                          <p:attrName>style.visibility</p:attrName>
                                        </p:attrNameLst>
                                      </p:cBhvr>
                                      <p:to>
                                        <p:strVal val="visible"/>
                                      </p:to>
                                    </p:set>
                                    <p:animEffect transition="in" filter="dissolve">
                                      <p:cBhvr>
                                        <p:cTn id="163" dur="500"/>
                                        <p:tgtEl>
                                          <p:spTgt spid="53"/>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0"/>
                                        </p:tgtEl>
                                        <p:attrNameLst>
                                          <p:attrName>style.visibility</p:attrName>
                                        </p:attrNameLst>
                                      </p:cBhvr>
                                      <p:to>
                                        <p:strVal val="visible"/>
                                      </p:to>
                                    </p:set>
                                    <p:animEffect transition="in" filter="dissolve">
                                      <p:cBhvr>
                                        <p:cTn id="168" dur="500"/>
                                        <p:tgtEl>
                                          <p:spTgt spid="40"/>
                                        </p:tgtEl>
                                      </p:cBhvr>
                                    </p:animEffect>
                                  </p:childTnLst>
                                </p:cTn>
                              </p:par>
                            </p:childTnLst>
                          </p:cTn>
                        </p:par>
                      </p:childTnLst>
                    </p:cTn>
                  </p:par>
                  <p:par>
                    <p:cTn id="169" fill="hold">
                      <p:stCondLst>
                        <p:cond delay="indefinite"/>
                      </p:stCondLst>
                      <p:childTnLst>
                        <p:par>
                          <p:cTn id="170" fill="hold">
                            <p:stCondLst>
                              <p:cond delay="0"/>
                            </p:stCondLst>
                            <p:childTnLst>
                              <p:par>
                                <p:cTn id="171" presetID="0" presetClass="path" presetSubtype="0" accel="50000" decel="50000" fill="hold" grpId="1" nodeType="clickEffect">
                                  <p:stCondLst>
                                    <p:cond delay="0"/>
                                  </p:stCondLst>
                                  <p:childTnLst>
                                    <p:animMotion origin="layout" path="M 4.16667E-6 3.33333E-6 L 4.16667E-6 -0.09607 " pathEditMode="relative" rAng="0" ptsTypes="AA">
                                      <p:cBhvr>
                                        <p:cTn id="172" dur="2000" fill="hold"/>
                                        <p:tgtEl>
                                          <p:spTgt spid="40"/>
                                        </p:tgtEl>
                                        <p:attrNameLst>
                                          <p:attrName>ppt_x</p:attrName>
                                          <p:attrName>ppt_y</p:attrName>
                                        </p:attrNameLst>
                                      </p:cBhvr>
                                      <p:rCtr x="0" y="-4815"/>
                                    </p:animMotion>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dissolve">
                                      <p:cBhvr>
                                        <p:cTn id="177" dur="500"/>
                                        <p:tgtEl>
                                          <p:spTgt spid="54"/>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41"/>
                                        </p:tgtEl>
                                        <p:attrNameLst>
                                          <p:attrName>style.visibility</p:attrName>
                                        </p:attrNameLst>
                                      </p:cBhvr>
                                      <p:to>
                                        <p:strVal val="visible"/>
                                      </p:to>
                                    </p:set>
                                    <p:animEffect transition="in" filter="dissolve">
                                      <p:cBhvr>
                                        <p:cTn id="182" dur="500"/>
                                        <p:tgtEl>
                                          <p:spTgt spid="41"/>
                                        </p:tgtEl>
                                      </p:cBhvr>
                                    </p:animEffect>
                                  </p:childTnLst>
                                </p:cTn>
                              </p:par>
                            </p:childTnLst>
                          </p:cTn>
                        </p:par>
                      </p:childTnLst>
                    </p:cTn>
                  </p:par>
                  <p:par>
                    <p:cTn id="183" fill="hold">
                      <p:stCondLst>
                        <p:cond delay="indefinite"/>
                      </p:stCondLst>
                      <p:childTnLst>
                        <p:par>
                          <p:cTn id="184" fill="hold">
                            <p:stCondLst>
                              <p:cond delay="0"/>
                            </p:stCondLst>
                            <p:childTnLst>
                              <p:par>
                                <p:cTn id="185" presetID="0" presetClass="path" presetSubtype="0" accel="50000" decel="50000" fill="hold" grpId="1" nodeType="clickEffect">
                                  <p:stCondLst>
                                    <p:cond delay="0"/>
                                  </p:stCondLst>
                                  <p:childTnLst>
                                    <p:animMotion origin="layout" path="M 1.11111E-6 3.33333E-6 L 0.05278 3.33333E-6 " pathEditMode="relative" rAng="0" ptsTypes="AA">
                                      <p:cBhvr>
                                        <p:cTn id="186" dur="2000" fill="hold"/>
                                        <p:tgtEl>
                                          <p:spTgt spid="41"/>
                                        </p:tgtEl>
                                        <p:attrNameLst>
                                          <p:attrName>ppt_x</p:attrName>
                                          <p:attrName>ppt_y</p:attrName>
                                        </p:attrNameLst>
                                      </p:cBhvr>
                                      <p:rCtr x="2639" y="0"/>
                                    </p:animMotion>
                                  </p:childTnLst>
                                </p:cTn>
                              </p:par>
                            </p:childTnLst>
                          </p:cTn>
                        </p:par>
                      </p:childTnLst>
                    </p:cTn>
                  </p:par>
                  <p:par>
                    <p:cTn id="187" fill="hold">
                      <p:stCondLst>
                        <p:cond delay="indefinite"/>
                      </p:stCondLst>
                      <p:childTnLst>
                        <p:par>
                          <p:cTn id="188" fill="hold">
                            <p:stCondLst>
                              <p:cond delay="0"/>
                            </p:stCondLst>
                            <p:childTnLst>
                              <p:par>
                                <p:cTn id="189" presetID="0" presetClass="path" presetSubtype="0" accel="50000" decel="50000" fill="hold" grpId="2" nodeType="clickEffect">
                                  <p:stCondLst>
                                    <p:cond delay="0"/>
                                  </p:stCondLst>
                                  <p:childTnLst>
                                    <p:animMotion origin="layout" path="M 0.05278 3.33333E-6 L -0.52205 -0.00533 " pathEditMode="relative" rAng="0" ptsTypes="AA">
                                      <p:cBhvr>
                                        <p:cTn id="190" dur="2000" fill="hold"/>
                                        <p:tgtEl>
                                          <p:spTgt spid="41"/>
                                        </p:tgtEl>
                                        <p:attrNameLst>
                                          <p:attrName>ppt_x</p:attrName>
                                          <p:attrName>ppt_y</p:attrName>
                                        </p:attrNameLst>
                                      </p:cBhvr>
                                      <p:rCtr x="-28750" y="-278"/>
                                    </p:animMotion>
                                  </p:childTnLst>
                                </p:cTn>
                              </p:par>
                            </p:childTnLst>
                          </p:cTn>
                        </p:par>
                      </p:childTnLst>
                    </p:cTn>
                  </p:par>
                  <p:par>
                    <p:cTn id="191" fill="hold">
                      <p:stCondLst>
                        <p:cond delay="indefinite"/>
                      </p:stCondLst>
                      <p:childTnLst>
                        <p:par>
                          <p:cTn id="192" fill="hold">
                            <p:stCondLst>
                              <p:cond delay="0"/>
                            </p:stCondLst>
                            <p:childTnLst>
                              <p:par>
                                <p:cTn id="193" presetID="0" presetClass="path" presetSubtype="0" accel="50000" decel="50000" fill="hold" grpId="3" nodeType="clickEffect">
                                  <p:stCondLst>
                                    <p:cond delay="0"/>
                                  </p:stCondLst>
                                  <p:childTnLst>
                                    <p:animMotion origin="layout" path="M -0.52205 -0.00533 L -0.52205 -0.09676 " pathEditMode="relative" rAng="0" ptsTypes="AA">
                                      <p:cBhvr>
                                        <p:cTn id="194" dur="2000" fill="hold"/>
                                        <p:tgtEl>
                                          <p:spTgt spid="41"/>
                                        </p:tgtEl>
                                        <p:attrNameLst>
                                          <p:attrName>ppt_x</p:attrName>
                                          <p:attrName>ppt_y</p:attrName>
                                        </p:attrNameLst>
                                      </p:cBhvr>
                                      <p:rCtr x="0" y="-4583"/>
                                    </p:animMotion>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69"/>
                                        </p:tgtEl>
                                        <p:attrNameLst>
                                          <p:attrName>style.visibility</p:attrName>
                                        </p:attrNameLst>
                                      </p:cBhvr>
                                      <p:to>
                                        <p:strVal val="visible"/>
                                      </p:to>
                                    </p:set>
                                    <p:animEffect transition="in" filter="dissolve">
                                      <p:cBhvr>
                                        <p:cTn id="199" dur="500"/>
                                        <p:tgtEl>
                                          <p:spTgt spid="69"/>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nodeType="clickEffect">
                                  <p:stCondLst>
                                    <p:cond delay="0"/>
                                  </p:stCondLst>
                                  <p:childTnLst>
                                    <p:set>
                                      <p:cBhvr>
                                        <p:cTn id="203" dur="1" fill="hold">
                                          <p:stCondLst>
                                            <p:cond delay="0"/>
                                          </p:stCondLst>
                                        </p:cTn>
                                        <p:tgtEl>
                                          <p:spTgt spid="73"/>
                                        </p:tgtEl>
                                        <p:attrNameLst>
                                          <p:attrName>style.visibility</p:attrName>
                                        </p:attrNameLst>
                                      </p:cBhvr>
                                      <p:to>
                                        <p:strVal val="visible"/>
                                      </p:to>
                                    </p:set>
                                    <p:animEffect transition="in" filter="dissolve">
                                      <p:cBhvr>
                                        <p:cTn id="204" dur="500"/>
                                        <p:tgtEl>
                                          <p:spTgt spid="73"/>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77"/>
                                        </p:tgtEl>
                                        <p:attrNameLst>
                                          <p:attrName>style.visibility</p:attrName>
                                        </p:attrNameLst>
                                      </p:cBhvr>
                                      <p:to>
                                        <p:strVal val="visible"/>
                                      </p:to>
                                    </p:set>
                                    <p:animEffect transition="in" filter="dissolve">
                                      <p:cBhvr>
                                        <p:cTn id="209" dur="500"/>
                                        <p:tgtEl>
                                          <p:spTgt spid="77"/>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1" nodeType="clickEffect">
                                  <p:stCondLst>
                                    <p:cond delay="0"/>
                                  </p:stCondLst>
                                  <p:childTnLst>
                                    <p:animEffect transition="out" filter="dissolve">
                                      <p:cBhvr>
                                        <p:cTn id="213" dur="500"/>
                                        <p:tgtEl>
                                          <p:spTgt spid="77"/>
                                        </p:tgtEl>
                                      </p:cBhvr>
                                    </p:animEffect>
                                    <p:set>
                                      <p:cBhvr>
                                        <p:cTn id="214" dur="1" fill="hold">
                                          <p:stCondLst>
                                            <p:cond delay="499"/>
                                          </p:stCondLst>
                                        </p:cTn>
                                        <p:tgtEl>
                                          <p:spTgt spid="77"/>
                                        </p:tgtEl>
                                        <p:attrNameLst>
                                          <p:attrName>style.visibility</p:attrName>
                                        </p:attrNameLst>
                                      </p:cBhvr>
                                      <p:to>
                                        <p:strVal val="hidden"/>
                                      </p:to>
                                    </p:set>
                                  </p:childTnLst>
                                </p:cTn>
                              </p:par>
                              <p:par>
                                <p:cTn id="215" presetID="9" presetClass="exit" presetSubtype="0" fill="hold" nodeType="withEffect">
                                  <p:stCondLst>
                                    <p:cond delay="0"/>
                                  </p:stCondLst>
                                  <p:childTnLst>
                                    <p:animEffect transition="out" filter="dissolve">
                                      <p:cBhvr>
                                        <p:cTn id="216" dur="500"/>
                                        <p:tgtEl>
                                          <p:spTgt spid="73"/>
                                        </p:tgtEl>
                                      </p:cBhvr>
                                    </p:animEffect>
                                    <p:set>
                                      <p:cBhvr>
                                        <p:cTn id="217" dur="1" fill="hold">
                                          <p:stCondLst>
                                            <p:cond delay="499"/>
                                          </p:stCondLst>
                                        </p:cTn>
                                        <p:tgtEl>
                                          <p:spTgt spid="7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0" nodeType="clickEffect">
                                  <p:stCondLst>
                                    <p:cond delay="0"/>
                                  </p:stCondLst>
                                  <p:childTnLst>
                                    <p:set>
                                      <p:cBhvr>
                                        <p:cTn id="221" dur="1" fill="hold">
                                          <p:stCondLst>
                                            <p:cond delay="0"/>
                                          </p:stCondLst>
                                        </p:cTn>
                                        <p:tgtEl>
                                          <p:spTgt spid="70"/>
                                        </p:tgtEl>
                                        <p:attrNameLst>
                                          <p:attrName>style.visibility</p:attrName>
                                        </p:attrNameLst>
                                      </p:cBhvr>
                                      <p:to>
                                        <p:strVal val="visible"/>
                                      </p:to>
                                    </p:set>
                                    <p:animEffect transition="in" filter="dissolve">
                                      <p:cBhvr>
                                        <p:cTn id="222" dur="500"/>
                                        <p:tgtEl>
                                          <p:spTgt spid="70"/>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79"/>
                                        </p:tgtEl>
                                        <p:attrNameLst>
                                          <p:attrName>style.visibility</p:attrName>
                                        </p:attrNameLst>
                                      </p:cBhvr>
                                      <p:to>
                                        <p:strVal val="visible"/>
                                      </p:to>
                                    </p:set>
                                    <p:animEffect transition="in" filter="dissolve">
                                      <p:cBhvr>
                                        <p:cTn id="227" dur="500"/>
                                        <p:tgtEl>
                                          <p:spTgt spid="79"/>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xit" presetSubtype="0" fill="hold" nodeType="clickEffect">
                                  <p:stCondLst>
                                    <p:cond delay="0"/>
                                  </p:stCondLst>
                                  <p:childTnLst>
                                    <p:animEffect transition="out" filter="dissolve">
                                      <p:cBhvr>
                                        <p:cTn id="231" dur="500"/>
                                        <p:tgtEl>
                                          <p:spTgt spid="79"/>
                                        </p:tgtEl>
                                      </p:cBhvr>
                                    </p:animEffect>
                                    <p:set>
                                      <p:cBhvr>
                                        <p:cTn id="232" dur="1" fill="hold">
                                          <p:stCondLst>
                                            <p:cond delay="499"/>
                                          </p:stCondLst>
                                        </p:cTn>
                                        <p:tgtEl>
                                          <p:spTgt spid="79"/>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nodeType="clickEffect">
                                  <p:stCondLst>
                                    <p:cond delay="0"/>
                                  </p:stCondLst>
                                  <p:childTnLst>
                                    <p:set>
                                      <p:cBhvr>
                                        <p:cTn id="236" dur="1" fill="hold">
                                          <p:stCondLst>
                                            <p:cond delay="0"/>
                                          </p:stCondLst>
                                        </p:cTn>
                                        <p:tgtEl>
                                          <p:spTgt spid="80"/>
                                        </p:tgtEl>
                                        <p:attrNameLst>
                                          <p:attrName>style.visibility</p:attrName>
                                        </p:attrNameLst>
                                      </p:cBhvr>
                                      <p:to>
                                        <p:strVal val="visible"/>
                                      </p:to>
                                    </p:set>
                                    <p:animEffect transition="in" filter="dissolve">
                                      <p:cBhvr>
                                        <p:cTn id="237" dur="500"/>
                                        <p:tgtEl>
                                          <p:spTgt spid="80"/>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xit" presetSubtype="0" fill="hold" nodeType="clickEffect">
                                  <p:stCondLst>
                                    <p:cond delay="0"/>
                                  </p:stCondLst>
                                  <p:childTnLst>
                                    <p:animEffect transition="out" filter="dissolve">
                                      <p:cBhvr>
                                        <p:cTn id="241" dur="500"/>
                                        <p:tgtEl>
                                          <p:spTgt spid="80"/>
                                        </p:tgtEl>
                                      </p:cBhvr>
                                    </p:animEffect>
                                    <p:set>
                                      <p:cBhvr>
                                        <p:cTn id="242" dur="1" fill="hold">
                                          <p:stCondLst>
                                            <p:cond delay="499"/>
                                          </p:stCondLst>
                                        </p:cTn>
                                        <p:tgtEl>
                                          <p:spTgt spid="8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nodeType="clickEffect">
                                  <p:stCondLst>
                                    <p:cond delay="0"/>
                                  </p:stCondLst>
                                  <p:childTnLst>
                                    <p:set>
                                      <p:cBhvr>
                                        <p:cTn id="246" dur="1" fill="hold">
                                          <p:stCondLst>
                                            <p:cond delay="0"/>
                                          </p:stCondLst>
                                        </p:cTn>
                                        <p:tgtEl>
                                          <p:spTgt spid="81"/>
                                        </p:tgtEl>
                                        <p:attrNameLst>
                                          <p:attrName>style.visibility</p:attrName>
                                        </p:attrNameLst>
                                      </p:cBhvr>
                                      <p:to>
                                        <p:strVal val="visible"/>
                                      </p:to>
                                    </p:set>
                                    <p:animEffect transition="in" filter="dissolve">
                                      <p:cBhvr>
                                        <p:cTn id="247" dur="500"/>
                                        <p:tgtEl>
                                          <p:spTgt spid="81"/>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2" nodeType="clickEffect">
                                  <p:stCondLst>
                                    <p:cond delay="0"/>
                                  </p:stCondLst>
                                  <p:childTnLst>
                                    <p:set>
                                      <p:cBhvr>
                                        <p:cTn id="251" dur="1" fill="hold">
                                          <p:stCondLst>
                                            <p:cond delay="0"/>
                                          </p:stCondLst>
                                        </p:cTn>
                                        <p:tgtEl>
                                          <p:spTgt spid="77"/>
                                        </p:tgtEl>
                                        <p:attrNameLst>
                                          <p:attrName>style.visibility</p:attrName>
                                        </p:attrNameLst>
                                      </p:cBhvr>
                                      <p:to>
                                        <p:strVal val="visible"/>
                                      </p:to>
                                    </p:set>
                                    <p:animEffect transition="in" filter="dissolve">
                                      <p:cBhvr>
                                        <p:cTn id="252" dur="500"/>
                                        <p:tgtEl>
                                          <p:spTgt spid="77"/>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xit" presetSubtype="0" fill="hold" nodeType="clickEffect">
                                  <p:stCondLst>
                                    <p:cond delay="0"/>
                                  </p:stCondLst>
                                  <p:childTnLst>
                                    <p:animEffect transition="out" filter="dissolve">
                                      <p:cBhvr>
                                        <p:cTn id="256" dur="500"/>
                                        <p:tgtEl>
                                          <p:spTgt spid="81"/>
                                        </p:tgtEl>
                                      </p:cBhvr>
                                    </p:animEffect>
                                    <p:set>
                                      <p:cBhvr>
                                        <p:cTn id="257" dur="1" fill="hold">
                                          <p:stCondLst>
                                            <p:cond delay="499"/>
                                          </p:stCondLst>
                                        </p:cTn>
                                        <p:tgtEl>
                                          <p:spTgt spid="81"/>
                                        </p:tgtEl>
                                        <p:attrNameLst>
                                          <p:attrName>style.visibility</p:attrName>
                                        </p:attrNameLst>
                                      </p:cBhvr>
                                      <p:to>
                                        <p:strVal val="hidden"/>
                                      </p:to>
                                    </p:set>
                                  </p:childTnLst>
                                </p:cTn>
                              </p:par>
                              <p:par>
                                <p:cTn id="258" presetID="9" presetClass="exit" presetSubtype="0" fill="hold" grpId="3" nodeType="withEffect">
                                  <p:stCondLst>
                                    <p:cond delay="0"/>
                                  </p:stCondLst>
                                  <p:childTnLst>
                                    <p:animEffect transition="out" filter="dissolve">
                                      <p:cBhvr>
                                        <p:cTn id="259" dur="500"/>
                                        <p:tgtEl>
                                          <p:spTgt spid="77"/>
                                        </p:tgtEl>
                                      </p:cBhvr>
                                    </p:animEffect>
                                    <p:set>
                                      <p:cBhvr>
                                        <p:cTn id="260" dur="1" fill="hold">
                                          <p:stCondLst>
                                            <p:cond delay="499"/>
                                          </p:stCondLst>
                                        </p:cTn>
                                        <p:tgtEl>
                                          <p:spTgt spid="77"/>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71"/>
                                        </p:tgtEl>
                                        <p:attrNameLst>
                                          <p:attrName>style.visibility</p:attrName>
                                        </p:attrNameLst>
                                      </p:cBhvr>
                                      <p:to>
                                        <p:strVal val="visible"/>
                                      </p:to>
                                    </p:set>
                                    <p:animEffect transition="in" filter="dissolve">
                                      <p:cBhvr>
                                        <p:cTn id="265" dur="500"/>
                                        <p:tgtEl>
                                          <p:spTgt spid="71"/>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80"/>
                                        </p:tgtEl>
                                        <p:attrNameLst>
                                          <p:attrName>style.visibility</p:attrName>
                                        </p:attrNameLst>
                                      </p:cBhvr>
                                      <p:to>
                                        <p:strVal val="visible"/>
                                      </p:to>
                                    </p:set>
                                    <p:animEffect transition="in" filter="dissolve">
                                      <p:cBhvr>
                                        <p:cTn id="270" dur="500"/>
                                        <p:tgtEl>
                                          <p:spTgt spid="80"/>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xit" presetSubtype="0" fill="hold" nodeType="clickEffect">
                                  <p:stCondLst>
                                    <p:cond delay="0"/>
                                  </p:stCondLst>
                                  <p:childTnLst>
                                    <p:animEffect transition="out" filter="dissolve">
                                      <p:cBhvr>
                                        <p:cTn id="274" dur="500"/>
                                        <p:tgtEl>
                                          <p:spTgt spid="80"/>
                                        </p:tgtEl>
                                      </p:cBhvr>
                                    </p:animEffect>
                                    <p:set>
                                      <p:cBhvr>
                                        <p:cTn id="275" dur="1" fill="hold">
                                          <p:stCondLst>
                                            <p:cond delay="499"/>
                                          </p:stCondLst>
                                        </p:cTn>
                                        <p:tgtEl>
                                          <p:spTgt spid="80"/>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81"/>
                                        </p:tgtEl>
                                        <p:attrNameLst>
                                          <p:attrName>style.visibility</p:attrName>
                                        </p:attrNameLst>
                                      </p:cBhvr>
                                      <p:to>
                                        <p:strVal val="visible"/>
                                      </p:to>
                                    </p:set>
                                    <p:animEffect transition="in" filter="dissolve">
                                      <p:cBhvr>
                                        <p:cTn id="280" dur="500"/>
                                        <p:tgtEl>
                                          <p:spTgt spid="81"/>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xit" presetSubtype="0" fill="hold" nodeType="clickEffect">
                                  <p:stCondLst>
                                    <p:cond delay="0"/>
                                  </p:stCondLst>
                                  <p:childTnLst>
                                    <p:animEffect transition="out" filter="dissolve">
                                      <p:cBhvr>
                                        <p:cTn id="284" dur="500"/>
                                        <p:tgtEl>
                                          <p:spTgt spid="81"/>
                                        </p:tgtEl>
                                      </p:cBhvr>
                                    </p:animEffect>
                                    <p:set>
                                      <p:cBhvr>
                                        <p:cTn id="285" dur="1" fill="hold">
                                          <p:stCondLst>
                                            <p:cond delay="499"/>
                                          </p:stCondLst>
                                        </p:cTn>
                                        <p:tgtEl>
                                          <p:spTgt spid="81"/>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82"/>
                                        </p:tgtEl>
                                        <p:attrNameLst>
                                          <p:attrName>style.visibility</p:attrName>
                                        </p:attrNameLst>
                                      </p:cBhvr>
                                      <p:to>
                                        <p:strVal val="visible"/>
                                      </p:to>
                                    </p:set>
                                    <p:animEffect transition="in" filter="dissolve">
                                      <p:cBhvr>
                                        <p:cTn id="290" dur="500"/>
                                        <p:tgtEl>
                                          <p:spTgt spid="82"/>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6"/>
                                        </p:tgtEl>
                                        <p:attrNameLst>
                                          <p:attrName>style.visibility</p:attrName>
                                        </p:attrNameLst>
                                      </p:cBhvr>
                                      <p:to>
                                        <p:strVal val="visible"/>
                                      </p:to>
                                    </p:set>
                                    <p:animEffect transition="in" filter="dissolve">
                                      <p:cBhvr>
                                        <p:cTn id="295" dur="500"/>
                                        <p:tgtEl>
                                          <p:spTgt spid="76"/>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48"/>
                                        </p:tgtEl>
                                        <p:attrNameLst>
                                          <p:attrName>style.visibility</p:attrName>
                                        </p:attrNameLst>
                                      </p:cBhvr>
                                      <p:to>
                                        <p:strVal val="visible"/>
                                      </p:to>
                                    </p:set>
                                    <p:animEffect transition="in" filter="dissolve">
                                      <p:cBhvr>
                                        <p:cTn id="30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p:bldP spid="16" grpId="0"/>
      <p:bldP spid="18" grpId="0"/>
      <p:bldP spid="19" grpId="0"/>
      <p:bldP spid="21" grpId="0"/>
      <p:bldP spid="22" grpId="0"/>
      <p:bldP spid="23" grpId="0"/>
      <p:bldP spid="24" grpId="0"/>
      <p:bldP spid="25" grpId="0"/>
      <p:bldP spid="27" grpId="0"/>
      <p:bldP spid="28" grpId="0"/>
      <p:bldP spid="29" grpId="0"/>
      <p:bldP spid="35" grpId="0"/>
      <p:bldP spid="3" grpId="0"/>
      <p:bldP spid="3" grpId="1"/>
      <p:bldP spid="36" grpId="0"/>
      <p:bldP spid="36" grpId="1"/>
      <p:bldP spid="37" grpId="0"/>
      <p:bldP spid="37" grpId="1"/>
      <p:bldP spid="37" grpId="2"/>
      <p:bldP spid="37" grpId="3"/>
      <p:bldP spid="38" grpId="0"/>
      <p:bldP spid="38" grpId="1"/>
      <p:bldP spid="39" grpId="0"/>
      <p:bldP spid="39" grpId="1"/>
      <p:bldP spid="40" grpId="0"/>
      <p:bldP spid="40" grpId="1"/>
      <p:bldP spid="41" grpId="0"/>
      <p:bldP spid="41" grpId="1"/>
      <p:bldP spid="41" grpId="2"/>
      <p:bldP spid="41" grpId="3"/>
      <p:bldP spid="46" grpId="0" animBg="1"/>
      <p:bldP spid="47" grpId="0" animBg="1"/>
      <p:bldP spid="49" grpId="0" animBg="1"/>
      <p:bldP spid="50" grpId="0" animBg="1"/>
      <p:bldP spid="51" grpId="0" animBg="1"/>
      <p:bldP spid="52" grpId="0" animBg="1"/>
      <p:bldP spid="53" grpId="0" animBg="1"/>
      <p:bldP spid="54" grpId="0" animBg="1"/>
      <p:bldP spid="57" grpId="0"/>
      <p:bldP spid="57" grpId="1"/>
      <p:bldP spid="59" grpId="0" animBg="1"/>
      <p:bldP spid="60" grpId="0" animBg="1"/>
      <p:bldP spid="61" grpId="0" animBg="1"/>
      <p:bldP spid="69" grpId="0" animBg="1"/>
      <p:bldP spid="70" grpId="0" animBg="1"/>
      <p:bldP spid="71" grpId="0" animBg="1"/>
      <p:bldP spid="76" grpId="0"/>
      <p:bldP spid="77" grpId="0"/>
      <p:bldP spid="77" grpId="1"/>
      <p:bldP spid="77" grpId="2"/>
      <p:bldP spid="77" grpId="3"/>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0DE2-6126-FDEF-3B3B-B728CEB069FA}"/>
              </a:ext>
            </a:extLst>
          </p:cNvPr>
          <p:cNvSpPr>
            <a:spLocks noGrp="1"/>
          </p:cNvSpPr>
          <p:nvPr>
            <p:ph type="title"/>
          </p:nvPr>
        </p:nvSpPr>
        <p:spPr/>
        <p:txBody>
          <a:bodyPr>
            <a:normAutofit fontScale="90000"/>
          </a:bodyPr>
          <a:lstStyle/>
          <a:p>
            <a:r>
              <a:rPr lang="en-GB" dirty="0"/>
              <a:t>Primary Clustering and Secondary Clustering</a:t>
            </a:r>
            <a:endParaRPr lang="en-SE" dirty="0"/>
          </a:p>
        </p:txBody>
      </p:sp>
      <p:sp>
        <p:nvSpPr>
          <p:cNvPr id="3" name="Content Placeholder 2">
            <a:extLst>
              <a:ext uri="{FF2B5EF4-FFF2-40B4-BE49-F238E27FC236}">
                <a16:creationId xmlns:a16="http://schemas.microsoft.com/office/drawing/2014/main" id="{D82763ED-B55E-25B0-C082-ACC19B22EE8F}"/>
              </a:ext>
            </a:extLst>
          </p:cNvPr>
          <p:cNvSpPr>
            <a:spLocks noGrp="1"/>
          </p:cNvSpPr>
          <p:nvPr>
            <p:ph idx="1"/>
          </p:nvPr>
        </p:nvSpPr>
        <p:spPr>
          <a:xfrm>
            <a:off x="457200" y="1417639"/>
            <a:ext cx="8229600" cy="2220296"/>
          </a:xfrm>
        </p:spPr>
        <p:txBody>
          <a:bodyPr>
            <a:normAutofit fontScale="70000" lnSpcReduction="20000"/>
          </a:bodyPr>
          <a:lstStyle/>
          <a:p>
            <a:r>
              <a:rPr lang="en-GB" sz="2600" dirty="0"/>
              <a:t>Primary clustering </a:t>
            </a:r>
            <a:r>
              <a:rPr lang="en-GB" dirty="0"/>
              <a:t>is the tendency for a collision resolution scheme such as linear probing to create long runs of filled slots near the hash position of keys.</a:t>
            </a:r>
          </a:p>
          <a:p>
            <a:pPr lvl="1"/>
            <a:r>
              <a:rPr lang="en-GB" dirty="0"/>
              <a:t>If the primary hash index is x, subsequent probes go to x+1, x+2, x+3 and so on, this results in Primary Clustering.</a:t>
            </a:r>
          </a:p>
          <a:p>
            <a:pPr lvl="1"/>
            <a:r>
              <a:rPr lang="en-GB" dirty="0"/>
              <a:t>Once the primary cluster forms, the bigger the cluster gets, the faster it grows. And it reduces the performance.</a:t>
            </a:r>
          </a:p>
          <a:p>
            <a:r>
              <a:rPr lang="en-GB" dirty="0"/>
              <a:t>Secondary clustering is the tendency for a collision resolution scheme such as quadratic probing to create long runs of filled slots away from the hash position of keys.</a:t>
            </a:r>
          </a:p>
          <a:p>
            <a:pPr lvl="1"/>
            <a:r>
              <a:rPr lang="en-GB" dirty="0"/>
              <a:t>If the primary hash index is x, probes go to x+1, x+4, x+9, x+16, x+25 and so on, this results in Secondary Clustering.</a:t>
            </a:r>
            <a:endParaRPr lang="en-SE" dirty="0"/>
          </a:p>
        </p:txBody>
      </p:sp>
      <p:pic>
        <p:nvPicPr>
          <p:cNvPr id="1026" name="Picture 2" descr="enter image description here">
            <a:extLst>
              <a:ext uri="{FF2B5EF4-FFF2-40B4-BE49-F238E27FC236}">
                <a16:creationId xmlns:a16="http://schemas.microsoft.com/office/drawing/2014/main" id="{3F0E034A-D08E-C6AA-4F11-F947E59D3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933" y="3533003"/>
            <a:ext cx="1764150" cy="3220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ter image description here">
            <a:extLst>
              <a:ext uri="{FF2B5EF4-FFF2-40B4-BE49-F238E27FC236}">
                <a16:creationId xmlns:a16="http://schemas.microsoft.com/office/drawing/2014/main" id="{F40CDB6D-0F16-2B21-A388-E173338A5C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1546" y="3428072"/>
            <a:ext cx="2249456" cy="34299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D11593-4DB1-E22B-8279-18FE71BA9553}"/>
              </a:ext>
            </a:extLst>
          </p:cNvPr>
          <p:cNvSpPr txBox="1"/>
          <p:nvPr/>
        </p:nvSpPr>
        <p:spPr>
          <a:xfrm>
            <a:off x="342135" y="6424390"/>
            <a:ext cx="1692836" cy="338554"/>
          </a:xfrm>
          <a:prstGeom prst="rect">
            <a:avLst/>
          </a:prstGeom>
          <a:noFill/>
        </p:spPr>
        <p:txBody>
          <a:bodyPr wrap="none" rtlCol="0">
            <a:spAutoFit/>
          </a:bodyPr>
          <a:lstStyle/>
          <a:p>
            <a:r>
              <a:rPr lang="en-GB" sz="1600" dirty="0"/>
              <a:t>Primary clustering</a:t>
            </a:r>
            <a:endParaRPr lang="en-SE" sz="1600" dirty="0"/>
          </a:p>
        </p:txBody>
      </p:sp>
      <p:sp>
        <p:nvSpPr>
          <p:cNvPr id="5" name="TextBox 4">
            <a:extLst>
              <a:ext uri="{FF2B5EF4-FFF2-40B4-BE49-F238E27FC236}">
                <a16:creationId xmlns:a16="http://schemas.microsoft.com/office/drawing/2014/main" id="{1DDB9D68-E852-EEE6-F12A-B0608924C5B2}"/>
              </a:ext>
            </a:extLst>
          </p:cNvPr>
          <p:cNvSpPr txBox="1"/>
          <p:nvPr/>
        </p:nvSpPr>
        <p:spPr>
          <a:xfrm>
            <a:off x="4052455" y="6467645"/>
            <a:ext cx="1910716" cy="338554"/>
          </a:xfrm>
          <a:prstGeom prst="rect">
            <a:avLst/>
          </a:prstGeom>
          <a:noFill/>
        </p:spPr>
        <p:txBody>
          <a:bodyPr wrap="none" rtlCol="0">
            <a:spAutoFit/>
          </a:bodyPr>
          <a:lstStyle/>
          <a:p>
            <a:r>
              <a:rPr lang="en-GB" sz="1600" dirty="0"/>
              <a:t>Secondary clustering</a:t>
            </a:r>
            <a:endParaRPr lang="en-SE" sz="1600" dirty="0"/>
          </a:p>
        </p:txBody>
      </p:sp>
    </p:spTree>
    <p:extLst>
      <p:ext uri="{BB962C8B-B14F-4D97-AF65-F5344CB8AC3E}">
        <p14:creationId xmlns:p14="http://schemas.microsoft.com/office/powerpoint/2010/main" val="1023983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endParaRPr lang="en-US" dirty="0"/>
          </a:p>
        </p:txBody>
      </p:sp>
      <p:graphicFrame>
        <p:nvGraphicFramePr>
          <p:cNvPr id="16" name="object 18">
            <a:extLst>
              <a:ext uri="{FF2B5EF4-FFF2-40B4-BE49-F238E27FC236}">
                <a16:creationId xmlns:a16="http://schemas.microsoft.com/office/drawing/2014/main" id="{6382D58E-BDFA-D44A-BE10-1C7F330B1C7B}"/>
              </a:ext>
            </a:extLst>
          </p:cNvPr>
          <p:cNvGraphicFramePr>
            <a:graphicFrameLocks noGrp="1"/>
          </p:cNvGraphicFramePr>
          <p:nvPr/>
        </p:nvGraphicFramePr>
        <p:xfrm>
          <a:off x="333710" y="5414794"/>
          <a:ext cx="5304470" cy="882709"/>
        </p:xfrm>
        <a:graphic>
          <a:graphicData uri="http://schemas.openxmlformats.org/drawingml/2006/table">
            <a:tbl>
              <a:tblPr firstRow="1" bandRow="1">
                <a:tableStyleId>{2D5ABB26-0587-4C30-8999-92F81FD0307C}</a:tableStyleId>
              </a:tblPr>
              <a:tblGrid>
                <a:gridCol w="762971">
                  <a:extLst>
                    <a:ext uri="{9D8B030D-6E8A-4147-A177-3AD203B41FA5}">
                      <a16:colId xmlns:a16="http://schemas.microsoft.com/office/drawing/2014/main" val="20000"/>
                    </a:ext>
                  </a:extLst>
                </a:gridCol>
                <a:gridCol w="760952">
                  <a:extLst>
                    <a:ext uri="{9D8B030D-6E8A-4147-A177-3AD203B41FA5}">
                      <a16:colId xmlns:a16="http://schemas.microsoft.com/office/drawing/2014/main" val="20001"/>
                    </a:ext>
                  </a:extLst>
                </a:gridCol>
                <a:gridCol w="752878">
                  <a:extLst>
                    <a:ext uri="{9D8B030D-6E8A-4147-A177-3AD203B41FA5}">
                      <a16:colId xmlns:a16="http://schemas.microsoft.com/office/drawing/2014/main" val="20002"/>
                    </a:ext>
                  </a:extLst>
                </a:gridCol>
                <a:gridCol w="760952">
                  <a:extLst>
                    <a:ext uri="{9D8B030D-6E8A-4147-A177-3AD203B41FA5}">
                      <a16:colId xmlns:a16="http://schemas.microsoft.com/office/drawing/2014/main" val="20003"/>
                    </a:ext>
                  </a:extLst>
                </a:gridCol>
                <a:gridCol w="760951">
                  <a:extLst>
                    <a:ext uri="{9D8B030D-6E8A-4147-A177-3AD203B41FA5}">
                      <a16:colId xmlns:a16="http://schemas.microsoft.com/office/drawing/2014/main" val="20004"/>
                    </a:ext>
                  </a:extLst>
                </a:gridCol>
                <a:gridCol w="752883">
                  <a:extLst>
                    <a:ext uri="{9D8B030D-6E8A-4147-A177-3AD203B41FA5}">
                      <a16:colId xmlns:a16="http://schemas.microsoft.com/office/drawing/2014/main" val="20005"/>
                    </a:ext>
                  </a:extLst>
                </a:gridCol>
                <a:gridCol w="752883">
                  <a:extLst>
                    <a:ext uri="{9D8B030D-6E8A-4147-A177-3AD203B41FA5}">
                      <a16:colId xmlns:a16="http://schemas.microsoft.com/office/drawing/2014/main" val="20006"/>
                    </a:ext>
                  </a:extLst>
                </a:gridCol>
              </a:tblGrid>
              <a:tr h="882709">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7" name="Rectangle 16">
            <a:extLst>
              <a:ext uri="{FF2B5EF4-FFF2-40B4-BE49-F238E27FC236}">
                <a16:creationId xmlns:a16="http://schemas.microsoft.com/office/drawing/2014/main" id="{EC4ADC37-4DAC-F74E-BC5C-542E61025531}"/>
              </a:ext>
            </a:extLst>
          </p:cNvPr>
          <p:cNvSpPr/>
          <p:nvPr/>
        </p:nvSpPr>
        <p:spPr>
          <a:xfrm>
            <a:off x="2822736" y="5531790"/>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82B7734-A056-8046-8B98-27D7A3D28482}"/>
              </a:ext>
            </a:extLst>
          </p:cNvPr>
          <p:cNvSpPr/>
          <p:nvPr/>
        </p:nvSpPr>
        <p:spPr>
          <a:xfrm>
            <a:off x="333710" y="1264184"/>
            <a:ext cx="5596980" cy="369332"/>
          </a:xfrm>
          <a:prstGeom prst="rect">
            <a:avLst/>
          </a:prstGeom>
          <a:solidFill>
            <a:srgbClr val="E6A20E"/>
          </a:solidFill>
        </p:spPr>
        <p:txBody>
          <a:bodyPr wrap="square">
            <a:spAutoFit/>
          </a:bodyPr>
          <a:lstStyle/>
          <a:p>
            <a:r>
              <a:rPr lang="en-US" dirty="0">
                <a:latin typeface="Arial"/>
                <a:cs typeface="Arial"/>
              </a:rPr>
              <a:t>What is the probability of next key going in each slot? </a:t>
            </a:r>
          </a:p>
        </p:txBody>
      </p:sp>
      <p:sp>
        <p:nvSpPr>
          <p:cNvPr id="24" name="Rectangle 23">
            <a:extLst>
              <a:ext uri="{FF2B5EF4-FFF2-40B4-BE49-F238E27FC236}">
                <a16:creationId xmlns:a16="http://schemas.microsoft.com/office/drawing/2014/main" id="{4651104E-0E69-284C-ACBA-1543CFC2090E}"/>
              </a:ext>
            </a:extLst>
          </p:cNvPr>
          <p:cNvSpPr/>
          <p:nvPr/>
        </p:nvSpPr>
        <p:spPr>
          <a:xfrm>
            <a:off x="369433" y="1796214"/>
            <a:ext cx="1852100"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H</a:t>
            </a:r>
            <a:r>
              <a:rPr lang="en-US" altLang="zh-CN" sz="1600" dirty="0">
                <a:solidFill>
                  <a:schemeClr val="accent1"/>
                </a:solidFill>
                <a:latin typeface="Arial"/>
                <a:cs typeface="Arial"/>
              </a:rPr>
              <a:t>ash</a:t>
            </a:r>
            <a:r>
              <a:rPr lang="en-US" sz="1600" dirty="0">
                <a:solidFill>
                  <a:schemeClr val="accent1"/>
                </a:solidFill>
                <a:latin typeface="Arial"/>
                <a:cs typeface="Arial"/>
              </a:rPr>
              <a:t>(k) = k mod 7 </a:t>
            </a:r>
          </a:p>
        </p:txBody>
      </p:sp>
      <p:sp>
        <p:nvSpPr>
          <p:cNvPr id="25" name="Rectangle 24">
            <a:extLst>
              <a:ext uri="{FF2B5EF4-FFF2-40B4-BE49-F238E27FC236}">
                <a16:creationId xmlns:a16="http://schemas.microsoft.com/office/drawing/2014/main" id="{18613F46-FA8D-0943-951C-9F99DCC08839}"/>
              </a:ext>
            </a:extLst>
          </p:cNvPr>
          <p:cNvSpPr/>
          <p:nvPr/>
        </p:nvSpPr>
        <p:spPr>
          <a:xfrm>
            <a:off x="2360396" y="1793271"/>
            <a:ext cx="2121691"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All keys equally likely </a:t>
            </a:r>
          </a:p>
        </p:txBody>
      </p:sp>
      <p:sp>
        <p:nvSpPr>
          <p:cNvPr id="26" name="Rectangle 25">
            <a:extLst>
              <a:ext uri="{FF2B5EF4-FFF2-40B4-BE49-F238E27FC236}">
                <a16:creationId xmlns:a16="http://schemas.microsoft.com/office/drawing/2014/main" id="{C077568B-B8A9-6546-905A-B78A3CBB3B7B}"/>
              </a:ext>
            </a:extLst>
          </p:cNvPr>
          <p:cNvSpPr/>
          <p:nvPr/>
        </p:nvSpPr>
        <p:spPr>
          <a:xfrm>
            <a:off x="5863423" y="2547566"/>
            <a:ext cx="3086193" cy="523220"/>
          </a:xfrm>
          <a:prstGeom prst="rect">
            <a:avLst/>
          </a:prstGeom>
          <a:solidFill>
            <a:srgbClr val="E6A20E"/>
          </a:solidFill>
        </p:spPr>
        <p:txBody>
          <a:bodyPr wrap="square">
            <a:spAutoFit/>
          </a:bodyPr>
          <a:lstStyle/>
          <a:p>
            <a:r>
              <a:rPr lang="en-US" sz="1400" dirty="0">
                <a:latin typeface="Arial"/>
                <a:cs typeface="Arial"/>
              </a:rPr>
              <a:t>Observation. New keys likely to hash into middle of big clusters.</a:t>
            </a:r>
          </a:p>
        </p:txBody>
      </p:sp>
      <p:sp>
        <p:nvSpPr>
          <p:cNvPr id="27" name="Rectangle 26">
            <a:extLst>
              <a:ext uri="{FF2B5EF4-FFF2-40B4-BE49-F238E27FC236}">
                <a16:creationId xmlns:a16="http://schemas.microsoft.com/office/drawing/2014/main" id="{8B2DEB67-C59C-804A-A40C-293563AC017D}"/>
              </a:ext>
            </a:extLst>
          </p:cNvPr>
          <p:cNvSpPr/>
          <p:nvPr/>
        </p:nvSpPr>
        <p:spPr>
          <a:xfrm>
            <a:off x="5761318" y="1970686"/>
            <a:ext cx="3188298" cy="307777"/>
          </a:xfrm>
          <a:prstGeom prst="rect">
            <a:avLst/>
          </a:prstGeom>
          <a:solidFill>
            <a:schemeClr val="accent1"/>
          </a:solidFill>
        </p:spPr>
        <p:txBody>
          <a:bodyPr wrap="square">
            <a:spAutoFit/>
          </a:bodyPr>
          <a:lstStyle/>
          <a:p>
            <a:r>
              <a:rPr lang="en-US" altLang="zh-CN" sz="1400" dirty="0">
                <a:solidFill>
                  <a:srgbClr val="FFFF00"/>
                </a:solidFill>
                <a:latin typeface="Arial"/>
                <a:cs typeface="Arial"/>
              </a:rPr>
              <a:t>Cluster</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dirty="0">
                <a:solidFill>
                  <a:schemeClr val="bg1"/>
                </a:solidFill>
                <a:latin typeface="Arial"/>
                <a:cs typeface="Arial"/>
              </a:rPr>
              <a:t>a</a:t>
            </a:r>
            <a:r>
              <a:rPr lang="en-US" sz="1400" dirty="0">
                <a:solidFill>
                  <a:schemeClr val="bg1"/>
                </a:solidFill>
                <a:latin typeface="Arial"/>
                <a:cs typeface="Arial"/>
              </a:rPr>
              <a:t> contiguous block of items.</a:t>
            </a:r>
          </a:p>
        </p:txBody>
      </p:sp>
      <p:sp>
        <p:nvSpPr>
          <p:cNvPr id="28" name="object 4">
            <a:extLst>
              <a:ext uri="{FF2B5EF4-FFF2-40B4-BE49-F238E27FC236}">
                <a16:creationId xmlns:a16="http://schemas.microsoft.com/office/drawing/2014/main" id="{2D987851-FE76-2546-920F-917B6B7EDD0E}"/>
              </a:ext>
            </a:extLst>
          </p:cNvPr>
          <p:cNvSpPr txBox="1"/>
          <p:nvPr/>
        </p:nvSpPr>
        <p:spPr>
          <a:xfrm>
            <a:off x="67361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29" name="object 5">
            <a:extLst>
              <a:ext uri="{FF2B5EF4-FFF2-40B4-BE49-F238E27FC236}">
                <a16:creationId xmlns:a16="http://schemas.microsoft.com/office/drawing/2014/main" id="{63EA13AC-466C-AC4D-943E-1F32D7AE1C0A}"/>
              </a:ext>
            </a:extLst>
          </p:cNvPr>
          <p:cNvSpPr txBox="1"/>
          <p:nvPr/>
        </p:nvSpPr>
        <p:spPr>
          <a:xfrm>
            <a:off x="143689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0" name="object 6">
            <a:extLst>
              <a:ext uri="{FF2B5EF4-FFF2-40B4-BE49-F238E27FC236}">
                <a16:creationId xmlns:a16="http://schemas.microsoft.com/office/drawing/2014/main" id="{D54E1063-EF1E-A646-A6E5-000FD2E48A8C}"/>
              </a:ext>
            </a:extLst>
          </p:cNvPr>
          <p:cNvSpPr txBox="1"/>
          <p:nvPr/>
        </p:nvSpPr>
        <p:spPr>
          <a:xfrm>
            <a:off x="220017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1" name="object 7">
            <a:extLst>
              <a:ext uri="{FF2B5EF4-FFF2-40B4-BE49-F238E27FC236}">
                <a16:creationId xmlns:a16="http://schemas.microsoft.com/office/drawing/2014/main" id="{7B34258F-7161-4A48-B309-6397B5BFE175}"/>
              </a:ext>
            </a:extLst>
          </p:cNvPr>
          <p:cNvSpPr txBox="1"/>
          <p:nvPr/>
        </p:nvSpPr>
        <p:spPr>
          <a:xfrm>
            <a:off x="296345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2" name="object 8">
            <a:extLst>
              <a:ext uri="{FF2B5EF4-FFF2-40B4-BE49-F238E27FC236}">
                <a16:creationId xmlns:a16="http://schemas.microsoft.com/office/drawing/2014/main" id="{43E91AD2-1680-2C4D-974B-D3E88B2C4727}"/>
              </a:ext>
            </a:extLst>
          </p:cNvPr>
          <p:cNvSpPr txBox="1"/>
          <p:nvPr/>
        </p:nvSpPr>
        <p:spPr>
          <a:xfrm>
            <a:off x="372673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3" name="object 9">
            <a:extLst>
              <a:ext uri="{FF2B5EF4-FFF2-40B4-BE49-F238E27FC236}">
                <a16:creationId xmlns:a16="http://schemas.microsoft.com/office/drawing/2014/main" id="{1E81B65D-6AB3-B841-A58C-B4F74437F2F6}"/>
              </a:ext>
            </a:extLst>
          </p:cNvPr>
          <p:cNvSpPr txBox="1"/>
          <p:nvPr/>
        </p:nvSpPr>
        <p:spPr>
          <a:xfrm>
            <a:off x="449001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4" name="object 10">
            <a:extLst>
              <a:ext uri="{FF2B5EF4-FFF2-40B4-BE49-F238E27FC236}">
                <a16:creationId xmlns:a16="http://schemas.microsoft.com/office/drawing/2014/main" id="{CD956068-BB34-9846-B7A1-B5211EA07116}"/>
              </a:ext>
            </a:extLst>
          </p:cNvPr>
          <p:cNvSpPr txBox="1"/>
          <p:nvPr/>
        </p:nvSpPr>
        <p:spPr>
          <a:xfrm>
            <a:off x="525329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graphicFrame>
        <p:nvGraphicFramePr>
          <p:cNvPr id="35" name="object 18">
            <a:extLst>
              <a:ext uri="{FF2B5EF4-FFF2-40B4-BE49-F238E27FC236}">
                <a16:creationId xmlns:a16="http://schemas.microsoft.com/office/drawing/2014/main" id="{42433039-C67A-AB49-992B-15E71A0490F6}"/>
              </a:ext>
            </a:extLst>
          </p:cNvPr>
          <p:cNvGraphicFramePr>
            <a:graphicFrameLocks noGrp="1"/>
          </p:cNvGraphicFramePr>
          <p:nvPr/>
        </p:nvGraphicFramePr>
        <p:xfrm>
          <a:off x="334036" y="3956229"/>
          <a:ext cx="5353633" cy="875640"/>
        </p:xfrm>
        <a:graphic>
          <a:graphicData uri="http://schemas.openxmlformats.org/drawingml/2006/table">
            <a:tbl>
              <a:tblPr firstRow="1" bandRow="1">
                <a:tableStyleId>{2D5ABB26-0587-4C30-8999-92F81FD0307C}</a:tableStyleId>
              </a:tblPr>
              <a:tblGrid>
                <a:gridCol w="770043">
                  <a:extLst>
                    <a:ext uri="{9D8B030D-6E8A-4147-A177-3AD203B41FA5}">
                      <a16:colId xmlns:a16="http://schemas.microsoft.com/office/drawing/2014/main" val="20000"/>
                    </a:ext>
                  </a:extLst>
                </a:gridCol>
                <a:gridCol w="768005">
                  <a:extLst>
                    <a:ext uri="{9D8B030D-6E8A-4147-A177-3AD203B41FA5}">
                      <a16:colId xmlns:a16="http://schemas.microsoft.com/office/drawing/2014/main" val="20001"/>
                    </a:ext>
                  </a:extLst>
                </a:gridCol>
                <a:gridCol w="759856">
                  <a:extLst>
                    <a:ext uri="{9D8B030D-6E8A-4147-A177-3AD203B41FA5}">
                      <a16:colId xmlns:a16="http://schemas.microsoft.com/office/drawing/2014/main" val="20002"/>
                    </a:ext>
                  </a:extLst>
                </a:gridCol>
                <a:gridCol w="768005">
                  <a:extLst>
                    <a:ext uri="{9D8B030D-6E8A-4147-A177-3AD203B41FA5}">
                      <a16:colId xmlns:a16="http://schemas.microsoft.com/office/drawing/2014/main" val="20003"/>
                    </a:ext>
                  </a:extLst>
                </a:gridCol>
                <a:gridCol w="768004">
                  <a:extLst>
                    <a:ext uri="{9D8B030D-6E8A-4147-A177-3AD203B41FA5}">
                      <a16:colId xmlns:a16="http://schemas.microsoft.com/office/drawing/2014/main" val="20004"/>
                    </a:ext>
                  </a:extLst>
                </a:gridCol>
                <a:gridCol w="759860">
                  <a:extLst>
                    <a:ext uri="{9D8B030D-6E8A-4147-A177-3AD203B41FA5}">
                      <a16:colId xmlns:a16="http://schemas.microsoft.com/office/drawing/2014/main" val="20005"/>
                    </a:ext>
                  </a:extLst>
                </a:gridCol>
                <a:gridCol w="759860">
                  <a:extLst>
                    <a:ext uri="{9D8B030D-6E8A-4147-A177-3AD203B41FA5}">
                      <a16:colId xmlns:a16="http://schemas.microsoft.com/office/drawing/2014/main" val="20006"/>
                    </a:ext>
                  </a:extLst>
                </a:gridCol>
              </a:tblGrid>
              <a:tr h="875640">
                <a:tc>
                  <a:txBody>
                    <a:bodyPr/>
                    <a:lstStyle/>
                    <a:p>
                      <a:pPr algn="ct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6" name="Rectangle 35">
            <a:extLst>
              <a:ext uri="{FF2B5EF4-FFF2-40B4-BE49-F238E27FC236}">
                <a16:creationId xmlns:a16="http://schemas.microsoft.com/office/drawing/2014/main" id="{5E997A4F-E8E5-E740-9737-AEB76763CDB1}"/>
              </a:ext>
            </a:extLst>
          </p:cNvPr>
          <p:cNvSpPr/>
          <p:nvPr/>
        </p:nvSpPr>
        <p:spPr>
          <a:xfrm>
            <a:off x="1258720"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2CBC772-2B98-364B-A56F-26D3F273D7CF}"/>
              </a:ext>
            </a:extLst>
          </p:cNvPr>
          <p:cNvSpPr/>
          <p:nvPr/>
        </p:nvSpPr>
        <p:spPr>
          <a:xfrm>
            <a:off x="2022669"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B26B0D97-4723-4041-AA4F-EFA570438804}"/>
              </a:ext>
            </a:extLst>
          </p:cNvPr>
          <p:cNvSpPr/>
          <p:nvPr/>
        </p:nvSpPr>
        <p:spPr>
          <a:xfrm>
            <a:off x="2786618"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FF187DC9-5D51-2349-AFF8-17E4AF1F2AB7}"/>
              </a:ext>
            </a:extLst>
          </p:cNvPr>
          <p:cNvSpPr/>
          <p:nvPr/>
        </p:nvSpPr>
        <p:spPr>
          <a:xfrm>
            <a:off x="3550567"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97458D3-214A-3F45-A976-887413500E7F}"/>
              </a:ext>
            </a:extLst>
          </p:cNvPr>
          <p:cNvSpPr/>
          <p:nvPr/>
        </p:nvSpPr>
        <p:spPr>
          <a:xfrm>
            <a:off x="4314516"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C4B25C0-D1CD-1641-BE5A-537B716066F6}"/>
              </a:ext>
            </a:extLst>
          </p:cNvPr>
          <p:cNvSpPr/>
          <p:nvPr/>
        </p:nvSpPr>
        <p:spPr>
          <a:xfrm>
            <a:off x="494771"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BBE6FDB-D84F-464D-B40A-70E463CDB9F6}"/>
              </a:ext>
            </a:extLst>
          </p:cNvPr>
          <p:cNvSpPr/>
          <p:nvPr/>
        </p:nvSpPr>
        <p:spPr>
          <a:xfrm>
            <a:off x="5078465"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37" name="object 4">
            <a:extLst>
              <a:ext uri="{FF2B5EF4-FFF2-40B4-BE49-F238E27FC236}">
                <a16:creationId xmlns:a16="http://schemas.microsoft.com/office/drawing/2014/main" id="{257934AE-460B-5A4F-83AD-437F5398925E}"/>
              </a:ext>
            </a:extLst>
          </p:cNvPr>
          <p:cNvSpPr txBox="1"/>
          <p:nvPr/>
        </p:nvSpPr>
        <p:spPr>
          <a:xfrm>
            <a:off x="669917"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8" name="object 5">
            <a:extLst>
              <a:ext uri="{FF2B5EF4-FFF2-40B4-BE49-F238E27FC236}">
                <a16:creationId xmlns:a16="http://schemas.microsoft.com/office/drawing/2014/main" id="{9F99E616-4A2E-4C43-B5FA-7E441BD0F838}"/>
              </a:ext>
            </a:extLst>
          </p:cNvPr>
          <p:cNvSpPr txBox="1"/>
          <p:nvPr/>
        </p:nvSpPr>
        <p:spPr>
          <a:xfrm>
            <a:off x="1436706"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9" name="object 6">
            <a:extLst>
              <a:ext uri="{FF2B5EF4-FFF2-40B4-BE49-F238E27FC236}">
                <a16:creationId xmlns:a16="http://schemas.microsoft.com/office/drawing/2014/main" id="{617110E2-70F1-5248-B9E9-17A3D0D4421C}"/>
              </a:ext>
            </a:extLst>
          </p:cNvPr>
          <p:cNvSpPr txBox="1"/>
          <p:nvPr/>
        </p:nvSpPr>
        <p:spPr>
          <a:xfrm>
            <a:off x="2203495"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6" name="object 7">
            <a:extLst>
              <a:ext uri="{FF2B5EF4-FFF2-40B4-BE49-F238E27FC236}">
                <a16:creationId xmlns:a16="http://schemas.microsoft.com/office/drawing/2014/main" id="{E256DF5D-3C78-4045-8896-334267329660}"/>
              </a:ext>
            </a:extLst>
          </p:cNvPr>
          <p:cNvSpPr txBox="1"/>
          <p:nvPr/>
        </p:nvSpPr>
        <p:spPr>
          <a:xfrm>
            <a:off x="2970284"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7" name="object 8">
            <a:extLst>
              <a:ext uri="{FF2B5EF4-FFF2-40B4-BE49-F238E27FC236}">
                <a16:creationId xmlns:a16="http://schemas.microsoft.com/office/drawing/2014/main" id="{DB77EFAC-ED3B-9645-B8D6-6D465ADCC826}"/>
              </a:ext>
            </a:extLst>
          </p:cNvPr>
          <p:cNvSpPr txBox="1"/>
          <p:nvPr/>
        </p:nvSpPr>
        <p:spPr>
          <a:xfrm>
            <a:off x="3737073"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8" name="object 9">
            <a:extLst>
              <a:ext uri="{FF2B5EF4-FFF2-40B4-BE49-F238E27FC236}">
                <a16:creationId xmlns:a16="http://schemas.microsoft.com/office/drawing/2014/main" id="{35215FCB-8C02-9246-AA72-CD8A8AE9D69C}"/>
              </a:ext>
            </a:extLst>
          </p:cNvPr>
          <p:cNvSpPr txBox="1"/>
          <p:nvPr/>
        </p:nvSpPr>
        <p:spPr>
          <a:xfrm>
            <a:off x="4503862"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9" name="object 10">
            <a:extLst>
              <a:ext uri="{FF2B5EF4-FFF2-40B4-BE49-F238E27FC236}">
                <a16:creationId xmlns:a16="http://schemas.microsoft.com/office/drawing/2014/main" id="{B59BEA2D-B2F0-D74E-9297-13AABD439AFB}"/>
              </a:ext>
            </a:extLst>
          </p:cNvPr>
          <p:cNvSpPr txBox="1"/>
          <p:nvPr/>
        </p:nvSpPr>
        <p:spPr>
          <a:xfrm>
            <a:off x="5270649"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 name="Curved Down Arrow 2">
            <a:extLst>
              <a:ext uri="{FF2B5EF4-FFF2-40B4-BE49-F238E27FC236}">
                <a16:creationId xmlns:a16="http://schemas.microsoft.com/office/drawing/2014/main" id="{00E5E127-0CD9-A743-8224-555CCEA11F69}"/>
              </a:ext>
            </a:extLst>
          </p:cNvPr>
          <p:cNvSpPr/>
          <p:nvPr/>
        </p:nvSpPr>
        <p:spPr>
          <a:xfrm>
            <a:off x="3058252" y="5193618"/>
            <a:ext cx="775624" cy="22114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a:solidFill>
                <a:schemeClr val="tx1"/>
              </a:solidFill>
            </a:endParaRPr>
          </a:p>
        </p:txBody>
      </p:sp>
      <p:sp>
        <p:nvSpPr>
          <p:cNvPr id="65" name="Rectangle 64">
            <a:extLst>
              <a:ext uri="{FF2B5EF4-FFF2-40B4-BE49-F238E27FC236}">
                <a16:creationId xmlns:a16="http://schemas.microsoft.com/office/drawing/2014/main" id="{80F7EAAF-B17E-BD4A-B909-69F1759B3B3B}"/>
              </a:ext>
            </a:extLst>
          </p:cNvPr>
          <p:cNvSpPr/>
          <p:nvPr/>
        </p:nvSpPr>
        <p:spPr>
          <a:xfrm>
            <a:off x="2883607" y="5870344"/>
            <a:ext cx="284052" cy="307777"/>
          </a:xfrm>
          <a:prstGeom prst="rect">
            <a:avLst/>
          </a:prstGeom>
        </p:spPr>
        <p:txBody>
          <a:bodyPr wrap="none">
            <a:spAutoFit/>
          </a:bodyPr>
          <a:lstStyle/>
          <a:p>
            <a:pPr algn="ctr">
              <a:lnSpc>
                <a:spcPct val="100000"/>
              </a:lnSpc>
            </a:pPr>
            <a:r>
              <a:rPr lang="en-US" altLang="zh-CN" sz="1400" dirty="0">
                <a:solidFill>
                  <a:schemeClr val="bg1">
                    <a:lumMod val="65000"/>
                  </a:schemeClr>
                </a:solidFill>
                <a:latin typeface="Arial" panose="020B0604020202020204" pitchFamily="34" charset="0"/>
                <a:cs typeface="Arial" panose="020B0604020202020204" pitchFamily="34" charset="0"/>
              </a:rPr>
              <a:t>0</a:t>
            </a:r>
            <a:endParaRPr lang="en-US" sz="1400" dirty="0">
              <a:solidFill>
                <a:schemeClr val="bg1">
                  <a:lumMod val="65000"/>
                </a:schemeClr>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9F21B1A8-2DD2-9540-97A4-C8ED70CDCD6E}"/>
              </a:ext>
            </a:extLst>
          </p:cNvPr>
          <p:cNvSpPr/>
          <p:nvPr/>
        </p:nvSpPr>
        <p:spPr>
          <a:xfrm>
            <a:off x="3299802" y="5860259"/>
            <a:ext cx="875561"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047FB78A-5828-484E-99C1-FB8D3100A5C4}"/>
              </a:ext>
            </a:extLst>
          </p:cNvPr>
          <p:cNvSpPr/>
          <p:nvPr/>
        </p:nvSpPr>
        <p:spPr>
          <a:xfrm>
            <a:off x="3519339" y="5851651"/>
            <a:ext cx="470000" cy="338554"/>
          </a:xfrm>
          <a:prstGeom prst="rect">
            <a:avLst/>
          </a:prstGeom>
        </p:spPr>
        <p:txBody>
          <a:bodyPr wrap="none">
            <a:spAutoFit/>
          </a:bodyPr>
          <a:lstStyle/>
          <a:p>
            <a:pPr algn="ctr">
              <a:lnSpc>
                <a:spcPct val="100000"/>
              </a:lnSpc>
            </a:pPr>
            <a:r>
              <a:rPr lang="en-US" altLang="zh-CN" sz="1600" dirty="0">
                <a:solidFill>
                  <a:srgbClr val="00C258"/>
                </a:solidFill>
                <a:latin typeface="Arial" panose="020B0604020202020204" pitchFamily="34" charset="0"/>
                <a:cs typeface="Arial" panose="020B0604020202020204" pitchFamily="34" charset="0"/>
              </a:rPr>
              <a:t>2/7</a:t>
            </a:r>
            <a:endParaRPr lang="en-US" sz="1600" dirty="0">
              <a:solidFill>
                <a:srgbClr val="00C258"/>
              </a:solidFill>
              <a:latin typeface="Arial" panose="020B0604020202020204" pitchFamily="34" charset="0"/>
              <a:cs typeface="Arial" panose="020B0604020202020204" pitchFamily="34" charset="0"/>
            </a:endParaRPr>
          </a:p>
        </p:txBody>
      </p:sp>
      <p:graphicFrame>
        <p:nvGraphicFramePr>
          <p:cNvPr id="74" name="object 18">
            <a:extLst>
              <a:ext uri="{FF2B5EF4-FFF2-40B4-BE49-F238E27FC236}">
                <a16:creationId xmlns:a16="http://schemas.microsoft.com/office/drawing/2014/main" id="{FD7395A6-6D1A-DC4C-8741-467FEC30530C}"/>
              </a:ext>
            </a:extLst>
          </p:cNvPr>
          <p:cNvGraphicFramePr>
            <a:graphicFrameLocks noGrp="1"/>
          </p:cNvGraphicFramePr>
          <p:nvPr/>
        </p:nvGraphicFramePr>
        <p:xfrm>
          <a:off x="334036" y="2545807"/>
          <a:ext cx="5334347" cy="885672"/>
        </p:xfrm>
        <a:graphic>
          <a:graphicData uri="http://schemas.openxmlformats.org/drawingml/2006/table">
            <a:tbl>
              <a:tblPr firstRow="1" bandRow="1">
                <a:tableStyleId>{2D5ABB26-0587-4C30-8999-92F81FD0307C}</a:tableStyleId>
              </a:tblPr>
              <a:tblGrid>
                <a:gridCol w="767269">
                  <a:extLst>
                    <a:ext uri="{9D8B030D-6E8A-4147-A177-3AD203B41FA5}">
                      <a16:colId xmlns:a16="http://schemas.microsoft.com/office/drawing/2014/main" val="20000"/>
                    </a:ext>
                  </a:extLst>
                </a:gridCol>
                <a:gridCol w="765238">
                  <a:extLst>
                    <a:ext uri="{9D8B030D-6E8A-4147-A177-3AD203B41FA5}">
                      <a16:colId xmlns:a16="http://schemas.microsoft.com/office/drawing/2014/main" val="20001"/>
                    </a:ext>
                  </a:extLst>
                </a:gridCol>
                <a:gridCol w="757118">
                  <a:extLst>
                    <a:ext uri="{9D8B030D-6E8A-4147-A177-3AD203B41FA5}">
                      <a16:colId xmlns:a16="http://schemas.microsoft.com/office/drawing/2014/main" val="20002"/>
                    </a:ext>
                  </a:extLst>
                </a:gridCol>
                <a:gridCol w="765238">
                  <a:extLst>
                    <a:ext uri="{9D8B030D-6E8A-4147-A177-3AD203B41FA5}">
                      <a16:colId xmlns:a16="http://schemas.microsoft.com/office/drawing/2014/main" val="20003"/>
                    </a:ext>
                  </a:extLst>
                </a:gridCol>
                <a:gridCol w="765238">
                  <a:extLst>
                    <a:ext uri="{9D8B030D-6E8A-4147-A177-3AD203B41FA5}">
                      <a16:colId xmlns:a16="http://schemas.microsoft.com/office/drawing/2014/main" val="20004"/>
                    </a:ext>
                  </a:extLst>
                </a:gridCol>
                <a:gridCol w="757123">
                  <a:extLst>
                    <a:ext uri="{9D8B030D-6E8A-4147-A177-3AD203B41FA5}">
                      <a16:colId xmlns:a16="http://schemas.microsoft.com/office/drawing/2014/main" val="20005"/>
                    </a:ext>
                  </a:extLst>
                </a:gridCol>
                <a:gridCol w="757123">
                  <a:extLst>
                    <a:ext uri="{9D8B030D-6E8A-4147-A177-3AD203B41FA5}">
                      <a16:colId xmlns:a16="http://schemas.microsoft.com/office/drawing/2014/main" val="20006"/>
                    </a:ext>
                  </a:extLst>
                </a:gridCol>
              </a:tblGrid>
              <a:tr h="885672">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75" name="Rectangle 74">
            <a:extLst>
              <a:ext uri="{FF2B5EF4-FFF2-40B4-BE49-F238E27FC236}">
                <a16:creationId xmlns:a16="http://schemas.microsoft.com/office/drawing/2014/main" id="{D583A146-3A41-CB4B-AB7C-6FFD5F8E4301}"/>
              </a:ext>
            </a:extLst>
          </p:cNvPr>
          <p:cNvSpPr/>
          <p:nvPr/>
        </p:nvSpPr>
        <p:spPr>
          <a:xfrm>
            <a:off x="2822736" y="2654364"/>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76" name="object 4">
            <a:extLst>
              <a:ext uri="{FF2B5EF4-FFF2-40B4-BE49-F238E27FC236}">
                <a16:creationId xmlns:a16="http://schemas.microsoft.com/office/drawing/2014/main" id="{7A32FF0D-B5FF-5742-A967-2FFAEFCBE561}"/>
              </a:ext>
            </a:extLst>
          </p:cNvPr>
          <p:cNvSpPr txBox="1"/>
          <p:nvPr/>
        </p:nvSpPr>
        <p:spPr>
          <a:xfrm>
            <a:off x="652558"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77" name="object 5">
            <a:extLst>
              <a:ext uri="{FF2B5EF4-FFF2-40B4-BE49-F238E27FC236}">
                <a16:creationId xmlns:a16="http://schemas.microsoft.com/office/drawing/2014/main" id="{66E397EA-04E0-FD40-82EC-3BAC03423BB2}"/>
              </a:ext>
            </a:extLst>
          </p:cNvPr>
          <p:cNvSpPr txBox="1"/>
          <p:nvPr/>
        </p:nvSpPr>
        <p:spPr>
          <a:xfrm>
            <a:off x="1419347"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8" name="object 6">
            <a:extLst>
              <a:ext uri="{FF2B5EF4-FFF2-40B4-BE49-F238E27FC236}">
                <a16:creationId xmlns:a16="http://schemas.microsoft.com/office/drawing/2014/main" id="{3CA356C6-ACC0-5545-9163-8F4F67504C50}"/>
              </a:ext>
            </a:extLst>
          </p:cNvPr>
          <p:cNvSpPr txBox="1"/>
          <p:nvPr/>
        </p:nvSpPr>
        <p:spPr>
          <a:xfrm>
            <a:off x="2186136"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9" name="object 7">
            <a:extLst>
              <a:ext uri="{FF2B5EF4-FFF2-40B4-BE49-F238E27FC236}">
                <a16:creationId xmlns:a16="http://schemas.microsoft.com/office/drawing/2014/main" id="{6413FBB4-CC78-2544-9BB9-6067C64836E4}"/>
              </a:ext>
            </a:extLst>
          </p:cNvPr>
          <p:cNvSpPr txBox="1"/>
          <p:nvPr/>
        </p:nvSpPr>
        <p:spPr>
          <a:xfrm>
            <a:off x="2952925"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0" name="object 8">
            <a:extLst>
              <a:ext uri="{FF2B5EF4-FFF2-40B4-BE49-F238E27FC236}">
                <a16:creationId xmlns:a16="http://schemas.microsoft.com/office/drawing/2014/main" id="{76F4285B-8C1A-0A4F-9B93-D7042EA0F940}"/>
              </a:ext>
            </a:extLst>
          </p:cNvPr>
          <p:cNvSpPr txBox="1"/>
          <p:nvPr/>
        </p:nvSpPr>
        <p:spPr>
          <a:xfrm>
            <a:off x="3719714"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1" name="object 9">
            <a:extLst>
              <a:ext uri="{FF2B5EF4-FFF2-40B4-BE49-F238E27FC236}">
                <a16:creationId xmlns:a16="http://schemas.microsoft.com/office/drawing/2014/main" id="{2576BA5F-C4E6-3F48-91B7-2F1C02B9A8A0}"/>
              </a:ext>
            </a:extLst>
          </p:cNvPr>
          <p:cNvSpPr txBox="1"/>
          <p:nvPr/>
        </p:nvSpPr>
        <p:spPr>
          <a:xfrm>
            <a:off x="4486503"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2" name="object 10">
            <a:extLst>
              <a:ext uri="{FF2B5EF4-FFF2-40B4-BE49-F238E27FC236}">
                <a16:creationId xmlns:a16="http://schemas.microsoft.com/office/drawing/2014/main" id="{738E4A52-A932-0843-8DBF-510328844D2F}"/>
              </a:ext>
            </a:extLst>
          </p:cNvPr>
          <p:cNvSpPr txBox="1"/>
          <p:nvPr/>
        </p:nvSpPr>
        <p:spPr>
          <a:xfrm>
            <a:off x="5253290"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90" name="Curved Down Arrow 89">
            <a:extLst>
              <a:ext uri="{FF2B5EF4-FFF2-40B4-BE49-F238E27FC236}">
                <a16:creationId xmlns:a16="http://schemas.microsoft.com/office/drawing/2014/main" id="{0A46B201-5DAC-474E-BE18-330826A3A6AB}"/>
              </a:ext>
            </a:extLst>
          </p:cNvPr>
          <p:cNvSpPr/>
          <p:nvPr/>
        </p:nvSpPr>
        <p:spPr>
          <a:xfrm>
            <a:off x="2688799" y="2250410"/>
            <a:ext cx="2442994"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91" name="Rectangle 90">
            <a:extLst>
              <a:ext uri="{FF2B5EF4-FFF2-40B4-BE49-F238E27FC236}">
                <a16:creationId xmlns:a16="http://schemas.microsoft.com/office/drawing/2014/main" id="{BC26319A-FA01-9D4F-BFA7-4B307E01FC45}"/>
              </a:ext>
            </a:extLst>
          </p:cNvPr>
          <p:cNvSpPr/>
          <p:nvPr/>
        </p:nvSpPr>
        <p:spPr>
          <a:xfrm>
            <a:off x="2876961" y="2978409"/>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46AE5C82-6520-BB46-9689-99CE96A9269A}"/>
              </a:ext>
            </a:extLst>
          </p:cNvPr>
          <p:cNvSpPr/>
          <p:nvPr/>
        </p:nvSpPr>
        <p:spPr>
          <a:xfrm>
            <a:off x="4845986" y="2599558"/>
            <a:ext cx="875561" cy="830997"/>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3A19D3B2-5120-DE4E-A37B-DE9A661E3128}"/>
              </a:ext>
            </a:extLst>
          </p:cNvPr>
          <p:cNvSpPr/>
          <p:nvPr/>
        </p:nvSpPr>
        <p:spPr>
          <a:xfrm>
            <a:off x="5072348" y="297452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4/7</a:t>
            </a:r>
            <a:endParaRPr lang="en-US" sz="1600" dirty="0">
              <a:solidFill>
                <a:srgbClr val="00B050"/>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5B047ECF-3631-5444-917C-83A7EC777272}"/>
              </a:ext>
            </a:extLst>
          </p:cNvPr>
          <p:cNvSpPr/>
          <p:nvPr/>
        </p:nvSpPr>
        <p:spPr>
          <a:xfrm>
            <a:off x="3605099" y="2654364"/>
            <a:ext cx="298480"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44F62577-90B6-534E-A118-80372BFC53EA}"/>
              </a:ext>
            </a:extLst>
          </p:cNvPr>
          <p:cNvSpPr/>
          <p:nvPr/>
        </p:nvSpPr>
        <p:spPr>
          <a:xfrm>
            <a:off x="4321575" y="2654364"/>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12</a:t>
            </a:r>
            <a:endParaRPr lang="en-US" sz="1600" dirty="0">
              <a:latin typeface="Arial" panose="020B0604020202020204" pitchFamily="34" charset="0"/>
              <a:cs typeface="Arial" panose="020B0604020202020204" pitchFamily="34" charset="0"/>
            </a:endParaRPr>
          </a:p>
        </p:txBody>
      </p:sp>
      <p:sp>
        <p:nvSpPr>
          <p:cNvPr id="102" name="Curved Down Arrow 101">
            <a:extLst>
              <a:ext uri="{FF2B5EF4-FFF2-40B4-BE49-F238E27FC236}">
                <a16:creationId xmlns:a16="http://schemas.microsoft.com/office/drawing/2014/main" id="{49F9863D-73E0-124B-B42D-6E88FD65252B}"/>
              </a:ext>
            </a:extLst>
          </p:cNvPr>
          <p:cNvSpPr/>
          <p:nvPr/>
        </p:nvSpPr>
        <p:spPr>
          <a:xfrm>
            <a:off x="3745438" y="2241902"/>
            <a:ext cx="1518768"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3" name="Curved Down Arrow 102">
            <a:extLst>
              <a:ext uri="{FF2B5EF4-FFF2-40B4-BE49-F238E27FC236}">
                <a16:creationId xmlns:a16="http://schemas.microsoft.com/office/drawing/2014/main" id="{0E98C79C-9B9A-F948-9CFD-FC28A9F59636}"/>
              </a:ext>
            </a:extLst>
          </p:cNvPr>
          <p:cNvSpPr/>
          <p:nvPr/>
        </p:nvSpPr>
        <p:spPr>
          <a:xfrm>
            <a:off x="4613618" y="2241902"/>
            <a:ext cx="759383"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5" name="Rectangle 104">
            <a:extLst>
              <a:ext uri="{FF2B5EF4-FFF2-40B4-BE49-F238E27FC236}">
                <a16:creationId xmlns:a16="http://schemas.microsoft.com/office/drawing/2014/main" id="{8F485575-BCC5-944B-A414-A860992E1DFD}"/>
              </a:ext>
            </a:extLst>
          </p:cNvPr>
          <p:cNvSpPr/>
          <p:nvPr/>
        </p:nvSpPr>
        <p:spPr>
          <a:xfrm>
            <a:off x="4406221" y="2974156"/>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AA3794E7-AD66-B044-AD82-E4D1248A077B}"/>
              </a:ext>
            </a:extLst>
          </p:cNvPr>
          <p:cNvSpPr/>
          <p:nvPr/>
        </p:nvSpPr>
        <p:spPr>
          <a:xfrm>
            <a:off x="3646771" y="2974156"/>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760800D-F2AB-D14B-AC58-AAA9732FC991}"/>
              </a:ext>
            </a:extLst>
          </p:cNvPr>
          <p:cNvSpPr/>
          <p:nvPr/>
        </p:nvSpPr>
        <p:spPr>
          <a:xfrm>
            <a:off x="2360396" y="1793271"/>
            <a:ext cx="2121691" cy="338554"/>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C10B216-2D14-7347-92F9-D84C479BAFC8}"/>
              </a:ext>
            </a:extLst>
          </p:cNvPr>
          <p:cNvSpPr/>
          <p:nvPr/>
        </p:nvSpPr>
        <p:spPr>
          <a:xfrm>
            <a:off x="1258637"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9C1809F4-D935-4B4D-9025-A2104EEA1EA8}"/>
              </a:ext>
            </a:extLst>
          </p:cNvPr>
          <p:cNvSpPr/>
          <p:nvPr/>
        </p:nvSpPr>
        <p:spPr>
          <a:xfrm>
            <a:off x="2022586"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1CA56E59-AF98-9F46-AA57-4E5522924302}"/>
              </a:ext>
            </a:extLst>
          </p:cNvPr>
          <p:cNvSpPr/>
          <p:nvPr/>
        </p:nvSpPr>
        <p:spPr>
          <a:xfrm>
            <a:off x="2786535"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7" name="Rectangle 116">
            <a:extLst>
              <a:ext uri="{FF2B5EF4-FFF2-40B4-BE49-F238E27FC236}">
                <a16:creationId xmlns:a16="http://schemas.microsoft.com/office/drawing/2014/main" id="{F4CEE36A-70C0-754B-94FF-EE122751F868}"/>
              </a:ext>
            </a:extLst>
          </p:cNvPr>
          <p:cNvSpPr/>
          <p:nvPr/>
        </p:nvSpPr>
        <p:spPr>
          <a:xfrm>
            <a:off x="3550484"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8" name="Rectangle 117">
            <a:extLst>
              <a:ext uri="{FF2B5EF4-FFF2-40B4-BE49-F238E27FC236}">
                <a16:creationId xmlns:a16="http://schemas.microsoft.com/office/drawing/2014/main" id="{A6EF6E34-0773-B34B-A9A5-BEFF0242D740}"/>
              </a:ext>
            </a:extLst>
          </p:cNvPr>
          <p:cNvSpPr/>
          <p:nvPr/>
        </p:nvSpPr>
        <p:spPr>
          <a:xfrm>
            <a:off x="4314433"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47F61979-8949-AA4C-9164-AF3B574BA5CD}"/>
              </a:ext>
            </a:extLst>
          </p:cNvPr>
          <p:cNvSpPr/>
          <p:nvPr/>
        </p:nvSpPr>
        <p:spPr>
          <a:xfrm>
            <a:off x="494688"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E85BC7A9-0BFF-554E-B446-F8233382F23C}"/>
              </a:ext>
            </a:extLst>
          </p:cNvPr>
          <p:cNvSpPr/>
          <p:nvPr/>
        </p:nvSpPr>
        <p:spPr>
          <a:xfrm>
            <a:off x="5078382"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884A0063-3269-D345-833B-B708F7304BC4}"/>
              </a:ext>
            </a:extLst>
          </p:cNvPr>
          <p:cNvSpPr/>
          <p:nvPr/>
        </p:nvSpPr>
        <p:spPr>
          <a:xfrm>
            <a:off x="1258637"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7C70A9CE-6B98-4F42-B2A3-BEECBC849F1C}"/>
              </a:ext>
            </a:extLst>
          </p:cNvPr>
          <p:cNvSpPr/>
          <p:nvPr/>
        </p:nvSpPr>
        <p:spPr>
          <a:xfrm>
            <a:off x="2022586"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B6C4C624-14D4-DF4D-A0BF-4862ABD62B22}"/>
              </a:ext>
            </a:extLst>
          </p:cNvPr>
          <p:cNvSpPr/>
          <p:nvPr/>
        </p:nvSpPr>
        <p:spPr>
          <a:xfrm>
            <a:off x="2786535"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45ED723D-3D78-7048-845A-469E8035D090}"/>
              </a:ext>
            </a:extLst>
          </p:cNvPr>
          <p:cNvSpPr/>
          <p:nvPr/>
        </p:nvSpPr>
        <p:spPr>
          <a:xfrm>
            <a:off x="3550484"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ED2F0E78-C1CB-9842-BC9C-13F165482F67}"/>
              </a:ext>
            </a:extLst>
          </p:cNvPr>
          <p:cNvSpPr/>
          <p:nvPr/>
        </p:nvSpPr>
        <p:spPr>
          <a:xfrm>
            <a:off x="4314433"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9BC575DC-EC4C-424C-A82F-7097D6E56B5D}"/>
              </a:ext>
            </a:extLst>
          </p:cNvPr>
          <p:cNvSpPr/>
          <p:nvPr/>
        </p:nvSpPr>
        <p:spPr>
          <a:xfrm>
            <a:off x="494688"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7264F476-78E4-B140-BB82-EC27E2D37FE8}"/>
              </a:ext>
            </a:extLst>
          </p:cNvPr>
          <p:cNvSpPr/>
          <p:nvPr/>
        </p:nvSpPr>
        <p:spPr>
          <a:xfrm>
            <a:off x="5078382"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6D24F2C4-DD45-5640-988C-94939775F871}"/>
              </a:ext>
            </a:extLst>
          </p:cNvPr>
          <p:cNvSpPr/>
          <p:nvPr/>
        </p:nvSpPr>
        <p:spPr>
          <a:xfrm>
            <a:off x="4836133" y="2517276"/>
            <a:ext cx="901361" cy="919879"/>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8909CD4-63D8-FF4B-B9A6-7BF6EE762A5C}"/>
              </a:ext>
            </a:extLst>
          </p:cNvPr>
          <p:cNvSpPr/>
          <p:nvPr/>
        </p:nvSpPr>
        <p:spPr>
          <a:xfrm>
            <a:off x="2607988" y="2519058"/>
            <a:ext cx="2212198" cy="919879"/>
          </a:xfrm>
          <a:prstGeom prst="rect">
            <a:avLst/>
          </a:prstGeom>
          <a:noFill/>
          <a:ln w="28575">
            <a:solidFill>
              <a:srgbClr val="1B8E1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06FC07E-CFE2-C44B-AAFF-EEEE9E74BBEF}"/>
              </a:ext>
            </a:extLst>
          </p:cNvPr>
          <p:cNvSpPr/>
          <p:nvPr/>
        </p:nvSpPr>
        <p:spPr>
          <a:xfrm>
            <a:off x="5839566" y="3304720"/>
            <a:ext cx="3110050"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Higher</a:t>
            </a:r>
            <a:r>
              <a:rPr lang="zh-CN" altLang="en-US" sz="1400" dirty="0">
                <a:solidFill>
                  <a:schemeClr val="bg1"/>
                </a:solidFill>
                <a:latin typeface="Arial"/>
                <a:cs typeface="Arial"/>
              </a:rPr>
              <a:t> </a:t>
            </a:r>
            <a:r>
              <a:rPr lang="en-US" altLang="zh-CN" sz="1400" dirty="0">
                <a:solidFill>
                  <a:schemeClr val="bg1"/>
                </a:solidFill>
                <a:latin typeface="Arial"/>
                <a:cs typeface="Arial"/>
              </a:rPr>
              <a:t>insert</a:t>
            </a:r>
            <a:r>
              <a:rPr lang="zh-CN" altLang="en-US" sz="1400" dirty="0">
                <a:solidFill>
                  <a:schemeClr val="bg1"/>
                </a:solidFill>
                <a:latin typeface="Arial"/>
                <a:cs typeface="Arial"/>
              </a:rPr>
              <a:t> </a:t>
            </a:r>
            <a:r>
              <a:rPr lang="en-US" altLang="zh-CN" sz="1400" dirty="0">
                <a:solidFill>
                  <a:schemeClr val="bg1"/>
                </a:solidFill>
                <a:latin typeface="Arial"/>
                <a:cs typeface="Arial"/>
              </a:rPr>
              <a:t>and</a:t>
            </a:r>
            <a:r>
              <a:rPr lang="zh-CN" altLang="en-US" sz="1400" dirty="0">
                <a:solidFill>
                  <a:schemeClr val="bg1"/>
                </a:solidFill>
                <a:latin typeface="Arial"/>
                <a:cs typeface="Arial"/>
              </a:rPr>
              <a:t> </a:t>
            </a:r>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costs</a:t>
            </a:r>
            <a:r>
              <a:rPr lang="zh-CN" altLang="en-US" sz="1400" dirty="0">
                <a:solidFill>
                  <a:schemeClr val="bg1"/>
                </a:solidFill>
                <a:latin typeface="Arial"/>
                <a:cs typeface="Arial"/>
              </a:rPr>
              <a:t> </a:t>
            </a:r>
            <a:r>
              <a:rPr lang="en-US" altLang="zh-CN" sz="1400" dirty="0">
                <a:solidFill>
                  <a:schemeClr val="bg1"/>
                </a:solidFill>
                <a:latin typeface="Arial"/>
                <a:cs typeface="Arial"/>
              </a:rPr>
              <a:t>-</a:t>
            </a:r>
            <a:r>
              <a:rPr lang="zh-CN" altLang="en-US" sz="1400" dirty="0">
                <a:solidFill>
                  <a:schemeClr val="bg1"/>
                </a:solidFill>
                <a:latin typeface="Arial"/>
                <a:cs typeface="Arial"/>
              </a:rPr>
              <a:t> </a:t>
            </a:r>
            <a:r>
              <a:rPr lang="en-US" altLang="zh-CN" sz="1400" dirty="0">
                <a:solidFill>
                  <a:schemeClr val="bg1"/>
                </a:solidFill>
                <a:latin typeface="Arial"/>
                <a:cs typeface="Arial"/>
              </a:rPr>
              <a:t>O(n)</a:t>
            </a:r>
          </a:p>
        </p:txBody>
      </p:sp>
      <p:sp>
        <p:nvSpPr>
          <p:cNvPr id="5" name="TextBox 4">
            <a:extLst>
              <a:ext uri="{FF2B5EF4-FFF2-40B4-BE49-F238E27FC236}">
                <a16:creationId xmlns:a16="http://schemas.microsoft.com/office/drawing/2014/main" id="{CC30E307-5E1D-58E2-4292-A4662CB5DEE8}"/>
              </a:ext>
            </a:extLst>
          </p:cNvPr>
          <p:cNvSpPr txBox="1"/>
          <p:nvPr/>
        </p:nvSpPr>
        <p:spPr>
          <a:xfrm>
            <a:off x="2534186" y="6520903"/>
            <a:ext cx="4572000" cy="338554"/>
          </a:xfrm>
          <a:prstGeom prst="rect">
            <a:avLst/>
          </a:prstGeom>
          <a:noFill/>
        </p:spPr>
        <p:txBody>
          <a:bodyPr wrap="square">
            <a:spAutoFit/>
          </a:bodyPr>
          <a:lstStyle/>
          <a:p>
            <a:endParaRPr lang="en-SE" sz="1600" dirty="0"/>
          </a:p>
        </p:txBody>
      </p:sp>
    </p:spTree>
    <p:extLst>
      <p:ext uri="{BB962C8B-B14F-4D97-AF65-F5344CB8AC3E}">
        <p14:creationId xmlns:p14="http://schemas.microsoft.com/office/powerpoint/2010/main" val="66449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dissolve">
                                      <p:cBhvr>
                                        <p:cTn id="10" dur="500"/>
                                        <p:tgtEl>
                                          <p:spTgt spid="7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dissolve">
                                      <p:cBhvr>
                                        <p:cTn id="16" dur="500"/>
                                        <p:tgtEl>
                                          <p:spTgt spid="7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dissolve">
                                      <p:cBhvr>
                                        <p:cTn id="19" dur="500"/>
                                        <p:tgtEl>
                                          <p:spTgt spid="7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ssolve">
                                      <p:cBhvr>
                                        <p:cTn id="22" dur="500"/>
                                        <p:tgtEl>
                                          <p:spTgt spid="7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dissolve">
                                      <p:cBhvr>
                                        <p:cTn id="25" dur="500"/>
                                        <p:tgtEl>
                                          <p:spTgt spid="8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dissolve">
                                      <p:cBhvr>
                                        <p:cTn id="28" dur="500"/>
                                        <p:tgtEl>
                                          <p:spTgt spid="8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dissolve">
                                      <p:cBhvr>
                                        <p:cTn id="34" dur="500"/>
                                        <p:tgtEl>
                                          <p:spTgt spid="10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dissolve">
                                      <p:cBhvr>
                                        <p:cTn id="37" dur="500"/>
                                        <p:tgtEl>
                                          <p:spTgt spid="1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dissolve">
                                      <p:cBhvr>
                                        <p:cTn id="58" dur="500"/>
                                        <p:tgtEl>
                                          <p:spTgt spid="3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dissolve">
                                      <p:cBhvr>
                                        <p:cTn id="64" dur="500"/>
                                        <p:tgtEl>
                                          <p:spTgt spid="3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dissolve">
                                      <p:cBhvr>
                                        <p:cTn id="70" dur="500"/>
                                        <p:tgtEl>
                                          <p:spTgt spid="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ssolve">
                                      <p:cBhvr>
                                        <p:cTn id="73" dur="500"/>
                                        <p:tgtEl>
                                          <p:spTgt spid="4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dissolv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dissolve">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dissolve">
                                      <p:cBhvr>
                                        <p:cTn id="95" dur="500"/>
                                        <p:tgtEl>
                                          <p:spTgt spid="4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dissolve">
                                      <p:cBhvr>
                                        <p:cTn id="98" dur="500"/>
                                        <p:tgtEl>
                                          <p:spTgt spid="4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dissolve">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dissolve">
                                      <p:cBhvr>
                                        <p:cTn id="109" dur="500"/>
                                        <p:tgtEl>
                                          <p:spTgt spid="1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dissolve">
                                      <p:cBhvr>
                                        <p:cTn id="112" dur="500"/>
                                        <p:tgtEl>
                                          <p:spTgt spid="1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dissolve">
                                      <p:cBhvr>
                                        <p:cTn id="115" dur="500"/>
                                        <p:tgtEl>
                                          <p:spTgt spid="2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dissolve">
                                      <p:cBhvr>
                                        <p:cTn id="121" dur="500"/>
                                        <p:tgtEl>
                                          <p:spTgt spid="3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dissolve">
                                      <p:cBhvr>
                                        <p:cTn id="124" dur="500"/>
                                        <p:tgtEl>
                                          <p:spTgt spid="3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dissolve">
                                      <p:cBhvr>
                                        <p:cTn id="127" dur="500"/>
                                        <p:tgtEl>
                                          <p:spTgt spid="32"/>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dissolve">
                                      <p:cBhvr>
                                        <p:cTn id="130" dur="500"/>
                                        <p:tgtEl>
                                          <p:spTgt spid="33"/>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dissolve">
                                      <p:cBhvr>
                                        <p:cTn id="133" dur="500"/>
                                        <p:tgtEl>
                                          <p:spTgt spid="34"/>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dissolve">
                                      <p:cBhvr>
                                        <p:cTn id="138" dur="500"/>
                                        <p:tgtEl>
                                          <p:spTgt spid="1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22"/>
                                        </p:tgtEl>
                                        <p:attrNameLst>
                                          <p:attrName>style.visibility</p:attrName>
                                        </p:attrNameLst>
                                      </p:cBhvr>
                                      <p:to>
                                        <p:strVal val="visible"/>
                                      </p:to>
                                    </p:set>
                                    <p:animEffect transition="in" filter="dissolve">
                                      <p:cBhvr>
                                        <p:cTn id="141" dur="500"/>
                                        <p:tgtEl>
                                          <p:spTgt spid="1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dissolve">
                                      <p:cBhvr>
                                        <p:cTn id="144" dur="500"/>
                                        <p:tgtEl>
                                          <p:spTgt spid="1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24"/>
                                        </p:tgtEl>
                                        <p:attrNameLst>
                                          <p:attrName>style.visibility</p:attrName>
                                        </p:attrNameLst>
                                      </p:cBhvr>
                                      <p:to>
                                        <p:strVal val="visible"/>
                                      </p:to>
                                    </p:set>
                                    <p:animEffect transition="in" filter="dissolve">
                                      <p:cBhvr>
                                        <p:cTn id="147" dur="500"/>
                                        <p:tgtEl>
                                          <p:spTgt spid="12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25"/>
                                        </p:tgtEl>
                                        <p:attrNameLst>
                                          <p:attrName>style.visibility</p:attrName>
                                        </p:attrNameLst>
                                      </p:cBhvr>
                                      <p:to>
                                        <p:strVal val="visible"/>
                                      </p:to>
                                    </p:set>
                                    <p:animEffect transition="in" filter="dissolve">
                                      <p:cBhvr>
                                        <p:cTn id="150" dur="500"/>
                                        <p:tgtEl>
                                          <p:spTgt spid="12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26"/>
                                        </p:tgtEl>
                                        <p:attrNameLst>
                                          <p:attrName>style.visibility</p:attrName>
                                        </p:attrNameLst>
                                      </p:cBhvr>
                                      <p:to>
                                        <p:strVal val="visible"/>
                                      </p:to>
                                    </p:set>
                                    <p:animEffect transition="in" filter="dissolve">
                                      <p:cBhvr>
                                        <p:cTn id="153" dur="500"/>
                                        <p:tgtEl>
                                          <p:spTgt spid="12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27"/>
                                        </p:tgtEl>
                                        <p:attrNameLst>
                                          <p:attrName>style.visibility</p:attrName>
                                        </p:attrNameLst>
                                      </p:cBhvr>
                                      <p:to>
                                        <p:strVal val="visible"/>
                                      </p:to>
                                    </p:set>
                                    <p:animEffect transition="in" filter="dissolve">
                                      <p:cBhvr>
                                        <p:cTn id="156" dur="500"/>
                                        <p:tgtEl>
                                          <p:spTgt spid="127"/>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3"/>
                                        </p:tgtEl>
                                        <p:attrNameLst>
                                          <p:attrName>style.visibility</p:attrName>
                                        </p:attrNameLst>
                                      </p:cBhvr>
                                      <p:to>
                                        <p:strVal val="visible"/>
                                      </p:to>
                                    </p:set>
                                    <p:animEffect transition="in" filter="dissolve">
                                      <p:cBhvr>
                                        <p:cTn id="161" dur="500"/>
                                        <p:tgtEl>
                                          <p:spTgt spid="3"/>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xit" presetSubtype="0" fill="hold" grpId="1" nodeType="clickEffect">
                                  <p:stCondLst>
                                    <p:cond delay="0"/>
                                  </p:stCondLst>
                                  <p:childTnLst>
                                    <p:animEffect transition="out" filter="dissolve">
                                      <p:cBhvr>
                                        <p:cTn id="165" dur="500"/>
                                        <p:tgtEl>
                                          <p:spTgt spid="123"/>
                                        </p:tgtEl>
                                      </p:cBhvr>
                                    </p:animEffect>
                                    <p:set>
                                      <p:cBhvr>
                                        <p:cTn id="166" dur="1" fill="hold">
                                          <p:stCondLst>
                                            <p:cond delay="499"/>
                                          </p:stCondLst>
                                        </p:cTn>
                                        <p:tgtEl>
                                          <p:spTgt spid="123"/>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dissolve">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xit" presetSubtype="0" fill="hold" grpId="1" nodeType="clickEffect">
                                  <p:stCondLst>
                                    <p:cond delay="0"/>
                                  </p:stCondLst>
                                  <p:childTnLst>
                                    <p:animEffect transition="out" filter="dissolve">
                                      <p:cBhvr>
                                        <p:cTn id="175" dur="500"/>
                                        <p:tgtEl>
                                          <p:spTgt spid="124"/>
                                        </p:tgtEl>
                                      </p:cBhvr>
                                    </p:animEffect>
                                    <p:set>
                                      <p:cBhvr>
                                        <p:cTn id="176" dur="1" fill="hold">
                                          <p:stCondLst>
                                            <p:cond delay="499"/>
                                          </p:stCondLst>
                                        </p:cTn>
                                        <p:tgtEl>
                                          <p:spTgt spid="124"/>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dissolve">
                                      <p:cBhvr>
                                        <p:cTn id="181" dur="500"/>
                                        <p:tgtEl>
                                          <p:spTgt spid="66"/>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mph" presetSubtype="2" fill="hold" grpId="1" nodeType="clickEffect">
                                  <p:stCondLst>
                                    <p:cond delay="0"/>
                                  </p:stCondLst>
                                  <p:childTnLst>
                                    <p:animClr clrSpc="rgb" dir="cw">
                                      <p:cBhvr override="childStyle">
                                        <p:cTn id="185" dur="2000" fill="hold"/>
                                        <p:tgtEl>
                                          <p:spTgt spid="126"/>
                                        </p:tgtEl>
                                        <p:attrNameLst>
                                          <p:attrName>style.color</p:attrName>
                                        </p:attrNameLst>
                                      </p:cBhvr>
                                      <p:to>
                                        <a:srgbClr val="4DB873"/>
                                      </p:to>
                                    </p:animClr>
                                  </p:childTnLst>
                                </p:cTn>
                              </p:par>
                              <p:par>
                                <p:cTn id="186" presetID="3" presetClass="emph" presetSubtype="2" fill="hold" grpId="1" nodeType="withEffect">
                                  <p:stCondLst>
                                    <p:cond delay="0"/>
                                  </p:stCondLst>
                                  <p:childTnLst>
                                    <p:animClr clrSpc="rgb" dir="cw">
                                      <p:cBhvr override="childStyle">
                                        <p:cTn id="187" dur="2000" fill="hold"/>
                                        <p:tgtEl>
                                          <p:spTgt spid="121"/>
                                        </p:tgtEl>
                                        <p:attrNameLst>
                                          <p:attrName>style.color</p:attrName>
                                        </p:attrNameLst>
                                      </p:cBhvr>
                                      <p:to>
                                        <a:srgbClr val="4DB873"/>
                                      </p:to>
                                    </p:animClr>
                                  </p:childTnLst>
                                </p:cTn>
                              </p:par>
                              <p:par>
                                <p:cTn id="188" presetID="3" presetClass="emph" presetSubtype="2" fill="hold" grpId="1" nodeType="withEffect">
                                  <p:stCondLst>
                                    <p:cond delay="0"/>
                                  </p:stCondLst>
                                  <p:childTnLst>
                                    <p:animClr clrSpc="rgb" dir="cw">
                                      <p:cBhvr override="childStyle">
                                        <p:cTn id="189" dur="2000" fill="hold"/>
                                        <p:tgtEl>
                                          <p:spTgt spid="122"/>
                                        </p:tgtEl>
                                        <p:attrNameLst>
                                          <p:attrName>style.color</p:attrName>
                                        </p:attrNameLst>
                                      </p:cBhvr>
                                      <p:to>
                                        <a:srgbClr val="4DB873"/>
                                      </p:to>
                                    </p:animClr>
                                  </p:childTnLst>
                                </p:cTn>
                              </p:par>
                              <p:par>
                                <p:cTn id="190" presetID="3" presetClass="emph" presetSubtype="2" fill="hold" grpId="1" nodeType="withEffect">
                                  <p:stCondLst>
                                    <p:cond delay="0"/>
                                  </p:stCondLst>
                                  <p:childTnLst>
                                    <p:animClr clrSpc="rgb" dir="cw">
                                      <p:cBhvr override="childStyle">
                                        <p:cTn id="191" dur="2000" fill="hold"/>
                                        <p:tgtEl>
                                          <p:spTgt spid="125"/>
                                        </p:tgtEl>
                                        <p:attrNameLst>
                                          <p:attrName>style.color</p:attrName>
                                        </p:attrNameLst>
                                      </p:cBhvr>
                                      <p:to>
                                        <a:srgbClr val="4DB873"/>
                                      </p:to>
                                    </p:animClr>
                                  </p:childTnLst>
                                </p:cTn>
                              </p:par>
                              <p:par>
                                <p:cTn id="192" presetID="3" presetClass="emph" presetSubtype="2" fill="hold" grpId="1" nodeType="withEffect">
                                  <p:stCondLst>
                                    <p:cond delay="0"/>
                                  </p:stCondLst>
                                  <p:childTnLst>
                                    <p:animClr clrSpc="rgb" dir="cw">
                                      <p:cBhvr override="childStyle">
                                        <p:cTn id="193" dur="2000" fill="hold"/>
                                        <p:tgtEl>
                                          <p:spTgt spid="127"/>
                                        </p:tgtEl>
                                        <p:attrNameLst>
                                          <p:attrName>style.color</p:attrName>
                                        </p:attrNameLst>
                                      </p:cBhvr>
                                      <p:to>
                                        <a:srgbClr val="4DB873"/>
                                      </p:to>
                                    </p:animClr>
                                  </p:childTnLst>
                                </p:cTn>
                              </p:par>
                              <p:par>
                                <p:cTn id="194" presetID="3" presetClass="emph" presetSubtype="2" fill="hold" grpId="1" nodeType="withEffect">
                                  <p:stCondLst>
                                    <p:cond delay="0"/>
                                  </p:stCondLst>
                                  <p:childTnLst>
                                    <p:animClr clrSpc="rgb" dir="cw">
                                      <p:cBhvr override="childStyle">
                                        <p:cTn id="195" dur="2000" fill="hold"/>
                                        <p:tgtEl>
                                          <p:spTgt spid="65"/>
                                        </p:tgtEl>
                                        <p:attrNameLst>
                                          <p:attrName>style.color</p:attrName>
                                        </p:attrNameLst>
                                      </p:cBhvr>
                                      <p:to>
                                        <a:srgbClr val="4DB873"/>
                                      </p:to>
                                    </p:animClr>
                                  </p:childTnLst>
                                </p:cTn>
                              </p:par>
                              <p:par>
                                <p:cTn id="196" presetID="9" presetClass="exit" presetSubtype="0" fill="hold" grpId="1" nodeType="withEffect">
                                  <p:stCondLst>
                                    <p:cond delay="0"/>
                                  </p:stCondLst>
                                  <p:childTnLst>
                                    <p:animEffect transition="out" filter="dissolve">
                                      <p:cBhvr>
                                        <p:cTn id="197" dur="500"/>
                                        <p:tgtEl>
                                          <p:spTgt spid="66"/>
                                        </p:tgtEl>
                                      </p:cBhvr>
                                    </p:animEffect>
                                    <p:set>
                                      <p:cBhvr>
                                        <p:cTn id="198" dur="1" fill="hold">
                                          <p:stCondLst>
                                            <p:cond delay="499"/>
                                          </p:stCondLst>
                                        </p:cTn>
                                        <p:tgtEl>
                                          <p:spTgt spid="66"/>
                                        </p:tgtEl>
                                        <p:attrNameLst>
                                          <p:attrName>style.visibility</p:attrName>
                                        </p:attrNameLst>
                                      </p:cBhvr>
                                      <p:to>
                                        <p:strVal val="hidden"/>
                                      </p:to>
                                    </p:set>
                                  </p:childTnLst>
                                </p:cTn>
                              </p:par>
                              <p:par>
                                <p:cTn id="199" presetID="9" presetClass="entr" presetSubtype="0" fill="hold" grpId="0" nodeType="withEffect">
                                  <p:stCondLst>
                                    <p:cond delay="0"/>
                                  </p:stCondLst>
                                  <p:childTnLst>
                                    <p:set>
                                      <p:cBhvr>
                                        <p:cTn id="200" dur="1" fill="hold">
                                          <p:stCondLst>
                                            <p:cond delay="0"/>
                                          </p:stCondLst>
                                        </p:cTn>
                                        <p:tgtEl>
                                          <p:spTgt spid="70"/>
                                        </p:tgtEl>
                                        <p:attrNameLst>
                                          <p:attrName>style.visibility</p:attrName>
                                        </p:attrNameLst>
                                      </p:cBhvr>
                                      <p:to>
                                        <p:strVal val="visible"/>
                                      </p:to>
                                    </p:set>
                                    <p:animEffect transition="in" filter="dissolve">
                                      <p:cBhvr>
                                        <p:cTn id="201" dur="500"/>
                                        <p:tgtEl>
                                          <p:spTgt spid="70"/>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114"/>
                                        </p:tgtEl>
                                        <p:attrNameLst>
                                          <p:attrName>style.visibility</p:attrName>
                                        </p:attrNameLst>
                                      </p:cBhvr>
                                      <p:to>
                                        <p:strVal val="visible"/>
                                      </p:to>
                                    </p:set>
                                    <p:animEffect transition="in" filter="dissolve">
                                      <p:cBhvr>
                                        <p:cTn id="206" dur="500"/>
                                        <p:tgtEl>
                                          <p:spTgt spid="11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15"/>
                                        </p:tgtEl>
                                        <p:attrNameLst>
                                          <p:attrName>style.visibility</p:attrName>
                                        </p:attrNameLst>
                                      </p:cBhvr>
                                      <p:to>
                                        <p:strVal val="visible"/>
                                      </p:to>
                                    </p:set>
                                    <p:animEffect transition="in" filter="dissolve">
                                      <p:cBhvr>
                                        <p:cTn id="209" dur="500"/>
                                        <p:tgtEl>
                                          <p:spTgt spid="115"/>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16"/>
                                        </p:tgtEl>
                                        <p:attrNameLst>
                                          <p:attrName>style.visibility</p:attrName>
                                        </p:attrNameLst>
                                      </p:cBhvr>
                                      <p:to>
                                        <p:strVal val="visible"/>
                                      </p:to>
                                    </p:set>
                                    <p:animEffect transition="in" filter="dissolve">
                                      <p:cBhvr>
                                        <p:cTn id="212" dur="500"/>
                                        <p:tgtEl>
                                          <p:spTgt spid="116"/>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17"/>
                                        </p:tgtEl>
                                        <p:attrNameLst>
                                          <p:attrName>style.visibility</p:attrName>
                                        </p:attrNameLst>
                                      </p:cBhvr>
                                      <p:to>
                                        <p:strVal val="visible"/>
                                      </p:to>
                                    </p:set>
                                    <p:animEffect transition="in" filter="dissolve">
                                      <p:cBhvr>
                                        <p:cTn id="215" dur="500"/>
                                        <p:tgtEl>
                                          <p:spTgt spid="117"/>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18"/>
                                        </p:tgtEl>
                                        <p:attrNameLst>
                                          <p:attrName>style.visibility</p:attrName>
                                        </p:attrNameLst>
                                      </p:cBhvr>
                                      <p:to>
                                        <p:strVal val="visible"/>
                                      </p:to>
                                    </p:set>
                                    <p:animEffect transition="in" filter="dissolve">
                                      <p:cBhvr>
                                        <p:cTn id="218" dur="500"/>
                                        <p:tgtEl>
                                          <p:spTgt spid="118"/>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119"/>
                                        </p:tgtEl>
                                        <p:attrNameLst>
                                          <p:attrName>style.visibility</p:attrName>
                                        </p:attrNameLst>
                                      </p:cBhvr>
                                      <p:to>
                                        <p:strVal val="visible"/>
                                      </p:to>
                                    </p:set>
                                    <p:animEffect transition="in" filter="dissolve">
                                      <p:cBhvr>
                                        <p:cTn id="221" dur="500"/>
                                        <p:tgtEl>
                                          <p:spTgt spid="119"/>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120"/>
                                        </p:tgtEl>
                                        <p:attrNameLst>
                                          <p:attrName>style.visibility</p:attrName>
                                        </p:attrNameLst>
                                      </p:cBhvr>
                                      <p:to>
                                        <p:strVal val="visible"/>
                                      </p:to>
                                    </p:set>
                                    <p:animEffect transition="in" filter="dissolve">
                                      <p:cBhvr>
                                        <p:cTn id="224" dur="500"/>
                                        <p:tgtEl>
                                          <p:spTgt spid="120"/>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0"/>
                                        </p:tgtEl>
                                        <p:attrNameLst>
                                          <p:attrName>style.visibility</p:attrName>
                                        </p:attrNameLst>
                                      </p:cBhvr>
                                      <p:to>
                                        <p:strVal val="visible"/>
                                      </p:to>
                                    </p:set>
                                    <p:animEffect transition="in" filter="dissolve">
                                      <p:cBhvr>
                                        <p:cTn id="229" dur="500"/>
                                        <p:tgtEl>
                                          <p:spTgt spid="90"/>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02"/>
                                        </p:tgtEl>
                                        <p:attrNameLst>
                                          <p:attrName>style.visibility</p:attrName>
                                        </p:attrNameLst>
                                      </p:cBhvr>
                                      <p:to>
                                        <p:strVal val="visible"/>
                                      </p:to>
                                    </p:set>
                                    <p:animEffect transition="in" filter="dissolve">
                                      <p:cBhvr>
                                        <p:cTn id="234" dur="500"/>
                                        <p:tgtEl>
                                          <p:spTgt spid="10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03"/>
                                        </p:tgtEl>
                                        <p:attrNameLst>
                                          <p:attrName>style.visibility</p:attrName>
                                        </p:attrNameLst>
                                      </p:cBhvr>
                                      <p:to>
                                        <p:strVal val="visible"/>
                                      </p:to>
                                    </p:set>
                                    <p:animEffect transition="in" filter="dissolve">
                                      <p:cBhvr>
                                        <p:cTn id="239" dur="500"/>
                                        <p:tgtEl>
                                          <p:spTgt spid="103"/>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xit" presetSubtype="0" fill="hold" grpId="1" nodeType="clickEffect">
                                  <p:stCondLst>
                                    <p:cond delay="0"/>
                                  </p:stCondLst>
                                  <p:childTnLst>
                                    <p:animEffect transition="out" filter="dissolve">
                                      <p:cBhvr>
                                        <p:cTn id="243" dur="500"/>
                                        <p:tgtEl>
                                          <p:spTgt spid="116"/>
                                        </p:tgtEl>
                                      </p:cBhvr>
                                    </p:animEffect>
                                    <p:set>
                                      <p:cBhvr>
                                        <p:cTn id="244" dur="1" fill="hold">
                                          <p:stCondLst>
                                            <p:cond delay="499"/>
                                          </p:stCondLst>
                                        </p:cTn>
                                        <p:tgtEl>
                                          <p:spTgt spid="116"/>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17"/>
                                        </p:tgtEl>
                                      </p:cBhvr>
                                    </p:animEffect>
                                    <p:set>
                                      <p:cBhvr>
                                        <p:cTn id="247" dur="1" fill="hold">
                                          <p:stCondLst>
                                            <p:cond delay="499"/>
                                          </p:stCondLst>
                                        </p:cTn>
                                        <p:tgtEl>
                                          <p:spTgt spid="117"/>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18"/>
                                        </p:tgtEl>
                                      </p:cBhvr>
                                    </p:animEffect>
                                    <p:set>
                                      <p:cBhvr>
                                        <p:cTn id="250" dur="1" fill="hold">
                                          <p:stCondLst>
                                            <p:cond delay="499"/>
                                          </p:stCondLst>
                                        </p:cTn>
                                        <p:tgtEl>
                                          <p:spTgt spid="11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1"/>
                                        </p:tgtEl>
                                        <p:attrNameLst>
                                          <p:attrName>style.visibility</p:attrName>
                                        </p:attrNameLst>
                                      </p:cBhvr>
                                      <p:to>
                                        <p:strVal val="visible"/>
                                      </p:to>
                                    </p:set>
                                    <p:animEffect transition="in" filter="dissolve">
                                      <p:cBhvr>
                                        <p:cTn id="255" dur="500"/>
                                        <p:tgtEl>
                                          <p:spTgt spid="9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gtEl>
                                        <p:attrNameLst>
                                          <p:attrName>style.visibility</p:attrName>
                                        </p:attrNameLst>
                                      </p:cBhvr>
                                      <p:to>
                                        <p:strVal val="visible"/>
                                      </p:to>
                                    </p:set>
                                    <p:animEffect transition="in" filter="dissolve">
                                      <p:cBhvr>
                                        <p:cTn id="258" dur="500"/>
                                        <p:tgtEl>
                                          <p:spTgt spid="105"/>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gtEl>
                                        <p:attrNameLst>
                                          <p:attrName>style.visibility</p:attrName>
                                        </p:attrNameLst>
                                      </p:cBhvr>
                                      <p:to>
                                        <p:strVal val="visible"/>
                                      </p:to>
                                    </p:set>
                                    <p:animEffect transition="in" filter="dissolve">
                                      <p:cBhvr>
                                        <p:cTn id="261" dur="500"/>
                                        <p:tgtEl>
                                          <p:spTgt spid="106"/>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xit" presetSubtype="0" fill="hold" grpId="1" nodeType="clickEffect">
                                  <p:stCondLst>
                                    <p:cond delay="0"/>
                                  </p:stCondLst>
                                  <p:childTnLst>
                                    <p:animEffect transition="out" filter="dissolve">
                                      <p:cBhvr>
                                        <p:cTn id="265" dur="500"/>
                                        <p:tgtEl>
                                          <p:spTgt spid="120"/>
                                        </p:tgtEl>
                                      </p:cBhvr>
                                    </p:animEffect>
                                    <p:set>
                                      <p:cBhvr>
                                        <p:cTn id="266" dur="1" fill="hold">
                                          <p:stCondLst>
                                            <p:cond delay="499"/>
                                          </p:stCondLst>
                                        </p:cTn>
                                        <p:tgtEl>
                                          <p:spTgt spid="120"/>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dissolve">
                                      <p:cBhvr>
                                        <p:cTn id="271" dur="500"/>
                                        <p:tgtEl>
                                          <p:spTgt spid="92"/>
                                        </p:tgtEl>
                                      </p:cBhvr>
                                    </p:animEffect>
                                  </p:childTnLst>
                                </p:cTn>
                              </p:par>
                            </p:childTnLst>
                          </p:cTn>
                        </p:par>
                      </p:childTnLst>
                    </p:cTn>
                  </p:par>
                  <p:par>
                    <p:cTn id="272" fill="hold">
                      <p:stCondLst>
                        <p:cond delay="indefinite"/>
                      </p:stCondLst>
                      <p:childTnLst>
                        <p:par>
                          <p:cTn id="273" fill="hold">
                            <p:stCondLst>
                              <p:cond delay="0"/>
                            </p:stCondLst>
                            <p:childTnLst>
                              <p:par>
                                <p:cTn id="274" presetID="3" presetClass="emph" presetSubtype="2" fill="hold" grpId="1" nodeType="clickEffect">
                                  <p:stCondLst>
                                    <p:cond delay="0"/>
                                  </p:stCondLst>
                                  <p:childTnLst>
                                    <p:animClr clrSpc="rgb" dir="cw">
                                      <p:cBhvr override="childStyle">
                                        <p:cTn id="275" dur="2000" fill="hold"/>
                                        <p:tgtEl>
                                          <p:spTgt spid="114"/>
                                        </p:tgtEl>
                                        <p:attrNameLst>
                                          <p:attrName>style.color</p:attrName>
                                        </p:attrNameLst>
                                      </p:cBhvr>
                                      <p:to>
                                        <a:srgbClr val="4DB972"/>
                                      </p:to>
                                    </p:animClr>
                                  </p:childTnLst>
                                </p:cTn>
                              </p:par>
                              <p:par>
                                <p:cTn id="276" presetID="3" presetClass="emph" presetSubtype="2" fill="hold" grpId="1" nodeType="withEffect">
                                  <p:stCondLst>
                                    <p:cond delay="0"/>
                                  </p:stCondLst>
                                  <p:childTnLst>
                                    <p:animClr clrSpc="rgb" dir="cw">
                                      <p:cBhvr override="childStyle">
                                        <p:cTn id="277" dur="2000" fill="hold"/>
                                        <p:tgtEl>
                                          <p:spTgt spid="115"/>
                                        </p:tgtEl>
                                        <p:attrNameLst>
                                          <p:attrName>style.color</p:attrName>
                                        </p:attrNameLst>
                                      </p:cBhvr>
                                      <p:to>
                                        <a:srgbClr val="4DB972"/>
                                      </p:to>
                                    </p:animClr>
                                  </p:childTnLst>
                                </p:cTn>
                              </p:par>
                              <p:par>
                                <p:cTn id="278" presetID="3" presetClass="emph" presetSubtype="2" fill="hold" grpId="1" nodeType="withEffect">
                                  <p:stCondLst>
                                    <p:cond delay="0"/>
                                  </p:stCondLst>
                                  <p:childTnLst>
                                    <p:animClr clrSpc="rgb" dir="cw">
                                      <p:cBhvr override="childStyle">
                                        <p:cTn id="279" dur="2000" fill="hold"/>
                                        <p:tgtEl>
                                          <p:spTgt spid="119"/>
                                        </p:tgtEl>
                                        <p:attrNameLst>
                                          <p:attrName>style.color</p:attrName>
                                        </p:attrNameLst>
                                      </p:cBhvr>
                                      <p:to>
                                        <a:srgbClr val="4DB972"/>
                                      </p:to>
                                    </p:animClr>
                                  </p:childTnLst>
                                </p:cTn>
                              </p:par>
                              <p:par>
                                <p:cTn id="280" presetID="3" presetClass="emph" presetSubtype="2" fill="hold" nodeType="withEffect">
                                  <p:stCondLst>
                                    <p:cond delay="0"/>
                                  </p:stCondLst>
                                  <p:childTnLst>
                                    <p:animClr clrSpc="rgb" dir="cw">
                                      <p:cBhvr override="childStyle">
                                        <p:cTn id="281" dur="2000" fill="hold"/>
                                        <p:tgtEl>
                                          <p:spTgt spid="91"/>
                                        </p:tgtEl>
                                        <p:attrNameLst>
                                          <p:attrName>style.color</p:attrName>
                                        </p:attrNameLst>
                                      </p:cBhvr>
                                      <p:to>
                                        <a:srgbClr val="4DB972"/>
                                      </p:to>
                                    </p:animClr>
                                  </p:childTnLst>
                                </p:cTn>
                              </p:par>
                              <p:par>
                                <p:cTn id="282" presetID="3" presetClass="emph" presetSubtype="2" fill="hold" nodeType="withEffect">
                                  <p:stCondLst>
                                    <p:cond delay="0"/>
                                  </p:stCondLst>
                                  <p:childTnLst>
                                    <p:animClr clrSpc="rgb" dir="cw">
                                      <p:cBhvr override="childStyle">
                                        <p:cTn id="283" dur="2000" fill="hold"/>
                                        <p:tgtEl>
                                          <p:spTgt spid="105"/>
                                        </p:tgtEl>
                                        <p:attrNameLst>
                                          <p:attrName>style.color</p:attrName>
                                        </p:attrNameLst>
                                      </p:cBhvr>
                                      <p:to>
                                        <a:srgbClr val="4DB972"/>
                                      </p:to>
                                    </p:animClr>
                                  </p:childTnLst>
                                </p:cTn>
                              </p:par>
                              <p:par>
                                <p:cTn id="284" presetID="3" presetClass="emph" presetSubtype="2" fill="hold" nodeType="withEffect">
                                  <p:stCondLst>
                                    <p:cond delay="0"/>
                                  </p:stCondLst>
                                  <p:childTnLst>
                                    <p:animClr clrSpc="rgb" dir="cw">
                                      <p:cBhvr override="childStyle">
                                        <p:cTn id="285" dur="2000" fill="hold"/>
                                        <p:tgtEl>
                                          <p:spTgt spid="106"/>
                                        </p:tgtEl>
                                        <p:attrNameLst>
                                          <p:attrName>style.color</p:attrName>
                                        </p:attrNameLst>
                                      </p:cBhvr>
                                      <p:to>
                                        <a:srgbClr val="4DB972"/>
                                      </p:to>
                                    </p:animClr>
                                  </p:childTnLst>
                                </p:cTn>
                              </p:par>
                              <p:par>
                                <p:cTn id="286" presetID="9" presetClass="exit" presetSubtype="0" fill="hold" grpId="1" nodeType="withEffect">
                                  <p:stCondLst>
                                    <p:cond delay="0"/>
                                  </p:stCondLst>
                                  <p:childTnLst>
                                    <p:animEffect transition="out" filter="dissolve">
                                      <p:cBhvr>
                                        <p:cTn id="287" dur="500"/>
                                        <p:tgtEl>
                                          <p:spTgt spid="92"/>
                                        </p:tgtEl>
                                      </p:cBhvr>
                                    </p:animEffect>
                                    <p:set>
                                      <p:cBhvr>
                                        <p:cTn id="288" dur="1" fill="hold">
                                          <p:stCondLst>
                                            <p:cond delay="499"/>
                                          </p:stCondLst>
                                        </p:cTn>
                                        <p:tgtEl>
                                          <p:spTgt spid="92"/>
                                        </p:tgtEl>
                                        <p:attrNameLst>
                                          <p:attrName>style.visibility</p:attrName>
                                        </p:attrNameLst>
                                      </p:cBhvr>
                                      <p:to>
                                        <p:strVal val="hidden"/>
                                      </p:to>
                                    </p:set>
                                  </p:childTnLst>
                                </p:cTn>
                              </p:par>
                              <p:par>
                                <p:cTn id="289" presetID="9" presetClass="entr" presetSubtype="0" fill="hold" grpId="0" nodeType="withEffect">
                                  <p:stCondLst>
                                    <p:cond delay="0"/>
                                  </p:stCondLst>
                                  <p:childTnLst>
                                    <p:set>
                                      <p:cBhvr>
                                        <p:cTn id="290" dur="1" fill="hold">
                                          <p:stCondLst>
                                            <p:cond delay="0"/>
                                          </p:stCondLst>
                                        </p:cTn>
                                        <p:tgtEl>
                                          <p:spTgt spid="99"/>
                                        </p:tgtEl>
                                        <p:attrNameLst>
                                          <p:attrName>style.visibility</p:attrName>
                                        </p:attrNameLst>
                                      </p:cBhvr>
                                      <p:to>
                                        <p:strVal val="visible"/>
                                      </p:to>
                                    </p:set>
                                    <p:animEffect transition="in" filter="dissolve">
                                      <p:cBhvr>
                                        <p:cTn id="291" dur="500"/>
                                        <p:tgtEl>
                                          <p:spTgt spid="99"/>
                                        </p:tgtEl>
                                      </p:cBhvr>
                                    </p:animEffect>
                                  </p:childTnLst>
                                </p:cTn>
                              </p:par>
                            </p:childTnLst>
                          </p:cTn>
                        </p:par>
                      </p:childTnLst>
                    </p:cTn>
                  </p:par>
                  <p:par>
                    <p:cTn id="292" fill="hold">
                      <p:stCondLst>
                        <p:cond delay="indefinite"/>
                      </p:stCondLst>
                      <p:childTnLst>
                        <p:par>
                          <p:cTn id="293" fill="hold">
                            <p:stCondLst>
                              <p:cond delay="0"/>
                            </p:stCondLst>
                            <p:childTnLst>
                              <p:par>
                                <p:cTn id="294" presetID="9" presetClass="entr" presetSubtype="0" fill="hold" grpId="0" nodeType="clickEffect">
                                  <p:stCondLst>
                                    <p:cond delay="0"/>
                                  </p:stCondLst>
                                  <p:childTnLst>
                                    <p:set>
                                      <p:cBhvr>
                                        <p:cTn id="295" dur="1" fill="hold">
                                          <p:stCondLst>
                                            <p:cond delay="0"/>
                                          </p:stCondLst>
                                        </p:cTn>
                                        <p:tgtEl>
                                          <p:spTgt spid="27"/>
                                        </p:tgtEl>
                                        <p:attrNameLst>
                                          <p:attrName>style.visibility</p:attrName>
                                        </p:attrNameLst>
                                      </p:cBhvr>
                                      <p:to>
                                        <p:strVal val="visible"/>
                                      </p:to>
                                    </p:set>
                                    <p:animEffect transition="in" filter="dissolve">
                                      <p:cBhvr>
                                        <p:cTn id="296" dur="500"/>
                                        <p:tgtEl>
                                          <p:spTgt spid="27"/>
                                        </p:tgtEl>
                                      </p:cBhvr>
                                    </p:animEffect>
                                  </p:childTnLst>
                                </p:cTn>
                              </p:par>
                            </p:childTnLst>
                          </p:cTn>
                        </p:par>
                      </p:childTnLst>
                    </p:cTn>
                  </p:par>
                  <p:par>
                    <p:cTn id="297" fill="hold">
                      <p:stCondLst>
                        <p:cond delay="indefinite"/>
                      </p:stCondLst>
                      <p:childTnLst>
                        <p:par>
                          <p:cTn id="298" fill="hold">
                            <p:stCondLst>
                              <p:cond delay="0"/>
                            </p:stCondLst>
                            <p:childTnLst>
                              <p:par>
                                <p:cTn id="299" presetID="9" presetClass="entr" presetSubtype="0" fill="hold" grpId="0" nodeType="clickEffect">
                                  <p:stCondLst>
                                    <p:cond delay="0"/>
                                  </p:stCondLst>
                                  <p:childTnLst>
                                    <p:set>
                                      <p:cBhvr>
                                        <p:cTn id="300" dur="1" fill="hold">
                                          <p:stCondLst>
                                            <p:cond delay="0"/>
                                          </p:stCondLst>
                                        </p:cTn>
                                        <p:tgtEl>
                                          <p:spTgt spid="129"/>
                                        </p:tgtEl>
                                        <p:attrNameLst>
                                          <p:attrName>style.visibility</p:attrName>
                                        </p:attrNameLst>
                                      </p:cBhvr>
                                      <p:to>
                                        <p:strVal val="visible"/>
                                      </p:to>
                                    </p:set>
                                    <p:animEffect transition="in" filter="dissolve">
                                      <p:cBhvr>
                                        <p:cTn id="301" dur="500"/>
                                        <p:tgtEl>
                                          <p:spTgt spid="129"/>
                                        </p:tgtEl>
                                      </p:cBhvr>
                                    </p:animEffec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26"/>
                                        </p:tgtEl>
                                        <p:attrNameLst>
                                          <p:attrName>style.visibility</p:attrName>
                                        </p:attrNameLst>
                                      </p:cBhvr>
                                      <p:to>
                                        <p:strVal val="visible"/>
                                      </p:to>
                                    </p:set>
                                    <p:animEffect transition="in" filter="dissolve">
                                      <p:cBhvr>
                                        <p:cTn id="306" dur="500"/>
                                        <p:tgtEl>
                                          <p:spTgt spid="26"/>
                                        </p:tgtEl>
                                      </p:cBhvr>
                                    </p:animEffect>
                                  </p:childTnLst>
                                </p:cTn>
                              </p:par>
                            </p:childTnLst>
                          </p:cTn>
                        </p:par>
                      </p:childTnLst>
                    </p:cTn>
                  </p:par>
                  <p:par>
                    <p:cTn id="307" fill="hold">
                      <p:stCondLst>
                        <p:cond delay="indefinite"/>
                      </p:stCondLst>
                      <p:childTnLst>
                        <p:par>
                          <p:cTn id="308" fill="hold">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128"/>
                                        </p:tgtEl>
                                        <p:attrNameLst>
                                          <p:attrName>style.visibility</p:attrName>
                                        </p:attrNameLst>
                                      </p:cBhvr>
                                      <p:to>
                                        <p:strVal val="visible"/>
                                      </p:to>
                                    </p:set>
                                    <p:animEffect transition="in" filter="dissolve">
                                      <p:cBhvr>
                                        <p:cTn id="311" dur="500"/>
                                        <p:tgtEl>
                                          <p:spTgt spid="128"/>
                                        </p:tgtEl>
                                      </p:cBhvr>
                                    </p:animEffect>
                                  </p:childTnLst>
                                </p:cTn>
                              </p:par>
                            </p:childTnLst>
                          </p:cTn>
                        </p:par>
                      </p:childTnLst>
                    </p:cTn>
                  </p:par>
                  <p:par>
                    <p:cTn id="312" fill="hold">
                      <p:stCondLst>
                        <p:cond delay="indefinite"/>
                      </p:stCondLst>
                      <p:childTnLst>
                        <p:par>
                          <p:cTn id="313" fill="hold">
                            <p:stCondLst>
                              <p:cond delay="0"/>
                            </p:stCondLst>
                            <p:childTnLst>
                              <p:par>
                                <p:cTn id="314" presetID="9" presetClass="entr" presetSubtype="0" fill="hold" grpId="0" nodeType="clickEffect">
                                  <p:stCondLst>
                                    <p:cond delay="0"/>
                                  </p:stCondLst>
                                  <p:childTnLst>
                                    <p:set>
                                      <p:cBhvr>
                                        <p:cTn id="315" dur="1" fill="hold">
                                          <p:stCondLst>
                                            <p:cond delay="0"/>
                                          </p:stCondLst>
                                        </p:cTn>
                                        <p:tgtEl>
                                          <p:spTgt spid="130"/>
                                        </p:tgtEl>
                                        <p:attrNameLst>
                                          <p:attrName>style.visibility</p:attrName>
                                        </p:attrNameLst>
                                      </p:cBhvr>
                                      <p:to>
                                        <p:strVal val="visible"/>
                                      </p:to>
                                    </p:set>
                                    <p:animEffect transition="in" filter="dissolve">
                                      <p:cBhvr>
                                        <p:cTn id="316"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4" grpId="0" animBg="1"/>
      <p:bldP spid="25" grpId="0" animBg="1"/>
      <p:bldP spid="26" grpId="0" animBg="1"/>
      <p:bldP spid="27" grpId="0" animBg="1"/>
      <p:bldP spid="28" grpId="0"/>
      <p:bldP spid="29" grpId="0"/>
      <p:bldP spid="30" grpId="0"/>
      <p:bldP spid="31" grpId="0"/>
      <p:bldP spid="32" grpId="0"/>
      <p:bldP spid="33" grpId="0"/>
      <p:bldP spid="34" grpId="0"/>
      <p:bldP spid="36" grpId="0"/>
      <p:bldP spid="40" grpId="0"/>
      <p:bldP spid="41" grpId="0"/>
      <p:bldP spid="42" grpId="0"/>
      <p:bldP spid="43" grpId="0"/>
      <p:bldP spid="44" grpId="0"/>
      <p:bldP spid="45" grpId="0"/>
      <p:bldP spid="37" grpId="0"/>
      <p:bldP spid="38" grpId="0"/>
      <p:bldP spid="39" grpId="0"/>
      <p:bldP spid="46" grpId="0"/>
      <p:bldP spid="47" grpId="0"/>
      <p:bldP spid="48" grpId="0"/>
      <p:bldP spid="49" grpId="0"/>
      <p:bldP spid="3" grpId="0" animBg="1"/>
      <p:bldP spid="65" grpId="0"/>
      <p:bldP spid="65" grpId="1"/>
      <p:bldP spid="66" grpId="0"/>
      <p:bldP spid="66" grpId="1"/>
      <p:bldP spid="70" grpId="0"/>
      <p:bldP spid="75" grpId="0"/>
      <p:bldP spid="76" grpId="0"/>
      <p:bldP spid="77" grpId="0"/>
      <p:bldP spid="78" grpId="0"/>
      <p:bldP spid="79" grpId="0"/>
      <p:bldP spid="80" grpId="0"/>
      <p:bldP spid="81" grpId="0"/>
      <p:bldP spid="82" grpId="0"/>
      <p:bldP spid="90" grpId="0" animBg="1"/>
      <p:bldP spid="91" grpId="0"/>
      <p:bldP spid="92" grpId="0"/>
      <p:bldP spid="92" grpId="1"/>
      <p:bldP spid="99" grpId="0"/>
      <p:bldP spid="100" grpId="0"/>
      <p:bldP spid="101" grpId="0"/>
      <p:bldP spid="102" grpId="0" animBg="1"/>
      <p:bldP spid="103" grpId="0" animBg="1"/>
      <p:bldP spid="105" grpId="0"/>
      <p:bldP spid="106" grpId="0"/>
      <p:bldP spid="11" grpId="0" animBg="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animBg="1"/>
      <p:bldP spid="129" grpId="0" animBg="1"/>
      <p:bldP spid="1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r>
              <a:rPr lang="zh-CN" altLang="en-US" dirty="0"/>
              <a:t> </a:t>
            </a:r>
            <a:r>
              <a:rPr lang="en-US" altLang="zh-CN" dirty="0"/>
              <a:t>(Contd.)</a:t>
            </a:r>
            <a:endParaRPr lang="en-US" dirty="0"/>
          </a:p>
        </p:txBody>
      </p:sp>
      <p:sp>
        <p:nvSpPr>
          <p:cNvPr id="83" name="object 30">
            <a:extLst>
              <a:ext uri="{FF2B5EF4-FFF2-40B4-BE49-F238E27FC236}">
                <a16:creationId xmlns:a16="http://schemas.microsoft.com/office/drawing/2014/main" id="{63A17C0F-06CB-1447-A063-5C0E0CEF3CEB}"/>
              </a:ext>
            </a:extLst>
          </p:cNvPr>
          <p:cNvSpPr txBox="1"/>
          <p:nvPr/>
        </p:nvSpPr>
        <p:spPr>
          <a:xfrm>
            <a:off x="655525" y="1379998"/>
            <a:ext cx="4478892" cy="314638"/>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Three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methods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mitigate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problem</a:t>
            </a:r>
            <a:endParaRPr dirty="0">
              <a:solidFill>
                <a:schemeClr val="accent6"/>
              </a:solidFill>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27CE6EA2-0CE9-2448-A53B-A02D4168519C}"/>
              </a:ext>
            </a:extLst>
          </p:cNvPr>
          <p:cNvSpPr/>
          <p:nvPr/>
        </p:nvSpPr>
        <p:spPr>
          <a:xfrm>
            <a:off x="655525" y="1905428"/>
            <a:ext cx="3645489"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1.</a:t>
            </a:r>
            <a:r>
              <a:rPr lang="zh-CN" altLang="en-US" dirty="0">
                <a:solidFill>
                  <a:schemeClr val="bg1"/>
                </a:solidFill>
                <a:latin typeface="Arial"/>
                <a:cs typeface="Arial"/>
              </a:rPr>
              <a:t> </a:t>
            </a:r>
            <a:r>
              <a:rPr lang="en-US" altLang="zh-CN" dirty="0">
                <a:solidFill>
                  <a:schemeClr val="bg1"/>
                </a:solidFill>
                <a:latin typeface="Arial"/>
                <a:cs typeface="Arial"/>
              </a:rPr>
              <a:t>Better-designed</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function</a:t>
            </a:r>
          </a:p>
        </p:txBody>
      </p:sp>
      <p:sp>
        <p:nvSpPr>
          <p:cNvPr id="85" name="Rectangle 84">
            <a:extLst>
              <a:ext uri="{FF2B5EF4-FFF2-40B4-BE49-F238E27FC236}">
                <a16:creationId xmlns:a16="http://schemas.microsoft.com/office/drawing/2014/main" id="{A588DF94-6D0B-B240-9901-CBE0986AC393}"/>
              </a:ext>
            </a:extLst>
          </p:cNvPr>
          <p:cNvSpPr/>
          <p:nvPr/>
        </p:nvSpPr>
        <p:spPr>
          <a:xfrm>
            <a:off x="4690049" y="1904773"/>
            <a:ext cx="4117811"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3.</a:t>
            </a:r>
            <a:r>
              <a:rPr lang="zh-CN" altLang="en-US" dirty="0">
                <a:solidFill>
                  <a:schemeClr val="bg1"/>
                </a:solidFill>
                <a:latin typeface="Arial"/>
                <a:cs typeface="Arial"/>
              </a:rPr>
              <a:t> </a:t>
            </a:r>
            <a:r>
              <a:rPr lang="en-US" altLang="zh-CN" dirty="0">
                <a:solidFill>
                  <a:schemeClr val="bg1"/>
                </a:solidFill>
                <a:latin typeface="Arial"/>
                <a:cs typeface="Arial"/>
              </a:rPr>
              <a:t>Resize</a:t>
            </a:r>
            <a:r>
              <a:rPr lang="zh-CN" altLang="en-US" dirty="0">
                <a:solidFill>
                  <a:schemeClr val="bg1"/>
                </a:solidFill>
                <a:latin typeface="Arial"/>
                <a:cs typeface="Arial"/>
              </a:rPr>
              <a:t> </a:t>
            </a:r>
            <a:r>
              <a:rPr lang="en-US" altLang="zh-CN" dirty="0">
                <a:solidFill>
                  <a:schemeClr val="bg1"/>
                </a:solidFill>
                <a:latin typeface="Arial"/>
                <a:cs typeface="Arial"/>
              </a:rPr>
              <a:t>the</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table</a:t>
            </a:r>
            <a:r>
              <a:rPr lang="zh-CN" altLang="en-US" dirty="0">
                <a:solidFill>
                  <a:schemeClr val="bg1"/>
                </a:solidFill>
                <a:latin typeface="Arial"/>
                <a:cs typeface="Arial"/>
              </a:rPr>
              <a:t> </a:t>
            </a:r>
            <a:r>
              <a:rPr lang="en-US" altLang="zh-CN" dirty="0">
                <a:solidFill>
                  <a:schemeClr val="bg1"/>
                </a:solidFill>
                <a:latin typeface="Arial"/>
                <a:cs typeface="Arial"/>
              </a:rPr>
              <a:t>when</a:t>
            </a:r>
            <a:r>
              <a:rPr lang="zh-CN" altLang="en-US" dirty="0">
                <a:solidFill>
                  <a:schemeClr val="bg1"/>
                </a:solidFill>
                <a:latin typeface="Arial"/>
                <a:cs typeface="Arial"/>
              </a:rPr>
              <a:t> </a:t>
            </a:r>
            <a:r>
              <a:rPr lang="en-US" altLang="zh-CN" dirty="0">
                <a:solidFill>
                  <a:schemeClr val="bg1"/>
                </a:solidFill>
                <a:latin typeface="Arial"/>
                <a:cs typeface="Arial"/>
              </a:rPr>
              <a:t>it’s</a:t>
            </a:r>
            <a:r>
              <a:rPr lang="zh-CN" altLang="en-US" dirty="0">
                <a:solidFill>
                  <a:schemeClr val="bg1"/>
                </a:solidFill>
                <a:latin typeface="Arial"/>
                <a:cs typeface="Arial"/>
              </a:rPr>
              <a:t> </a:t>
            </a:r>
            <a:r>
              <a:rPr lang="en-US" altLang="zh-CN" dirty="0">
                <a:solidFill>
                  <a:schemeClr val="bg1"/>
                </a:solidFill>
                <a:latin typeface="Arial"/>
                <a:cs typeface="Arial"/>
              </a:rPr>
              <a:t>“full”</a:t>
            </a:r>
          </a:p>
        </p:txBody>
      </p:sp>
      <p:sp>
        <p:nvSpPr>
          <p:cNvPr id="86" name="TextBox 85">
            <a:extLst>
              <a:ext uri="{FF2B5EF4-FFF2-40B4-BE49-F238E27FC236}">
                <a16:creationId xmlns:a16="http://schemas.microsoft.com/office/drawing/2014/main" id="{85736D1F-7725-794D-AB94-9858989AF90E}"/>
              </a:ext>
            </a:extLst>
          </p:cNvPr>
          <p:cNvSpPr txBox="1"/>
          <p:nvPr/>
        </p:nvSpPr>
        <p:spPr>
          <a:xfrm>
            <a:off x="4690049" y="2761606"/>
            <a:ext cx="1443024"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Load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factor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682921A2-A8F6-6D4F-A06F-6EF0E0A0C80E}"/>
              </a:ext>
            </a:extLst>
          </p:cNvPr>
          <p:cNvSpPr txBox="1"/>
          <p:nvPr/>
        </p:nvSpPr>
        <p:spPr>
          <a:xfrm>
            <a:off x="6086418" y="2589551"/>
            <a:ext cx="284879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Total</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number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items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stored</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BB102313-8075-BE4B-A792-46EC4EE455C7}"/>
              </a:ext>
            </a:extLst>
          </p:cNvPr>
          <p:cNvSpPr txBox="1"/>
          <p:nvPr/>
        </p:nvSpPr>
        <p:spPr>
          <a:xfrm>
            <a:off x="6520727" y="2958829"/>
            <a:ext cx="170431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Size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the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array</a:t>
            </a:r>
            <a:endParaRPr lang="en-US" dirty="0">
              <a:solidFill>
                <a:schemeClr val="accent1"/>
              </a:solidFill>
              <a:latin typeface="Times New Roman" panose="02020603050405020304" pitchFamily="18" charset="0"/>
              <a:cs typeface="Times New Roman" panose="02020603050405020304" pitchFamily="18" charset="0"/>
            </a:endParaRPr>
          </a:p>
        </p:txBody>
      </p:sp>
      <p:cxnSp>
        <p:nvCxnSpPr>
          <p:cNvPr id="89" name="Straight Connector 88">
            <a:extLst>
              <a:ext uri="{FF2B5EF4-FFF2-40B4-BE49-F238E27FC236}">
                <a16:creationId xmlns:a16="http://schemas.microsoft.com/office/drawing/2014/main" id="{7B4DA564-912A-3845-9E97-626924D087D9}"/>
              </a:ext>
            </a:extLst>
          </p:cNvPr>
          <p:cNvCxnSpPr>
            <a:cxnSpLocks/>
          </p:cNvCxnSpPr>
          <p:nvPr/>
        </p:nvCxnSpPr>
        <p:spPr>
          <a:xfrm flipH="1" flipV="1">
            <a:off x="6105983" y="2958828"/>
            <a:ext cx="2701877" cy="1"/>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93" name="object 30">
            <a:extLst>
              <a:ext uri="{FF2B5EF4-FFF2-40B4-BE49-F238E27FC236}">
                <a16:creationId xmlns:a16="http://schemas.microsoft.com/office/drawing/2014/main" id="{40BA420A-B28B-C34B-ABD9-3A1B5ED499A3}"/>
              </a:ext>
            </a:extLst>
          </p:cNvPr>
          <p:cNvSpPr txBox="1"/>
          <p:nvPr/>
        </p:nvSpPr>
        <p:spPr>
          <a:xfrm>
            <a:off x="4931008" y="3618439"/>
            <a:ext cx="3876852" cy="647037"/>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Repopulate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items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into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larger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array,</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when</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load</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factor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&gt;</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70%</a:t>
            </a:r>
            <a:endParaRPr lang="en-US" dirty="0">
              <a:solidFill>
                <a:schemeClr val="accent6"/>
              </a:solidFill>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C24A4BD9-FF07-594A-A1E7-A4E3728B613D}"/>
              </a:ext>
            </a:extLst>
          </p:cNvPr>
          <p:cNvSpPr/>
          <p:nvPr/>
        </p:nvSpPr>
        <p:spPr>
          <a:xfrm>
            <a:off x="655525" y="2648382"/>
            <a:ext cx="3344995"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2.</a:t>
            </a:r>
            <a:r>
              <a:rPr lang="zh-CN" altLang="en-US" dirty="0">
                <a:solidFill>
                  <a:schemeClr val="bg1"/>
                </a:solidFill>
                <a:latin typeface="Arial"/>
                <a:cs typeface="Arial"/>
              </a:rPr>
              <a:t> </a:t>
            </a:r>
            <a:r>
              <a:rPr lang="en-US" altLang="zh-CN" dirty="0">
                <a:solidFill>
                  <a:schemeClr val="bg1"/>
                </a:solidFill>
                <a:latin typeface="Arial"/>
                <a:cs typeface="Arial"/>
              </a:rPr>
              <a:t>Alternative</a:t>
            </a:r>
            <a:r>
              <a:rPr lang="zh-CN" altLang="en-US" dirty="0">
                <a:solidFill>
                  <a:schemeClr val="bg1"/>
                </a:solidFill>
                <a:latin typeface="Arial"/>
                <a:cs typeface="Arial"/>
              </a:rPr>
              <a:t> </a:t>
            </a:r>
            <a:r>
              <a:rPr lang="en-US" altLang="zh-CN" dirty="0">
                <a:solidFill>
                  <a:schemeClr val="bg1"/>
                </a:solidFill>
                <a:latin typeface="Arial"/>
                <a:cs typeface="Arial"/>
              </a:rPr>
              <a:t>probing</a:t>
            </a:r>
            <a:r>
              <a:rPr lang="zh-CN" altLang="en-US" dirty="0">
                <a:solidFill>
                  <a:schemeClr val="bg1"/>
                </a:solidFill>
                <a:latin typeface="Arial"/>
                <a:cs typeface="Arial"/>
              </a:rPr>
              <a:t> </a:t>
            </a:r>
            <a:r>
              <a:rPr lang="en-US" altLang="zh-CN" dirty="0">
                <a:solidFill>
                  <a:schemeClr val="bg1"/>
                </a:solidFill>
                <a:latin typeface="Arial"/>
                <a:cs typeface="Arial"/>
              </a:rPr>
              <a:t>methods</a:t>
            </a:r>
          </a:p>
        </p:txBody>
      </p:sp>
      <p:sp>
        <p:nvSpPr>
          <p:cNvPr id="5" name="Rectangle 4">
            <a:extLst>
              <a:ext uri="{FF2B5EF4-FFF2-40B4-BE49-F238E27FC236}">
                <a16:creationId xmlns:a16="http://schemas.microsoft.com/office/drawing/2014/main" id="{7C7BE3F2-788B-F748-841F-FF898113A03F}"/>
              </a:ext>
            </a:extLst>
          </p:cNvPr>
          <p:cNvSpPr/>
          <p:nvPr/>
        </p:nvSpPr>
        <p:spPr>
          <a:xfrm>
            <a:off x="411165" y="3328161"/>
            <a:ext cx="4823416" cy="3370153"/>
          </a:xfrm>
          <a:prstGeom prst="rect">
            <a:avLst/>
          </a:prstGeom>
        </p:spPr>
        <p:txBody>
          <a:bodyPr wrap="square">
            <a:spAutoFit/>
          </a:bodyPr>
          <a:lstStyle/>
          <a:p>
            <a:pPr>
              <a:spcBef>
                <a:spcPts val="100"/>
              </a:spcBef>
              <a:spcAft>
                <a:spcPts val="300"/>
              </a:spcAft>
              <a:buClr>
                <a:schemeClr val="accent6"/>
              </a:buClr>
              <a:buSzPct val="100000"/>
              <a:tabLst>
                <a:tab pos="2043430" algn="l"/>
              </a:tabLst>
            </a:pPr>
            <a:r>
              <a:rPr lang="en-US" altLang="zh-CN" b="1" spc="110" dirty="0">
                <a:solidFill>
                  <a:schemeClr val="accent1"/>
                </a:solidFill>
                <a:latin typeface="Times New Roman" panose="02020603050405020304" pitchFamily="18" charset="0"/>
                <a:cs typeface="Times New Roman" panose="02020603050405020304" pitchFamily="18" charset="0"/>
              </a:rPr>
              <a:t>Open</a:t>
            </a:r>
            <a:r>
              <a:rPr lang="zh-CN" altLang="en-US" b="1" spc="110" dirty="0">
                <a:solidFill>
                  <a:schemeClr val="accent1"/>
                </a:solidFill>
                <a:latin typeface="Times New Roman" panose="02020603050405020304" pitchFamily="18" charset="0"/>
                <a:cs typeface="Times New Roman" panose="02020603050405020304" pitchFamily="18" charset="0"/>
              </a:rPr>
              <a:t> </a:t>
            </a:r>
            <a:r>
              <a:rPr lang="en-US" altLang="zh-CN" b="1" spc="110" dirty="0">
                <a:solidFill>
                  <a:schemeClr val="accent1"/>
                </a:solidFill>
                <a:latin typeface="Times New Roman" panose="02020603050405020304" pitchFamily="18" charset="0"/>
                <a:cs typeface="Times New Roman" panose="02020603050405020304" pitchFamily="18" charset="0"/>
              </a:rPr>
              <a:t>addressing</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linear</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try</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Plus</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3</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rehash</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3</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not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just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Quadratic</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r>
              <a:rPr lang="zh-CN" altLang="en-US" spc="110" dirty="0">
                <a:solidFill>
                  <a:schemeClr val="accent1"/>
                </a:solidFill>
                <a:latin typeface="Times New Roman" panose="02020603050405020304" pitchFamily="18" charset="0"/>
                <a:cs typeface="Times New Roman" panose="02020603050405020304" pitchFamily="18" charset="0"/>
              </a:rPr>
              <a:t> </a:t>
            </a:r>
            <a:endParaRPr lang="en-US" altLang="zh-CN" spc="110" dirty="0">
              <a:solidFill>
                <a:schemeClr val="accent1"/>
              </a:solidFill>
              <a:latin typeface="Times New Roman" panose="02020603050405020304" pitchFamily="18" charset="0"/>
              <a:cs typeface="Times New Roman" panose="02020603050405020304" pitchFamily="18" charset="0"/>
            </a:endParaRP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(failed</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attempts)</a:t>
            </a:r>
            <a:r>
              <a:rPr lang="en-US" altLang="zh-CN" spc="110" baseline="30000" dirty="0">
                <a:latin typeface="Times New Roman" panose="02020603050405020304" pitchFamily="18" charset="0"/>
                <a:cs typeface="Times New Roman" panose="02020603050405020304" pitchFamily="18" charset="0"/>
              </a:rPr>
              <a:t>2</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 </a:t>
            </a:r>
            <a:r>
              <a:rPr lang="en-US" altLang="zh-CN" spc="110" dirty="0" err="1">
                <a:latin typeface="Times New Roman" panose="02020603050405020304" pitchFamily="18" charset="0"/>
                <a:cs typeface="Times New Roman" panose="02020603050405020304" pitchFamily="18" charset="0"/>
              </a:rPr>
              <a:t>i.e</a:t>
            </a:r>
            <a:r>
              <a:rPr lang="en-US" altLang="zh-CN" spc="110" dirty="0">
                <a:latin typeface="Times New Roman" panose="02020603050405020304" pitchFamily="18" charset="0"/>
                <a:cs typeface="Times New Roman" panose="02020603050405020304" pitchFamily="18" charset="0"/>
              </a:rPr>
              <a:t>, 1</a:t>
            </a:r>
            <a:r>
              <a:rPr lang="en-US" altLang="zh-CN" spc="110" baseline="30000" dirty="0">
                <a:latin typeface="Times New Roman" panose="02020603050405020304" pitchFamily="18" charset="0"/>
                <a:cs typeface="Times New Roman" panose="02020603050405020304" pitchFamily="18" charset="0"/>
              </a:rPr>
              <a:t>2</a:t>
            </a:r>
            <a:r>
              <a:rPr lang="en-US" altLang="zh-CN" spc="110" dirty="0">
                <a:latin typeface="Times New Roman" panose="02020603050405020304" pitchFamily="18" charset="0"/>
                <a:cs typeface="Times New Roman" panose="02020603050405020304" pitchFamily="18" charset="0"/>
              </a:rPr>
              <a:t>, 2</a:t>
            </a:r>
            <a:r>
              <a:rPr lang="en-US" altLang="zh-CN" spc="110" baseline="30000" dirty="0">
                <a:latin typeface="Times New Roman" panose="02020603050405020304" pitchFamily="18" charset="0"/>
                <a:cs typeface="Times New Roman" panose="02020603050405020304" pitchFamily="18" charset="0"/>
              </a:rPr>
              <a:t>2</a:t>
            </a:r>
            <a:r>
              <a:rPr lang="en-US" altLang="zh-CN" spc="110" dirty="0">
                <a:latin typeface="Times New Roman" panose="02020603050405020304" pitchFamily="18" charset="0"/>
                <a:cs typeface="Times New Roman" panose="02020603050405020304" pitchFamily="18" charset="0"/>
              </a:rPr>
              <a:t>, 3</a:t>
            </a:r>
            <a:r>
              <a:rPr lang="en-US" altLang="zh-CN" spc="110" baseline="30000" dirty="0">
                <a:latin typeface="Times New Roman" panose="02020603050405020304" pitchFamily="18" charset="0"/>
                <a:cs typeface="Times New Roman" panose="02020603050405020304" pitchFamily="18" charset="0"/>
              </a:rPr>
              <a:t>2</a:t>
            </a:r>
          </a:p>
          <a:p>
            <a:pPr marL="285750" indent="-285750">
              <a:spcBef>
                <a:spcPts val="100"/>
              </a:spcBef>
              <a:spcAft>
                <a:spcPts val="100"/>
              </a:spcAft>
              <a:buClr>
                <a:schemeClr val="accent6"/>
              </a:buClr>
              <a:buSzPct val="100000"/>
              <a:buFont typeface="Wingdings" pitchFamily="2" charset="2"/>
              <a:buChar char="§"/>
              <a:tabLst>
                <a:tab pos="2043430" algn="l"/>
              </a:tabLst>
            </a:pPr>
            <a:r>
              <a:rPr lang="en-US" spc="110" dirty="0">
                <a:solidFill>
                  <a:schemeClr val="accent1"/>
                </a:solidFill>
                <a:latin typeface="Times New Roman" panose="02020603050405020304" pitchFamily="18" charset="0"/>
                <a:cs typeface="Times New Roman" panose="02020603050405020304" pitchFamily="18" charset="0"/>
              </a:rPr>
              <a:t>Double</a:t>
            </a:r>
            <a:r>
              <a:rPr lang="en-US" spc="30" dirty="0">
                <a:solidFill>
                  <a:schemeClr val="accent1"/>
                </a:solidFill>
                <a:latin typeface="Times New Roman" panose="02020603050405020304" pitchFamily="18" charset="0"/>
                <a:cs typeface="Times New Roman" panose="02020603050405020304" pitchFamily="18" charset="0"/>
              </a:rPr>
              <a:t> </a:t>
            </a:r>
            <a:r>
              <a:rPr lang="en-US" spc="95" dirty="0">
                <a:solidFill>
                  <a:schemeClr val="accent1"/>
                </a:solidFill>
                <a:latin typeface="Times New Roman" panose="02020603050405020304" pitchFamily="18" charset="0"/>
                <a:cs typeface="Times New Roman" panose="02020603050405020304" pitchFamily="18" charset="0"/>
              </a:rPr>
              <a:t>hashing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dirty="0">
                <a:latin typeface="Times New Roman" panose="02020603050405020304" pitchFamily="18" charset="0"/>
                <a:cs typeface="Times New Roman" panose="02020603050405020304" pitchFamily="18" charset="0"/>
              </a:rPr>
              <a:t>apply</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second hash function to key when a collision occurs</a:t>
            </a:r>
            <a:endParaRPr lang="en-US" spc="7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56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dissolv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dissolv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dissolve">
                                      <p:cBhvr>
                                        <p:cTn id="17" dur="500"/>
                                        <p:tgtEl>
                                          <p:spTgt spid="9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dissolv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dissolv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dissolv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dissolv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dissolv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dissolve">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dissolve">
                                      <p:cBhvr>
                                        <p:cTn id="52" dur="500"/>
                                        <p:tgtEl>
                                          <p:spTgt spid="5">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dissolve">
                                      <p:cBhvr>
                                        <p:cTn id="57" dur="500"/>
                                        <p:tgtEl>
                                          <p:spTgt spid="5">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5">
                                            <p:txEl>
                                              <p:pRg st="8" end="8"/>
                                            </p:txEl>
                                          </p:spTgt>
                                        </p:tgtEl>
                                        <p:attrNameLst>
                                          <p:attrName>style.visibility</p:attrName>
                                        </p:attrNameLst>
                                      </p:cBhvr>
                                      <p:to>
                                        <p:strVal val="visible"/>
                                      </p:to>
                                    </p:set>
                                    <p:animEffect transition="in" filter="dissolve">
                                      <p:cBhvr>
                                        <p:cTn id="62" dur="500"/>
                                        <p:tgtEl>
                                          <p:spTgt spid="5">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dissolve">
                                      <p:cBhvr>
                                        <p:cTn id="67" dur="500"/>
                                        <p:tgtEl>
                                          <p:spTgt spid="8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6"/>
                                        </p:tgtEl>
                                        <p:attrNameLst>
                                          <p:attrName>style.visibility</p:attrName>
                                        </p:attrNameLst>
                                      </p:cBhvr>
                                      <p:to>
                                        <p:strVal val="visible"/>
                                      </p:to>
                                    </p:set>
                                    <p:animEffect transition="in" filter="dissolve">
                                      <p:cBhvr>
                                        <p:cTn id="72" dur="500"/>
                                        <p:tgtEl>
                                          <p:spTgt spid="86"/>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dissolve">
                                      <p:cBhvr>
                                        <p:cTn id="75" dur="500"/>
                                        <p:tgtEl>
                                          <p:spTgt spid="87"/>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88"/>
                                        </p:tgtEl>
                                        <p:attrNameLst>
                                          <p:attrName>style.visibility</p:attrName>
                                        </p:attrNameLst>
                                      </p:cBhvr>
                                      <p:to>
                                        <p:strVal val="visible"/>
                                      </p:to>
                                    </p:set>
                                    <p:animEffect transition="in" filter="dissolve">
                                      <p:cBhvr>
                                        <p:cTn id="78" dur="500"/>
                                        <p:tgtEl>
                                          <p:spTgt spid="88"/>
                                        </p:tgtEl>
                                      </p:cBhvr>
                                    </p:animEffect>
                                  </p:childTnLst>
                                </p:cTn>
                              </p:par>
                              <p:par>
                                <p:cTn id="79" presetID="9" presetClass="entr" presetSubtype="0" fill="hold" nodeType="with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dissolve">
                                      <p:cBhvr>
                                        <p:cTn id="81" dur="500"/>
                                        <p:tgtEl>
                                          <p:spTgt spid="89"/>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dissolve">
                                      <p:cBhvr>
                                        <p:cTn id="8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animBg="1"/>
      <p:bldP spid="85" grpId="0" animBg="1"/>
      <p:bldP spid="86" grpId="0"/>
      <p:bldP spid="87" grpId="0"/>
      <p:bldP spid="88" grpId="0"/>
      <p:bldP spid="93" grpId="0"/>
      <p:bldP spid="9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Linear</a:t>
            </a:r>
            <a:r>
              <a:rPr lang="zh-CN" altLang="en-US" dirty="0"/>
              <a:t> </a:t>
            </a:r>
            <a:r>
              <a:rPr lang="en-US" altLang="zh-CN" dirty="0"/>
              <a:t>Probing:</a:t>
            </a:r>
            <a:r>
              <a:rPr lang="zh-CN" altLang="en-US" dirty="0"/>
              <a:t> </a:t>
            </a:r>
            <a:r>
              <a:rPr lang="en-US" altLang="zh-CN" dirty="0"/>
              <a:t>Delete</a:t>
            </a:r>
            <a:endParaRPr lang="en-US" dirty="0"/>
          </a:p>
        </p:txBody>
      </p:sp>
      <p:sp>
        <p:nvSpPr>
          <p:cNvPr id="6" name="object 4">
            <a:extLst>
              <a:ext uri="{FF2B5EF4-FFF2-40B4-BE49-F238E27FC236}">
                <a16:creationId xmlns:a16="http://schemas.microsoft.com/office/drawing/2014/main" id="{C9CA1DE4-D214-C447-8241-95E093AD90DB}"/>
              </a:ext>
            </a:extLst>
          </p:cNvPr>
          <p:cNvSpPr txBox="1"/>
          <p:nvPr/>
        </p:nvSpPr>
        <p:spPr>
          <a:xfrm>
            <a:off x="177194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7" name="object 5">
            <a:extLst>
              <a:ext uri="{FF2B5EF4-FFF2-40B4-BE49-F238E27FC236}">
                <a16:creationId xmlns:a16="http://schemas.microsoft.com/office/drawing/2014/main" id="{874A5F63-4094-8B45-A80D-1FD20B940E3B}"/>
              </a:ext>
            </a:extLst>
          </p:cNvPr>
          <p:cNvSpPr txBox="1"/>
          <p:nvPr/>
        </p:nvSpPr>
        <p:spPr>
          <a:xfrm>
            <a:off x="225563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8" name="object 6">
            <a:extLst>
              <a:ext uri="{FF2B5EF4-FFF2-40B4-BE49-F238E27FC236}">
                <a16:creationId xmlns:a16="http://schemas.microsoft.com/office/drawing/2014/main" id="{B3C77981-A719-FD48-B968-F5AF63B50A63}"/>
              </a:ext>
            </a:extLst>
          </p:cNvPr>
          <p:cNvSpPr txBox="1"/>
          <p:nvPr/>
        </p:nvSpPr>
        <p:spPr>
          <a:xfrm>
            <a:off x="272977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9" name="object 7">
            <a:extLst>
              <a:ext uri="{FF2B5EF4-FFF2-40B4-BE49-F238E27FC236}">
                <a16:creationId xmlns:a16="http://schemas.microsoft.com/office/drawing/2014/main" id="{2F804B04-A853-A04E-8321-4D87619992B6}"/>
              </a:ext>
            </a:extLst>
          </p:cNvPr>
          <p:cNvSpPr txBox="1"/>
          <p:nvPr/>
        </p:nvSpPr>
        <p:spPr>
          <a:xfrm>
            <a:off x="320391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10" name="object 8">
            <a:extLst>
              <a:ext uri="{FF2B5EF4-FFF2-40B4-BE49-F238E27FC236}">
                <a16:creationId xmlns:a16="http://schemas.microsoft.com/office/drawing/2014/main" id="{349CF517-8F02-5E4C-9650-238F940BFA5C}"/>
              </a:ext>
            </a:extLst>
          </p:cNvPr>
          <p:cNvSpPr txBox="1"/>
          <p:nvPr/>
        </p:nvSpPr>
        <p:spPr>
          <a:xfrm>
            <a:off x="368759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11" name="object 9">
            <a:extLst>
              <a:ext uri="{FF2B5EF4-FFF2-40B4-BE49-F238E27FC236}">
                <a16:creationId xmlns:a16="http://schemas.microsoft.com/office/drawing/2014/main" id="{B8FF7354-129C-6349-9375-0EBBE6C27ECB}"/>
              </a:ext>
            </a:extLst>
          </p:cNvPr>
          <p:cNvSpPr txBox="1"/>
          <p:nvPr/>
        </p:nvSpPr>
        <p:spPr>
          <a:xfrm>
            <a:off x="416175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12" name="object 10">
            <a:extLst>
              <a:ext uri="{FF2B5EF4-FFF2-40B4-BE49-F238E27FC236}">
                <a16:creationId xmlns:a16="http://schemas.microsoft.com/office/drawing/2014/main" id="{4BEA122C-3DE0-A549-BF28-2C114122D5C6}"/>
              </a:ext>
            </a:extLst>
          </p:cNvPr>
          <p:cNvSpPr txBox="1"/>
          <p:nvPr/>
        </p:nvSpPr>
        <p:spPr>
          <a:xfrm>
            <a:off x="4635895"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13" name="object 11">
            <a:extLst>
              <a:ext uri="{FF2B5EF4-FFF2-40B4-BE49-F238E27FC236}">
                <a16:creationId xmlns:a16="http://schemas.microsoft.com/office/drawing/2014/main" id="{576F26BF-8036-6B4A-ABAF-1D7073AE6FE9}"/>
              </a:ext>
            </a:extLst>
          </p:cNvPr>
          <p:cNvSpPr txBox="1"/>
          <p:nvPr/>
        </p:nvSpPr>
        <p:spPr>
          <a:xfrm>
            <a:off x="511003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14" name="object 12">
            <a:extLst>
              <a:ext uri="{FF2B5EF4-FFF2-40B4-BE49-F238E27FC236}">
                <a16:creationId xmlns:a16="http://schemas.microsoft.com/office/drawing/2014/main" id="{F2A01205-3D04-384F-9093-F54DDE9AAF15}"/>
              </a:ext>
            </a:extLst>
          </p:cNvPr>
          <p:cNvSpPr txBox="1"/>
          <p:nvPr/>
        </p:nvSpPr>
        <p:spPr>
          <a:xfrm>
            <a:off x="559371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15" name="object 13">
            <a:extLst>
              <a:ext uri="{FF2B5EF4-FFF2-40B4-BE49-F238E27FC236}">
                <a16:creationId xmlns:a16="http://schemas.microsoft.com/office/drawing/2014/main" id="{7E686ABB-E458-D74E-A022-E0F77959044B}"/>
              </a:ext>
            </a:extLst>
          </p:cNvPr>
          <p:cNvSpPr txBox="1"/>
          <p:nvPr/>
        </p:nvSpPr>
        <p:spPr>
          <a:xfrm>
            <a:off x="6067871"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16" name="object 14">
            <a:extLst>
              <a:ext uri="{FF2B5EF4-FFF2-40B4-BE49-F238E27FC236}">
                <a16:creationId xmlns:a16="http://schemas.microsoft.com/office/drawing/2014/main" id="{EE79F3A9-8B58-B642-80EC-B76CD27BF454}"/>
              </a:ext>
            </a:extLst>
          </p:cNvPr>
          <p:cNvSpPr txBox="1"/>
          <p:nvPr/>
        </p:nvSpPr>
        <p:spPr>
          <a:xfrm>
            <a:off x="649975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17" name="object 15">
            <a:extLst>
              <a:ext uri="{FF2B5EF4-FFF2-40B4-BE49-F238E27FC236}">
                <a16:creationId xmlns:a16="http://schemas.microsoft.com/office/drawing/2014/main" id="{018DD17C-1F56-7B43-9295-C69E6B4869D1}"/>
              </a:ext>
            </a:extLst>
          </p:cNvPr>
          <p:cNvSpPr txBox="1"/>
          <p:nvPr/>
        </p:nvSpPr>
        <p:spPr>
          <a:xfrm>
            <a:off x="698343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18" name="object 18">
            <a:extLst>
              <a:ext uri="{FF2B5EF4-FFF2-40B4-BE49-F238E27FC236}">
                <a16:creationId xmlns:a16="http://schemas.microsoft.com/office/drawing/2014/main" id="{4AA55AF1-95C2-AD44-A935-73FB80195AA0}"/>
              </a:ext>
            </a:extLst>
          </p:cNvPr>
          <p:cNvGraphicFramePr>
            <a:graphicFrameLocks noGrp="1"/>
          </p:cNvGraphicFramePr>
          <p:nvPr>
            <p:extLst>
              <p:ext uri="{D42A27DB-BD31-4B8C-83A1-F6EECF244321}">
                <p14:modId xmlns:p14="http://schemas.microsoft.com/office/powerpoint/2010/main" val="1461715662"/>
              </p:ext>
            </p:extLst>
          </p:nvPr>
        </p:nvGraphicFramePr>
        <p:xfrm>
          <a:off x="1603020" y="2560638"/>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9" name="object 21">
            <a:extLst>
              <a:ext uri="{FF2B5EF4-FFF2-40B4-BE49-F238E27FC236}">
                <a16:creationId xmlns:a16="http://schemas.microsoft.com/office/drawing/2014/main" id="{8E068D3C-5426-E245-9A77-F55853C1C06A}"/>
              </a:ext>
            </a:extLst>
          </p:cNvPr>
          <p:cNvSpPr txBox="1"/>
          <p:nvPr/>
        </p:nvSpPr>
        <p:spPr>
          <a:xfrm>
            <a:off x="766188" y="2688476"/>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20" name="Rectangle 19">
            <a:extLst>
              <a:ext uri="{FF2B5EF4-FFF2-40B4-BE49-F238E27FC236}">
                <a16:creationId xmlns:a16="http://schemas.microsoft.com/office/drawing/2014/main" id="{AE4CAD57-D14E-DD4B-B309-DB3FEC36C6C8}"/>
              </a:ext>
            </a:extLst>
          </p:cNvPr>
          <p:cNvSpPr/>
          <p:nvPr/>
        </p:nvSpPr>
        <p:spPr>
          <a:xfrm>
            <a:off x="2186930" y="2620534"/>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21" name="Rectangle 20">
            <a:extLst>
              <a:ext uri="{FF2B5EF4-FFF2-40B4-BE49-F238E27FC236}">
                <a16:creationId xmlns:a16="http://schemas.microsoft.com/office/drawing/2014/main" id="{B911EFAA-CE3E-6147-9A5C-28C81FA55926}"/>
              </a:ext>
            </a:extLst>
          </p:cNvPr>
          <p:cNvSpPr/>
          <p:nvPr/>
        </p:nvSpPr>
        <p:spPr>
          <a:xfrm>
            <a:off x="4028926" y="2620534"/>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22" name="Rectangle 21">
            <a:extLst>
              <a:ext uri="{FF2B5EF4-FFF2-40B4-BE49-F238E27FC236}">
                <a16:creationId xmlns:a16="http://schemas.microsoft.com/office/drawing/2014/main" id="{A0E7ACB0-BCD8-D445-A7E3-5AF028265B12}"/>
              </a:ext>
            </a:extLst>
          </p:cNvPr>
          <p:cNvSpPr/>
          <p:nvPr/>
        </p:nvSpPr>
        <p:spPr>
          <a:xfrm>
            <a:off x="4522304" y="2620534"/>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23" name="Rectangle 22">
            <a:extLst>
              <a:ext uri="{FF2B5EF4-FFF2-40B4-BE49-F238E27FC236}">
                <a16:creationId xmlns:a16="http://schemas.microsoft.com/office/drawing/2014/main" id="{2CD6E644-9091-D845-9CC9-BC79C2859BA8}"/>
              </a:ext>
            </a:extLst>
          </p:cNvPr>
          <p:cNvSpPr/>
          <p:nvPr/>
        </p:nvSpPr>
        <p:spPr>
          <a:xfrm>
            <a:off x="6438327" y="2620534"/>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24" name="Rectangle 23">
            <a:extLst>
              <a:ext uri="{FF2B5EF4-FFF2-40B4-BE49-F238E27FC236}">
                <a16:creationId xmlns:a16="http://schemas.microsoft.com/office/drawing/2014/main" id="{74F30018-2002-4848-96A9-F584A0E99E2B}"/>
              </a:ext>
            </a:extLst>
          </p:cNvPr>
          <p:cNvSpPr/>
          <p:nvPr/>
        </p:nvSpPr>
        <p:spPr>
          <a:xfrm>
            <a:off x="3562840" y="2620534"/>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25" name="Rectangle 24">
            <a:extLst>
              <a:ext uri="{FF2B5EF4-FFF2-40B4-BE49-F238E27FC236}">
                <a16:creationId xmlns:a16="http://schemas.microsoft.com/office/drawing/2014/main" id="{878F795E-72E7-1942-AC21-54D8845ACC14}"/>
              </a:ext>
            </a:extLst>
          </p:cNvPr>
          <p:cNvSpPr/>
          <p:nvPr/>
        </p:nvSpPr>
        <p:spPr>
          <a:xfrm>
            <a:off x="6902770" y="2620534"/>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26" name="Rectangle 25">
            <a:extLst>
              <a:ext uri="{FF2B5EF4-FFF2-40B4-BE49-F238E27FC236}">
                <a16:creationId xmlns:a16="http://schemas.microsoft.com/office/drawing/2014/main" id="{FD3059AD-780C-2048-8661-230D76D20318}"/>
              </a:ext>
            </a:extLst>
          </p:cNvPr>
          <p:cNvSpPr/>
          <p:nvPr/>
        </p:nvSpPr>
        <p:spPr>
          <a:xfrm>
            <a:off x="1651940" y="2620534"/>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27" name="Rectangle 26">
            <a:extLst>
              <a:ext uri="{FF2B5EF4-FFF2-40B4-BE49-F238E27FC236}">
                <a16:creationId xmlns:a16="http://schemas.microsoft.com/office/drawing/2014/main" id="{879C9953-9855-1640-ABA6-F474761B808D}"/>
              </a:ext>
            </a:extLst>
          </p:cNvPr>
          <p:cNvSpPr/>
          <p:nvPr/>
        </p:nvSpPr>
        <p:spPr>
          <a:xfrm>
            <a:off x="5480125" y="2620534"/>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28" name="Rectangle 27">
            <a:extLst>
              <a:ext uri="{FF2B5EF4-FFF2-40B4-BE49-F238E27FC236}">
                <a16:creationId xmlns:a16="http://schemas.microsoft.com/office/drawing/2014/main" id="{F14DA5D7-A2C1-CB43-ABA9-1DF9208B2425}"/>
              </a:ext>
            </a:extLst>
          </p:cNvPr>
          <p:cNvSpPr/>
          <p:nvPr/>
        </p:nvSpPr>
        <p:spPr>
          <a:xfrm>
            <a:off x="539109" y="1417638"/>
            <a:ext cx="4096785" cy="369332"/>
          </a:xfrm>
          <a:prstGeom prst="rect">
            <a:avLst/>
          </a:prstGeom>
          <a:solidFill>
            <a:srgbClr val="E6A20E"/>
          </a:solidFill>
        </p:spPr>
        <p:txBody>
          <a:bodyPr wrap="square">
            <a:spAutoFit/>
          </a:bodyPr>
          <a:lstStyle/>
          <a:p>
            <a:r>
              <a:rPr lang="en-US" altLang="zh-CN" dirty="0">
                <a:latin typeface="Arial"/>
                <a:cs typeface="Arial"/>
              </a:rPr>
              <a:t>How</a:t>
            </a:r>
            <a:r>
              <a:rPr lang="zh-CN" altLang="en-US" dirty="0">
                <a:latin typeface="Arial"/>
                <a:cs typeface="Arial"/>
              </a:rPr>
              <a:t> </a:t>
            </a:r>
            <a:r>
              <a:rPr lang="en-US" altLang="zh-CN" dirty="0">
                <a:latin typeface="Arial"/>
                <a:cs typeface="Arial"/>
              </a:rPr>
              <a:t>to</a:t>
            </a:r>
            <a:r>
              <a:rPr lang="zh-CN" altLang="en-US" dirty="0">
                <a:latin typeface="Arial"/>
                <a:cs typeface="Arial"/>
              </a:rPr>
              <a:t> </a:t>
            </a:r>
            <a:r>
              <a:rPr lang="en-US" altLang="zh-CN" dirty="0">
                <a:latin typeface="Arial"/>
                <a:cs typeface="Arial"/>
              </a:rPr>
              <a:t>delete</a:t>
            </a:r>
            <a:r>
              <a:rPr lang="zh-CN" altLang="en-US" dirty="0">
                <a:latin typeface="Arial"/>
                <a:cs typeface="Arial"/>
              </a:rPr>
              <a:t> </a:t>
            </a:r>
            <a:r>
              <a:rPr lang="en-US" altLang="zh-CN" dirty="0">
                <a:latin typeface="Arial"/>
                <a:cs typeface="Arial"/>
              </a:rPr>
              <a:t>item</a:t>
            </a:r>
            <a:r>
              <a:rPr lang="zh-CN" altLang="en-US" dirty="0">
                <a:latin typeface="Arial"/>
                <a:cs typeface="Arial"/>
              </a:rPr>
              <a:t> </a:t>
            </a:r>
            <a:r>
              <a:rPr lang="en-US" altLang="zh-CN" dirty="0">
                <a:latin typeface="Arial"/>
                <a:cs typeface="Arial"/>
              </a:rPr>
              <a:t>from</a:t>
            </a:r>
            <a:r>
              <a:rPr lang="zh-CN" altLang="en-US" dirty="0">
                <a:latin typeface="Arial"/>
                <a:cs typeface="Arial"/>
              </a:rPr>
              <a:t> </a:t>
            </a:r>
            <a:r>
              <a:rPr lang="en-US" altLang="zh-CN" dirty="0">
                <a:latin typeface="Arial"/>
                <a:cs typeface="Arial"/>
              </a:rPr>
              <a:t>a</a:t>
            </a:r>
            <a:r>
              <a:rPr lang="zh-CN" altLang="en-US" dirty="0">
                <a:latin typeface="Arial"/>
                <a:cs typeface="Arial"/>
              </a:rPr>
              <a:t> </a:t>
            </a:r>
            <a:r>
              <a:rPr lang="en-US" altLang="zh-CN" dirty="0">
                <a:latin typeface="Arial"/>
                <a:cs typeface="Arial"/>
              </a:rPr>
              <a:t>hash</a:t>
            </a:r>
            <a:r>
              <a:rPr lang="zh-CN" altLang="en-US" dirty="0">
                <a:latin typeface="Arial"/>
                <a:cs typeface="Arial"/>
              </a:rPr>
              <a:t> </a:t>
            </a:r>
            <a:r>
              <a:rPr lang="en-US" altLang="zh-CN" dirty="0">
                <a:latin typeface="Arial"/>
                <a:cs typeface="Arial"/>
              </a:rPr>
              <a:t>table?</a:t>
            </a:r>
            <a:endParaRPr lang="en-US" dirty="0">
              <a:latin typeface="Arial"/>
              <a:cs typeface="Arial"/>
            </a:endParaRPr>
          </a:p>
        </p:txBody>
      </p:sp>
      <p:sp>
        <p:nvSpPr>
          <p:cNvPr id="32" name="object 23">
            <a:extLst>
              <a:ext uri="{FF2B5EF4-FFF2-40B4-BE49-F238E27FC236}">
                <a16:creationId xmlns:a16="http://schemas.microsoft.com/office/drawing/2014/main" id="{50B0DC0C-B65E-8D4A-92C2-F633FC179225}"/>
              </a:ext>
            </a:extLst>
          </p:cNvPr>
          <p:cNvSpPr txBox="1"/>
          <p:nvPr/>
        </p:nvSpPr>
        <p:spPr>
          <a:xfrm>
            <a:off x="641417" y="381055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altLang="zh-CN"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altLang="zh-CN"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cxnSp>
        <p:nvCxnSpPr>
          <p:cNvPr id="33" name="Straight Arrow Connector 32">
            <a:extLst>
              <a:ext uri="{FF2B5EF4-FFF2-40B4-BE49-F238E27FC236}">
                <a16:creationId xmlns:a16="http://schemas.microsoft.com/office/drawing/2014/main" id="{9CCFFD60-F973-D540-BAC5-69E18F597C8A}"/>
              </a:ext>
            </a:extLst>
          </p:cNvPr>
          <p:cNvCxnSpPr/>
          <p:nvPr/>
        </p:nvCxnSpPr>
        <p:spPr>
          <a:xfrm flipV="1">
            <a:off x="4218171" y="3166053"/>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4" name="object 23">
            <a:extLst>
              <a:ext uri="{FF2B5EF4-FFF2-40B4-BE49-F238E27FC236}">
                <a16:creationId xmlns:a16="http://schemas.microsoft.com/office/drawing/2014/main" id="{CD9EACCA-8498-C148-B27D-A61CC4DB8611}"/>
              </a:ext>
            </a:extLst>
          </p:cNvPr>
          <p:cNvSpPr txBox="1"/>
          <p:nvPr/>
        </p:nvSpPr>
        <p:spPr>
          <a:xfrm>
            <a:off x="641417" y="3499894"/>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altLang="zh-CN" sz="1200" spc="60" dirty="0">
                <a:solidFill>
                  <a:schemeClr val="accent1"/>
                </a:solidFill>
                <a:latin typeface="Arial" charset="0"/>
                <a:ea typeface="Arial" charset="0"/>
                <a:cs typeface="Arial" charset="0"/>
              </a:rPr>
              <a:t>Delete</a:t>
            </a:r>
            <a:r>
              <a:rPr sz="1200" spc="60" dirty="0">
                <a:solidFill>
                  <a:schemeClr val="accent1"/>
                </a:solidFill>
                <a:latin typeface="Arial" charset="0"/>
                <a:ea typeface="Arial" charset="0"/>
                <a:cs typeface="Arial" charset="0"/>
              </a:rPr>
              <a:t> </a:t>
            </a:r>
            <a:r>
              <a:rPr lang="en-US" altLang="zh-CN"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altLang="zh-CN"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altLang="zh-CN"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cxnSp>
        <p:nvCxnSpPr>
          <p:cNvPr id="35" name="Straight Arrow Connector 34">
            <a:extLst>
              <a:ext uri="{FF2B5EF4-FFF2-40B4-BE49-F238E27FC236}">
                <a16:creationId xmlns:a16="http://schemas.microsoft.com/office/drawing/2014/main" id="{BAC1D523-174D-FF49-BB44-4300758BF292}"/>
              </a:ext>
            </a:extLst>
          </p:cNvPr>
          <p:cNvCxnSpPr/>
          <p:nvPr/>
        </p:nvCxnSpPr>
        <p:spPr>
          <a:xfrm flipV="1">
            <a:off x="3746229" y="3177525"/>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3F13835F-3082-0840-9F26-CF4F06717C26}"/>
              </a:ext>
            </a:extLst>
          </p:cNvPr>
          <p:cNvSpPr/>
          <p:nvPr/>
        </p:nvSpPr>
        <p:spPr>
          <a:xfrm>
            <a:off x="3626315" y="3994704"/>
            <a:ext cx="1260296"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stops</a:t>
            </a:r>
          </a:p>
        </p:txBody>
      </p:sp>
      <p:sp>
        <p:nvSpPr>
          <p:cNvPr id="37" name="Rectangle 36">
            <a:extLst>
              <a:ext uri="{FF2B5EF4-FFF2-40B4-BE49-F238E27FC236}">
                <a16:creationId xmlns:a16="http://schemas.microsoft.com/office/drawing/2014/main" id="{BBB75A08-F0A1-E449-8D84-9CEBD7983F43}"/>
              </a:ext>
            </a:extLst>
          </p:cNvPr>
          <p:cNvSpPr/>
          <p:nvPr/>
        </p:nvSpPr>
        <p:spPr>
          <a:xfrm>
            <a:off x="3918934" y="267357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99FAC472-E95C-7347-84B1-4A32B60161CA}"/>
              </a:ext>
            </a:extLst>
          </p:cNvPr>
          <p:cNvCxnSpPr/>
          <p:nvPr/>
        </p:nvCxnSpPr>
        <p:spPr>
          <a:xfrm flipV="1">
            <a:off x="4695749"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34330C91-BA09-3743-AFB4-06EF8D0369E8}"/>
              </a:ext>
            </a:extLst>
          </p:cNvPr>
          <p:cNvSpPr txBox="1"/>
          <p:nvPr/>
        </p:nvSpPr>
        <p:spPr>
          <a:xfrm>
            <a:off x="4844836" y="381055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sp>
        <p:nvSpPr>
          <p:cNvPr id="40" name="Rectangle 39">
            <a:extLst>
              <a:ext uri="{FF2B5EF4-FFF2-40B4-BE49-F238E27FC236}">
                <a16:creationId xmlns:a16="http://schemas.microsoft.com/office/drawing/2014/main" id="{1B1A8DFD-4293-D745-B1FC-489D13B77938}"/>
              </a:ext>
            </a:extLst>
          </p:cNvPr>
          <p:cNvSpPr/>
          <p:nvPr/>
        </p:nvSpPr>
        <p:spPr>
          <a:xfrm>
            <a:off x="4491399" y="2566761"/>
            <a:ext cx="420380" cy="467243"/>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A1EC7A0-14C6-F74E-9185-396D75DB1EC6}"/>
              </a:ext>
            </a:extLst>
          </p:cNvPr>
          <p:cNvSpPr/>
          <p:nvPr/>
        </p:nvSpPr>
        <p:spPr>
          <a:xfrm>
            <a:off x="4886611" y="2675762"/>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2" name="Rectangle 41">
            <a:extLst>
              <a:ext uri="{FF2B5EF4-FFF2-40B4-BE49-F238E27FC236}">
                <a16:creationId xmlns:a16="http://schemas.microsoft.com/office/drawing/2014/main" id="{F36AEBFB-ED7A-F745-9DE9-3D3D39025088}"/>
              </a:ext>
            </a:extLst>
          </p:cNvPr>
          <p:cNvSpPr/>
          <p:nvPr/>
        </p:nvSpPr>
        <p:spPr>
          <a:xfrm>
            <a:off x="5840428"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3" name="Rectangle 42">
            <a:extLst>
              <a:ext uri="{FF2B5EF4-FFF2-40B4-BE49-F238E27FC236}">
                <a16:creationId xmlns:a16="http://schemas.microsoft.com/office/drawing/2014/main" id="{4BE802A9-ECBB-5D48-A0CD-C215330BC272}"/>
              </a:ext>
            </a:extLst>
          </p:cNvPr>
          <p:cNvSpPr/>
          <p:nvPr/>
        </p:nvSpPr>
        <p:spPr>
          <a:xfrm>
            <a:off x="2972126"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4" name="Rectangle 43">
            <a:extLst>
              <a:ext uri="{FF2B5EF4-FFF2-40B4-BE49-F238E27FC236}">
                <a16:creationId xmlns:a16="http://schemas.microsoft.com/office/drawing/2014/main" id="{03C561BD-2684-CA41-BF74-263785FE075C}"/>
              </a:ext>
            </a:extLst>
          </p:cNvPr>
          <p:cNvSpPr/>
          <p:nvPr/>
        </p:nvSpPr>
        <p:spPr>
          <a:xfrm>
            <a:off x="2501923" y="268444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5" name="Rectangle 44">
            <a:extLst>
              <a:ext uri="{FF2B5EF4-FFF2-40B4-BE49-F238E27FC236}">
                <a16:creationId xmlns:a16="http://schemas.microsoft.com/office/drawing/2014/main" id="{59BB3734-37A8-A345-B74F-CD9784CBCF8D}"/>
              </a:ext>
            </a:extLst>
          </p:cNvPr>
          <p:cNvSpPr/>
          <p:nvPr/>
        </p:nvSpPr>
        <p:spPr>
          <a:xfrm>
            <a:off x="457200" y="4427017"/>
            <a:ext cx="3615077" cy="646331"/>
          </a:xfrm>
          <a:prstGeom prst="rect">
            <a:avLst/>
          </a:prstGeom>
          <a:noFill/>
          <a:ln>
            <a:solidFill>
              <a:schemeClr val="accent1"/>
            </a:solidFill>
          </a:ln>
        </p:spPr>
        <p:txBody>
          <a:bodyPr wrap="square">
            <a:spAutoFit/>
          </a:bodyPr>
          <a:lstStyle/>
          <a:p>
            <a:r>
              <a:rPr lang="en-US" altLang="zh-CN" sz="1200" b="1" dirty="0">
                <a:latin typeface="Arial"/>
                <a:cs typeface="Arial"/>
              </a:rPr>
              <a:t>Method</a:t>
            </a:r>
            <a:r>
              <a:rPr lang="zh-CN" altLang="en-US" sz="1200" b="1" dirty="0">
                <a:latin typeface="Arial"/>
                <a:cs typeface="Arial"/>
              </a:rPr>
              <a:t> </a:t>
            </a:r>
            <a:r>
              <a:rPr lang="en-US" altLang="zh-CN" sz="1200" b="1" dirty="0">
                <a:latin typeface="Arial"/>
                <a:cs typeface="Arial"/>
              </a:rPr>
              <a:t>1</a:t>
            </a:r>
            <a:r>
              <a:rPr lang="en-US" altLang="zh-CN" sz="1200" dirty="0">
                <a:latin typeface="Arial"/>
                <a:cs typeface="Arial"/>
              </a:rPr>
              <a:t>:</a:t>
            </a:r>
            <a:r>
              <a:rPr lang="zh-CN" altLang="en-US" sz="1200" dirty="0">
                <a:latin typeface="Arial"/>
                <a:cs typeface="Arial"/>
              </a:rPr>
              <a:t> </a:t>
            </a:r>
            <a:r>
              <a:rPr lang="en-US" altLang="zh-CN" sz="1200" dirty="0">
                <a:latin typeface="Arial"/>
                <a:cs typeface="Arial"/>
              </a:rPr>
              <a:t>mark</a:t>
            </a:r>
            <a:r>
              <a:rPr lang="zh-CN" altLang="en-US" sz="1200" dirty="0">
                <a:latin typeface="Arial"/>
                <a:cs typeface="Arial"/>
              </a:rPr>
              <a:t> </a:t>
            </a:r>
            <a:r>
              <a:rPr lang="en-US" altLang="zh-CN" sz="1200" dirty="0">
                <a:latin typeface="Arial"/>
                <a:cs typeface="Arial"/>
              </a:rPr>
              <a:t>the</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altLang="zh-CN" sz="1200" dirty="0">
                <a:latin typeface="Arial"/>
                <a:cs typeface="Arial"/>
              </a:rPr>
              <a:t>as</a:t>
            </a:r>
            <a:r>
              <a:rPr lang="zh-CN" altLang="en-US" sz="1200" dirty="0">
                <a:latin typeface="Arial"/>
                <a:cs typeface="Arial"/>
              </a:rPr>
              <a:t> </a:t>
            </a:r>
            <a:r>
              <a:rPr lang="en-US" sz="1200" dirty="0">
                <a:latin typeface="Arial"/>
                <a:cs typeface="Arial"/>
              </a:rPr>
              <a:t>“empty but deleted”.</a:t>
            </a:r>
            <a:r>
              <a:rPr lang="zh-CN" altLang="en-US" sz="1200" dirty="0">
                <a:latin typeface="Arial"/>
                <a:cs typeface="Arial"/>
              </a:rPr>
              <a:t> </a:t>
            </a:r>
            <a:r>
              <a:rPr lang="en-US" altLang="zh-CN" sz="1200" dirty="0">
                <a:latin typeface="Arial"/>
                <a:cs typeface="Arial"/>
              </a:rPr>
              <a:t>Probing</a:t>
            </a:r>
            <a:r>
              <a:rPr lang="zh-CN" altLang="en-US" sz="1200" dirty="0">
                <a:latin typeface="Arial"/>
                <a:cs typeface="Arial"/>
              </a:rPr>
              <a:t> </a:t>
            </a:r>
            <a:r>
              <a:rPr lang="en-US" altLang="zh-CN" sz="1200" dirty="0">
                <a:latin typeface="Arial"/>
                <a:cs typeface="Arial"/>
              </a:rPr>
              <a:t>is</a:t>
            </a:r>
            <a:r>
              <a:rPr lang="zh-CN" altLang="en-US" sz="1200" dirty="0">
                <a:latin typeface="Arial"/>
                <a:cs typeface="Arial"/>
              </a:rPr>
              <a:t> </a:t>
            </a:r>
            <a:r>
              <a:rPr lang="en-US" sz="1200" dirty="0">
                <a:latin typeface="Arial"/>
                <a:cs typeface="Arial"/>
              </a:rPr>
              <a:t>continue</a:t>
            </a:r>
            <a:r>
              <a:rPr lang="en-US" altLang="zh-CN" sz="1200" dirty="0">
                <a:latin typeface="Arial"/>
                <a:cs typeface="Arial"/>
              </a:rPr>
              <a:t>d</a:t>
            </a:r>
            <a:r>
              <a:rPr lang="en-US" sz="1200" dirty="0">
                <a:latin typeface="Arial"/>
                <a:cs typeface="Arial"/>
              </a:rPr>
              <a:t> </a:t>
            </a:r>
            <a:r>
              <a:rPr lang="en-US" altLang="zh-CN" sz="1200" dirty="0">
                <a:latin typeface="Arial"/>
                <a:cs typeface="Arial"/>
              </a:rPr>
              <a:t>when</a:t>
            </a:r>
            <a:r>
              <a:rPr lang="zh-CN" altLang="en-US" sz="1200" dirty="0">
                <a:latin typeface="Arial"/>
                <a:cs typeface="Arial"/>
              </a:rPr>
              <a:t> </a:t>
            </a:r>
            <a:r>
              <a:rPr lang="en-US" altLang="zh-CN" sz="1200" dirty="0">
                <a:latin typeface="Arial"/>
                <a:cs typeface="Arial"/>
              </a:rPr>
              <a:t>encountering</a:t>
            </a:r>
            <a:r>
              <a:rPr lang="zh-CN" altLang="en-US" sz="1200" dirty="0">
                <a:latin typeface="Arial"/>
                <a:cs typeface="Arial"/>
              </a:rPr>
              <a:t>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sz="1200" dirty="0">
                <a:latin typeface="Arial"/>
                <a:cs typeface="Arial"/>
              </a:rPr>
              <a:t>An add operation can store data in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en-US" sz="1200" dirty="0">
                <a:latin typeface="Arial"/>
                <a:cs typeface="Arial"/>
              </a:rPr>
              <a:t>.</a:t>
            </a:r>
          </a:p>
        </p:txBody>
      </p:sp>
      <p:sp>
        <p:nvSpPr>
          <p:cNvPr id="50" name="Rectangle 49">
            <a:extLst>
              <a:ext uri="{FF2B5EF4-FFF2-40B4-BE49-F238E27FC236}">
                <a16:creationId xmlns:a16="http://schemas.microsoft.com/office/drawing/2014/main" id="{A939EB17-40E4-6B4D-9633-3F4072A633AC}"/>
              </a:ext>
            </a:extLst>
          </p:cNvPr>
          <p:cNvSpPr/>
          <p:nvPr/>
        </p:nvSpPr>
        <p:spPr>
          <a:xfrm>
            <a:off x="457201" y="5162212"/>
            <a:ext cx="3615076" cy="830997"/>
          </a:xfrm>
          <a:prstGeom prst="rect">
            <a:avLst/>
          </a:prstGeom>
          <a:solidFill>
            <a:srgbClr val="FF0000"/>
          </a:solidFill>
        </p:spPr>
        <p:txBody>
          <a:bodyPr wrap="square">
            <a:spAutoFit/>
          </a:bodyPr>
          <a:lstStyle/>
          <a:p>
            <a:r>
              <a:rPr lang="en-US" altLang="zh-CN" sz="1200" dirty="0">
                <a:solidFill>
                  <a:srgbClr val="FFFF00"/>
                </a:solidFill>
                <a:latin typeface="Arial"/>
                <a:cs typeface="Arial"/>
              </a:rPr>
              <a:t>T</a:t>
            </a:r>
            <a:r>
              <a:rPr lang="en-US" sz="1200" dirty="0">
                <a:solidFill>
                  <a:srgbClr val="FFFF00"/>
                </a:solidFill>
                <a:latin typeface="Arial"/>
                <a:cs typeface="Arial"/>
              </a:rPr>
              <a:t>able pollution issue</a:t>
            </a:r>
            <a:r>
              <a:rPr lang="en-US" altLang="zh-CN" sz="1200" dirty="0">
                <a:solidFill>
                  <a:srgbClr val="FFFF00"/>
                </a:solidFill>
                <a:latin typeface="Arial"/>
                <a:cs typeface="Arial"/>
              </a:rPr>
              <a:t>:</a:t>
            </a:r>
            <a:r>
              <a:rPr lang="zh-CN" altLang="en-US" sz="1200" dirty="0">
                <a:solidFill>
                  <a:srgbClr val="FFFF00"/>
                </a:solidFill>
                <a:latin typeface="Arial"/>
                <a:cs typeface="Arial"/>
              </a:rPr>
              <a:t> </a:t>
            </a:r>
            <a:r>
              <a:rPr lang="en-US" sz="1200" dirty="0">
                <a:solidFill>
                  <a:schemeClr val="bg1"/>
                </a:solidFill>
                <a:latin typeface="Arial"/>
                <a:cs typeface="Arial"/>
              </a:rPr>
              <a:t>These deleted flags may bridge together otherwise unrelated data (</a:t>
            </a:r>
            <a:r>
              <a:rPr lang="en-US" altLang="zh-CN" sz="1200" dirty="0">
                <a:solidFill>
                  <a:schemeClr val="bg1"/>
                </a:solidFill>
                <a:latin typeface="Arial"/>
                <a:cs typeface="Arial"/>
              </a:rPr>
              <a:t>different</a:t>
            </a:r>
            <a:r>
              <a:rPr lang="zh-CN" altLang="en-US" sz="1200" dirty="0">
                <a:solidFill>
                  <a:schemeClr val="bg1"/>
                </a:solidFill>
                <a:latin typeface="Arial"/>
                <a:cs typeface="Arial"/>
              </a:rPr>
              <a:t> </a:t>
            </a:r>
            <a:r>
              <a:rPr lang="en-US" altLang="zh-CN" sz="1200" dirty="0" err="1">
                <a:solidFill>
                  <a:schemeClr val="bg1"/>
                </a:solidFill>
                <a:latin typeface="Arial"/>
                <a:cs typeface="Arial"/>
              </a:rPr>
              <a:t>hashcodes</a:t>
            </a:r>
            <a:r>
              <a:rPr lang="en-US" sz="1200" dirty="0">
                <a:solidFill>
                  <a:schemeClr val="bg1"/>
                </a:solidFill>
                <a:latin typeface="Arial"/>
                <a:cs typeface="Arial"/>
              </a:rPr>
              <a:t>)</a:t>
            </a:r>
            <a:r>
              <a:rPr lang="en-US" altLang="zh-CN" sz="1200" dirty="0">
                <a:solidFill>
                  <a:schemeClr val="bg1"/>
                </a:solidFill>
                <a:latin typeface="Arial"/>
                <a:cs typeface="Arial"/>
              </a:rPr>
              <a:t>.</a:t>
            </a:r>
            <a:r>
              <a:rPr lang="zh-CN" altLang="en-US" sz="1200" dirty="0">
                <a:solidFill>
                  <a:schemeClr val="bg1"/>
                </a:solidFill>
                <a:latin typeface="Arial"/>
                <a:cs typeface="Arial"/>
              </a:rPr>
              <a:t> </a:t>
            </a:r>
            <a:r>
              <a:rPr lang="en-US" sz="1200" dirty="0">
                <a:solidFill>
                  <a:schemeClr val="bg1"/>
                </a:solidFill>
                <a:latin typeface="Arial"/>
                <a:cs typeface="Arial"/>
              </a:rPr>
              <a:t>In the worst case, </a:t>
            </a:r>
            <a:r>
              <a:rPr lang="en-US" altLang="zh-CN" sz="1200" dirty="0">
                <a:solidFill>
                  <a:schemeClr val="bg1"/>
                </a:solidFill>
                <a:latin typeface="Arial"/>
                <a:cs typeface="Arial"/>
              </a:rPr>
              <a:t>search</a:t>
            </a:r>
            <a:r>
              <a:rPr lang="zh-CN" altLang="en-US" sz="1200" dirty="0">
                <a:solidFill>
                  <a:schemeClr val="bg1"/>
                </a:solidFill>
                <a:latin typeface="Arial"/>
                <a:cs typeface="Arial"/>
              </a:rPr>
              <a:t>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linear</a:t>
            </a:r>
            <a:r>
              <a:rPr lang="zh-CN" altLang="en-US" sz="1200" dirty="0">
                <a:solidFill>
                  <a:schemeClr val="bg1"/>
                </a:solidFill>
                <a:latin typeface="Arial"/>
                <a:cs typeface="Arial"/>
              </a:rPr>
              <a:t> </a:t>
            </a:r>
            <a:r>
              <a:rPr lang="en-US" altLang="zh-CN" sz="1200" dirty="0">
                <a:solidFill>
                  <a:schemeClr val="bg1"/>
                </a:solidFill>
                <a:latin typeface="Arial"/>
                <a:cs typeface="Arial"/>
              </a:rPr>
              <a:t>time</a:t>
            </a:r>
            <a:r>
              <a:rPr lang="en-US" sz="1200" dirty="0">
                <a:solidFill>
                  <a:schemeClr val="bg1"/>
                </a:solidFill>
                <a:latin typeface="Arial"/>
                <a:cs typeface="Arial"/>
              </a:rPr>
              <a:t>.</a:t>
            </a:r>
          </a:p>
        </p:txBody>
      </p:sp>
      <p:sp>
        <p:nvSpPr>
          <p:cNvPr id="51" name="Rectangle 50">
            <a:extLst>
              <a:ext uri="{FF2B5EF4-FFF2-40B4-BE49-F238E27FC236}">
                <a16:creationId xmlns:a16="http://schemas.microsoft.com/office/drawing/2014/main" id="{2DB37751-6797-FF46-94C3-70507F735EB8}"/>
              </a:ext>
            </a:extLst>
          </p:cNvPr>
          <p:cNvSpPr/>
          <p:nvPr/>
        </p:nvSpPr>
        <p:spPr>
          <a:xfrm>
            <a:off x="457200" y="6082073"/>
            <a:ext cx="3615077" cy="461665"/>
          </a:xfrm>
          <a:prstGeom prst="rect">
            <a:avLst/>
          </a:prstGeom>
          <a:solidFill>
            <a:srgbClr val="1B8E1D"/>
          </a:solidFill>
        </p:spPr>
        <p:txBody>
          <a:bodyPr wrap="square">
            <a:spAutoFit/>
          </a:bodyPr>
          <a:lstStyle/>
          <a:p>
            <a:r>
              <a:rPr lang="en-US" sz="1200" dirty="0">
                <a:solidFill>
                  <a:schemeClr val="bg1"/>
                </a:solidFill>
                <a:latin typeface="Arial"/>
                <a:cs typeface="Arial"/>
              </a:rPr>
              <a:t>The only solution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to</a:t>
            </a:r>
            <a:r>
              <a:rPr lang="zh-CN" altLang="en-US" sz="1200" dirty="0">
                <a:solidFill>
                  <a:schemeClr val="bg1"/>
                </a:solidFill>
                <a:latin typeface="Arial"/>
                <a:cs typeface="Arial"/>
              </a:rPr>
              <a:t> </a:t>
            </a:r>
            <a:r>
              <a:rPr lang="en-US" altLang="zh-CN" sz="1200" dirty="0">
                <a:solidFill>
                  <a:schemeClr val="bg1"/>
                </a:solidFill>
                <a:latin typeface="Arial"/>
                <a:cs typeface="Arial"/>
              </a:rPr>
              <a:t>repopulate</a:t>
            </a:r>
            <a:r>
              <a:rPr lang="zh-CN" altLang="en-US" sz="1200" dirty="0">
                <a:solidFill>
                  <a:schemeClr val="bg1"/>
                </a:solidFill>
                <a:latin typeface="Arial"/>
                <a:cs typeface="Arial"/>
              </a:rPr>
              <a:t> </a:t>
            </a:r>
            <a:r>
              <a:rPr lang="en-US" altLang="zh-CN" sz="1200" dirty="0">
                <a:solidFill>
                  <a:schemeClr val="bg1"/>
                </a:solidFill>
                <a:latin typeface="Arial"/>
                <a:cs typeface="Arial"/>
              </a:rPr>
              <a:t>the</a:t>
            </a:r>
            <a:r>
              <a:rPr lang="zh-CN" altLang="en-US" sz="1200" dirty="0">
                <a:solidFill>
                  <a:schemeClr val="bg1"/>
                </a:solidFill>
                <a:latin typeface="Arial"/>
                <a:cs typeface="Arial"/>
              </a:rPr>
              <a:t> </a:t>
            </a:r>
            <a:r>
              <a:rPr lang="en-US" altLang="zh-CN" sz="1200" dirty="0">
                <a:solidFill>
                  <a:schemeClr val="bg1"/>
                </a:solidFill>
                <a:latin typeface="Arial"/>
                <a:cs typeface="Arial"/>
              </a:rPr>
              <a:t>key-value</a:t>
            </a:r>
            <a:r>
              <a:rPr lang="zh-CN" altLang="en-US" sz="1200" dirty="0">
                <a:solidFill>
                  <a:schemeClr val="bg1"/>
                </a:solidFill>
                <a:latin typeface="Arial"/>
                <a:cs typeface="Arial"/>
              </a:rPr>
              <a:t> </a:t>
            </a:r>
            <a:r>
              <a:rPr lang="en-US" altLang="zh-CN" sz="1200" dirty="0">
                <a:solidFill>
                  <a:schemeClr val="bg1"/>
                </a:solidFill>
                <a:latin typeface="Arial"/>
                <a:cs typeface="Arial"/>
              </a:rPr>
              <a:t>pairs</a:t>
            </a:r>
            <a:r>
              <a:rPr lang="zh-CN" altLang="en-US" sz="1200" dirty="0">
                <a:solidFill>
                  <a:schemeClr val="bg1"/>
                </a:solidFill>
                <a:latin typeface="Arial"/>
                <a:cs typeface="Arial"/>
              </a:rPr>
              <a:t> </a:t>
            </a:r>
            <a:r>
              <a:rPr lang="en-US" altLang="zh-CN" sz="1200" dirty="0">
                <a:solidFill>
                  <a:schemeClr val="bg1"/>
                </a:solidFill>
                <a:latin typeface="Arial"/>
                <a:cs typeface="Arial"/>
              </a:rPr>
              <a:t>into</a:t>
            </a:r>
            <a:r>
              <a:rPr lang="zh-CN" altLang="en-US" sz="1200" dirty="0">
                <a:solidFill>
                  <a:schemeClr val="bg1"/>
                </a:solidFill>
                <a:latin typeface="Arial"/>
                <a:cs typeface="Arial"/>
              </a:rPr>
              <a:t> </a:t>
            </a:r>
            <a:r>
              <a:rPr lang="en-US" altLang="zh-CN" sz="1200" dirty="0">
                <a:solidFill>
                  <a:schemeClr val="bg1"/>
                </a:solidFill>
                <a:latin typeface="Arial"/>
                <a:cs typeface="Arial"/>
              </a:rPr>
              <a:t>a</a:t>
            </a:r>
            <a:r>
              <a:rPr lang="zh-CN" altLang="en-US" sz="1200" dirty="0">
                <a:solidFill>
                  <a:schemeClr val="bg1"/>
                </a:solidFill>
                <a:latin typeface="Arial"/>
                <a:cs typeface="Arial"/>
              </a:rPr>
              <a:t> </a:t>
            </a:r>
            <a:r>
              <a:rPr lang="en-US" sz="1200" dirty="0">
                <a:solidFill>
                  <a:schemeClr val="bg1"/>
                </a:solidFill>
                <a:latin typeface="Arial"/>
                <a:cs typeface="Arial"/>
              </a:rPr>
              <a:t>new table, and discard the old one.</a:t>
            </a:r>
          </a:p>
        </p:txBody>
      </p:sp>
      <p:sp>
        <p:nvSpPr>
          <p:cNvPr id="52" name="Rectangle 51">
            <a:extLst>
              <a:ext uri="{FF2B5EF4-FFF2-40B4-BE49-F238E27FC236}">
                <a16:creationId xmlns:a16="http://schemas.microsoft.com/office/drawing/2014/main" id="{98E08A7E-8CA8-F046-BCE9-15D2A7F148DB}"/>
              </a:ext>
            </a:extLst>
          </p:cNvPr>
          <p:cNvSpPr/>
          <p:nvPr/>
        </p:nvSpPr>
        <p:spPr>
          <a:xfrm>
            <a:off x="4407706" y="4427017"/>
            <a:ext cx="4061242" cy="1754326"/>
          </a:xfrm>
          <a:prstGeom prst="rect">
            <a:avLst/>
          </a:prstGeom>
          <a:ln>
            <a:solidFill>
              <a:schemeClr val="accent1"/>
            </a:solidFill>
          </a:ln>
        </p:spPr>
        <p:txBody>
          <a:bodyPr wrap="square">
            <a:spAutoFit/>
          </a:bodyPr>
          <a:lstStyle/>
          <a:p>
            <a:pPr fontAlgn="base"/>
            <a:r>
              <a:rPr lang="en-US" altLang="zh-CN" sz="1200" b="1" dirty="0">
                <a:solidFill>
                  <a:srgbClr val="242729"/>
                </a:solidFill>
                <a:latin typeface="Arial" panose="020B0604020202020204" pitchFamily="34" charset="0"/>
                <a:cs typeface="Arial" panose="020B0604020202020204" pitchFamily="34" charset="0"/>
              </a:rPr>
              <a:t>Method</a:t>
            </a:r>
            <a:r>
              <a:rPr lang="zh-CN" altLang="en-US" sz="1200" b="1" dirty="0">
                <a:solidFill>
                  <a:srgbClr val="242729"/>
                </a:solidFill>
                <a:latin typeface="Arial" panose="020B0604020202020204" pitchFamily="34" charset="0"/>
                <a:cs typeface="Arial" panose="020B0604020202020204" pitchFamily="34" charset="0"/>
              </a:rPr>
              <a:t> </a:t>
            </a:r>
            <a:r>
              <a:rPr lang="en-US" altLang="zh-CN" sz="1200" b="1" dirty="0">
                <a:solidFill>
                  <a:srgbClr val="242729"/>
                </a:solidFill>
                <a:latin typeface="Arial" panose="020B0604020202020204" pitchFamily="34" charset="0"/>
                <a:cs typeface="Arial" panose="020B0604020202020204" pitchFamily="34" charset="0"/>
              </a:rPr>
              <a:t>2</a:t>
            </a:r>
            <a:r>
              <a:rPr lang="en-US" sz="1200" dirty="0">
                <a:solidFill>
                  <a:srgbClr val="242729"/>
                </a:solidFill>
                <a:latin typeface="Arial" panose="020B0604020202020204" pitchFamily="34" charset="0"/>
                <a:cs typeface="Arial" panose="020B0604020202020204" pitchFamily="34" charset="0"/>
              </a:rPr>
              <a: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Find and remove the desired element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Go to the next </a:t>
            </a:r>
            <a:r>
              <a:rPr lang="en-US" altLang="zh-CN" sz="1200" dirty="0">
                <a:solidFill>
                  <a:srgbClr val="242729"/>
                </a:solidFill>
                <a:latin typeface="Arial" panose="020B0604020202020204" pitchFamily="34" charset="0"/>
                <a:cs typeface="Arial" panose="020B0604020202020204" pitchFamily="34" charset="0"/>
              </a:rPr>
              <a:t>spot</a:t>
            </a:r>
            <a:endParaRPr lang="en-US" sz="1200" dirty="0">
              <a:solidFill>
                <a:srgbClr val="242729"/>
              </a:solidFill>
              <a:latin typeface="Arial" panose="020B0604020202020204" pitchFamily="34" charset="0"/>
              <a:cs typeface="Arial" panose="020B0604020202020204" pitchFamily="34" charset="0"/>
            </a:endParaRP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is empty, quit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is full, delete the element in that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and re-add it to the hash table using the normal means. The item must be removed before re-adding, because it is likely that the item could be added back into its original spot.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Repeat step 2.</a:t>
            </a:r>
          </a:p>
        </p:txBody>
      </p:sp>
      <p:sp>
        <p:nvSpPr>
          <p:cNvPr id="53" name="Rectangle 52">
            <a:extLst>
              <a:ext uri="{FF2B5EF4-FFF2-40B4-BE49-F238E27FC236}">
                <a16:creationId xmlns:a16="http://schemas.microsoft.com/office/drawing/2014/main" id="{2241EF2D-C234-5949-B849-9C8214216775}"/>
              </a:ext>
            </a:extLst>
          </p:cNvPr>
          <p:cNvSpPr/>
          <p:nvPr/>
        </p:nvSpPr>
        <p:spPr>
          <a:xfrm>
            <a:off x="4044771" y="2621696"/>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cxnSp>
        <p:nvCxnSpPr>
          <p:cNvPr id="58" name="Straight Arrow Connector 57">
            <a:extLst>
              <a:ext uri="{FF2B5EF4-FFF2-40B4-BE49-F238E27FC236}">
                <a16:creationId xmlns:a16="http://schemas.microsoft.com/office/drawing/2014/main" id="{9AE892EB-AE36-1249-961D-D032283E593B}"/>
              </a:ext>
            </a:extLst>
          </p:cNvPr>
          <p:cNvCxnSpPr/>
          <p:nvPr/>
        </p:nvCxnSpPr>
        <p:spPr>
          <a:xfrm flipV="1">
            <a:off x="5169892"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739D4894-BF7A-3148-A152-418E0A5301DD}"/>
              </a:ext>
            </a:extLst>
          </p:cNvPr>
          <p:cNvSpPr/>
          <p:nvPr/>
        </p:nvSpPr>
        <p:spPr>
          <a:xfrm>
            <a:off x="4416892" y="6243820"/>
            <a:ext cx="4042871" cy="461665"/>
          </a:xfrm>
          <a:prstGeom prst="rect">
            <a:avLst/>
          </a:prstGeom>
          <a:solidFill>
            <a:schemeClr val="accent1"/>
          </a:solidFill>
        </p:spPr>
        <p:txBody>
          <a:bodyPr wrap="square">
            <a:spAutoFit/>
          </a:bodyPr>
          <a:lstStyle/>
          <a:p>
            <a:r>
              <a:rPr lang="en-US" sz="1200" dirty="0">
                <a:solidFill>
                  <a:schemeClr val="bg1"/>
                </a:solidFill>
                <a:latin typeface="Arial"/>
                <a:cs typeface="Arial"/>
              </a:rPr>
              <a:t>This technique keeps your table tidy at the expense of slightly slower deletions.</a:t>
            </a:r>
          </a:p>
        </p:txBody>
      </p:sp>
    </p:spTree>
    <p:extLst>
      <p:ext uri="{BB962C8B-B14F-4D97-AF65-F5344CB8AC3E}">
        <p14:creationId xmlns:p14="http://schemas.microsoft.com/office/powerpoint/2010/main" val="317385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ssolve">
                                      <p:cBhvr>
                                        <p:cTn id="49" dur="500"/>
                                        <p:tgtEl>
                                          <p:spTgt spid="2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dissolve">
                                      <p:cBhvr>
                                        <p:cTn id="55" dur="500"/>
                                        <p:tgtEl>
                                          <p:spTgt spid="2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dissolve">
                                      <p:cBhvr>
                                        <p:cTn id="61" dur="500"/>
                                        <p:tgtEl>
                                          <p:spTgt spid="2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dissolve">
                                      <p:cBhvr>
                                        <p:cTn id="64" dur="500"/>
                                        <p:tgtEl>
                                          <p:spTgt spid="2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ssolve">
                                      <p:cBhvr>
                                        <p:cTn id="67" dur="500"/>
                                        <p:tgtEl>
                                          <p:spTgt spid="2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dissolv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dissolve">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grpId="1" nodeType="clickEffect">
                                  <p:stCondLst>
                                    <p:cond delay="0"/>
                                  </p:stCondLst>
                                  <p:childTnLst>
                                    <p:animEffect transition="out" filter="dissolve">
                                      <p:cBhvr>
                                        <p:cTn id="89" dur="500"/>
                                        <p:tgtEl>
                                          <p:spTgt spid="21"/>
                                        </p:tgtEl>
                                      </p:cBhvr>
                                    </p:animEffect>
                                    <p:set>
                                      <p:cBhvr>
                                        <p:cTn id="90" dur="1" fill="hold">
                                          <p:stCondLst>
                                            <p:cond delay="499"/>
                                          </p:stCondLst>
                                        </p:cTn>
                                        <p:tgtEl>
                                          <p:spTgt spid="2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9" presetClass="exit" presetSubtype="0" fill="hold" nodeType="clickEffect">
                                  <p:stCondLst>
                                    <p:cond delay="0"/>
                                  </p:stCondLst>
                                  <p:childTnLst>
                                    <p:animEffect transition="out" filter="dissolve">
                                      <p:cBhvr>
                                        <p:cTn id="94" dur="500"/>
                                        <p:tgtEl>
                                          <p:spTgt spid="33"/>
                                        </p:tgtEl>
                                      </p:cBhvr>
                                    </p:animEffect>
                                    <p:set>
                                      <p:cBhvr>
                                        <p:cTn id="95" dur="1" fill="hold">
                                          <p:stCondLst>
                                            <p:cond delay="499"/>
                                          </p:stCondLst>
                                        </p:cTn>
                                        <p:tgtEl>
                                          <p:spTgt spid="33"/>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dissolve">
                                      <p:cBhvr>
                                        <p:cTn id="100" dur="500"/>
                                        <p:tgtEl>
                                          <p:spTgt spid="32"/>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dissolve">
                                      <p:cBhvr>
                                        <p:cTn id="105" dur="500"/>
                                        <p:tgtEl>
                                          <p:spTgt spid="3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xit" presetSubtype="0" fill="hold" nodeType="clickEffect">
                                  <p:stCondLst>
                                    <p:cond delay="0"/>
                                  </p:stCondLst>
                                  <p:childTnLst>
                                    <p:animEffect transition="out" filter="dissolve">
                                      <p:cBhvr>
                                        <p:cTn id="109" dur="500"/>
                                        <p:tgtEl>
                                          <p:spTgt spid="35"/>
                                        </p:tgtEl>
                                      </p:cBhvr>
                                    </p:animEffect>
                                    <p:set>
                                      <p:cBhvr>
                                        <p:cTn id="110" dur="1" fill="hold">
                                          <p:stCondLst>
                                            <p:cond delay="499"/>
                                          </p:stCondLst>
                                        </p:cTn>
                                        <p:tgtEl>
                                          <p:spTgt spid="3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dissolve">
                                      <p:cBhvr>
                                        <p:cTn id="115" dur="500"/>
                                        <p:tgtEl>
                                          <p:spTgt spid="33"/>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dissolve">
                                      <p:cBhvr>
                                        <p:cTn id="120" dur="500"/>
                                        <p:tgtEl>
                                          <p:spTgt spid="36"/>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dissolve">
                                      <p:cBhvr>
                                        <p:cTn id="125" dur="500"/>
                                        <p:tgtEl>
                                          <p:spTgt spid="40"/>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xit" presetSubtype="0" fill="hold" grpId="1" nodeType="clickEffect">
                                  <p:stCondLst>
                                    <p:cond delay="0"/>
                                  </p:stCondLst>
                                  <p:childTnLst>
                                    <p:animEffect transition="out" filter="dissolve">
                                      <p:cBhvr>
                                        <p:cTn id="129" dur="500"/>
                                        <p:tgtEl>
                                          <p:spTgt spid="36"/>
                                        </p:tgtEl>
                                      </p:cBhvr>
                                    </p:animEffect>
                                    <p:set>
                                      <p:cBhvr>
                                        <p:cTn id="130" dur="1" fill="hold">
                                          <p:stCondLst>
                                            <p:cond delay="499"/>
                                          </p:stCondLst>
                                        </p:cTn>
                                        <p:tgtEl>
                                          <p:spTgt spid="36"/>
                                        </p:tgtEl>
                                        <p:attrNameLst>
                                          <p:attrName>style.visibility</p:attrName>
                                        </p:attrNameLst>
                                      </p:cBhvr>
                                      <p:to>
                                        <p:strVal val="hidden"/>
                                      </p:to>
                                    </p:set>
                                  </p:childTnLst>
                                </p:cTn>
                              </p:par>
                              <p:par>
                                <p:cTn id="131" presetID="9" presetClass="exit" presetSubtype="0" fill="hold" nodeType="withEffect">
                                  <p:stCondLst>
                                    <p:cond delay="0"/>
                                  </p:stCondLst>
                                  <p:childTnLst>
                                    <p:animEffect transition="out" filter="dissolve">
                                      <p:cBhvr>
                                        <p:cTn id="132" dur="500"/>
                                        <p:tgtEl>
                                          <p:spTgt spid="33"/>
                                        </p:tgtEl>
                                      </p:cBhvr>
                                    </p:animEffect>
                                    <p:set>
                                      <p:cBhvr>
                                        <p:cTn id="133" dur="1" fill="hold">
                                          <p:stCondLst>
                                            <p:cond delay="499"/>
                                          </p:stCondLst>
                                        </p:cTn>
                                        <p:tgtEl>
                                          <p:spTgt spid="33"/>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dissolve">
                                      <p:cBhvr>
                                        <p:cTn id="138" dur="500"/>
                                        <p:tgtEl>
                                          <p:spTgt spid="37"/>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dissolve">
                                      <p:cBhvr>
                                        <p:cTn id="143" dur="500"/>
                                        <p:tgtEl>
                                          <p:spTgt spid="35"/>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xit" presetSubtype="0" fill="hold" nodeType="clickEffect">
                                  <p:stCondLst>
                                    <p:cond delay="0"/>
                                  </p:stCondLst>
                                  <p:childTnLst>
                                    <p:animEffect transition="out" filter="dissolve">
                                      <p:cBhvr>
                                        <p:cTn id="147" dur="500"/>
                                        <p:tgtEl>
                                          <p:spTgt spid="35"/>
                                        </p:tgtEl>
                                      </p:cBhvr>
                                    </p:animEffect>
                                    <p:set>
                                      <p:cBhvr>
                                        <p:cTn id="148" dur="1" fill="hold">
                                          <p:stCondLst>
                                            <p:cond delay="499"/>
                                          </p:stCondLst>
                                        </p:cTn>
                                        <p:tgtEl>
                                          <p:spTgt spid="3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animEffect transition="in" filter="dissolve">
                                      <p:cBhvr>
                                        <p:cTn id="153" dur="500"/>
                                        <p:tgtEl>
                                          <p:spTgt spid="33"/>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xit" presetSubtype="0" fill="hold" nodeType="clickEffect">
                                  <p:stCondLst>
                                    <p:cond delay="0"/>
                                  </p:stCondLst>
                                  <p:childTnLst>
                                    <p:animEffect transition="out" filter="dissolve">
                                      <p:cBhvr>
                                        <p:cTn id="157" dur="500"/>
                                        <p:tgtEl>
                                          <p:spTgt spid="33"/>
                                        </p:tgtEl>
                                      </p:cBhvr>
                                    </p:animEffect>
                                    <p:set>
                                      <p:cBhvr>
                                        <p:cTn id="158" dur="1" fill="hold">
                                          <p:stCondLst>
                                            <p:cond delay="499"/>
                                          </p:stCondLst>
                                        </p:cTn>
                                        <p:tgtEl>
                                          <p:spTgt spid="33"/>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nodeType="clickEffect">
                                  <p:stCondLst>
                                    <p:cond delay="0"/>
                                  </p:stCondLst>
                                  <p:childTnLst>
                                    <p:set>
                                      <p:cBhvr>
                                        <p:cTn id="162" dur="1" fill="hold">
                                          <p:stCondLst>
                                            <p:cond delay="0"/>
                                          </p:stCondLst>
                                        </p:cTn>
                                        <p:tgtEl>
                                          <p:spTgt spid="38"/>
                                        </p:tgtEl>
                                        <p:attrNameLst>
                                          <p:attrName>style.visibility</p:attrName>
                                        </p:attrNameLst>
                                      </p:cBhvr>
                                      <p:to>
                                        <p:strVal val="visible"/>
                                      </p:to>
                                    </p:set>
                                    <p:animEffect transition="in" filter="dissolve">
                                      <p:cBhvr>
                                        <p:cTn id="163" dur="500"/>
                                        <p:tgtEl>
                                          <p:spTgt spid="38"/>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39"/>
                                        </p:tgtEl>
                                        <p:attrNameLst>
                                          <p:attrName>style.visibility</p:attrName>
                                        </p:attrNameLst>
                                      </p:cBhvr>
                                      <p:to>
                                        <p:strVal val="visible"/>
                                      </p:to>
                                    </p:set>
                                    <p:animEffect transition="in" filter="dissolve">
                                      <p:cBhvr>
                                        <p:cTn id="168" dur="500"/>
                                        <p:tgtEl>
                                          <p:spTgt spid="39"/>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0"/>
                                        </p:tgtEl>
                                      </p:cBhvr>
                                    </p:animEffect>
                                    <p:set>
                                      <p:cBhvr>
                                        <p:cTn id="173" dur="1" fill="hold">
                                          <p:stCondLst>
                                            <p:cond delay="499"/>
                                          </p:stCondLst>
                                        </p:cTn>
                                        <p:tgtEl>
                                          <p:spTgt spid="40"/>
                                        </p:tgtEl>
                                        <p:attrNameLst>
                                          <p:attrName>style.visibility</p:attrName>
                                        </p:attrNameLst>
                                      </p:cBhvr>
                                      <p:to>
                                        <p:strVal val="hidden"/>
                                      </p:to>
                                    </p:set>
                                  </p:childTnLst>
                                </p:cTn>
                              </p:par>
                              <p:par>
                                <p:cTn id="174" presetID="9" presetClass="exit" presetSubtype="0" fill="hold" nodeType="withEffect">
                                  <p:stCondLst>
                                    <p:cond delay="0"/>
                                  </p:stCondLst>
                                  <p:childTnLst>
                                    <p:animEffect transition="out" filter="dissolve">
                                      <p:cBhvr>
                                        <p:cTn id="175" dur="500"/>
                                        <p:tgtEl>
                                          <p:spTgt spid="38"/>
                                        </p:tgtEl>
                                      </p:cBhvr>
                                    </p:animEffect>
                                    <p:set>
                                      <p:cBhvr>
                                        <p:cTn id="176" dur="1" fill="hold">
                                          <p:stCondLst>
                                            <p:cond delay="499"/>
                                          </p:stCondLst>
                                        </p:cTn>
                                        <p:tgtEl>
                                          <p:spTgt spid="38"/>
                                        </p:tgtEl>
                                        <p:attrNameLst>
                                          <p:attrName>style.visibility</p:attrName>
                                        </p:attrNameLst>
                                      </p:cBhvr>
                                      <p:to>
                                        <p:strVal val="hidden"/>
                                      </p:to>
                                    </p:set>
                                  </p:childTnLst>
                                </p:cTn>
                              </p:par>
                              <p:par>
                                <p:cTn id="177" presetID="9" presetClass="exit" presetSubtype="0" fill="hold" grpId="1" nodeType="withEffect">
                                  <p:stCondLst>
                                    <p:cond delay="0"/>
                                  </p:stCondLst>
                                  <p:childTnLst>
                                    <p:animEffect transition="out" filter="dissolve">
                                      <p:cBhvr>
                                        <p:cTn id="178" dur="500"/>
                                        <p:tgtEl>
                                          <p:spTgt spid="39"/>
                                        </p:tgtEl>
                                      </p:cBhvr>
                                    </p:animEffect>
                                    <p:set>
                                      <p:cBhvr>
                                        <p:cTn id="179" dur="1" fill="hold">
                                          <p:stCondLst>
                                            <p:cond delay="499"/>
                                          </p:stCondLst>
                                        </p:cTn>
                                        <p:tgtEl>
                                          <p:spTgt spid="39"/>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45"/>
                                        </p:tgtEl>
                                        <p:attrNameLst>
                                          <p:attrName>style.visibility</p:attrName>
                                        </p:attrNameLst>
                                      </p:cBhvr>
                                      <p:to>
                                        <p:strVal val="visible"/>
                                      </p:to>
                                    </p:set>
                                    <p:animEffect transition="in" filter="dissolve">
                                      <p:cBhvr>
                                        <p:cTn id="184" dur="500"/>
                                        <p:tgtEl>
                                          <p:spTgt spid="45"/>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grpId="0" nodeType="clickEffect">
                                  <p:stCondLst>
                                    <p:cond delay="0"/>
                                  </p:stCondLst>
                                  <p:childTnLst>
                                    <p:set>
                                      <p:cBhvr>
                                        <p:cTn id="188" dur="1" fill="hold">
                                          <p:stCondLst>
                                            <p:cond delay="0"/>
                                          </p:stCondLst>
                                        </p:cTn>
                                        <p:tgtEl>
                                          <p:spTgt spid="50"/>
                                        </p:tgtEl>
                                        <p:attrNameLst>
                                          <p:attrName>style.visibility</p:attrName>
                                        </p:attrNameLst>
                                      </p:cBhvr>
                                      <p:to>
                                        <p:strVal val="visible"/>
                                      </p:to>
                                    </p:set>
                                    <p:animEffect transition="in" filter="dissolve">
                                      <p:cBhvr>
                                        <p:cTn id="189" dur="500"/>
                                        <p:tgtEl>
                                          <p:spTgt spid="5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1"/>
                                        </p:tgtEl>
                                        <p:attrNameLst>
                                          <p:attrName>style.visibility</p:attrName>
                                        </p:attrNameLst>
                                      </p:cBhvr>
                                      <p:to>
                                        <p:strVal val="visible"/>
                                      </p:to>
                                    </p:set>
                                    <p:animEffect transition="in" filter="dissolve">
                                      <p:cBhvr>
                                        <p:cTn id="194" dur="500"/>
                                        <p:tgtEl>
                                          <p:spTgt spid="41"/>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42"/>
                                        </p:tgtEl>
                                        <p:attrNameLst>
                                          <p:attrName>style.visibility</p:attrName>
                                        </p:attrNameLst>
                                      </p:cBhvr>
                                      <p:to>
                                        <p:strVal val="visible"/>
                                      </p:to>
                                    </p:set>
                                    <p:animEffect transition="in" filter="dissolve">
                                      <p:cBhvr>
                                        <p:cTn id="197" dur="500"/>
                                        <p:tgtEl>
                                          <p:spTgt spid="42"/>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43"/>
                                        </p:tgtEl>
                                        <p:attrNameLst>
                                          <p:attrName>style.visibility</p:attrName>
                                        </p:attrNameLst>
                                      </p:cBhvr>
                                      <p:to>
                                        <p:strVal val="visible"/>
                                      </p:to>
                                    </p:set>
                                    <p:animEffect transition="in" filter="dissolve">
                                      <p:cBhvr>
                                        <p:cTn id="200" dur="500"/>
                                        <p:tgtEl>
                                          <p:spTgt spid="43"/>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44"/>
                                        </p:tgtEl>
                                        <p:attrNameLst>
                                          <p:attrName>style.visibility</p:attrName>
                                        </p:attrNameLst>
                                      </p:cBhvr>
                                      <p:to>
                                        <p:strVal val="visible"/>
                                      </p:to>
                                    </p:set>
                                    <p:animEffect transition="in" filter="dissolve">
                                      <p:cBhvr>
                                        <p:cTn id="203" dur="500"/>
                                        <p:tgtEl>
                                          <p:spTgt spid="44"/>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51"/>
                                        </p:tgtEl>
                                        <p:attrNameLst>
                                          <p:attrName>style.visibility</p:attrName>
                                        </p:attrNameLst>
                                      </p:cBhvr>
                                      <p:to>
                                        <p:strVal val="visible"/>
                                      </p:to>
                                    </p:set>
                                    <p:animEffect transition="in" filter="dissolve">
                                      <p:cBhvr>
                                        <p:cTn id="208" dur="500"/>
                                        <p:tgtEl>
                                          <p:spTgt spid="5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xit" presetSubtype="0" fill="hold" grpId="1" nodeType="clickEffect">
                                  <p:stCondLst>
                                    <p:cond delay="0"/>
                                  </p:stCondLst>
                                  <p:childTnLst>
                                    <p:animEffect transition="out" filter="dissolve">
                                      <p:cBhvr>
                                        <p:cTn id="212" dur="500"/>
                                        <p:tgtEl>
                                          <p:spTgt spid="44"/>
                                        </p:tgtEl>
                                      </p:cBhvr>
                                    </p:animEffect>
                                    <p:set>
                                      <p:cBhvr>
                                        <p:cTn id="213" dur="1" fill="hold">
                                          <p:stCondLst>
                                            <p:cond delay="499"/>
                                          </p:stCondLst>
                                        </p:cTn>
                                        <p:tgtEl>
                                          <p:spTgt spid="44"/>
                                        </p:tgtEl>
                                        <p:attrNameLst>
                                          <p:attrName>style.visibility</p:attrName>
                                        </p:attrNameLst>
                                      </p:cBhvr>
                                      <p:to>
                                        <p:strVal val="hidden"/>
                                      </p:to>
                                    </p:set>
                                  </p:childTnLst>
                                </p:cTn>
                              </p:par>
                              <p:par>
                                <p:cTn id="214" presetID="9" presetClass="exit" presetSubtype="0" fill="hold" grpId="1" nodeType="withEffect">
                                  <p:stCondLst>
                                    <p:cond delay="0"/>
                                  </p:stCondLst>
                                  <p:childTnLst>
                                    <p:animEffect transition="out" filter="dissolve">
                                      <p:cBhvr>
                                        <p:cTn id="215" dur="500"/>
                                        <p:tgtEl>
                                          <p:spTgt spid="43"/>
                                        </p:tgtEl>
                                      </p:cBhvr>
                                    </p:animEffect>
                                    <p:set>
                                      <p:cBhvr>
                                        <p:cTn id="216" dur="1" fill="hold">
                                          <p:stCondLst>
                                            <p:cond delay="499"/>
                                          </p:stCondLst>
                                        </p:cTn>
                                        <p:tgtEl>
                                          <p:spTgt spid="43"/>
                                        </p:tgtEl>
                                        <p:attrNameLst>
                                          <p:attrName>style.visibility</p:attrName>
                                        </p:attrNameLst>
                                      </p:cBhvr>
                                      <p:to>
                                        <p:strVal val="hidden"/>
                                      </p:to>
                                    </p:set>
                                  </p:childTnLst>
                                </p:cTn>
                              </p:par>
                              <p:par>
                                <p:cTn id="217" presetID="9" presetClass="exit" presetSubtype="0" fill="hold" grpId="1" nodeType="withEffect">
                                  <p:stCondLst>
                                    <p:cond delay="0"/>
                                  </p:stCondLst>
                                  <p:childTnLst>
                                    <p:animEffect transition="out" filter="dissolve">
                                      <p:cBhvr>
                                        <p:cTn id="218" dur="500"/>
                                        <p:tgtEl>
                                          <p:spTgt spid="41"/>
                                        </p:tgtEl>
                                      </p:cBhvr>
                                    </p:animEffect>
                                    <p:set>
                                      <p:cBhvr>
                                        <p:cTn id="219" dur="1" fill="hold">
                                          <p:stCondLst>
                                            <p:cond delay="499"/>
                                          </p:stCondLst>
                                        </p:cTn>
                                        <p:tgtEl>
                                          <p:spTgt spid="41"/>
                                        </p:tgtEl>
                                        <p:attrNameLst>
                                          <p:attrName>style.visibility</p:attrName>
                                        </p:attrNameLst>
                                      </p:cBhvr>
                                      <p:to>
                                        <p:strVal val="hidden"/>
                                      </p:to>
                                    </p:set>
                                  </p:childTnLst>
                                </p:cTn>
                              </p:par>
                              <p:par>
                                <p:cTn id="220" presetID="9" presetClass="exit" presetSubtype="0" fill="hold" grpId="1" nodeType="withEffect">
                                  <p:stCondLst>
                                    <p:cond delay="0"/>
                                  </p:stCondLst>
                                  <p:childTnLst>
                                    <p:animEffect transition="out" filter="dissolve">
                                      <p:cBhvr>
                                        <p:cTn id="221" dur="500"/>
                                        <p:tgtEl>
                                          <p:spTgt spid="42"/>
                                        </p:tgtEl>
                                      </p:cBhvr>
                                    </p:animEffect>
                                    <p:set>
                                      <p:cBhvr>
                                        <p:cTn id="222" dur="1" fill="hold">
                                          <p:stCondLst>
                                            <p:cond delay="499"/>
                                          </p:stCondLst>
                                        </p:cTn>
                                        <p:tgtEl>
                                          <p:spTgt spid="42"/>
                                        </p:tgtEl>
                                        <p:attrNameLst>
                                          <p:attrName>style.visibility</p:attrName>
                                        </p:attrNameLst>
                                      </p:cBhvr>
                                      <p:to>
                                        <p:strVal val="hidden"/>
                                      </p:to>
                                    </p:set>
                                  </p:childTnLst>
                                </p:cTn>
                              </p:par>
                              <p:par>
                                <p:cTn id="223" presetID="9" presetClass="exit" presetSubtype="0" fill="hold" grpId="1" nodeType="withEffect">
                                  <p:stCondLst>
                                    <p:cond delay="0"/>
                                  </p:stCondLst>
                                  <p:childTnLst>
                                    <p:animEffect transition="out" filter="dissolve">
                                      <p:cBhvr>
                                        <p:cTn id="224" dur="500"/>
                                        <p:tgtEl>
                                          <p:spTgt spid="37"/>
                                        </p:tgtEl>
                                      </p:cBhvr>
                                    </p:animEffect>
                                    <p:set>
                                      <p:cBhvr>
                                        <p:cTn id="225" dur="1" fill="hold">
                                          <p:stCondLst>
                                            <p:cond delay="499"/>
                                          </p:stCondLst>
                                        </p:cTn>
                                        <p:tgtEl>
                                          <p:spTgt spid="37"/>
                                        </p:tgtEl>
                                        <p:attrNameLst>
                                          <p:attrName>style.visibility</p:attrName>
                                        </p:attrNameLst>
                                      </p:cBhvr>
                                      <p:to>
                                        <p:strVal val="hidden"/>
                                      </p:to>
                                    </p:set>
                                  </p:childTnLst>
                                </p:cTn>
                              </p:par>
                              <p:par>
                                <p:cTn id="226" presetID="9" presetClass="exit" presetSubtype="0" fill="hold" grpId="2" nodeType="withEffect">
                                  <p:stCondLst>
                                    <p:cond delay="0"/>
                                  </p:stCondLst>
                                  <p:childTnLst>
                                    <p:animEffect transition="out" filter="dissolve">
                                      <p:cBhvr>
                                        <p:cTn id="227" dur="500"/>
                                        <p:tgtEl>
                                          <p:spTgt spid="40"/>
                                        </p:tgtEl>
                                      </p:cBhvr>
                                    </p:animEffect>
                                    <p:set>
                                      <p:cBhvr>
                                        <p:cTn id="228" dur="1" fill="hold">
                                          <p:stCondLst>
                                            <p:cond delay="499"/>
                                          </p:stCondLst>
                                        </p:cTn>
                                        <p:tgtEl>
                                          <p:spTgt spid="40"/>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nodeType="clickEffect">
                                  <p:stCondLst>
                                    <p:cond delay="0"/>
                                  </p:stCondLst>
                                  <p:childTnLst>
                                    <p:set>
                                      <p:cBhvr>
                                        <p:cTn id="232" dur="1" fill="hold">
                                          <p:stCondLst>
                                            <p:cond delay="0"/>
                                          </p:stCondLst>
                                        </p:cTn>
                                        <p:tgtEl>
                                          <p:spTgt spid="38"/>
                                        </p:tgtEl>
                                        <p:attrNameLst>
                                          <p:attrName>style.visibility</p:attrName>
                                        </p:attrNameLst>
                                      </p:cBhvr>
                                      <p:to>
                                        <p:strVal val="visible"/>
                                      </p:to>
                                    </p:set>
                                    <p:animEffect transition="in" filter="dissolve">
                                      <p:cBhvr>
                                        <p:cTn id="233" dur="500"/>
                                        <p:tgtEl>
                                          <p:spTgt spid="3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1" nodeType="clickEffect">
                                  <p:stCondLst>
                                    <p:cond delay="0"/>
                                  </p:stCondLst>
                                  <p:childTnLst>
                                    <p:animEffect transition="out" filter="dissolve">
                                      <p:cBhvr>
                                        <p:cTn id="237" dur="500"/>
                                        <p:tgtEl>
                                          <p:spTgt spid="22"/>
                                        </p:tgtEl>
                                      </p:cBhvr>
                                    </p:animEffect>
                                    <p:set>
                                      <p:cBhvr>
                                        <p:cTn id="238" dur="1" fill="hold">
                                          <p:stCondLst>
                                            <p:cond delay="499"/>
                                          </p:stCondLst>
                                        </p:cTn>
                                        <p:tgtEl>
                                          <p:spTgt spid="22"/>
                                        </p:tgtEl>
                                        <p:attrNameLst>
                                          <p:attrName>style.visibility</p:attrName>
                                        </p:attrNameLst>
                                      </p:cBhvr>
                                      <p:to>
                                        <p:strVal val="hidden"/>
                                      </p:to>
                                    </p:set>
                                  </p:childTnLst>
                                </p:cTn>
                              </p:par>
                              <p:par>
                                <p:cTn id="239" presetID="9" presetClass="entr" presetSubtype="0" fill="hold" grpId="0" nodeType="withEffect">
                                  <p:stCondLst>
                                    <p:cond delay="0"/>
                                  </p:stCondLst>
                                  <p:childTnLst>
                                    <p:set>
                                      <p:cBhvr>
                                        <p:cTn id="240" dur="1" fill="hold">
                                          <p:stCondLst>
                                            <p:cond delay="0"/>
                                          </p:stCondLst>
                                        </p:cTn>
                                        <p:tgtEl>
                                          <p:spTgt spid="53"/>
                                        </p:tgtEl>
                                        <p:attrNameLst>
                                          <p:attrName>style.visibility</p:attrName>
                                        </p:attrNameLst>
                                      </p:cBhvr>
                                      <p:to>
                                        <p:strVal val="visible"/>
                                      </p:to>
                                    </p:set>
                                    <p:animEffect transition="in" filter="dissolve">
                                      <p:cBhvr>
                                        <p:cTn id="241" dur="500"/>
                                        <p:tgtEl>
                                          <p:spTgt spid="53"/>
                                        </p:tgtEl>
                                      </p:cBhvr>
                                    </p:animEffect>
                                  </p:childTnLst>
                                </p:cTn>
                              </p:par>
                            </p:childTnLst>
                          </p:cTn>
                        </p:par>
                      </p:childTnLst>
                    </p:cTn>
                  </p:par>
                  <p:par>
                    <p:cTn id="242" fill="hold">
                      <p:stCondLst>
                        <p:cond delay="indefinite"/>
                      </p:stCondLst>
                      <p:childTnLst>
                        <p:par>
                          <p:cTn id="243" fill="hold">
                            <p:stCondLst>
                              <p:cond delay="0"/>
                            </p:stCondLst>
                            <p:childTnLst>
                              <p:par>
                                <p:cTn id="244" presetID="9" presetClass="exit" presetSubtype="0" fill="hold" nodeType="clickEffect">
                                  <p:stCondLst>
                                    <p:cond delay="0"/>
                                  </p:stCondLst>
                                  <p:childTnLst>
                                    <p:animEffect transition="out" filter="dissolve">
                                      <p:cBhvr>
                                        <p:cTn id="245" dur="500"/>
                                        <p:tgtEl>
                                          <p:spTgt spid="38"/>
                                        </p:tgtEl>
                                      </p:cBhvr>
                                    </p:animEffect>
                                    <p:set>
                                      <p:cBhvr>
                                        <p:cTn id="246" dur="1" fill="hold">
                                          <p:stCondLst>
                                            <p:cond delay="499"/>
                                          </p:stCondLst>
                                        </p:cTn>
                                        <p:tgtEl>
                                          <p:spTgt spid="38"/>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9" presetClass="entr" presetSubtype="0" fill="hold" nodeType="clickEffect">
                                  <p:stCondLst>
                                    <p:cond delay="0"/>
                                  </p:stCondLst>
                                  <p:childTnLst>
                                    <p:set>
                                      <p:cBhvr>
                                        <p:cTn id="250" dur="1" fill="hold">
                                          <p:stCondLst>
                                            <p:cond delay="0"/>
                                          </p:stCondLst>
                                        </p:cTn>
                                        <p:tgtEl>
                                          <p:spTgt spid="58"/>
                                        </p:tgtEl>
                                        <p:attrNameLst>
                                          <p:attrName>style.visibility</p:attrName>
                                        </p:attrNameLst>
                                      </p:cBhvr>
                                      <p:to>
                                        <p:strVal val="visible"/>
                                      </p:to>
                                    </p:set>
                                    <p:animEffect transition="in" filter="dissolve">
                                      <p:cBhvr>
                                        <p:cTn id="251" dur="500"/>
                                        <p:tgtEl>
                                          <p:spTgt spid="58"/>
                                        </p:tgtEl>
                                      </p:cBhvr>
                                    </p:animEffect>
                                  </p:childTnLst>
                                </p:cTn>
                              </p:par>
                            </p:childTnLst>
                          </p:cTn>
                        </p:par>
                      </p:childTnLst>
                    </p:cTn>
                  </p:par>
                  <p:par>
                    <p:cTn id="252" fill="hold">
                      <p:stCondLst>
                        <p:cond delay="indefinite"/>
                      </p:stCondLst>
                      <p:childTnLst>
                        <p:par>
                          <p:cTn id="253" fill="hold">
                            <p:stCondLst>
                              <p:cond delay="0"/>
                            </p:stCondLst>
                            <p:childTnLst>
                              <p:par>
                                <p:cTn id="254" presetID="9" presetClass="exit" presetSubtype="0" fill="hold" nodeType="clickEffect">
                                  <p:stCondLst>
                                    <p:cond delay="0"/>
                                  </p:stCondLst>
                                  <p:childTnLst>
                                    <p:animEffect transition="out" filter="dissolve">
                                      <p:cBhvr>
                                        <p:cTn id="255" dur="500"/>
                                        <p:tgtEl>
                                          <p:spTgt spid="58"/>
                                        </p:tgtEl>
                                      </p:cBhvr>
                                    </p:animEffect>
                                    <p:set>
                                      <p:cBhvr>
                                        <p:cTn id="256" dur="1" fill="hold">
                                          <p:stCondLst>
                                            <p:cond delay="499"/>
                                          </p:stCondLst>
                                        </p:cTn>
                                        <p:tgtEl>
                                          <p:spTgt spid="5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9" presetClass="entr" presetSubtype="0" fill="hold" grpId="0" nodeType="clickEffect">
                                  <p:stCondLst>
                                    <p:cond delay="0"/>
                                  </p:stCondLst>
                                  <p:childTnLst>
                                    <p:set>
                                      <p:cBhvr>
                                        <p:cTn id="260" dur="1" fill="hold">
                                          <p:stCondLst>
                                            <p:cond delay="0"/>
                                          </p:stCondLst>
                                        </p:cTn>
                                        <p:tgtEl>
                                          <p:spTgt spid="52"/>
                                        </p:tgtEl>
                                        <p:attrNameLst>
                                          <p:attrName>style.visibility</p:attrName>
                                        </p:attrNameLst>
                                      </p:cBhvr>
                                      <p:to>
                                        <p:strVal val="visible"/>
                                      </p:to>
                                    </p:set>
                                    <p:animEffect transition="in" filter="dissolve">
                                      <p:cBhvr>
                                        <p:cTn id="261" dur="500"/>
                                        <p:tgtEl>
                                          <p:spTgt spid="52"/>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ntr" presetSubtype="0" fill="hold" grpId="0" nodeType="clickEffect">
                                  <p:stCondLst>
                                    <p:cond delay="0"/>
                                  </p:stCondLst>
                                  <p:childTnLst>
                                    <p:set>
                                      <p:cBhvr>
                                        <p:cTn id="265" dur="1" fill="hold">
                                          <p:stCondLst>
                                            <p:cond delay="0"/>
                                          </p:stCondLst>
                                        </p:cTn>
                                        <p:tgtEl>
                                          <p:spTgt spid="60"/>
                                        </p:tgtEl>
                                        <p:attrNameLst>
                                          <p:attrName>style.visibility</p:attrName>
                                        </p:attrNameLst>
                                      </p:cBhvr>
                                      <p:to>
                                        <p:strVal val="visible"/>
                                      </p:to>
                                    </p:set>
                                    <p:animEffect transition="in" filter="dissolve">
                                      <p:cBhvr>
                                        <p:cTn id="2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9" grpId="0"/>
      <p:bldP spid="20" grpId="0"/>
      <p:bldP spid="21" grpId="0"/>
      <p:bldP spid="21" grpId="1"/>
      <p:bldP spid="22" grpId="0"/>
      <p:bldP spid="22" grpId="1"/>
      <p:bldP spid="23" grpId="0"/>
      <p:bldP spid="24" grpId="0"/>
      <p:bldP spid="25" grpId="0"/>
      <p:bldP spid="26" grpId="0"/>
      <p:bldP spid="27" grpId="0"/>
      <p:bldP spid="28" grpId="0" animBg="1"/>
      <p:bldP spid="32" grpId="0" animBg="1"/>
      <p:bldP spid="34" grpId="0" animBg="1"/>
      <p:bldP spid="36" grpId="0" animBg="1"/>
      <p:bldP spid="36" grpId="1" animBg="1"/>
      <p:bldP spid="37" grpId="0"/>
      <p:bldP spid="37" grpId="1"/>
      <p:bldP spid="39" grpId="0"/>
      <p:bldP spid="39" grpId="1"/>
      <p:bldP spid="40" grpId="0" animBg="1"/>
      <p:bldP spid="40" grpId="1" animBg="1"/>
      <p:bldP spid="40" grpId="2" animBg="1"/>
      <p:bldP spid="41" grpId="0"/>
      <p:bldP spid="41" grpId="1"/>
      <p:bldP spid="42" grpId="0"/>
      <p:bldP spid="42" grpId="1"/>
      <p:bldP spid="43" grpId="0"/>
      <p:bldP spid="43" grpId="1"/>
      <p:bldP spid="44" grpId="0"/>
      <p:bldP spid="44" grpId="1"/>
      <p:bldP spid="45" grpId="0" animBg="1"/>
      <p:bldP spid="50" grpId="0" animBg="1"/>
      <p:bldP spid="51" grpId="0" animBg="1"/>
      <p:bldP spid="52" grpId="0" animBg="1"/>
      <p:bldP spid="53" grpId="0"/>
      <p:bldP spid="6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Describe why hash tables are valuable</a:t>
            </a:r>
          </a:p>
          <a:p>
            <a:r>
              <a:rPr lang="en-US" dirty="0"/>
              <a:t>Describe the role of a </a:t>
            </a:r>
            <a:r>
              <a:rPr lang="en-US" dirty="0">
                <a:solidFill>
                  <a:schemeClr val="accent1"/>
                </a:solidFill>
              </a:rPr>
              <a:t>hash function </a:t>
            </a:r>
            <a:r>
              <a:rPr lang="en-US" dirty="0"/>
              <a:t>and the </a:t>
            </a:r>
            <a:r>
              <a:rPr lang="en-US" dirty="0">
                <a:solidFill>
                  <a:schemeClr val="accent1"/>
                </a:solidFill>
              </a:rPr>
              <a:t>hash code</a:t>
            </a:r>
          </a:p>
          <a:p>
            <a:r>
              <a:rPr lang="en-US" dirty="0"/>
              <a:t>Describe Java’s Hash Code </a:t>
            </a:r>
            <a:r>
              <a:rPr lang="en-US" dirty="0">
                <a:solidFill>
                  <a:srgbClr val="1B8E1D"/>
                </a:solidFill>
              </a:rPr>
              <a:t>Conventions</a:t>
            </a:r>
          </a:p>
          <a:p>
            <a:r>
              <a:rPr lang="en-US" dirty="0"/>
              <a:t>Describe Java’s </a:t>
            </a:r>
            <a:r>
              <a:rPr lang="en-US" dirty="0">
                <a:solidFill>
                  <a:schemeClr val="accent6"/>
                </a:solidFill>
              </a:rPr>
              <a:t>implementations</a:t>
            </a:r>
            <a:r>
              <a:rPr lang="en-US" dirty="0"/>
              <a:t> of hash code</a:t>
            </a:r>
          </a:p>
          <a:p>
            <a:r>
              <a:rPr lang="en-US" dirty="0"/>
              <a:t>Describe alternative methods for </a:t>
            </a:r>
            <a:r>
              <a:rPr lang="en-US" dirty="0">
                <a:solidFill>
                  <a:schemeClr val="accent4"/>
                </a:solidFill>
              </a:rPr>
              <a:t>handling collisions </a:t>
            </a:r>
            <a:r>
              <a:rPr lang="en-US" dirty="0"/>
              <a:t>in a Hash Table</a:t>
            </a:r>
          </a:p>
          <a:p>
            <a:r>
              <a:rPr lang="en-US" dirty="0"/>
              <a:t>Identify other </a:t>
            </a:r>
            <a:r>
              <a:rPr lang="en-US" dirty="0">
                <a:solidFill>
                  <a:schemeClr val="accent1"/>
                </a:solidFill>
              </a:rPr>
              <a:t>challenges</a:t>
            </a:r>
            <a:r>
              <a:rPr lang="en-US" dirty="0"/>
              <a:t> associated with Hash Tables</a:t>
            </a:r>
          </a:p>
          <a:p>
            <a:r>
              <a:rPr lang="en-US" dirty="0"/>
              <a:t>Explain the difference between a </a:t>
            </a:r>
            <a:r>
              <a:rPr lang="en-US" dirty="0">
                <a:solidFill>
                  <a:schemeClr val="accent6"/>
                </a:solidFill>
              </a:rPr>
              <a:t>Hash Set</a:t>
            </a:r>
            <a:r>
              <a:rPr lang="en-US" dirty="0"/>
              <a:t>, </a:t>
            </a:r>
            <a:r>
              <a:rPr lang="en-US" dirty="0">
                <a:solidFill>
                  <a:schemeClr val="accent6"/>
                </a:solidFill>
              </a:rPr>
              <a:t>Hash Map </a:t>
            </a:r>
            <a:r>
              <a:rPr lang="en-US" dirty="0"/>
              <a:t>and</a:t>
            </a:r>
            <a:r>
              <a:rPr lang="en-US" dirty="0">
                <a:solidFill>
                  <a:schemeClr val="accent6"/>
                </a:solidFill>
              </a:rPr>
              <a:t> Hash Table</a:t>
            </a:r>
          </a:p>
          <a:p>
            <a:pPr marL="0" indent="0">
              <a:buNone/>
            </a:pPr>
            <a:endParaRPr lang="en-US" dirty="0">
              <a:solidFill>
                <a:schemeClr val="accent6">
                  <a:lumMod val="75000"/>
                </a:schemeClr>
              </a:solidFill>
            </a:endParaRP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p:txBody>
          <a:bodyPr/>
          <a:lstStyle/>
          <a:p>
            <a:r>
              <a:rPr lang="en-US" altLang="zh-CN" dirty="0"/>
              <a:t>Closed</a:t>
            </a:r>
            <a:r>
              <a:rPr lang="zh-CN" altLang="en-US" dirty="0"/>
              <a:t> </a:t>
            </a:r>
            <a:r>
              <a:rPr lang="en-US" altLang="zh-CN" dirty="0"/>
              <a:t>Addressing:</a:t>
            </a:r>
            <a:r>
              <a:rPr lang="zh-CN" altLang="en-US" dirty="0"/>
              <a:t> </a:t>
            </a:r>
            <a:r>
              <a:rPr lang="en-US" altLang="zh-CN" dirty="0"/>
              <a:t>Separate</a:t>
            </a:r>
            <a:r>
              <a:rPr lang="zh-CN" altLang="en-US" dirty="0"/>
              <a:t> </a:t>
            </a:r>
            <a:r>
              <a:rPr lang="en-US" altLang="zh-CN" dirty="0"/>
              <a:t>Chaining</a:t>
            </a:r>
            <a:endParaRPr lang="en-US" dirty="0"/>
          </a:p>
        </p:txBody>
      </p:sp>
      <p:sp>
        <p:nvSpPr>
          <p:cNvPr id="110" name="object 4">
            <a:extLst>
              <a:ext uri="{FF2B5EF4-FFF2-40B4-BE49-F238E27FC236}">
                <a16:creationId xmlns:a16="http://schemas.microsoft.com/office/drawing/2014/main" id="{823464C7-DE93-2143-A72B-5B616FB1085E}"/>
              </a:ext>
            </a:extLst>
          </p:cNvPr>
          <p:cNvSpPr txBox="1"/>
          <p:nvPr/>
        </p:nvSpPr>
        <p:spPr>
          <a:xfrm>
            <a:off x="533968" y="194604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0</a:t>
            </a:r>
            <a:endParaRPr sz="1000" dirty="0">
              <a:solidFill>
                <a:srgbClr val="FF0000"/>
              </a:solidFill>
              <a:latin typeface="Arial" charset="0"/>
              <a:ea typeface="Arial" charset="0"/>
              <a:cs typeface="Arial" charset="0"/>
            </a:endParaRPr>
          </a:p>
        </p:txBody>
      </p:sp>
      <p:sp>
        <p:nvSpPr>
          <p:cNvPr id="111" name="object 5">
            <a:extLst>
              <a:ext uri="{FF2B5EF4-FFF2-40B4-BE49-F238E27FC236}">
                <a16:creationId xmlns:a16="http://schemas.microsoft.com/office/drawing/2014/main" id="{6C9D86B0-7877-B944-83CF-C132A4BC0D5E}"/>
              </a:ext>
            </a:extLst>
          </p:cNvPr>
          <p:cNvSpPr txBox="1"/>
          <p:nvPr/>
        </p:nvSpPr>
        <p:spPr>
          <a:xfrm>
            <a:off x="533968" y="233292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a:t>
            </a:r>
            <a:endParaRPr sz="1000">
              <a:solidFill>
                <a:srgbClr val="FF0000"/>
              </a:solidFill>
              <a:latin typeface="Arial" charset="0"/>
              <a:ea typeface="Arial" charset="0"/>
              <a:cs typeface="Arial" charset="0"/>
            </a:endParaRPr>
          </a:p>
        </p:txBody>
      </p:sp>
      <p:sp>
        <p:nvSpPr>
          <p:cNvPr id="112" name="object 6">
            <a:extLst>
              <a:ext uri="{FF2B5EF4-FFF2-40B4-BE49-F238E27FC236}">
                <a16:creationId xmlns:a16="http://schemas.microsoft.com/office/drawing/2014/main" id="{1FA065F8-6789-5049-A9E4-0B78596A60BE}"/>
              </a:ext>
            </a:extLst>
          </p:cNvPr>
          <p:cNvSpPr txBox="1"/>
          <p:nvPr/>
        </p:nvSpPr>
        <p:spPr>
          <a:xfrm>
            <a:off x="533968" y="2712166"/>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2</a:t>
            </a:r>
            <a:endParaRPr sz="1000" dirty="0">
              <a:solidFill>
                <a:srgbClr val="FF0000"/>
              </a:solidFill>
              <a:latin typeface="Arial" charset="0"/>
              <a:ea typeface="Arial" charset="0"/>
              <a:cs typeface="Arial" charset="0"/>
            </a:endParaRPr>
          </a:p>
        </p:txBody>
      </p:sp>
      <p:sp>
        <p:nvSpPr>
          <p:cNvPr id="113" name="object 7">
            <a:extLst>
              <a:ext uri="{FF2B5EF4-FFF2-40B4-BE49-F238E27FC236}">
                <a16:creationId xmlns:a16="http://schemas.microsoft.com/office/drawing/2014/main" id="{DC3F91F5-3D54-514B-9AEF-59CD8D1455ED}"/>
              </a:ext>
            </a:extLst>
          </p:cNvPr>
          <p:cNvSpPr txBox="1"/>
          <p:nvPr/>
        </p:nvSpPr>
        <p:spPr>
          <a:xfrm>
            <a:off x="533968" y="3091411"/>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3</a:t>
            </a:r>
            <a:endParaRPr sz="1000">
              <a:solidFill>
                <a:srgbClr val="FF0000"/>
              </a:solidFill>
              <a:latin typeface="Arial" charset="0"/>
              <a:ea typeface="Arial" charset="0"/>
              <a:cs typeface="Arial" charset="0"/>
            </a:endParaRPr>
          </a:p>
        </p:txBody>
      </p:sp>
      <p:sp>
        <p:nvSpPr>
          <p:cNvPr id="114" name="object 8">
            <a:extLst>
              <a:ext uri="{FF2B5EF4-FFF2-40B4-BE49-F238E27FC236}">
                <a16:creationId xmlns:a16="http://schemas.microsoft.com/office/drawing/2014/main" id="{539B6308-350A-6440-8CC8-AA0349701B7A}"/>
              </a:ext>
            </a:extLst>
          </p:cNvPr>
          <p:cNvSpPr txBox="1"/>
          <p:nvPr/>
        </p:nvSpPr>
        <p:spPr>
          <a:xfrm>
            <a:off x="533968" y="347828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4</a:t>
            </a:r>
            <a:endParaRPr sz="1000">
              <a:solidFill>
                <a:srgbClr val="FF0000"/>
              </a:solidFill>
              <a:latin typeface="Arial" charset="0"/>
              <a:ea typeface="Arial" charset="0"/>
              <a:cs typeface="Arial" charset="0"/>
            </a:endParaRPr>
          </a:p>
        </p:txBody>
      </p:sp>
      <p:sp>
        <p:nvSpPr>
          <p:cNvPr id="115" name="object 9">
            <a:extLst>
              <a:ext uri="{FF2B5EF4-FFF2-40B4-BE49-F238E27FC236}">
                <a16:creationId xmlns:a16="http://schemas.microsoft.com/office/drawing/2014/main" id="{67FC4546-6C0C-0E4A-88A1-80FE30489A88}"/>
              </a:ext>
            </a:extLst>
          </p:cNvPr>
          <p:cNvSpPr txBox="1"/>
          <p:nvPr/>
        </p:nvSpPr>
        <p:spPr>
          <a:xfrm>
            <a:off x="533968" y="3857539"/>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5</a:t>
            </a:r>
            <a:endParaRPr sz="1000">
              <a:solidFill>
                <a:srgbClr val="FF0000"/>
              </a:solidFill>
              <a:latin typeface="Arial" charset="0"/>
              <a:ea typeface="Arial" charset="0"/>
              <a:cs typeface="Arial" charset="0"/>
            </a:endParaRPr>
          </a:p>
        </p:txBody>
      </p:sp>
      <p:sp>
        <p:nvSpPr>
          <p:cNvPr id="116" name="object 10">
            <a:extLst>
              <a:ext uri="{FF2B5EF4-FFF2-40B4-BE49-F238E27FC236}">
                <a16:creationId xmlns:a16="http://schemas.microsoft.com/office/drawing/2014/main" id="{B571F14E-8D8A-EE4D-97FC-1BD95E4DD8E0}"/>
              </a:ext>
            </a:extLst>
          </p:cNvPr>
          <p:cNvSpPr txBox="1"/>
          <p:nvPr/>
        </p:nvSpPr>
        <p:spPr>
          <a:xfrm>
            <a:off x="533968" y="423678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6</a:t>
            </a:r>
            <a:endParaRPr sz="1000">
              <a:solidFill>
                <a:srgbClr val="FF0000"/>
              </a:solidFill>
              <a:latin typeface="Arial" charset="0"/>
              <a:ea typeface="Arial" charset="0"/>
              <a:cs typeface="Arial" charset="0"/>
            </a:endParaRPr>
          </a:p>
        </p:txBody>
      </p:sp>
      <p:sp>
        <p:nvSpPr>
          <p:cNvPr id="117" name="object 11">
            <a:extLst>
              <a:ext uri="{FF2B5EF4-FFF2-40B4-BE49-F238E27FC236}">
                <a16:creationId xmlns:a16="http://schemas.microsoft.com/office/drawing/2014/main" id="{BCEF15AF-A3F8-FB4C-8998-EEF6588586A8}"/>
              </a:ext>
            </a:extLst>
          </p:cNvPr>
          <p:cNvSpPr txBox="1"/>
          <p:nvPr/>
        </p:nvSpPr>
        <p:spPr>
          <a:xfrm>
            <a:off x="533968" y="4616027"/>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7</a:t>
            </a:r>
            <a:endParaRPr sz="1000">
              <a:solidFill>
                <a:srgbClr val="FF0000"/>
              </a:solidFill>
              <a:latin typeface="Arial" charset="0"/>
              <a:ea typeface="Arial" charset="0"/>
              <a:cs typeface="Arial" charset="0"/>
            </a:endParaRPr>
          </a:p>
        </p:txBody>
      </p:sp>
      <p:sp>
        <p:nvSpPr>
          <p:cNvPr id="118" name="object 12">
            <a:extLst>
              <a:ext uri="{FF2B5EF4-FFF2-40B4-BE49-F238E27FC236}">
                <a16:creationId xmlns:a16="http://schemas.microsoft.com/office/drawing/2014/main" id="{A798B0D4-CA35-124A-8B58-8AAC4E08A5FE}"/>
              </a:ext>
            </a:extLst>
          </p:cNvPr>
          <p:cNvSpPr txBox="1"/>
          <p:nvPr/>
        </p:nvSpPr>
        <p:spPr>
          <a:xfrm>
            <a:off x="533968" y="500290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8</a:t>
            </a:r>
            <a:endParaRPr sz="1000">
              <a:solidFill>
                <a:srgbClr val="FF0000"/>
              </a:solidFill>
              <a:latin typeface="Arial" charset="0"/>
              <a:ea typeface="Arial" charset="0"/>
              <a:cs typeface="Arial" charset="0"/>
            </a:endParaRPr>
          </a:p>
        </p:txBody>
      </p:sp>
      <p:sp>
        <p:nvSpPr>
          <p:cNvPr id="119" name="object 13">
            <a:extLst>
              <a:ext uri="{FF2B5EF4-FFF2-40B4-BE49-F238E27FC236}">
                <a16:creationId xmlns:a16="http://schemas.microsoft.com/office/drawing/2014/main" id="{64396DB7-A6A2-5E4A-91A6-7D65784C2FCE}"/>
              </a:ext>
            </a:extLst>
          </p:cNvPr>
          <p:cNvSpPr txBox="1"/>
          <p:nvPr/>
        </p:nvSpPr>
        <p:spPr>
          <a:xfrm>
            <a:off x="533968" y="538215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9</a:t>
            </a:r>
            <a:endParaRPr sz="1000">
              <a:solidFill>
                <a:srgbClr val="FF0000"/>
              </a:solidFill>
              <a:latin typeface="Arial" charset="0"/>
              <a:ea typeface="Arial" charset="0"/>
              <a:cs typeface="Arial" charset="0"/>
            </a:endParaRPr>
          </a:p>
        </p:txBody>
      </p:sp>
      <p:sp>
        <p:nvSpPr>
          <p:cNvPr id="120" name="object 14">
            <a:extLst>
              <a:ext uri="{FF2B5EF4-FFF2-40B4-BE49-F238E27FC236}">
                <a16:creationId xmlns:a16="http://schemas.microsoft.com/office/drawing/2014/main" id="{40F714E6-0795-7542-96D3-EB9FDDD15258}"/>
              </a:ext>
            </a:extLst>
          </p:cNvPr>
          <p:cNvSpPr txBox="1"/>
          <p:nvPr/>
        </p:nvSpPr>
        <p:spPr>
          <a:xfrm>
            <a:off x="457200" y="5764193"/>
            <a:ext cx="264798"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10</a:t>
            </a:r>
            <a:endParaRPr sz="1000" dirty="0">
              <a:solidFill>
                <a:srgbClr val="FF0000"/>
              </a:solidFill>
              <a:latin typeface="Arial" charset="0"/>
              <a:ea typeface="Arial" charset="0"/>
              <a:cs typeface="Arial" charset="0"/>
            </a:endParaRPr>
          </a:p>
        </p:txBody>
      </p:sp>
      <p:sp>
        <p:nvSpPr>
          <p:cNvPr id="121" name="object 15">
            <a:extLst>
              <a:ext uri="{FF2B5EF4-FFF2-40B4-BE49-F238E27FC236}">
                <a16:creationId xmlns:a16="http://schemas.microsoft.com/office/drawing/2014/main" id="{52727723-66C8-1449-BDA8-86B4D5BD4EEA}"/>
              </a:ext>
            </a:extLst>
          </p:cNvPr>
          <p:cNvSpPr txBox="1"/>
          <p:nvPr/>
        </p:nvSpPr>
        <p:spPr>
          <a:xfrm>
            <a:off x="461289" y="6151066"/>
            <a:ext cx="24393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11</a:t>
            </a:r>
            <a:endParaRPr sz="1000" dirty="0">
              <a:solidFill>
                <a:srgbClr val="FF0000"/>
              </a:solidFill>
              <a:latin typeface="Arial" charset="0"/>
              <a:ea typeface="Arial" charset="0"/>
              <a:cs typeface="Arial" charset="0"/>
            </a:endParaRPr>
          </a:p>
        </p:txBody>
      </p:sp>
      <p:sp>
        <p:nvSpPr>
          <p:cNvPr id="123" name="object 21">
            <a:extLst>
              <a:ext uri="{FF2B5EF4-FFF2-40B4-BE49-F238E27FC236}">
                <a16:creationId xmlns:a16="http://schemas.microsoft.com/office/drawing/2014/main" id="{7C2EE356-EE6E-434A-88AA-9A2BEE264B97}"/>
              </a:ext>
            </a:extLst>
          </p:cNvPr>
          <p:cNvSpPr txBox="1"/>
          <p:nvPr/>
        </p:nvSpPr>
        <p:spPr>
          <a:xfrm>
            <a:off x="4050382" y="3315064"/>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124" name="Rectangle 123">
            <a:extLst>
              <a:ext uri="{FF2B5EF4-FFF2-40B4-BE49-F238E27FC236}">
                <a16:creationId xmlns:a16="http://schemas.microsoft.com/office/drawing/2014/main" id="{D8E8674B-D99D-FF4E-9705-C97132CB6F1B}"/>
              </a:ext>
            </a:extLst>
          </p:cNvPr>
          <p:cNvSpPr/>
          <p:nvPr/>
        </p:nvSpPr>
        <p:spPr>
          <a:xfrm>
            <a:off x="1596385" y="2240075"/>
            <a:ext cx="372638"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125" name="Rectangle 124">
            <a:extLst>
              <a:ext uri="{FF2B5EF4-FFF2-40B4-BE49-F238E27FC236}">
                <a16:creationId xmlns:a16="http://schemas.microsoft.com/office/drawing/2014/main" id="{8E498187-6501-EC48-88F3-6123F93E851C}"/>
              </a:ext>
            </a:extLst>
          </p:cNvPr>
          <p:cNvSpPr/>
          <p:nvPr/>
        </p:nvSpPr>
        <p:spPr>
          <a:xfrm>
            <a:off x="1602757" y="3842285"/>
            <a:ext cx="385363"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126" name="Rectangle 125">
            <a:extLst>
              <a:ext uri="{FF2B5EF4-FFF2-40B4-BE49-F238E27FC236}">
                <a16:creationId xmlns:a16="http://schemas.microsoft.com/office/drawing/2014/main" id="{246EE0E0-1184-CE4B-B17B-12C168AF4AAB}"/>
              </a:ext>
            </a:extLst>
          </p:cNvPr>
          <p:cNvSpPr/>
          <p:nvPr/>
        </p:nvSpPr>
        <p:spPr>
          <a:xfrm>
            <a:off x="2365105" y="3368731"/>
            <a:ext cx="366126"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127" name="Rectangle 126">
            <a:extLst>
              <a:ext uri="{FF2B5EF4-FFF2-40B4-BE49-F238E27FC236}">
                <a16:creationId xmlns:a16="http://schemas.microsoft.com/office/drawing/2014/main" id="{34DECF34-33F2-DD40-B720-36853BD722E4}"/>
              </a:ext>
            </a:extLst>
          </p:cNvPr>
          <p:cNvSpPr/>
          <p:nvPr/>
        </p:nvSpPr>
        <p:spPr>
          <a:xfrm>
            <a:off x="1602757" y="5638562"/>
            <a:ext cx="346792"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128" name="Rectangle 127">
            <a:extLst>
              <a:ext uri="{FF2B5EF4-FFF2-40B4-BE49-F238E27FC236}">
                <a16:creationId xmlns:a16="http://schemas.microsoft.com/office/drawing/2014/main" id="{C1B9FC48-5794-204B-84D6-7A79CA16EA94}"/>
              </a:ext>
            </a:extLst>
          </p:cNvPr>
          <p:cNvSpPr/>
          <p:nvPr/>
        </p:nvSpPr>
        <p:spPr>
          <a:xfrm>
            <a:off x="1602757" y="3370377"/>
            <a:ext cx="359715"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129" name="Rectangle 128">
            <a:extLst>
              <a:ext uri="{FF2B5EF4-FFF2-40B4-BE49-F238E27FC236}">
                <a16:creationId xmlns:a16="http://schemas.microsoft.com/office/drawing/2014/main" id="{EBBB4C2C-21D8-9345-B85D-B05208738A6D}"/>
              </a:ext>
            </a:extLst>
          </p:cNvPr>
          <p:cNvSpPr/>
          <p:nvPr/>
        </p:nvSpPr>
        <p:spPr>
          <a:xfrm>
            <a:off x="1617252" y="6139994"/>
            <a:ext cx="372539"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130" name="Rectangle 129">
            <a:extLst>
              <a:ext uri="{FF2B5EF4-FFF2-40B4-BE49-F238E27FC236}">
                <a16:creationId xmlns:a16="http://schemas.microsoft.com/office/drawing/2014/main" id="{0C7AA186-682A-004F-BBEF-C28BFDBFDEE4}"/>
              </a:ext>
            </a:extLst>
          </p:cNvPr>
          <p:cNvSpPr/>
          <p:nvPr/>
        </p:nvSpPr>
        <p:spPr>
          <a:xfrm>
            <a:off x="2352271" y="5624575"/>
            <a:ext cx="359715"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131" name="Rectangle 130">
            <a:extLst>
              <a:ext uri="{FF2B5EF4-FFF2-40B4-BE49-F238E27FC236}">
                <a16:creationId xmlns:a16="http://schemas.microsoft.com/office/drawing/2014/main" id="{C4CC75B7-03F0-A048-950D-B8651D1A97AA}"/>
              </a:ext>
            </a:extLst>
          </p:cNvPr>
          <p:cNvSpPr/>
          <p:nvPr/>
        </p:nvSpPr>
        <p:spPr>
          <a:xfrm>
            <a:off x="1602752" y="4934616"/>
            <a:ext cx="346891"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graphicFrame>
        <p:nvGraphicFramePr>
          <p:cNvPr id="6" name="Table 5">
            <a:extLst>
              <a:ext uri="{FF2B5EF4-FFF2-40B4-BE49-F238E27FC236}">
                <a16:creationId xmlns:a16="http://schemas.microsoft.com/office/drawing/2014/main" id="{5F5B1EAC-3184-BC42-8CD0-D748C692ACD6}"/>
              </a:ext>
            </a:extLst>
          </p:cNvPr>
          <p:cNvGraphicFramePr>
            <a:graphicFrameLocks noGrp="1"/>
          </p:cNvGraphicFramePr>
          <p:nvPr>
            <p:extLst>
              <p:ext uri="{D42A27DB-BD31-4B8C-83A1-F6EECF244321}">
                <p14:modId xmlns:p14="http://schemas.microsoft.com/office/powerpoint/2010/main" val="3293473185"/>
              </p:ext>
            </p:extLst>
          </p:nvPr>
        </p:nvGraphicFramePr>
        <p:xfrm>
          <a:off x="782049" y="1862089"/>
          <a:ext cx="418075" cy="4597440"/>
        </p:xfrm>
        <a:graphic>
          <a:graphicData uri="http://schemas.openxmlformats.org/drawingml/2006/table">
            <a:tbl>
              <a:tblPr/>
              <a:tblGrid>
                <a:gridCol w="418075">
                  <a:extLst>
                    <a:ext uri="{9D8B030D-6E8A-4147-A177-3AD203B41FA5}">
                      <a16:colId xmlns:a16="http://schemas.microsoft.com/office/drawing/2014/main" val="627234297"/>
                    </a:ext>
                  </a:extLst>
                </a:gridCol>
              </a:tblGrid>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91014242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17801206"/>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39115310"/>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0269238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28597076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9170675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748015074"/>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63410009"/>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8843559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986299597"/>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194374228"/>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63606105"/>
                  </a:ext>
                </a:extLst>
              </a:tr>
            </a:tbl>
          </a:graphicData>
        </a:graphic>
      </p:graphicFrame>
      <p:sp>
        <p:nvSpPr>
          <p:cNvPr id="141" name="object 23">
            <a:extLst>
              <a:ext uri="{FF2B5EF4-FFF2-40B4-BE49-F238E27FC236}">
                <a16:creationId xmlns:a16="http://schemas.microsoft.com/office/drawing/2014/main" id="{765A47BC-A96E-3049-A9D8-0974CA3F512F}"/>
              </a:ext>
            </a:extLst>
          </p:cNvPr>
          <p:cNvSpPr txBox="1"/>
          <p:nvPr/>
        </p:nvSpPr>
        <p:spPr>
          <a:xfrm>
            <a:off x="3718662" y="3616454"/>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2" name="object 23">
            <a:extLst>
              <a:ext uri="{FF2B5EF4-FFF2-40B4-BE49-F238E27FC236}">
                <a16:creationId xmlns:a16="http://schemas.microsoft.com/office/drawing/2014/main" id="{BF8C3577-C829-E843-853D-C6FB4BF430D8}"/>
              </a:ext>
            </a:extLst>
          </p:cNvPr>
          <p:cNvSpPr txBox="1"/>
          <p:nvPr/>
        </p:nvSpPr>
        <p:spPr>
          <a:xfrm>
            <a:off x="3718662" y="3938124"/>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143" name="object 23">
            <a:extLst>
              <a:ext uri="{FF2B5EF4-FFF2-40B4-BE49-F238E27FC236}">
                <a16:creationId xmlns:a16="http://schemas.microsoft.com/office/drawing/2014/main" id="{D9C9F6E1-9D43-DF4E-8991-ADA5A6480DB8}"/>
              </a:ext>
            </a:extLst>
          </p:cNvPr>
          <p:cNvSpPr txBox="1"/>
          <p:nvPr/>
        </p:nvSpPr>
        <p:spPr>
          <a:xfrm>
            <a:off x="3718662" y="4581464"/>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144" name="object 23">
            <a:extLst>
              <a:ext uri="{FF2B5EF4-FFF2-40B4-BE49-F238E27FC236}">
                <a16:creationId xmlns:a16="http://schemas.microsoft.com/office/drawing/2014/main" id="{9CBB70B3-CB24-1143-B011-EB6475C2B704}"/>
              </a:ext>
            </a:extLst>
          </p:cNvPr>
          <p:cNvSpPr txBox="1"/>
          <p:nvPr/>
        </p:nvSpPr>
        <p:spPr>
          <a:xfrm>
            <a:off x="3718662" y="4259794"/>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145" name="object 23">
            <a:extLst>
              <a:ext uri="{FF2B5EF4-FFF2-40B4-BE49-F238E27FC236}">
                <a16:creationId xmlns:a16="http://schemas.microsoft.com/office/drawing/2014/main" id="{CC213206-1E06-1946-A583-4B5B54BE5341}"/>
              </a:ext>
            </a:extLst>
          </p:cNvPr>
          <p:cNvSpPr txBox="1"/>
          <p:nvPr/>
        </p:nvSpPr>
        <p:spPr>
          <a:xfrm>
            <a:off x="3718662" y="4903134"/>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6" name="object 23">
            <a:extLst>
              <a:ext uri="{FF2B5EF4-FFF2-40B4-BE49-F238E27FC236}">
                <a16:creationId xmlns:a16="http://schemas.microsoft.com/office/drawing/2014/main" id="{905C24CD-82BA-F045-9B79-50A609C55974}"/>
              </a:ext>
            </a:extLst>
          </p:cNvPr>
          <p:cNvSpPr txBox="1"/>
          <p:nvPr/>
        </p:nvSpPr>
        <p:spPr>
          <a:xfrm>
            <a:off x="3718662" y="5224804"/>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F</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147" name="object 23">
            <a:extLst>
              <a:ext uri="{FF2B5EF4-FFF2-40B4-BE49-F238E27FC236}">
                <a16:creationId xmlns:a16="http://schemas.microsoft.com/office/drawing/2014/main" id="{53D2E4B7-A4ED-6241-8862-9FAD7B41EC4D}"/>
              </a:ext>
            </a:extLst>
          </p:cNvPr>
          <p:cNvSpPr txBox="1"/>
          <p:nvPr/>
        </p:nvSpPr>
        <p:spPr>
          <a:xfrm>
            <a:off x="3718662" y="5546474"/>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148" name="object 23">
            <a:extLst>
              <a:ext uri="{FF2B5EF4-FFF2-40B4-BE49-F238E27FC236}">
                <a16:creationId xmlns:a16="http://schemas.microsoft.com/office/drawing/2014/main" id="{FD8521A4-C2D4-0544-8A6F-6614991565C0}"/>
              </a:ext>
            </a:extLst>
          </p:cNvPr>
          <p:cNvSpPr txBox="1"/>
          <p:nvPr/>
        </p:nvSpPr>
        <p:spPr>
          <a:xfrm>
            <a:off x="3718662" y="5868144"/>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cxnSp>
        <p:nvCxnSpPr>
          <p:cNvPr id="150" name="Straight Arrow Connector 149">
            <a:extLst>
              <a:ext uri="{FF2B5EF4-FFF2-40B4-BE49-F238E27FC236}">
                <a16:creationId xmlns:a16="http://schemas.microsoft.com/office/drawing/2014/main" id="{463B9538-360B-294B-B970-1437324A96DD}"/>
              </a:ext>
            </a:extLst>
          </p:cNvPr>
          <p:cNvCxnSpPr>
            <a:stCxn id="130" idx="3"/>
          </p:cNvCxnSpPr>
          <p:nvPr/>
        </p:nvCxnSpPr>
        <p:spPr>
          <a:xfrm>
            <a:off x="2711986"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C9037E8E-D786-E54B-ADF3-781F058CBED9}"/>
              </a:ext>
            </a:extLst>
          </p:cNvPr>
          <p:cNvCxnSpPr/>
          <p:nvPr/>
        </p:nvCxnSpPr>
        <p:spPr>
          <a:xfrm>
            <a:off x="2743451" y="355339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D7FD7771-46DA-9F47-A1D7-D8BAACFF6995}"/>
              </a:ext>
            </a:extLst>
          </p:cNvPr>
          <p:cNvCxnSpPr/>
          <p:nvPr/>
        </p:nvCxnSpPr>
        <p:spPr>
          <a:xfrm>
            <a:off x="1983258" y="2412486"/>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a:extLst>
              <a:ext uri="{FF2B5EF4-FFF2-40B4-BE49-F238E27FC236}">
                <a16:creationId xmlns:a16="http://schemas.microsoft.com/office/drawing/2014/main" id="{7F491E9B-DD89-D843-A12B-508288C9A637}"/>
              </a:ext>
            </a:extLst>
          </p:cNvPr>
          <p:cNvCxnSpPr/>
          <p:nvPr/>
        </p:nvCxnSpPr>
        <p:spPr>
          <a:xfrm>
            <a:off x="1991700" y="401765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153">
            <a:extLst>
              <a:ext uri="{FF2B5EF4-FFF2-40B4-BE49-F238E27FC236}">
                <a16:creationId xmlns:a16="http://schemas.microsoft.com/office/drawing/2014/main" id="{4B5D4E97-3A52-3A43-8936-DDDAC9CF1102}"/>
              </a:ext>
            </a:extLst>
          </p:cNvPr>
          <p:cNvCxnSpPr/>
          <p:nvPr/>
        </p:nvCxnSpPr>
        <p:spPr>
          <a:xfrm>
            <a:off x="1968933"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5994F3FD-0D0C-9C42-8D7E-4774AC3F83ED}"/>
              </a:ext>
            </a:extLst>
          </p:cNvPr>
          <p:cNvCxnSpPr/>
          <p:nvPr/>
        </p:nvCxnSpPr>
        <p:spPr>
          <a:xfrm>
            <a:off x="1949643" y="5119282"/>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D3E5C1CC-B239-5B45-A9DB-46FE664FD9FC}"/>
              </a:ext>
            </a:extLst>
          </p:cNvPr>
          <p:cNvCxnSpPr>
            <a:cxnSpLocks/>
          </p:cNvCxnSpPr>
          <p:nvPr/>
        </p:nvCxnSpPr>
        <p:spPr>
          <a:xfrm>
            <a:off x="1989791" y="6336434"/>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9" name="Straight Arrow Connector 158">
            <a:extLst>
              <a:ext uri="{FF2B5EF4-FFF2-40B4-BE49-F238E27FC236}">
                <a16:creationId xmlns:a16="http://schemas.microsoft.com/office/drawing/2014/main" id="{921159BF-AC7C-F340-BC50-B5819E717EE7}"/>
              </a:ext>
            </a:extLst>
          </p:cNvPr>
          <p:cNvCxnSpPr>
            <a:cxnSpLocks/>
          </p:cNvCxnSpPr>
          <p:nvPr/>
        </p:nvCxnSpPr>
        <p:spPr>
          <a:xfrm>
            <a:off x="1957720" y="355876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3CD7EBF9-0C2B-354E-9532-68B673992CA9}"/>
              </a:ext>
            </a:extLst>
          </p:cNvPr>
          <p:cNvCxnSpPr>
            <a:cxnSpLocks/>
          </p:cNvCxnSpPr>
          <p:nvPr/>
        </p:nvCxnSpPr>
        <p:spPr>
          <a:xfrm>
            <a:off x="1200124" y="355504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4B94ECB1-9E23-D44A-8370-B5F403D94420}"/>
              </a:ext>
            </a:extLst>
          </p:cNvPr>
          <p:cNvCxnSpPr>
            <a:cxnSpLocks/>
          </p:cNvCxnSpPr>
          <p:nvPr/>
        </p:nvCxnSpPr>
        <p:spPr>
          <a:xfrm>
            <a:off x="1206496" y="243249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DC3E8ADD-29D6-8945-9604-89D57A7BFE78}"/>
              </a:ext>
            </a:extLst>
          </p:cNvPr>
          <p:cNvCxnSpPr>
            <a:cxnSpLocks/>
          </p:cNvCxnSpPr>
          <p:nvPr/>
        </p:nvCxnSpPr>
        <p:spPr>
          <a:xfrm>
            <a:off x="1206496" y="511212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37906459-160B-F347-BAEB-ACAD42A31F16}"/>
              </a:ext>
            </a:extLst>
          </p:cNvPr>
          <p:cNvCxnSpPr>
            <a:cxnSpLocks/>
          </p:cNvCxnSpPr>
          <p:nvPr/>
        </p:nvCxnSpPr>
        <p:spPr>
          <a:xfrm>
            <a:off x="1200124" y="399961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3B5F44ED-4096-7F41-A3CF-CF36A49EA0E1}"/>
              </a:ext>
            </a:extLst>
          </p:cNvPr>
          <p:cNvCxnSpPr>
            <a:cxnSpLocks/>
          </p:cNvCxnSpPr>
          <p:nvPr/>
        </p:nvCxnSpPr>
        <p:spPr>
          <a:xfrm>
            <a:off x="1206496" y="5829965"/>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6FCA7119-3A2F-1548-88D6-AD9E33F8DB54}"/>
              </a:ext>
            </a:extLst>
          </p:cNvPr>
          <p:cNvCxnSpPr>
            <a:cxnSpLocks/>
          </p:cNvCxnSpPr>
          <p:nvPr/>
        </p:nvCxnSpPr>
        <p:spPr>
          <a:xfrm>
            <a:off x="1200124" y="633182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169" name="Rectangle 168">
            <a:extLst>
              <a:ext uri="{FF2B5EF4-FFF2-40B4-BE49-F238E27FC236}">
                <a16:creationId xmlns:a16="http://schemas.microsoft.com/office/drawing/2014/main" id="{76512D51-77C8-2641-B197-2C6BF9D1D5BE}"/>
              </a:ext>
            </a:extLst>
          </p:cNvPr>
          <p:cNvSpPr/>
          <p:nvPr/>
        </p:nvSpPr>
        <p:spPr>
          <a:xfrm>
            <a:off x="3054660" y="1512562"/>
            <a:ext cx="3253015" cy="369332"/>
          </a:xfrm>
          <a:prstGeom prst="rect">
            <a:avLst/>
          </a:prstGeom>
          <a:solidFill>
            <a:srgbClr val="E6A20E"/>
          </a:solidFill>
        </p:spPr>
        <p:txBody>
          <a:bodyPr wrap="square">
            <a:spAutoFit/>
          </a:bodyPr>
          <a:lstStyle/>
          <a:p>
            <a:r>
              <a:rPr lang="en-US" dirty="0">
                <a:latin typeface="Arial"/>
                <a:cs typeface="Arial"/>
              </a:rPr>
              <a:t>Use an array of M linked lists.</a:t>
            </a:r>
          </a:p>
        </p:txBody>
      </p:sp>
      <p:sp>
        <p:nvSpPr>
          <p:cNvPr id="170" name="object 23">
            <a:extLst>
              <a:ext uri="{FF2B5EF4-FFF2-40B4-BE49-F238E27FC236}">
                <a16:creationId xmlns:a16="http://schemas.microsoft.com/office/drawing/2014/main" id="{AB9B98BC-E4C2-D14A-8CC7-D6A54A69A9FA}"/>
              </a:ext>
            </a:extLst>
          </p:cNvPr>
          <p:cNvSpPr txBox="1"/>
          <p:nvPr/>
        </p:nvSpPr>
        <p:spPr>
          <a:xfrm>
            <a:off x="6176458" y="520473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171" name="object 23">
            <a:extLst>
              <a:ext uri="{FF2B5EF4-FFF2-40B4-BE49-F238E27FC236}">
                <a16:creationId xmlns:a16="http://schemas.microsoft.com/office/drawing/2014/main" id="{FAEAF448-0DFC-334A-B5C1-00F553CF3DE1}"/>
              </a:ext>
            </a:extLst>
          </p:cNvPr>
          <p:cNvSpPr txBox="1"/>
          <p:nvPr/>
        </p:nvSpPr>
        <p:spPr>
          <a:xfrm>
            <a:off x="6176458" y="552640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172" name="object 23">
            <a:extLst>
              <a:ext uri="{FF2B5EF4-FFF2-40B4-BE49-F238E27FC236}">
                <a16:creationId xmlns:a16="http://schemas.microsoft.com/office/drawing/2014/main" id="{A48D1C8D-F140-C84E-BA63-BC1B469D941A}"/>
              </a:ext>
            </a:extLst>
          </p:cNvPr>
          <p:cNvSpPr txBox="1"/>
          <p:nvPr/>
        </p:nvSpPr>
        <p:spPr>
          <a:xfrm>
            <a:off x="6171774" y="584807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sp>
        <p:nvSpPr>
          <p:cNvPr id="173" name="Rectangle 172">
            <a:extLst>
              <a:ext uri="{FF2B5EF4-FFF2-40B4-BE49-F238E27FC236}">
                <a16:creationId xmlns:a16="http://schemas.microsoft.com/office/drawing/2014/main" id="{6D5C40FB-9443-F74A-B15A-74F9D21A7849}"/>
              </a:ext>
            </a:extLst>
          </p:cNvPr>
          <p:cNvSpPr/>
          <p:nvPr/>
        </p:nvSpPr>
        <p:spPr>
          <a:xfrm>
            <a:off x="3054660" y="2146216"/>
            <a:ext cx="5191717" cy="369332"/>
          </a:xfrm>
          <a:prstGeom prst="rect">
            <a:avLst/>
          </a:prstGeom>
          <a:solidFill>
            <a:srgbClr val="E6A20E"/>
          </a:solidFill>
        </p:spPr>
        <p:txBody>
          <a:bodyPr wrap="square">
            <a:spAutoFit/>
          </a:bodyPr>
          <a:lstStyle/>
          <a:p>
            <a:r>
              <a:rPr lang="en-US" dirty="0">
                <a:solidFill>
                  <a:schemeClr val="accent1"/>
                </a:solidFill>
                <a:latin typeface="Arial"/>
                <a:cs typeface="Arial"/>
              </a:rPr>
              <a:t>Insert</a:t>
            </a:r>
            <a:r>
              <a:rPr lang="en-US" dirty="0">
                <a:latin typeface="Arial"/>
                <a:cs typeface="Arial"/>
              </a:rPr>
              <a:t>:</a:t>
            </a:r>
            <a:r>
              <a:rPr lang="zh-CN" altLang="en-US" dirty="0">
                <a:latin typeface="Arial"/>
                <a:cs typeface="Arial"/>
              </a:rPr>
              <a:t> </a:t>
            </a:r>
            <a:r>
              <a:rPr lang="en-US" dirty="0">
                <a:latin typeface="Arial"/>
                <a:cs typeface="Arial"/>
              </a:rPr>
              <a:t>put </a:t>
            </a:r>
            <a:r>
              <a:rPr lang="en-US" altLang="zh-CN" dirty="0">
                <a:latin typeface="Arial"/>
                <a:cs typeface="Arial"/>
              </a:rPr>
              <a:t>in</a:t>
            </a:r>
            <a:r>
              <a:rPr lang="zh-CN" altLang="en-US" dirty="0">
                <a:latin typeface="Arial"/>
                <a:cs typeface="Arial"/>
              </a:rPr>
              <a:t> </a:t>
            </a:r>
            <a:r>
              <a:rPr lang="en-US" altLang="zh-CN" dirty="0">
                <a:latin typeface="Arial"/>
                <a:cs typeface="Arial"/>
              </a:rPr>
              <a:t>the</a:t>
            </a:r>
            <a:r>
              <a:rPr lang="zh-CN" altLang="en-US" dirty="0">
                <a:latin typeface="Arial"/>
                <a:cs typeface="Arial"/>
              </a:rPr>
              <a:t> </a:t>
            </a:r>
            <a:r>
              <a:rPr lang="en-US" altLang="zh-CN" dirty="0">
                <a:latin typeface="Arial"/>
                <a:cs typeface="Arial"/>
              </a:rPr>
              <a:t>end</a:t>
            </a:r>
            <a:r>
              <a:rPr lang="zh-CN" altLang="en-US" dirty="0">
                <a:latin typeface="Arial"/>
                <a:cs typeface="Arial"/>
              </a:rPr>
              <a:t> </a:t>
            </a:r>
            <a:r>
              <a:rPr lang="en-US" dirty="0">
                <a:latin typeface="Arial"/>
                <a:cs typeface="Arial"/>
              </a:rPr>
              <a:t>of </a:t>
            </a:r>
            <a:r>
              <a:rPr lang="en-US" altLang="zh-CN" dirty="0">
                <a:latin typeface="Arial"/>
                <a:cs typeface="Arial"/>
              </a:rPr>
              <a:t>hashed</a:t>
            </a:r>
            <a:r>
              <a:rPr lang="zh-CN" altLang="en-US" dirty="0">
                <a:latin typeface="Arial"/>
                <a:cs typeface="Arial"/>
              </a:rPr>
              <a:t> </a:t>
            </a:r>
            <a:r>
              <a:rPr lang="en-US" dirty="0">
                <a:latin typeface="Arial"/>
                <a:cs typeface="Arial"/>
              </a:rPr>
              <a:t>chain</a:t>
            </a:r>
          </a:p>
        </p:txBody>
      </p:sp>
      <p:sp>
        <p:nvSpPr>
          <p:cNvPr id="174" name="Rectangle 173">
            <a:extLst>
              <a:ext uri="{FF2B5EF4-FFF2-40B4-BE49-F238E27FC236}">
                <a16:creationId xmlns:a16="http://schemas.microsoft.com/office/drawing/2014/main" id="{A00C9F2B-8F0C-E340-BF9D-C03E2FA19BD4}"/>
              </a:ext>
            </a:extLst>
          </p:cNvPr>
          <p:cNvSpPr/>
          <p:nvPr/>
        </p:nvSpPr>
        <p:spPr>
          <a:xfrm>
            <a:off x="3051877" y="2731731"/>
            <a:ext cx="4638915" cy="369332"/>
          </a:xfrm>
          <a:prstGeom prst="rect">
            <a:avLst/>
          </a:prstGeom>
          <a:solidFill>
            <a:srgbClr val="E6A20E"/>
          </a:solidFill>
        </p:spPr>
        <p:txBody>
          <a:bodyPr wrap="square">
            <a:spAutoFit/>
          </a:bodyPr>
          <a:lstStyle/>
          <a:p>
            <a:r>
              <a:rPr lang="en-US" dirty="0">
                <a:solidFill>
                  <a:schemeClr val="accent1"/>
                </a:solidFill>
                <a:latin typeface="Arial"/>
                <a:cs typeface="Arial"/>
              </a:rPr>
              <a:t>Search</a:t>
            </a:r>
            <a:r>
              <a:rPr lang="en-US" dirty="0">
                <a:latin typeface="Arial"/>
                <a:cs typeface="Arial"/>
              </a:rPr>
              <a:t>:</a:t>
            </a:r>
            <a:r>
              <a:rPr lang="zh-CN" altLang="en-US" dirty="0">
                <a:latin typeface="Arial"/>
                <a:cs typeface="Arial"/>
              </a:rPr>
              <a:t> </a:t>
            </a:r>
            <a:r>
              <a:rPr lang="en-US" dirty="0">
                <a:latin typeface="Arial"/>
                <a:cs typeface="Arial"/>
              </a:rPr>
              <a:t>need to search only </a:t>
            </a:r>
            <a:r>
              <a:rPr lang="en-US" altLang="zh-CN" dirty="0">
                <a:latin typeface="Arial"/>
                <a:cs typeface="Arial"/>
              </a:rPr>
              <a:t>hashed</a:t>
            </a:r>
            <a:r>
              <a:rPr lang="en-US" dirty="0">
                <a:latin typeface="Arial"/>
                <a:cs typeface="Arial"/>
              </a:rPr>
              <a:t> chain</a:t>
            </a:r>
          </a:p>
        </p:txBody>
      </p:sp>
      <p:sp>
        <p:nvSpPr>
          <p:cNvPr id="175" name="TextBox 174">
            <a:extLst>
              <a:ext uri="{FF2B5EF4-FFF2-40B4-BE49-F238E27FC236}">
                <a16:creationId xmlns:a16="http://schemas.microsoft.com/office/drawing/2014/main" id="{8CE55013-685D-DC42-87C0-492159885405}"/>
              </a:ext>
            </a:extLst>
          </p:cNvPr>
          <p:cNvSpPr txBox="1"/>
          <p:nvPr/>
        </p:nvSpPr>
        <p:spPr>
          <a:xfrm>
            <a:off x="5603463" y="3049670"/>
            <a:ext cx="3193208" cy="646331"/>
          </a:xfrm>
          <a:prstGeom prst="rect">
            <a:avLst/>
          </a:prstGeom>
          <a:noFill/>
        </p:spPr>
        <p:txBody>
          <a:bodyPr wrap="square" rtlCol="0">
            <a:spAutoFit/>
          </a:bodyPr>
          <a:lstStyle/>
          <a:p>
            <a:r>
              <a:rPr lang="en-US" altLang="zh-CN" dirty="0">
                <a:solidFill>
                  <a:schemeClr val="accent6"/>
                </a:solidFill>
              </a:rPr>
              <a:t>The</a:t>
            </a:r>
            <a:r>
              <a:rPr lang="zh-CN" altLang="en-US" dirty="0">
                <a:solidFill>
                  <a:schemeClr val="accent6"/>
                </a:solidFill>
              </a:rPr>
              <a:t> </a:t>
            </a:r>
            <a:r>
              <a:rPr lang="en-US" altLang="zh-CN" dirty="0">
                <a:solidFill>
                  <a:schemeClr val="accent6"/>
                </a:solidFill>
              </a:rPr>
              <a:t>size</a:t>
            </a:r>
            <a:r>
              <a:rPr lang="zh-CN" altLang="en-US" dirty="0">
                <a:solidFill>
                  <a:schemeClr val="accent6"/>
                </a:solidFill>
              </a:rPr>
              <a:t> </a:t>
            </a:r>
            <a:r>
              <a:rPr lang="en-US" altLang="zh-CN" dirty="0">
                <a:solidFill>
                  <a:schemeClr val="accent6"/>
                </a:solidFill>
              </a:rPr>
              <a:t>of</a:t>
            </a:r>
            <a:r>
              <a:rPr lang="zh-CN" altLang="en-US" dirty="0">
                <a:solidFill>
                  <a:schemeClr val="accent6"/>
                </a:solidFill>
              </a:rPr>
              <a:t> </a:t>
            </a:r>
            <a:r>
              <a:rPr lang="en-US" altLang="zh-CN" dirty="0">
                <a:solidFill>
                  <a:schemeClr val="accent6"/>
                </a:solidFill>
              </a:rPr>
              <a:t>the</a:t>
            </a:r>
            <a:r>
              <a:rPr lang="zh-CN" altLang="en-US" dirty="0">
                <a:solidFill>
                  <a:schemeClr val="accent6"/>
                </a:solidFill>
              </a:rPr>
              <a:t> </a:t>
            </a:r>
            <a:r>
              <a:rPr lang="en-US" altLang="zh-CN" dirty="0">
                <a:solidFill>
                  <a:schemeClr val="accent6"/>
                </a:solidFill>
              </a:rPr>
              <a:t>array</a:t>
            </a:r>
            <a:r>
              <a:rPr lang="zh-CN" altLang="en-US" dirty="0">
                <a:solidFill>
                  <a:schemeClr val="accent6"/>
                </a:solidFill>
              </a:rPr>
              <a:t> </a:t>
            </a:r>
            <a:r>
              <a:rPr lang="en-US" altLang="zh-CN" dirty="0">
                <a:solidFill>
                  <a:schemeClr val="accent6"/>
                </a:solidFill>
              </a:rPr>
              <a:t>can</a:t>
            </a:r>
            <a:r>
              <a:rPr lang="zh-CN" altLang="en-US" dirty="0">
                <a:solidFill>
                  <a:schemeClr val="accent6"/>
                </a:solidFill>
              </a:rPr>
              <a:t> </a:t>
            </a:r>
            <a:r>
              <a:rPr lang="en-US" altLang="zh-CN" dirty="0">
                <a:solidFill>
                  <a:schemeClr val="accent6"/>
                </a:solidFill>
              </a:rPr>
              <a:t>be</a:t>
            </a:r>
            <a:r>
              <a:rPr lang="zh-CN" altLang="en-US" dirty="0">
                <a:solidFill>
                  <a:schemeClr val="accent6"/>
                </a:solidFill>
              </a:rPr>
              <a:t> </a:t>
            </a:r>
            <a:r>
              <a:rPr lang="en-US" altLang="zh-CN" dirty="0">
                <a:solidFill>
                  <a:schemeClr val="accent6"/>
                </a:solidFill>
              </a:rPr>
              <a:t>smaller</a:t>
            </a:r>
            <a:r>
              <a:rPr lang="zh-CN" altLang="en-US" dirty="0">
                <a:solidFill>
                  <a:schemeClr val="accent6"/>
                </a:solidFill>
              </a:rPr>
              <a:t> </a:t>
            </a:r>
            <a:r>
              <a:rPr lang="en-US" altLang="zh-CN" dirty="0">
                <a:solidFill>
                  <a:schemeClr val="accent6"/>
                </a:solidFill>
              </a:rPr>
              <a:t>than</a:t>
            </a:r>
            <a:r>
              <a:rPr lang="zh-CN" altLang="en-US" dirty="0">
                <a:solidFill>
                  <a:schemeClr val="accent6"/>
                </a:solidFill>
              </a:rPr>
              <a:t> </a:t>
            </a:r>
            <a:r>
              <a:rPr lang="en-US" altLang="zh-CN" dirty="0">
                <a:solidFill>
                  <a:schemeClr val="accent6"/>
                </a:solidFill>
              </a:rPr>
              <a:t>the</a:t>
            </a:r>
            <a:r>
              <a:rPr lang="zh-CN" altLang="en-US" dirty="0">
                <a:solidFill>
                  <a:schemeClr val="accent6"/>
                </a:solidFill>
              </a:rPr>
              <a:t> </a:t>
            </a:r>
            <a:r>
              <a:rPr lang="en-US" altLang="zh-CN" dirty="0">
                <a:solidFill>
                  <a:schemeClr val="accent6"/>
                </a:solidFill>
              </a:rPr>
              <a:t>stored</a:t>
            </a:r>
            <a:r>
              <a:rPr lang="zh-CN" altLang="en-US" dirty="0">
                <a:solidFill>
                  <a:schemeClr val="accent6"/>
                </a:solidFill>
              </a:rPr>
              <a:t> </a:t>
            </a:r>
            <a:r>
              <a:rPr lang="en-US" altLang="zh-CN" dirty="0">
                <a:solidFill>
                  <a:schemeClr val="accent6"/>
                </a:solidFill>
              </a:rPr>
              <a:t>number.</a:t>
            </a:r>
            <a:r>
              <a:rPr lang="zh-CN" altLang="en-US" dirty="0">
                <a:solidFill>
                  <a:schemeClr val="accent6"/>
                </a:solidFill>
              </a:rPr>
              <a:t> </a:t>
            </a:r>
            <a:endParaRPr lang="en-US" dirty="0">
              <a:solidFill>
                <a:schemeClr val="accent6"/>
              </a:solidFill>
            </a:endParaRPr>
          </a:p>
        </p:txBody>
      </p:sp>
      <p:sp>
        <p:nvSpPr>
          <p:cNvPr id="3" name="TextBox 2">
            <a:extLst>
              <a:ext uri="{FF2B5EF4-FFF2-40B4-BE49-F238E27FC236}">
                <a16:creationId xmlns:a16="http://schemas.microsoft.com/office/drawing/2014/main" id="{065E1750-FCBC-9EBA-1179-AC0A2F069907}"/>
              </a:ext>
            </a:extLst>
          </p:cNvPr>
          <p:cNvSpPr txBox="1"/>
          <p:nvPr/>
        </p:nvSpPr>
        <p:spPr>
          <a:xfrm>
            <a:off x="2758591" y="6298168"/>
            <a:ext cx="4007391"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Hashing | Set 2 (Separate Chaining) | </a:t>
            </a:r>
            <a:r>
              <a:rPr lang="en-GB" sz="1400" dirty="0" err="1"/>
              <a:t>GeeksforGeeks</a:t>
            </a:r>
            <a:endParaRPr lang="en-GB" sz="1400" dirty="0"/>
          </a:p>
          <a:p>
            <a:r>
              <a:rPr lang="en-GB" sz="1400" dirty="0">
                <a:hlinkClick r:id="rId3"/>
              </a:rPr>
              <a:t>https://www.youtube.com/watch?v=_xA8UvfOGgU</a:t>
            </a:r>
            <a:r>
              <a:rPr lang="en-GB" sz="1400" dirty="0"/>
              <a:t> </a:t>
            </a:r>
            <a:endParaRPr lang="en-SE" sz="1400" dirty="0"/>
          </a:p>
        </p:txBody>
      </p:sp>
    </p:spTree>
    <p:extLst>
      <p:ext uri="{BB962C8B-B14F-4D97-AF65-F5344CB8AC3E}">
        <p14:creationId xmlns:p14="http://schemas.microsoft.com/office/powerpoint/2010/main" val="166595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dissolve">
                                      <p:cBhvr>
                                        <p:cTn id="10" dur="500"/>
                                        <p:tgtEl>
                                          <p:spTgt spid="1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dissolve">
                                      <p:cBhvr>
                                        <p:cTn id="13" dur="500"/>
                                        <p:tgtEl>
                                          <p:spTgt spid="11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dissolve">
                                      <p:cBhvr>
                                        <p:cTn id="16" dur="500"/>
                                        <p:tgtEl>
                                          <p:spTgt spid="1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dissolve">
                                      <p:cBhvr>
                                        <p:cTn id="19" dur="500"/>
                                        <p:tgtEl>
                                          <p:spTgt spid="11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dissolve">
                                      <p:cBhvr>
                                        <p:cTn id="22" dur="500"/>
                                        <p:tgtEl>
                                          <p:spTgt spid="11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dissolve">
                                      <p:cBhvr>
                                        <p:cTn id="25" dur="500"/>
                                        <p:tgtEl>
                                          <p:spTgt spid="11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7"/>
                                        </p:tgtEl>
                                        <p:attrNameLst>
                                          <p:attrName>style.visibility</p:attrName>
                                        </p:attrNameLst>
                                      </p:cBhvr>
                                      <p:to>
                                        <p:strVal val="visible"/>
                                      </p:to>
                                    </p:set>
                                    <p:animEffect transition="in" filter="dissolve">
                                      <p:cBhvr>
                                        <p:cTn id="28" dur="500"/>
                                        <p:tgtEl>
                                          <p:spTgt spid="11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dissolve">
                                      <p:cBhvr>
                                        <p:cTn id="31" dur="500"/>
                                        <p:tgtEl>
                                          <p:spTgt spid="11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9"/>
                                        </p:tgtEl>
                                        <p:attrNameLst>
                                          <p:attrName>style.visibility</p:attrName>
                                        </p:attrNameLst>
                                      </p:cBhvr>
                                      <p:to>
                                        <p:strVal val="visible"/>
                                      </p:to>
                                    </p:set>
                                    <p:animEffect transition="in" filter="dissolve">
                                      <p:cBhvr>
                                        <p:cTn id="34" dur="500"/>
                                        <p:tgtEl>
                                          <p:spTgt spid="11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Effect transition="in" filter="dissolve">
                                      <p:cBhvr>
                                        <p:cTn id="37" dur="500"/>
                                        <p:tgtEl>
                                          <p:spTgt spid="12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dissolve">
                                      <p:cBhvr>
                                        <p:cTn id="40" dur="500"/>
                                        <p:tgtEl>
                                          <p:spTgt spid="121"/>
                                        </p:tgtEl>
                                      </p:cBhvr>
                                    </p:animEffect>
                                  </p:childTnLst>
                                </p:cTn>
                              </p:par>
                              <p:par>
                                <p:cTn id="41" presetID="9"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dissolve">
                                      <p:cBhvr>
                                        <p:cTn id="48" dur="500"/>
                                        <p:tgtEl>
                                          <p:spTgt spid="12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dissolve">
                                      <p:cBhvr>
                                        <p:cTn id="53" dur="500"/>
                                        <p:tgtEl>
                                          <p:spTgt spid="141"/>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62"/>
                                        </p:tgtEl>
                                        <p:attrNameLst>
                                          <p:attrName>style.visibility</p:attrName>
                                        </p:attrNameLst>
                                      </p:cBhvr>
                                      <p:to>
                                        <p:strVal val="visible"/>
                                      </p:to>
                                    </p:set>
                                    <p:animEffect transition="in" filter="dissolve">
                                      <p:cBhvr>
                                        <p:cTn id="58" dur="500"/>
                                        <p:tgtEl>
                                          <p:spTgt spid="16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dissolve">
                                      <p:cBhvr>
                                        <p:cTn id="61" dur="500"/>
                                        <p:tgtEl>
                                          <p:spTgt spid="128"/>
                                        </p:tgtEl>
                                      </p:cBhvr>
                                    </p:animEffect>
                                  </p:childTnLst>
                                </p:cTn>
                              </p:par>
                              <p:par>
                                <p:cTn id="62" presetID="9" presetClass="entr" presetSubtype="0" fill="hold" nodeType="withEffect">
                                  <p:stCondLst>
                                    <p:cond delay="0"/>
                                  </p:stCondLst>
                                  <p:childTnLst>
                                    <p:set>
                                      <p:cBhvr>
                                        <p:cTn id="63" dur="1" fill="hold">
                                          <p:stCondLst>
                                            <p:cond delay="0"/>
                                          </p:stCondLst>
                                        </p:cTn>
                                        <p:tgtEl>
                                          <p:spTgt spid="159"/>
                                        </p:tgtEl>
                                        <p:attrNameLst>
                                          <p:attrName>style.visibility</p:attrName>
                                        </p:attrNameLst>
                                      </p:cBhvr>
                                      <p:to>
                                        <p:strVal val="visible"/>
                                      </p:to>
                                    </p:set>
                                    <p:animEffect transition="in" filter="dissolve">
                                      <p:cBhvr>
                                        <p:cTn id="64" dur="500"/>
                                        <p:tgtEl>
                                          <p:spTgt spid="15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42"/>
                                        </p:tgtEl>
                                        <p:attrNameLst>
                                          <p:attrName>style.visibility</p:attrName>
                                        </p:attrNameLst>
                                      </p:cBhvr>
                                      <p:to>
                                        <p:strVal val="visible"/>
                                      </p:to>
                                    </p:set>
                                    <p:animEffect transition="in" filter="dissolve">
                                      <p:cBhvr>
                                        <p:cTn id="69" dur="500"/>
                                        <p:tgtEl>
                                          <p:spTgt spid="142"/>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4"/>
                                        </p:tgtEl>
                                        <p:attrNameLst>
                                          <p:attrName>style.visibility</p:attrName>
                                        </p:attrNameLst>
                                      </p:cBhvr>
                                      <p:to>
                                        <p:strVal val="visible"/>
                                      </p:to>
                                    </p:set>
                                    <p:animEffect transition="in" filter="dissolve">
                                      <p:cBhvr>
                                        <p:cTn id="74" dur="500"/>
                                        <p:tgtEl>
                                          <p:spTgt spid="124"/>
                                        </p:tgtEl>
                                      </p:cBhvr>
                                    </p:animEffect>
                                  </p:childTnLst>
                                </p:cTn>
                              </p:par>
                              <p:par>
                                <p:cTn id="75" presetID="9" presetClass="entr" presetSubtype="0" fill="hold" nodeType="withEffect">
                                  <p:stCondLst>
                                    <p:cond delay="0"/>
                                  </p:stCondLst>
                                  <p:childTnLst>
                                    <p:set>
                                      <p:cBhvr>
                                        <p:cTn id="76" dur="1" fill="hold">
                                          <p:stCondLst>
                                            <p:cond delay="0"/>
                                          </p:stCondLst>
                                        </p:cTn>
                                        <p:tgtEl>
                                          <p:spTgt spid="152"/>
                                        </p:tgtEl>
                                        <p:attrNameLst>
                                          <p:attrName>style.visibility</p:attrName>
                                        </p:attrNameLst>
                                      </p:cBhvr>
                                      <p:to>
                                        <p:strVal val="visible"/>
                                      </p:to>
                                    </p:set>
                                    <p:animEffect transition="in" filter="dissolve">
                                      <p:cBhvr>
                                        <p:cTn id="77" dur="500"/>
                                        <p:tgtEl>
                                          <p:spTgt spid="152"/>
                                        </p:tgtEl>
                                      </p:cBhvr>
                                    </p:animEffect>
                                  </p:childTnLst>
                                </p:cTn>
                              </p:par>
                              <p:par>
                                <p:cTn id="78" presetID="9" presetClass="entr" presetSubtype="0" fill="hold" nodeType="withEffect">
                                  <p:stCondLst>
                                    <p:cond delay="0"/>
                                  </p:stCondLst>
                                  <p:childTnLst>
                                    <p:set>
                                      <p:cBhvr>
                                        <p:cTn id="79" dur="1" fill="hold">
                                          <p:stCondLst>
                                            <p:cond delay="0"/>
                                          </p:stCondLst>
                                        </p:cTn>
                                        <p:tgtEl>
                                          <p:spTgt spid="163"/>
                                        </p:tgtEl>
                                        <p:attrNameLst>
                                          <p:attrName>style.visibility</p:attrName>
                                        </p:attrNameLst>
                                      </p:cBhvr>
                                      <p:to>
                                        <p:strVal val="visible"/>
                                      </p:to>
                                    </p:set>
                                    <p:animEffect transition="in" filter="dissolve">
                                      <p:cBhvr>
                                        <p:cTn id="80" dur="500"/>
                                        <p:tgtEl>
                                          <p:spTgt spid="163"/>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44"/>
                                        </p:tgtEl>
                                        <p:attrNameLst>
                                          <p:attrName>style.visibility</p:attrName>
                                        </p:attrNameLst>
                                      </p:cBhvr>
                                      <p:to>
                                        <p:strVal val="visible"/>
                                      </p:to>
                                    </p:set>
                                    <p:animEffect transition="in" filter="dissolve">
                                      <p:cBhvr>
                                        <p:cTn id="85" dur="500"/>
                                        <p:tgtEl>
                                          <p:spTgt spid="144"/>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31"/>
                                        </p:tgtEl>
                                        <p:attrNameLst>
                                          <p:attrName>style.visibility</p:attrName>
                                        </p:attrNameLst>
                                      </p:cBhvr>
                                      <p:to>
                                        <p:strVal val="visible"/>
                                      </p:to>
                                    </p:set>
                                    <p:animEffect transition="in" filter="dissolve">
                                      <p:cBhvr>
                                        <p:cTn id="90" dur="500"/>
                                        <p:tgtEl>
                                          <p:spTgt spid="131"/>
                                        </p:tgtEl>
                                      </p:cBhvr>
                                    </p:animEffect>
                                  </p:childTnLst>
                                </p:cTn>
                              </p:par>
                              <p:par>
                                <p:cTn id="91" presetID="9" presetClass="entr" presetSubtype="0" fill="hold" nodeType="withEffect">
                                  <p:stCondLst>
                                    <p:cond delay="0"/>
                                  </p:stCondLst>
                                  <p:childTnLst>
                                    <p:set>
                                      <p:cBhvr>
                                        <p:cTn id="92" dur="1" fill="hold">
                                          <p:stCondLst>
                                            <p:cond delay="0"/>
                                          </p:stCondLst>
                                        </p:cTn>
                                        <p:tgtEl>
                                          <p:spTgt spid="155"/>
                                        </p:tgtEl>
                                        <p:attrNameLst>
                                          <p:attrName>style.visibility</p:attrName>
                                        </p:attrNameLst>
                                      </p:cBhvr>
                                      <p:to>
                                        <p:strVal val="visible"/>
                                      </p:to>
                                    </p:set>
                                    <p:animEffect transition="in" filter="dissolve">
                                      <p:cBhvr>
                                        <p:cTn id="93" dur="500"/>
                                        <p:tgtEl>
                                          <p:spTgt spid="155"/>
                                        </p:tgtEl>
                                      </p:cBhvr>
                                    </p:animEffect>
                                  </p:childTnLst>
                                </p:cTn>
                              </p:par>
                              <p:par>
                                <p:cTn id="94" presetID="9" presetClass="entr" presetSubtype="0" fill="hold" nodeType="withEffect">
                                  <p:stCondLst>
                                    <p:cond delay="0"/>
                                  </p:stCondLst>
                                  <p:childTnLst>
                                    <p:set>
                                      <p:cBhvr>
                                        <p:cTn id="95" dur="1" fill="hold">
                                          <p:stCondLst>
                                            <p:cond delay="0"/>
                                          </p:stCondLst>
                                        </p:cTn>
                                        <p:tgtEl>
                                          <p:spTgt spid="164"/>
                                        </p:tgtEl>
                                        <p:attrNameLst>
                                          <p:attrName>style.visibility</p:attrName>
                                        </p:attrNameLst>
                                      </p:cBhvr>
                                      <p:to>
                                        <p:strVal val="visible"/>
                                      </p:to>
                                    </p:set>
                                    <p:animEffect transition="in" filter="dissolve">
                                      <p:cBhvr>
                                        <p:cTn id="96" dur="500"/>
                                        <p:tgtEl>
                                          <p:spTgt spid="16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43"/>
                                        </p:tgtEl>
                                        <p:attrNameLst>
                                          <p:attrName>style.visibility</p:attrName>
                                        </p:attrNameLst>
                                      </p:cBhvr>
                                      <p:to>
                                        <p:strVal val="visible"/>
                                      </p:to>
                                    </p:set>
                                    <p:animEffect transition="in" filter="dissolve">
                                      <p:cBhvr>
                                        <p:cTn id="101" dur="500"/>
                                        <p:tgtEl>
                                          <p:spTgt spid="14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125"/>
                                        </p:tgtEl>
                                        <p:attrNameLst>
                                          <p:attrName>style.visibility</p:attrName>
                                        </p:attrNameLst>
                                      </p:cBhvr>
                                      <p:to>
                                        <p:strVal val="visible"/>
                                      </p:to>
                                    </p:set>
                                    <p:animEffect transition="in" filter="dissolve">
                                      <p:cBhvr>
                                        <p:cTn id="106" dur="500"/>
                                        <p:tgtEl>
                                          <p:spTgt spid="125"/>
                                        </p:tgtEl>
                                      </p:cBhvr>
                                    </p:animEffect>
                                  </p:childTnLst>
                                </p:cTn>
                              </p:par>
                              <p:par>
                                <p:cTn id="107" presetID="9" presetClass="entr" presetSubtype="0" fill="hold" nodeType="withEffect">
                                  <p:stCondLst>
                                    <p:cond delay="0"/>
                                  </p:stCondLst>
                                  <p:childTnLst>
                                    <p:set>
                                      <p:cBhvr>
                                        <p:cTn id="108" dur="1" fill="hold">
                                          <p:stCondLst>
                                            <p:cond delay="0"/>
                                          </p:stCondLst>
                                        </p:cTn>
                                        <p:tgtEl>
                                          <p:spTgt spid="153"/>
                                        </p:tgtEl>
                                        <p:attrNameLst>
                                          <p:attrName>style.visibility</p:attrName>
                                        </p:attrNameLst>
                                      </p:cBhvr>
                                      <p:to>
                                        <p:strVal val="visible"/>
                                      </p:to>
                                    </p:set>
                                    <p:animEffect transition="in" filter="dissolve">
                                      <p:cBhvr>
                                        <p:cTn id="109" dur="500"/>
                                        <p:tgtEl>
                                          <p:spTgt spid="153"/>
                                        </p:tgtEl>
                                      </p:cBhvr>
                                    </p:animEffect>
                                  </p:childTnLst>
                                </p:cTn>
                              </p:par>
                              <p:par>
                                <p:cTn id="110" presetID="9" presetClass="entr" presetSubtype="0" fill="hold" nodeType="withEffect">
                                  <p:stCondLst>
                                    <p:cond delay="0"/>
                                  </p:stCondLst>
                                  <p:childTnLst>
                                    <p:set>
                                      <p:cBhvr>
                                        <p:cTn id="111" dur="1" fill="hold">
                                          <p:stCondLst>
                                            <p:cond delay="0"/>
                                          </p:stCondLst>
                                        </p:cTn>
                                        <p:tgtEl>
                                          <p:spTgt spid="165"/>
                                        </p:tgtEl>
                                        <p:attrNameLst>
                                          <p:attrName>style.visibility</p:attrName>
                                        </p:attrNameLst>
                                      </p:cBhvr>
                                      <p:to>
                                        <p:strVal val="visible"/>
                                      </p:to>
                                    </p:set>
                                    <p:animEffect transition="in" filter="dissolve">
                                      <p:cBhvr>
                                        <p:cTn id="112" dur="500"/>
                                        <p:tgtEl>
                                          <p:spTgt spid="165"/>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45"/>
                                        </p:tgtEl>
                                        <p:attrNameLst>
                                          <p:attrName>style.visibility</p:attrName>
                                        </p:attrNameLst>
                                      </p:cBhvr>
                                      <p:to>
                                        <p:strVal val="visible"/>
                                      </p:to>
                                    </p:set>
                                    <p:animEffect transition="in" filter="dissolve">
                                      <p:cBhvr>
                                        <p:cTn id="117" dur="500"/>
                                        <p:tgtEl>
                                          <p:spTgt spid="14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26"/>
                                        </p:tgtEl>
                                        <p:attrNameLst>
                                          <p:attrName>style.visibility</p:attrName>
                                        </p:attrNameLst>
                                      </p:cBhvr>
                                      <p:to>
                                        <p:strVal val="visible"/>
                                      </p:to>
                                    </p:set>
                                    <p:animEffect transition="in" filter="dissolve">
                                      <p:cBhvr>
                                        <p:cTn id="122" dur="500"/>
                                        <p:tgtEl>
                                          <p:spTgt spid="126"/>
                                        </p:tgtEl>
                                      </p:cBhvr>
                                    </p:animEffect>
                                  </p:childTnLst>
                                </p:cTn>
                              </p:par>
                              <p:par>
                                <p:cTn id="123" presetID="9" presetClass="entr" presetSubtype="0" fill="hold" nodeType="withEffect">
                                  <p:stCondLst>
                                    <p:cond delay="0"/>
                                  </p:stCondLst>
                                  <p:childTnLst>
                                    <p:set>
                                      <p:cBhvr>
                                        <p:cTn id="124" dur="1" fill="hold">
                                          <p:stCondLst>
                                            <p:cond delay="0"/>
                                          </p:stCondLst>
                                        </p:cTn>
                                        <p:tgtEl>
                                          <p:spTgt spid="151"/>
                                        </p:tgtEl>
                                        <p:attrNameLst>
                                          <p:attrName>style.visibility</p:attrName>
                                        </p:attrNameLst>
                                      </p:cBhvr>
                                      <p:to>
                                        <p:strVal val="visible"/>
                                      </p:to>
                                    </p:set>
                                    <p:animEffect transition="in" filter="dissolve">
                                      <p:cBhvr>
                                        <p:cTn id="125" dur="500"/>
                                        <p:tgtEl>
                                          <p:spTgt spid="15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46"/>
                                        </p:tgtEl>
                                        <p:attrNameLst>
                                          <p:attrName>style.visibility</p:attrName>
                                        </p:attrNameLst>
                                      </p:cBhvr>
                                      <p:to>
                                        <p:strVal val="visible"/>
                                      </p:to>
                                    </p:set>
                                    <p:animEffect transition="in" filter="dissolve">
                                      <p:cBhvr>
                                        <p:cTn id="130" dur="500"/>
                                        <p:tgtEl>
                                          <p:spTgt spid="14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154"/>
                                        </p:tgtEl>
                                        <p:attrNameLst>
                                          <p:attrName>style.visibility</p:attrName>
                                        </p:attrNameLst>
                                      </p:cBhvr>
                                      <p:to>
                                        <p:strVal val="visible"/>
                                      </p:to>
                                    </p:set>
                                    <p:animEffect transition="in" filter="dissolve">
                                      <p:cBhvr>
                                        <p:cTn id="135" dur="500"/>
                                        <p:tgtEl>
                                          <p:spTgt spid="154"/>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27"/>
                                        </p:tgtEl>
                                        <p:attrNameLst>
                                          <p:attrName>style.visibility</p:attrName>
                                        </p:attrNameLst>
                                      </p:cBhvr>
                                      <p:to>
                                        <p:strVal val="visible"/>
                                      </p:to>
                                    </p:set>
                                    <p:animEffect transition="in" filter="dissolve">
                                      <p:cBhvr>
                                        <p:cTn id="138" dur="500"/>
                                        <p:tgtEl>
                                          <p:spTgt spid="127"/>
                                        </p:tgtEl>
                                      </p:cBhvr>
                                    </p:animEffect>
                                  </p:childTnLst>
                                </p:cTn>
                              </p:par>
                              <p:par>
                                <p:cTn id="139" presetID="9" presetClass="entr" presetSubtype="0" fill="hold" nodeType="withEffect">
                                  <p:stCondLst>
                                    <p:cond delay="0"/>
                                  </p:stCondLst>
                                  <p:childTnLst>
                                    <p:set>
                                      <p:cBhvr>
                                        <p:cTn id="140" dur="1" fill="hold">
                                          <p:stCondLst>
                                            <p:cond delay="0"/>
                                          </p:stCondLst>
                                        </p:cTn>
                                        <p:tgtEl>
                                          <p:spTgt spid="166"/>
                                        </p:tgtEl>
                                        <p:attrNameLst>
                                          <p:attrName>style.visibility</p:attrName>
                                        </p:attrNameLst>
                                      </p:cBhvr>
                                      <p:to>
                                        <p:strVal val="visible"/>
                                      </p:to>
                                    </p:set>
                                    <p:animEffect transition="in" filter="dissolve">
                                      <p:cBhvr>
                                        <p:cTn id="141" dur="500"/>
                                        <p:tgtEl>
                                          <p:spTgt spid="166"/>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147"/>
                                        </p:tgtEl>
                                        <p:attrNameLst>
                                          <p:attrName>style.visibility</p:attrName>
                                        </p:attrNameLst>
                                      </p:cBhvr>
                                      <p:to>
                                        <p:strVal val="visible"/>
                                      </p:to>
                                    </p:set>
                                    <p:animEffect transition="in" filter="dissolve">
                                      <p:cBhvr>
                                        <p:cTn id="146" dur="500"/>
                                        <p:tgtEl>
                                          <p:spTgt spid="1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129"/>
                                        </p:tgtEl>
                                        <p:attrNameLst>
                                          <p:attrName>style.visibility</p:attrName>
                                        </p:attrNameLst>
                                      </p:cBhvr>
                                      <p:to>
                                        <p:strVal val="visible"/>
                                      </p:to>
                                    </p:set>
                                    <p:animEffect transition="in" filter="dissolve">
                                      <p:cBhvr>
                                        <p:cTn id="151" dur="500"/>
                                        <p:tgtEl>
                                          <p:spTgt spid="129"/>
                                        </p:tgtEl>
                                      </p:cBhvr>
                                    </p:animEffect>
                                  </p:childTnLst>
                                </p:cTn>
                              </p:par>
                              <p:par>
                                <p:cTn id="152" presetID="9" presetClass="entr" presetSubtype="0" fill="hold" nodeType="withEffect">
                                  <p:stCondLst>
                                    <p:cond delay="0"/>
                                  </p:stCondLst>
                                  <p:childTnLst>
                                    <p:set>
                                      <p:cBhvr>
                                        <p:cTn id="153" dur="1" fill="hold">
                                          <p:stCondLst>
                                            <p:cond delay="0"/>
                                          </p:stCondLst>
                                        </p:cTn>
                                        <p:tgtEl>
                                          <p:spTgt spid="156"/>
                                        </p:tgtEl>
                                        <p:attrNameLst>
                                          <p:attrName>style.visibility</p:attrName>
                                        </p:attrNameLst>
                                      </p:cBhvr>
                                      <p:to>
                                        <p:strVal val="visible"/>
                                      </p:to>
                                    </p:set>
                                    <p:animEffect transition="in" filter="dissolve">
                                      <p:cBhvr>
                                        <p:cTn id="154" dur="500"/>
                                        <p:tgtEl>
                                          <p:spTgt spid="156"/>
                                        </p:tgtEl>
                                      </p:cBhvr>
                                    </p:animEffect>
                                  </p:childTnLst>
                                </p:cTn>
                              </p:par>
                              <p:par>
                                <p:cTn id="155" presetID="9" presetClass="entr" presetSubtype="0" fill="hold" nodeType="withEffect">
                                  <p:stCondLst>
                                    <p:cond delay="0"/>
                                  </p:stCondLst>
                                  <p:childTnLst>
                                    <p:set>
                                      <p:cBhvr>
                                        <p:cTn id="156" dur="1" fill="hold">
                                          <p:stCondLst>
                                            <p:cond delay="0"/>
                                          </p:stCondLst>
                                        </p:cTn>
                                        <p:tgtEl>
                                          <p:spTgt spid="167"/>
                                        </p:tgtEl>
                                        <p:attrNameLst>
                                          <p:attrName>style.visibility</p:attrName>
                                        </p:attrNameLst>
                                      </p:cBhvr>
                                      <p:to>
                                        <p:strVal val="visible"/>
                                      </p:to>
                                    </p:set>
                                    <p:animEffect transition="in" filter="dissolve">
                                      <p:cBhvr>
                                        <p:cTn id="157" dur="500"/>
                                        <p:tgtEl>
                                          <p:spTgt spid="167"/>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48"/>
                                        </p:tgtEl>
                                        <p:attrNameLst>
                                          <p:attrName>style.visibility</p:attrName>
                                        </p:attrNameLst>
                                      </p:cBhvr>
                                      <p:to>
                                        <p:strVal val="visible"/>
                                      </p:to>
                                    </p:set>
                                    <p:animEffect transition="in" filter="dissolve">
                                      <p:cBhvr>
                                        <p:cTn id="162" dur="500"/>
                                        <p:tgtEl>
                                          <p:spTgt spid="148"/>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30"/>
                                        </p:tgtEl>
                                        <p:attrNameLst>
                                          <p:attrName>style.visibility</p:attrName>
                                        </p:attrNameLst>
                                      </p:cBhvr>
                                      <p:to>
                                        <p:strVal val="visible"/>
                                      </p:to>
                                    </p:set>
                                    <p:animEffect transition="in" filter="dissolve">
                                      <p:cBhvr>
                                        <p:cTn id="167" dur="500"/>
                                        <p:tgtEl>
                                          <p:spTgt spid="130"/>
                                        </p:tgtEl>
                                      </p:cBhvr>
                                    </p:animEffect>
                                  </p:childTnLst>
                                </p:cTn>
                              </p:par>
                              <p:par>
                                <p:cTn id="168" presetID="9" presetClass="entr" presetSubtype="0" fill="hold" nodeType="withEffect">
                                  <p:stCondLst>
                                    <p:cond delay="0"/>
                                  </p:stCondLst>
                                  <p:childTnLst>
                                    <p:set>
                                      <p:cBhvr>
                                        <p:cTn id="169" dur="1" fill="hold">
                                          <p:stCondLst>
                                            <p:cond delay="0"/>
                                          </p:stCondLst>
                                        </p:cTn>
                                        <p:tgtEl>
                                          <p:spTgt spid="150"/>
                                        </p:tgtEl>
                                        <p:attrNameLst>
                                          <p:attrName>style.visibility</p:attrName>
                                        </p:attrNameLst>
                                      </p:cBhvr>
                                      <p:to>
                                        <p:strVal val="visible"/>
                                      </p:to>
                                    </p:set>
                                    <p:animEffect transition="in" filter="dissolve">
                                      <p:cBhvr>
                                        <p:cTn id="170" dur="500"/>
                                        <p:tgtEl>
                                          <p:spTgt spid="15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69"/>
                                        </p:tgtEl>
                                        <p:attrNameLst>
                                          <p:attrName>style.visibility</p:attrName>
                                        </p:attrNameLst>
                                      </p:cBhvr>
                                      <p:to>
                                        <p:strVal val="visible"/>
                                      </p:to>
                                    </p:set>
                                    <p:animEffect transition="in" filter="dissolve">
                                      <p:cBhvr>
                                        <p:cTn id="175" dur="500"/>
                                        <p:tgtEl>
                                          <p:spTgt spid="169"/>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173"/>
                                        </p:tgtEl>
                                        <p:attrNameLst>
                                          <p:attrName>style.visibility</p:attrName>
                                        </p:attrNameLst>
                                      </p:cBhvr>
                                      <p:to>
                                        <p:strVal val="visible"/>
                                      </p:to>
                                    </p:set>
                                    <p:animEffect transition="in" filter="dissolve">
                                      <p:cBhvr>
                                        <p:cTn id="180" dur="500"/>
                                        <p:tgtEl>
                                          <p:spTgt spid="17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170"/>
                                        </p:tgtEl>
                                        <p:attrNameLst>
                                          <p:attrName>style.visibility</p:attrName>
                                        </p:attrNameLst>
                                      </p:cBhvr>
                                      <p:to>
                                        <p:strVal val="visible"/>
                                      </p:to>
                                    </p:set>
                                    <p:animEffect transition="in" filter="dissolve">
                                      <p:cBhvr>
                                        <p:cTn id="185" dur="500"/>
                                        <p:tgtEl>
                                          <p:spTgt spid="170"/>
                                        </p:tgtEl>
                                      </p:cBhvr>
                                    </p:animEffect>
                                  </p:childTnLst>
                                </p:cTn>
                              </p:par>
                            </p:childTnLst>
                          </p:cTn>
                        </p:par>
                      </p:childTnLst>
                    </p:cTn>
                  </p:par>
                  <p:par>
                    <p:cTn id="186" fill="hold">
                      <p:stCondLst>
                        <p:cond delay="indefinite"/>
                      </p:stCondLst>
                      <p:childTnLst>
                        <p:par>
                          <p:cTn id="187" fill="hold">
                            <p:stCondLst>
                              <p:cond delay="0"/>
                            </p:stCondLst>
                            <p:childTnLst>
                              <p:par>
                                <p:cTn id="188" presetID="23" presetClass="emph" presetSubtype="0" fill="hold" nodeType="clickEffect">
                                  <p:stCondLst>
                                    <p:cond delay="0"/>
                                  </p:stCondLst>
                                  <p:childTnLst>
                                    <p:animClr clrSpc="hsl" dir="cw">
                                      <p:cBhvr override="childStyle">
                                        <p:cTn id="189" dur="500" fill="hold"/>
                                        <p:tgtEl>
                                          <p:spTgt spid="164"/>
                                        </p:tgtEl>
                                        <p:attrNameLst>
                                          <p:attrName>style.color</p:attrName>
                                        </p:attrNameLst>
                                      </p:cBhvr>
                                      <p:by>
                                        <p:hsl h="10842353" s="0" l="0"/>
                                      </p:by>
                                    </p:animClr>
                                    <p:animClr clrSpc="hsl" dir="cw">
                                      <p:cBhvr>
                                        <p:cTn id="190" dur="500" fill="hold"/>
                                        <p:tgtEl>
                                          <p:spTgt spid="164"/>
                                        </p:tgtEl>
                                        <p:attrNameLst>
                                          <p:attrName>fillcolor</p:attrName>
                                        </p:attrNameLst>
                                      </p:cBhvr>
                                      <p:by>
                                        <p:hsl h="10842353" s="0" l="0"/>
                                      </p:by>
                                    </p:animClr>
                                    <p:animClr clrSpc="hsl" dir="cw">
                                      <p:cBhvr>
                                        <p:cTn id="191" dur="500" fill="hold"/>
                                        <p:tgtEl>
                                          <p:spTgt spid="164"/>
                                        </p:tgtEl>
                                        <p:attrNameLst>
                                          <p:attrName>stroke.color</p:attrName>
                                        </p:attrNameLst>
                                      </p:cBhvr>
                                      <p:by>
                                        <p:hsl h="10842353" s="0" l="0"/>
                                      </p:by>
                                    </p:animClr>
                                    <p:set>
                                      <p:cBhvr>
                                        <p:cTn id="192" dur="500" fill="hold"/>
                                        <p:tgtEl>
                                          <p:spTgt spid="164"/>
                                        </p:tgtEl>
                                        <p:attrNameLst>
                                          <p:attrName>fill.type</p:attrName>
                                        </p:attrNameLst>
                                      </p:cBhvr>
                                      <p:to>
                                        <p:strVal val="solid"/>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2" fill="hold" nodeType="clickEffect">
                                  <p:stCondLst>
                                    <p:cond delay="0"/>
                                  </p:stCondLst>
                                  <p:childTnLst>
                                    <p:animClr clrSpc="rgb" dir="cw">
                                      <p:cBhvr>
                                        <p:cTn id="196" dur="2000" fill="hold"/>
                                        <p:tgtEl>
                                          <p:spTgt spid="131"/>
                                        </p:tgtEl>
                                        <p:attrNameLst>
                                          <p:attrName>fillcolor</p:attrName>
                                        </p:attrNameLst>
                                      </p:cBhvr>
                                      <p:to>
                                        <a:schemeClr val="accent2"/>
                                      </p:to>
                                    </p:animClr>
                                    <p:set>
                                      <p:cBhvr>
                                        <p:cTn id="197" dur="2000" fill="hold"/>
                                        <p:tgtEl>
                                          <p:spTgt spid="131"/>
                                        </p:tgtEl>
                                        <p:attrNameLst>
                                          <p:attrName>fill.type</p:attrName>
                                        </p:attrNameLst>
                                      </p:cBhvr>
                                      <p:to>
                                        <p:strVal val="solid"/>
                                      </p:to>
                                    </p:set>
                                    <p:set>
                                      <p:cBhvr>
                                        <p:cTn id="198" dur="2000" fill="hold"/>
                                        <p:tgtEl>
                                          <p:spTgt spid="131"/>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171"/>
                                        </p:tgtEl>
                                        <p:attrNameLst>
                                          <p:attrName>style.visibility</p:attrName>
                                        </p:attrNameLst>
                                      </p:cBhvr>
                                      <p:to>
                                        <p:strVal val="visible"/>
                                      </p:to>
                                    </p:set>
                                    <p:animEffect transition="in" filter="dissolve">
                                      <p:cBhvr>
                                        <p:cTn id="203" dur="500"/>
                                        <p:tgtEl>
                                          <p:spTgt spid="171"/>
                                        </p:tgtEl>
                                      </p:cBhvr>
                                    </p:animEffect>
                                  </p:childTnLst>
                                </p:cTn>
                              </p:par>
                            </p:childTnLst>
                          </p:cTn>
                        </p:par>
                      </p:childTnLst>
                    </p:cTn>
                  </p:par>
                  <p:par>
                    <p:cTn id="204" fill="hold">
                      <p:stCondLst>
                        <p:cond delay="indefinite"/>
                      </p:stCondLst>
                      <p:childTnLst>
                        <p:par>
                          <p:cTn id="205" fill="hold">
                            <p:stCondLst>
                              <p:cond delay="0"/>
                            </p:stCondLst>
                            <p:childTnLst>
                              <p:par>
                                <p:cTn id="206" presetID="23" presetClass="emph" presetSubtype="0" fill="hold" nodeType="clickEffect">
                                  <p:stCondLst>
                                    <p:cond delay="0"/>
                                  </p:stCondLst>
                                  <p:childTnLst>
                                    <p:animClr clrSpc="hsl" dir="cw">
                                      <p:cBhvr override="childStyle">
                                        <p:cTn id="207" dur="500" fill="hold"/>
                                        <p:tgtEl>
                                          <p:spTgt spid="162"/>
                                        </p:tgtEl>
                                        <p:attrNameLst>
                                          <p:attrName>style.color</p:attrName>
                                        </p:attrNameLst>
                                      </p:cBhvr>
                                      <p:by>
                                        <p:hsl h="10842353" s="0" l="0"/>
                                      </p:by>
                                    </p:animClr>
                                    <p:animClr clrSpc="hsl" dir="cw">
                                      <p:cBhvr>
                                        <p:cTn id="208" dur="500" fill="hold"/>
                                        <p:tgtEl>
                                          <p:spTgt spid="162"/>
                                        </p:tgtEl>
                                        <p:attrNameLst>
                                          <p:attrName>fillcolor</p:attrName>
                                        </p:attrNameLst>
                                      </p:cBhvr>
                                      <p:by>
                                        <p:hsl h="10842353" s="0" l="0"/>
                                      </p:by>
                                    </p:animClr>
                                    <p:animClr clrSpc="hsl" dir="cw">
                                      <p:cBhvr>
                                        <p:cTn id="209" dur="500" fill="hold"/>
                                        <p:tgtEl>
                                          <p:spTgt spid="162"/>
                                        </p:tgtEl>
                                        <p:attrNameLst>
                                          <p:attrName>stroke.color</p:attrName>
                                        </p:attrNameLst>
                                      </p:cBhvr>
                                      <p:by>
                                        <p:hsl h="10842353" s="0" l="0"/>
                                      </p:by>
                                    </p:animClr>
                                    <p:set>
                                      <p:cBhvr>
                                        <p:cTn id="210" dur="500" fill="hold"/>
                                        <p:tgtEl>
                                          <p:spTgt spid="162"/>
                                        </p:tgtEl>
                                        <p:attrNameLst>
                                          <p:attrName>fill.type</p:attrName>
                                        </p:attrNameLst>
                                      </p:cBhvr>
                                      <p:to>
                                        <p:strVal val="solid"/>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2" fill="hold" nodeType="clickEffect">
                                  <p:stCondLst>
                                    <p:cond delay="0"/>
                                  </p:stCondLst>
                                  <p:childTnLst>
                                    <p:animClr clrSpc="rgb" dir="cw">
                                      <p:cBhvr>
                                        <p:cTn id="214" dur="2000" fill="hold"/>
                                        <p:tgtEl>
                                          <p:spTgt spid="128"/>
                                        </p:tgtEl>
                                        <p:attrNameLst>
                                          <p:attrName>fillcolor</p:attrName>
                                        </p:attrNameLst>
                                      </p:cBhvr>
                                      <p:to>
                                        <a:schemeClr val="accent2"/>
                                      </p:to>
                                    </p:animClr>
                                    <p:set>
                                      <p:cBhvr>
                                        <p:cTn id="215" dur="2000" fill="hold"/>
                                        <p:tgtEl>
                                          <p:spTgt spid="128"/>
                                        </p:tgtEl>
                                        <p:attrNameLst>
                                          <p:attrName>fill.type</p:attrName>
                                        </p:attrNameLst>
                                      </p:cBhvr>
                                      <p:to>
                                        <p:strVal val="solid"/>
                                      </p:to>
                                    </p:set>
                                    <p:set>
                                      <p:cBhvr>
                                        <p:cTn id="216" dur="2000" fill="hold"/>
                                        <p:tgtEl>
                                          <p:spTgt spid="128"/>
                                        </p:tgtEl>
                                        <p:attrNameLst>
                                          <p:attrName>fill.on</p:attrName>
                                        </p:attrNameLst>
                                      </p:cBhvr>
                                      <p:to>
                                        <p:strVal val="true"/>
                                      </p:to>
                                    </p:set>
                                  </p:childTnLst>
                                </p:cTn>
                              </p:par>
                            </p:childTnLst>
                          </p:cTn>
                        </p:par>
                      </p:childTnLst>
                    </p:cTn>
                  </p:par>
                  <p:par>
                    <p:cTn id="217" fill="hold">
                      <p:stCondLst>
                        <p:cond delay="indefinite"/>
                      </p:stCondLst>
                      <p:childTnLst>
                        <p:par>
                          <p:cTn id="218" fill="hold">
                            <p:stCondLst>
                              <p:cond delay="0"/>
                            </p:stCondLst>
                            <p:childTnLst>
                              <p:par>
                                <p:cTn id="219" presetID="1" presetClass="emph" presetSubtype="2" fill="hold" nodeType="clickEffect">
                                  <p:stCondLst>
                                    <p:cond delay="0"/>
                                  </p:stCondLst>
                                  <p:childTnLst>
                                    <p:animClr clrSpc="rgb" dir="cw">
                                      <p:cBhvr>
                                        <p:cTn id="220" dur="2000" fill="hold"/>
                                        <p:tgtEl>
                                          <p:spTgt spid="126"/>
                                        </p:tgtEl>
                                        <p:attrNameLst>
                                          <p:attrName>fillcolor</p:attrName>
                                        </p:attrNameLst>
                                      </p:cBhvr>
                                      <p:to>
                                        <a:schemeClr val="accent2"/>
                                      </p:to>
                                    </p:animClr>
                                    <p:set>
                                      <p:cBhvr>
                                        <p:cTn id="221" dur="2000" fill="hold"/>
                                        <p:tgtEl>
                                          <p:spTgt spid="126"/>
                                        </p:tgtEl>
                                        <p:attrNameLst>
                                          <p:attrName>fill.type</p:attrName>
                                        </p:attrNameLst>
                                      </p:cBhvr>
                                      <p:to>
                                        <p:strVal val="solid"/>
                                      </p:to>
                                    </p:set>
                                    <p:set>
                                      <p:cBhvr>
                                        <p:cTn id="222" dur="2000" fill="hold"/>
                                        <p:tgtEl>
                                          <p:spTgt spid="126"/>
                                        </p:tgtEl>
                                        <p:attrNameLst>
                                          <p:attrName>fill.on</p:attrName>
                                        </p:attrNameLst>
                                      </p:cBhvr>
                                      <p:to>
                                        <p:strVal val="true"/>
                                      </p:to>
                                    </p:se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172"/>
                                        </p:tgtEl>
                                        <p:attrNameLst>
                                          <p:attrName>style.visibility</p:attrName>
                                        </p:attrNameLst>
                                      </p:cBhvr>
                                      <p:to>
                                        <p:strVal val="visible"/>
                                      </p:to>
                                    </p:set>
                                    <p:animEffect transition="in" filter="dissolve">
                                      <p:cBhvr>
                                        <p:cTn id="227" dur="500"/>
                                        <p:tgtEl>
                                          <p:spTgt spid="172"/>
                                        </p:tgtEl>
                                      </p:cBhvr>
                                    </p:animEffect>
                                  </p:childTnLst>
                                </p:cTn>
                              </p:par>
                            </p:childTnLst>
                          </p:cTn>
                        </p:par>
                      </p:childTnLst>
                    </p:cTn>
                  </p:par>
                  <p:par>
                    <p:cTn id="228" fill="hold">
                      <p:stCondLst>
                        <p:cond delay="indefinite"/>
                      </p:stCondLst>
                      <p:childTnLst>
                        <p:par>
                          <p:cTn id="229" fill="hold">
                            <p:stCondLst>
                              <p:cond delay="0"/>
                            </p:stCondLst>
                            <p:childTnLst>
                              <p:par>
                                <p:cTn id="230" presetID="23" presetClass="emph" presetSubtype="0" fill="hold" nodeType="clickEffect">
                                  <p:stCondLst>
                                    <p:cond delay="0"/>
                                  </p:stCondLst>
                                  <p:childTnLst>
                                    <p:animClr clrSpc="hsl" dir="cw">
                                      <p:cBhvr override="childStyle">
                                        <p:cTn id="231" dur="500" fill="hold"/>
                                        <p:tgtEl>
                                          <p:spTgt spid="165"/>
                                        </p:tgtEl>
                                        <p:attrNameLst>
                                          <p:attrName>style.color</p:attrName>
                                        </p:attrNameLst>
                                      </p:cBhvr>
                                      <p:by>
                                        <p:hsl h="10842353" s="0" l="0"/>
                                      </p:by>
                                    </p:animClr>
                                    <p:animClr clrSpc="hsl" dir="cw">
                                      <p:cBhvr>
                                        <p:cTn id="232" dur="500" fill="hold"/>
                                        <p:tgtEl>
                                          <p:spTgt spid="165"/>
                                        </p:tgtEl>
                                        <p:attrNameLst>
                                          <p:attrName>fillcolor</p:attrName>
                                        </p:attrNameLst>
                                      </p:cBhvr>
                                      <p:by>
                                        <p:hsl h="10842353" s="0" l="0"/>
                                      </p:by>
                                    </p:animClr>
                                    <p:animClr clrSpc="hsl" dir="cw">
                                      <p:cBhvr>
                                        <p:cTn id="233" dur="500" fill="hold"/>
                                        <p:tgtEl>
                                          <p:spTgt spid="165"/>
                                        </p:tgtEl>
                                        <p:attrNameLst>
                                          <p:attrName>stroke.color</p:attrName>
                                        </p:attrNameLst>
                                      </p:cBhvr>
                                      <p:by>
                                        <p:hsl h="10842353" s="0" l="0"/>
                                      </p:by>
                                    </p:animClr>
                                    <p:set>
                                      <p:cBhvr>
                                        <p:cTn id="234" dur="500" fill="hold"/>
                                        <p:tgtEl>
                                          <p:spTgt spid="165"/>
                                        </p:tgtEl>
                                        <p:attrNameLst>
                                          <p:attrName>fill.type</p:attrName>
                                        </p:attrNameLst>
                                      </p:cBhvr>
                                      <p:to>
                                        <p:strVal val="solid"/>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2" fill="hold" nodeType="clickEffect">
                                  <p:stCondLst>
                                    <p:cond delay="0"/>
                                  </p:stCondLst>
                                  <p:childTnLst>
                                    <p:animClr clrSpc="rgb" dir="cw">
                                      <p:cBhvr>
                                        <p:cTn id="238" dur="2000" fill="hold"/>
                                        <p:tgtEl>
                                          <p:spTgt spid="125"/>
                                        </p:tgtEl>
                                        <p:attrNameLst>
                                          <p:attrName>fillcolor</p:attrName>
                                        </p:attrNameLst>
                                      </p:cBhvr>
                                      <p:to>
                                        <a:schemeClr val="accent2"/>
                                      </p:to>
                                    </p:animClr>
                                    <p:set>
                                      <p:cBhvr>
                                        <p:cTn id="239" dur="2000" fill="hold"/>
                                        <p:tgtEl>
                                          <p:spTgt spid="125"/>
                                        </p:tgtEl>
                                        <p:attrNameLst>
                                          <p:attrName>fill.type</p:attrName>
                                        </p:attrNameLst>
                                      </p:cBhvr>
                                      <p:to>
                                        <p:strVal val="solid"/>
                                      </p:to>
                                    </p:set>
                                    <p:set>
                                      <p:cBhvr>
                                        <p:cTn id="240" dur="2000" fill="hold"/>
                                        <p:tgtEl>
                                          <p:spTgt spid="125"/>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7" presetClass="emph" presetSubtype="2" fill="hold" nodeType="clickEffect">
                                  <p:stCondLst>
                                    <p:cond delay="0"/>
                                  </p:stCondLst>
                                  <p:childTnLst>
                                    <p:animClr clrSpc="rgb" dir="cw">
                                      <p:cBhvr>
                                        <p:cTn id="244" dur="2000" fill="hold"/>
                                        <p:tgtEl>
                                          <p:spTgt spid="153"/>
                                        </p:tgtEl>
                                        <p:attrNameLst>
                                          <p:attrName>stroke.color</p:attrName>
                                        </p:attrNameLst>
                                      </p:cBhvr>
                                      <p:to>
                                        <a:schemeClr val="accent2"/>
                                      </p:to>
                                    </p:animClr>
                                    <p:set>
                                      <p:cBhvr>
                                        <p:cTn id="245" dur="2000" fill="hold"/>
                                        <p:tgtEl>
                                          <p:spTgt spid="153"/>
                                        </p:tgtEl>
                                        <p:attrNameLst>
                                          <p:attrName>stroke.on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74"/>
                                        </p:tgtEl>
                                        <p:attrNameLst>
                                          <p:attrName>style.visibility</p:attrName>
                                        </p:attrNameLst>
                                      </p:cBhvr>
                                      <p:to>
                                        <p:strVal val="visible"/>
                                      </p:to>
                                    </p:set>
                                    <p:animEffect transition="in" filter="dissolve">
                                      <p:cBhvr>
                                        <p:cTn id="250" dur="500"/>
                                        <p:tgtEl>
                                          <p:spTgt spid="174"/>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175"/>
                                        </p:tgtEl>
                                        <p:attrNameLst>
                                          <p:attrName>style.visibility</p:attrName>
                                        </p:attrNameLst>
                                      </p:cBhvr>
                                      <p:to>
                                        <p:strVal val="visible"/>
                                      </p:to>
                                    </p:set>
                                    <p:animEffect transition="in" filter="dissolve">
                                      <p:cBhvr>
                                        <p:cTn id="255" dur="500"/>
                                        <p:tgtEl>
                                          <p:spTgt spid="175"/>
                                        </p:tgtEl>
                                      </p:cBhvr>
                                    </p:animEffect>
                                  </p:childTnLst>
                                </p:cTn>
                              </p:par>
                            </p:childTnLst>
                          </p:cTn>
                        </p:par>
                      </p:childTnLst>
                    </p:cTn>
                  </p:par>
                  <p:par>
                    <p:cTn id="256" fill="hold">
                      <p:stCondLst>
                        <p:cond delay="indefinite"/>
                      </p:stCondLst>
                      <p:childTnLst>
                        <p:par>
                          <p:cTn id="257" fill="hold">
                            <p:stCondLst>
                              <p:cond delay="0"/>
                            </p:stCondLst>
                            <p:childTnLst>
                              <p:par>
                                <p:cTn id="258" presetID="1" presetClass="entr" presetSubtype="0" fill="hold" grpId="0" nodeType="clickEffect">
                                  <p:stCondLst>
                                    <p:cond delay="0"/>
                                  </p:stCondLst>
                                  <p:childTnLst>
                                    <p:set>
                                      <p:cBhvr>
                                        <p:cTn id="25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12" grpId="0"/>
      <p:bldP spid="113" grpId="0"/>
      <p:bldP spid="114" grpId="0"/>
      <p:bldP spid="115" grpId="0"/>
      <p:bldP spid="116" grpId="0"/>
      <p:bldP spid="117" grpId="0"/>
      <p:bldP spid="118" grpId="0"/>
      <p:bldP spid="119" grpId="0"/>
      <p:bldP spid="120" grpId="0"/>
      <p:bldP spid="121" grpId="0"/>
      <p:bldP spid="123" grpId="0"/>
      <p:bldP spid="124" grpId="0" animBg="1"/>
      <p:bldP spid="125" grpId="0" animBg="1"/>
      <p:bldP spid="126" grpId="0" animBg="1"/>
      <p:bldP spid="127" grpId="0" animBg="1"/>
      <p:bldP spid="128" grpId="0" animBg="1"/>
      <p:bldP spid="129" grpId="0" animBg="1"/>
      <p:bldP spid="130" grpId="0" animBg="1"/>
      <p:bldP spid="131" grpId="0" animBg="1"/>
      <p:bldP spid="141" grpId="0" animBg="1"/>
      <p:bldP spid="142" grpId="0" animBg="1"/>
      <p:bldP spid="143" grpId="0" animBg="1"/>
      <p:bldP spid="144" grpId="0" animBg="1"/>
      <p:bldP spid="145" grpId="0" animBg="1"/>
      <p:bldP spid="146" grpId="0" animBg="1"/>
      <p:bldP spid="147" grpId="0" animBg="1"/>
      <p:bldP spid="148" grpId="0" animBg="1"/>
      <p:bldP spid="169" grpId="0" animBg="1"/>
      <p:bldP spid="170" grpId="0" animBg="1"/>
      <p:bldP spid="171" grpId="0" animBg="1"/>
      <p:bldP spid="172" grpId="0" animBg="1"/>
      <p:bldP spid="173" grpId="0" animBg="1"/>
      <p:bldP spid="174" grpId="0" animBg="1"/>
      <p:bldP spid="175" grpId="0"/>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Separate Chaining vs</a:t>
            </a:r>
            <a:r>
              <a:rPr lang="zh-CN" altLang="en-US" dirty="0"/>
              <a:t> </a:t>
            </a:r>
            <a:r>
              <a:rPr lang="en-US" altLang="zh-CN" dirty="0"/>
              <a:t>Linear</a:t>
            </a:r>
            <a:r>
              <a:rPr lang="zh-CN" altLang="en-US" dirty="0"/>
              <a:t> </a:t>
            </a:r>
            <a:r>
              <a:rPr lang="en-US" altLang="zh-CN" dirty="0"/>
              <a:t>Probing</a:t>
            </a:r>
            <a:endParaRPr lang="en-US" dirty="0"/>
          </a:p>
        </p:txBody>
      </p:sp>
      <p:sp>
        <p:nvSpPr>
          <p:cNvPr id="5" name="Content Placeholder 2">
            <a:extLst>
              <a:ext uri="{FF2B5EF4-FFF2-40B4-BE49-F238E27FC236}">
                <a16:creationId xmlns:a16="http://schemas.microsoft.com/office/drawing/2014/main" id="{7A90C94C-A610-404F-8A2F-F3E0179185A2}"/>
              </a:ext>
            </a:extLst>
          </p:cNvPr>
          <p:cNvSpPr>
            <a:spLocks noGrp="1"/>
          </p:cNvSpPr>
          <p:nvPr>
            <p:ph idx="1"/>
          </p:nvPr>
        </p:nvSpPr>
        <p:spPr>
          <a:xfrm>
            <a:off x="331365" y="1452301"/>
            <a:ext cx="8229600" cy="5349081"/>
          </a:xfrm>
        </p:spPr>
        <p:txBody>
          <a:bodyPr>
            <a:normAutofit/>
          </a:bodyPr>
          <a:lstStyle/>
          <a:p>
            <a:pPr marL="12700">
              <a:lnSpc>
                <a:spcPct val="150000"/>
              </a:lnSpc>
              <a:spcBef>
                <a:spcPts val="500"/>
              </a:spcBef>
              <a:spcAft>
                <a:spcPts val="500"/>
              </a:spcAft>
            </a:pPr>
            <a:r>
              <a:rPr lang="en-US" spc="45" dirty="0">
                <a:solidFill>
                  <a:schemeClr val="accent4"/>
                </a:solidFill>
                <a:latin typeface="Arial" panose="020B0604020202020204" pitchFamily="34" charset="0"/>
                <a:cs typeface="Arial" panose="020B0604020202020204" pitchFamily="34" charset="0"/>
              </a:rPr>
              <a:t>Separate</a:t>
            </a:r>
            <a:r>
              <a:rPr lang="en-US" spc="20" dirty="0">
                <a:solidFill>
                  <a:schemeClr val="accent4"/>
                </a:solidFill>
                <a:latin typeface="Arial" panose="020B0604020202020204" pitchFamily="34" charset="0"/>
                <a:cs typeface="Arial" panose="020B0604020202020204" pitchFamily="34" charset="0"/>
              </a:rPr>
              <a:t> </a:t>
            </a:r>
            <a:r>
              <a:rPr lang="en-US" spc="70" dirty="0">
                <a:solidFill>
                  <a:schemeClr val="accent4"/>
                </a:solidFill>
                <a:latin typeface="Arial" panose="020B0604020202020204" pitchFamily="34" charset="0"/>
                <a:cs typeface="Arial" panose="020B0604020202020204" pitchFamily="34" charset="0"/>
              </a:rPr>
              <a:t>chaining.</a:t>
            </a:r>
            <a:endParaRPr lang="en-US" dirty="0">
              <a:solidFill>
                <a:schemeClr val="accent4"/>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50" dirty="0">
                <a:latin typeface="Arial" panose="020B0604020202020204" pitchFamily="34" charset="0"/>
                <a:cs typeface="Arial" panose="020B0604020202020204" pitchFamily="34" charset="0"/>
              </a:rPr>
              <a:t>Easier</a:t>
            </a:r>
            <a:r>
              <a:rPr lang="en-US" spc="20" dirty="0">
                <a:latin typeface="Arial" panose="020B0604020202020204" pitchFamily="34" charset="0"/>
                <a:cs typeface="Arial" panose="020B0604020202020204" pitchFamily="34" charset="0"/>
              </a:rPr>
              <a:t> </a:t>
            </a:r>
            <a:r>
              <a:rPr lang="en-US" spc="50" dirty="0">
                <a:latin typeface="Arial" panose="020B0604020202020204" pitchFamily="34" charset="0"/>
                <a:cs typeface="Arial" panose="020B0604020202020204" pitchFamily="34" charset="0"/>
              </a:rPr>
              <a:t>to</a:t>
            </a:r>
            <a:r>
              <a:rPr lang="en-US" spc="25" dirty="0">
                <a:latin typeface="Arial" panose="020B0604020202020204" pitchFamily="34" charset="0"/>
                <a:cs typeface="Arial" panose="020B0604020202020204" pitchFamily="34" charset="0"/>
              </a:rPr>
              <a:t> </a:t>
            </a:r>
            <a:r>
              <a:rPr lang="en-US" spc="70" dirty="0">
                <a:latin typeface="Arial" panose="020B0604020202020204" pitchFamily="34" charset="0"/>
                <a:cs typeface="Arial" panose="020B0604020202020204" pitchFamily="34" charset="0"/>
              </a:rPr>
              <a:t>implement</a:t>
            </a:r>
            <a:r>
              <a:rPr lang="en-US" spc="25"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delete.</a:t>
            </a:r>
            <a:endParaRPr lang="en-US" dirty="0">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60" dirty="0">
                <a:latin typeface="Arial" panose="020B0604020202020204" pitchFamily="34" charset="0"/>
                <a:cs typeface="Arial" panose="020B0604020202020204" pitchFamily="34" charset="0"/>
              </a:rPr>
              <a:t>Performance</a:t>
            </a:r>
            <a:r>
              <a:rPr lang="en-US" spc="20" dirty="0">
                <a:latin typeface="Arial" panose="020B0604020202020204" pitchFamily="34" charset="0"/>
                <a:cs typeface="Arial" panose="020B0604020202020204" pitchFamily="34" charset="0"/>
              </a:rPr>
              <a:t> </a:t>
            </a:r>
            <a:r>
              <a:rPr lang="en-US" spc="100" dirty="0">
                <a:latin typeface="Arial" panose="020B0604020202020204" pitchFamily="34" charset="0"/>
                <a:cs typeface="Arial" panose="020B0604020202020204" pitchFamily="34" charset="0"/>
              </a:rPr>
              <a:t>degrades</a:t>
            </a:r>
            <a:r>
              <a:rPr lang="en-US" spc="25"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gracefully.</a:t>
            </a:r>
          </a:p>
          <a:p>
            <a:pPr marL="463550" lvl="1">
              <a:lnSpc>
                <a:spcPct val="150000"/>
              </a:lnSpc>
              <a:spcBef>
                <a:spcPts val="500"/>
              </a:spcBef>
              <a:spcAft>
                <a:spcPts val="500"/>
              </a:spcAft>
            </a:pPr>
            <a:r>
              <a:rPr lang="en-US" spc="95" dirty="0">
                <a:latin typeface="Trebuchet MS"/>
                <a:cs typeface="Trebuchet MS"/>
              </a:rPr>
              <a:t>less</a:t>
            </a:r>
            <a:r>
              <a:rPr lang="en-US" spc="20" dirty="0">
                <a:latin typeface="Trebuchet MS"/>
                <a:cs typeface="Trebuchet MS"/>
              </a:rPr>
              <a:t> </a:t>
            </a:r>
            <a:r>
              <a:rPr lang="en-US" spc="75" dirty="0">
                <a:latin typeface="Trebuchet MS"/>
                <a:cs typeface="Trebuchet MS"/>
              </a:rPr>
              <a:t>sensitive</a:t>
            </a:r>
            <a:r>
              <a:rPr lang="en-US" spc="20" dirty="0">
                <a:latin typeface="Trebuchet MS"/>
                <a:cs typeface="Trebuchet MS"/>
              </a:rPr>
              <a:t> </a:t>
            </a:r>
            <a:r>
              <a:rPr lang="en-US" spc="50" dirty="0">
                <a:latin typeface="Trebuchet MS"/>
                <a:cs typeface="Trebuchet MS"/>
              </a:rPr>
              <a:t>to</a:t>
            </a:r>
            <a:r>
              <a:rPr lang="en-US" spc="20" dirty="0">
                <a:latin typeface="Trebuchet MS"/>
                <a:cs typeface="Trebuchet MS"/>
              </a:rPr>
              <a:t> </a:t>
            </a:r>
            <a:r>
              <a:rPr lang="en-US" spc="90" dirty="0">
                <a:latin typeface="Trebuchet MS"/>
                <a:cs typeface="Trebuchet MS"/>
              </a:rPr>
              <a:t>poorly-designed</a:t>
            </a:r>
            <a:r>
              <a:rPr lang="en-US" spc="20" dirty="0">
                <a:latin typeface="Trebuchet MS"/>
                <a:cs typeface="Trebuchet MS"/>
              </a:rPr>
              <a:t> </a:t>
            </a:r>
            <a:r>
              <a:rPr lang="en-US" spc="125" dirty="0">
                <a:latin typeface="Trebuchet MS"/>
                <a:cs typeface="Trebuchet MS"/>
              </a:rPr>
              <a:t>hash</a:t>
            </a:r>
            <a:r>
              <a:rPr lang="en-US" spc="20" dirty="0">
                <a:latin typeface="Trebuchet MS"/>
                <a:cs typeface="Trebuchet MS"/>
              </a:rPr>
              <a:t> </a:t>
            </a:r>
            <a:r>
              <a:rPr lang="en-US" spc="50" dirty="0">
                <a:latin typeface="Trebuchet MS"/>
                <a:cs typeface="Trebuchet MS"/>
              </a:rPr>
              <a:t>function</a:t>
            </a:r>
            <a:endParaRPr lang="en-US" spc="45" dirty="0">
              <a:solidFill>
                <a:srgbClr val="005493"/>
              </a:solidFill>
              <a:latin typeface="Arial" panose="020B0604020202020204" pitchFamily="34" charset="0"/>
              <a:cs typeface="Arial" panose="020B0604020202020204" pitchFamily="34" charset="0"/>
            </a:endParaRPr>
          </a:p>
          <a:p>
            <a:pPr marL="0">
              <a:lnSpc>
                <a:spcPct val="150000"/>
              </a:lnSpc>
              <a:spcBef>
                <a:spcPts val="500"/>
              </a:spcBef>
              <a:spcAft>
                <a:spcPts val="500"/>
              </a:spcAft>
            </a:pPr>
            <a:r>
              <a:rPr lang="en-US" spc="45" dirty="0">
                <a:solidFill>
                  <a:srgbClr val="1B8E1D"/>
                </a:solidFill>
                <a:latin typeface="Arial" panose="020B0604020202020204" pitchFamily="34" charset="0"/>
                <a:cs typeface="Arial" panose="020B0604020202020204" pitchFamily="34" charset="0"/>
              </a:rPr>
              <a:t>Linear</a:t>
            </a:r>
            <a:r>
              <a:rPr lang="en-US" spc="20" dirty="0">
                <a:solidFill>
                  <a:srgbClr val="1B8E1D"/>
                </a:solidFill>
                <a:latin typeface="Arial" panose="020B0604020202020204" pitchFamily="34" charset="0"/>
                <a:cs typeface="Arial" panose="020B0604020202020204" pitchFamily="34" charset="0"/>
              </a:rPr>
              <a:t> </a:t>
            </a:r>
            <a:r>
              <a:rPr lang="en-US" spc="80" dirty="0">
                <a:solidFill>
                  <a:srgbClr val="1B8E1D"/>
                </a:solidFill>
                <a:latin typeface="Arial" panose="020B0604020202020204" pitchFamily="34" charset="0"/>
                <a:cs typeface="Arial" panose="020B0604020202020204" pitchFamily="34" charset="0"/>
              </a:rPr>
              <a:t>probing.</a:t>
            </a:r>
            <a:endParaRPr lang="en-US" dirty="0">
              <a:solidFill>
                <a:srgbClr val="1B8E1D"/>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110" dirty="0">
                <a:latin typeface="Arial" panose="020B0604020202020204" pitchFamily="34" charset="0"/>
                <a:cs typeface="Arial" panose="020B0604020202020204" pitchFamily="34" charset="0"/>
              </a:rPr>
              <a:t>Less</a:t>
            </a:r>
            <a:r>
              <a:rPr lang="en-US" spc="20" dirty="0">
                <a:latin typeface="Arial" panose="020B0604020202020204" pitchFamily="34" charset="0"/>
                <a:cs typeface="Arial" panose="020B0604020202020204" pitchFamily="34" charset="0"/>
              </a:rPr>
              <a:t> </a:t>
            </a:r>
            <a:r>
              <a:rPr lang="en-US" spc="85" dirty="0">
                <a:latin typeface="Arial" panose="020B0604020202020204" pitchFamily="34" charset="0"/>
                <a:cs typeface="Arial" panose="020B0604020202020204" pitchFamily="34" charset="0"/>
              </a:rPr>
              <a:t>wasted</a:t>
            </a:r>
            <a:r>
              <a:rPr lang="en-US" spc="2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space.</a:t>
            </a:r>
            <a:endParaRPr lang="en-US" dirty="0">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dirty="0">
                <a:latin typeface="Arial" panose="020B0604020202020204" pitchFamily="34" charset="0"/>
                <a:cs typeface="Arial" panose="020B0604020202020204" pitchFamily="34" charset="0"/>
              </a:rPr>
              <a:t>Better</a:t>
            </a:r>
            <a:r>
              <a:rPr lang="en-US" spc="2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cache</a:t>
            </a:r>
            <a:r>
              <a:rPr lang="en-US" spc="2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performance.</a:t>
            </a:r>
            <a:endParaRPr lang="en-US"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C7A8339B-3F20-9D4B-B4E7-DA6E8CD4DE8B}"/>
              </a:ext>
            </a:extLst>
          </p:cNvPr>
          <p:cNvSpPr/>
          <p:nvPr/>
        </p:nvSpPr>
        <p:spPr>
          <a:xfrm>
            <a:off x="4209177" y="4163140"/>
            <a:ext cx="4643306" cy="2308324"/>
          </a:xfrm>
          <a:prstGeom prst="rect">
            <a:avLst/>
          </a:prstGeom>
          <a:ln>
            <a:solidFill>
              <a:srgbClr val="1B8E1D"/>
            </a:solidFill>
          </a:ln>
        </p:spPr>
        <p:txBody>
          <a:bodyPr wrap="square">
            <a:spAutoFit/>
          </a:bodyPr>
          <a:lstStyle/>
          <a:p>
            <a:pPr fontAlgn="base"/>
            <a:r>
              <a:rPr lang="en-US" sz="1600" b="1" dirty="0">
                <a:solidFill>
                  <a:schemeClr val="accent1"/>
                </a:solidFill>
                <a:latin typeface="Times New Roman" panose="02020603050405020304" pitchFamily="18" charset="0"/>
                <a:cs typeface="Times New Roman" panose="02020603050405020304" pitchFamily="18" charset="0"/>
              </a:rPr>
              <a:t>“In practice</a:t>
            </a:r>
            <a:r>
              <a:rPr lang="en-US" sz="1600" dirty="0">
                <a:solidFill>
                  <a:srgbClr val="242729"/>
                </a:solidFill>
                <a:latin typeface="Times New Roman" panose="02020603050405020304" pitchFamily="18" charset="0"/>
                <a:cs typeface="Times New Roman" panose="02020603050405020304" pitchFamily="18" charset="0"/>
              </a:rPr>
              <a:t>, linear probing is typically significantly faster than chaining due to locality of reference, although </a:t>
            </a:r>
            <a:r>
              <a:rPr lang="en-US" altLang="zh-CN" sz="1600" dirty="0">
                <a:solidFill>
                  <a:srgbClr val="242729"/>
                </a:solidFill>
                <a:latin typeface="Times New Roman" panose="02020603050405020304" pitchFamily="18" charset="0"/>
                <a:cs typeface="Times New Roman" panose="02020603050405020304" pitchFamily="18" charset="0"/>
              </a:rPr>
              <a:t>it</a:t>
            </a:r>
            <a:r>
              <a:rPr lang="en-US" sz="1600" dirty="0">
                <a:solidFill>
                  <a:srgbClr val="242729"/>
                </a:solidFill>
                <a:latin typeface="Times New Roman" panose="02020603050405020304" pitchFamily="18" charset="0"/>
                <a:cs typeface="Times New Roman" panose="02020603050405020304" pitchFamily="18" charset="0"/>
              </a:rPr>
              <a:t> has</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the</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primary</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clustering problem. </a:t>
            </a:r>
            <a:r>
              <a:rPr lang="en-US" sz="1600" dirty="0">
                <a:solidFill>
                  <a:srgbClr val="242729"/>
                </a:solidFill>
                <a:latin typeface="Times New Roman" panose="02020603050405020304" pitchFamily="18" charset="0"/>
                <a:cs typeface="Times New Roman" panose="02020603050405020304" pitchFamily="18" charset="0"/>
              </a:rPr>
              <a:t>It's faster to access a series of elements in an array than it is to follow pointers in a linked list, so linear probing tends to </a:t>
            </a:r>
            <a:r>
              <a:rPr lang="en-US" sz="1600">
                <a:solidFill>
                  <a:srgbClr val="242729"/>
                </a:solidFill>
                <a:latin typeface="Times New Roman" panose="02020603050405020304" pitchFamily="18" charset="0"/>
                <a:cs typeface="Times New Roman" panose="02020603050405020304" pitchFamily="18" charset="0"/>
              </a:rPr>
              <a:t>outperform cha</a:t>
            </a:r>
            <a:r>
              <a:rPr lang="en-US" altLang="zh-CN" sz="1600">
                <a:solidFill>
                  <a:srgbClr val="242729"/>
                </a:solidFill>
                <a:latin typeface="Times New Roman" panose="02020603050405020304" pitchFamily="18" charset="0"/>
                <a:cs typeface="Times New Roman" panose="02020603050405020304" pitchFamily="18" charset="0"/>
              </a:rPr>
              <a:t>i</a:t>
            </a:r>
            <a:r>
              <a:rPr lang="en-US" sz="1600">
                <a:solidFill>
                  <a:srgbClr val="242729"/>
                </a:solidFill>
                <a:latin typeface="Times New Roman" panose="02020603050405020304" pitchFamily="18" charset="0"/>
                <a:cs typeface="Times New Roman" panose="02020603050405020304" pitchFamily="18" charset="0"/>
              </a:rPr>
              <a:t>ning </a:t>
            </a:r>
            <a:r>
              <a:rPr lang="en-US" sz="1600" dirty="0">
                <a:solidFill>
                  <a:srgbClr val="242729"/>
                </a:solidFill>
                <a:latin typeface="Times New Roman" panose="02020603050405020304" pitchFamily="18" charset="0"/>
                <a:cs typeface="Times New Roman" panose="02020603050405020304" pitchFamily="18" charset="0"/>
              </a:rPr>
              <a:t>even if it has to investigate more elements. Another win in chaining is that the insertions into a linear probing hash table don't require any new allocations.”</a:t>
            </a:r>
            <a:endParaRPr lang="en-US" sz="1600" b="0" i="0" dirty="0">
              <a:solidFill>
                <a:srgbClr val="242729"/>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05CC394-78A1-1E4E-BCA9-CEE05C5DDA2A}"/>
              </a:ext>
            </a:extLst>
          </p:cNvPr>
          <p:cNvSpPr/>
          <p:nvPr/>
        </p:nvSpPr>
        <p:spPr>
          <a:xfrm>
            <a:off x="5058560" y="1453307"/>
            <a:ext cx="3967994" cy="1815882"/>
          </a:xfrm>
          <a:prstGeom prst="rect">
            <a:avLst/>
          </a:prstGeom>
          <a:ln>
            <a:solidFill>
              <a:schemeClr val="accent4"/>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“With a bad choice of hash function, </a:t>
            </a:r>
            <a:r>
              <a:rPr lang="en-US" sz="1600" b="1" dirty="0">
                <a:solidFill>
                  <a:schemeClr val="accent1"/>
                </a:solidFill>
                <a:latin typeface="Times New Roman" panose="02020603050405020304" pitchFamily="18" charset="0"/>
                <a:cs typeface="Times New Roman" panose="02020603050405020304" pitchFamily="18" charset="0"/>
              </a:rPr>
              <a:t>primary clustering</a:t>
            </a:r>
            <a:r>
              <a:rPr lang="en-US" sz="1600" dirty="0">
                <a:solidFill>
                  <a:srgbClr val="242729"/>
                </a:solidFill>
                <a:latin typeface="Times New Roman" panose="02020603050405020304" pitchFamily="18" charset="0"/>
                <a:cs typeface="Times New Roman" panose="02020603050405020304" pitchFamily="18" charset="0"/>
              </a:rPr>
              <a:t> can cause the performance of the table to degrade significantly. While chaining can still suffer from bad hash functions, it's less sensitive to elements with nearby hash codes, which don't adversely impact the runtime.”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57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dissolve">
                                      <p:cBhvr>
                                        <p:cTn id="16" dur="500"/>
                                        <p:tgtEl>
                                          <p:spTgt spid="5">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dissolve">
                                      <p:cBhvr>
                                        <p:cTn id="19" dur="500"/>
                                        <p:tgtEl>
                                          <p:spTgt spid="5">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dissolve">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24BB-E725-D6FD-3C37-0A7963413563}"/>
              </a:ext>
            </a:extLst>
          </p:cNvPr>
          <p:cNvSpPr>
            <a:spLocks noGrp="1"/>
          </p:cNvSpPr>
          <p:nvPr>
            <p:ph type="title"/>
          </p:nvPr>
        </p:nvSpPr>
        <p:spPr/>
        <p:txBody>
          <a:bodyPr/>
          <a:lstStyle/>
          <a:p>
            <a:r>
              <a:rPr lang="en-GB" dirty="0"/>
              <a:t>Hashing Tutorial Videos</a:t>
            </a:r>
            <a:endParaRPr lang="en-SE" dirty="0"/>
          </a:p>
        </p:txBody>
      </p:sp>
      <p:sp>
        <p:nvSpPr>
          <p:cNvPr id="3" name="Content Placeholder 2">
            <a:extLst>
              <a:ext uri="{FF2B5EF4-FFF2-40B4-BE49-F238E27FC236}">
                <a16:creationId xmlns:a16="http://schemas.microsoft.com/office/drawing/2014/main" id="{7B5D8033-2BB2-A083-CE83-0FE5ECEAD8BE}"/>
              </a:ext>
            </a:extLst>
          </p:cNvPr>
          <p:cNvSpPr>
            <a:spLocks noGrp="1"/>
          </p:cNvSpPr>
          <p:nvPr>
            <p:ph idx="1"/>
          </p:nvPr>
        </p:nvSpPr>
        <p:spPr/>
        <p:txBody>
          <a:bodyPr>
            <a:normAutofit fontScale="92500" lnSpcReduction="20000"/>
          </a:bodyPr>
          <a:lstStyle/>
          <a:p>
            <a:r>
              <a:rPr lang="en-GB" dirty="0"/>
              <a:t>Hashing | Set 2 (Separate Chaining) | </a:t>
            </a:r>
            <a:r>
              <a:rPr lang="en-GB" dirty="0" err="1"/>
              <a:t>GeeksforGeeks</a:t>
            </a:r>
            <a:endParaRPr lang="en-GB" dirty="0"/>
          </a:p>
          <a:p>
            <a:pPr lvl="1"/>
            <a:r>
              <a:rPr lang="en-GB" dirty="0">
                <a:hlinkClick r:id="rId2"/>
              </a:rPr>
              <a:t>https://www.youtube.com/watch?v=_xA8UvfOGgU</a:t>
            </a:r>
            <a:r>
              <a:rPr lang="en-GB" dirty="0"/>
              <a:t> </a:t>
            </a:r>
          </a:p>
          <a:p>
            <a:r>
              <a:rPr lang="en-GB" sz="2400" dirty="0"/>
              <a:t>Hashing | Set 3 (Open Addressing) | </a:t>
            </a:r>
            <a:r>
              <a:rPr lang="en-GB" sz="2400" dirty="0" err="1"/>
              <a:t>GeeksforGeeks</a:t>
            </a:r>
            <a:endParaRPr lang="en-GB" sz="2400" dirty="0"/>
          </a:p>
          <a:p>
            <a:pPr lvl="1"/>
            <a:r>
              <a:rPr lang="en-GB" dirty="0">
                <a:hlinkClick r:id="rId3"/>
              </a:rPr>
              <a:t>https://www.youtube.com/watch?v=Dk57JonwKNk</a:t>
            </a:r>
            <a:endParaRPr lang="en-GB" dirty="0"/>
          </a:p>
          <a:p>
            <a:r>
              <a:rPr lang="en-GB" sz="2400" dirty="0"/>
              <a:t>Hashing Animations | Data Structure | Visual How</a:t>
            </a:r>
          </a:p>
          <a:p>
            <a:pPr lvl="1"/>
            <a:r>
              <a:rPr lang="en-GB" dirty="0">
                <a:hlinkClick r:id="rId4"/>
              </a:rPr>
              <a:t>https://www.youtube.com/watch?v=VeYKEMY2F9k</a:t>
            </a:r>
            <a:r>
              <a:rPr lang="en-GB" dirty="0"/>
              <a:t> </a:t>
            </a:r>
          </a:p>
          <a:p>
            <a:r>
              <a:rPr lang="en-GB" sz="2400" dirty="0"/>
              <a:t>Linear Probing in Hashing Animations </a:t>
            </a:r>
            <a:r>
              <a:rPr lang="en-GB" dirty="0"/>
              <a:t>| Data Structure | Visual How</a:t>
            </a:r>
            <a:endParaRPr lang="en-GB" sz="2400" dirty="0"/>
          </a:p>
          <a:p>
            <a:pPr lvl="1"/>
            <a:r>
              <a:rPr lang="en-GB" dirty="0">
                <a:hlinkClick r:id="rId5"/>
              </a:rPr>
              <a:t>https://www.youtube.com/watch?v=98Y0UDZ9vvs</a:t>
            </a:r>
            <a:endParaRPr lang="en-GB" dirty="0"/>
          </a:p>
          <a:p>
            <a:r>
              <a:rPr lang="en-GB" dirty="0"/>
              <a:t>Quadratic Probing Hashing Animations | Data Structure | Visual How</a:t>
            </a:r>
          </a:p>
          <a:p>
            <a:pPr lvl="1"/>
            <a:r>
              <a:rPr lang="en-GB" dirty="0">
                <a:hlinkClick r:id="rId4"/>
              </a:rPr>
              <a:t>https://www.youtube.com/watch?v=VeYKEMY2F9k</a:t>
            </a:r>
            <a:r>
              <a:rPr lang="en-GB" dirty="0"/>
              <a:t> </a:t>
            </a:r>
          </a:p>
          <a:p>
            <a:r>
              <a:rPr lang="en-GB" dirty="0"/>
              <a:t>Separate Chaining in Hashing Animations | Data Structure | Visual How</a:t>
            </a:r>
          </a:p>
          <a:p>
            <a:pPr lvl="1"/>
            <a:r>
              <a:rPr lang="en-GB" dirty="0">
                <a:hlinkClick r:id="rId6"/>
              </a:rPr>
              <a:t>https://www.youtube.com/watch?v=LRtKQdsJC3o</a:t>
            </a:r>
            <a:r>
              <a:rPr lang="en-GB" dirty="0"/>
              <a:t> </a:t>
            </a:r>
          </a:p>
          <a:p>
            <a:endParaRPr lang="en-SE" sz="2400" dirty="0"/>
          </a:p>
        </p:txBody>
      </p:sp>
    </p:spTree>
    <p:extLst>
      <p:ext uri="{BB962C8B-B14F-4D97-AF65-F5344CB8AC3E}">
        <p14:creationId xmlns:p14="http://schemas.microsoft.com/office/powerpoint/2010/main" val="81087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Motivation</a:t>
            </a:r>
            <a:endParaRPr lang="en-US" dirty="0"/>
          </a:p>
        </p:txBody>
      </p:sp>
      <p:sp>
        <p:nvSpPr>
          <p:cNvPr id="4" name="Rectangle 3">
            <a:extLst>
              <a:ext uri="{FF2B5EF4-FFF2-40B4-BE49-F238E27FC236}">
                <a16:creationId xmlns:a16="http://schemas.microsoft.com/office/drawing/2014/main" id="{39DF8F49-597F-6C45-B56F-B5EE02EA3762}"/>
              </a:ext>
            </a:extLst>
          </p:cNvPr>
          <p:cNvSpPr/>
          <p:nvPr/>
        </p:nvSpPr>
        <p:spPr>
          <a:xfrm>
            <a:off x="88811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5" name="Rectangle 4">
            <a:extLst>
              <a:ext uri="{FF2B5EF4-FFF2-40B4-BE49-F238E27FC236}">
                <a16:creationId xmlns:a16="http://schemas.microsoft.com/office/drawing/2014/main" id="{30E2F476-C67F-334E-A584-3D45DCB60774}"/>
              </a:ext>
            </a:extLst>
          </p:cNvPr>
          <p:cNvSpPr/>
          <p:nvPr/>
        </p:nvSpPr>
        <p:spPr>
          <a:xfrm>
            <a:off x="154357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6" name="Rectangle 5">
            <a:extLst>
              <a:ext uri="{FF2B5EF4-FFF2-40B4-BE49-F238E27FC236}">
                <a16:creationId xmlns:a16="http://schemas.microsoft.com/office/drawing/2014/main" id="{71D8850A-0721-D74A-A536-B99447F1718C}"/>
              </a:ext>
            </a:extLst>
          </p:cNvPr>
          <p:cNvSpPr/>
          <p:nvPr/>
        </p:nvSpPr>
        <p:spPr>
          <a:xfrm>
            <a:off x="219904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 name="Rectangle 6">
            <a:extLst>
              <a:ext uri="{FF2B5EF4-FFF2-40B4-BE49-F238E27FC236}">
                <a16:creationId xmlns:a16="http://schemas.microsoft.com/office/drawing/2014/main" id="{74DFA7CC-6924-C243-AC0F-47DB8FCD854F}"/>
              </a:ext>
            </a:extLst>
          </p:cNvPr>
          <p:cNvSpPr/>
          <p:nvPr/>
        </p:nvSpPr>
        <p:spPr>
          <a:xfrm>
            <a:off x="285450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8" name="Rectangle 7">
            <a:extLst>
              <a:ext uri="{FF2B5EF4-FFF2-40B4-BE49-F238E27FC236}">
                <a16:creationId xmlns:a16="http://schemas.microsoft.com/office/drawing/2014/main" id="{61161BB9-C53A-CB4B-A8DF-42BD2CF606D9}"/>
              </a:ext>
            </a:extLst>
          </p:cNvPr>
          <p:cNvSpPr/>
          <p:nvPr/>
        </p:nvSpPr>
        <p:spPr>
          <a:xfrm>
            <a:off x="350997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9" name="Rectangle 8">
            <a:extLst>
              <a:ext uri="{FF2B5EF4-FFF2-40B4-BE49-F238E27FC236}">
                <a16:creationId xmlns:a16="http://schemas.microsoft.com/office/drawing/2014/main" id="{1BBAD550-1F3A-B842-AC9B-B6E420659164}"/>
              </a:ext>
            </a:extLst>
          </p:cNvPr>
          <p:cNvSpPr/>
          <p:nvPr/>
        </p:nvSpPr>
        <p:spPr>
          <a:xfrm>
            <a:off x="416544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10" name="Rectangle 9">
            <a:extLst>
              <a:ext uri="{FF2B5EF4-FFF2-40B4-BE49-F238E27FC236}">
                <a16:creationId xmlns:a16="http://schemas.microsoft.com/office/drawing/2014/main" id="{59B8D3F4-8DFC-D942-85E7-C51ED148072E}"/>
              </a:ext>
            </a:extLst>
          </p:cNvPr>
          <p:cNvSpPr/>
          <p:nvPr/>
        </p:nvSpPr>
        <p:spPr>
          <a:xfrm>
            <a:off x="482090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11" name="Rectangle 10">
            <a:extLst>
              <a:ext uri="{FF2B5EF4-FFF2-40B4-BE49-F238E27FC236}">
                <a16:creationId xmlns:a16="http://schemas.microsoft.com/office/drawing/2014/main" id="{2938BAD5-DDC3-BD47-8001-7293BF21EDE7}"/>
              </a:ext>
            </a:extLst>
          </p:cNvPr>
          <p:cNvSpPr/>
          <p:nvPr/>
        </p:nvSpPr>
        <p:spPr>
          <a:xfrm>
            <a:off x="547637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12" name="Rectangle 11">
            <a:extLst>
              <a:ext uri="{FF2B5EF4-FFF2-40B4-BE49-F238E27FC236}">
                <a16:creationId xmlns:a16="http://schemas.microsoft.com/office/drawing/2014/main" id="{48EDC999-557C-594D-B0C9-78CC09582340}"/>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3" name="Rectangle 12">
            <a:extLst>
              <a:ext uri="{FF2B5EF4-FFF2-40B4-BE49-F238E27FC236}">
                <a16:creationId xmlns:a16="http://schemas.microsoft.com/office/drawing/2014/main" id="{5EA1DF5B-9E61-7548-BE39-0983E2665378}"/>
              </a:ext>
            </a:extLst>
          </p:cNvPr>
          <p:cNvSpPr/>
          <p:nvPr/>
        </p:nvSpPr>
        <p:spPr>
          <a:xfrm>
            <a:off x="678730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14" name="Rectangle 13">
            <a:extLst>
              <a:ext uri="{FF2B5EF4-FFF2-40B4-BE49-F238E27FC236}">
                <a16:creationId xmlns:a16="http://schemas.microsoft.com/office/drawing/2014/main" id="{BFB56A6E-D1B0-7340-AB48-A317ECE327CC}"/>
              </a:ext>
            </a:extLst>
          </p:cNvPr>
          <p:cNvSpPr/>
          <p:nvPr/>
        </p:nvSpPr>
        <p:spPr>
          <a:xfrm>
            <a:off x="744277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15" name="TextBox 14">
            <a:extLst>
              <a:ext uri="{FF2B5EF4-FFF2-40B4-BE49-F238E27FC236}">
                <a16:creationId xmlns:a16="http://schemas.microsoft.com/office/drawing/2014/main" id="{F874309C-AB53-6B4C-B8D2-6015AECAAB77}"/>
              </a:ext>
            </a:extLst>
          </p:cNvPr>
          <p:cNvSpPr txBox="1"/>
          <p:nvPr/>
        </p:nvSpPr>
        <p:spPr>
          <a:xfrm>
            <a:off x="105939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9667814-AE95-174B-A889-6FE54D29F671}"/>
              </a:ext>
            </a:extLst>
          </p:cNvPr>
          <p:cNvSpPr txBox="1"/>
          <p:nvPr/>
        </p:nvSpPr>
        <p:spPr>
          <a:xfrm>
            <a:off x="7555327" y="3917169"/>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C3446B6-B892-AD46-87C2-ECCAA3BCD650}"/>
              </a:ext>
            </a:extLst>
          </p:cNvPr>
          <p:cNvSpPr txBox="1"/>
          <p:nvPr/>
        </p:nvSpPr>
        <p:spPr>
          <a:xfrm>
            <a:off x="695858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38D80B2F-747C-9846-A2EE-96BAD7C4BD92}"/>
              </a:ext>
            </a:extLst>
          </p:cNvPr>
          <p:cNvSpPr txBox="1"/>
          <p:nvPr/>
        </p:nvSpPr>
        <p:spPr>
          <a:xfrm>
            <a:off x="171485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5D9034D-4A00-9740-9B7C-E9D6E725346C}"/>
              </a:ext>
            </a:extLst>
          </p:cNvPr>
          <p:cNvSpPr txBox="1"/>
          <p:nvPr/>
        </p:nvSpPr>
        <p:spPr>
          <a:xfrm>
            <a:off x="237032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87261857-A77B-F34E-BC63-76D3B41ECD64}"/>
              </a:ext>
            </a:extLst>
          </p:cNvPr>
          <p:cNvSpPr txBox="1"/>
          <p:nvPr/>
        </p:nvSpPr>
        <p:spPr>
          <a:xfrm>
            <a:off x="302578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A08F58DE-29D6-9A4D-BB7D-AD0B0F15A538}"/>
              </a:ext>
            </a:extLst>
          </p:cNvPr>
          <p:cNvSpPr txBox="1"/>
          <p:nvPr/>
        </p:nvSpPr>
        <p:spPr>
          <a:xfrm>
            <a:off x="368125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D4E4073D-C733-AE4B-AE96-53D7382C6815}"/>
              </a:ext>
            </a:extLst>
          </p:cNvPr>
          <p:cNvSpPr txBox="1"/>
          <p:nvPr/>
        </p:nvSpPr>
        <p:spPr>
          <a:xfrm>
            <a:off x="433672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CA6F2741-9EA9-5C4F-B366-0C337CF42EC6}"/>
              </a:ext>
            </a:extLst>
          </p:cNvPr>
          <p:cNvSpPr txBox="1"/>
          <p:nvPr/>
        </p:nvSpPr>
        <p:spPr>
          <a:xfrm>
            <a:off x="499218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8CCABC5-D790-5945-81CC-55BBFF3AC072}"/>
              </a:ext>
            </a:extLst>
          </p:cNvPr>
          <p:cNvSpPr txBox="1"/>
          <p:nvPr/>
        </p:nvSpPr>
        <p:spPr>
          <a:xfrm>
            <a:off x="564765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2CC336F-FF82-0D4A-926C-53F00B8C60CE}"/>
              </a:ext>
            </a:extLst>
          </p:cNvPr>
          <p:cNvSpPr txBox="1"/>
          <p:nvPr/>
        </p:nvSpPr>
        <p:spPr>
          <a:xfrm>
            <a:off x="630311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31DC309D-EDDF-F74C-9083-0A1112CCB0C9}"/>
              </a:ext>
            </a:extLst>
          </p:cNvPr>
          <p:cNvSpPr/>
          <p:nvPr/>
        </p:nvSpPr>
        <p:spPr>
          <a:xfrm>
            <a:off x="888110" y="1121008"/>
            <a:ext cx="1251083" cy="369332"/>
          </a:xfrm>
          <a:prstGeom prst="rect">
            <a:avLst/>
          </a:prstGeom>
          <a:solidFill>
            <a:srgbClr val="E6A20E"/>
          </a:solidFill>
        </p:spPr>
        <p:txBody>
          <a:bodyPr wrap="square">
            <a:spAutoFit/>
          </a:bodyPr>
          <a:lstStyle/>
          <a:p>
            <a:pPr algn="ctr"/>
            <a:r>
              <a:rPr lang="en-US" altLang="zh-CN" dirty="0">
                <a:latin typeface="Arial" panose="020B0604020202020204" pitchFamily="34" charset="0"/>
                <a:cs typeface="Arial" panose="020B0604020202020204" pitchFamily="34" charset="0"/>
              </a:rPr>
              <a:t>Find</a:t>
            </a:r>
            <a:r>
              <a:rPr lang="zh-CN" altLang="en-US" dirty="0">
                <a:latin typeface="Arial" panose="020B0604020202020204" pitchFamily="34" charset="0"/>
                <a:cs typeface="Arial" panose="020B0604020202020204" pitchFamily="34" charset="0"/>
              </a:rPr>
              <a:t> </a:t>
            </a:r>
            <a:r>
              <a:rPr lang="en-US" altLang="zh-CN" dirty="0">
                <a:solidFill>
                  <a:schemeClr val="accent1"/>
                </a:solidFill>
                <a:latin typeface="Arial" panose="020B0604020202020204" pitchFamily="34" charset="0"/>
                <a:cs typeface="Arial" panose="020B0604020202020204" pitchFamily="34" charset="0"/>
              </a:rPr>
              <a:t>Ada</a:t>
            </a:r>
            <a:endParaRPr lang="en-US" dirty="0">
              <a:solidFill>
                <a:schemeClr val="accent1"/>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4041200-0E8B-414B-B704-B6DDC09656D9}"/>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28" name="Rectangle 27">
            <a:extLst>
              <a:ext uri="{FF2B5EF4-FFF2-40B4-BE49-F238E27FC236}">
                <a16:creationId xmlns:a16="http://schemas.microsoft.com/office/drawing/2014/main" id="{BC4503BB-A520-F54F-A29A-E05B5A4341F0}"/>
              </a:ext>
            </a:extLst>
          </p:cNvPr>
          <p:cNvSpPr/>
          <p:nvPr/>
        </p:nvSpPr>
        <p:spPr>
          <a:xfrm>
            <a:off x="888110" y="1696325"/>
            <a:ext cx="3277331"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1:</a:t>
            </a:r>
            <a:r>
              <a:rPr lang="zh-CN" altLang="en-US" sz="1600" dirty="0">
                <a:solidFill>
                  <a:schemeClr val="bg1"/>
                </a:solidFill>
                <a:latin typeface="Arial"/>
                <a:cs typeface="Arial"/>
              </a:rPr>
              <a:t> </a:t>
            </a:r>
            <a:r>
              <a:rPr lang="en-US" altLang="zh-CN" sz="1600" dirty="0">
                <a:solidFill>
                  <a:schemeClr val="bg1"/>
                </a:solidFill>
                <a:latin typeface="Arial"/>
                <a:cs typeface="Arial"/>
              </a:rPr>
              <a:t>brute</a:t>
            </a:r>
            <a:r>
              <a:rPr lang="zh-CN" altLang="en-US" sz="1600" dirty="0">
                <a:solidFill>
                  <a:schemeClr val="bg1"/>
                </a:solidFill>
                <a:latin typeface="Arial"/>
                <a:cs typeface="Arial"/>
              </a:rPr>
              <a:t> </a:t>
            </a:r>
            <a:r>
              <a:rPr lang="en-US" altLang="zh-CN" sz="1600" dirty="0">
                <a:solidFill>
                  <a:schemeClr val="bg1"/>
                </a:solidFill>
                <a:latin typeface="Arial"/>
                <a:cs typeface="Arial"/>
              </a:rPr>
              <a:t>force</a:t>
            </a:r>
            <a:r>
              <a:rPr lang="zh-CN" altLang="en-US" sz="1600" dirty="0">
                <a:solidFill>
                  <a:schemeClr val="bg1"/>
                </a:solidFill>
                <a:latin typeface="Arial"/>
                <a:cs typeface="Arial"/>
              </a:rPr>
              <a:t> </a:t>
            </a:r>
            <a:r>
              <a:rPr lang="en-US" altLang="zh-CN" sz="1600" dirty="0">
                <a:solidFill>
                  <a:schemeClr val="bg1"/>
                </a:solidFill>
                <a:latin typeface="Arial"/>
                <a:cs typeface="Arial"/>
              </a:rPr>
              <a:t>linear</a:t>
            </a:r>
            <a:r>
              <a:rPr lang="zh-CN" altLang="en-US" sz="1600" dirty="0">
                <a:solidFill>
                  <a:schemeClr val="bg1"/>
                </a:solidFill>
                <a:latin typeface="Arial"/>
                <a:cs typeface="Arial"/>
              </a:rPr>
              <a:t> </a:t>
            </a:r>
            <a:r>
              <a:rPr lang="en-US" altLang="zh-CN" sz="1600" dirty="0">
                <a:solidFill>
                  <a:schemeClr val="bg1"/>
                </a:solidFill>
                <a:latin typeface="Arial"/>
                <a:cs typeface="Arial"/>
              </a:rPr>
              <a:t>search</a:t>
            </a:r>
            <a:endParaRPr lang="en-US" sz="1600" dirty="0">
              <a:solidFill>
                <a:schemeClr val="bg1"/>
              </a:solidFill>
              <a:latin typeface="Arial"/>
              <a:cs typeface="Arial"/>
            </a:endParaRPr>
          </a:p>
        </p:txBody>
      </p:sp>
      <p:sp>
        <p:nvSpPr>
          <p:cNvPr id="30" name="Rectangle 29">
            <a:extLst>
              <a:ext uri="{FF2B5EF4-FFF2-40B4-BE49-F238E27FC236}">
                <a16:creationId xmlns:a16="http://schemas.microsoft.com/office/drawing/2014/main" id="{85D53D21-835C-2E40-9ED9-8F98EF5B7858}"/>
              </a:ext>
            </a:extLst>
          </p:cNvPr>
          <p:cNvSpPr/>
          <p:nvPr/>
        </p:nvSpPr>
        <p:spPr>
          <a:xfrm>
            <a:off x="4264595" y="1696325"/>
            <a:ext cx="2693989" cy="338554"/>
          </a:xfrm>
          <a:prstGeom prst="rect">
            <a:avLst/>
          </a:prstGeom>
          <a:solidFill>
            <a:srgbClr val="FF0000"/>
          </a:solidFill>
        </p:spPr>
        <p:txBody>
          <a:bodyPr wrap="square">
            <a:spAutoFit/>
          </a:bodyPr>
          <a:lstStyle/>
          <a:p>
            <a:r>
              <a:rPr lang="en-US" altLang="zh-CN" sz="1600" dirty="0">
                <a:solidFill>
                  <a:schemeClr val="bg1"/>
                </a:solidFill>
                <a:latin typeface="Arial"/>
                <a:cs typeface="Arial"/>
              </a:rPr>
              <a:t>Take</a:t>
            </a:r>
            <a:r>
              <a:rPr lang="zh-CN" altLang="en-US" sz="1600" dirty="0">
                <a:solidFill>
                  <a:schemeClr val="bg1"/>
                </a:solidFill>
                <a:latin typeface="Arial"/>
                <a:cs typeface="Arial"/>
              </a:rPr>
              <a:t> </a:t>
            </a:r>
            <a:r>
              <a:rPr lang="en-US" altLang="zh-CN" sz="1600" dirty="0">
                <a:solidFill>
                  <a:schemeClr val="bg1"/>
                </a:solidFill>
                <a:latin typeface="Arial"/>
                <a:cs typeface="Arial"/>
              </a:rPr>
              <a:t>long</a:t>
            </a:r>
            <a:r>
              <a:rPr lang="zh-CN" altLang="en-US" sz="1600" dirty="0">
                <a:solidFill>
                  <a:schemeClr val="bg1"/>
                </a:solidFill>
                <a:latin typeface="Arial"/>
                <a:cs typeface="Arial"/>
              </a:rPr>
              <a:t> </a:t>
            </a:r>
            <a:r>
              <a:rPr lang="en-US" altLang="zh-CN" sz="1600" dirty="0">
                <a:solidFill>
                  <a:schemeClr val="bg1"/>
                </a:solidFill>
                <a:latin typeface="Arial"/>
                <a:cs typeface="Arial"/>
              </a:rPr>
              <a:t>time</a:t>
            </a:r>
            <a:r>
              <a:rPr lang="zh-CN" altLang="en-US" sz="1600" dirty="0">
                <a:solidFill>
                  <a:schemeClr val="bg1"/>
                </a:solidFill>
                <a:latin typeface="Arial"/>
                <a:cs typeface="Arial"/>
              </a:rPr>
              <a:t> </a:t>
            </a:r>
            <a:r>
              <a:rPr lang="en-US" altLang="zh-CN" sz="1600" dirty="0">
                <a:solidFill>
                  <a:schemeClr val="bg1"/>
                </a:solidFill>
                <a:latin typeface="Arial"/>
                <a:cs typeface="Arial"/>
              </a:rPr>
              <a:t>for</a:t>
            </a:r>
            <a:r>
              <a:rPr lang="zh-CN" altLang="en-US" sz="1600" dirty="0">
                <a:solidFill>
                  <a:schemeClr val="bg1"/>
                </a:solidFill>
                <a:latin typeface="Arial"/>
                <a:cs typeface="Arial"/>
              </a:rPr>
              <a:t> </a:t>
            </a:r>
            <a:r>
              <a:rPr lang="en-US" altLang="zh-CN" sz="1600" dirty="0">
                <a:solidFill>
                  <a:schemeClr val="bg1"/>
                </a:solidFill>
                <a:latin typeface="Arial"/>
                <a:cs typeface="Arial"/>
              </a:rPr>
              <a:t>big</a:t>
            </a:r>
            <a:r>
              <a:rPr lang="zh-CN" altLang="en-US" sz="1600" dirty="0">
                <a:solidFill>
                  <a:schemeClr val="bg1"/>
                </a:solidFill>
                <a:latin typeface="Arial"/>
                <a:cs typeface="Arial"/>
              </a:rPr>
              <a:t> </a:t>
            </a:r>
            <a:r>
              <a:rPr lang="en-US" altLang="zh-CN" sz="1600" dirty="0">
                <a:solidFill>
                  <a:schemeClr val="bg1"/>
                </a:solidFill>
                <a:latin typeface="Arial"/>
                <a:cs typeface="Arial"/>
              </a:rPr>
              <a:t>array</a:t>
            </a:r>
            <a:endParaRPr lang="en-US" sz="1600" dirty="0">
              <a:solidFill>
                <a:schemeClr val="bg1"/>
              </a:solidFill>
              <a:latin typeface="Arial"/>
              <a:cs typeface="Arial"/>
            </a:endParaRPr>
          </a:p>
        </p:txBody>
      </p:sp>
      <p:sp>
        <p:nvSpPr>
          <p:cNvPr id="31" name="Rectangle 30">
            <a:extLst>
              <a:ext uri="{FF2B5EF4-FFF2-40B4-BE49-F238E27FC236}">
                <a16:creationId xmlns:a16="http://schemas.microsoft.com/office/drawing/2014/main" id="{F7944FAE-C35A-2A4D-81E9-2CA4D7FEA9AA}"/>
              </a:ext>
            </a:extLst>
          </p:cNvPr>
          <p:cNvSpPr/>
          <p:nvPr/>
        </p:nvSpPr>
        <p:spPr>
          <a:xfrm>
            <a:off x="888110" y="2240864"/>
            <a:ext cx="4287897" cy="338554"/>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What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we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happen</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to</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know</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index</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of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value?</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BAF9C648-2886-6349-8D2C-049A6806EC24}"/>
              </a:ext>
            </a:extLst>
          </p:cNvPr>
          <p:cNvSpPr txBox="1"/>
          <p:nvPr/>
        </p:nvSpPr>
        <p:spPr>
          <a:xfrm>
            <a:off x="888110" y="2774813"/>
            <a:ext cx="966931"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-&gt;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8</a:t>
            </a:r>
            <a:endParaRPr lang="en-US" sz="1600" dirty="0">
              <a:solidFill>
                <a:srgbClr val="FF0000"/>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2668C72A-5056-174C-9F60-99C9BA41BECF}"/>
              </a:ext>
            </a:extLst>
          </p:cNvPr>
          <p:cNvSpPr txBox="1"/>
          <p:nvPr/>
        </p:nvSpPr>
        <p:spPr>
          <a:xfrm>
            <a:off x="2184060" y="2774813"/>
            <a:ext cx="1893339"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8</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49ACBDE-EFFE-9040-B171-BD5C11A18A07}"/>
              </a:ext>
            </a:extLst>
          </p:cNvPr>
          <p:cNvSpPr/>
          <p:nvPr/>
        </p:nvSpPr>
        <p:spPr>
          <a:xfrm>
            <a:off x="888111" y="4276878"/>
            <a:ext cx="1060326" cy="338554"/>
          </a:xfrm>
          <a:prstGeom prst="rect">
            <a:avLst/>
          </a:prstGeom>
          <a:solidFill>
            <a:srgbClr val="1B8E1D"/>
          </a:solidFill>
        </p:spPr>
        <p:txBody>
          <a:bodyPr wrap="square">
            <a:spAutoFit/>
          </a:bodyPr>
          <a:lstStyle/>
          <a:p>
            <a:r>
              <a:rPr lang="en-US" altLang="zh-CN" sz="1600" dirty="0">
                <a:solidFill>
                  <a:schemeClr val="bg1"/>
                </a:solidFill>
                <a:latin typeface="Arial"/>
                <a:cs typeface="Arial"/>
              </a:rPr>
              <a:t>Very fast</a:t>
            </a:r>
            <a:endParaRPr lang="en-US" sz="1600" dirty="0">
              <a:solidFill>
                <a:schemeClr val="bg1"/>
              </a:solidFill>
              <a:latin typeface="Arial"/>
              <a:cs typeface="Arial"/>
            </a:endParaRPr>
          </a:p>
        </p:txBody>
      </p:sp>
      <p:sp>
        <p:nvSpPr>
          <p:cNvPr id="37" name="Rectangle 36">
            <a:extLst>
              <a:ext uri="{FF2B5EF4-FFF2-40B4-BE49-F238E27FC236}">
                <a16:creationId xmlns:a16="http://schemas.microsoft.com/office/drawing/2014/main" id="{960B629C-EF8E-C946-9061-08916F3B5287}"/>
              </a:ext>
            </a:extLst>
          </p:cNvPr>
          <p:cNvSpPr/>
          <p:nvPr/>
        </p:nvSpPr>
        <p:spPr>
          <a:xfrm>
            <a:off x="2245167" y="4276878"/>
            <a:ext cx="5447538" cy="738664"/>
          </a:xfrm>
          <a:prstGeom prst="rect">
            <a:avLst/>
          </a:prstGeom>
          <a:solidFill>
            <a:srgbClr val="E6A20E"/>
          </a:solidFill>
        </p:spPr>
        <p:txBody>
          <a:bodyPr wrap="square">
            <a:spAutoFit/>
          </a:bodyPr>
          <a:lstStyle/>
          <a:p>
            <a:r>
              <a:rPr lang="en-US" sz="1400" dirty="0">
                <a:latin typeface="Arial"/>
                <a:cs typeface="Arial"/>
              </a:rPr>
              <a:t>If you know where in memory the array starts, you can easily determine the address of any element using the index. </a:t>
            </a:r>
            <a:r>
              <a:rPr lang="en-US" sz="1400" dirty="0">
                <a:latin typeface="Arial" panose="020B0604020202020204" pitchFamily="34" charset="0"/>
                <a:cs typeface="Arial" panose="020B0604020202020204" pitchFamily="34" charset="0"/>
              </a:rPr>
              <a:t>Accessing an address is an O(1) operation, and independent of array size.</a:t>
            </a:r>
          </a:p>
        </p:txBody>
      </p:sp>
      <p:sp>
        <p:nvSpPr>
          <p:cNvPr id="39" name="Rectangle 38">
            <a:extLst>
              <a:ext uri="{FF2B5EF4-FFF2-40B4-BE49-F238E27FC236}">
                <a16:creationId xmlns:a16="http://schemas.microsoft.com/office/drawing/2014/main" id="{BB244927-E59D-4A4B-8090-2157D8809F4B}"/>
              </a:ext>
            </a:extLst>
          </p:cNvPr>
          <p:cNvSpPr/>
          <p:nvPr/>
        </p:nvSpPr>
        <p:spPr>
          <a:xfrm>
            <a:off x="888111" y="5044776"/>
            <a:ext cx="4287897" cy="584775"/>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How can you know which elements of the array contains the value you are looking for?</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45D58ED1-7E63-CD48-9981-EFF59F687E24}"/>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40" name="TextBox 39">
            <a:extLst>
              <a:ext uri="{FF2B5EF4-FFF2-40B4-BE49-F238E27FC236}">
                <a16:creationId xmlns:a16="http://schemas.microsoft.com/office/drawing/2014/main" id="{994152DE-A797-6248-A4F7-443BA029C9FA}"/>
              </a:ext>
            </a:extLst>
          </p:cNvPr>
          <p:cNvSpPr txBox="1"/>
          <p:nvPr/>
        </p:nvSpPr>
        <p:spPr>
          <a:xfrm>
            <a:off x="1776235" y="2682480"/>
            <a:ext cx="385042" cy="523220"/>
          </a:xfrm>
          <a:prstGeom prst="rect">
            <a:avLst/>
          </a:prstGeom>
          <a:noFill/>
        </p:spPr>
        <p:txBody>
          <a:bodyPr wrap="none" rtlCol="0">
            <a:spAutoFit/>
          </a:bodyPr>
          <a:lstStyle/>
          <a:p>
            <a:r>
              <a:rPr lang="en-US" sz="2800" dirty="0">
                <a:solidFill>
                  <a:srgbClr val="FF0000"/>
                </a:solidFill>
                <a:latin typeface="Arial" panose="020B0604020202020204" pitchFamily="34" charset="0"/>
                <a:cs typeface="Arial" panose="020B0604020202020204" pitchFamily="34" charset="0"/>
              </a:rPr>
              <a:t>?</a:t>
            </a:r>
          </a:p>
        </p:txBody>
      </p:sp>
      <p:sp>
        <p:nvSpPr>
          <p:cNvPr id="42" name="Rectangle 41">
            <a:extLst>
              <a:ext uri="{FF2B5EF4-FFF2-40B4-BE49-F238E27FC236}">
                <a16:creationId xmlns:a16="http://schemas.microsoft.com/office/drawing/2014/main" id="{09ECD63B-BAF7-6E4F-9E56-29B01C275115}"/>
              </a:ext>
            </a:extLst>
          </p:cNvPr>
          <p:cNvSpPr/>
          <p:nvPr/>
        </p:nvSpPr>
        <p:spPr>
          <a:xfrm>
            <a:off x="887025" y="5648955"/>
            <a:ext cx="2071086"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2:</a:t>
            </a:r>
            <a:r>
              <a:rPr lang="zh-CN" altLang="en-US" sz="1600" dirty="0">
                <a:solidFill>
                  <a:schemeClr val="bg1"/>
                </a:solidFill>
                <a:latin typeface="Arial"/>
                <a:cs typeface="Arial"/>
              </a:rPr>
              <a:t> </a:t>
            </a:r>
            <a:r>
              <a:rPr lang="en-US" altLang="zh-CN" sz="1600" dirty="0">
                <a:solidFill>
                  <a:schemeClr val="bg1"/>
                </a:solidFill>
                <a:latin typeface="Arial"/>
                <a:cs typeface="Arial"/>
              </a:rPr>
              <a:t>hash table</a:t>
            </a:r>
            <a:endParaRPr lang="en-US" sz="1600" dirty="0">
              <a:solidFill>
                <a:schemeClr val="bg1"/>
              </a:solidFill>
              <a:latin typeface="Arial"/>
              <a:cs typeface="Arial"/>
            </a:endParaRPr>
          </a:p>
        </p:txBody>
      </p:sp>
      <p:sp>
        <p:nvSpPr>
          <p:cNvPr id="43" name="TextBox 42">
            <a:extLst>
              <a:ext uri="{FF2B5EF4-FFF2-40B4-BE49-F238E27FC236}">
                <a16:creationId xmlns:a16="http://schemas.microsoft.com/office/drawing/2014/main" id="{E8415076-AB54-9043-9BB7-7D9D2875F18E}"/>
              </a:ext>
            </a:extLst>
          </p:cNvPr>
          <p:cNvSpPr txBox="1"/>
          <p:nvPr/>
        </p:nvSpPr>
        <p:spPr>
          <a:xfrm>
            <a:off x="824120" y="6023678"/>
            <a:ext cx="4304855" cy="738664"/>
          </a:xfrm>
          <a:prstGeom prst="rect">
            <a:avLst/>
          </a:prstGeom>
          <a:solidFill>
            <a:srgbClr val="E6A20E"/>
          </a:solidFill>
        </p:spPr>
        <p:txBody>
          <a:bodyPr wrap="square">
            <a:spAutoFit/>
          </a:bodyPr>
          <a:lstStyle>
            <a:defPPr>
              <a:defRPr lang="en-US"/>
            </a:defPPr>
            <a:lvl1pPr>
              <a:defRPr sz="1400">
                <a:latin typeface="Arial"/>
                <a:cs typeface="Arial"/>
              </a:defRPr>
            </a:lvl1pPr>
          </a:lstStyle>
          <a:p>
            <a:r>
              <a:rPr lang="en-US" dirty="0"/>
              <a:t>Each index number can be calculated using the value itself. So the index number is in some way related to the data</a:t>
            </a:r>
          </a:p>
        </p:txBody>
      </p:sp>
      <p:sp>
        <p:nvSpPr>
          <p:cNvPr id="3" name="TextBox 2">
            <a:extLst>
              <a:ext uri="{FF2B5EF4-FFF2-40B4-BE49-F238E27FC236}">
                <a16:creationId xmlns:a16="http://schemas.microsoft.com/office/drawing/2014/main" id="{50026A1D-B66F-AC01-2B67-9DAC6AE2D678}"/>
              </a:ext>
            </a:extLst>
          </p:cNvPr>
          <p:cNvSpPr txBox="1"/>
          <p:nvPr/>
        </p:nvSpPr>
        <p:spPr>
          <a:xfrm>
            <a:off x="5166175" y="5866103"/>
            <a:ext cx="3943353"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Hash tables in 4 minutes</a:t>
            </a:r>
          </a:p>
          <a:p>
            <a:r>
              <a:rPr lang="en-GB" sz="1400" dirty="0">
                <a:hlinkClick r:id="rId2"/>
              </a:rPr>
              <a:t>https://www.youtube.com/watch?v=knV86FlSXJ8</a:t>
            </a:r>
            <a:endParaRPr lang="en-GB" sz="1400" dirty="0"/>
          </a:p>
          <a:p>
            <a:r>
              <a:rPr lang="en-GB" sz="1400" dirty="0"/>
              <a:t>Hashing | Set 1 (Introduction) | </a:t>
            </a:r>
            <a:r>
              <a:rPr lang="en-GB" sz="1400" dirty="0" err="1"/>
              <a:t>GeeksforGeeks</a:t>
            </a:r>
            <a:endParaRPr lang="en-GB" sz="1400" dirty="0"/>
          </a:p>
          <a:p>
            <a:r>
              <a:rPr lang="en-GB" sz="1400" dirty="0">
                <a:hlinkClick r:id="rId3"/>
              </a:rPr>
              <a:t>https://www.youtube.com/watch?v=wWgIAphfn2U</a:t>
            </a:r>
            <a:r>
              <a:rPr lang="en-GB" sz="1400" dirty="0"/>
              <a:t> </a:t>
            </a:r>
            <a:endParaRPr lang="en-SE" sz="1400" dirty="0"/>
          </a:p>
        </p:txBody>
      </p:sp>
    </p:spTree>
    <p:extLst>
      <p:ext uri="{BB962C8B-B14F-4D97-AF65-F5344CB8AC3E}">
        <p14:creationId xmlns:p14="http://schemas.microsoft.com/office/powerpoint/2010/main" val="157489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1"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dissolv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dissolve">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dissolve">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mph" presetSubtype="2" fill="remove" nodeType="clickEffect">
                                  <p:stCondLst>
                                    <p:cond delay="0"/>
                                  </p:stCondLst>
                                  <p:childTnLst>
                                    <p:animClr clrSpc="rgb" dir="cw">
                                      <p:cBhvr>
                                        <p:cTn id="87" dur="500" fill="hold"/>
                                        <p:tgtEl>
                                          <p:spTgt spid="4"/>
                                        </p:tgtEl>
                                        <p:attrNameLst>
                                          <p:attrName>fillcolor</p:attrName>
                                        </p:attrNameLst>
                                      </p:cBhvr>
                                      <p:to>
                                        <a:srgbClr val="F87379"/>
                                      </p:to>
                                    </p:animClr>
                                    <p:set>
                                      <p:cBhvr>
                                        <p:cTn id="88" dur="500" fill="hold"/>
                                        <p:tgtEl>
                                          <p:spTgt spid="4"/>
                                        </p:tgtEl>
                                        <p:attrNameLst>
                                          <p:attrName>fill.type</p:attrName>
                                        </p:attrNameLst>
                                      </p:cBhvr>
                                      <p:to>
                                        <p:strVal val="solid"/>
                                      </p:to>
                                    </p:set>
                                    <p:set>
                                      <p:cBhvr>
                                        <p:cTn id="89" dur="500" fill="hold"/>
                                        <p:tgtEl>
                                          <p:spTgt spid="4"/>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mph" presetSubtype="2" fill="remove" nodeType="clickEffect">
                                  <p:stCondLst>
                                    <p:cond delay="0"/>
                                  </p:stCondLst>
                                  <p:childTnLst>
                                    <p:animClr clrSpc="rgb" dir="cw">
                                      <p:cBhvr>
                                        <p:cTn id="93" dur="500" fill="hold"/>
                                        <p:tgtEl>
                                          <p:spTgt spid="5"/>
                                        </p:tgtEl>
                                        <p:attrNameLst>
                                          <p:attrName>fillcolor</p:attrName>
                                        </p:attrNameLst>
                                      </p:cBhvr>
                                      <p:to>
                                        <a:srgbClr val="F87379"/>
                                      </p:to>
                                    </p:animClr>
                                    <p:set>
                                      <p:cBhvr>
                                        <p:cTn id="94" dur="500" fill="hold"/>
                                        <p:tgtEl>
                                          <p:spTgt spid="5"/>
                                        </p:tgtEl>
                                        <p:attrNameLst>
                                          <p:attrName>fill.type</p:attrName>
                                        </p:attrNameLst>
                                      </p:cBhvr>
                                      <p:to>
                                        <p:strVal val="solid"/>
                                      </p:to>
                                    </p:set>
                                    <p:set>
                                      <p:cBhvr>
                                        <p:cTn id="95" dur="500" fill="hold"/>
                                        <p:tgtEl>
                                          <p:spTgt spid="5"/>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1" presetClass="emph" presetSubtype="2" fill="remove" nodeType="clickEffect">
                                  <p:stCondLst>
                                    <p:cond delay="0"/>
                                  </p:stCondLst>
                                  <p:childTnLst>
                                    <p:animClr clrSpc="rgb" dir="cw">
                                      <p:cBhvr>
                                        <p:cTn id="99" dur="500" fill="hold"/>
                                        <p:tgtEl>
                                          <p:spTgt spid="6"/>
                                        </p:tgtEl>
                                        <p:attrNameLst>
                                          <p:attrName>fillcolor</p:attrName>
                                        </p:attrNameLst>
                                      </p:cBhvr>
                                      <p:to>
                                        <a:srgbClr val="F87379"/>
                                      </p:to>
                                    </p:animClr>
                                    <p:set>
                                      <p:cBhvr>
                                        <p:cTn id="100" dur="500" fill="hold"/>
                                        <p:tgtEl>
                                          <p:spTgt spid="6"/>
                                        </p:tgtEl>
                                        <p:attrNameLst>
                                          <p:attrName>fill.type</p:attrName>
                                        </p:attrNameLst>
                                      </p:cBhvr>
                                      <p:to>
                                        <p:strVal val="solid"/>
                                      </p:to>
                                    </p:set>
                                    <p:set>
                                      <p:cBhvr>
                                        <p:cTn id="101" dur="500" fill="hold"/>
                                        <p:tgtEl>
                                          <p:spTgt spid="6"/>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remove" nodeType="clickEffect">
                                  <p:stCondLst>
                                    <p:cond delay="0"/>
                                  </p:stCondLst>
                                  <p:childTnLst>
                                    <p:animClr clrSpc="rgb" dir="cw">
                                      <p:cBhvr>
                                        <p:cTn id="105" dur="500" fill="hold"/>
                                        <p:tgtEl>
                                          <p:spTgt spid="7"/>
                                        </p:tgtEl>
                                        <p:attrNameLst>
                                          <p:attrName>fillcolor</p:attrName>
                                        </p:attrNameLst>
                                      </p:cBhvr>
                                      <p:to>
                                        <a:srgbClr val="F87379"/>
                                      </p:to>
                                    </p:animClr>
                                    <p:set>
                                      <p:cBhvr>
                                        <p:cTn id="106" dur="500" fill="hold"/>
                                        <p:tgtEl>
                                          <p:spTgt spid="7"/>
                                        </p:tgtEl>
                                        <p:attrNameLst>
                                          <p:attrName>fill.type</p:attrName>
                                        </p:attrNameLst>
                                      </p:cBhvr>
                                      <p:to>
                                        <p:strVal val="solid"/>
                                      </p:to>
                                    </p:set>
                                    <p:set>
                                      <p:cBhvr>
                                        <p:cTn id="107" dur="500" fill="hold"/>
                                        <p:tgtEl>
                                          <p:spTgt spid="7"/>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mph" presetSubtype="2" fill="remove" nodeType="clickEffect">
                                  <p:stCondLst>
                                    <p:cond delay="0"/>
                                  </p:stCondLst>
                                  <p:childTnLst>
                                    <p:animClr clrSpc="rgb" dir="cw">
                                      <p:cBhvr>
                                        <p:cTn id="111" dur="500" fill="hold"/>
                                        <p:tgtEl>
                                          <p:spTgt spid="8"/>
                                        </p:tgtEl>
                                        <p:attrNameLst>
                                          <p:attrName>fillcolor</p:attrName>
                                        </p:attrNameLst>
                                      </p:cBhvr>
                                      <p:to>
                                        <a:srgbClr val="F87379"/>
                                      </p:to>
                                    </p:animClr>
                                    <p:set>
                                      <p:cBhvr>
                                        <p:cTn id="112" dur="500" fill="hold"/>
                                        <p:tgtEl>
                                          <p:spTgt spid="8"/>
                                        </p:tgtEl>
                                        <p:attrNameLst>
                                          <p:attrName>fill.type</p:attrName>
                                        </p:attrNameLst>
                                      </p:cBhvr>
                                      <p:to>
                                        <p:strVal val="solid"/>
                                      </p:to>
                                    </p:set>
                                    <p:set>
                                      <p:cBhvr>
                                        <p:cTn id="113" dur="500" fill="hold"/>
                                        <p:tgtEl>
                                          <p:spTgt spid="8"/>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mph" presetSubtype="2" fill="remove" nodeType="clickEffect">
                                  <p:stCondLst>
                                    <p:cond delay="0"/>
                                  </p:stCondLst>
                                  <p:childTnLst>
                                    <p:animClr clrSpc="rgb" dir="cw">
                                      <p:cBhvr>
                                        <p:cTn id="117" dur="500" fill="hold"/>
                                        <p:tgtEl>
                                          <p:spTgt spid="9"/>
                                        </p:tgtEl>
                                        <p:attrNameLst>
                                          <p:attrName>fillcolor</p:attrName>
                                        </p:attrNameLst>
                                      </p:cBhvr>
                                      <p:to>
                                        <a:srgbClr val="F87379"/>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remove" nodeType="clickEffect">
                                  <p:stCondLst>
                                    <p:cond delay="0"/>
                                  </p:stCondLst>
                                  <p:childTnLst>
                                    <p:animClr clrSpc="rgb" dir="cw">
                                      <p:cBhvr>
                                        <p:cTn id="123" dur="500" fill="hold"/>
                                        <p:tgtEl>
                                          <p:spTgt spid="10"/>
                                        </p:tgtEl>
                                        <p:attrNameLst>
                                          <p:attrName>fillcolor</p:attrName>
                                        </p:attrNameLst>
                                      </p:cBhvr>
                                      <p:to>
                                        <a:srgbClr val="F87379"/>
                                      </p:to>
                                    </p:animClr>
                                    <p:set>
                                      <p:cBhvr>
                                        <p:cTn id="124" dur="500" fill="hold"/>
                                        <p:tgtEl>
                                          <p:spTgt spid="10"/>
                                        </p:tgtEl>
                                        <p:attrNameLst>
                                          <p:attrName>fill.type</p:attrName>
                                        </p:attrNameLst>
                                      </p:cBhvr>
                                      <p:to>
                                        <p:strVal val="solid"/>
                                      </p:to>
                                    </p:set>
                                    <p:set>
                                      <p:cBhvr>
                                        <p:cTn id="125" dur="500" fill="hold"/>
                                        <p:tgtEl>
                                          <p:spTgt spid="10"/>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mph" presetSubtype="2" fill="remove" nodeType="clickEffect">
                                  <p:stCondLst>
                                    <p:cond delay="0"/>
                                  </p:stCondLst>
                                  <p:childTnLst>
                                    <p:animClr clrSpc="rgb" dir="cw">
                                      <p:cBhvr>
                                        <p:cTn id="129" dur="500" fill="hold"/>
                                        <p:tgtEl>
                                          <p:spTgt spid="11"/>
                                        </p:tgtEl>
                                        <p:attrNameLst>
                                          <p:attrName>fillcolor</p:attrName>
                                        </p:attrNameLst>
                                      </p:cBhvr>
                                      <p:to>
                                        <a:srgbClr val="F87379"/>
                                      </p:to>
                                    </p:animClr>
                                    <p:set>
                                      <p:cBhvr>
                                        <p:cTn id="130" dur="500" fill="hold"/>
                                        <p:tgtEl>
                                          <p:spTgt spid="11"/>
                                        </p:tgtEl>
                                        <p:attrNameLst>
                                          <p:attrName>fill.type</p:attrName>
                                        </p:attrNameLst>
                                      </p:cBhvr>
                                      <p:to>
                                        <p:strVal val="solid"/>
                                      </p:to>
                                    </p:set>
                                    <p:set>
                                      <p:cBhvr>
                                        <p:cTn id="131" dur="500" fill="hold"/>
                                        <p:tgtEl>
                                          <p:spTgt spid="11"/>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remove" nodeType="clickEffect">
                                  <p:stCondLst>
                                    <p:cond delay="0"/>
                                  </p:stCondLst>
                                  <p:childTnLst>
                                    <p:animClr clrSpc="rgb" dir="cw">
                                      <p:cBhvr>
                                        <p:cTn id="135" dur="500" fill="hold"/>
                                        <p:tgtEl>
                                          <p:spTgt spid="12"/>
                                        </p:tgtEl>
                                        <p:attrNameLst>
                                          <p:attrName>fillcolor</p:attrName>
                                        </p:attrNameLst>
                                      </p:cBhvr>
                                      <p:to>
                                        <a:srgbClr val="F87379"/>
                                      </p:to>
                                    </p:animClr>
                                    <p:set>
                                      <p:cBhvr>
                                        <p:cTn id="136" dur="500" fill="hold"/>
                                        <p:tgtEl>
                                          <p:spTgt spid="12"/>
                                        </p:tgtEl>
                                        <p:attrNameLst>
                                          <p:attrName>fill.type</p:attrName>
                                        </p:attrNameLst>
                                      </p:cBhvr>
                                      <p:to>
                                        <p:strVal val="solid"/>
                                      </p:to>
                                    </p:set>
                                    <p:set>
                                      <p:cBhvr>
                                        <p:cTn id="137" dur="500" fill="hold"/>
                                        <p:tgtEl>
                                          <p:spTgt spid="12"/>
                                        </p:tgtEl>
                                        <p:attrNameLst>
                                          <p:attrName>fill.on</p:attrName>
                                        </p:attrNameLst>
                                      </p:cBhvr>
                                      <p:to>
                                        <p:strVal val="true"/>
                                      </p:to>
                                    </p:set>
                                  </p:childTnLst>
                                </p:cTn>
                              </p:par>
                              <p:par>
                                <p:cTn id="138" presetID="9" presetClass="entr" presetSubtype="0" fill="hold" grpId="1" nodeType="withEffect">
                                  <p:stCondLst>
                                    <p:cond delay="0"/>
                                  </p:stCondLst>
                                  <p:childTnLst>
                                    <p:set>
                                      <p:cBhvr>
                                        <p:cTn id="139" dur="1" fill="hold">
                                          <p:stCondLst>
                                            <p:cond delay="0"/>
                                          </p:stCondLst>
                                        </p:cTn>
                                        <p:tgtEl>
                                          <p:spTgt spid="27"/>
                                        </p:tgtEl>
                                        <p:attrNameLst>
                                          <p:attrName>style.visibility</p:attrName>
                                        </p:attrNameLst>
                                      </p:cBhvr>
                                      <p:to>
                                        <p:strVal val="visible"/>
                                      </p:to>
                                    </p:set>
                                    <p:animEffect transition="in" filter="dissolve">
                                      <p:cBhvr>
                                        <p:cTn id="140" dur="500"/>
                                        <p:tgtEl>
                                          <p:spTgt spid="27"/>
                                        </p:tgtEl>
                                      </p:cBhvr>
                                    </p:animEffect>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0" nodeType="clickEffect">
                                  <p:stCondLst>
                                    <p:cond delay="0"/>
                                  </p:stCondLst>
                                  <p:childTnLst>
                                    <p:animMotion origin="layout" path="M -3.61111E-6 4.07407E-6 L -0.41302 -0.34121 " pathEditMode="relative" rAng="0" ptsTypes="AA">
                                      <p:cBhvr>
                                        <p:cTn id="144" dur="2000" fill="hold"/>
                                        <p:tgtEl>
                                          <p:spTgt spid="27"/>
                                        </p:tgtEl>
                                        <p:attrNameLst>
                                          <p:attrName>ppt_x</p:attrName>
                                          <p:attrName>ppt_y</p:attrName>
                                        </p:attrNameLst>
                                      </p:cBhvr>
                                      <p:rCtr x="-20660" y="-17060"/>
                                    </p:animMotion>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30"/>
                                        </p:tgtEl>
                                        <p:attrNameLst>
                                          <p:attrName>style.visibility</p:attrName>
                                        </p:attrNameLst>
                                      </p:cBhvr>
                                      <p:to>
                                        <p:strVal val="visible"/>
                                      </p:to>
                                    </p:set>
                                    <p:animEffect transition="in" filter="dissolve">
                                      <p:cBhvr>
                                        <p:cTn id="149" dur="500"/>
                                        <p:tgtEl>
                                          <p:spTgt spid="30"/>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dissolve">
                                      <p:cBhvr>
                                        <p:cTn id="154" dur="500"/>
                                        <p:tgtEl>
                                          <p:spTgt spid="31"/>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32"/>
                                        </p:tgtEl>
                                        <p:attrNameLst>
                                          <p:attrName>style.visibility</p:attrName>
                                        </p:attrNameLst>
                                      </p:cBhvr>
                                      <p:to>
                                        <p:strVal val="visible"/>
                                      </p:to>
                                    </p:set>
                                    <p:animEffect transition="in" filter="dissolve">
                                      <p:cBhvr>
                                        <p:cTn id="159" dur="500"/>
                                        <p:tgtEl>
                                          <p:spTgt spid="32"/>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33"/>
                                        </p:tgtEl>
                                        <p:attrNameLst>
                                          <p:attrName>style.visibility</p:attrName>
                                        </p:attrNameLst>
                                      </p:cBhvr>
                                      <p:to>
                                        <p:strVal val="visible"/>
                                      </p:to>
                                    </p:set>
                                    <p:animEffect transition="in" filter="dissolve">
                                      <p:cBhvr>
                                        <p:cTn id="164" dur="500"/>
                                        <p:tgtEl>
                                          <p:spTgt spid="33"/>
                                        </p:tgtEl>
                                      </p:cBhvr>
                                    </p:animEffect>
                                  </p:childTnLst>
                                </p:cTn>
                              </p:par>
                              <p:par>
                                <p:cTn id="165" presetID="9" presetClass="entr" presetSubtype="0" fill="hold" grpId="1" nodeType="withEffect">
                                  <p:stCondLst>
                                    <p:cond delay="0"/>
                                  </p:stCondLst>
                                  <p:childTnLst>
                                    <p:set>
                                      <p:cBhvr>
                                        <p:cTn id="166" dur="1" fill="hold">
                                          <p:stCondLst>
                                            <p:cond delay="0"/>
                                          </p:stCondLst>
                                        </p:cTn>
                                        <p:tgtEl>
                                          <p:spTgt spid="34"/>
                                        </p:tgtEl>
                                        <p:attrNameLst>
                                          <p:attrName>style.visibility</p:attrName>
                                        </p:attrNameLst>
                                      </p:cBhvr>
                                      <p:to>
                                        <p:strVal val="visible"/>
                                      </p:to>
                                    </p:set>
                                    <p:animEffect transition="in" filter="dissolve">
                                      <p:cBhvr>
                                        <p:cTn id="167" dur="500"/>
                                        <p:tgtEl>
                                          <p:spTgt spid="34"/>
                                        </p:tgtEl>
                                      </p:cBhvr>
                                    </p:animEffect>
                                  </p:childTnLst>
                                </p:cTn>
                              </p:par>
                            </p:childTnLst>
                          </p:cTn>
                        </p:par>
                      </p:childTnLst>
                    </p:cTn>
                  </p:par>
                  <p:par>
                    <p:cTn id="168" fill="hold">
                      <p:stCondLst>
                        <p:cond delay="indefinite"/>
                      </p:stCondLst>
                      <p:childTnLst>
                        <p:par>
                          <p:cTn id="169" fill="hold">
                            <p:stCondLst>
                              <p:cond delay="0"/>
                            </p:stCondLst>
                            <p:childTnLst>
                              <p:par>
                                <p:cTn id="170" presetID="0" presetClass="path" presetSubtype="0" accel="50000" decel="50000" fill="hold" grpId="0" nodeType="clickEffect">
                                  <p:stCondLst>
                                    <p:cond delay="0"/>
                                  </p:stCondLst>
                                  <p:childTnLst>
                                    <p:animMotion origin="layout" path="M -3.61111E-6 4.07407E-6 L -0.17916 -0.09653 " pathEditMode="relative" rAng="0" ptsTypes="AA">
                                      <p:cBhvr>
                                        <p:cTn id="171" dur="2000" fill="hold"/>
                                        <p:tgtEl>
                                          <p:spTgt spid="34"/>
                                        </p:tgtEl>
                                        <p:attrNameLst>
                                          <p:attrName>ppt_x</p:attrName>
                                          <p:attrName>ppt_y</p:attrName>
                                        </p:attrNameLst>
                                      </p:cBhvr>
                                      <p:rCtr x="-8958" y="-4838"/>
                                    </p:animMotion>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35"/>
                                        </p:tgtEl>
                                        <p:attrNameLst>
                                          <p:attrName>style.visibility</p:attrName>
                                        </p:attrNameLst>
                                      </p:cBhvr>
                                      <p:to>
                                        <p:strVal val="visible"/>
                                      </p:to>
                                    </p:set>
                                    <p:animEffect transition="in" filter="dissolve">
                                      <p:cBhvr>
                                        <p:cTn id="176" dur="500"/>
                                        <p:tgtEl>
                                          <p:spTgt spid="35"/>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37"/>
                                        </p:tgtEl>
                                        <p:attrNameLst>
                                          <p:attrName>style.visibility</p:attrName>
                                        </p:attrNameLst>
                                      </p:cBhvr>
                                      <p:to>
                                        <p:strVal val="visible"/>
                                      </p:to>
                                    </p:set>
                                    <p:animEffect transition="in" filter="dissolve">
                                      <p:cBhvr>
                                        <p:cTn id="181" dur="500"/>
                                        <p:tgtEl>
                                          <p:spTgt spid="37"/>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39"/>
                                        </p:tgtEl>
                                        <p:attrNameLst>
                                          <p:attrName>style.visibility</p:attrName>
                                        </p:attrNameLst>
                                      </p:cBhvr>
                                      <p:to>
                                        <p:strVal val="visible"/>
                                      </p:to>
                                    </p:set>
                                    <p:animEffect transition="in" filter="dissolve">
                                      <p:cBhvr>
                                        <p:cTn id="186" dur="500"/>
                                        <p:tgtEl>
                                          <p:spTgt spid="39"/>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40"/>
                                        </p:tgtEl>
                                        <p:attrNameLst>
                                          <p:attrName>style.visibility</p:attrName>
                                        </p:attrNameLst>
                                      </p:cBhvr>
                                      <p:to>
                                        <p:strVal val="visible"/>
                                      </p:to>
                                    </p:set>
                                    <p:animEffect transition="in" filter="dissolve">
                                      <p:cBhvr>
                                        <p:cTn id="189" dur="500"/>
                                        <p:tgtEl>
                                          <p:spTgt spid="4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3"/>
                                        </p:tgtEl>
                                        <p:attrNameLst>
                                          <p:attrName>style.visibility</p:attrName>
                                        </p:attrNameLst>
                                      </p:cBhvr>
                                      <p:to>
                                        <p:strVal val="visible"/>
                                      </p:to>
                                    </p:set>
                                    <p:animEffect transition="in" filter="dissolve">
                                      <p:cBhvr>
                                        <p:cTn id="194" dur="500"/>
                                        <p:tgtEl>
                                          <p:spTgt spid="43"/>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42"/>
                                        </p:tgtEl>
                                        <p:attrNameLst>
                                          <p:attrName>style.visibility</p:attrName>
                                        </p:attrNameLst>
                                      </p:cBhvr>
                                      <p:to>
                                        <p:strVal val="visible"/>
                                      </p:to>
                                    </p:set>
                                    <p:animEffect transition="in" filter="dissolve">
                                      <p:cBhvr>
                                        <p:cTn id="19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3" grpId="1" animBg="1"/>
      <p:bldP spid="14" grpId="0" animBg="1"/>
      <p:bldP spid="15" grpId="0"/>
      <p:bldP spid="16" grpId="0"/>
      <p:bldP spid="17" grpId="0"/>
      <p:bldP spid="18" grpId="0"/>
      <p:bldP spid="19" grpId="0"/>
      <p:bldP spid="20" grpId="0"/>
      <p:bldP spid="21" grpId="0"/>
      <p:bldP spid="22" grpId="0"/>
      <p:bldP spid="23" grpId="0"/>
      <p:bldP spid="24" grpId="0"/>
      <p:bldP spid="25" grpId="0"/>
      <p:bldP spid="26" grpId="0" animBg="1"/>
      <p:bldP spid="27" grpId="0" animBg="1"/>
      <p:bldP spid="27" grpId="1" animBg="1"/>
      <p:bldP spid="28" grpId="0" animBg="1"/>
      <p:bldP spid="30" grpId="0" animBg="1"/>
      <p:bldP spid="31" grpId="0" animBg="1"/>
      <p:bldP spid="32" grpId="0"/>
      <p:bldP spid="33" grpId="0"/>
      <p:bldP spid="35" grpId="0" animBg="1"/>
      <p:bldP spid="37" grpId="0" animBg="1"/>
      <p:bldP spid="39" grpId="0" animBg="1"/>
      <p:bldP spid="34" grpId="0" animBg="1"/>
      <p:bldP spid="34" grpId="1" animBg="1"/>
      <p:bldP spid="40" grpId="0"/>
      <p:bldP spid="42"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a:t>
            </a:r>
            <a:endParaRPr lang="en-US" dirty="0"/>
          </a:p>
        </p:txBody>
      </p:sp>
      <p:sp>
        <p:nvSpPr>
          <p:cNvPr id="38" name="object 3">
            <a:extLst>
              <a:ext uri="{FF2B5EF4-FFF2-40B4-BE49-F238E27FC236}">
                <a16:creationId xmlns:a16="http://schemas.microsoft.com/office/drawing/2014/main" id="{D7828534-3DB4-0B41-A782-CEAD52A684E8}"/>
              </a:ext>
            </a:extLst>
          </p:cNvPr>
          <p:cNvSpPr txBox="1"/>
          <p:nvPr/>
        </p:nvSpPr>
        <p:spPr>
          <a:xfrm>
            <a:off x="772573" y="1225043"/>
            <a:ext cx="60595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sz="1600" dirty="0"/>
              <a:t>Save items in a </a:t>
            </a:r>
            <a:r>
              <a:rPr sz="1600" dirty="0">
                <a:solidFill>
                  <a:srgbClr val="1B8E1D"/>
                </a:solidFill>
              </a:rPr>
              <a:t>key-indexed table </a:t>
            </a:r>
            <a:r>
              <a:rPr sz="1600" dirty="0"/>
              <a:t>(index is a function of the key).</a:t>
            </a:r>
          </a:p>
        </p:txBody>
      </p:sp>
      <p:sp>
        <p:nvSpPr>
          <p:cNvPr id="41" name="object 4">
            <a:extLst>
              <a:ext uri="{FF2B5EF4-FFF2-40B4-BE49-F238E27FC236}">
                <a16:creationId xmlns:a16="http://schemas.microsoft.com/office/drawing/2014/main" id="{0E533E09-BD57-0749-BFAA-0F87BB533101}"/>
              </a:ext>
            </a:extLst>
          </p:cNvPr>
          <p:cNvSpPr txBox="1"/>
          <p:nvPr/>
        </p:nvSpPr>
        <p:spPr>
          <a:xfrm>
            <a:off x="772573" y="1686772"/>
            <a:ext cx="5972786" cy="338554"/>
          </a:xfrm>
          <a:prstGeom prst="rect">
            <a:avLst/>
          </a:prstGeom>
          <a:solidFill>
            <a:schemeClr val="accent1"/>
          </a:solidFill>
        </p:spPr>
        <p:txBody>
          <a:bodyPr wrap="square">
            <a:spAutoFit/>
          </a:bodyPr>
          <a:lstStyle>
            <a:defPPr>
              <a:defRPr lang="en-US"/>
            </a:defPPr>
            <a:lvl1pPr algn="ctr">
              <a:defRPr>
                <a:latin typeface="Arial"/>
                <a:cs typeface="Arial"/>
              </a:defRPr>
            </a:lvl1pPr>
          </a:lstStyle>
          <a:p>
            <a:pPr algn="l"/>
            <a:r>
              <a:rPr sz="1600" dirty="0">
                <a:solidFill>
                  <a:srgbClr val="FFFF00"/>
                </a:solidFill>
              </a:rPr>
              <a:t>Hash function</a:t>
            </a:r>
            <a:r>
              <a:rPr lang="en-US" sz="1600" dirty="0">
                <a:solidFill>
                  <a:srgbClr val="FFFF00"/>
                </a:solidFill>
              </a:rPr>
              <a:t> </a:t>
            </a:r>
            <a:r>
              <a:rPr lang="en-US" sz="1600" dirty="0">
                <a:solidFill>
                  <a:schemeClr val="bg1"/>
                </a:solidFill>
              </a:rPr>
              <a:t>is the m</a:t>
            </a:r>
            <a:r>
              <a:rPr sz="1600" dirty="0">
                <a:solidFill>
                  <a:schemeClr val="bg1"/>
                </a:solidFill>
              </a:rPr>
              <a:t>ethod for computing array index from key.</a:t>
            </a:r>
          </a:p>
        </p:txBody>
      </p:sp>
      <p:sp>
        <p:nvSpPr>
          <p:cNvPr id="43" name="Rectangle 42">
            <a:extLst>
              <a:ext uri="{FF2B5EF4-FFF2-40B4-BE49-F238E27FC236}">
                <a16:creationId xmlns:a16="http://schemas.microsoft.com/office/drawing/2014/main" id="{2E393561-0147-1542-A3D1-896DD3D08B8C}"/>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1744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13382" y="6433867"/>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1663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7291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2837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8384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3930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29477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5024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0570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6117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7" name="object 18">
            <a:extLst>
              <a:ext uri="{FF2B5EF4-FFF2-40B4-BE49-F238E27FC236}">
                <a16:creationId xmlns:a16="http://schemas.microsoft.com/office/drawing/2014/main" id="{5E5F8A04-D8AF-EF44-8641-03EB6EF53F54}"/>
              </a:ext>
            </a:extLst>
          </p:cNvPr>
          <p:cNvSpPr/>
          <p:nvPr/>
        </p:nvSpPr>
        <p:spPr>
          <a:xfrm>
            <a:off x="7286593" y="1587994"/>
            <a:ext cx="1590634" cy="2260600"/>
          </a:xfrm>
          <a:prstGeom prst="rect">
            <a:avLst/>
          </a:prstGeom>
          <a:blipFill>
            <a:blip r:embed="rId2" cstate="print"/>
            <a:stretch>
              <a:fillRect/>
            </a:stretch>
          </a:blipFill>
        </p:spPr>
        <p:txBody>
          <a:bodyPr wrap="square" lIns="0" tIns="0" rIns="0" bIns="0" rtlCol="0"/>
          <a:lstStyle/>
          <a:p>
            <a:endParaRPr/>
          </a:p>
        </p:txBody>
      </p:sp>
      <p:graphicFrame>
        <p:nvGraphicFramePr>
          <p:cNvPr id="68" name="object 19">
            <a:extLst>
              <a:ext uri="{FF2B5EF4-FFF2-40B4-BE49-F238E27FC236}">
                <a16:creationId xmlns:a16="http://schemas.microsoft.com/office/drawing/2014/main" id="{3C71C817-AC6C-6543-A0AC-59785C97F9B9}"/>
              </a:ext>
            </a:extLst>
          </p:cNvPr>
          <p:cNvGraphicFramePr>
            <a:graphicFrameLocks noGrp="1"/>
          </p:cNvGraphicFramePr>
          <p:nvPr>
            <p:extLst>
              <p:ext uri="{D42A27DB-BD31-4B8C-83A1-F6EECF244321}">
                <p14:modId xmlns:p14="http://schemas.microsoft.com/office/powerpoint/2010/main" val="2910943741"/>
              </p:ext>
            </p:extLst>
          </p:nvPr>
        </p:nvGraphicFramePr>
        <p:xfrm>
          <a:off x="7344809" y="1653005"/>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69" name="Rectangle 68">
            <a:extLst>
              <a:ext uri="{FF2B5EF4-FFF2-40B4-BE49-F238E27FC236}">
                <a16:creationId xmlns:a16="http://schemas.microsoft.com/office/drawing/2014/main" id="{6E8677F8-455A-CD4F-A1E5-7BD66E9B9858}"/>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3" name="Rectangle 2">
            <a:extLst>
              <a:ext uri="{FF2B5EF4-FFF2-40B4-BE49-F238E27FC236}">
                <a16:creationId xmlns:a16="http://schemas.microsoft.com/office/drawing/2014/main" id="{D020C965-204C-504F-A4A2-16840A7F03DF}"/>
              </a:ext>
            </a:extLst>
          </p:cNvPr>
          <p:cNvSpPr/>
          <p:nvPr/>
        </p:nvSpPr>
        <p:spPr>
          <a:xfrm>
            <a:off x="772573" y="2110868"/>
            <a:ext cx="6257402" cy="338554"/>
          </a:xfrm>
          <a:prstGeom prst="rect">
            <a:avLst/>
          </a:prstGeom>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Let’s repopulate the array to be a hash table with following hash function:</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772573" y="2483222"/>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EB73B0F-1ACE-BB4C-B2B7-FF28CD171F9A}"/>
              </a:ext>
            </a:extLst>
          </p:cNvPr>
          <p:cNvSpPr txBox="1"/>
          <p:nvPr/>
        </p:nvSpPr>
        <p:spPr>
          <a:xfrm>
            <a:off x="843251" y="2861922"/>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Mia</a:t>
            </a:r>
          </a:p>
        </p:txBody>
      </p:sp>
      <p:sp>
        <p:nvSpPr>
          <p:cNvPr id="83" name="TextBox 82">
            <a:extLst>
              <a:ext uri="{FF2B5EF4-FFF2-40B4-BE49-F238E27FC236}">
                <a16:creationId xmlns:a16="http://schemas.microsoft.com/office/drawing/2014/main" id="{7D953DA1-77AD-314A-8C53-1086ADA01A88}"/>
              </a:ext>
            </a:extLst>
          </p:cNvPr>
          <p:cNvSpPr txBox="1"/>
          <p:nvPr/>
        </p:nvSpPr>
        <p:spPr>
          <a:xfrm>
            <a:off x="1899370"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84" name="TextBox 83">
            <a:extLst>
              <a:ext uri="{FF2B5EF4-FFF2-40B4-BE49-F238E27FC236}">
                <a16:creationId xmlns:a16="http://schemas.microsoft.com/office/drawing/2014/main" id="{26862C6A-4160-B94D-ACB0-554ABEE9B72A}"/>
              </a:ext>
            </a:extLst>
          </p:cNvPr>
          <p:cNvSpPr txBox="1"/>
          <p:nvPr/>
        </p:nvSpPr>
        <p:spPr>
          <a:xfrm>
            <a:off x="3139834" y="2861922"/>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85" name="TextBox 84">
            <a:extLst>
              <a:ext uri="{FF2B5EF4-FFF2-40B4-BE49-F238E27FC236}">
                <a16:creationId xmlns:a16="http://schemas.microsoft.com/office/drawing/2014/main" id="{5C78CD12-BFF3-FC4F-A2FD-C1A47A12402A}"/>
              </a:ext>
            </a:extLst>
          </p:cNvPr>
          <p:cNvSpPr txBox="1"/>
          <p:nvPr/>
        </p:nvSpPr>
        <p:spPr>
          <a:xfrm>
            <a:off x="4367474"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86" name="TextBox 85">
            <a:extLst>
              <a:ext uri="{FF2B5EF4-FFF2-40B4-BE49-F238E27FC236}">
                <a16:creationId xmlns:a16="http://schemas.microsoft.com/office/drawing/2014/main" id="{01EF645C-FA22-814C-832E-4B9F01C9A2FF}"/>
              </a:ext>
            </a:extLst>
          </p:cNvPr>
          <p:cNvSpPr txBox="1"/>
          <p:nvPr/>
        </p:nvSpPr>
        <p:spPr>
          <a:xfrm>
            <a:off x="5550230" y="286192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279</a:t>
            </a:r>
          </a:p>
        </p:txBody>
      </p:sp>
      <p:sp>
        <p:nvSpPr>
          <p:cNvPr id="87" name="TextBox 86">
            <a:extLst>
              <a:ext uri="{FF2B5EF4-FFF2-40B4-BE49-F238E27FC236}">
                <a16:creationId xmlns:a16="http://schemas.microsoft.com/office/drawing/2014/main" id="{51D7F69C-7F15-C246-9CF9-CD854140E42D}"/>
              </a:ext>
            </a:extLst>
          </p:cNvPr>
          <p:cNvSpPr txBox="1"/>
          <p:nvPr/>
        </p:nvSpPr>
        <p:spPr>
          <a:xfrm>
            <a:off x="6617572" y="286192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4</a:t>
            </a:r>
          </a:p>
        </p:txBody>
      </p:sp>
      <p:sp>
        <p:nvSpPr>
          <p:cNvPr id="95" name="TextBox 94">
            <a:extLst>
              <a:ext uri="{FF2B5EF4-FFF2-40B4-BE49-F238E27FC236}">
                <a16:creationId xmlns:a16="http://schemas.microsoft.com/office/drawing/2014/main" id="{9B446618-ACCA-FB43-81C8-9FD80226C157}"/>
              </a:ext>
            </a:extLst>
          </p:cNvPr>
          <p:cNvSpPr txBox="1"/>
          <p:nvPr/>
        </p:nvSpPr>
        <p:spPr>
          <a:xfrm>
            <a:off x="843251" y="3625704"/>
            <a:ext cx="53732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Zoe</a:t>
            </a:r>
          </a:p>
        </p:txBody>
      </p:sp>
      <p:sp>
        <p:nvSpPr>
          <p:cNvPr id="96" name="TextBox 95">
            <a:extLst>
              <a:ext uri="{FF2B5EF4-FFF2-40B4-BE49-F238E27FC236}">
                <a16:creationId xmlns:a16="http://schemas.microsoft.com/office/drawing/2014/main" id="{8180D222-DE70-4A49-B117-7BC11623524F}"/>
              </a:ext>
            </a:extLst>
          </p:cNvPr>
          <p:cNvSpPr txBox="1"/>
          <p:nvPr/>
        </p:nvSpPr>
        <p:spPr>
          <a:xfrm>
            <a:off x="1899370" y="362570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	90</a:t>
            </a:r>
          </a:p>
        </p:txBody>
      </p:sp>
      <p:sp>
        <p:nvSpPr>
          <p:cNvPr id="97" name="TextBox 96">
            <a:extLst>
              <a:ext uri="{FF2B5EF4-FFF2-40B4-BE49-F238E27FC236}">
                <a16:creationId xmlns:a16="http://schemas.microsoft.com/office/drawing/2014/main" id="{6911CD1E-DA25-EA4F-AA53-513FDCB178D5}"/>
              </a:ext>
            </a:extLst>
          </p:cNvPr>
          <p:cNvSpPr txBox="1"/>
          <p:nvPr/>
        </p:nvSpPr>
        <p:spPr>
          <a:xfrm>
            <a:off x="3139834" y="362570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98" name="TextBox 97">
            <a:extLst>
              <a:ext uri="{FF2B5EF4-FFF2-40B4-BE49-F238E27FC236}">
                <a16:creationId xmlns:a16="http://schemas.microsoft.com/office/drawing/2014/main" id="{ADCE5999-8845-4143-8FBC-D87B148A6C08}"/>
              </a:ext>
            </a:extLst>
          </p:cNvPr>
          <p:cNvSpPr txBox="1"/>
          <p:nvPr/>
        </p:nvSpPr>
        <p:spPr>
          <a:xfrm>
            <a:off x="4367474" y="362570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99" name="TextBox 98">
            <a:extLst>
              <a:ext uri="{FF2B5EF4-FFF2-40B4-BE49-F238E27FC236}">
                <a16:creationId xmlns:a16="http://schemas.microsoft.com/office/drawing/2014/main" id="{2DA21E14-9B4A-1446-9717-08396A652ECB}"/>
              </a:ext>
            </a:extLst>
          </p:cNvPr>
          <p:cNvSpPr txBox="1"/>
          <p:nvPr/>
        </p:nvSpPr>
        <p:spPr>
          <a:xfrm>
            <a:off x="5550230" y="362570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302</a:t>
            </a:r>
          </a:p>
        </p:txBody>
      </p:sp>
      <p:sp>
        <p:nvSpPr>
          <p:cNvPr id="100" name="TextBox 99">
            <a:extLst>
              <a:ext uri="{FF2B5EF4-FFF2-40B4-BE49-F238E27FC236}">
                <a16:creationId xmlns:a16="http://schemas.microsoft.com/office/drawing/2014/main" id="{2D3C8EC0-9BDE-B84E-A32D-3793AF699BD6}"/>
              </a:ext>
            </a:extLst>
          </p:cNvPr>
          <p:cNvSpPr txBox="1"/>
          <p:nvPr/>
        </p:nvSpPr>
        <p:spPr>
          <a:xfrm>
            <a:off x="6617572" y="362570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5</a:t>
            </a:r>
          </a:p>
        </p:txBody>
      </p:sp>
      <p:sp>
        <p:nvSpPr>
          <p:cNvPr id="102" name="TextBox 101">
            <a:extLst>
              <a:ext uri="{FF2B5EF4-FFF2-40B4-BE49-F238E27FC236}">
                <a16:creationId xmlns:a16="http://schemas.microsoft.com/office/drawing/2014/main" id="{79D50CAA-F825-2141-9D0F-2EB625D5073E}"/>
              </a:ext>
            </a:extLst>
          </p:cNvPr>
          <p:cNvSpPr txBox="1"/>
          <p:nvPr/>
        </p:nvSpPr>
        <p:spPr>
          <a:xfrm>
            <a:off x="843251"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Leo</a:t>
            </a:r>
          </a:p>
        </p:txBody>
      </p:sp>
      <p:sp>
        <p:nvSpPr>
          <p:cNvPr id="103" name="TextBox 102">
            <a:extLst>
              <a:ext uri="{FF2B5EF4-FFF2-40B4-BE49-F238E27FC236}">
                <a16:creationId xmlns:a16="http://schemas.microsoft.com/office/drawing/2014/main" id="{D5507D71-775C-134E-9E9E-5A9A173974D2}"/>
              </a:ext>
            </a:extLst>
          </p:cNvPr>
          <p:cNvSpPr txBox="1"/>
          <p:nvPr/>
        </p:nvSpPr>
        <p:spPr>
          <a:xfrm>
            <a:off x="1899370" y="438948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04" name="TextBox 103">
            <a:extLst>
              <a:ext uri="{FF2B5EF4-FFF2-40B4-BE49-F238E27FC236}">
                <a16:creationId xmlns:a16="http://schemas.microsoft.com/office/drawing/2014/main" id="{678AFD2E-4A9B-1042-83E4-21718F070E4B}"/>
              </a:ext>
            </a:extLst>
          </p:cNvPr>
          <p:cNvSpPr txBox="1"/>
          <p:nvPr/>
        </p:nvSpPr>
        <p:spPr>
          <a:xfrm>
            <a:off x="3139834" y="438948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05" name="TextBox 104">
            <a:extLst>
              <a:ext uri="{FF2B5EF4-FFF2-40B4-BE49-F238E27FC236}">
                <a16:creationId xmlns:a16="http://schemas.microsoft.com/office/drawing/2014/main" id="{B1FFC522-C53A-3E42-ADA1-9DE0B6E23E33}"/>
              </a:ext>
            </a:extLst>
          </p:cNvPr>
          <p:cNvSpPr txBox="1"/>
          <p:nvPr/>
        </p:nvSpPr>
        <p:spPr>
          <a:xfrm>
            <a:off x="4367474" y="4389486"/>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06" name="TextBox 105">
            <a:extLst>
              <a:ext uri="{FF2B5EF4-FFF2-40B4-BE49-F238E27FC236}">
                <a16:creationId xmlns:a16="http://schemas.microsoft.com/office/drawing/2014/main" id="{60C70BCD-C6B3-A340-A54B-923F94E22C33}"/>
              </a:ext>
            </a:extLst>
          </p:cNvPr>
          <p:cNvSpPr txBox="1"/>
          <p:nvPr/>
        </p:nvSpPr>
        <p:spPr>
          <a:xfrm>
            <a:off x="5550230"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288</a:t>
            </a:r>
          </a:p>
        </p:txBody>
      </p:sp>
      <p:sp>
        <p:nvSpPr>
          <p:cNvPr id="107" name="TextBox 106">
            <a:extLst>
              <a:ext uri="{FF2B5EF4-FFF2-40B4-BE49-F238E27FC236}">
                <a16:creationId xmlns:a16="http://schemas.microsoft.com/office/drawing/2014/main" id="{DAC522F5-E497-2F4A-BFD9-AD89F3570933}"/>
              </a:ext>
            </a:extLst>
          </p:cNvPr>
          <p:cNvSpPr txBox="1"/>
          <p:nvPr/>
        </p:nvSpPr>
        <p:spPr>
          <a:xfrm>
            <a:off x="6617572" y="438948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2</a:t>
            </a:r>
          </a:p>
        </p:txBody>
      </p:sp>
      <p:sp>
        <p:nvSpPr>
          <p:cNvPr id="109" name="TextBox 108">
            <a:extLst>
              <a:ext uri="{FF2B5EF4-FFF2-40B4-BE49-F238E27FC236}">
                <a16:creationId xmlns:a16="http://schemas.microsoft.com/office/drawing/2014/main" id="{3537BF76-9DFA-5A4D-8696-9AD732120922}"/>
              </a:ext>
            </a:extLst>
          </p:cNvPr>
          <p:cNvSpPr txBox="1"/>
          <p:nvPr/>
        </p:nvSpPr>
        <p:spPr>
          <a:xfrm>
            <a:off x="843251" y="3116516"/>
            <a:ext cx="51847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Tim</a:t>
            </a:r>
          </a:p>
        </p:txBody>
      </p:sp>
      <p:sp>
        <p:nvSpPr>
          <p:cNvPr id="110" name="TextBox 109">
            <a:extLst>
              <a:ext uri="{FF2B5EF4-FFF2-40B4-BE49-F238E27FC236}">
                <a16:creationId xmlns:a16="http://schemas.microsoft.com/office/drawing/2014/main" id="{B93955CB-6CAC-D24E-9E1D-CD091D23AA7A}"/>
              </a:ext>
            </a:extLst>
          </p:cNvPr>
          <p:cNvSpPr txBox="1"/>
          <p:nvPr/>
        </p:nvSpPr>
        <p:spPr>
          <a:xfrm>
            <a:off x="1899370" y="311651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11" name="TextBox 110">
            <a:extLst>
              <a:ext uri="{FF2B5EF4-FFF2-40B4-BE49-F238E27FC236}">
                <a16:creationId xmlns:a16="http://schemas.microsoft.com/office/drawing/2014/main" id="{CAAF3338-EC5A-344C-B763-2DD494F2CC54}"/>
              </a:ext>
            </a:extLst>
          </p:cNvPr>
          <p:cNvSpPr txBox="1"/>
          <p:nvPr/>
        </p:nvSpPr>
        <p:spPr>
          <a:xfrm>
            <a:off x="3139834" y="3116516"/>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112" name="TextBox 111">
            <a:extLst>
              <a:ext uri="{FF2B5EF4-FFF2-40B4-BE49-F238E27FC236}">
                <a16:creationId xmlns:a16="http://schemas.microsoft.com/office/drawing/2014/main" id="{1997D510-9B8C-E647-88BA-682787E50F71}"/>
              </a:ext>
            </a:extLst>
          </p:cNvPr>
          <p:cNvSpPr txBox="1"/>
          <p:nvPr/>
        </p:nvSpPr>
        <p:spPr>
          <a:xfrm>
            <a:off x="4367474" y="311651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13" name="TextBox 112">
            <a:extLst>
              <a:ext uri="{FF2B5EF4-FFF2-40B4-BE49-F238E27FC236}">
                <a16:creationId xmlns:a16="http://schemas.microsoft.com/office/drawing/2014/main" id="{AD6930EA-1A73-4842-A983-EB152D2A4457}"/>
              </a:ext>
            </a:extLst>
          </p:cNvPr>
          <p:cNvSpPr txBox="1"/>
          <p:nvPr/>
        </p:nvSpPr>
        <p:spPr>
          <a:xfrm>
            <a:off x="5550230" y="311651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298</a:t>
            </a:r>
          </a:p>
        </p:txBody>
      </p:sp>
      <p:sp>
        <p:nvSpPr>
          <p:cNvPr id="114" name="TextBox 113">
            <a:extLst>
              <a:ext uri="{FF2B5EF4-FFF2-40B4-BE49-F238E27FC236}">
                <a16:creationId xmlns:a16="http://schemas.microsoft.com/office/drawing/2014/main" id="{45896970-724E-9042-9FD3-07F8B41EDA4A}"/>
              </a:ext>
            </a:extLst>
          </p:cNvPr>
          <p:cNvSpPr txBox="1"/>
          <p:nvPr/>
        </p:nvSpPr>
        <p:spPr>
          <a:xfrm>
            <a:off x="6617572" y="311651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a:t>
            </a:r>
          </a:p>
        </p:txBody>
      </p:sp>
      <p:sp>
        <p:nvSpPr>
          <p:cNvPr id="116" name="TextBox 115">
            <a:extLst>
              <a:ext uri="{FF2B5EF4-FFF2-40B4-BE49-F238E27FC236}">
                <a16:creationId xmlns:a16="http://schemas.microsoft.com/office/drawing/2014/main" id="{064AECBE-EEEC-5E48-9DAC-9485ECEA3A98}"/>
              </a:ext>
            </a:extLst>
          </p:cNvPr>
          <p:cNvSpPr txBox="1"/>
          <p:nvPr/>
        </p:nvSpPr>
        <p:spPr>
          <a:xfrm>
            <a:off x="843251" y="3371110"/>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Bea</a:t>
            </a:r>
          </a:p>
        </p:txBody>
      </p:sp>
      <p:sp>
        <p:nvSpPr>
          <p:cNvPr id="117" name="TextBox 116">
            <a:extLst>
              <a:ext uri="{FF2B5EF4-FFF2-40B4-BE49-F238E27FC236}">
                <a16:creationId xmlns:a16="http://schemas.microsoft.com/office/drawing/2014/main" id="{CB6F0D5E-41A5-5741-AD1E-B219C42EBF0C}"/>
              </a:ext>
            </a:extLst>
          </p:cNvPr>
          <p:cNvSpPr txBox="1"/>
          <p:nvPr/>
        </p:nvSpPr>
        <p:spPr>
          <a:xfrm>
            <a:off x="1899370"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	66</a:t>
            </a:r>
          </a:p>
        </p:txBody>
      </p:sp>
      <p:sp>
        <p:nvSpPr>
          <p:cNvPr id="118" name="TextBox 117">
            <a:extLst>
              <a:ext uri="{FF2B5EF4-FFF2-40B4-BE49-F238E27FC236}">
                <a16:creationId xmlns:a16="http://schemas.microsoft.com/office/drawing/2014/main" id="{C57E8B26-FD31-C74C-910D-E040773270F6}"/>
              </a:ext>
            </a:extLst>
          </p:cNvPr>
          <p:cNvSpPr txBox="1"/>
          <p:nvPr/>
        </p:nvSpPr>
        <p:spPr>
          <a:xfrm>
            <a:off x="3139834" y="337111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19" name="TextBox 118">
            <a:extLst>
              <a:ext uri="{FF2B5EF4-FFF2-40B4-BE49-F238E27FC236}">
                <a16:creationId xmlns:a16="http://schemas.microsoft.com/office/drawing/2014/main" id="{74B6492C-95E6-294B-8EB4-937BAA253DB9}"/>
              </a:ext>
            </a:extLst>
          </p:cNvPr>
          <p:cNvSpPr txBox="1"/>
          <p:nvPr/>
        </p:nvSpPr>
        <p:spPr>
          <a:xfrm>
            <a:off x="4367474"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0" name="TextBox 119">
            <a:extLst>
              <a:ext uri="{FF2B5EF4-FFF2-40B4-BE49-F238E27FC236}">
                <a16:creationId xmlns:a16="http://schemas.microsoft.com/office/drawing/2014/main" id="{5C9D0EA0-9285-D442-A6A7-B65BE2224443}"/>
              </a:ext>
            </a:extLst>
          </p:cNvPr>
          <p:cNvSpPr txBox="1"/>
          <p:nvPr/>
        </p:nvSpPr>
        <p:spPr>
          <a:xfrm>
            <a:off x="5550230" y="337111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264</a:t>
            </a:r>
          </a:p>
        </p:txBody>
      </p:sp>
      <p:sp>
        <p:nvSpPr>
          <p:cNvPr id="121" name="TextBox 120">
            <a:extLst>
              <a:ext uri="{FF2B5EF4-FFF2-40B4-BE49-F238E27FC236}">
                <a16:creationId xmlns:a16="http://schemas.microsoft.com/office/drawing/2014/main" id="{E9520B4D-7E0F-694E-A5DD-D2DE4888EB5B}"/>
              </a:ext>
            </a:extLst>
          </p:cNvPr>
          <p:cNvSpPr txBox="1"/>
          <p:nvPr/>
        </p:nvSpPr>
        <p:spPr>
          <a:xfrm>
            <a:off x="6617572" y="337111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0</a:t>
            </a:r>
          </a:p>
        </p:txBody>
      </p:sp>
      <p:sp>
        <p:nvSpPr>
          <p:cNvPr id="123" name="TextBox 122">
            <a:extLst>
              <a:ext uri="{FF2B5EF4-FFF2-40B4-BE49-F238E27FC236}">
                <a16:creationId xmlns:a16="http://schemas.microsoft.com/office/drawing/2014/main" id="{8B974FE2-271D-8B41-9DD4-75565B1EE813}"/>
              </a:ext>
            </a:extLst>
          </p:cNvPr>
          <p:cNvSpPr txBox="1"/>
          <p:nvPr/>
        </p:nvSpPr>
        <p:spPr>
          <a:xfrm>
            <a:off x="843251" y="3880298"/>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Jan</a:t>
            </a:r>
          </a:p>
        </p:txBody>
      </p:sp>
      <p:sp>
        <p:nvSpPr>
          <p:cNvPr id="124" name="TextBox 123">
            <a:extLst>
              <a:ext uri="{FF2B5EF4-FFF2-40B4-BE49-F238E27FC236}">
                <a16:creationId xmlns:a16="http://schemas.microsoft.com/office/drawing/2014/main" id="{56031F9F-3761-B74B-8A02-2F4E624F8F3E}"/>
              </a:ext>
            </a:extLst>
          </p:cNvPr>
          <p:cNvSpPr txBox="1"/>
          <p:nvPr/>
        </p:nvSpPr>
        <p:spPr>
          <a:xfrm>
            <a:off x="1899370"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	74</a:t>
            </a:r>
          </a:p>
        </p:txBody>
      </p:sp>
      <p:sp>
        <p:nvSpPr>
          <p:cNvPr id="125" name="TextBox 124">
            <a:extLst>
              <a:ext uri="{FF2B5EF4-FFF2-40B4-BE49-F238E27FC236}">
                <a16:creationId xmlns:a16="http://schemas.microsoft.com/office/drawing/2014/main" id="{85A1690A-433B-D94A-A836-8E9DF2864E81}"/>
              </a:ext>
            </a:extLst>
          </p:cNvPr>
          <p:cNvSpPr txBox="1"/>
          <p:nvPr/>
        </p:nvSpPr>
        <p:spPr>
          <a:xfrm>
            <a:off x="3139834"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6" name="TextBox 125">
            <a:extLst>
              <a:ext uri="{FF2B5EF4-FFF2-40B4-BE49-F238E27FC236}">
                <a16:creationId xmlns:a16="http://schemas.microsoft.com/office/drawing/2014/main" id="{42C880BE-1164-7743-BB21-929326296304}"/>
              </a:ext>
            </a:extLst>
          </p:cNvPr>
          <p:cNvSpPr txBox="1"/>
          <p:nvPr/>
        </p:nvSpPr>
        <p:spPr>
          <a:xfrm>
            <a:off x="4367474" y="3880298"/>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n	110</a:t>
            </a:r>
          </a:p>
        </p:txBody>
      </p:sp>
      <p:sp>
        <p:nvSpPr>
          <p:cNvPr id="127" name="TextBox 126">
            <a:extLst>
              <a:ext uri="{FF2B5EF4-FFF2-40B4-BE49-F238E27FC236}">
                <a16:creationId xmlns:a16="http://schemas.microsoft.com/office/drawing/2014/main" id="{14E890C7-EFAB-954A-9A22-DC38753EC62C}"/>
              </a:ext>
            </a:extLst>
          </p:cNvPr>
          <p:cNvSpPr txBox="1"/>
          <p:nvPr/>
        </p:nvSpPr>
        <p:spPr>
          <a:xfrm>
            <a:off x="5550230" y="388029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281</a:t>
            </a:r>
          </a:p>
        </p:txBody>
      </p:sp>
      <p:sp>
        <p:nvSpPr>
          <p:cNvPr id="128" name="TextBox 127">
            <a:extLst>
              <a:ext uri="{FF2B5EF4-FFF2-40B4-BE49-F238E27FC236}">
                <a16:creationId xmlns:a16="http://schemas.microsoft.com/office/drawing/2014/main" id="{EC89F0FB-9EA6-EC4C-9591-04CA69A428F8}"/>
              </a:ext>
            </a:extLst>
          </p:cNvPr>
          <p:cNvSpPr txBox="1"/>
          <p:nvPr/>
        </p:nvSpPr>
        <p:spPr>
          <a:xfrm>
            <a:off x="6617572" y="388029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6</a:t>
            </a:r>
          </a:p>
        </p:txBody>
      </p:sp>
      <p:sp>
        <p:nvSpPr>
          <p:cNvPr id="130" name="TextBox 129">
            <a:extLst>
              <a:ext uri="{FF2B5EF4-FFF2-40B4-BE49-F238E27FC236}">
                <a16:creationId xmlns:a16="http://schemas.microsoft.com/office/drawing/2014/main" id="{07769CF8-2694-0F47-900E-0A9A1E60B0DD}"/>
              </a:ext>
            </a:extLst>
          </p:cNvPr>
          <p:cNvSpPr txBox="1"/>
          <p:nvPr/>
        </p:nvSpPr>
        <p:spPr>
          <a:xfrm>
            <a:off x="843251" y="4134892"/>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Ada</a:t>
            </a:r>
          </a:p>
        </p:txBody>
      </p:sp>
      <p:sp>
        <p:nvSpPr>
          <p:cNvPr id="131" name="TextBox 130">
            <a:extLst>
              <a:ext uri="{FF2B5EF4-FFF2-40B4-BE49-F238E27FC236}">
                <a16:creationId xmlns:a16="http://schemas.microsoft.com/office/drawing/2014/main" id="{014C8603-2E1D-2D4F-AC8D-6191FC9812D4}"/>
              </a:ext>
            </a:extLst>
          </p:cNvPr>
          <p:cNvSpPr txBox="1"/>
          <p:nvPr/>
        </p:nvSpPr>
        <p:spPr>
          <a:xfrm>
            <a:off x="1899370"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65</a:t>
            </a:r>
          </a:p>
        </p:txBody>
      </p:sp>
      <p:sp>
        <p:nvSpPr>
          <p:cNvPr id="132" name="TextBox 131">
            <a:extLst>
              <a:ext uri="{FF2B5EF4-FFF2-40B4-BE49-F238E27FC236}">
                <a16:creationId xmlns:a16="http://schemas.microsoft.com/office/drawing/2014/main" id="{A1716FB5-365C-4144-B651-219C606E6471}"/>
              </a:ext>
            </a:extLst>
          </p:cNvPr>
          <p:cNvSpPr txBox="1"/>
          <p:nvPr/>
        </p:nvSpPr>
        <p:spPr>
          <a:xfrm>
            <a:off x="3139834" y="4134892"/>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33" name="TextBox 132">
            <a:extLst>
              <a:ext uri="{FF2B5EF4-FFF2-40B4-BE49-F238E27FC236}">
                <a16:creationId xmlns:a16="http://schemas.microsoft.com/office/drawing/2014/main" id="{9A5E8765-B86A-4047-AD17-70AF93D4AA85}"/>
              </a:ext>
            </a:extLst>
          </p:cNvPr>
          <p:cNvSpPr txBox="1"/>
          <p:nvPr/>
        </p:nvSpPr>
        <p:spPr>
          <a:xfrm>
            <a:off x="4367474"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34" name="TextBox 133">
            <a:extLst>
              <a:ext uri="{FF2B5EF4-FFF2-40B4-BE49-F238E27FC236}">
                <a16:creationId xmlns:a16="http://schemas.microsoft.com/office/drawing/2014/main" id="{8C6D9F23-9E9B-CF49-9B59-F452E5D663E9}"/>
              </a:ext>
            </a:extLst>
          </p:cNvPr>
          <p:cNvSpPr txBox="1"/>
          <p:nvPr/>
        </p:nvSpPr>
        <p:spPr>
          <a:xfrm>
            <a:off x="5550230" y="413489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262</a:t>
            </a:r>
          </a:p>
        </p:txBody>
      </p:sp>
      <p:sp>
        <p:nvSpPr>
          <p:cNvPr id="135" name="TextBox 134">
            <a:extLst>
              <a:ext uri="{FF2B5EF4-FFF2-40B4-BE49-F238E27FC236}">
                <a16:creationId xmlns:a16="http://schemas.microsoft.com/office/drawing/2014/main" id="{30C13589-810A-F548-B684-48A7781C9C54}"/>
              </a:ext>
            </a:extLst>
          </p:cNvPr>
          <p:cNvSpPr txBox="1"/>
          <p:nvPr/>
        </p:nvSpPr>
        <p:spPr>
          <a:xfrm>
            <a:off x="6617572" y="413489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9</a:t>
            </a:r>
          </a:p>
        </p:txBody>
      </p:sp>
      <p:sp>
        <p:nvSpPr>
          <p:cNvPr id="137" name="TextBox 136">
            <a:extLst>
              <a:ext uri="{FF2B5EF4-FFF2-40B4-BE49-F238E27FC236}">
                <a16:creationId xmlns:a16="http://schemas.microsoft.com/office/drawing/2014/main" id="{6ED960C4-CCD3-6443-B342-BA36BF700EED}"/>
              </a:ext>
            </a:extLst>
          </p:cNvPr>
          <p:cNvSpPr txBox="1"/>
          <p:nvPr/>
        </p:nvSpPr>
        <p:spPr>
          <a:xfrm>
            <a:off x="843251" y="4644080"/>
            <a:ext cx="60625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Sam</a:t>
            </a:r>
          </a:p>
        </p:txBody>
      </p:sp>
      <p:sp>
        <p:nvSpPr>
          <p:cNvPr id="138" name="TextBox 137">
            <a:extLst>
              <a:ext uri="{FF2B5EF4-FFF2-40B4-BE49-F238E27FC236}">
                <a16:creationId xmlns:a16="http://schemas.microsoft.com/office/drawing/2014/main" id="{9D07AA90-2190-7840-8ED4-757136B552C7}"/>
              </a:ext>
            </a:extLst>
          </p:cNvPr>
          <p:cNvSpPr txBox="1"/>
          <p:nvPr/>
        </p:nvSpPr>
        <p:spPr>
          <a:xfrm>
            <a:off x="1899370"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	83</a:t>
            </a:r>
          </a:p>
        </p:txBody>
      </p:sp>
      <p:sp>
        <p:nvSpPr>
          <p:cNvPr id="139" name="TextBox 138">
            <a:extLst>
              <a:ext uri="{FF2B5EF4-FFF2-40B4-BE49-F238E27FC236}">
                <a16:creationId xmlns:a16="http://schemas.microsoft.com/office/drawing/2014/main" id="{B9928BB1-A8EC-7743-BACF-0ACC9FD05C42}"/>
              </a:ext>
            </a:extLst>
          </p:cNvPr>
          <p:cNvSpPr txBox="1"/>
          <p:nvPr/>
        </p:nvSpPr>
        <p:spPr>
          <a:xfrm>
            <a:off x="3139834"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40" name="TextBox 139">
            <a:extLst>
              <a:ext uri="{FF2B5EF4-FFF2-40B4-BE49-F238E27FC236}">
                <a16:creationId xmlns:a16="http://schemas.microsoft.com/office/drawing/2014/main" id="{B3F59AD7-8938-FD48-9AED-C1B2C4B29721}"/>
              </a:ext>
            </a:extLst>
          </p:cNvPr>
          <p:cNvSpPr txBox="1"/>
          <p:nvPr/>
        </p:nvSpPr>
        <p:spPr>
          <a:xfrm>
            <a:off x="4367474" y="464408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41" name="TextBox 140">
            <a:extLst>
              <a:ext uri="{FF2B5EF4-FFF2-40B4-BE49-F238E27FC236}">
                <a16:creationId xmlns:a16="http://schemas.microsoft.com/office/drawing/2014/main" id="{E6C2143F-5C7A-4D44-A993-0F9578B05258}"/>
              </a:ext>
            </a:extLst>
          </p:cNvPr>
          <p:cNvSpPr txBox="1"/>
          <p:nvPr/>
        </p:nvSpPr>
        <p:spPr>
          <a:xfrm>
            <a:off x="5550230" y="464408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289</a:t>
            </a:r>
          </a:p>
        </p:txBody>
      </p:sp>
      <p:sp>
        <p:nvSpPr>
          <p:cNvPr id="142" name="TextBox 141">
            <a:extLst>
              <a:ext uri="{FF2B5EF4-FFF2-40B4-BE49-F238E27FC236}">
                <a16:creationId xmlns:a16="http://schemas.microsoft.com/office/drawing/2014/main" id="{AA99DC68-80AE-A34E-9779-36A08430E470}"/>
              </a:ext>
            </a:extLst>
          </p:cNvPr>
          <p:cNvSpPr txBox="1"/>
          <p:nvPr/>
        </p:nvSpPr>
        <p:spPr>
          <a:xfrm>
            <a:off x="6617572" y="464408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3</a:t>
            </a:r>
          </a:p>
        </p:txBody>
      </p:sp>
      <p:sp>
        <p:nvSpPr>
          <p:cNvPr id="144" name="TextBox 143">
            <a:extLst>
              <a:ext uri="{FF2B5EF4-FFF2-40B4-BE49-F238E27FC236}">
                <a16:creationId xmlns:a16="http://schemas.microsoft.com/office/drawing/2014/main" id="{8E5BB297-F776-814E-A12A-9B0C54B05B86}"/>
              </a:ext>
            </a:extLst>
          </p:cNvPr>
          <p:cNvSpPr txBox="1"/>
          <p:nvPr/>
        </p:nvSpPr>
        <p:spPr>
          <a:xfrm>
            <a:off x="843251"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Lou</a:t>
            </a:r>
          </a:p>
        </p:txBody>
      </p:sp>
      <p:sp>
        <p:nvSpPr>
          <p:cNvPr id="145" name="TextBox 144">
            <a:extLst>
              <a:ext uri="{FF2B5EF4-FFF2-40B4-BE49-F238E27FC236}">
                <a16:creationId xmlns:a16="http://schemas.microsoft.com/office/drawing/2014/main" id="{CAC8B8E8-B040-BB40-9ADA-7F0F713E039D}"/>
              </a:ext>
            </a:extLst>
          </p:cNvPr>
          <p:cNvSpPr txBox="1"/>
          <p:nvPr/>
        </p:nvSpPr>
        <p:spPr>
          <a:xfrm>
            <a:off x="1899370" y="489867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46" name="TextBox 145">
            <a:extLst>
              <a:ext uri="{FF2B5EF4-FFF2-40B4-BE49-F238E27FC236}">
                <a16:creationId xmlns:a16="http://schemas.microsoft.com/office/drawing/2014/main" id="{500D63A5-CF79-9F43-AB09-11BB1C87D681}"/>
              </a:ext>
            </a:extLst>
          </p:cNvPr>
          <p:cNvSpPr txBox="1"/>
          <p:nvPr/>
        </p:nvSpPr>
        <p:spPr>
          <a:xfrm>
            <a:off x="3139834" y="489867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47" name="TextBox 146">
            <a:extLst>
              <a:ext uri="{FF2B5EF4-FFF2-40B4-BE49-F238E27FC236}">
                <a16:creationId xmlns:a16="http://schemas.microsoft.com/office/drawing/2014/main" id="{00D03FAA-51A2-7B49-9F4B-88DB493AC36A}"/>
              </a:ext>
            </a:extLst>
          </p:cNvPr>
          <p:cNvSpPr txBox="1"/>
          <p:nvPr/>
        </p:nvSpPr>
        <p:spPr>
          <a:xfrm>
            <a:off x="4367474" y="4898674"/>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u	117</a:t>
            </a:r>
          </a:p>
        </p:txBody>
      </p:sp>
      <p:sp>
        <p:nvSpPr>
          <p:cNvPr id="148" name="TextBox 147">
            <a:extLst>
              <a:ext uri="{FF2B5EF4-FFF2-40B4-BE49-F238E27FC236}">
                <a16:creationId xmlns:a16="http://schemas.microsoft.com/office/drawing/2014/main" id="{DA76342F-59BA-344C-A599-3D553CAC074A}"/>
              </a:ext>
            </a:extLst>
          </p:cNvPr>
          <p:cNvSpPr txBox="1"/>
          <p:nvPr/>
        </p:nvSpPr>
        <p:spPr>
          <a:xfrm>
            <a:off x="5550230"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304</a:t>
            </a:r>
          </a:p>
        </p:txBody>
      </p:sp>
      <p:sp>
        <p:nvSpPr>
          <p:cNvPr id="149" name="TextBox 148">
            <a:extLst>
              <a:ext uri="{FF2B5EF4-FFF2-40B4-BE49-F238E27FC236}">
                <a16:creationId xmlns:a16="http://schemas.microsoft.com/office/drawing/2014/main" id="{05E2A872-76DA-BB49-A4E4-8D5F1F3A4528}"/>
              </a:ext>
            </a:extLst>
          </p:cNvPr>
          <p:cNvSpPr txBox="1"/>
          <p:nvPr/>
        </p:nvSpPr>
        <p:spPr>
          <a:xfrm>
            <a:off x="6617572" y="489867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7</a:t>
            </a:r>
          </a:p>
        </p:txBody>
      </p:sp>
      <p:sp>
        <p:nvSpPr>
          <p:cNvPr id="151" name="TextBox 150">
            <a:extLst>
              <a:ext uri="{FF2B5EF4-FFF2-40B4-BE49-F238E27FC236}">
                <a16:creationId xmlns:a16="http://schemas.microsoft.com/office/drawing/2014/main" id="{93D26388-0223-F840-BA79-38347EACB3D4}"/>
              </a:ext>
            </a:extLst>
          </p:cNvPr>
          <p:cNvSpPr txBox="1"/>
          <p:nvPr/>
        </p:nvSpPr>
        <p:spPr>
          <a:xfrm>
            <a:off x="843251" y="5153268"/>
            <a:ext cx="572593"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Max</a:t>
            </a:r>
          </a:p>
        </p:txBody>
      </p:sp>
      <p:sp>
        <p:nvSpPr>
          <p:cNvPr id="152" name="TextBox 151">
            <a:extLst>
              <a:ext uri="{FF2B5EF4-FFF2-40B4-BE49-F238E27FC236}">
                <a16:creationId xmlns:a16="http://schemas.microsoft.com/office/drawing/2014/main" id="{48057C5F-7F13-C54E-937D-A3192BA77179}"/>
              </a:ext>
            </a:extLst>
          </p:cNvPr>
          <p:cNvSpPr txBox="1"/>
          <p:nvPr/>
        </p:nvSpPr>
        <p:spPr>
          <a:xfrm>
            <a:off x="1899370"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153" name="TextBox 152">
            <a:extLst>
              <a:ext uri="{FF2B5EF4-FFF2-40B4-BE49-F238E27FC236}">
                <a16:creationId xmlns:a16="http://schemas.microsoft.com/office/drawing/2014/main" id="{FF7B06AE-4E6D-2640-B8C0-8E54FB058AAD}"/>
              </a:ext>
            </a:extLst>
          </p:cNvPr>
          <p:cNvSpPr txBox="1"/>
          <p:nvPr/>
        </p:nvSpPr>
        <p:spPr>
          <a:xfrm>
            <a:off x="3139834"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54" name="TextBox 153">
            <a:extLst>
              <a:ext uri="{FF2B5EF4-FFF2-40B4-BE49-F238E27FC236}">
                <a16:creationId xmlns:a16="http://schemas.microsoft.com/office/drawing/2014/main" id="{2A3C3004-B869-814D-B5E6-A6F3FFBA5C69}"/>
              </a:ext>
            </a:extLst>
          </p:cNvPr>
          <p:cNvSpPr txBox="1"/>
          <p:nvPr/>
        </p:nvSpPr>
        <p:spPr>
          <a:xfrm>
            <a:off x="4367474" y="5153268"/>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x	120</a:t>
            </a:r>
          </a:p>
        </p:txBody>
      </p:sp>
      <p:sp>
        <p:nvSpPr>
          <p:cNvPr id="155" name="TextBox 154">
            <a:extLst>
              <a:ext uri="{FF2B5EF4-FFF2-40B4-BE49-F238E27FC236}">
                <a16:creationId xmlns:a16="http://schemas.microsoft.com/office/drawing/2014/main" id="{758D200E-D8C5-BD44-AF9C-56127922737A}"/>
              </a:ext>
            </a:extLst>
          </p:cNvPr>
          <p:cNvSpPr txBox="1"/>
          <p:nvPr/>
        </p:nvSpPr>
        <p:spPr>
          <a:xfrm>
            <a:off x="5550230" y="515326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294</a:t>
            </a:r>
          </a:p>
        </p:txBody>
      </p:sp>
      <p:sp>
        <p:nvSpPr>
          <p:cNvPr id="156" name="TextBox 155">
            <a:extLst>
              <a:ext uri="{FF2B5EF4-FFF2-40B4-BE49-F238E27FC236}">
                <a16:creationId xmlns:a16="http://schemas.microsoft.com/office/drawing/2014/main" id="{6542BBBC-5781-6E47-ABF6-57E48EED0E0C}"/>
              </a:ext>
            </a:extLst>
          </p:cNvPr>
          <p:cNvSpPr txBox="1"/>
          <p:nvPr/>
        </p:nvSpPr>
        <p:spPr>
          <a:xfrm>
            <a:off x="6617572" y="515326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8</a:t>
            </a:r>
          </a:p>
        </p:txBody>
      </p:sp>
      <p:sp>
        <p:nvSpPr>
          <p:cNvPr id="158" name="TextBox 157">
            <a:extLst>
              <a:ext uri="{FF2B5EF4-FFF2-40B4-BE49-F238E27FC236}">
                <a16:creationId xmlns:a16="http://schemas.microsoft.com/office/drawing/2014/main" id="{61169270-A304-374E-B497-D7DBB3A1440F}"/>
              </a:ext>
            </a:extLst>
          </p:cNvPr>
          <p:cNvSpPr txBox="1"/>
          <p:nvPr/>
        </p:nvSpPr>
        <p:spPr>
          <a:xfrm>
            <a:off x="843251" y="5407864"/>
            <a:ext cx="514564"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Ted</a:t>
            </a:r>
          </a:p>
        </p:txBody>
      </p:sp>
      <p:sp>
        <p:nvSpPr>
          <p:cNvPr id="159" name="TextBox 158">
            <a:extLst>
              <a:ext uri="{FF2B5EF4-FFF2-40B4-BE49-F238E27FC236}">
                <a16:creationId xmlns:a16="http://schemas.microsoft.com/office/drawing/2014/main" id="{9D85A9EF-47FC-4249-8789-597DC17C3964}"/>
              </a:ext>
            </a:extLst>
          </p:cNvPr>
          <p:cNvSpPr txBox="1"/>
          <p:nvPr/>
        </p:nvSpPr>
        <p:spPr>
          <a:xfrm>
            <a:off x="1899370" y="540786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60" name="TextBox 159">
            <a:extLst>
              <a:ext uri="{FF2B5EF4-FFF2-40B4-BE49-F238E27FC236}">
                <a16:creationId xmlns:a16="http://schemas.microsoft.com/office/drawing/2014/main" id="{D3E1EBE8-A256-9A49-B681-8FA9E278E2D6}"/>
              </a:ext>
            </a:extLst>
          </p:cNvPr>
          <p:cNvSpPr txBox="1"/>
          <p:nvPr/>
        </p:nvSpPr>
        <p:spPr>
          <a:xfrm>
            <a:off x="313983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61" name="TextBox 160">
            <a:extLst>
              <a:ext uri="{FF2B5EF4-FFF2-40B4-BE49-F238E27FC236}">
                <a16:creationId xmlns:a16="http://schemas.microsoft.com/office/drawing/2014/main" id="{1BB82490-33B9-6B45-BFFC-0F66F60FAC34}"/>
              </a:ext>
            </a:extLst>
          </p:cNvPr>
          <p:cNvSpPr txBox="1"/>
          <p:nvPr/>
        </p:nvSpPr>
        <p:spPr>
          <a:xfrm>
            <a:off x="436747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62" name="TextBox 161">
            <a:extLst>
              <a:ext uri="{FF2B5EF4-FFF2-40B4-BE49-F238E27FC236}">
                <a16:creationId xmlns:a16="http://schemas.microsoft.com/office/drawing/2014/main" id="{FD0BB4FB-51D7-CA47-8796-F7211CF71B00}"/>
              </a:ext>
            </a:extLst>
          </p:cNvPr>
          <p:cNvSpPr txBox="1"/>
          <p:nvPr/>
        </p:nvSpPr>
        <p:spPr>
          <a:xfrm>
            <a:off x="5550230" y="540786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285</a:t>
            </a:r>
          </a:p>
        </p:txBody>
      </p:sp>
      <p:sp>
        <p:nvSpPr>
          <p:cNvPr id="163" name="TextBox 162">
            <a:extLst>
              <a:ext uri="{FF2B5EF4-FFF2-40B4-BE49-F238E27FC236}">
                <a16:creationId xmlns:a16="http://schemas.microsoft.com/office/drawing/2014/main" id="{699050DB-0F8A-EF45-8179-635E0B772CCF}"/>
              </a:ext>
            </a:extLst>
          </p:cNvPr>
          <p:cNvSpPr txBox="1"/>
          <p:nvPr/>
        </p:nvSpPr>
        <p:spPr>
          <a:xfrm>
            <a:off x="6520538" y="5423559"/>
            <a:ext cx="412292"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10</a:t>
            </a:r>
          </a:p>
        </p:txBody>
      </p:sp>
      <p:sp>
        <p:nvSpPr>
          <p:cNvPr id="164" name="Rectangle 163">
            <a:extLst>
              <a:ext uri="{FF2B5EF4-FFF2-40B4-BE49-F238E27FC236}">
                <a16:creationId xmlns:a16="http://schemas.microsoft.com/office/drawing/2014/main" id="{D88F5E63-6C36-F84C-BF2C-5F3FDF83689D}"/>
              </a:ext>
            </a:extLst>
          </p:cNvPr>
          <p:cNvSpPr/>
          <p:nvPr/>
        </p:nvSpPr>
        <p:spPr>
          <a:xfrm>
            <a:off x="7190733" y="4520969"/>
            <a:ext cx="1782353" cy="461665"/>
          </a:xfrm>
          <a:prstGeom prst="rect">
            <a:avLst/>
          </a:prstGeom>
          <a:solidFill>
            <a:srgbClr val="E6A20E"/>
          </a:solidFill>
        </p:spPr>
        <p:txBody>
          <a:bodyPr wrap="square">
            <a:spAutoFit/>
          </a:bodyPr>
          <a:lstStyle/>
          <a:p>
            <a:r>
              <a:rPr lang="en-US" sz="1200" dirty="0">
                <a:latin typeface="Arial"/>
                <a:cs typeface="Arial"/>
              </a:rPr>
              <a:t>K mod N is a common hash function</a:t>
            </a:r>
          </a:p>
        </p:txBody>
      </p:sp>
      <p:sp>
        <p:nvSpPr>
          <p:cNvPr id="165" name="TextBox 164">
            <a:extLst>
              <a:ext uri="{FF2B5EF4-FFF2-40B4-BE49-F238E27FC236}">
                <a16:creationId xmlns:a16="http://schemas.microsoft.com/office/drawing/2014/main" id="{968229D6-3522-D442-8094-B26D5FB10A56}"/>
              </a:ext>
            </a:extLst>
          </p:cNvPr>
          <p:cNvSpPr txBox="1"/>
          <p:nvPr/>
        </p:nvSpPr>
        <p:spPr>
          <a:xfrm>
            <a:off x="7153090" y="4199358"/>
            <a:ext cx="383438" cy="261610"/>
          </a:xfrm>
          <a:prstGeom prst="rect">
            <a:avLst/>
          </a:prstGeom>
          <a:noFill/>
        </p:spPr>
        <p:txBody>
          <a:bodyPr wrap="none" rtlCol="0">
            <a:spAutoFit/>
          </a:bodyPr>
          <a:lstStyle/>
          <a:p>
            <a:r>
              <a:rPr lang="en-US" altLang="zh-CN" sz="1100" dirty="0">
                <a:solidFill>
                  <a:schemeClr val="accent1"/>
                </a:solidFill>
              </a:rPr>
              <a:t>key</a:t>
            </a:r>
            <a:endParaRPr lang="en-US" sz="1100" dirty="0">
              <a:solidFill>
                <a:schemeClr val="accent1"/>
              </a:solidFill>
            </a:endParaRPr>
          </a:p>
        </p:txBody>
      </p:sp>
      <p:sp>
        <p:nvSpPr>
          <p:cNvPr id="166" name="TextBox 165">
            <a:extLst>
              <a:ext uri="{FF2B5EF4-FFF2-40B4-BE49-F238E27FC236}">
                <a16:creationId xmlns:a16="http://schemas.microsoft.com/office/drawing/2014/main" id="{18A4109E-12DB-BA4A-BA31-589711168FF2}"/>
              </a:ext>
            </a:extLst>
          </p:cNvPr>
          <p:cNvSpPr txBox="1"/>
          <p:nvPr/>
        </p:nvSpPr>
        <p:spPr>
          <a:xfrm>
            <a:off x="7549778" y="4199766"/>
            <a:ext cx="1435008" cy="261610"/>
          </a:xfrm>
          <a:prstGeom prst="rect">
            <a:avLst/>
          </a:prstGeom>
          <a:noFill/>
        </p:spPr>
        <p:txBody>
          <a:bodyPr wrap="none" rtlCol="0">
            <a:spAutoFit/>
          </a:bodyPr>
          <a:lstStyle/>
          <a:p>
            <a:r>
              <a:rPr lang="en-US" altLang="zh-CN" sz="1100" dirty="0">
                <a:solidFill>
                  <a:schemeClr val="accent1"/>
                </a:solidFill>
              </a:rPr>
              <a:t>#</a:t>
            </a:r>
            <a:r>
              <a:rPr lang="zh-CN" altLang="en-US" sz="1100" dirty="0">
                <a:solidFill>
                  <a:schemeClr val="accent1"/>
                </a:solidFill>
              </a:rPr>
              <a:t> </a:t>
            </a:r>
            <a:r>
              <a:rPr lang="en-US" altLang="zh-CN" sz="1100" dirty="0">
                <a:solidFill>
                  <a:schemeClr val="accent1"/>
                </a:solidFill>
              </a:rPr>
              <a:t>of</a:t>
            </a:r>
            <a:r>
              <a:rPr lang="zh-CN" altLang="en-US" sz="1100" dirty="0">
                <a:solidFill>
                  <a:schemeClr val="accent1"/>
                </a:solidFill>
              </a:rPr>
              <a:t> </a:t>
            </a:r>
            <a:r>
              <a:rPr lang="en-US" altLang="zh-CN" sz="1100" dirty="0">
                <a:solidFill>
                  <a:schemeClr val="accent1"/>
                </a:solidFill>
              </a:rPr>
              <a:t>elements</a:t>
            </a:r>
            <a:r>
              <a:rPr lang="zh-CN" altLang="en-US" sz="1100" dirty="0">
                <a:solidFill>
                  <a:schemeClr val="accent1"/>
                </a:solidFill>
              </a:rPr>
              <a:t> </a:t>
            </a:r>
            <a:r>
              <a:rPr lang="en-US" altLang="zh-CN" sz="1100" dirty="0">
                <a:solidFill>
                  <a:schemeClr val="accent1"/>
                </a:solidFill>
              </a:rPr>
              <a:t>in</a:t>
            </a:r>
            <a:r>
              <a:rPr lang="zh-CN" altLang="en-US" sz="1100" dirty="0">
                <a:solidFill>
                  <a:schemeClr val="accent1"/>
                </a:solidFill>
              </a:rPr>
              <a:t> </a:t>
            </a:r>
            <a:r>
              <a:rPr lang="en-US" altLang="zh-CN" sz="1100" dirty="0">
                <a:solidFill>
                  <a:schemeClr val="accent1"/>
                </a:solidFill>
              </a:rPr>
              <a:t>array</a:t>
            </a:r>
            <a:endParaRPr lang="en-US" sz="1100" dirty="0">
              <a:solidFill>
                <a:schemeClr val="accent1"/>
              </a:solidFill>
            </a:endParaRPr>
          </a:p>
        </p:txBody>
      </p:sp>
    </p:spTree>
    <p:extLst>
      <p:ext uri="{BB962C8B-B14F-4D97-AF65-F5344CB8AC3E}">
        <p14:creationId xmlns:p14="http://schemas.microsoft.com/office/powerpoint/2010/main" val="406323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dissolve">
                                      <p:cBhvr>
                                        <p:cTn id="25" dur="500"/>
                                        <p:tgtEl>
                                          <p:spTgt spid="4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dissolve">
                                      <p:cBhvr>
                                        <p:cTn id="34" dur="500"/>
                                        <p:tgtEl>
                                          <p:spTgt spid="4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dissolve">
                                      <p:cBhvr>
                                        <p:cTn id="40" dur="500"/>
                                        <p:tgtEl>
                                          <p:spTgt spid="4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dissolve">
                                      <p:cBhvr>
                                        <p:cTn id="46" dur="500"/>
                                        <p:tgtEl>
                                          <p:spTgt spid="5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dissolve">
                                      <p:cBhvr>
                                        <p:cTn id="49" dur="500"/>
                                        <p:tgtEl>
                                          <p:spTgt spid="5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dissolve">
                                      <p:cBhvr>
                                        <p:cTn id="52" dur="500"/>
                                        <p:tgtEl>
                                          <p:spTgt spid="5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dissolve">
                                      <p:cBhvr>
                                        <p:cTn id="55" dur="500"/>
                                        <p:tgtEl>
                                          <p:spTgt spid="5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dissolve">
                                      <p:cBhvr>
                                        <p:cTn id="58" dur="500"/>
                                        <p:tgtEl>
                                          <p:spTgt spid="5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dissolve">
                                      <p:cBhvr>
                                        <p:cTn id="61" dur="500"/>
                                        <p:tgtEl>
                                          <p:spTgt spid="5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dissolve">
                                      <p:cBhvr>
                                        <p:cTn id="64" dur="500"/>
                                        <p:tgtEl>
                                          <p:spTgt spid="5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dissolve">
                                      <p:cBhvr>
                                        <p:cTn id="67" dur="500"/>
                                        <p:tgtEl>
                                          <p:spTgt spid="58"/>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dissolve">
                                      <p:cBhvr>
                                        <p:cTn id="70" dur="500"/>
                                        <p:tgtEl>
                                          <p:spTgt spid="59"/>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dissolve">
                                      <p:cBhvr>
                                        <p:cTn id="73" dur="500"/>
                                        <p:tgtEl>
                                          <p:spTgt spid="6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dissolve">
                                      <p:cBhvr>
                                        <p:cTn id="76" dur="500"/>
                                        <p:tgtEl>
                                          <p:spTgt spid="6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dissolve">
                                      <p:cBhvr>
                                        <p:cTn id="79" dur="500"/>
                                        <p:tgtEl>
                                          <p:spTgt spid="6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dissolve">
                                      <p:cBhvr>
                                        <p:cTn id="82" dur="500"/>
                                        <p:tgtEl>
                                          <p:spTgt spid="6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dissolve">
                                      <p:cBhvr>
                                        <p:cTn id="85" dur="500"/>
                                        <p:tgtEl>
                                          <p:spTgt spid="6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dissolve">
                                      <p:cBhvr>
                                        <p:cTn id="88" dur="500"/>
                                        <p:tgtEl>
                                          <p:spTgt spid="6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dissolve">
                                      <p:cBhvr>
                                        <p:cTn id="91" dur="500"/>
                                        <p:tgtEl>
                                          <p:spTgt spid="66"/>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2"/>
                                        </p:tgtEl>
                                        <p:attrNameLst>
                                          <p:attrName>style.visibility</p:attrName>
                                        </p:attrNameLst>
                                      </p:cBhvr>
                                      <p:to>
                                        <p:strVal val="visible"/>
                                      </p:to>
                                    </p:set>
                                    <p:animEffect transition="in" filter="dissolve">
                                      <p:cBhvr>
                                        <p:cTn id="96" dur="500"/>
                                        <p:tgtEl>
                                          <p:spTgt spid="82"/>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dissolve">
                                      <p:cBhvr>
                                        <p:cTn id="101" dur="500"/>
                                        <p:tgtEl>
                                          <p:spTgt spid="67"/>
                                        </p:tgtEl>
                                      </p:cBhvr>
                                    </p:animEffect>
                                  </p:childTnLst>
                                </p:cTn>
                              </p:par>
                              <p:par>
                                <p:cTn id="102" presetID="9" presetClass="entr" presetSubtype="0" fill="hold"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dissolve">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dissolve">
                                      <p:cBhvr>
                                        <p:cTn id="109" dur="500"/>
                                        <p:tgtEl>
                                          <p:spTgt spid="2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83"/>
                                        </p:tgtEl>
                                        <p:attrNameLst>
                                          <p:attrName>style.visibility</p:attrName>
                                        </p:attrNameLst>
                                      </p:cBhvr>
                                      <p:to>
                                        <p:strVal val="visible"/>
                                      </p:to>
                                    </p:set>
                                    <p:animEffect transition="in" filter="dissolve">
                                      <p:cBhvr>
                                        <p:cTn id="114" dur="500"/>
                                        <p:tgtEl>
                                          <p:spTgt spid="83"/>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84"/>
                                        </p:tgtEl>
                                        <p:attrNameLst>
                                          <p:attrName>style.visibility</p:attrName>
                                        </p:attrNameLst>
                                      </p:cBhvr>
                                      <p:to>
                                        <p:strVal val="visible"/>
                                      </p:to>
                                    </p:set>
                                    <p:animEffect transition="in" filter="dissolve">
                                      <p:cBhvr>
                                        <p:cTn id="119" dur="500"/>
                                        <p:tgtEl>
                                          <p:spTgt spid="84"/>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85"/>
                                        </p:tgtEl>
                                        <p:attrNameLst>
                                          <p:attrName>style.visibility</p:attrName>
                                        </p:attrNameLst>
                                      </p:cBhvr>
                                      <p:to>
                                        <p:strVal val="visible"/>
                                      </p:to>
                                    </p:set>
                                    <p:animEffect transition="in" filter="dissolve">
                                      <p:cBhvr>
                                        <p:cTn id="124" dur="500"/>
                                        <p:tgtEl>
                                          <p:spTgt spid="8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86"/>
                                        </p:tgtEl>
                                        <p:attrNameLst>
                                          <p:attrName>style.visibility</p:attrName>
                                        </p:attrNameLst>
                                      </p:cBhvr>
                                      <p:to>
                                        <p:strVal val="visible"/>
                                      </p:to>
                                    </p:set>
                                    <p:animEffect transition="in" filter="dissolve">
                                      <p:cBhvr>
                                        <p:cTn id="129" dur="500"/>
                                        <p:tgtEl>
                                          <p:spTgt spid="8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87"/>
                                        </p:tgtEl>
                                        <p:attrNameLst>
                                          <p:attrName>style.visibility</p:attrName>
                                        </p:attrNameLst>
                                      </p:cBhvr>
                                      <p:to>
                                        <p:strVal val="visible"/>
                                      </p:to>
                                    </p:set>
                                    <p:animEffect transition="in" filter="dissolve">
                                      <p:cBhvr>
                                        <p:cTn id="134" dur="500"/>
                                        <p:tgtEl>
                                          <p:spTgt spid="8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dissolve">
                                      <p:cBhvr>
                                        <p:cTn id="139" dur="500"/>
                                        <p:tgtEl>
                                          <p:spTgt spid="7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09"/>
                                        </p:tgtEl>
                                        <p:attrNameLst>
                                          <p:attrName>style.visibility</p:attrName>
                                        </p:attrNameLst>
                                      </p:cBhvr>
                                      <p:to>
                                        <p:strVal val="visible"/>
                                      </p:to>
                                    </p:set>
                                    <p:animEffect transition="in" filter="dissolve">
                                      <p:cBhvr>
                                        <p:cTn id="144" dur="500"/>
                                        <p:tgtEl>
                                          <p:spTgt spid="109"/>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10"/>
                                        </p:tgtEl>
                                        <p:attrNameLst>
                                          <p:attrName>style.visibility</p:attrName>
                                        </p:attrNameLst>
                                      </p:cBhvr>
                                      <p:to>
                                        <p:strVal val="visible"/>
                                      </p:to>
                                    </p:set>
                                    <p:animEffect transition="in" filter="dissolve">
                                      <p:cBhvr>
                                        <p:cTn id="149" dur="500"/>
                                        <p:tgtEl>
                                          <p:spTgt spid="110"/>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11"/>
                                        </p:tgtEl>
                                        <p:attrNameLst>
                                          <p:attrName>style.visibility</p:attrName>
                                        </p:attrNameLst>
                                      </p:cBhvr>
                                      <p:to>
                                        <p:strVal val="visible"/>
                                      </p:to>
                                    </p:set>
                                    <p:animEffect transition="in" filter="dissolve">
                                      <p:cBhvr>
                                        <p:cTn id="152" dur="500"/>
                                        <p:tgtEl>
                                          <p:spTgt spid="111"/>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12"/>
                                        </p:tgtEl>
                                        <p:attrNameLst>
                                          <p:attrName>style.visibility</p:attrName>
                                        </p:attrNameLst>
                                      </p:cBhvr>
                                      <p:to>
                                        <p:strVal val="visible"/>
                                      </p:to>
                                    </p:set>
                                    <p:animEffect transition="in" filter="dissolve">
                                      <p:cBhvr>
                                        <p:cTn id="155" dur="500"/>
                                        <p:tgtEl>
                                          <p:spTgt spid="112"/>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13"/>
                                        </p:tgtEl>
                                        <p:attrNameLst>
                                          <p:attrName>style.visibility</p:attrName>
                                        </p:attrNameLst>
                                      </p:cBhvr>
                                      <p:to>
                                        <p:strVal val="visible"/>
                                      </p:to>
                                    </p:set>
                                    <p:animEffect transition="in" filter="dissolve">
                                      <p:cBhvr>
                                        <p:cTn id="160" dur="500"/>
                                        <p:tgtEl>
                                          <p:spTgt spid="11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14"/>
                                        </p:tgtEl>
                                        <p:attrNameLst>
                                          <p:attrName>style.visibility</p:attrName>
                                        </p:attrNameLst>
                                      </p:cBhvr>
                                      <p:to>
                                        <p:strVal val="visible"/>
                                      </p:to>
                                    </p:set>
                                    <p:animEffect transition="in" filter="dissolve">
                                      <p:cBhvr>
                                        <p:cTn id="165" dur="500"/>
                                        <p:tgtEl>
                                          <p:spTgt spid="114"/>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70"/>
                                        </p:tgtEl>
                                        <p:attrNameLst>
                                          <p:attrName>style.visibility</p:attrName>
                                        </p:attrNameLst>
                                      </p:cBhvr>
                                      <p:to>
                                        <p:strVal val="visible"/>
                                      </p:to>
                                    </p:set>
                                    <p:animEffect transition="in" filter="dissolve">
                                      <p:cBhvr>
                                        <p:cTn id="170" dur="500"/>
                                        <p:tgtEl>
                                          <p:spTgt spid="7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16"/>
                                        </p:tgtEl>
                                        <p:attrNameLst>
                                          <p:attrName>style.visibility</p:attrName>
                                        </p:attrNameLst>
                                      </p:cBhvr>
                                      <p:to>
                                        <p:strVal val="visible"/>
                                      </p:to>
                                    </p:set>
                                    <p:animEffect transition="in" filter="dissolve">
                                      <p:cBhvr>
                                        <p:cTn id="175" dur="500"/>
                                        <p:tgtEl>
                                          <p:spTgt spid="11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17"/>
                                        </p:tgtEl>
                                        <p:attrNameLst>
                                          <p:attrName>style.visibility</p:attrName>
                                        </p:attrNameLst>
                                      </p:cBhvr>
                                      <p:to>
                                        <p:strVal val="visible"/>
                                      </p:to>
                                    </p:set>
                                    <p:animEffect transition="in" filter="dissolve">
                                      <p:cBhvr>
                                        <p:cTn id="178" dur="500"/>
                                        <p:tgtEl>
                                          <p:spTgt spid="11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18"/>
                                        </p:tgtEl>
                                        <p:attrNameLst>
                                          <p:attrName>style.visibility</p:attrName>
                                        </p:attrNameLst>
                                      </p:cBhvr>
                                      <p:to>
                                        <p:strVal val="visible"/>
                                      </p:to>
                                    </p:set>
                                    <p:animEffect transition="in" filter="dissolve">
                                      <p:cBhvr>
                                        <p:cTn id="181" dur="500"/>
                                        <p:tgtEl>
                                          <p:spTgt spid="118"/>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19"/>
                                        </p:tgtEl>
                                        <p:attrNameLst>
                                          <p:attrName>style.visibility</p:attrName>
                                        </p:attrNameLst>
                                      </p:cBhvr>
                                      <p:to>
                                        <p:strVal val="visible"/>
                                      </p:to>
                                    </p:set>
                                    <p:animEffect transition="in" filter="dissolve">
                                      <p:cBhvr>
                                        <p:cTn id="184" dur="500"/>
                                        <p:tgtEl>
                                          <p:spTgt spid="119"/>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20"/>
                                        </p:tgtEl>
                                        <p:attrNameLst>
                                          <p:attrName>style.visibility</p:attrName>
                                        </p:attrNameLst>
                                      </p:cBhvr>
                                      <p:to>
                                        <p:strVal val="visible"/>
                                      </p:to>
                                    </p:set>
                                    <p:animEffect transition="in" filter="dissolve">
                                      <p:cBhvr>
                                        <p:cTn id="187" dur="500"/>
                                        <p:tgtEl>
                                          <p:spTgt spid="12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21"/>
                                        </p:tgtEl>
                                        <p:attrNameLst>
                                          <p:attrName>style.visibility</p:attrName>
                                        </p:attrNameLst>
                                      </p:cBhvr>
                                      <p:to>
                                        <p:strVal val="visible"/>
                                      </p:to>
                                    </p:set>
                                    <p:animEffect transition="in" filter="dissolve">
                                      <p:cBhvr>
                                        <p:cTn id="190" dur="500"/>
                                        <p:tgtEl>
                                          <p:spTgt spid="121"/>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75"/>
                                        </p:tgtEl>
                                        <p:attrNameLst>
                                          <p:attrName>style.visibility</p:attrName>
                                        </p:attrNameLst>
                                      </p:cBhvr>
                                      <p:to>
                                        <p:strVal val="visible"/>
                                      </p:to>
                                    </p:set>
                                    <p:animEffect transition="in" filter="dissolve">
                                      <p:cBhvr>
                                        <p:cTn id="195" dur="500"/>
                                        <p:tgtEl>
                                          <p:spTgt spid="75"/>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95"/>
                                        </p:tgtEl>
                                        <p:attrNameLst>
                                          <p:attrName>style.visibility</p:attrName>
                                        </p:attrNameLst>
                                      </p:cBhvr>
                                      <p:to>
                                        <p:strVal val="visible"/>
                                      </p:to>
                                    </p:set>
                                    <p:animEffect transition="in" filter="dissolve">
                                      <p:cBhvr>
                                        <p:cTn id="200" dur="500"/>
                                        <p:tgtEl>
                                          <p:spTgt spid="95"/>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96"/>
                                        </p:tgtEl>
                                        <p:attrNameLst>
                                          <p:attrName>style.visibility</p:attrName>
                                        </p:attrNameLst>
                                      </p:cBhvr>
                                      <p:to>
                                        <p:strVal val="visible"/>
                                      </p:to>
                                    </p:set>
                                    <p:animEffect transition="in" filter="dissolve">
                                      <p:cBhvr>
                                        <p:cTn id="203" dur="500"/>
                                        <p:tgtEl>
                                          <p:spTgt spid="96"/>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97"/>
                                        </p:tgtEl>
                                        <p:attrNameLst>
                                          <p:attrName>style.visibility</p:attrName>
                                        </p:attrNameLst>
                                      </p:cBhvr>
                                      <p:to>
                                        <p:strVal val="visible"/>
                                      </p:to>
                                    </p:set>
                                    <p:animEffect transition="in" filter="dissolve">
                                      <p:cBhvr>
                                        <p:cTn id="206" dur="500"/>
                                        <p:tgtEl>
                                          <p:spTgt spid="97"/>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98"/>
                                        </p:tgtEl>
                                        <p:attrNameLst>
                                          <p:attrName>style.visibility</p:attrName>
                                        </p:attrNameLst>
                                      </p:cBhvr>
                                      <p:to>
                                        <p:strVal val="visible"/>
                                      </p:to>
                                    </p:set>
                                    <p:animEffect transition="in" filter="dissolve">
                                      <p:cBhvr>
                                        <p:cTn id="209" dur="500"/>
                                        <p:tgtEl>
                                          <p:spTgt spid="98"/>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99"/>
                                        </p:tgtEl>
                                        <p:attrNameLst>
                                          <p:attrName>style.visibility</p:attrName>
                                        </p:attrNameLst>
                                      </p:cBhvr>
                                      <p:to>
                                        <p:strVal val="visible"/>
                                      </p:to>
                                    </p:set>
                                    <p:animEffect transition="in" filter="dissolve">
                                      <p:cBhvr>
                                        <p:cTn id="212" dur="500"/>
                                        <p:tgtEl>
                                          <p:spTgt spid="99"/>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00"/>
                                        </p:tgtEl>
                                        <p:attrNameLst>
                                          <p:attrName>style.visibility</p:attrName>
                                        </p:attrNameLst>
                                      </p:cBhvr>
                                      <p:to>
                                        <p:strVal val="visible"/>
                                      </p:to>
                                    </p:set>
                                    <p:animEffect transition="in" filter="dissolve">
                                      <p:cBhvr>
                                        <p:cTn id="215" dur="500"/>
                                        <p:tgtEl>
                                          <p:spTgt spid="100"/>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23"/>
                                        </p:tgtEl>
                                        <p:attrNameLst>
                                          <p:attrName>style.visibility</p:attrName>
                                        </p:attrNameLst>
                                      </p:cBhvr>
                                      <p:to>
                                        <p:strVal val="visible"/>
                                      </p:to>
                                    </p:set>
                                    <p:animEffect transition="in" filter="dissolve">
                                      <p:cBhvr>
                                        <p:cTn id="225" dur="500"/>
                                        <p:tgtEl>
                                          <p:spTgt spid="12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24"/>
                                        </p:tgtEl>
                                        <p:attrNameLst>
                                          <p:attrName>style.visibility</p:attrName>
                                        </p:attrNameLst>
                                      </p:cBhvr>
                                      <p:to>
                                        <p:strVal val="visible"/>
                                      </p:to>
                                    </p:set>
                                    <p:animEffect transition="in" filter="dissolve">
                                      <p:cBhvr>
                                        <p:cTn id="228" dur="500"/>
                                        <p:tgtEl>
                                          <p:spTgt spid="12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25"/>
                                        </p:tgtEl>
                                        <p:attrNameLst>
                                          <p:attrName>style.visibility</p:attrName>
                                        </p:attrNameLst>
                                      </p:cBhvr>
                                      <p:to>
                                        <p:strVal val="visible"/>
                                      </p:to>
                                    </p:set>
                                    <p:animEffect transition="in" filter="dissolve">
                                      <p:cBhvr>
                                        <p:cTn id="231" dur="500"/>
                                        <p:tgtEl>
                                          <p:spTgt spid="12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26"/>
                                        </p:tgtEl>
                                        <p:attrNameLst>
                                          <p:attrName>style.visibility</p:attrName>
                                        </p:attrNameLst>
                                      </p:cBhvr>
                                      <p:to>
                                        <p:strVal val="visible"/>
                                      </p:to>
                                    </p:set>
                                    <p:animEffect transition="in" filter="dissolve">
                                      <p:cBhvr>
                                        <p:cTn id="234" dur="500"/>
                                        <p:tgtEl>
                                          <p:spTgt spid="12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27"/>
                                        </p:tgtEl>
                                        <p:attrNameLst>
                                          <p:attrName>style.visibility</p:attrName>
                                        </p:attrNameLst>
                                      </p:cBhvr>
                                      <p:to>
                                        <p:strVal val="visible"/>
                                      </p:to>
                                    </p:set>
                                    <p:animEffect transition="in" filter="dissolve">
                                      <p:cBhvr>
                                        <p:cTn id="237" dur="500"/>
                                        <p:tgtEl>
                                          <p:spTgt spid="12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28"/>
                                        </p:tgtEl>
                                        <p:attrNameLst>
                                          <p:attrName>style.visibility</p:attrName>
                                        </p:attrNameLst>
                                      </p:cBhvr>
                                      <p:to>
                                        <p:strVal val="visible"/>
                                      </p:to>
                                    </p:set>
                                    <p:animEffect transition="in" filter="dissolve">
                                      <p:cBhvr>
                                        <p:cTn id="240" dur="500"/>
                                        <p:tgtEl>
                                          <p:spTgt spid="128"/>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69"/>
                                        </p:tgtEl>
                                        <p:attrNameLst>
                                          <p:attrName>style.visibility</p:attrName>
                                        </p:attrNameLst>
                                      </p:cBhvr>
                                      <p:to>
                                        <p:strVal val="visible"/>
                                      </p:to>
                                    </p:set>
                                    <p:animEffect transition="in" filter="dissolve">
                                      <p:cBhvr>
                                        <p:cTn id="245" dur="500"/>
                                        <p:tgtEl>
                                          <p:spTgt spid="69"/>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30"/>
                                        </p:tgtEl>
                                        <p:attrNameLst>
                                          <p:attrName>style.visibility</p:attrName>
                                        </p:attrNameLst>
                                      </p:cBhvr>
                                      <p:to>
                                        <p:strVal val="visible"/>
                                      </p:to>
                                    </p:set>
                                    <p:animEffect transition="in" filter="dissolve">
                                      <p:cBhvr>
                                        <p:cTn id="250" dur="500"/>
                                        <p:tgtEl>
                                          <p:spTgt spid="130"/>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131"/>
                                        </p:tgtEl>
                                        <p:attrNameLst>
                                          <p:attrName>style.visibility</p:attrName>
                                        </p:attrNameLst>
                                      </p:cBhvr>
                                      <p:to>
                                        <p:strVal val="visible"/>
                                      </p:to>
                                    </p:set>
                                    <p:animEffect transition="in" filter="dissolve">
                                      <p:cBhvr>
                                        <p:cTn id="253" dur="500"/>
                                        <p:tgtEl>
                                          <p:spTgt spid="131"/>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132"/>
                                        </p:tgtEl>
                                        <p:attrNameLst>
                                          <p:attrName>style.visibility</p:attrName>
                                        </p:attrNameLst>
                                      </p:cBhvr>
                                      <p:to>
                                        <p:strVal val="visible"/>
                                      </p:to>
                                    </p:set>
                                    <p:animEffect transition="in" filter="dissolve">
                                      <p:cBhvr>
                                        <p:cTn id="256" dur="500"/>
                                        <p:tgtEl>
                                          <p:spTgt spid="132"/>
                                        </p:tgtEl>
                                      </p:cBhvr>
                                    </p:animEffect>
                                  </p:childTnLst>
                                </p:cTn>
                              </p:par>
                              <p:par>
                                <p:cTn id="257" presetID="9" presetClass="entr" presetSubtype="0" fill="hold" grpId="0" nodeType="withEffect">
                                  <p:stCondLst>
                                    <p:cond delay="0"/>
                                  </p:stCondLst>
                                  <p:childTnLst>
                                    <p:set>
                                      <p:cBhvr>
                                        <p:cTn id="258" dur="1" fill="hold">
                                          <p:stCondLst>
                                            <p:cond delay="0"/>
                                          </p:stCondLst>
                                        </p:cTn>
                                        <p:tgtEl>
                                          <p:spTgt spid="133"/>
                                        </p:tgtEl>
                                        <p:attrNameLst>
                                          <p:attrName>style.visibility</p:attrName>
                                        </p:attrNameLst>
                                      </p:cBhvr>
                                      <p:to>
                                        <p:strVal val="visible"/>
                                      </p:to>
                                    </p:set>
                                    <p:animEffect transition="in" filter="dissolve">
                                      <p:cBhvr>
                                        <p:cTn id="259" dur="500"/>
                                        <p:tgtEl>
                                          <p:spTgt spid="133"/>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134"/>
                                        </p:tgtEl>
                                        <p:attrNameLst>
                                          <p:attrName>style.visibility</p:attrName>
                                        </p:attrNameLst>
                                      </p:cBhvr>
                                      <p:to>
                                        <p:strVal val="visible"/>
                                      </p:to>
                                    </p:set>
                                    <p:animEffect transition="in" filter="dissolve">
                                      <p:cBhvr>
                                        <p:cTn id="262" dur="500"/>
                                        <p:tgtEl>
                                          <p:spTgt spid="134"/>
                                        </p:tgtEl>
                                      </p:cBhvr>
                                    </p:animEffect>
                                  </p:childTnLst>
                                </p:cTn>
                              </p:par>
                              <p:par>
                                <p:cTn id="263" presetID="9" presetClass="entr" presetSubtype="0" fill="hold" grpId="0" nodeType="withEffect">
                                  <p:stCondLst>
                                    <p:cond delay="0"/>
                                  </p:stCondLst>
                                  <p:childTnLst>
                                    <p:set>
                                      <p:cBhvr>
                                        <p:cTn id="264" dur="1" fill="hold">
                                          <p:stCondLst>
                                            <p:cond delay="0"/>
                                          </p:stCondLst>
                                        </p:cTn>
                                        <p:tgtEl>
                                          <p:spTgt spid="135"/>
                                        </p:tgtEl>
                                        <p:attrNameLst>
                                          <p:attrName>style.visibility</p:attrName>
                                        </p:attrNameLst>
                                      </p:cBhvr>
                                      <p:to>
                                        <p:strVal val="visible"/>
                                      </p:to>
                                    </p:set>
                                    <p:animEffect transition="in" filter="dissolve">
                                      <p:cBhvr>
                                        <p:cTn id="265" dur="500"/>
                                        <p:tgtEl>
                                          <p:spTgt spid="135"/>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grpId="0" nodeType="clickEffect">
                                  <p:stCondLst>
                                    <p:cond delay="0"/>
                                  </p:stCondLst>
                                  <p:childTnLst>
                                    <p:set>
                                      <p:cBhvr>
                                        <p:cTn id="269" dur="1" fill="hold">
                                          <p:stCondLst>
                                            <p:cond delay="0"/>
                                          </p:stCondLst>
                                        </p:cTn>
                                        <p:tgtEl>
                                          <p:spTgt spid="81"/>
                                        </p:tgtEl>
                                        <p:attrNameLst>
                                          <p:attrName>style.visibility</p:attrName>
                                        </p:attrNameLst>
                                      </p:cBhvr>
                                      <p:to>
                                        <p:strVal val="visible"/>
                                      </p:to>
                                    </p:set>
                                    <p:animEffect transition="in" filter="dissolve">
                                      <p:cBhvr>
                                        <p:cTn id="270" dur="500"/>
                                        <p:tgtEl>
                                          <p:spTgt spid="81"/>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2"/>
                                        </p:tgtEl>
                                        <p:attrNameLst>
                                          <p:attrName>style.visibility</p:attrName>
                                        </p:attrNameLst>
                                      </p:cBhvr>
                                      <p:to>
                                        <p:strVal val="visible"/>
                                      </p:to>
                                    </p:set>
                                    <p:animEffect transition="in" filter="dissolve">
                                      <p:cBhvr>
                                        <p:cTn id="275" dur="500"/>
                                        <p:tgtEl>
                                          <p:spTgt spid="102"/>
                                        </p:tgtEl>
                                      </p:cBhvr>
                                    </p:animEffect>
                                  </p:childTnLst>
                                </p:cTn>
                              </p:par>
                              <p:par>
                                <p:cTn id="276" presetID="9" presetClass="entr" presetSubtype="0" fill="hold" grpId="0" nodeType="withEffect">
                                  <p:stCondLst>
                                    <p:cond delay="0"/>
                                  </p:stCondLst>
                                  <p:childTnLst>
                                    <p:set>
                                      <p:cBhvr>
                                        <p:cTn id="277" dur="1" fill="hold">
                                          <p:stCondLst>
                                            <p:cond delay="0"/>
                                          </p:stCondLst>
                                        </p:cTn>
                                        <p:tgtEl>
                                          <p:spTgt spid="103"/>
                                        </p:tgtEl>
                                        <p:attrNameLst>
                                          <p:attrName>style.visibility</p:attrName>
                                        </p:attrNameLst>
                                      </p:cBhvr>
                                      <p:to>
                                        <p:strVal val="visible"/>
                                      </p:to>
                                    </p:set>
                                    <p:animEffect transition="in" filter="dissolve">
                                      <p:cBhvr>
                                        <p:cTn id="278" dur="500"/>
                                        <p:tgtEl>
                                          <p:spTgt spid="103"/>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04"/>
                                        </p:tgtEl>
                                        <p:attrNameLst>
                                          <p:attrName>style.visibility</p:attrName>
                                        </p:attrNameLst>
                                      </p:cBhvr>
                                      <p:to>
                                        <p:strVal val="visible"/>
                                      </p:to>
                                    </p:set>
                                    <p:animEffect transition="in" filter="dissolve">
                                      <p:cBhvr>
                                        <p:cTn id="281" dur="500"/>
                                        <p:tgtEl>
                                          <p:spTgt spid="104"/>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05"/>
                                        </p:tgtEl>
                                        <p:attrNameLst>
                                          <p:attrName>style.visibility</p:attrName>
                                        </p:attrNameLst>
                                      </p:cBhvr>
                                      <p:to>
                                        <p:strVal val="visible"/>
                                      </p:to>
                                    </p:set>
                                    <p:animEffect transition="in" filter="dissolve">
                                      <p:cBhvr>
                                        <p:cTn id="284" dur="500"/>
                                        <p:tgtEl>
                                          <p:spTgt spid="105"/>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106"/>
                                        </p:tgtEl>
                                        <p:attrNameLst>
                                          <p:attrName>style.visibility</p:attrName>
                                        </p:attrNameLst>
                                      </p:cBhvr>
                                      <p:to>
                                        <p:strVal val="visible"/>
                                      </p:to>
                                    </p:set>
                                    <p:animEffect transition="in" filter="dissolve">
                                      <p:cBhvr>
                                        <p:cTn id="287" dur="500"/>
                                        <p:tgtEl>
                                          <p:spTgt spid="106"/>
                                        </p:tgtEl>
                                      </p:cBhvr>
                                    </p:animEffect>
                                  </p:childTnLst>
                                </p:cTn>
                              </p:par>
                              <p:par>
                                <p:cTn id="288" presetID="9" presetClass="entr" presetSubtype="0" fill="hold" grpId="0" nodeType="withEffect">
                                  <p:stCondLst>
                                    <p:cond delay="0"/>
                                  </p:stCondLst>
                                  <p:childTnLst>
                                    <p:set>
                                      <p:cBhvr>
                                        <p:cTn id="289" dur="1" fill="hold">
                                          <p:stCondLst>
                                            <p:cond delay="0"/>
                                          </p:stCondLst>
                                        </p:cTn>
                                        <p:tgtEl>
                                          <p:spTgt spid="107"/>
                                        </p:tgtEl>
                                        <p:attrNameLst>
                                          <p:attrName>style.visibility</p:attrName>
                                        </p:attrNameLst>
                                      </p:cBhvr>
                                      <p:to>
                                        <p:strVal val="visible"/>
                                      </p:to>
                                    </p:set>
                                    <p:animEffect transition="in" filter="dissolve">
                                      <p:cBhvr>
                                        <p:cTn id="290" dur="500"/>
                                        <p:tgtEl>
                                          <p:spTgt spid="107"/>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3"/>
                                        </p:tgtEl>
                                        <p:attrNameLst>
                                          <p:attrName>style.visibility</p:attrName>
                                        </p:attrNameLst>
                                      </p:cBhvr>
                                      <p:to>
                                        <p:strVal val="visible"/>
                                      </p:to>
                                    </p:set>
                                    <p:animEffect transition="in" filter="dissolve">
                                      <p:cBhvr>
                                        <p:cTn id="295" dur="500"/>
                                        <p:tgtEl>
                                          <p:spTgt spid="73"/>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137"/>
                                        </p:tgtEl>
                                        <p:attrNameLst>
                                          <p:attrName>style.visibility</p:attrName>
                                        </p:attrNameLst>
                                      </p:cBhvr>
                                      <p:to>
                                        <p:strVal val="visible"/>
                                      </p:to>
                                    </p:set>
                                    <p:animEffect transition="in" filter="dissolve">
                                      <p:cBhvr>
                                        <p:cTn id="300" dur="500"/>
                                        <p:tgtEl>
                                          <p:spTgt spid="137"/>
                                        </p:tgtEl>
                                      </p:cBhvr>
                                    </p:animEffect>
                                  </p:childTnLst>
                                </p:cTn>
                              </p:par>
                              <p:par>
                                <p:cTn id="301" presetID="9" presetClass="entr" presetSubtype="0" fill="hold" grpId="0" nodeType="withEffect">
                                  <p:stCondLst>
                                    <p:cond delay="0"/>
                                  </p:stCondLst>
                                  <p:childTnLst>
                                    <p:set>
                                      <p:cBhvr>
                                        <p:cTn id="302" dur="1" fill="hold">
                                          <p:stCondLst>
                                            <p:cond delay="0"/>
                                          </p:stCondLst>
                                        </p:cTn>
                                        <p:tgtEl>
                                          <p:spTgt spid="138"/>
                                        </p:tgtEl>
                                        <p:attrNameLst>
                                          <p:attrName>style.visibility</p:attrName>
                                        </p:attrNameLst>
                                      </p:cBhvr>
                                      <p:to>
                                        <p:strVal val="visible"/>
                                      </p:to>
                                    </p:set>
                                    <p:animEffect transition="in" filter="dissolve">
                                      <p:cBhvr>
                                        <p:cTn id="303" dur="500"/>
                                        <p:tgtEl>
                                          <p:spTgt spid="138"/>
                                        </p:tgtEl>
                                      </p:cBhvr>
                                    </p:animEffect>
                                  </p:childTnLst>
                                </p:cTn>
                              </p:par>
                              <p:par>
                                <p:cTn id="304" presetID="9" presetClass="entr" presetSubtype="0" fill="hold" grpId="0" nodeType="withEffect">
                                  <p:stCondLst>
                                    <p:cond delay="0"/>
                                  </p:stCondLst>
                                  <p:childTnLst>
                                    <p:set>
                                      <p:cBhvr>
                                        <p:cTn id="305" dur="1" fill="hold">
                                          <p:stCondLst>
                                            <p:cond delay="0"/>
                                          </p:stCondLst>
                                        </p:cTn>
                                        <p:tgtEl>
                                          <p:spTgt spid="139"/>
                                        </p:tgtEl>
                                        <p:attrNameLst>
                                          <p:attrName>style.visibility</p:attrName>
                                        </p:attrNameLst>
                                      </p:cBhvr>
                                      <p:to>
                                        <p:strVal val="visible"/>
                                      </p:to>
                                    </p:set>
                                    <p:animEffect transition="in" filter="dissolve">
                                      <p:cBhvr>
                                        <p:cTn id="306" dur="500"/>
                                        <p:tgtEl>
                                          <p:spTgt spid="139"/>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40"/>
                                        </p:tgtEl>
                                        <p:attrNameLst>
                                          <p:attrName>style.visibility</p:attrName>
                                        </p:attrNameLst>
                                      </p:cBhvr>
                                      <p:to>
                                        <p:strVal val="visible"/>
                                      </p:to>
                                    </p:set>
                                    <p:animEffect transition="in" filter="dissolve">
                                      <p:cBhvr>
                                        <p:cTn id="309" dur="500"/>
                                        <p:tgtEl>
                                          <p:spTgt spid="140"/>
                                        </p:tgtEl>
                                      </p:cBhvr>
                                    </p:animEffect>
                                  </p:childTnLst>
                                </p:cTn>
                              </p:par>
                              <p:par>
                                <p:cTn id="310" presetID="9" presetClass="entr" presetSubtype="0" fill="hold" grpId="0" nodeType="withEffect">
                                  <p:stCondLst>
                                    <p:cond delay="0"/>
                                  </p:stCondLst>
                                  <p:childTnLst>
                                    <p:set>
                                      <p:cBhvr>
                                        <p:cTn id="311" dur="1" fill="hold">
                                          <p:stCondLst>
                                            <p:cond delay="0"/>
                                          </p:stCondLst>
                                        </p:cTn>
                                        <p:tgtEl>
                                          <p:spTgt spid="141"/>
                                        </p:tgtEl>
                                        <p:attrNameLst>
                                          <p:attrName>style.visibility</p:attrName>
                                        </p:attrNameLst>
                                      </p:cBhvr>
                                      <p:to>
                                        <p:strVal val="visible"/>
                                      </p:to>
                                    </p:set>
                                    <p:animEffect transition="in" filter="dissolve">
                                      <p:cBhvr>
                                        <p:cTn id="312" dur="500"/>
                                        <p:tgtEl>
                                          <p:spTgt spid="141"/>
                                        </p:tgtEl>
                                      </p:cBhvr>
                                    </p:animEffect>
                                  </p:childTnLst>
                                </p:cTn>
                              </p:par>
                              <p:par>
                                <p:cTn id="313" presetID="9" presetClass="entr" presetSubtype="0" fill="hold" grpId="0" nodeType="withEffect">
                                  <p:stCondLst>
                                    <p:cond delay="0"/>
                                  </p:stCondLst>
                                  <p:childTnLst>
                                    <p:set>
                                      <p:cBhvr>
                                        <p:cTn id="314" dur="1" fill="hold">
                                          <p:stCondLst>
                                            <p:cond delay="0"/>
                                          </p:stCondLst>
                                        </p:cTn>
                                        <p:tgtEl>
                                          <p:spTgt spid="142"/>
                                        </p:tgtEl>
                                        <p:attrNameLst>
                                          <p:attrName>style.visibility</p:attrName>
                                        </p:attrNameLst>
                                      </p:cBhvr>
                                      <p:to>
                                        <p:strVal val="visible"/>
                                      </p:to>
                                    </p:set>
                                    <p:animEffect transition="in" filter="dissolve">
                                      <p:cBhvr>
                                        <p:cTn id="315" dur="500"/>
                                        <p:tgtEl>
                                          <p:spTgt spid="142"/>
                                        </p:tgtEl>
                                      </p:cBhvr>
                                    </p:animEffect>
                                  </p:childTnLst>
                                </p:cTn>
                              </p:par>
                            </p:childTnLst>
                          </p:cTn>
                        </p:par>
                      </p:childTnLst>
                    </p:cTn>
                  </p:par>
                  <p:par>
                    <p:cTn id="316" fill="hold">
                      <p:stCondLst>
                        <p:cond delay="indefinite"/>
                      </p:stCondLst>
                      <p:childTnLst>
                        <p:par>
                          <p:cTn id="317" fill="hold">
                            <p:stCondLst>
                              <p:cond delay="0"/>
                            </p:stCondLst>
                            <p:childTnLst>
                              <p:par>
                                <p:cTn id="318" presetID="9" presetClass="entr" presetSubtype="0" fill="hold" grpId="0" nodeType="clickEffect">
                                  <p:stCondLst>
                                    <p:cond delay="0"/>
                                  </p:stCondLst>
                                  <p:childTnLst>
                                    <p:set>
                                      <p:cBhvr>
                                        <p:cTn id="319" dur="1" fill="hold">
                                          <p:stCondLst>
                                            <p:cond delay="0"/>
                                          </p:stCondLst>
                                        </p:cTn>
                                        <p:tgtEl>
                                          <p:spTgt spid="72"/>
                                        </p:tgtEl>
                                        <p:attrNameLst>
                                          <p:attrName>style.visibility</p:attrName>
                                        </p:attrNameLst>
                                      </p:cBhvr>
                                      <p:to>
                                        <p:strVal val="visible"/>
                                      </p:to>
                                    </p:set>
                                    <p:animEffect transition="in" filter="dissolve">
                                      <p:cBhvr>
                                        <p:cTn id="320" dur="500"/>
                                        <p:tgtEl>
                                          <p:spTgt spid="72"/>
                                        </p:tgtEl>
                                      </p:cBhvr>
                                    </p:animEffect>
                                  </p:childTnLst>
                                </p:cTn>
                              </p:par>
                            </p:childTnLst>
                          </p:cTn>
                        </p:par>
                      </p:childTnLst>
                    </p:cTn>
                  </p:par>
                  <p:par>
                    <p:cTn id="321" fill="hold">
                      <p:stCondLst>
                        <p:cond delay="indefinite"/>
                      </p:stCondLst>
                      <p:childTnLst>
                        <p:par>
                          <p:cTn id="322" fill="hold">
                            <p:stCondLst>
                              <p:cond delay="0"/>
                            </p:stCondLst>
                            <p:childTnLst>
                              <p:par>
                                <p:cTn id="323" presetID="9" presetClass="entr" presetSubtype="0" fill="hold" grpId="0" nodeType="clickEffect">
                                  <p:stCondLst>
                                    <p:cond delay="0"/>
                                  </p:stCondLst>
                                  <p:childTnLst>
                                    <p:set>
                                      <p:cBhvr>
                                        <p:cTn id="324" dur="1" fill="hold">
                                          <p:stCondLst>
                                            <p:cond delay="0"/>
                                          </p:stCondLst>
                                        </p:cTn>
                                        <p:tgtEl>
                                          <p:spTgt spid="144"/>
                                        </p:tgtEl>
                                        <p:attrNameLst>
                                          <p:attrName>style.visibility</p:attrName>
                                        </p:attrNameLst>
                                      </p:cBhvr>
                                      <p:to>
                                        <p:strVal val="visible"/>
                                      </p:to>
                                    </p:set>
                                    <p:animEffect transition="in" filter="dissolve">
                                      <p:cBhvr>
                                        <p:cTn id="325" dur="500"/>
                                        <p:tgtEl>
                                          <p:spTgt spid="14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145"/>
                                        </p:tgtEl>
                                        <p:attrNameLst>
                                          <p:attrName>style.visibility</p:attrName>
                                        </p:attrNameLst>
                                      </p:cBhvr>
                                      <p:to>
                                        <p:strVal val="visible"/>
                                      </p:to>
                                    </p:set>
                                    <p:animEffect transition="in" filter="dissolve">
                                      <p:cBhvr>
                                        <p:cTn id="328" dur="500"/>
                                        <p:tgtEl>
                                          <p:spTgt spid="14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146"/>
                                        </p:tgtEl>
                                        <p:attrNameLst>
                                          <p:attrName>style.visibility</p:attrName>
                                        </p:attrNameLst>
                                      </p:cBhvr>
                                      <p:to>
                                        <p:strVal val="visible"/>
                                      </p:to>
                                    </p:set>
                                    <p:animEffect transition="in" filter="dissolve">
                                      <p:cBhvr>
                                        <p:cTn id="331" dur="500"/>
                                        <p:tgtEl>
                                          <p:spTgt spid="146"/>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47"/>
                                        </p:tgtEl>
                                        <p:attrNameLst>
                                          <p:attrName>style.visibility</p:attrName>
                                        </p:attrNameLst>
                                      </p:cBhvr>
                                      <p:to>
                                        <p:strVal val="visible"/>
                                      </p:to>
                                    </p:set>
                                    <p:animEffect transition="in" filter="dissolve">
                                      <p:cBhvr>
                                        <p:cTn id="334" dur="500"/>
                                        <p:tgtEl>
                                          <p:spTgt spid="147"/>
                                        </p:tgtEl>
                                      </p:cBhvr>
                                    </p:animEffect>
                                  </p:childTnLst>
                                </p:cTn>
                              </p:par>
                              <p:par>
                                <p:cTn id="335" presetID="9" presetClass="entr" presetSubtype="0" fill="hold" grpId="0" nodeType="withEffect">
                                  <p:stCondLst>
                                    <p:cond delay="0"/>
                                  </p:stCondLst>
                                  <p:childTnLst>
                                    <p:set>
                                      <p:cBhvr>
                                        <p:cTn id="336" dur="1" fill="hold">
                                          <p:stCondLst>
                                            <p:cond delay="0"/>
                                          </p:stCondLst>
                                        </p:cTn>
                                        <p:tgtEl>
                                          <p:spTgt spid="148"/>
                                        </p:tgtEl>
                                        <p:attrNameLst>
                                          <p:attrName>style.visibility</p:attrName>
                                        </p:attrNameLst>
                                      </p:cBhvr>
                                      <p:to>
                                        <p:strVal val="visible"/>
                                      </p:to>
                                    </p:set>
                                    <p:animEffect transition="in" filter="dissolve">
                                      <p:cBhvr>
                                        <p:cTn id="337" dur="500"/>
                                        <p:tgtEl>
                                          <p:spTgt spid="148"/>
                                        </p:tgtEl>
                                      </p:cBhvr>
                                    </p:animEffect>
                                  </p:childTnLst>
                                </p:cTn>
                              </p:par>
                              <p:par>
                                <p:cTn id="338" presetID="9" presetClass="entr" presetSubtype="0" fill="hold" grpId="0" nodeType="withEffect">
                                  <p:stCondLst>
                                    <p:cond delay="0"/>
                                  </p:stCondLst>
                                  <p:childTnLst>
                                    <p:set>
                                      <p:cBhvr>
                                        <p:cTn id="339" dur="1" fill="hold">
                                          <p:stCondLst>
                                            <p:cond delay="0"/>
                                          </p:stCondLst>
                                        </p:cTn>
                                        <p:tgtEl>
                                          <p:spTgt spid="149"/>
                                        </p:tgtEl>
                                        <p:attrNameLst>
                                          <p:attrName>style.visibility</p:attrName>
                                        </p:attrNameLst>
                                      </p:cBhvr>
                                      <p:to>
                                        <p:strVal val="visible"/>
                                      </p:to>
                                    </p:set>
                                    <p:animEffect transition="in" filter="dissolve">
                                      <p:cBhvr>
                                        <p:cTn id="340" dur="500"/>
                                        <p:tgtEl>
                                          <p:spTgt spid="149"/>
                                        </p:tgtEl>
                                      </p:cBhvr>
                                    </p:animEffect>
                                  </p:childTnLst>
                                </p:cTn>
                              </p:par>
                            </p:childTnLst>
                          </p:cTn>
                        </p:par>
                      </p:childTnLst>
                    </p:cTn>
                  </p:par>
                  <p:par>
                    <p:cTn id="341" fill="hold">
                      <p:stCondLst>
                        <p:cond delay="indefinite"/>
                      </p:stCondLst>
                      <p:childTnLst>
                        <p:par>
                          <p:cTn id="342" fill="hold">
                            <p:stCondLst>
                              <p:cond delay="0"/>
                            </p:stCondLst>
                            <p:childTnLst>
                              <p:par>
                                <p:cTn id="343" presetID="9" presetClass="entr" presetSubtype="0" fill="hold" grpId="0" nodeType="clickEffect">
                                  <p:stCondLst>
                                    <p:cond delay="0"/>
                                  </p:stCondLst>
                                  <p:childTnLst>
                                    <p:set>
                                      <p:cBhvr>
                                        <p:cTn id="344" dur="1" fill="hold">
                                          <p:stCondLst>
                                            <p:cond delay="0"/>
                                          </p:stCondLst>
                                        </p:cTn>
                                        <p:tgtEl>
                                          <p:spTgt spid="76"/>
                                        </p:tgtEl>
                                        <p:attrNameLst>
                                          <p:attrName>style.visibility</p:attrName>
                                        </p:attrNameLst>
                                      </p:cBhvr>
                                      <p:to>
                                        <p:strVal val="visible"/>
                                      </p:to>
                                    </p:set>
                                    <p:animEffect transition="in" filter="dissolve">
                                      <p:cBhvr>
                                        <p:cTn id="345" dur="500"/>
                                        <p:tgtEl>
                                          <p:spTgt spid="76"/>
                                        </p:tgtEl>
                                      </p:cBhvr>
                                    </p:animEffect>
                                  </p:childTnLst>
                                </p:cTn>
                              </p:par>
                            </p:childTnLst>
                          </p:cTn>
                        </p:par>
                      </p:childTnLst>
                    </p:cTn>
                  </p:par>
                  <p:par>
                    <p:cTn id="346" fill="hold">
                      <p:stCondLst>
                        <p:cond delay="indefinite"/>
                      </p:stCondLst>
                      <p:childTnLst>
                        <p:par>
                          <p:cTn id="347" fill="hold">
                            <p:stCondLst>
                              <p:cond delay="0"/>
                            </p:stCondLst>
                            <p:childTnLst>
                              <p:par>
                                <p:cTn id="348" presetID="9" presetClass="entr" presetSubtype="0" fill="hold" grpId="0" nodeType="clickEffect">
                                  <p:stCondLst>
                                    <p:cond delay="0"/>
                                  </p:stCondLst>
                                  <p:childTnLst>
                                    <p:set>
                                      <p:cBhvr>
                                        <p:cTn id="349" dur="1" fill="hold">
                                          <p:stCondLst>
                                            <p:cond delay="0"/>
                                          </p:stCondLst>
                                        </p:cTn>
                                        <p:tgtEl>
                                          <p:spTgt spid="151"/>
                                        </p:tgtEl>
                                        <p:attrNameLst>
                                          <p:attrName>style.visibility</p:attrName>
                                        </p:attrNameLst>
                                      </p:cBhvr>
                                      <p:to>
                                        <p:strVal val="visible"/>
                                      </p:to>
                                    </p:set>
                                    <p:animEffect transition="in" filter="dissolve">
                                      <p:cBhvr>
                                        <p:cTn id="350" dur="500"/>
                                        <p:tgtEl>
                                          <p:spTgt spid="151"/>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152"/>
                                        </p:tgtEl>
                                        <p:attrNameLst>
                                          <p:attrName>style.visibility</p:attrName>
                                        </p:attrNameLst>
                                      </p:cBhvr>
                                      <p:to>
                                        <p:strVal val="visible"/>
                                      </p:to>
                                    </p:set>
                                    <p:animEffect transition="in" filter="dissolve">
                                      <p:cBhvr>
                                        <p:cTn id="353" dur="500"/>
                                        <p:tgtEl>
                                          <p:spTgt spid="152"/>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53"/>
                                        </p:tgtEl>
                                        <p:attrNameLst>
                                          <p:attrName>style.visibility</p:attrName>
                                        </p:attrNameLst>
                                      </p:cBhvr>
                                      <p:to>
                                        <p:strVal val="visible"/>
                                      </p:to>
                                    </p:set>
                                    <p:animEffect transition="in" filter="dissolve">
                                      <p:cBhvr>
                                        <p:cTn id="356" dur="500"/>
                                        <p:tgtEl>
                                          <p:spTgt spid="153"/>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54"/>
                                        </p:tgtEl>
                                        <p:attrNameLst>
                                          <p:attrName>style.visibility</p:attrName>
                                        </p:attrNameLst>
                                      </p:cBhvr>
                                      <p:to>
                                        <p:strVal val="visible"/>
                                      </p:to>
                                    </p:set>
                                    <p:animEffect transition="in" filter="dissolve">
                                      <p:cBhvr>
                                        <p:cTn id="359" dur="500"/>
                                        <p:tgtEl>
                                          <p:spTgt spid="154"/>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55"/>
                                        </p:tgtEl>
                                        <p:attrNameLst>
                                          <p:attrName>style.visibility</p:attrName>
                                        </p:attrNameLst>
                                      </p:cBhvr>
                                      <p:to>
                                        <p:strVal val="visible"/>
                                      </p:to>
                                    </p:set>
                                    <p:animEffect transition="in" filter="dissolve">
                                      <p:cBhvr>
                                        <p:cTn id="362" dur="500"/>
                                        <p:tgtEl>
                                          <p:spTgt spid="155"/>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56"/>
                                        </p:tgtEl>
                                        <p:attrNameLst>
                                          <p:attrName>style.visibility</p:attrName>
                                        </p:attrNameLst>
                                      </p:cBhvr>
                                      <p:to>
                                        <p:strVal val="visible"/>
                                      </p:to>
                                    </p:set>
                                    <p:animEffect transition="in" filter="dissolve">
                                      <p:cBhvr>
                                        <p:cTn id="365" dur="500"/>
                                        <p:tgtEl>
                                          <p:spTgt spid="156"/>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ntr" presetSubtype="0" fill="hold" grpId="0" nodeType="clickEffect">
                                  <p:stCondLst>
                                    <p:cond delay="0"/>
                                  </p:stCondLst>
                                  <p:childTnLst>
                                    <p:set>
                                      <p:cBhvr>
                                        <p:cTn id="369" dur="1" fill="hold">
                                          <p:stCondLst>
                                            <p:cond delay="0"/>
                                          </p:stCondLst>
                                        </p:cTn>
                                        <p:tgtEl>
                                          <p:spTgt spid="78"/>
                                        </p:tgtEl>
                                        <p:attrNameLst>
                                          <p:attrName>style.visibility</p:attrName>
                                        </p:attrNameLst>
                                      </p:cBhvr>
                                      <p:to>
                                        <p:strVal val="visible"/>
                                      </p:to>
                                    </p:set>
                                    <p:animEffect transition="in" filter="dissolve">
                                      <p:cBhvr>
                                        <p:cTn id="370" dur="500"/>
                                        <p:tgtEl>
                                          <p:spTgt spid="78"/>
                                        </p:tgtEl>
                                      </p:cBhvr>
                                    </p:animEffect>
                                  </p:childTnLst>
                                </p:cTn>
                              </p:par>
                            </p:childTnLst>
                          </p:cTn>
                        </p:par>
                      </p:childTnLst>
                    </p:cTn>
                  </p:par>
                  <p:par>
                    <p:cTn id="371" fill="hold">
                      <p:stCondLst>
                        <p:cond delay="indefinite"/>
                      </p:stCondLst>
                      <p:childTnLst>
                        <p:par>
                          <p:cTn id="372" fill="hold">
                            <p:stCondLst>
                              <p:cond delay="0"/>
                            </p:stCondLst>
                            <p:childTnLst>
                              <p:par>
                                <p:cTn id="373" presetID="9" presetClass="entr" presetSubtype="0" fill="hold" grpId="0" nodeType="clickEffect">
                                  <p:stCondLst>
                                    <p:cond delay="0"/>
                                  </p:stCondLst>
                                  <p:childTnLst>
                                    <p:set>
                                      <p:cBhvr>
                                        <p:cTn id="374" dur="1" fill="hold">
                                          <p:stCondLst>
                                            <p:cond delay="0"/>
                                          </p:stCondLst>
                                        </p:cTn>
                                        <p:tgtEl>
                                          <p:spTgt spid="158"/>
                                        </p:tgtEl>
                                        <p:attrNameLst>
                                          <p:attrName>style.visibility</p:attrName>
                                        </p:attrNameLst>
                                      </p:cBhvr>
                                      <p:to>
                                        <p:strVal val="visible"/>
                                      </p:to>
                                    </p:set>
                                    <p:animEffect transition="in" filter="dissolve">
                                      <p:cBhvr>
                                        <p:cTn id="375" dur="500"/>
                                        <p:tgtEl>
                                          <p:spTgt spid="158"/>
                                        </p:tgtEl>
                                      </p:cBhvr>
                                    </p:animEffect>
                                  </p:childTnLst>
                                </p:cTn>
                              </p:par>
                              <p:par>
                                <p:cTn id="376" presetID="9" presetClass="entr" presetSubtype="0" fill="hold" grpId="0" nodeType="withEffect">
                                  <p:stCondLst>
                                    <p:cond delay="0"/>
                                  </p:stCondLst>
                                  <p:childTnLst>
                                    <p:set>
                                      <p:cBhvr>
                                        <p:cTn id="377" dur="1" fill="hold">
                                          <p:stCondLst>
                                            <p:cond delay="0"/>
                                          </p:stCondLst>
                                        </p:cTn>
                                        <p:tgtEl>
                                          <p:spTgt spid="159"/>
                                        </p:tgtEl>
                                        <p:attrNameLst>
                                          <p:attrName>style.visibility</p:attrName>
                                        </p:attrNameLst>
                                      </p:cBhvr>
                                      <p:to>
                                        <p:strVal val="visible"/>
                                      </p:to>
                                    </p:set>
                                    <p:animEffect transition="in" filter="dissolve">
                                      <p:cBhvr>
                                        <p:cTn id="378" dur="500"/>
                                        <p:tgtEl>
                                          <p:spTgt spid="159"/>
                                        </p:tgtEl>
                                      </p:cBhvr>
                                    </p:animEffect>
                                  </p:childTnLst>
                                </p:cTn>
                              </p:par>
                              <p:par>
                                <p:cTn id="379" presetID="9" presetClass="entr" presetSubtype="0" fill="hold" grpId="0" nodeType="withEffect">
                                  <p:stCondLst>
                                    <p:cond delay="0"/>
                                  </p:stCondLst>
                                  <p:childTnLst>
                                    <p:set>
                                      <p:cBhvr>
                                        <p:cTn id="380" dur="1" fill="hold">
                                          <p:stCondLst>
                                            <p:cond delay="0"/>
                                          </p:stCondLst>
                                        </p:cTn>
                                        <p:tgtEl>
                                          <p:spTgt spid="160"/>
                                        </p:tgtEl>
                                        <p:attrNameLst>
                                          <p:attrName>style.visibility</p:attrName>
                                        </p:attrNameLst>
                                      </p:cBhvr>
                                      <p:to>
                                        <p:strVal val="visible"/>
                                      </p:to>
                                    </p:set>
                                    <p:animEffect transition="in" filter="dissolve">
                                      <p:cBhvr>
                                        <p:cTn id="381" dur="500"/>
                                        <p:tgtEl>
                                          <p:spTgt spid="16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61"/>
                                        </p:tgtEl>
                                        <p:attrNameLst>
                                          <p:attrName>style.visibility</p:attrName>
                                        </p:attrNameLst>
                                      </p:cBhvr>
                                      <p:to>
                                        <p:strVal val="visible"/>
                                      </p:to>
                                    </p:set>
                                    <p:animEffect transition="in" filter="dissolve">
                                      <p:cBhvr>
                                        <p:cTn id="384" dur="500"/>
                                        <p:tgtEl>
                                          <p:spTgt spid="161"/>
                                        </p:tgtEl>
                                      </p:cBhvr>
                                    </p:animEffect>
                                  </p:childTnLst>
                                </p:cTn>
                              </p:par>
                              <p:par>
                                <p:cTn id="385" presetID="9" presetClass="entr" presetSubtype="0" fill="hold" grpId="0" nodeType="withEffect">
                                  <p:stCondLst>
                                    <p:cond delay="0"/>
                                  </p:stCondLst>
                                  <p:childTnLst>
                                    <p:set>
                                      <p:cBhvr>
                                        <p:cTn id="386" dur="1" fill="hold">
                                          <p:stCondLst>
                                            <p:cond delay="0"/>
                                          </p:stCondLst>
                                        </p:cTn>
                                        <p:tgtEl>
                                          <p:spTgt spid="162"/>
                                        </p:tgtEl>
                                        <p:attrNameLst>
                                          <p:attrName>style.visibility</p:attrName>
                                        </p:attrNameLst>
                                      </p:cBhvr>
                                      <p:to>
                                        <p:strVal val="visible"/>
                                      </p:to>
                                    </p:set>
                                    <p:animEffect transition="in" filter="dissolve">
                                      <p:cBhvr>
                                        <p:cTn id="387" dur="500"/>
                                        <p:tgtEl>
                                          <p:spTgt spid="162"/>
                                        </p:tgtEl>
                                      </p:cBhvr>
                                    </p:animEffect>
                                  </p:childTnLst>
                                </p:cTn>
                              </p:par>
                              <p:par>
                                <p:cTn id="388" presetID="9" presetClass="entr" presetSubtype="0" fill="hold" grpId="0" nodeType="withEffect">
                                  <p:stCondLst>
                                    <p:cond delay="0"/>
                                  </p:stCondLst>
                                  <p:childTnLst>
                                    <p:set>
                                      <p:cBhvr>
                                        <p:cTn id="389" dur="1" fill="hold">
                                          <p:stCondLst>
                                            <p:cond delay="0"/>
                                          </p:stCondLst>
                                        </p:cTn>
                                        <p:tgtEl>
                                          <p:spTgt spid="163"/>
                                        </p:tgtEl>
                                        <p:attrNameLst>
                                          <p:attrName>style.visibility</p:attrName>
                                        </p:attrNameLst>
                                      </p:cBhvr>
                                      <p:to>
                                        <p:strVal val="visible"/>
                                      </p:to>
                                    </p:set>
                                    <p:animEffect transition="in" filter="dissolve">
                                      <p:cBhvr>
                                        <p:cTn id="390" dur="500"/>
                                        <p:tgtEl>
                                          <p:spTgt spid="163"/>
                                        </p:tgtEl>
                                      </p:cBhvr>
                                    </p:animEffect>
                                  </p:childTnLst>
                                </p:cTn>
                              </p:par>
                            </p:childTnLst>
                          </p:cTn>
                        </p:par>
                      </p:childTnLst>
                    </p:cTn>
                  </p:par>
                  <p:par>
                    <p:cTn id="391" fill="hold">
                      <p:stCondLst>
                        <p:cond delay="indefinite"/>
                      </p:stCondLst>
                      <p:childTnLst>
                        <p:par>
                          <p:cTn id="392" fill="hold">
                            <p:stCondLst>
                              <p:cond delay="0"/>
                            </p:stCondLst>
                            <p:childTnLst>
                              <p:par>
                                <p:cTn id="393" presetID="9" presetClass="entr" presetSubtype="0" fill="hold" grpId="0" nodeType="clickEffect">
                                  <p:stCondLst>
                                    <p:cond delay="0"/>
                                  </p:stCondLst>
                                  <p:childTnLst>
                                    <p:set>
                                      <p:cBhvr>
                                        <p:cTn id="394" dur="1" fill="hold">
                                          <p:stCondLst>
                                            <p:cond delay="0"/>
                                          </p:stCondLst>
                                        </p:cTn>
                                        <p:tgtEl>
                                          <p:spTgt spid="74"/>
                                        </p:tgtEl>
                                        <p:attrNameLst>
                                          <p:attrName>style.visibility</p:attrName>
                                        </p:attrNameLst>
                                      </p:cBhvr>
                                      <p:to>
                                        <p:strVal val="visible"/>
                                      </p:to>
                                    </p:set>
                                    <p:animEffect transition="in" filter="dissolve">
                                      <p:cBhvr>
                                        <p:cTn id="395" dur="500"/>
                                        <p:tgtEl>
                                          <p:spTgt spid="74"/>
                                        </p:tgtEl>
                                      </p:cBhvr>
                                    </p:animEffect>
                                  </p:childTnLst>
                                </p:cTn>
                              </p:par>
                            </p:childTnLst>
                          </p:cTn>
                        </p:par>
                      </p:childTnLst>
                    </p:cTn>
                  </p:par>
                  <p:par>
                    <p:cTn id="396" fill="hold">
                      <p:stCondLst>
                        <p:cond delay="indefinite"/>
                      </p:stCondLst>
                      <p:childTnLst>
                        <p:par>
                          <p:cTn id="397" fill="hold">
                            <p:stCondLst>
                              <p:cond delay="0"/>
                            </p:stCondLst>
                            <p:childTnLst>
                              <p:par>
                                <p:cTn id="398" presetID="9" presetClass="entr" presetSubtype="0" fill="hold" grpId="0" nodeType="clickEffect">
                                  <p:stCondLst>
                                    <p:cond delay="0"/>
                                  </p:stCondLst>
                                  <p:childTnLst>
                                    <p:set>
                                      <p:cBhvr>
                                        <p:cTn id="399" dur="1" fill="hold">
                                          <p:stCondLst>
                                            <p:cond delay="0"/>
                                          </p:stCondLst>
                                        </p:cTn>
                                        <p:tgtEl>
                                          <p:spTgt spid="164"/>
                                        </p:tgtEl>
                                        <p:attrNameLst>
                                          <p:attrName>style.visibility</p:attrName>
                                        </p:attrNameLst>
                                      </p:cBhvr>
                                      <p:to>
                                        <p:strVal val="visible"/>
                                      </p:to>
                                    </p:set>
                                    <p:animEffect transition="in" filter="dissolve">
                                      <p:cBhvr>
                                        <p:cTn id="400" dur="500"/>
                                        <p:tgtEl>
                                          <p:spTgt spid="164"/>
                                        </p:tgtEl>
                                      </p:cBhvr>
                                    </p:animEffect>
                                  </p:childTnLst>
                                </p:cTn>
                              </p:par>
                            </p:childTnLst>
                          </p:cTn>
                        </p:par>
                      </p:childTnLst>
                    </p:cTn>
                  </p:par>
                  <p:par>
                    <p:cTn id="401" fill="hold">
                      <p:stCondLst>
                        <p:cond delay="indefinite"/>
                      </p:stCondLst>
                      <p:childTnLst>
                        <p:par>
                          <p:cTn id="402" fill="hold">
                            <p:stCondLst>
                              <p:cond delay="0"/>
                            </p:stCondLst>
                            <p:childTnLst>
                              <p:par>
                                <p:cTn id="403" presetID="9" presetClass="entr" presetSubtype="0" fill="hold" grpId="0" nodeType="clickEffect">
                                  <p:stCondLst>
                                    <p:cond delay="0"/>
                                  </p:stCondLst>
                                  <p:childTnLst>
                                    <p:set>
                                      <p:cBhvr>
                                        <p:cTn id="404" dur="1" fill="hold">
                                          <p:stCondLst>
                                            <p:cond delay="0"/>
                                          </p:stCondLst>
                                        </p:cTn>
                                        <p:tgtEl>
                                          <p:spTgt spid="165"/>
                                        </p:tgtEl>
                                        <p:attrNameLst>
                                          <p:attrName>style.visibility</p:attrName>
                                        </p:attrNameLst>
                                      </p:cBhvr>
                                      <p:to>
                                        <p:strVal val="visible"/>
                                      </p:to>
                                    </p:set>
                                    <p:animEffect transition="in" filter="dissolve">
                                      <p:cBhvr>
                                        <p:cTn id="405" dur="500"/>
                                        <p:tgtEl>
                                          <p:spTgt spid="165"/>
                                        </p:tgtEl>
                                      </p:cBhvr>
                                    </p:animEffect>
                                  </p:childTnLst>
                                </p:cTn>
                              </p:par>
                              <p:par>
                                <p:cTn id="406" presetID="9" presetClass="entr" presetSubtype="0" fill="hold" grpId="0" nodeType="withEffect">
                                  <p:stCondLst>
                                    <p:cond delay="0"/>
                                  </p:stCondLst>
                                  <p:childTnLst>
                                    <p:set>
                                      <p:cBhvr>
                                        <p:cTn id="407" dur="1" fill="hold">
                                          <p:stCondLst>
                                            <p:cond delay="0"/>
                                          </p:stCondLst>
                                        </p:cTn>
                                        <p:tgtEl>
                                          <p:spTgt spid="166"/>
                                        </p:tgtEl>
                                        <p:attrNameLst>
                                          <p:attrName>style.visibility</p:attrName>
                                        </p:attrNameLst>
                                      </p:cBhvr>
                                      <p:to>
                                        <p:strVal val="visible"/>
                                      </p:to>
                                    </p:set>
                                    <p:animEffect transition="in" filter="dissolve">
                                      <p:cBhvr>
                                        <p:cTn id="408"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7"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3" grpId="0"/>
      <p:bldP spid="82" grpId="0" animBg="1"/>
      <p:bldP spid="29" grpId="0"/>
      <p:bldP spid="83" grpId="0"/>
      <p:bldP spid="84" grpId="0"/>
      <p:bldP spid="85" grpId="0"/>
      <p:bldP spid="86" grpId="0"/>
      <p:bldP spid="87" grpId="0"/>
      <p:bldP spid="95" grpId="0"/>
      <p:bldP spid="96" grpId="0"/>
      <p:bldP spid="97" grpId="0"/>
      <p:bldP spid="98" grpId="0"/>
      <p:bldP spid="99" grpId="0"/>
      <p:bldP spid="100" grpId="0"/>
      <p:bldP spid="102" grpId="0"/>
      <p:bldP spid="103" grpId="0"/>
      <p:bldP spid="104" grpId="0"/>
      <p:bldP spid="105" grpId="0"/>
      <p:bldP spid="106" grpId="0"/>
      <p:bldP spid="107" grpId="0"/>
      <p:bldP spid="109" grpId="0"/>
      <p:bldP spid="110" grpId="0"/>
      <p:bldP spid="111" grpId="0"/>
      <p:bldP spid="112" grpId="0"/>
      <p:bldP spid="113" grpId="0"/>
      <p:bldP spid="114" grpId="0"/>
      <p:bldP spid="116" grpId="0"/>
      <p:bldP spid="117" grpId="0"/>
      <p:bldP spid="118" grpId="0"/>
      <p:bldP spid="119" grpId="0"/>
      <p:bldP spid="120" grpId="0"/>
      <p:bldP spid="121" grpId="0"/>
      <p:bldP spid="123" grpId="0"/>
      <p:bldP spid="124" grpId="0"/>
      <p:bldP spid="125" grpId="0"/>
      <p:bldP spid="126" grpId="0"/>
      <p:bldP spid="127" grpId="0"/>
      <p:bldP spid="128" grpId="0"/>
      <p:bldP spid="130" grpId="0"/>
      <p:bldP spid="131" grpId="0"/>
      <p:bldP spid="132" grpId="0"/>
      <p:bldP spid="133" grpId="0"/>
      <p:bldP spid="134" grpId="0"/>
      <p:bldP spid="135" grpId="0"/>
      <p:bldP spid="137" grpId="0"/>
      <p:bldP spid="138" grpId="0"/>
      <p:bldP spid="139" grpId="0"/>
      <p:bldP spid="140" grpId="0"/>
      <p:bldP spid="141" grpId="0"/>
      <p:bldP spid="142" grpId="0"/>
      <p:bldP spid="144" grpId="0"/>
      <p:bldP spid="145" grpId="0"/>
      <p:bldP spid="146" grpId="0"/>
      <p:bldP spid="147" grpId="0"/>
      <p:bldP spid="148" grpId="0"/>
      <p:bldP spid="149" grpId="0"/>
      <p:bldP spid="151" grpId="0"/>
      <p:bldP spid="152" grpId="0"/>
      <p:bldP spid="153" grpId="0"/>
      <p:bldP spid="154" grpId="0"/>
      <p:bldP spid="155" grpId="0"/>
      <p:bldP spid="156" grpId="0"/>
      <p:bldP spid="158" grpId="0"/>
      <p:bldP spid="159" grpId="0"/>
      <p:bldP spid="160" grpId="0"/>
      <p:bldP spid="161" grpId="0"/>
      <p:bldP spid="162" grpId="0"/>
      <p:bldP spid="163" grpId="0"/>
      <p:bldP spid="164" grpId="0" animBg="1"/>
      <p:bldP spid="165" grpId="0"/>
      <p:bldP spid="1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ounded Rectangle 200">
            <a:extLst>
              <a:ext uri="{FF2B5EF4-FFF2-40B4-BE49-F238E27FC236}">
                <a16:creationId xmlns:a16="http://schemas.microsoft.com/office/drawing/2014/main" id="{D9225589-3E05-C249-90E9-BFAC42C12AD5}"/>
              </a:ext>
            </a:extLst>
          </p:cNvPr>
          <p:cNvSpPr/>
          <p:nvPr/>
        </p:nvSpPr>
        <p:spPr>
          <a:xfrm>
            <a:off x="2171362" y="5199000"/>
            <a:ext cx="4099401" cy="1352802"/>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r>
              <a:rPr lang="en-US" sz="1600" dirty="0">
                <a:solidFill>
                  <a:schemeClr val="accent6"/>
                </a:solidFill>
              </a:rPr>
              <a:t>Hash </a:t>
            </a:r>
            <a:r>
              <a:rPr lang="en-US" sz="1600" dirty="0" err="1">
                <a:solidFill>
                  <a:schemeClr val="accent6"/>
                </a:solidFill>
              </a:rPr>
              <a:t>Funtion</a:t>
            </a:r>
            <a:endParaRPr lang="en-US" sz="1600" dirty="0">
              <a:solidFill>
                <a:schemeClr val="accent6"/>
              </a:solidFill>
            </a:endParaRPr>
          </a:p>
        </p:txBody>
      </p:sp>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 (Contd.)</a:t>
            </a:r>
            <a:endParaRPr lang="en-US" dirty="0"/>
          </a:p>
        </p:txBody>
      </p:sp>
      <p:sp>
        <p:nvSpPr>
          <p:cNvPr id="43" name="Rectangle 42">
            <a:extLst>
              <a:ext uri="{FF2B5EF4-FFF2-40B4-BE49-F238E27FC236}">
                <a16:creationId xmlns:a16="http://schemas.microsoft.com/office/drawing/2014/main" id="{2E393561-0147-1542-A3D1-896DD3D08B8C}"/>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3266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28597" y="4678615"/>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3185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8812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4359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9905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5452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30999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6545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2092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7638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9" name="Rectangle 68">
            <a:extLst>
              <a:ext uri="{FF2B5EF4-FFF2-40B4-BE49-F238E27FC236}">
                <a16:creationId xmlns:a16="http://schemas.microsoft.com/office/drawing/2014/main" id="{6E8677F8-455A-CD4F-A1E5-7BD66E9B9858}"/>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861380" y="1427689"/>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115" name="Rectangle 114">
            <a:extLst>
              <a:ext uri="{FF2B5EF4-FFF2-40B4-BE49-F238E27FC236}">
                <a16:creationId xmlns:a16="http://schemas.microsoft.com/office/drawing/2014/main" id="{F3E7561C-3213-BF41-B287-B1F0FAABD209}"/>
              </a:ext>
            </a:extLst>
          </p:cNvPr>
          <p:cNvSpPr/>
          <p:nvPr/>
        </p:nvSpPr>
        <p:spPr>
          <a:xfrm>
            <a:off x="861380" y="2027019"/>
            <a:ext cx="1251083" cy="369332"/>
          </a:xfrm>
          <a:prstGeom prst="rect">
            <a:avLst/>
          </a:prstGeom>
          <a:solidFill>
            <a:srgbClr val="E6A20E"/>
          </a:solidFill>
        </p:spPr>
        <p:txBody>
          <a:bodyPr wrap="square">
            <a:spAutoFit/>
          </a:bodyPr>
          <a:lstStyle/>
          <a:p>
            <a:pPr algn="ctr"/>
            <a:r>
              <a:rPr lang="en-US" altLang="zh-CN" dirty="0">
                <a:latin typeface="Arial"/>
                <a:cs typeface="Arial"/>
              </a:rPr>
              <a:t>Find</a:t>
            </a:r>
            <a:r>
              <a:rPr lang="zh-CN" altLang="en-US" dirty="0">
                <a:latin typeface="Arial"/>
                <a:cs typeface="Arial"/>
              </a:rPr>
              <a:t> </a:t>
            </a:r>
            <a:r>
              <a:rPr lang="en-US" altLang="zh-CN" dirty="0">
                <a:solidFill>
                  <a:schemeClr val="accent1"/>
                </a:solidFill>
                <a:latin typeface="Arial"/>
                <a:cs typeface="Arial"/>
              </a:rPr>
              <a:t>Ada</a:t>
            </a:r>
            <a:endParaRPr lang="en-US" dirty="0">
              <a:solidFill>
                <a:schemeClr val="accent1"/>
              </a:solidFill>
              <a:latin typeface="Arial"/>
              <a:cs typeface="Arial"/>
            </a:endParaRPr>
          </a:p>
        </p:txBody>
      </p:sp>
      <p:sp>
        <p:nvSpPr>
          <p:cNvPr id="122" name="TextBox 121">
            <a:extLst>
              <a:ext uri="{FF2B5EF4-FFF2-40B4-BE49-F238E27FC236}">
                <a16:creationId xmlns:a16="http://schemas.microsoft.com/office/drawing/2014/main" id="{61902BC6-EB3B-0B4D-B328-A03E3B93D6F8}"/>
              </a:ext>
            </a:extLst>
          </p:cNvPr>
          <p:cNvSpPr txBox="1"/>
          <p:nvPr/>
        </p:nvSpPr>
        <p:spPr>
          <a:xfrm>
            <a:off x="846165" y="2657127"/>
            <a:ext cx="2767104"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 (65 + 100 + 97)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262</a:t>
            </a:r>
            <a:endParaRPr lang="en-US" sz="1600" dirty="0">
              <a:solidFill>
                <a:srgbClr val="FF0000"/>
              </a:solidFill>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D46DE6AE-D596-5243-B12F-2F5B71533434}"/>
              </a:ext>
            </a:extLst>
          </p:cNvPr>
          <p:cNvSpPr txBox="1"/>
          <p:nvPr/>
        </p:nvSpPr>
        <p:spPr>
          <a:xfrm>
            <a:off x="846165" y="3171850"/>
            <a:ext cx="1835631"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9</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136" name="TextBox 135">
            <a:extLst>
              <a:ext uri="{FF2B5EF4-FFF2-40B4-BE49-F238E27FC236}">
                <a16:creationId xmlns:a16="http://schemas.microsoft.com/office/drawing/2014/main" id="{42D4FED3-46C0-C04C-A6AA-AE2340272CE3}"/>
              </a:ext>
            </a:extLst>
          </p:cNvPr>
          <p:cNvSpPr txBox="1"/>
          <p:nvPr/>
        </p:nvSpPr>
        <p:spPr>
          <a:xfrm>
            <a:off x="3613269" y="2657127"/>
            <a:ext cx="1602490"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262 Mod 11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9</a:t>
            </a:r>
            <a:endParaRPr lang="en-US" sz="1600" dirty="0">
              <a:solidFill>
                <a:srgbClr val="FF0000"/>
              </a:solidFill>
              <a:latin typeface="Arial" panose="020B0604020202020204" pitchFamily="34" charset="0"/>
              <a:cs typeface="Arial" panose="020B0604020202020204" pitchFamily="34" charset="0"/>
            </a:endParaRPr>
          </a:p>
        </p:txBody>
      </p:sp>
      <p:sp>
        <p:nvSpPr>
          <p:cNvPr id="143" name="Oval 142">
            <a:extLst>
              <a:ext uri="{FF2B5EF4-FFF2-40B4-BE49-F238E27FC236}">
                <a16:creationId xmlns:a16="http://schemas.microsoft.com/office/drawing/2014/main" id="{5A656E33-0902-BB40-826C-75C3195A9CEC}"/>
              </a:ext>
            </a:extLst>
          </p:cNvPr>
          <p:cNvSpPr/>
          <p:nvPr/>
        </p:nvSpPr>
        <p:spPr>
          <a:xfrm>
            <a:off x="3963556"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Hash</a:t>
            </a:r>
            <a:r>
              <a:rPr lang="zh-CN" altLang="en-US" sz="1400" dirty="0">
                <a:solidFill>
                  <a:schemeClr val="accent1"/>
                </a:solidFill>
                <a:latin typeface="Arial" panose="020B0604020202020204" pitchFamily="34" charset="0"/>
                <a:cs typeface="Arial" panose="020B0604020202020204" pitchFamily="34" charset="0"/>
              </a:rPr>
              <a:t> </a:t>
            </a:r>
            <a:r>
              <a:rPr lang="en-US" altLang="zh-CN" sz="1400" dirty="0">
                <a:solidFill>
                  <a:schemeClr val="accent1"/>
                </a:solidFill>
                <a:latin typeface="Arial" panose="020B0604020202020204" pitchFamily="34" charset="0"/>
                <a:cs typeface="Arial" panose="020B0604020202020204" pitchFamily="34" charset="0"/>
              </a:rPr>
              <a:t>Code</a:t>
            </a:r>
            <a:endParaRPr lang="en-US" sz="1400" dirty="0">
              <a:solidFill>
                <a:schemeClr val="accent1"/>
              </a:solidFill>
              <a:latin typeface="Arial" panose="020B0604020202020204" pitchFamily="34" charset="0"/>
              <a:cs typeface="Arial" panose="020B0604020202020204" pitchFamily="34" charset="0"/>
            </a:endParaRPr>
          </a:p>
        </p:txBody>
      </p:sp>
      <p:sp>
        <p:nvSpPr>
          <p:cNvPr id="150" name="Oval 149">
            <a:extLst>
              <a:ext uri="{FF2B5EF4-FFF2-40B4-BE49-F238E27FC236}">
                <a16:creationId xmlns:a16="http://schemas.microsoft.com/office/drawing/2014/main" id="{65982804-38E6-554C-BB90-8553FBF9465C}"/>
              </a:ext>
            </a:extLst>
          </p:cNvPr>
          <p:cNvSpPr/>
          <p:nvPr/>
        </p:nvSpPr>
        <p:spPr>
          <a:xfrm>
            <a:off x="890999" y="5519291"/>
            <a:ext cx="947956" cy="499991"/>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accent1"/>
                </a:solidFill>
                <a:latin typeface="Arial"/>
                <a:cs typeface="Arial"/>
              </a:rPr>
              <a:t>Key</a:t>
            </a:r>
            <a:endParaRPr lang="en-US" sz="1400" dirty="0">
              <a:solidFill>
                <a:schemeClr val="accent1"/>
              </a:solidFill>
              <a:latin typeface="Arial"/>
              <a:cs typeface="Arial"/>
            </a:endParaRPr>
          </a:p>
        </p:txBody>
      </p:sp>
      <p:sp>
        <p:nvSpPr>
          <p:cNvPr id="157" name="Rounded Rectangle 156">
            <a:extLst>
              <a:ext uri="{FF2B5EF4-FFF2-40B4-BE49-F238E27FC236}">
                <a16:creationId xmlns:a16="http://schemas.microsoft.com/office/drawing/2014/main" id="{F883A586-C938-564F-9FA2-E7F3D7E4DD6C}"/>
              </a:ext>
            </a:extLst>
          </p:cNvPr>
          <p:cNvSpPr/>
          <p:nvPr/>
        </p:nvSpPr>
        <p:spPr>
          <a:xfrm>
            <a:off x="2327815" y="5498768"/>
            <a:ext cx="1082180"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Hash</a:t>
            </a:r>
            <a:r>
              <a:rPr lang="zh-CN" altLang="en-US" sz="1600" dirty="0">
                <a:solidFill>
                  <a:schemeClr val="accent1"/>
                </a:solidFill>
              </a:rPr>
              <a:t> </a:t>
            </a:r>
            <a:r>
              <a:rPr lang="en-US" altLang="zh-CN" sz="1600" dirty="0">
                <a:solidFill>
                  <a:schemeClr val="accent1"/>
                </a:solidFill>
              </a:rPr>
              <a:t>Algorithm</a:t>
            </a:r>
            <a:endParaRPr lang="en-US" sz="1600" dirty="0">
              <a:solidFill>
                <a:schemeClr val="accent1"/>
              </a:solidFill>
            </a:endParaRPr>
          </a:p>
        </p:txBody>
      </p:sp>
      <p:cxnSp>
        <p:nvCxnSpPr>
          <p:cNvPr id="164" name="Straight Arrow Connector 163">
            <a:extLst>
              <a:ext uri="{FF2B5EF4-FFF2-40B4-BE49-F238E27FC236}">
                <a16:creationId xmlns:a16="http://schemas.microsoft.com/office/drawing/2014/main" id="{9A564A75-983A-874E-9699-2F2D7B38480C}"/>
              </a:ext>
            </a:extLst>
          </p:cNvPr>
          <p:cNvCxnSpPr>
            <a:cxnSpLocks/>
          </p:cNvCxnSpPr>
          <p:nvPr/>
        </p:nvCxnSpPr>
        <p:spPr>
          <a:xfrm flipV="1">
            <a:off x="1838955" y="5769286"/>
            <a:ext cx="488860" cy="1"/>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000ECFE2-85FC-514A-8AAB-4C3B72A5B019}"/>
              </a:ext>
            </a:extLst>
          </p:cNvPr>
          <p:cNvCxnSpPr>
            <a:cxnSpLocks/>
          </p:cNvCxnSpPr>
          <p:nvPr/>
        </p:nvCxnSpPr>
        <p:spPr>
          <a:xfrm>
            <a:off x="3409995" y="5769286"/>
            <a:ext cx="553561"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67" name="Rectangle 166">
            <a:extLst>
              <a:ext uri="{FF2B5EF4-FFF2-40B4-BE49-F238E27FC236}">
                <a16:creationId xmlns:a16="http://schemas.microsoft.com/office/drawing/2014/main" id="{CF6FFA86-BDF6-C14C-816E-6C231BF517B1}"/>
              </a:ext>
            </a:extLst>
          </p:cNvPr>
          <p:cNvSpPr/>
          <p:nvPr/>
        </p:nvSpPr>
        <p:spPr>
          <a:xfrm>
            <a:off x="675817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69" name="Rectangle 168">
            <a:extLst>
              <a:ext uri="{FF2B5EF4-FFF2-40B4-BE49-F238E27FC236}">
                <a16:creationId xmlns:a16="http://schemas.microsoft.com/office/drawing/2014/main" id="{FE46D0BA-35D5-DC44-9EC2-95B5F1EB1E3C}"/>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0" name="Rectangle 169">
            <a:extLst>
              <a:ext uri="{FF2B5EF4-FFF2-40B4-BE49-F238E27FC236}">
                <a16:creationId xmlns:a16="http://schemas.microsoft.com/office/drawing/2014/main" id="{0DA28E78-D214-2842-A653-C7AC34BCD5B3}"/>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1" name="Rectangle 170">
            <a:extLst>
              <a:ext uri="{FF2B5EF4-FFF2-40B4-BE49-F238E27FC236}">
                <a16:creationId xmlns:a16="http://schemas.microsoft.com/office/drawing/2014/main" id="{93BCCA4A-1D78-E145-B2AD-B631CCB98410}"/>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2" name="Rectangle 171">
            <a:extLst>
              <a:ext uri="{FF2B5EF4-FFF2-40B4-BE49-F238E27FC236}">
                <a16:creationId xmlns:a16="http://schemas.microsoft.com/office/drawing/2014/main" id="{756E3CAD-6B5D-6642-B1D6-17879B9AA41F}"/>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3" name="Rectangle 172">
            <a:extLst>
              <a:ext uri="{FF2B5EF4-FFF2-40B4-BE49-F238E27FC236}">
                <a16:creationId xmlns:a16="http://schemas.microsoft.com/office/drawing/2014/main" id="{44C5A6E6-A064-2844-86B6-1941D28A87A0}"/>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4" name="Rectangle 173">
            <a:extLst>
              <a:ext uri="{FF2B5EF4-FFF2-40B4-BE49-F238E27FC236}">
                <a16:creationId xmlns:a16="http://schemas.microsoft.com/office/drawing/2014/main" id="{83A2FA9B-DC97-274F-B70C-23D408C395C0}"/>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5" name="Rectangle 174">
            <a:extLst>
              <a:ext uri="{FF2B5EF4-FFF2-40B4-BE49-F238E27FC236}">
                <a16:creationId xmlns:a16="http://schemas.microsoft.com/office/drawing/2014/main" id="{D08F12DB-3978-0546-A300-F6A107715B2A}"/>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6" name="Rectangle 175">
            <a:extLst>
              <a:ext uri="{FF2B5EF4-FFF2-40B4-BE49-F238E27FC236}">
                <a16:creationId xmlns:a16="http://schemas.microsoft.com/office/drawing/2014/main" id="{B3AD9872-BB45-2740-B5B5-7FD4681CA528}"/>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7" name="Rectangle 176">
            <a:extLst>
              <a:ext uri="{FF2B5EF4-FFF2-40B4-BE49-F238E27FC236}">
                <a16:creationId xmlns:a16="http://schemas.microsoft.com/office/drawing/2014/main" id="{A4153610-C72B-E948-8D12-A91C8A09D34A}"/>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79" name="Rectangle 178">
            <a:extLst>
              <a:ext uri="{FF2B5EF4-FFF2-40B4-BE49-F238E27FC236}">
                <a16:creationId xmlns:a16="http://schemas.microsoft.com/office/drawing/2014/main" id="{CEA42F2E-F6F0-3C47-87F4-CBA8C44FADDD}"/>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0" name="Rectangle 179">
            <a:extLst>
              <a:ext uri="{FF2B5EF4-FFF2-40B4-BE49-F238E27FC236}">
                <a16:creationId xmlns:a16="http://schemas.microsoft.com/office/drawing/2014/main" id="{B0507857-2BAE-9B48-B14C-5A8E113D471D}"/>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81" name="Rectangle 180">
            <a:extLst>
              <a:ext uri="{FF2B5EF4-FFF2-40B4-BE49-F238E27FC236}">
                <a16:creationId xmlns:a16="http://schemas.microsoft.com/office/drawing/2014/main" id="{BC509A3D-A33A-9641-9EA6-819578C7F759}"/>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2" name="Rectangle 181">
            <a:extLst>
              <a:ext uri="{FF2B5EF4-FFF2-40B4-BE49-F238E27FC236}">
                <a16:creationId xmlns:a16="http://schemas.microsoft.com/office/drawing/2014/main" id="{10EE123A-87C6-C54F-B1FF-182C3E5CE099}"/>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Jan</a:t>
            </a:r>
          </a:p>
          <a:p>
            <a:pPr algn="ctr"/>
            <a:r>
              <a:rPr lang="en-US" sz="700" dirty="0">
                <a:solidFill>
                  <a:schemeClr val="accent1"/>
                </a:solidFill>
                <a:latin typeface="Arial"/>
                <a:cs typeface="Arial"/>
              </a:rPr>
              <a:t>10/12/1990</a:t>
            </a:r>
          </a:p>
          <a:p>
            <a:pPr algn="ctr"/>
            <a:r>
              <a:rPr lang="en-US" sz="700" dirty="0">
                <a:solidFill>
                  <a:schemeClr val="accent1"/>
                </a:solidFill>
                <a:latin typeface="Arial"/>
                <a:cs typeface="Arial"/>
              </a:rPr>
              <a:t>Philosopher</a:t>
            </a:r>
          </a:p>
        </p:txBody>
      </p:sp>
      <p:sp>
        <p:nvSpPr>
          <p:cNvPr id="183" name="Rectangle 182">
            <a:extLst>
              <a:ext uri="{FF2B5EF4-FFF2-40B4-BE49-F238E27FC236}">
                <a16:creationId xmlns:a16="http://schemas.microsoft.com/office/drawing/2014/main" id="{F5FBF999-411E-5F40-B1D9-0737B0D8712F}"/>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Tim</a:t>
            </a:r>
          </a:p>
          <a:p>
            <a:pPr algn="ctr"/>
            <a:r>
              <a:rPr lang="en-US" sz="700" dirty="0">
                <a:solidFill>
                  <a:schemeClr val="accent1"/>
                </a:solidFill>
                <a:latin typeface="Arial"/>
                <a:cs typeface="Arial"/>
              </a:rPr>
              <a:t>11/02/1986</a:t>
            </a:r>
          </a:p>
          <a:p>
            <a:pPr algn="ctr"/>
            <a:r>
              <a:rPr lang="en-US" sz="700" dirty="0">
                <a:solidFill>
                  <a:schemeClr val="accent1"/>
                </a:solidFill>
                <a:latin typeface="Arial"/>
                <a:cs typeface="Arial"/>
              </a:rPr>
              <a:t>Inventor</a:t>
            </a:r>
          </a:p>
          <a:p>
            <a:pPr algn="ctr"/>
            <a:endParaRPr lang="en-US" sz="1600" dirty="0">
              <a:solidFill>
                <a:schemeClr val="accent1"/>
              </a:solidFill>
              <a:latin typeface="Arial"/>
              <a:cs typeface="Arial"/>
            </a:endParaRPr>
          </a:p>
        </p:txBody>
      </p:sp>
      <p:sp>
        <p:nvSpPr>
          <p:cNvPr id="184" name="Rectangle 183">
            <a:extLst>
              <a:ext uri="{FF2B5EF4-FFF2-40B4-BE49-F238E27FC236}">
                <a16:creationId xmlns:a16="http://schemas.microsoft.com/office/drawing/2014/main" id="{C05458BD-0565-5846-8A20-E747C75451C3}"/>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Mia</a:t>
            </a:r>
          </a:p>
          <a:p>
            <a:pPr algn="ctr"/>
            <a:r>
              <a:rPr lang="en-US" sz="700" dirty="0">
                <a:solidFill>
                  <a:schemeClr val="accent1"/>
                </a:solidFill>
                <a:latin typeface="Arial"/>
                <a:cs typeface="Arial"/>
              </a:rPr>
              <a:t>04/09/1977</a:t>
            </a:r>
          </a:p>
          <a:p>
            <a:pPr algn="ctr"/>
            <a:r>
              <a:rPr lang="en-US" sz="700" dirty="0">
                <a:solidFill>
                  <a:schemeClr val="accent1"/>
                </a:solidFill>
                <a:latin typeface="Arial"/>
                <a:cs typeface="Arial"/>
              </a:rPr>
              <a:t>Physicist</a:t>
            </a:r>
          </a:p>
        </p:txBody>
      </p:sp>
      <p:sp>
        <p:nvSpPr>
          <p:cNvPr id="185" name="Rectangle 184">
            <a:extLst>
              <a:ext uri="{FF2B5EF4-FFF2-40B4-BE49-F238E27FC236}">
                <a16:creationId xmlns:a16="http://schemas.microsoft.com/office/drawing/2014/main" id="{D5DE0AFF-3ACF-CE43-B26B-F46178BFD50A}"/>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Sam</a:t>
            </a:r>
          </a:p>
          <a:p>
            <a:pPr algn="ctr"/>
            <a:r>
              <a:rPr lang="en-US" sz="700" dirty="0">
                <a:solidFill>
                  <a:schemeClr val="accent1"/>
                </a:solidFill>
                <a:latin typeface="Arial"/>
                <a:cs typeface="Arial"/>
              </a:rPr>
              <a:t>10/12/1951</a:t>
            </a:r>
          </a:p>
          <a:p>
            <a:pPr algn="ctr"/>
            <a:r>
              <a:rPr lang="en-US" sz="700" dirty="0">
                <a:solidFill>
                  <a:schemeClr val="accent1"/>
                </a:solidFill>
                <a:latin typeface="Arial"/>
                <a:cs typeface="Arial"/>
              </a:rPr>
              <a:t>Biologist</a:t>
            </a:r>
          </a:p>
        </p:txBody>
      </p:sp>
      <p:sp>
        <p:nvSpPr>
          <p:cNvPr id="186" name="Rectangle 185">
            <a:extLst>
              <a:ext uri="{FF2B5EF4-FFF2-40B4-BE49-F238E27FC236}">
                <a16:creationId xmlns:a16="http://schemas.microsoft.com/office/drawing/2014/main" id="{7FD54007-3E63-1C4D-81C1-9EA3F8D0AFFB}"/>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Leo</a:t>
            </a:r>
          </a:p>
          <a:p>
            <a:pPr algn="ctr"/>
            <a:r>
              <a:rPr lang="en-US" sz="700" dirty="0">
                <a:solidFill>
                  <a:schemeClr val="accent1"/>
                </a:solidFill>
                <a:latin typeface="Arial"/>
                <a:cs typeface="Arial"/>
              </a:rPr>
              <a:t>05/12/1966</a:t>
            </a:r>
          </a:p>
          <a:p>
            <a:pPr algn="ctr"/>
            <a:r>
              <a:rPr lang="en-US" sz="700" dirty="0">
                <a:solidFill>
                  <a:schemeClr val="accent1"/>
                </a:solidFill>
                <a:latin typeface="Arial"/>
                <a:cs typeface="Arial"/>
              </a:rPr>
              <a:t>Philosopher</a:t>
            </a:r>
          </a:p>
        </p:txBody>
      </p:sp>
      <p:sp>
        <p:nvSpPr>
          <p:cNvPr id="187" name="Rectangle 186">
            <a:extLst>
              <a:ext uri="{FF2B5EF4-FFF2-40B4-BE49-F238E27FC236}">
                <a16:creationId xmlns:a16="http://schemas.microsoft.com/office/drawing/2014/main" id="{F794E9E4-BB0D-9B42-9ECA-C5387B52674A}"/>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Ted</a:t>
            </a:r>
          </a:p>
          <a:p>
            <a:pPr algn="ctr"/>
            <a:r>
              <a:rPr lang="en-US" sz="700" dirty="0">
                <a:solidFill>
                  <a:schemeClr val="accent1"/>
                </a:solidFill>
                <a:latin typeface="Arial"/>
                <a:cs typeface="Arial"/>
              </a:rPr>
              <a:t>12/06/1998</a:t>
            </a:r>
          </a:p>
          <a:p>
            <a:pPr algn="ctr"/>
            <a:r>
              <a:rPr lang="en-US" sz="700" dirty="0">
                <a:solidFill>
                  <a:schemeClr val="accent1"/>
                </a:solidFill>
                <a:latin typeface="Arial"/>
                <a:cs typeface="Arial"/>
              </a:rPr>
              <a:t>Actress</a:t>
            </a:r>
          </a:p>
        </p:txBody>
      </p:sp>
      <p:sp>
        <p:nvSpPr>
          <p:cNvPr id="188" name="Rectangle 187">
            <a:extLst>
              <a:ext uri="{FF2B5EF4-FFF2-40B4-BE49-F238E27FC236}">
                <a16:creationId xmlns:a16="http://schemas.microsoft.com/office/drawing/2014/main" id="{ECB747F9-BBAB-FE4F-89D2-DF943F1CBCD5}"/>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Bea</a:t>
            </a:r>
          </a:p>
          <a:p>
            <a:pPr algn="ctr"/>
            <a:r>
              <a:rPr lang="en-US" sz="700" dirty="0">
                <a:solidFill>
                  <a:schemeClr val="accent1"/>
                </a:solidFill>
                <a:latin typeface="Arial"/>
                <a:cs typeface="Arial"/>
              </a:rPr>
              <a:t>10/12/1955</a:t>
            </a:r>
          </a:p>
          <a:p>
            <a:pPr algn="ctr"/>
            <a:r>
              <a:rPr lang="en-US" sz="700" dirty="0">
                <a:solidFill>
                  <a:schemeClr val="accent1"/>
                </a:solidFill>
                <a:latin typeface="Arial"/>
                <a:cs typeface="Arial"/>
              </a:rPr>
              <a:t>Astronomer</a:t>
            </a:r>
          </a:p>
          <a:p>
            <a:pPr algn="ctr"/>
            <a:endParaRPr lang="en-US" sz="1600" dirty="0">
              <a:solidFill>
                <a:schemeClr val="accent1"/>
              </a:solidFill>
              <a:latin typeface="Arial"/>
              <a:cs typeface="Arial"/>
            </a:endParaRPr>
          </a:p>
        </p:txBody>
      </p:sp>
      <p:sp>
        <p:nvSpPr>
          <p:cNvPr id="189" name="Rectangle 188">
            <a:extLst>
              <a:ext uri="{FF2B5EF4-FFF2-40B4-BE49-F238E27FC236}">
                <a16:creationId xmlns:a16="http://schemas.microsoft.com/office/drawing/2014/main" id="{C554A04B-99DE-1846-85B9-0DDF47ADC20C}"/>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Lou</a:t>
            </a:r>
          </a:p>
          <a:p>
            <a:pPr algn="ctr"/>
            <a:r>
              <a:rPr lang="en-US" sz="700" dirty="0">
                <a:solidFill>
                  <a:schemeClr val="accent1"/>
                </a:solidFill>
                <a:latin typeface="Arial"/>
                <a:cs typeface="Arial"/>
              </a:rPr>
              <a:t>02/13/1943</a:t>
            </a:r>
          </a:p>
          <a:p>
            <a:pPr algn="ctr"/>
            <a:r>
              <a:rPr lang="en-US" sz="700" dirty="0">
                <a:solidFill>
                  <a:schemeClr val="accent1"/>
                </a:solidFill>
                <a:latin typeface="Arial"/>
                <a:cs typeface="Arial"/>
              </a:rPr>
              <a:t>Biologist</a:t>
            </a:r>
          </a:p>
        </p:txBody>
      </p:sp>
      <p:sp>
        <p:nvSpPr>
          <p:cNvPr id="190" name="Rectangle 189">
            <a:extLst>
              <a:ext uri="{FF2B5EF4-FFF2-40B4-BE49-F238E27FC236}">
                <a16:creationId xmlns:a16="http://schemas.microsoft.com/office/drawing/2014/main" id="{C0D816AA-5195-F546-9DF4-B208630E9F87}"/>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Max</a:t>
            </a:r>
          </a:p>
          <a:p>
            <a:pPr algn="ctr"/>
            <a:r>
              <a:rPr lang="en-US" sz="700" dirty="0">
                <a:solidFill>
                  <a:schemeClr val="accent1"/>
                </a:solidFill>
                <a:latin typeface="Arial"/>
                <a:cs typeface="Arial"/>
              </a:rPr>
              <a:t>06/24/1971</a:t>
            </a:r>
          </a:p>
          <a:p>
            <a:pPr algn="ctr"/>
            <a:r>
              <a:rPr lang="en-US" sz="700" dirty="0">
                <a:solidFill>
                  <a:schemeClr val="accent1"/>
                </a:solidFill>
                <a:latin typeface="Arial"/>
                <a:cs typeface="Arial"/>
              </a:rPr>
              <a:t>Scientist</a:t>
            </a:r>
          </a:p>
        </p:txBody>
      </p:sp>
      <p:sp>
        <p:nvSpPr>
          <p:cNvPr id="191" name="Rectangle 190">
            <a:extLst>
              <a:ext uri="{FF2B5EF4-FFF2-40B4-BE49-F238E27FC236}">
                <a16:creationId xmlns:a16="http://schemas.microsoft.com/office/drawing/2014/main" id="{8587B990-E064-324E-B4C3-10D2FB0C0772}"/>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Zoe</a:t>
            </a:r>
          </a:p>
          <a:p>
            <a:pPr algn="ctr"/>
            <a:r>
              <a:rPr lang="en-US" sz="700" dirty="0">
                <a:solidFill>
                  <a:schemeClr val="accent1"/>
                </a:solidFill>
                <a:latin typeface="Arial"/>
                <a:cs typeface="Arial"/>
              </a:rPr>
              <a:t>10/12/1965</a:t>
            </a:r>
          </a:p>
          <a:p>
            <a:pPr algn="ctr"/>
            <a:r>
              <a:rPr lang="en-US" sz="700" dirty="0">
                <a:solidFill>
                  <a:schemeClr val="accent1"/>
                </a:solidFill>
                <a:latin typeface="Arial"/>
                <a:cs typeface="Arial"/>
              </a:rPr>
              <a:t>Inventor</a:t>
            </a:r>
          </a:p>
        </p:txBody>
      </p:sp>
      <p:sp>
        <p:nvSpPr>
          <p:cNvPr id="192" name="Rectangle 191">
            <a:extLst>
              <a:ext uri="{FF2B5EF4-FFF2-40B4-BE49-F238E27FC236}">
                <a16:creationId xmlns:a16="http://schemas.microsoft.com/office/drawing/2014/main" id="{7B6FB34A-C0FF-B74C-A5FC-54B87CD6FDB6}"/>
              </a:ext>
            </a:extLst>
          </p:cNvPr>
          <p:cNvSpPr/>
          <p:nvPr/>
        </p:nvSpPr>
        <p:spPr>
          <a:xfrm>
            <a:off x="6764155" y="409065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3" name="Rectangle 192">
            <a:extLst>
              <a:ext uri="{FF2B5EF4-FFF2-40B4-BE49-F238E27FC236}">
                <a16:creationId xmlns:a16="http://schemas.microsoft.com/office/drawing/2014/main" id="{1EFB4A79-D9CE-A940-B412-6EC84EE1DC85}"/>
              </a:ext>
            </a:extLst>
          </p:cNvPr>
          <p:cNvSpPr/>
          <p:nvPr/>
        </p:nvSpPr>
        <p:spPr>
          <a:xfrm>
            <a:off x="6764155" y="4094101"/>
            <a:ext cx="655466" cy="553671"/>
          </a:xfrm>
          <a:prstGeom prst="rect">
            <a:avLst/>
          </a:prstGeom>
          <a:solidFill>
            <a:schemeClr val="accent3">
              <a:lumMod val="20000"/>
              <a:lumOff val="8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spcBef>
                <a:spcPts val="500"/>
              </a:spcBef>
              <a:spcAft>
                <a:spcPts val="500"/>
              </a:spcAft>
            </a:pPr>
            <a:r>
              <a:rPr lang="en-US" sz="1400" dirty="0">
                <a:solidFill>
                  <a:schemeClr val="accent1"/>
                </a:solidFill>
                <a:latin typeface="Arial"/>
                <a:cs typeface="Arial"/>
              </a:rPr>
              <a:t>Key Value</a:t>
            </a:r>
          </a:p>
        </p:txBody>
      </p:sp>
      <p:sp>
        <p:nvSpPr>
          <p:cNvPr id="194" name="Rectangle 193">
            <a:extLst>
              <a:ext uri="{FF2B5EF4-FFF2-40B4-BE49-F238E27FC236}">
                <a16:creationId xmlns:a16="http://schemas.microsoft.com/office/drawing/2014/main" id="{0D8F52F6-9DAB-FA45-A2DD-43C60AC5C5E9}"/>
              </a:ext>
            </a:extLst>
          </p:cNvPr>
          <p:cNvSpPr/>
          <p:nvPr/>
        </p:nvSpPr>
        <p:spPr>
          <a:xfrm>
            <a:off x="6000029" y="291981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5" name="Rectangle 194">
            <a:extLst>
              <a:ext uri="{FF2B5EF4-FFF2-40B4-BE49-F238E27FC236}">
                <a16:creationId xmlns:a16="http://schemas.microsoft.com/office/drawing/2014/main" id="{C2519BCE-B261-9441-8021-AC4D5C12BEB2}"/>
              </a:ext>
            </a:extLst>
          </p:cNvPr>
          <p:cNvSpPr/>
          <p:nvPr/>
        </p:nvSpPr>
        <p:spPr>
          <a:xfrm>
            <a:off x="3654524" y="1968503"/>
            <a:ext cx="5296529" cy="523220"/>
          </a:xfrm>
          <a:prstGeom prst="rect">
            <a:avLst/>
          </a:prstGeom>
          <a:solidFill>
            <a:srgbClr val="E6A20E"/>
          </a:solidFill>
        </p:spPr>
        <p:txBody>
          <a:bodyPr wrap="square">
            <a:spAutoFit/>
          </a:bodyPr>
          <a:lstStyle/>
          <a:p>
            <a:r>
              <a:rPr lang="en-US" altLang="zh-CN" sz="1400" dirty="0">
                <a:latin typeface="Arial"/>
                <a:cs typeface="Arial"/>
              </a:rPr>
              <a:t>Hash tables are often used to store </a:t>
            </a:r>
            <a:r>
              <a:rPr lang="en-US" altLang="zh-CN" sz="1400" dirty="0">
                <a:solidFill>
                  <a:schemeClr val="accent1"/>
                </a:solidFill>
                <a:latin typeface="Arial"/>
                <a:cs typeface="Arial"/>
              </a:rPr>
              <a:t>&lt;key, value&gt; </a:t>
            </a:r>
            <a:r>
              <a:rPr lang="en-US" altLang="zh-CN" sz="1400" dirty="0">
                <a:latin typeface="Arial"/>
                <a:cs typeface="Arial"/>
              </a:rPr>
              <a:t>pairs, which can be the objects in java. Key is just one of the object’s property</a:t>
            </a:r>
            <a:endParaRPr lang="en-US" sz="1400" dirty="0">
              <a:solidFill>
                <a:schemeClr val="accent1"/>
              </a:solidFill>
              <a:latin typeface="Arial"/>
              <a:cs typeface="Arial"/>
            </a:endParaRPr>
          </a:p>
        </p:txBody>
      </p:sp>
      <p:sp>
        <p:nvSpPr>
          <p:cNvPr id="196" name="Rounded Rectangle 195">
            <a:extLst>
              <a:ext uri="{FF2B5EF4-FFF2-40B4-BE49-F238E27FC236}">
                <a16:creationId xmlns:a16="http://schemas.microsoft.com/office/drawing/2014/main" id="{3F853600-D0AA-E548-BD9F-E8C8F1114285}"/>
              </a:ext>
            </a:extLst>
          </p:cNvPr>
          <p:cNvSpPr/>
          <p:nvPr/>
        </p:nvSpPr>
        <p:spPr>
          <a:xfrm>
            <a:off x="5293577" y="5498768"/>
            <a:ext cx="735188"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Mod</a:t>
            </a:r>
            <a:endParaRPr lang="en-US" sz="1600" dirty="0">
              <a:solidFill>
                <a:schemeClr val="accent1"/>
              </a:solidFill>
            </a:endParaRPr>
          </a:p>
        </p:txBody>
      </p:sp>
      <p:cxnSp>
        <p:nvCxnSpPr>
          <p:cNvPr id="197" name="Straight Arrow Connector 196">
            <a:extLst>
              <a:ext uri="{FF2B5EF4-FFF2-40B4-BE49-F238E27FC236}">
                <a16:creationId xmlns:a16="http://schemas.microsoft.com/office/drawing/2014/main" id="{A33F06FB-213B-8744-91B3-422AD0D994B2}"/>
              </a:ext>
            </a:extLst>
          </p:cNvPr>
          <p:cNvCxnSpPr>
            <a:cxnSpLocks/>
          </p:cNvCxnSpPr>
          <p:nvPr/>
        </p:nvCxnSpPr>
        <p:spPr>
          <a:xfrm>
            <a:off x="4911512" y="5769286"/>
            <a:ext cx="382065"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98" name="Oval 197">
            <a:extLst>
              <a:ext uri="{FF2B5EF4-FFF2-40B4-BE49-F238E27FC236}">
                <a16:creationId xmlns:a16="http://schemas.microsoft.com/office/drawing/2014/main" id="{50E6258D-3FE5-EB43-92F6-3D69445787C7}"/>
              </a:ext>
            </a:extLst>
          </p:cNvPr>
          <p:cNvSpPr/>
          <p:nvPr/>
        </p:nvSpPr>
        <p:spPr>
          <a:xfrm>
            <a:off x="6614329"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Array</a:t>
            </a:r>
          </a:p>
          <a:p>
            <a:pPr algn="ctr"/>
            <a:r>
              <a:rPr lang="en-US" altLang="zh-CN" sz="1400" dirty="0">
                <a:solidFill>
                  <a:schemeClr val="accent1"/>
                </a:solidFill>
                <a:latin typeface="Arial" panose="020B0604020202020204" pitchFamily="34" charset="0"/>
                <a:cs typeface="Arial" panose="020B0604020202020204" pitchFamily="34" charset="0"/>
              </a:rPr>
              <a:t>Index</a:t>
            </a:r>
            <a:endParaRPr lang="en-US" sz="1400" dirty="0">
              <a:solidFill>
                <a:schemeClr val="accent1"/>
              </a:solidFill>
              <a:latin typeface="Arial" panose="020B0604020202020204" pitchFamily="34" charset="0"/>
              <a:cs typeface="Arial" panose="020B0604020202020204" pitchFamily="34" charset="0"/>
            </a:endParaRPr>
          </a:p>
        </p:txBody>
      </p:sp>
      <p:cxnSp>
        <p:nvCxnSpPr>
          <p:cNvPr id="199" name="Straight Arrow Connector 198">
            <a:extLst>
              <a:ext uri="{FF2B5EF4-FFF2-40B4-BE49-F238E27FC236}">
                <a16:creationId xmlns:a16="http://schemas.microsoft.com/office/drawing/2014/main" id="{A5BE8E35-F536-B94C-B3A6-7F8F5723E674}"/>
              </a:ext>
            </a:extLst>
          </p:cNvPr>
          <p:cNvCxnSpPr>
            <a:cxnSpLocks/>
          </p:cNvCxnSpPr>
          <p:nvPr/>
        </p:nvCxnSpPr>
        <p:spPr>
          <a:xfrm>
            <a:off x="6028765" y="5769286"/>
            <a:ext cx="585564"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00" name="Straight Arrow Connector 199">
            <a:extLst>
              <a:ext uri="{FF2B5EF4-FFF2-40B4-BE49-F238E27FC236}">
                <a16:creationId xmlns:a16="http://schemas.microsoft.com/office/drawing/2014/main" id="{EB815D5F-CBC9-5B4D-86D7-4EE8FFF1F49D}"/>
              </a:ext>
            </a:extLst>
          </p:cNvPr>
          <p:cNvCxnSpPr>
            <a:cxnSpLocks/>
            <a:stCxn id="198" idx="0"/>
            <a:endCxn id="56" idx="0"/>
          </p:cNvCxnSpPr>
          <p:nvPr/>
        </p:nvCxnSpPr>
        <p:spPr>
          <a:xfrm flipV="1">
            <a:off x="7088307" y="4678615"/>
            <a:ext cx="0" cy="61669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D838F475-74DD-0245-A690-89A59F7C254E}"/>
              </a:ext>
            </a:extLst>
          </p:cNvPr>
          <p:cNvCxnSpPr>
            <a:cxnSpLocks/>
            <a:stCxn id="143" idx="0"/>
          </p:cNvCxnSpPr>
          <p:nvPr/>
        </p:nvCxnSpPr>
        <p:spPr>
          <a:xfrm flipH="1" flipV="1">
            <a:off x="3409995" y="2995681"/>
            <a:ext cx="1027539" cy="2299627"/>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99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dissolve">
                                      <p:cBhvr>
                                        <p:cTn id="7" dur="500"/>
                                        <p:tgtEl>
                                          <p:spTgt spid="8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dissolve">
                                      <p:cBhvr>
                                        <p:cTn id="10" dur="500"/>
                                        <p:tgtEl>
                                          <p:spTgt spid="4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dissolve">
                                      <p:cBhvr>
                                        <p:cTn id="13" dur="500"/>
                                        <p:tgtEl>
                                          <p:spTgt spid="4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dissolve">
                                      <p:cBhvr>
                                        <p:cTn id="19" dur="500"/>
                                        <p:tgtEl>
                                          <p:spTgt spid="4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dissolve">
                                      <p:cBhvr>
                                        <p:cTn id="22" dur="500"/>
                                        <p:tgtEl>
                                          <p:spTgt spid="4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dissolve">
                                      <p:cBhvr>
                                        <p:cTn id="28" dur="500"/>
                                        <p:tgtEl>
                                          <p:spTgt spid="4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dissolve">
                                      <p:cBhvr>
                                        <p:cTn id="31" dur="500"/>
                                        <p:tgtEl>
                                          <p:spTgt spid="5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dissolve">
                                      <p:cBhvr>
                                        <p:cTn id="34" dur="500"/>
                                        <p:tgtEl>
                                          <p:spTgt spid="5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dissolve">
                                      <p:cBhvr>
                                        <p:cTn id="37" dur="500"/>
                                        <p:tgtEl>
                                          <p:spTgt spid="5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dissolve">
                                      <p:cBhvr>
                                        <p:cTn id="43" dur="500"/>
                                        <p:tgtEl>
                                          <p:spTgt spid="5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dissolve">
                                      <p:cBhvr>
                                        <p:cTn id="46" dur="500"/>
                                        <p:tgtEl>
                                          <p:spTgt spid="5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dissolve">
                                      <p:cBhvr>
                                        <p:cTn id="49" dur="500"/>
                                        <p:tgtEl>
                                          <p:spTgt spid="5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dissolve">
                                      <p:cBhvr>
                                        <p:cTn id="55" dur="500"/>
                                        <p:tgtEl>
                                          <p:spTgt spid="5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dissolve">
                                      <p:cBhvr>
                                        <p:cTn id="58" dur="500"/>
                                        <p:tgtEl>
                                          <p:spTgt spid="5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dissolve">
                                      <p:cBhvr>
                                        <p:cTn id="61" dur="500"/>
                                        <p:tgtEl>
                                          <p:spTgt spid="6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dissolve">
                                      <p:cBhvr>
                                        <p:cTn id="64" dur="500"/>
                                        <p:tgtEl>
                                          <p:spTgt spid="6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dissolve">
                                      <p:cBhvr>
                                        <p:cTn id="67" dur="500"/>
                                        <p:tgtEl>
                                          <p:spTgt spid="6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dissolve">
                                      <p:cBhvr>
                                        <p:cTn id="70" dur="500"/>
                                        <p:tgtEl>
                                          <p:spTgt spid="6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dissolve">
                                      <p:cBhvr>
                                        <p:cTn id="73" dur="500"/>
                                        <p:tgtEl>
                                          <p:spTgt spid="64"/>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dissolve">
                                      <p:cBhvr>
                                        <p:cTn id="76" dur="500"/>
                                        <p:tgtEl>
                                          <p:spTgt spid="6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dissolve">
                                      <p:cBhvr>
                                        <p:cTn id="79" dur="500"/>
                                        <p:tgtEl>
                                          <p:spTgt spid="6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dissolve">
                                      <p:cBhvr>
                                        <p:cTn id="82" dur="500"/>
                                        <p:tgtEl>
                                          <p:spTgt spid="6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dissolve">
                                      <p:cBhvr>
                                        <p:cTn id="85" dur="500"/>
                                        <p:tgtEl>
                                          <p:spTgt spid="70"/>
                                        </p:tgtEl>
                                      </p:cBhvr>
                                    </p:animEffect>
                                  </p:childTnLst>
                                </p:cTn>
                              </p:par>
                              <p:par>
                                <p:cTn id="86" presetID="9" presetClass="entr" presetSubtype="0" fill="hold" grpId="1" nodeType="withEffect">
                                  <p:stCondLst>
                                    <p:cond delay="0"/>
                                  </p:stCondLst>
                                  <p:childTnLst>
                                    <p:set>
                                      <p:cBhvr>
                                        <p:cTn id="87" dur="1" fill="hold">
                                          <p:stCondLst>
                                            <p:cond delay="0"/>
                                          </p:stCondLst>
                                        </p:cTn>
                                        <p:tgtEl>
                                          <p:spTgt spid="167"/>
                                        </p:tgtEl>
                                        <p:attrNameLst>
                                          <p:attrName>style.visibility</p:attrName>
                                        </p:attrNameLst>
                                      </p:cBhvr>
                                      <p:to>
                                        <p:strVal val="visible"/>
                                      </p:to>
                                    </p:set>
                                    <p:animEffect transition="in" filter="dissolve">
                                      <p:cBhvr>
                                        <p:cTn id="88" dur="500"/>
                                        <p:tgtEl>
                                          <p:spTgt spid="16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dissolve">
                                      <p:cBhvr>
                                        <p:cTn id="91" dur="500"/>
                                        <p:tgtEl>
                                          <p:spTgt spid="7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dissolve">
                                      <p:cBhvr>
                                        <p:cTn id="94" dur="500"/>
                                        <p:tgtEl>
                                          <p:spTgt spid="7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dissolve">
                                      <p:cBhvr>
                                        <p:cTn id="97" dur="500"/>
                                        <p:tgtEl>
                                          <p:spTgt spid="7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dissolve">
                                      <p:cBhvr>
                                        <p:cTn id="100" dur="500"/>
                                        <p:tgtEl>
                                          <p:spTgt spid="7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dissolve">
                                      <p:cBhvr>
                                        <p:cTn id="103" dur="500"/>
                                        <p:tgtEl>
                                          <p:spTgt spid="7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76"/>
                                        </p:tgtEl>
                                        <p:attrNameLst>
                                          <p:attrName>style.visibility</p:attrName>
                                        </p:attrNameLst>
                                      </p:cBhvr>
                                      <p:to>
                                        <p:strVal val="visible"/>
                                      </p:to>
                                    </p:set>
                                    <p:animEffect transition="in" filter="dissolve">
                                      <p:cBhvr>
                                        <p:cTn id="106" dur="500"/>
                                        <p:tgtEl>
                                          <p:spTgt spid="76"/>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dissolve">
                                      <p:cBhvr>
                                        <p:cTn id="109" dur="500"/>
                                        <p:tgtEl>
                                          <p:spTgt spid="7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dissolve">
                                      <p:cBhvr>
                                        <p:cTn id="112" dur="500"/>
                                        <p:tgtEl>
                                          <p:spTgt spid="7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dissolve">
                                      <p:cBhvr>
                                        <p:cTn id="115" dur="500"/>
                                        <p:tgtEl>
                                          <p:spTgt spid="81"/>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dissolve">
                                      <p:cBhvr>
                                        <p:cTn id="120" dur="500"/>
                                        <p:tgtEl>
                                          <p:spTgt spid="115"/>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22"/>
                                        </p:tgtEl>
                                        <p:attrNameLst>
                                          <p:attrName>style.visibility</p:attrName>
                                        </p:attrNameLst>
                                      </p:cBhvr>
                                      <p:to>
                                        <p:strVal val="visible"/>
                                      </p:to>
                                    </p:set>
                                    <p:animEffect transition="in" filter="dissolve">
                                      <p:cBhvr>
                                        <p:cTn id="125" dur="500"/>
                                        <p:tgtEl>
                                          <p:spTgt spid="122"/>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36"/>
                                        </p:tgtEl>
                                        <p:attrNameLst>
                                          <p:attrName>style.visibility</p:attrName>
                                        </p:attrNameLst>
                                      </p:cBhvr>
                                      <p:to>
                                        <p:strVal val="visible"/>
                                      </p:to>
                                    </p:set>
                                    <p:animEffect transition="in" filter="dissolve">
                                      <p:cBhvr>
                                        <p:cTn id="130" dur="500"/>
                                        <p:tgtEl>
                                          <p:spTgt spid="13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129"/>
                                        </p:tgtEl>
                                        <p:attrNameLst>
                                          <p:attrName>style.visibility</p:attrName>
                                        </p:attrNameLst>
                                      </p:cBhvr>
                                      <p:to>
                                        <p:strVal val="visible"/>
                                      </p:to>
                                    </p:set>
                                    <p:animEffect transition="in" filter="dissolve">
                                      <p:cBhvr>
                                        <p:cTn id="135" dur="500"/>
                                        <p:tgtEl>
                                          <p:spTgt spid="129"/>
                                        </p:tgtEl>
                                      </p:cBhvr>
                                    </p:animEffect>
                                  </p:childTnLst>
                                </p:cTn>
                              </p:par>
                            </p:childTnLst>
                          </p:cTn>
                        </p:par>
                      </p:childTnLst>
                    </p:cTn>
                  </p:par>
                  <p:par>
                    <p:cTn id="136" fill="hold">
                      <p:stCondLst>
                        <p:cond delay="indefinite"/>
                      </p:stCondLst>
                      <p:childTnLst>
                        <p:par>
                          <p:cTn id="137" fill="hold">
                            <p:stCondLst>
                              <p:cond delay="0"/>
                            </p:stCondLst>
                            <p:childTnLst>
                              <p:par>
                                <p:cTn id="138" presetID="0" presetClass="path" presetSubtype="0" accel="50000" decel="50000" fill="hold" grpId="0" nodeType="clickEffect">
                                  <p:stCondLst>
                                    <p:cond delay="0"/>
                                  </p:stCondLst>
                                  <p:childTnLst>
                                    <p:animMotion origin="layout" path="M -0.00157 0.00023 L -0.44723 -0.31019 " pathEditMode="relative" rAng="0" ptsTypes="AA">
                                      <p:cBhvr>
                                        <p:cTn id="139" dur="2000" fill="hold"/>
                                        <p:tgtEl>
                                          <p:spTgt spid="167"/>
                                        </p:tgtEl>
                                        <p:attrNameLst>
                                          <p:attrName>ppt_x</p:attrName>
                                          <p:attrName>ppt_y</p:attrName>
                                        </p:attrNameLst>
                                      </p:cBhvr>
                                      <p:rCtr x="-22292" y="-15532"/>
                                    </p:animMotion>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95"/>
                                        </p:tgtEl>
                                        <p:attrNameLst>
                                          <p:attrName>style.visibility</p:attrName>
                                        </p:attrNameLst>
                                      </p:cBhvr>
                                      <p:to>
                                        <p:strVal val="visible"/>
                                      </p:to>
                                    </p:set>
                                    <p:animEffect transition="in" filter="dissolve">
                                      <p:cBhvr>
                                        <p:cTn id="144" dur="500"/>
                                        <p:tgtEl>
                                          <p:spTgt spid="19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94"/>
                                        </p:tgtEl>
                                        <p:attrNameLst>
                                          <p:attrName>style.visibility</p:attrName>
                                        </p:attrNameLst>
                                      </p:cBhvr>
                                      <p:to>
                                        <p:strVal val="visible"/>
                                      </p:to>
                                    </p:set>
                                    <p:animEffect transition="in" filter="dissolve">
                                      <p:cBhvr>
                                        <p:cTn id="149" dur="500"/>
                                        <p:tgtEl>
                                          <p:spTgt spid="194"/>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169"/>
                                        </p:tgtEl>
                                        <p:attrNameLst>
                                          <p:attrName>style.visibility</p:attrName>
                                        </p:attrNameLst>
                                      </p:cBhvr>
                                      <p:to>
                                        <p:strVal val="visible"/>
                                      </p:to>
                                    </p:set>
                                    <p:animEffect transition="in" filter="dissolve">
                                      <p:cBhvr>
                                        <p:cTn id="154" dur="1000"/>
                                        <p:tgtEl>
                                          <p:spTgt spid="169"/>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70"/>
                                        </p:tgtEl>
                                        <p:attrNameLst>
                                          <p:attrName>style.visibility</p:attrName>
                                        </p:attrNameLst>
                                      </p:cBhvr>
                                      <p:to>
                                        <p:strVal val="visible"/>
                                      </p:to>
                                    </p:set>
                                    <p:animEffect transition="in" filter="dissolve">
                                      <p:cBhvr>
                                        <p:cTn id="157" dur="1000"/>
                                        <p:tgtEl>
                                          <p:spTgt spid="170"/>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71"/>
                                        </p:tgtEl>
                                        <p:attrNameLst>
                                          <p:attrName>style.visibility</p:attrName>
                                        </p:attrNameLst>
                                      </p:cBhvr>
                                      <p:to>
                                        <p:strVal val="visible"/>
                                      </p:to>
                                    </p:set>
                                    <p:animEffect transition="in" filter="dissolve">
                                      <p:cBhvr>
                                        <p:cTn id="160" dur="1000"/>
                                        <p:tgtEl>
                                          <p:spTgt spid="171"/>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72"/>
                                        </p:tgtEl>
                                        <p:attrNameLst>
                                          <p:attrName>style.visibility</p:attrName>
                                        </p:attrNameLst>
                                      </p:cBhvr>
                                      <p:to>
                                        <p:strVal val="visible"/>
                                      </p:to>
                                    </p:set>
                                    <p:animEffect transition="in" filter="dissolve">
                                      <p:cBhvr>
                                        <p:cTn id="163" dur="1000"/>
                                        <p:tgtEl>
                                          <p:spTgt spid="172"/>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73"/>
                                        </p:tgtEl>
                                        <p:attrNameLst>
                                          <p:attrName>style.visibility</p:attrName>
                                        </p:attrNameLst>
                                      </p:cBhvr>
                                      <p:to>
                                        <p:strVal val="visible"/>
                                      </p:to>
                                    </p:set>
                                    <p:animEffect transition="in" filter="dissolve">
                                      <p:cBhvr>
                                        <p:cTn id="166" dur="1000"/>
                                        <p:tgtEl>
                                          <p:spTgt spid="173"/>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174"/>
                                        </p:tgtEl>
                                        <p:attrNameLst>
                                          <p:attrName>style.visibility</p:attrName>
                                        </p:attrNameLst>
                                      </p:cBhvr>
                                      <p:to>
                                        <p:strVal val="visible"/>
                                      </p:to>
                                    </p:set>
                                    <p:animEffect transition="in" filter="dissolve">
                                      <p:cBhvr>
                                        <p:cTn id="169" dur="1000"/>
                                        <p:tgtEl>
                                          <p:spTgt spid="174"/>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75"/>
                                        </p:tgtEl>
                                        <p:attrNameLst>
                                          <p:attrName>style.visibility</p:attrName>
                                        </p:attrNameLst>
                                      </p:cBhvr>
                                      <p:to>
                                        <p:strVal val="visible"/>
                                      </p:to>
                                    </p:set>
                                    <p:animEffect transition="in" filter="dissolve">
                                      <p:cBhvr>
                                        <p:cTn id="172" dur="1000"/>
                                        <p:tgtEl>
                                          <p:spTgt spid="175"/>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176"/>
                                        </p:tgtEl>
                                        <p:attrNameLst>
                                          <p:attrName>style.visibility</p:attrName>
                                        </p:attrNameLst>
                                      </p:cBhvr>
                                      <p:to>
                                        <p:strVal val="visible"/>
                                      </p:to>
                                    </p:set>
                                    <p:animEffect transition="in" filter="dissolve">
                                      <p:cBhvr>
                                        <p:cTn id="175" dur="1000"/>
                                        <p:tgtEl>
                                          <p:spTgt spid="17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77"/>
                                        </p:tgtEl>
                                        <p:attrNameLst>
                                          <p:attrName>style.visibility</p:attrName>
                                        </p:attrNameLst>
                                      </p:cBhvr>
                                      <p:to>
                                        <p:strVal val="visible"/>
                                      </p:to>
                                    </p:set>
                                    <p:animEffect transition="in" filter="dissolve">
                                      <p:cBhvr>
                                        <p:cTn id="178" dur="1000"/>
                                        <p:tgtEl>
                                          <p:spTgt spid="17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79"/>
                                        </p:tgtEl>
                                        <p:attrNameLst>
                                          <p:attrName>style.visibility</p:attrName>
                                        </p:attrNameLst>
                                      </p:cBhvr>
                                      <p:to>
                                        <p:strVal val="visible"/>
                                      </p:to>
                                    </p:set>
                                    <p:animEffect transition="in" filter="dissolve">
                                      <p:cBhvr>
                                        <p:cTn id="181" dur="1000"/>
                                        <p:tgtEl>
                                          <p:spTgt spid="179"/>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80"/>
                                        </p:tgtEl>
                                        <p:attrNameLst>
                                          <p:attrName>style.visibility</p:attrName>
                                        </p:attrNameLst>
                                      </p:cBhvr>
                                      <p:to>
                                        <p:strVal val="visible"/>
                                      </p:to>
                                    </p:set>
                                    <p:animEffect transition="in" filter="dissolve">
                                      <p:cBhvr>
                                        <p:cTn id="184" dur="1000"/>
                                        <p:tgtEl>
                                          <p:spTgt spid="180"/>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81"/>
                                        </p:tgtEl>
                                        <p:attrNameLst>
                                          <p:attrName>style.visibility</p:attrName>
                                        </p:attrNameLst>
                                      </p:cBhvr>
                                      <p:to>
                                        <p:strVal val="visible"/>
                                      </p:to>
                                    </p:set>
                                    <p:animEffect transition="in" filter="dissolve">
                                      <p:cBhvr>
                                        <p:cTn id="187" dur="1000"/>
                                        <p:tgtEl>
                                          <p:spTgt spid="181"/>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82"/>
                                        </p:tgtEl>
                                        <p:attrNameLst>
                                          <p:attrName>style.visibility</p:attrName>
                                        </p:attrNameLst>
                                      </p:cBhvr>
                                      <p:to>
                                        <p:strVal val="visible"/>
                                      </p:to>
                                    </p:set>
                                    <p:animEffect transition="in" filter="dissolve">
                                      <p:cBhvr>
                                        <p:cTn id="190" dur="1000"/>
                                        <p:tgtEl>
                                          <p:spTgt spid="182"/>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83"/>
                                        </p:tgtEl>
                                        <p:attrNameLst>
                                          <p:attrName>style.visibility</p:attrName>
                                        </p:attrNameLst>
                                      </p:cBhvr>
                                      <p:to>
                                        <p:strVal val="visible"/>
                                      </p:to>
                                    </p:set>
                                    <p:animEffect transition="in" filter="dissolve">
                                      <p:cBhvr>
                                        <p:cTn id="193" dur="1000"/>
                                        <p:tgtEl>
                                          <p:spTgt spid="183"/>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84"/>
                                        </p:tgtEl>
                                        <p:attrNameLst>
                                          <p:attrName>style.visibility</p:attrName>
                                        </p:attrNameLst>
                                      </p:cBhvr>
                                      <p:to>
                                        <p:strVal val="visible"/>
                                      </p:to>
                                    </p:set>
                                    <p:animEffect transition="in" filter="dissolve">
                                      <p:cBhvr>
                                        <p:cTn id="196" dur="1000"/>
                                        <p:tgtEl>
                                          <p:spTgt spid="184"/>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85"/>
                                        </p:tgtEl>
                                        <p:attrNameLst>
                                          <p:attrName>style.visibility</p:attrName>
                                        </p:attrNameLst>
                                      </p:cBhvr>
                                      <p:to>
                                        <p:strVal val="visible"/>
                                      </p:to>
                                    </p:set>
                                    <p:animEffect transition="in" filter="dissolve">
                                      <p:cBhvr>
                                        <p:cTn id="199" dur="1000"/>
                                        <p:tgtEl>
                                          <p:spTgt spid="185"/>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86"/>
                                        </p:tgtEl>
                                        <p:attrNameLst>
                                          <p:attrName>style.visibility</p:attrName>
                                        </p:attrNameLst>
                                      </p:cBhvr>
                                      <p:to>
                                        <p:strVal val="visible"/>
                                      </p:to>
                                    </p:set>
                                    <p:animEffect transition="in" filter="dissolve">
                                      <p:cBhvr>
                                        <p:cTn id="202" dur="1000"/>
                                        <p:tgtEl>
                                          <p:spTgt spid="186"/>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87"/>
                                        </p:tgtEl>
                                        <p:attrNameLst>
                                          <p:attrName>style.visibility</p:attrName>
                                        </p:attrNameLst>
                                      </p:cBhvr>
                                      <p:to>
                                        <p:strVal val="visible"/>
                                      </p:to>
                                    </p:set>
                                    <p:animEffect transition="in" filter="dissolve">
                                      <p:cBhvr>
                                        <p:cTn id="205" dur="1000"/>
                                        <p:tgtEl>
                                          <p:spTgt spid="187"/>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88"/>
                                        </p:tgtEl>
                                        <p:attrNameLst>
                                          <p:attrName>style.visibility</p:attrName>
                                        </p:attrNameLst>
                                      </p:cBhvr>
                                      <p:to>
                                        <p:strVal val="visible"/>
                                      </p:to>
                                    </p:set>
                                    <p:animEffect transition="in" filter="dissolve">
                                      <p:cBhvr>
                                        <p:cTn id="208" dur="1000"/>
                                        <p:tgtEl>
                                          <p:spTgt spid="188"/>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89"/>
                                        </p:tgtEl>
                                        <p:attrNameLst>
                                          <p:attrName>style.visibility</p:attrName>
                                        </p:attrNameLst>
                                      </p:cBhvr>
                                      <p:to>
                                        <p:strVal val="visible"/>
                                      </p:to>
                                    </p:set>
                                    <p:animEffect transition="in" filter="dissolve">
                                      <p:cBhvr>
                                        <p:cTn id="211" dur="1000"/>
                                        <p:tgtEl>
                                          <p:spTgt spid="189"/>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90"/>
                                        </p:tgtEl>
                                        <p:attrNameLst>
                                          <p:attrName>style.visibility</p:attrName>
                                        </p:attrNameLst>
                                      </p:cBhvr>
                                      <p:to>
                                        <p:strVal val="visible"/>
                                      </p:to>
                                    </p:set>
                                    <p:animEffect transition="in" filter="dissolve">
                                      <p:cBhvr>
                                        <p:cTn id="214" dur="1000"/>
                                        <p:tgtEl>
                                          <p:spTgt spid="190"/>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91"/>
                                        </p:tgtEl>
                                        <p:attrNameLst>
                                          <p:attrName>style.visibility</p:attrName>
                                        </p:attrNameLst>
                                      </p:cBhvr>
                                      <p:to>
                                        <p:strVal val="visible"/>
                                      </p:to>
                                    </p:set>
                                    <p:animEffect transition="in" filter="dissolve">
                                      <p:cBhvr>
                                        <p:cTn id="217" dur="1000"/>
                                        <p:tgtEl>
                                          <p:spTgt spid="191"/>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92"/>
                                        </p:tgtEl>
                                        <p:attrNameLst>
                                          <p:attrName>style.visibility</p:attrName>
                                        </p:attrNameLst>
                                      </p:cBhvr>
                                      <p:to>
                                        <p:strVal val="visible"/>
                                      </p:to>
                                    </p:set>
                                    <p:animEffect transition="in" filter="dissolve">
                                      <p:cBhvr>
                                        <p:cTn id="220" dur="1000"/>
                                        <p:tgtEl>
                                          <p:spTgt spid="19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50"/>
                                        </p:tgtEl>
                                        <p:attrNameLst>
                                          <p:attrName>style.visibility</p:attrName>
                                        </p:attrNameLst>
                                      </p:cBhvr>
                                      <p:to>
                                        <p:strVal val="visible"/>
                                      </p:to>
                                    </p:set>
                                    <p:animEffect transition="in" filter="dissolve">
                                      <p:cBhvr>
                                        <p:cTn id="225" dur="500"/>
                                        <p:tgtEl>
                                          <p:spTgt spid="150"/>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57"/>
                                        </p:tgtEl>
                                        <p:attrNameLst>
                                          <p:attrName>style.visibility</p:attrName>
                                        </p:attrNameLst>
                                      </p:cBhvr>
                                      <p:to>
                                        <p:strVal val="visible"/>
                                      </p:to>
                                    </p:set>
                                    <p:animEffect transition="in" filter="dissolve">
                                      <p:cBhvr>
                                        <p:cTn id="228" dur="500"/>
                                        <p:tgtEl>
                                          <p:spTgt spid="157"/>
                                        </p:tgtEl>
                                      </p:cBhvr>
                                    </p:animEffect>
                                  </p:childTnLst>
                                </p:cTn>
                              </p:par>
                              <p:par>
                                <p:cTn id="229" presetID="9" presetClass="entr" presetSubtype="0" fill="hold" nodeType="withEffect">
                                  <p:stCondLst>
                                    <p:cond delay="0"/>
                                  </p:stCondLst>
                                  <p:childTnLst>
                                    <p:set>
                                      <p:cBhvr>
                                        <p:cTn id="230" dur="1" fill="hold">
                                          <p:stCondLst>
                                            <p:cond delay="0"/>
                                          </p:stCondLst>
                                        </p:cTn>
                                        <p:tgtEl>
                                          <p:spTgt spid="164"/>
                                        </p:tgtEl>
                                        <p:attrNameLst>
                                          <p:attrName>style.visibility</p:attrName>
                                        </p:attrNameLst>
                                      </p:cBhvr>
                                      <p:to>
                                        <p:strVal val="visible"/>
                                      </p:to>
                                    </p:set>
                                    <p:animEffect transition="in" filter="dissolve">
                                      <p:cBhvr>
                                        <p:cTn id="231" dur="500"/>
                                        <p:tgtEl>
                                          <p:spTgt spid="164"/>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43"/>
                                        </p:tgtEl>
                                        <p:attrNameLst>
                                          <p:attrName>style.visibility</p:attrName>
                                        </p:attrNameLst>
                                      </p:cBhvr>
                                      <p:to>
                                        <p:strVal val="visible"/>
                                      </p:to>
                                    </p:set>
                                    <p:animEffect transition="in" filter="dissolve">
                                      <p:cBhvr>
                                        <p:cTn id="234" dur="500"/>
                                        <p:tgtEl>
                                          <p:spTgt spid="143"/>
                                        </p:tgtEl>
                                      </p:cBhvr>
                                    </p:animEffect>
                                  </p:childTnLst>
                                </p:cTn>
                              </p:par>
                              <p:par>
                                <p:cTn id="235" presetID="9" presetClass="entr" presetSubtype="0" fill="hold" nodeType="withEffect">
                                  <p:stCondLst>
                                    <p:cond delay="0"/>
                                  </p:stCondLst>
                                  <p:childTnLst>
                                    <p:set>
                                      <p:cBhvr>
                                        <p:cTn id="236" dur="1" fill="hold">
                                          <p:stCondLst>
                                            <p:cond delay="0"/>
                                          </p:stCondLst>
                                        </p:cTn>
                                        <p:tgtEl>
                                          <p:spTgt spid="165"/>
                                        </p:tgtEl>
                                        <p:attrNameLst>
                                          <p:attrName>style.visibility</p:attrName>
                                        </p:attrNameLst>
                                      </p:cBhvr>
                                      <p:to>
                                        <p:strVal val="visible"/>
                                      </p:to>
                                    </p:set>
                                    <p:animEffect transition="in" filter="dissolve">
                                      <p:cBhvr>
                                        <p:cTn id="237" dur="500"/>
                                        <p:tgtEl>
                                          <p:spTgt spid="165"/>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196"/>
                                        </p:tgtEl>
                                        <p:attrNameLst>
                                          <p:attrName>style.visibility</p:attrName>
                                        </p:attrNameLst>
                                      </p:cBhvr>
                                      <p:to>
                                        <p:strVal val="visible"/>
                                      </p:to>
                                    </p:set>
                                    <p:animEffect transition="in" filter="dissolve">
                                      <p:cBhvr>
                                        <p:cTn id="242" dur="500"/>
                                        <p:tgtEl>
                                          <p:spTgt spid="196"/>
                                        </p:tgtEl>
                                      </p:cBhvr>
                                    </p:animEffect>
                                  </p:childTnLst>
                                </p:cTn>
                              </p:par>
                              <p:par>
                                <p:cTn id="243" presetID="9" presetClass="entr" presetSubtype="0" fill="hold" nodeType="withEffect">
                                  <p:stCondLst>
                                    <p:cond delay="0"/>
                                  </p:stCondLst>
                                  <p:childTnLst>
                                    <p:set>
                                      <p:cBhvr>
                                        <p:cTn id="244" dur="1" fill="hold">
                                          <p:stCondLst>
                                            <p:cond delay="0"/>
                                          </p:stCondLst>
                                        </p:cTn>
                                        <p:tgtEl>
                                          <p:spTgt spid="197"/>
                                        </p:tgtEl>
                                        <p:attrNameLst>
                                          <p:attrName>style.visibility</p:attrName>
                                        </p:attrNameLst>
                                      </p:cBhvr>
                                      <p:to>
                                        <p:strVal val="visible"/>
                                      </p:to>
                                    </p:set>
                                    <p:animEffect transition="in" filter="dissolve">
                                      <p:cBhvr>
                                        <p:cTn id="245" dur="500"/>
                                        <p:tgtEl>
                                          <p:spTgt spid="197"/>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198"/>
                                        </p:tgtEl>
                                        <p:attrNameLst>
                                          <p:attrName>style.visibility</p:attrName>
                                        </p:attrNameLst>
                                      </p:cBhvr>
                                      <p:to>
                                        <p:strVal val="visible"/>
                                      </p:to>
                                    </p:set>
                                    <p:animEffect transition="in" filter="dissolve">
                                      <p:cBhvr>
                                        <p:cTn id="248" dur="500"/>
                                        <p:tgtEl>
                                          <p:spTgt spid="198"/>
                                        </p:tgtEl>
                                      </p:cBhvr>
                                    </p:animEffect>
                                  </p:childTnLst>
                                </p:cTn>
                              </p:par>
                              <p:par>
                                <p:cTn id="249" presetID="9" presetClass="entr" presetSubtype="0" fill="hold" nodeType="withEffect">
                                  <p:stCondLst>
                                    <p:cond delay="0"/>
                                  </p:stCondLst>
                                  <p:childTnLst>
                                    <p:set>
                                      <p:cBhvr>
                                        <p:cTn id="250" dur="1" fill="hold">
                                          <p:stCondLst>
                                            <p:cond delay="0"/>
                                          </p:stCondLst>
                                        </p:cTn>
                                        <p:tgtEl>
                                          <p:spTgt spid="199"/>
                                        </p:tgtEl>
                                        <p:attrNameLst>
                                          <p:attrName>style.visibility</p:attrName>
                                        </p:attrNameLst>
                                      </p:cBhvr>
                                      <p:to>
                                        <p:strVal val="visible"/>
                                      </p:to>
                                    </p:set>
                                    <p:animEffect transition="in" filter="dissolve">
                                      <p:cBhvr>
                                        <p:cTn id="251" dur="500"/>
                                        <p:tgtEl>
                                          <p:spTgt spid="199"/>
                                        </p:tgtEl>
                                      </p:cBhvr>
                                    </p:animEffect>
                                  </p:childTnLst>
                                </p:cTn>
                              </p:par>
                              <p:par>
                                <p:cTn id="252" presetID="9" presetClass="entr" presetSubtype="0" fill="hold" nodeType="withEffect">
                                  <p:stCondLst>
                                    <p:cond delay="0"/>
                                  </p:stCondLst>
                                  <p:childTnLst>
                                    <p:set>
                                      <p:cBhvr>
                                        <p:cTn id="253" dur="1" fill="hold">
                                          <p:stCondLst>
                                            <p:cond delay="0"/>
                                          </p:stCondLst>
                                        </p:cTn>
                                        <p:tgtEl>
                                          <p:spTgt spid="200"/>
                                        </p:tgtEl>
                                        <p:attrNameLst>
                                          <p:attrName>style.visibility</p:attrName>
                                        </p:attrNameLst>
                                      </p:cBhvr>
                                      <p:to>
                                        <p:strVal val="visible"/>
                                      </p:to>
                                    </p:set>
                                    <p:animEffect transition="in" filter="dissolve">
                                      <p:cBhvr>
                                        <p:cTn id="254" dur="500"/>
                                        <p:tgtEl>
                                          <p:spTgt spid="200"/>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193"/>
                                        </p:tgtEl>
                                        <p:attrNameLst>
                                          <p:attrName>style.visibility</p:attrName>
                                        </p:attrNameLst>
                                      </p:cBhvr>
                                      <p:to>
                                        <p:strVal val="visible"/>
                                      </p:to>
                                    </p:set>
                                    <p:animEffect transition="in" filter="dissolve">
                                      <p:cBhvr>
                                        <p:cTn id="259" dur="500"/>
                                        <p:tgtEl>
                                          <p:spTgt spid="193"/>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201"/>
                                        </p:tgtEl>
                                        <p:attrNameLst>
                                          <p:attrName>style.visibility</p:attrName>
                                        </p:attrNameLst>
                                      </p:cBhvr>
                                      <p:to>
                                        <p:strVal val="visible"/>
                                      </p:to>
                                    </p:set>
                                    <p:animEffect transition="in" filter="dissolve">
                                      <p:cBhvr>
                                        <p:cTn id="264" dur="500"/>
                                        <p:tgtEl>
                                          <p:spTgt spid="201"/>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nodeType="clickEffect">
                                  <p:stCondLst>
                                    <p:cond delay="0"/>
                                  </p:stCondLst>
                                  <p:childTnLst>
                                    <p:set>
                                      <p:cBhvr>
                                        <p:cTn id="268" dur="1" fill="hold">
                                          <p:stCondLst>
                                            <p:cond delay="0"/>
                                          </p:stCondLst>
                                        </p:cTn>
                                        <p:tgtEl>
                                          <p:spTgt spid="80"/>
                                        </p:tgtEl>
                                        <p:attrNameLst>
                                          <p:attrName>style.visibility</p:attrName>
                                        </p:attrNameLst>
                                      </p:cBhvr>
                                      <p:to>
                                        <p:strVal val="visible"/>
                                      </p:to>
                                    </p:set>
                                    <p:animEffect transition="in" filter="dissolve">
                                      <p:cBhvr>
                                        <p:cTn id="26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82" grpId="0" animBg="1"/>
      <p:bldP spid="115" grpId="0" animBg="1"/>
      <p:bldP spid="122" grpId="0"/>
      <p:bldP spid="129" grpId="0"/>
      <p:bldP spid="136" grpId="0"/>
      <p:bldP spid="143" grpId="0" animBg="1"/>
      <p:bldP spid="150" grpId="0" animBg="1"/>
      <p:bldP spid="157" grpId="0" animBg="1"/>
      <p:bldP spid="167" grpId="0" animBg="1"/>
      <p:bldP spid="167" grpId="1"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Function</a:t>
            </a:r>
            <a:endParaRPr lang="en-US" dirty="0"/>
          </a:p>
        </p:txBody>
      </p:sp>
      <p:sp>
        <p:nvSpPr>
          <p:cNvPr id="83" name="object 3">
            <a:extLst>
              <a:ext uri="{FF2B5EF4-FFF2-40B4-BE49-F238E27FC236}">
                <a16:creationId xmlns:a16="http://schemas.microsoft.com/office/drawing/2014/main" id="{E992D063-AB49-794D-917B-BAB0DBC5D620}"/>
              </a:ext>
            </a:extLst>
          </p:cNvPr>
          <p:cNvSpPr txBox="1"/>
          <p:nvPr/>
        </p:nvSpPr>
        <p:spPr>
          <a:xfrm>
            <a:off x="496693" y="1885800"/>
            <a:ext cx="7154067" cy="369332"/>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dirty="0"/>
              <a:t>Idealistic goal</a:t>
            </a:r>
            <a:r>
              <a:rPr lang="en-US" dirty="0"/>
              <a:t>: </a:t>
            </a:r>
            <a:r>
              <a:rPr dirty="0"/>
              <a:t>Scramble the keys uniformly to produce a table index.</a:t>
            </a:r>
          </a:p>
        </p:txBody>
      </p:sp>
      <p:sp>
        <p:nvSpPr>
          <p:cNvPr id="90" name="object 10">
            <a:extLst>
              <a:ext uri="{FF2B5EF4-FFF2-40B4-BE49-F238E27FC236}">
                <a16:creationId xmlns:a16="http://schemas.microsoft.com/office/drawing/2014/main" id="{EE013913-E75C-594F-A146-98FCBD3AE74F}"/>
              </a:ext>
            </a:extLst>
          </p:cNvPr>
          <p:cNvSpPr txBox="1"/>
          <p:nvPr/>
        </p:nvSpPr>
        <p:spPr>
          <a:xfrm>
            <a:off x="2597354" y="3602326"/>
            <a:ext cx="5875527"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sz="1600" dirty="0"/>
              <a:t>Practical challenge: n</a:t>
            </a:r>
            <a:r>
              <a:rPr sz="1600" dirty="0"/>
              <a:t>eed different approach for each key type.</a:t>
            </a:r>
          </a:p>
        </p:txBody>
      </p:sp>
      <p:sp>
        <p:nvSpPr>
          <p:cNvPr id="91" name="object 11">
            <a:extLst>
              <a:ext uri="{FF2B5EF4-FFF2-40B4-BE49-F238E27FC236}">
                <a16:creationId xmlns:a16="http://schemas.microsoft.com/office/drawing/2014/main" id="{B6578C48-7135-B745-AA71-97A98CE8000C}"/>
              </a:ext>
            </a:extLst>
          </p:cNvPr>
          <p:cNvSpPr txBox="1"/>
          <p:nvPr/>
        </p:nvSpPr>
        <p:spPr>
          <a:xfrm>
            <a:off x="2914617" y="2498553"/>
            <a:ext cx="4134843"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Each table index equally likely for each key.</a:t>
            </a:r>
          </a:p>
        </p:txBody>
      </p:sp>
      <p:sp>
        <p:nvSpPr>
          <p:cNvPr id="97" name="object 17">
            <a:extLst>
              <a:ext uri="{FF2B5EF4-FFF2-40B4-BE49-F238E27FC236}">
                <a16:creationId xmlns:a16="http://schemas.microsoft.com/office/drawing/2014/main" id="{B0FB0A13-2A9E-0F4E-8992-C1446E444E3A}"/>
              </a:ext>
            </a:extLst>
          </p:cNvPr>
          <p:cNvSpPr/>
          <p:nvPr/>
        </p:nvSpPr>
        <p:spPr>
          <a:xfrm>
            <a:off x="7778142" y="2288151"/>
            <a:ext cx="904463" cy="757218"/>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r>
              <a:rPr lang="en-US" sz="1600" dirty="0">
                <a:solidFill>
                  <a:schemeClr val="bg1"/>
                </a:solidFill>
                <a:latin typeface="Arial" panose="020B0604020202020204" pitchFamily="34" charset="0"/>
                <a:cs typeface="Arial" panose="020B0604020202020204" pitchFamily="34" charset="0"/>
              </a:rPr>
              <a:t>Hash</a:t>
            </a:r>
          </a:p>
          <a:p>
            <a:pPr algn="ctr"/>
            <a:r>
              <a:rPr lang="en-US" sz="1600" dirty="0">
                <a:solidFill>
                  <a:schemeClr val="bg1"/>
                </a:solidFill>
                <a:latin typeface="Arial" panose="020B0604020202020204" pitchFamily="34" charset="0"/>
                <a:cs typeface="Arial" panose="020B0604020202020204" pitchFamily="34" charset="0"/>
              </a:rPr>
              <a:t>Function</a:t>
            </a:r>
            <a:endParaRPr sz="1600" dirty="0">
              <a:solidFill>
                <a:schemeClr val="bg1"/>
              </a:solidFill>
              <a:latin typeface="Arial" panose="020B0604020202020204" pitchFamily="34" charset="0"/>
              <a:cs typeface="Arial" panose="020B0604020202020204" pitchFamily="34" charset="0"/>
            </a:endParaRPr>
          </a:p>
        </p:txBody>
      </p:sp>
      <p:sp>
        <p:nvSpPr>
          <p:cNvPr id="98" name="object 18">
            <a:extLst>
              <a:ext uri="{FF2B5EF4-FFF2-40B4-BE49-F238E27FC236}">
                <a16:creationId xmlns:a16="http://schemas.microsoft.com/office/drawing/2014/main" id="{569B00D2-732C-CB4A-955B-EAF469A7C9DF}"/>
              </a:ext>
            </a:extLst>
          </p:cNvPr>
          <p:cNvSpPr txBox="1"/>
          <p:nvPr/>
        </p:nvSpPr>
        <p:spPr>
          <a:xfrm>
            <a:off x="8107086" y="1800610"/>
            <a:ext cx="286385" cy="197490"/>
          </a:xfrm>
          <a:prstGeom prst="rect">
            <a:avLst/>
          </a:prstGeom>
        </p:spPr>
        <p:txBody>
          <a:bodyPr vert="horz" wrap="square" lIns="0" tIns="12700" rIns="0" bIns="0" rtlCol="0" anchor="ctr">
            <a:spAutoFit/>
          </a:bodyPr>
          <a:lstStyle/>
          <a:p>
            <a:pPr marL="12700">
              <a:lnSpc>
                <a:spcPct val="100000"/>
              </a:lnSpc>
              <a:spcBef>
                <a:spcPts val="100"/>
              </a:spcBef>
            </a:pPr>
            <a:r>
              <a:rPr sz="1200" spc="65" dirty="0">
                <a:latin typeface="Arial" panose="020B0604020202020204" pitchFamily="34" charset="0"/>
                <a:cs typeface="Arial" panose="020B0604020202020204" pitchFamily="34" charset="0"/>
              </a:rPr>
              <a:t>key</a:t>
            </a:r>
            <a:endParaRPr sz="1200" dirty="0">
              <a:latin typeface="Arial" panose="020B0604020202020204" pitchFamily="34" charset="0"/>
              <a:cs typeface="Arial" panose="020B0604020202020204" pitchFamily="34" charset="0"/>
            </a:endParaRPr>
          </a:p>
        </p:txBody>
      </p:sp>
      <p:sp>
        <p:nvSpPr>
          <p:cNvPr id="101" name="object 21">
            <a:extLst>
              <a:ext uri="{FF2B5EF4-FFF2-40B4-BE49-F238E27FC236}">
                <a16:creationId xmlns:a16="http://schemas.microsoft.com/office/drawing/2014/main" id="{DFAF2A08-504A-AC43-868C-FB185F7FD355}"/>
              </a:ext>
            </a:extLst>
          </p:cNvPr>
          <p:cNvSpPr txBox="1"/>
          <p:nvPr/>
        </p:nvSpPr>
        <p:spPr>
          <a:xfrm>
            <a:off x="7778142" y="3337647"/>
            <a:ext cx="951386"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sz="1200" spc="20" dirty="0">
                <a:latin typeface="Arial" panose="020B0604020202020204" pitchFamily="34" charset="0"/>
                <a:cs typeface="Arial" panose="020B0604020202020204" pitchFamily="34" charset="0"/>
              </a:rPr>
              <a:t>table</a:t>
            </a:r>
            <a:r>
              <a:rPr lang="en-US" sz="1200" spc="20" dirty="0">
                <a:latin typeface="Arial" panose="020B0604020202020204" pitchFamily="34" charset="0"/>
                <a:cs typeface="Arial" panose="020B0604020202020204" pitchFamily="34" charset="0"/>
              </a:rPr>
              <a:t> </a:t>
            </a:r>
            <a:r>
              <a:rPr sz="1200" spc="65" dirty="0">
                <a:latin typeface="Arial" panose="020B0604020202020204" pitchFamily="34" charset="0"/>
                <a:cs typeface="Arial" panose="020B0604020202020204" pitchFamily="34" charset="0"/>
              </a:rPr>
              <a:t>index</a:t>
            </a:r>
            <a:endParaRPr sz="1200" dirty="0">
              <a:latin typeface="Arial" panose="020B0604020202020204" pitchFamily="34" charset="0"/>
              <a:cs typeface="Arial" panose="020B0604020202020204" pitchFamily="34" charset="0"/>
            </a:endParaRPr>
          </a:p>
        </p:txBody>
      </p:sp>
      <p:sp>
        <p:nvSpPr>
          <p:cNvPr id="104" name="object 24">
            <a:extLst>
              <a:ext uri="{FF2B5EF4-FFF2-40B4-BE49-F238E27FC236}">
                <a16:creationId xmlns:a16="http://schemas.microsoft.com/office/drawing/2014/main" id="{EF1FF75E-A892-E142-AED5-74468A5F63F9}"/>
              </a:ext>
            </a:extLst>
          </p:cNvPr>
          <p:cNvSpPr txBox="1">
            <a:spLocks/>
          </p:cNvSpPr>
          <p:nvPr/>
        </p:nvSpPr>
        <p:spPr>
          <a:xfrm>
            <a:off x="9196428" y="7268521"/>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6</a:t>
            </a:fld>
            <a:endParaRPr lang="en-US" spc="95" dirty="0"/>
          </a:p>
        </p:txBody>
      </p:sp>
      <p:sp>
        <p:nvSpPr>
          <p:cNvPr id="3" name="Rectangle 2">
            <a:extLst>
              <a:ext uri="{FF2B5EF4-FFF2-40B4-BE49-F238E27FC236}">
                <a16:creationId xmlns:a16="http://schemas.microsoft.com/office/drawing/2014/main" id="{DB9E4D0B-C1F4-F548-BF64-C1B58A98FC8E}"/>
              </a:ext>
            </a:extLst>
          </p:cNvPr>
          <p:cNvSpPr/>
          <p:nvPr/>
        </p:nvSpPr>
        <p:spPr>
          <a:xfrm>
            <a:off x="496693" y="2498553"/>
            <a:ext cx="2232791" cy="338554"/>
          </a:xfrm>
          <a:prstGeom prst="rect">
            <a:avLst/>
          </a:prstGeom>
          <a:solidFill>
            <a:schemeClr val="accent1"/>
          </a:solidFill>
        </p:spPr>
        <p:txBody>
          <a:bodyPr wrap="square">
            <a:spAutoFit/>
          </a:bodyPr>
          <a:lstStyle/>
          <a:p>
            <a:r>
              <a:rPr lang="en-US" sz="1600" dirty="0">
                <a:solidFill>
                  <a:schemeClr val="bg1"/>
                </a:solidFill>
                <a:latin typeface="Arial"/>
                <a:cs typeface="Arial"/>
              </a:rPr>
              <a:t>Efficiently computable.</a:t>
            </a:r>
          </a:p>
        </p:txBody>
      </p:sp>
      <p:sp>
        <p:nvSpPr>
          <p:cNvPr id="105" name="Content Placeholder 2">
            <a:extLst>
              <a:ext uri="{FF2B5EF4-FFF2-40B4-BE49-F238E27FC236}">
                <a16:creationId xmlns:a16="http://schemas.microsoft.com/office/drawing/2014/main" id="{886F2CEB-955B-3240-82FE-FE1C579DFDE6}"/>
              </a:ext>
            </a:extLst>
          </p:cNvPr>
          <p:cNvSpPr>
            <a:spLocks noGrp="1"/>
          </p:cNvSpPr>
          <p:nvPr>
            <p:ph idx="1"/>
          </p:nvPr>
        </p:nvSpPr>
        <p:spPr>
          <a:xfrm>
            <a:off x="496693" y="1287387"/>
            <a:ext cx="8229600" cy="422104"/>
          </a:xfrm>
          <a:ln>
            <a:solidFill>
              <a:schemeClr val="accent1"/>
            </a:solidFill>
          </a:ln>
        </p:spPr>
        <p:txBody>
          <a:bodyPr>
            <a:normAutofit/>
          </a:bodyPr>
          <a:lstStyle/>
          <a:p>
            <a:pPr marL="0" indent="0">
              <a:buNone/>
            </a:pPr>
            <a:r>
              <a:rPr lang="en-US" sz="2000" dirty="0"/>
              <a:t>Calculation applied to a key to transform it into an address (array/table index).</a:t>
            </a:r>
          </a:p>
        </p:txBody>
      </p:sp>
      <p:cxnSp>
        <p:nvCxnSpPr>
          <p:cNvPr id="106" name="Straight Arrow Connector 105">
            <a:extLst>
              <a:ext uri="{FF2B5EF4-FFF2-40B4-BE49-F238E27FC236}">
                <a16:creationId xmlns:a16="http://schemas.microsoft.com/office/drawing/2014/main" id="{306AB5D6-0EB1-B440-9924-53A820666547}"/>
              </a:ext>
            </a:extLst>
          </p:cNvPr>
          <p:cNvCxnSpPr>
            <a:cxnSpLocks/>
          </p:cNvCxnSpPr>
          <p:nvPr/>
        </p:nvCxnSpPr>
        <p:spPr>
          <a:xfrm>
            <a:off x="8250279" y="2070466"/>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12" name="Straight Arrow Connector 111">
            <a:extLst>
              <a:ext uri="{FF2B5EF4-FFF2-40B4-BE49-F238E27FC236}">
                <a16:creationId xmlns:a16="http://schemas.microsoft.com/office/drawing/2014/main" id="{7DC2AD9C-99B6-3E48-A6F9-FDB37C8DE64D}"/>
              </a:ext>
            </a:extLst>
          </p:cNvPr>
          <p:cNvCxnSpPr>
            <a:cxnSpLocks/>
          </p:cNvCxnSpPr>
          <p:nvPr/>
        </p:nvCxnSpPr>
        <p:spPr>
          <a:xfrm>
            <a:off x="8250279" y="3027716"/>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13" name="Content Placeholder 2">
            <a:extLst>
              <a:ext uri="{FF2B5EF4-FFF2-40B4-BE49-F238E27FC236}">
                <a16:creationId xmlns:a16="http://schemas.microsoft.com/office/drawing/2014/main" id="{610D7C7E-B337-4140-80D6-E58CDC8B90BC}"/>
              </a:ext>
            </a:extLst>
          </p:cNvPr>
          <p:cNvSpPr txBox="1">
            <a:spLocks/>
          </p:cNvSpPr>
          <p:nvPr/>
        </p:nvSpPr>
        <p:spPr>
          <a:xfrm>
            <a:off x="362469" y="4068532"/>
            <a:ext cx="8229600" cy="2709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800" dirty="0"/>
              <a:t>For </a:t>
            </a:r>
            <a:r>
              <a:rPr lang="en-US" sz="1800" dirty="0">
                <a:solidFill>
                  <a:schemeClr val="accent1"/>
                </a:solidFill>
              </a:rPr>
              <a:t>numeric keys</a:t>
            </a:r>
            <a:r>
              <a:rPr lang="en-US" sz="1800" dirty="0"/>
              <a:t>, divide the key by the number of available addresses, n, and take the remainder.</a:t>
            </a:r>
          </a:p>
          <a:p>
            <a:pPr marL="0" indent="0" algn="ctr">
              <a:spcBef>
                <a:spcPts val="0"/>
              </a:spcBef>
              <a:spcAft>
                <a:spcPts val="300"/>
              </a:spcAft>
              <a:buFont typeface="Wingdings" charset="2"/>
              <a:buNone/>
            </a:pPr>
            <a:r>
              <a:rPr lang="en-US" sz="1800" i="1" dirty="0">
                <a:solidFill>
                  <a:srgbClr val="FF0000"/>
                </a:solidFill>
              </a:rPr>
              <a:t>address = key Mod n</a:t>
            </a:r>
          </a:p>
          <a:p>
            <a:pPr>
              <a:spcBef>
                <a:spcPts val="300"/>
              </a:spcBef>
              <a:spcAft>
                <a:spcPts val="300"/>
              </a:spcAft>
            </a:pPr>
            <a:r>
              <a:rPr lang="en-US" sz="1800" dirty="0"/>
              <a:t>For </a:t>
            </a:r>
            <a:r>
              <a:rPr lang="en-US" sz="1800" dirty="0">
                <a:solidFill>
                  <a:schemeClr val="accent1"/>
                </a:solidFill>
              </a:rPr>
              <a:t>alphanumeric keys</a:t>
            </a:r>
            <a:r>
              <a:rPr lang="en-US" sz="1800" dirty="0"/>
              <a:t>, divide the sum of </a:t>
            </a:r>
            <a:r>
              <a:rPr lang="en-US" sz="1800" dirty="0" err="1"/>
              <a:t>Unicodes</a:t>
            </a:r>
            <a:r>
              <a:rPr lang="en-US" sz="1800" dirty="0"/>
              <a:t> in a key by the number of available addresses, n, and take the remainder.</a:t>
            </a:r>
          </a:p>
          <a:p>
            <a:pPr>
              <a:spcBef>
                <a:spcPts val="300"/>
              </a:spcBef>
              <a:spcAft>
                <a:spcPts val="300"/>
              </a:spcAft>
            </a:pPr>
            <a:r>
              <a:rPr lang="en-US" sz="1800" dirty="0">
                <a:solidFill>
                  <a:schemeClr val="accent1"/>
                </a:solidFill>
              </a:rPr>
              <a:t>Folding method </a:t>
            </a:r>
            <a:r>
              <a:rPr lang="en-US" sz="1800" dirty="0"/>
              <a:t>divides key into equal parts then adds the parts together</a:t>
            </a:r>
          </a:p>
          <a:p>
            <a:pPr lvl="1">
              <a:spcBef>
                <a:spcPts val="300"/>
              </a:spcBef>
              <a:spcAft>
                <a:spcPts val="300"/>
              </a:spcAft>
            </a:pPr>
            <a:r>
              <a:rPr lang="en-US" sz="1400" dirty="0"/>
              <a:t>The telephone number 5164635712 becomes </a:t>
            </a:r>
            <a:r>
              <a:rPr lang="en-US" sz="1400" dirty="0">
                <a:solidFill>
                  <a:srgbClr val="FF0000"/>
                </a:solidFill>
              </a:rPr>
              <a:t>51+64+63+57+12 = 247</a:t>
            </a:r>
          </a:p>
          <a:p>
            <a:pPr lvl="1">
              <a:spcBef>
                <a:spcPts val="300"/>
              </a:spcBef>
              <a:spcAft>
                <a:spcPts val="300"/>
              </a:spcAft>
            </a:pPr>
            <a:r>
              <a:rPr lang="en-US" sz="1400" dirty="0"/>
              <a:t>Depending on size of table, may then divide by some constant and take remainder</a:t>
            </a:r>
          </a:p>
          <a:p>
            <a:pPr lvl="1">
              <a:spcBef>
                <a:spcPts val="300"/>
              </a:spcBef>
              <a:spcAft>
                <a:spcPts val="300"/>
              </a:spcAft>
            </a:pPr>
            <a:r>
              <a:rPr lang="en-US" sz="1500" dirty="0">
                <a:solidFill>
                  <a:schemeClr val="accent1"/>
                </a:solidFill>
              </a:rPr>
              <a:t>ensures that all the digits contribute to the hash code</a:t>
            </a:r>
            <a:endParaRPr lang="en-US" sz="1100" dirty="0">
              <a:solidFill>
                <a:schemeClr val="accent1"/>
              </a:solidFill>
            </a:endParaRPr>
          </a:p>
        </p:txBody>
      </p:sp>
      <p:sp>
        <p:nvSpPr>
          <p:cNvPr id="116" name="TextBox 115">
            <a:extLst>
              <a:ext uri="{FF2B5EF4-FFF2-40B4-BE49-F238E27FC236}">
                <a16:creationId xmlns:a16="http://schemas.microsoft.com/office/drawing/2014/main" id="{09053049-C98F-E441-BD5A-1903E3074D8B}"/>
              </a:ext>
            </a:extLst>
          </p:cNvPr>
          <p:cNvSpPr txBox="1"/>
          <p:nvPr/>
        </p:nvSpPr>
        <p:spPr>
          <a:xfrm>
            <a:off x="494157" y="2924138"/>
            <a:ext cx="2045753" cy="889090"/>
          </a:xfrm>
          <a:prstGeom prst="rect">
            <a:avLst/>
          </a:prstGeom>
          <a:noFill/>
        </p:spPr>
        <p:txBody>
          <a:bodyPr wrap="none" rtlCol="0">
            <a:spAutoFit/>
          </a:bodyPr>
          <a:lstStyle/>
          <a:p>
            <a:pPr>
              <a:lnSpc>
                <a:spcPct val="150000"/>
              </a:lnSpc>
            </a:pPr>
            <a:r>
              <a:rPr lang="en-US" sz="1200" dirty="0">
                <a:solidFill>
                  <a:schemeClr val="accent1"/>
                </a:solidFill>
                <a:latin typeface="Arial" panose="020B0604020202020204" pitchFamily="34" charset="0"/>
                <a:cs typeface="Arial" panose="020B0604020202020204" pitchFamily="34" charset="0"/>
              </a:rPr>
              <a:t>Ex. Phone numbers.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Bad: first three digits.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Better: last three digits.</a:t>
            </a:r>
          </a:p>
        </p:txBody>
      </p:sp>
      <p:sp>
        <p:nvSpPr>
          <p:cNvPr id="10" name="Rectangle 9">
            <a:extLst>
              <a:ext uri="{FF2B5EF4-FFF2-40B4-BE49-F238E27FC236}">
                <a16:creationId xmlns:a16="http://schemas.microsoft.com/office/drawing/2014/main" id="{57B0F5A0-B0C6-7446-9AF5-B6BC8CE23D7E}"/>
              </a:ext>
            </a:extLst>
          </p:cNvPr>
          <p:cNvSpPr/>
          <p:nvPr/>
        </p:nvSpPr>
        <p:spPr>
          <a:xfrm>
            <a:off x="2571861" y="2917747"/>
            <a:ext cx="2485096" cy="568810"/>
          </a:xfrm>
          <a:prstGeom prst="rect">
            <a:avLst/>
          </a:prstGeom>
        </p:spPr>
        <p:txBody>
          <a:bodyPr wrap="square">
            <a:spAutoFit/>
          </a:bodyPr>
          <a:lstStyle/>
          <a:p>
            <a:pPr>
              <a:lnSpc>
                <a:spcPct val="150000"/>
              </a:lnSpc>
            </a:pPr>
            <a:r>
              <a:rPr lang="en-US" sz="1100" dirty="0">
                <a:solidFill>
                  <a:schemeClr val="accent6"/>
                </a:solidFill>
                <a:latin typeface="Arial" panose="020B0604020202020204" pitchFamily="34" charset="0"/>
                <a:cs typeface="Arial" panose="020B0604020202020204" pitchFamily="34" charset="0"/>
              </a:rPr>
              <a:t>But actually, in most cases, you want to find the way to use all the data</a:t>
            </a:r>
            <a:endParaRPr lang="en-US" sz="1100" b="0" i="0" dirty="0">
              <a:solidFill>
                <a:schemeClr val="accent6"/>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144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
                                            <p:bg/>
                                          </p:spTgt>
                                        </p:tgtEl>
                                        <p:attrNameLst>
                                          <p:attrName>style.visibility</p:attrName>
                                        </p:attrNameLst>
                                      </p:cBhvr>
                                      <p:to>
                                        <p:strVal val="visible"/>
                                      </p:to>
                                    </p:set>
                                    <p:animEffect transition="in" filter="dissolve">
                                      <p:cBhvr>
                                        <p:cTn id="7" dur="500"/>
                                        <p:tgtEl>
                                          <p:spTgt spid="10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5">
                                            <p:txEl>
                                              <p:pRg st="0" end="0"/>
                                            </p:txEl>
                                          </p:spTgt>
                                        </p:tgtEl>
                                        <p:attrNameLst>
                                          <p:attrName>style.visibility</p:attrName>
                                        </p:attrNameLst>
                                      </p:cBhvr>
                                      <p:to>
                                        <p:strVal val="visible"/>
                                      </p:to>
                                    </p:set>
                                    <p:animEffect transition="in" filter="dissolve">
                                      <p:cBhvr>
                                        <p:cTn id="10" dur="500"/>
                                        <p:tgtEl>
                                          <p:spTgt spid="105">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dissolve">
                                      <p:cBhvr>
                                        <p:cTn id="13" dur="500"/>
                                        <p:tgtEl>
                                          <p:spTgt spid="9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dissolve">
                                      <p:cBhvr>
                                        <p:cTn id="16" dur="500"/>
                                        <p:tgtEl>
                                          <p:spTgt spid="9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dissolve">
                                      <p:cBhvr>
                                        <p:cTn id="19" dur="500"/>
                                        <p:tgtEl>
                                          <p:spTgt spid="101"/>
                                        </p:tgtEl>
                                      </p:cBhvr>
                                    </p:animEffect>
                                  </p:childTnLst>
                                </p:cTn>
                              </p:par>
                              <p:par>
                                <p:cTn id="20" presetID="9" presetClass="entr" presetSubtype="0" fill="hold" nodeType="with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dissolve">
                                      <p:cBhvr>
                                        <p:cTn id="22" dur="500"/>
                                        <p:tgtEl>
                                          <p:spTgt spid="106"/>
                                        </p:tgtEl>
                                      </p:cBhvr>
                                    </p:animEffect>
                                  </p:childTnLst>
                                </p:cTn>
                              </p:par>
                              <p:par>
                                <p:cTn id="23" presetID="9" presetClass="entr" presetSubtype="0" fill="hold"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dissolve">
                                      <p:cBhvr>
                                        <p:cTn id="25" dur="500"/>
                                        <p:tgtEl>
                                          <p:spTgt spid="1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dissolve">
                                      <p:cBhvr>
                                        <p:cTn id="30" dur="500"/>
                                        <p:tgtEl>
                                          <p:spTgt spid="8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dissolve">
                                      <p:cBhvr>
                                        <p:cTn id="40" dur="500"/>
                                        <p:tgtEl>
                                          <p:spTgt spid="9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dissolve">
                                      <p:cBhvr>
                                        <p:cTn id="45" dur="500"/>
                                        <p:tgtEl>
                                          <p:spTgt spid="11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dissolve">
                                      <p:cBhvr>
                                        <p:cTn id="55" dur="500"/>
                                        <p:tgtEl>
                                          <p:spTgt spid="90"/>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13">
                                            <p:txEl>
                                              <p:pRg st="0" end="0"/>
                                            </p:txEl>
                                          </p:spTgt>
                                        </p:tgtEl>
                                        <p:attrNameLst>
                                          <p:attrName>style.visibility</p:attrName>
                                        </p:attrNameLst>
                                      </p:cBhvr>
                                      <p:to>
                                        <p:strVal val="visible"/>
                                      </p:to>
                                    </p:set>
                                    <p:animEffect transition="in" filter="dissolve">
                                      <p:cBhvr>
                                        <p:cTn id="60" dur="500"/>
                                        <p:tgtEl>
                                          <p:spTgt spid="11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13">
                                            <p:txEl>
                                              <p:pRg st="1" end="1"/>
                                            </p:txEl>
                                          </p:spTgt>
                                        </p:tgtEl>
                                        <p:attrNameLst>
                                          <p:attrName>style.visibility</p:attrName>
                                        </p:attrNameLst>
                                      </p:cBhvr>
                                      <p:to>
                                        <p:strVal val="visible"/>
                                      </p:to>
                                    </p:set>
                                    <p:animEffect transition="in" filter="dissolve">
                                      <p:cBhvr>
                                        <p:cTn id="65" dur="500"/>
                                        <p:tgtEl>
                                          <p:spTgt spid="11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113">
                                            <p:txEl>
                                              <p:pRg st="2" end="2"/>
                                            </p:txEl>
                                          </p:spTgt>
                                        </p:tgtEl>
                                        <p:attrNameLst>
                                          <p:attrName>style.visibility</p:attrName>
                                        </p:attrNameLst>
                                      </p:cBhvr>
                                      <p:to>
                                        <p:strVal val="visible"/>
                                      </p:to>
                                    </p:set>
                                    <p:animEffect transition="in" filter="dissolve">
                                      <p:cBhvr>
                                        <p:cTn id="70" dur="500"/>
                                        <p:tgtEl>
                                          <p:spTgt spid="11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13">
                                            <p:txEl>
                                              <p:pRg st="3" end="3"/>
                                            </p:txEl>
                                          </p:spTgt>
                                        </p:tgtEl>
                                        <p:attrNameLst>
                                          <p:attrName>style.visibility</p:attrName>
                                        </p:attrNameLst>
                                      </p:cBhvr>
                                      <p:to>
                                        <p:strVal val="visible"/>
                                      </p:to>
                                    </p:set>
                                    <p:animEffect transition="in" filter="dissolve">
                                      <p:cBhvr>
                                        <p:cTn id="75" dur="500"/>
                                        <p:tgtEl>
                                          <p:spTgt spid="11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113">
                                            <p:txEl>
                                              <p:pRg st="4" end="4"/>
                                            </p:txEl>
                                          </p:spTgt>
                                        </p:tgtEl>
                                        <p:attrNameLst>
                                          <p:attrName>style.visibility</p:attrName>
                                        </p:attrNameLst>
                                      </p:cBhvr>
                                      <p:to>
                                        <p:strVal val="visible"/>
                                      </p:to>
                                    </p:set>
                                    <p:animEffect transition="in" filter="dissolve">
                                      <p:cBhvr>
                                        <p:cTn id="80" dur="500"/>
                                        <p:tgtEl>
                                          <p:spTgt spid="113">
                                            <p:txEl>
                                              <p:pRg st="4" end="4"/>
                                            </p:txEl>
                                          </p:spTgt>
                                        </p:tgtEl>
                                      </p:cBhvr>
                                    </p:animEffect>
                                  </p:childTnLst>
                                </p:cTn>
                              </p:par>
                              <p:par>
                                <p:cTn id="81" presetID="9" presetClass="entr" presetSubtype="0" fill="hold" nodeType="withEffect">
                                  <p:stCondLst>
                                    <p:cond delay="0"/>
                                  </p:stCondLst>
                                  <p:childTnLst>
                                    <p:set>
                                      <p:cBhvr>
                                        <p:cTn id="82" dur="1" fill="hold">
                                          <p:stCondLst>
                                            <p:cond delay="0"/>
                                          </p:stCondLst>
                                        </p:cTn>
                                        <p:tgtEl>
                                          <p:spTgt spid="113">
                                            <p:txEl>
                                              <p:pRg st="5" end="5"/>
                                            </p:txEl>
                                          </p:spTgt>
                                        </p:tgtEl>
                                        <p:attrNameLst>
                                          <p:attrName>style.visibility</p:attrName>
                                        </p:attrNameLst>
                                      </p:cBhvr>
                                      <p:to>
                                        <p:strVal val="visible"/>
                                      </p:to>
                                    </p:set>
                                    <p:animEffect transition="in" filter="dissolve">
                                      <p:cBhvr>
                                        <p:cTn id="83" dur="500"/>
                                        <p:tgtEl>
                                          <p:spTgt spid="113">
                                            <p:txEl>
                                              <p:pRg st="5" end="5"/>
                                            </p:txEl>
                                          </p:spTgt>
                                        </p:tgtEl>
                                      </p:cBhvr>
                                    </p:animEffect>
                                  </p:childTnLst>
                                </p:cTn>
                              </p:par>
                              <p:par>
                                <p:cTn id="84" presetID="9" presetClass="entr" presetSubtype="0" fill="hold" nodeType="withEffect">
                                  <p:stCondLst>
                                    <p:cond delay="0"/>
                                  </p:stCondLst>
                                  <p:childTnLst>
                                    <p:set>
                                      <p:cBhvr>
                                        <p:cTn id="85" dur="1" fill="hold">
                                          <p:stCondLst>
                                            <p:cond delay="0"/>
                                          </p:stCondLst>
                                        </p:cTn>
                                        <p:tgtEl>
                                          <p:spTgt spid="113">
                                            <p:txEl>
                                              <p:pRg st="6" end="6"/>
                                            </p:txEl>
                                          </p:spTgt>
                                        </p:tgtEl>
                                        <p:attrNameLst>
                                          <p:attrName>style.visibility</p:attrName>
                                        </p:attrNameLst>
                                      </p:cBhvr>
                                      <p:to>
                                        <p:strVal val="visible"/>
                                      </p:to>
                                    </p:set>
                                    <p:animEffect transition="in" filter="dissolve">
                                      <p:cBhvr>
                                        <p:cTn id="86" dur="500"/>
                                        <p:tgtEl>
                                          <p:spTgt spid="1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90" grpId="0" animBg="1"/>
      <p:bldP spid="91" grpId="0" animBg="1"/>
      <p:bldP spid="97" grpId="0" animBg="1"/>
      <p:bldP spid="98" grpId="0"/>
      <p:bldP spid="101" grpId="0"/>
      <p:bldP spid="3" grpId="0" animBg="1"/>
      <p:bldP spid="105" grpId="0" build="p" animBg="1"/>
      <p:bldP spid="11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2977-5883-8A4A-870B-656FCCBBBEF7}"/>
              </a:ext>
            </a:extLst>
          </p:cNvPr>
          <p:cNvSpPr>
            <a:spLocks noGrp="1"/>
          </p:cNvSpPr>
          <p:nvPr>
            <p:ph type="title"/>
          </p:nvPr>
        </p:nvSpPr>
        <p:spPr/>
        <p:txBody>
          <a:bodyPr/>
          <a:lstStyle/>
          <a:p>
            <a:r>
              <a:rPr lang="en-US" dirty="0">
                <a:latin typeface="Arial"/>
                <a:cs typeface="Arial"/>
              </a:rPr>
              <a:t>Java’s </a:t>
            </a:r>
            <a:r>
              <a:rPr lang="en-US" spc="-35" dirty="0">
                <a:latin typeface="Arial"/>
                <a:cs typeface="Arial"/>
              </a:rPr>
              <a:t>Hash </a:t>
            </a:r>
            <a:r>
              <a:rPr lang="en-US" spc="30" dirty="0">
                <a:latin typeface="Arial"/>
                <a:cs typeface="Arial"/>
              </a:rPr>
              <a:t>Code</a:t>
            </a:r>
            <a:r>
              <a:rPr lang="en-US" spc="204" dirty="0">
                <a:latin typeface="Arial"/>
                <a:cs typeface="Arial"/>
              </a:rPr>
              <a:t> </a:t>
            </a:r>
            <a:r>
              <a:rPr lang="en-US" spc="-15" dirty="0">
                <a:latin typeface="Arial"/>
                <a:cs typeface="Arial"/>
              </a:rPr>
              <a:t>Conventions</a:t>
            </a:r>
            <a:endParaRPr lang="en-US" dirty="0"/>
          </a:p>
        </p:txBody>
      </p:sp>
      <p:sp>
        <p:nvSpPr>
          <p:cNvPr id="6" name="object 3">
            <a:extLst>
              <a:ext uri="{FF2B5EF4-FFF2-40B4-BE49-F238E27FC236}">
                <a16:creationId xmlns:a16="http://schemas.microsoft.com/office/drawing/2014/main" id="{CF43350B-266F-8E46-9286-6ECBC90C3E1C}"/>
              </a:ext>
            </a:extLst>
          </p:cNvPr>
          <p:cNvSpPr txBox="1"/>
          <p:nvPr/>
        </p:nvSpPr>
        <p:spPr>
          <a:xfrm>
            <a:off x="789351" y="1316970"/>
            <a:ext cx="7498972" cy="369332"/>
          </a:xfrm>
          <a:prstGeom prst="rect">
            <a:avLst/>
          </a:prstGeom>
          <a:solidFill>
            <a:srgbClr val="E6A20E"/>
          </a:solidFill>
        </p:spPr>
        <p:txBody>
          <a:bodyPr wrap="square">
            <a:spAutoFit/>
          </a:bodyPr>
          <a:lstStyle>
            <a:defPPr>
              <a:defRPr lang="en-US"/>
            </a:defPPr>
            <a:lvl1pPr algn="ctr">
              <a:defRPr>
                <a:latin typeface="Arial" panose="020B0604020202020204" pitchFamily="34" charset="0"/>
                <a:cs typeface="Arial" panose="020B0604020202020204" pitchFamily="34" charset="0"/>
              </a:defRPr>
            </a:lvl1pPr>
          </a:lstStyle>
          <a:p>
            <a:pPr algn="l"/>
            <a:r>
              <a:rPr dirty="0"/>
              <a:t>All Java classes inherit a method hashCode(), which returns a 32-bit int.</a:t>
            </a:r>
          </a:p>
        </p:txBody>
      </p:sp>
      <p:sp>
        <p:nvSpPr>
          <p:cNvPr id="7" name="object 4">
            <a:extLst>
              <a:ext uri="{FF2B5EF4-FFF2-40B4-BE49-F238E27FC236}">
                <a16:creationId xmlns:a16="http://schemas.microsoft.com/office/drawing/2014/main" id="{E6916326-551D-744E-8C96-ADF0D7CE5173}"/>
              </a:ext>
            </a:extLst>
          </p:cNvPr>
          <p:cNvSpPr txBox="1"/>
          <p:nvPr/>
        </p:nvSpPr>
        <p:spPr>
          <a:xfrm>
            <a:off x="789351" y="1907701"/>
            <a:ext cx="6274179"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Requirement.	If x.equals(y), then (x.hashCode() == y.hashCode()).</a:t>
            </a:r>
          </a:p>
        </p:txBody>
      </p:sp>
      <p:sp>
        <p:nvSpPr>
          <p:cNvPr id="10" name="object 7">
            <a:extLst>
              <a:ext uri="{FF2B5EF4-FFF2-40B4-BE49-F238E27FC236}">
                <a16:creationId xmlns:a16="http://schemas.microsoft.com/office/drawing/2014/main" id="{B5B5F584-DE51-5243-BF7D-CC1D8BAB726C}"/>
              </a:ext>
            </a:extLst>
          </p:cNvPr>
          <p:cNvSpPr txBox="1"/>
          <p:nvPr/>
        </p:nvSpPr>
        <p:spPr>
          <a:xfrm>
            <a:off x="708870" y="5197414"/>
            <a:ext cx="7997293" cy="1328377"/>
          </a:xfrm>
          <a:prstGeom prst="rect">
            <a:avLst/>
          </a:prstGeom>
        </p:spPr>
        <p:txBody>
          <a:bodyPr vert="horz" wrap="square" lIns="0" tIns="12700" rIns="0" bIns="0" rtlCol="0">
            <a:spAutoFit/>
          </a:bodyPr>
          <a:lstStyle/>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55" dirty="0">
                <a:solidFill>
                  <a:srgbClr val="005493"/>
                </a:solidFill>
                <a:latin typeface="Trebuchet MS"/>
                <a:cs typeface="Trebuchet MS"/>
              </a:rPr>
              <a:t>Default</a:t>
            </a:r>
            <a:r>
              <a:rPr sz="1600" spc="35"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30" dirty="0">
                <a:latin typeface="Trebuchet MS"/>
                <a:cs typeface="Trebuchet MS"/>
              </a:rPr>
              <a:t>Memory </a:t>
            </a:r>
            <a:r>
              <a:rPr sz="1600" spc="100" dirty="0">
                <a:latin typeface="Trebuchet MS"/>
                <a:cs typeface="Trebuchet MS"/>
              </a:rPr>
              <a:t>address </a:t>
            </a:r>
            <a:r>
              <a:rPr sz="1600" spc="65" dirty="0">
                <a:latin typeface="Trebuchet MS"/>
                <a:cs typeface="Trebuchet MS"/>
              </a:rPr>
              <a:t>of </a:t>
            </a:r>
            <a:r>
              <a:rPr sz="1600" spc="-50" dirty="0">
                <a:latin typeface="DejaVu Sans Mono"/>
                <a:cs typeface="DejaVu Sans Mono"/>
              </a:rPr>
              <a:t>x</a:t>
            </a:r>
            <a:r>
              <a:rPr sz="1600" spc="-50" dirty="0">
                <a:latin typeface="Trebuchet MS"/>
                <a:cs typeface="Trebuchet MS"/>
              </a:rPr>
              <a:t>.  </a:t>
            </a:r>
            <a:endParaRPr lang="en-US" sz="1600" spc="-50" dirty="0">
              <a:latin typeface="Trebuchet MS"/>
              <a:cs typeface="Trebuchet MS"/>
            </a:endParaRPr>
          </a:p>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65" dirty="0">
                <a:solidFill>
                  <a:srgbClr val="005493"/>
                </a:solidFill>
                <a:latin typeface="Trebuchet MS"/>
                <a:cs typeface="Trebuchet MS"/>
              </a:rPr>
              <a:t>Legal </a:t>
            </a:r>
            <a:r>
              <a:rPr sz="1600" spc="35" dirty="0">
                <a:solidFill>
                  <a:srgbClr val="005493"/>
                </a:solidFill>
                <a:latin typeface="Trebuchet MS"/>
                <a:cs typeface="Trebuchet MS"/>
              </a:rPr>
              <a:t>(but</a:t>
            </a:r>
            <a:r>
              <a:rPr sz="1600" spc="10" dirty="0">
                <a:solidFill>
                  <a:srgbClr val="005493"/>
                </a:solidFill>
                <a:latin typeface="Trebuchet MS"/>
                <a:cs typeface="Trebuchet MS"/>
              </a:rPr>
              <a:t> </a:t>
            </a:r>
            <a:r>
              <a:rPr sz="1600" spc="75" dirty="0">
                <a:solidFill>
                  <a:srgbClr val="005493"/>
                </a:solidFill>
                <a:latin typeface="Trebuchet MS"/>
                <a:cs typeface="Trebuchet MS"/>
              </a:rPr>
              <a:t>poor)</a:t>
            </a:r>
            <a:r>
              <a:rPr sz="1600" spc="40"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20" dirty="0">
                <a:latin typeface="Trebuchet MS"/>
                <a:cs typeface="Trebuchet MS"/>
              </a:rPr>
              <a:t>Always </a:t>
            </a:r>
            <a:r>
              <a:rPr sz="1600" spc="45" dirty="0">
                <a:latin typeface="Trebuchet MS"/>
                <a:cs typeface="Trebuchet MS"/>
              </a:rPr>
              <a:t>return</a:t>
            </a:r>
            <a:r>
              <a:rPr sz="1600" spc="-150" dirty="0">
                <a:latin typeface="Trebuchet MS"/>
                <a:cs typeface="Trebuchet MS"/>
              </a:rPr>
              <a:t> </a:t>
            </a:r>
            <a:r>
              <a:rPr sz="1600" spc="-30" dirty="0">
                <a:latin typeface="DejaVu Sans Mono"/>
                <a:cs typeface="DejaVu Sans Mono"/>
              </a:rPr>
              <a:t>17</a:t>
            </a:r>
            <a:r>
              <a:rPr sz="1600" spc="-30" dirty="0">
                <a:latin typeface="Trebuchet MS"/>
                <a:cs typeface="Trebuchet MS"/>
              </a:rPr>
              <a:t>.</a:t>
            </a:r>
            <a:endParaRPr sz="1600" dirty="0">
              <a:latin typeface="Trebuchet MS"/>
              <a:cs typeface="Trebuchet MS"/>
            </a:endParaRPr>
          </a:p>
          <a:p>
            <a:pPr marL="298450" marR="5080" indent="-285750">
              <a:lnSpc>
                <a:spcPct val="135600"/>
              </a:lnSpc>
              <a:buClr>
                <a:schemeClr val="accent6"/>
              </a:buClr>
              <a:buFont typeface="Wingdings" pitchFamily="2" charset="2"/>
              <a:buChar char="§"/>
              <a:tabLst>
                <a:tab pos="2298065" algn="l"/>
                <a:tab pos="3491865" algn="l"/>
              </a:tabLst>
            </a:pPr>
            <a:r>
              <a:rPr sz="1600" spc="110" dirty="0">
                <a:solidFill>
                  <a:srgbClr val="005493"/>
                </a:solidFill>
                <a:latin typeface="Trebuchet MS"/>
                <a:cs typeface="Trebuchet MS"/>
              </a:rPr>
              <a:t>Customized</a:t>
            </a:r>
            <a:r>
              <a:rPr sz="1600" spc="125" dirty="0">
                <a:solidFill>
                  <a:srgbClr val="005493"/>
                </a:solidFill>
                <a:latin typeface="Trebuchet MS"/>
                <a:cs typeface="Trebuchet MS"/>
              </a:rPr>
              <a:t> </a:t>
            </a:r>
            <a:r>
              <a:rPr sz="1600" spc="60" dirty="0">
                <a:solidFill>
                  <a:srgbClr val="005493"/>
                </a:solidFill>
                <a:latin typeface="Trebuchet MS"/>
                <a:cs typeface="Trebuchet MS"/>
              </a:rPr>
              <a:t>implementations.</a:t>
            </a:r>
            <a:r>
              <a:rPr lang="en-US" sz="1600" spc="60" dirty="0">
                <a:solidFill>
                  <a:srgbClr val="005493"/>
                </a:solidFill>
                <a:latin typeface="Trebuchet MS"/>
                <a:cs typeface="Trebuchet MS"/>
              </a:rPr>
              <a:t>  </a:t>
            </a:r>
            <a:r>
              <a:rPr sz="1600" spc="-15" dirty="0">
                <a:latin typeface="DejaVu Sans Mono"/>
                <a:cs typeface="DejaVu Sans Mono"/>
              </a:rPr>
              <a:t>Integer</a:t>
            </a:r>
            <a:r>
              <a:rPr sz="1600" spc="-15" dirty="0">
                <a:latin typeface="Trebuchet MS"/>
                <a:cs typeface="Trebuchet MS"/>
              </a:rPr>
              <a:t>, </a:t>
            </a:r>
            <a:r>
              <a:rPr sz="1600" spc="-15" dirty="0">
                <a:latin typeface="DejaVu Sans Mono"/>
                <a:cs typeface="DejaVu Sans Mono"/>
              </a:rPr>
              <a:t>Double</a:t>
            </a:r>
            <a:r>
              <a:rPr sz="1600" spc="-15" dirty="0">
                <a:latin typeface="Trebuchet MS"/>
                <a:cs typeface="Trebuchet MS"/>
              </a:rPr>
              <a:t>, </a:t>
            </a:r>
            <a:r>
              <a:rPr sz="1600" spc="-15" dirty="0">
                <a:latin typeface="DejaVu Sans Mono"/>
                <a:cs typeface="DejaVu Sans Mono"/>
              </a:rPr>
              <a:t>String</a:t>
            </a:r>
            <a:r>
              <a:rPr sz="1600" spc="-15" dirty="0">
                <a:latin typeface="Trebuchet MS"/>
                <a:cs typeface="Trebuchet MS"/>
              </a:rPr>
              <a:t>, </a:t>
            </a:r>
            <a:r>
              <a:rPr sz="1600" spc="-20" dirty="0">
                <a:latin typeface="DejaVu Sans Mono"/>
                <a:cs typeface="DejaVu Sans Mono"/>
              </a:rPr>
              <a:t>File</a:t>
            </a:r>
            <a:r>
              <a:rPr sz="1600" spc="-20" dirty="0">
                <a:latin typeface="Trebuchet MS"/>
                <a:cs typeface="Trebuchet MS"/>
              </a:rPr>
              <a:t>, </a:t>
            </a:r>
            <a:r>
              <a:rPr sz="1600" spc="-25" dirty="0">
                <a:latin typeface="DejaVu Sans Mono"/>
                <a:cs typeface="DejaVu Sans Mono"/>
              </a:rPr>
              <a:t>URL</a:t>
            </a:r>
            <a:r>
              <a:rPr sz="1600" spc="-25" dirty="0">
                <a:latin typeface="Trebuchet MS"/>
                <a:cs typeface="Trebuchet MS"/>
              </a:rPr>
              <a:t>, </a:t>
            </a:r>
            <a:r>
              <a:rPr sz="1600" spc="-20" dirty="0">
                <a:latin typeface="DejaVu Sans Mono"/>
                <a:cs typeface="DejaVu Sans Mono"/>
              </a:rPr>
              <a:t>Date</a:t>
            </a:r>
            <a:r>
              <a:rPr sz="1600" spc="-20" dirty="0">
                <a:latin typeface="Trebuchet MS"/>
                <a:cs typeface="Trebuchet MS"/>
              </a:rPr>
              <a:t>, </a:t>
            </a:r>
            <a:r>
              <a:rPr lang="en-US" sz="1600" spc="480" dirty="0">
                <a:latin typeface="Trebuchet MS"/>
                <a:cs typeface="Trebuchet MS"/>
              </a:rPr>
              <a:t>…  </a:t>
            </a:r>
          </a:p>
          <a:p>
            <a:pPr marL="298450" marR="5080" indent="-285750">
              <a:lnSpc>
                <a:spcPct val="135600"/>
              </a:lnSpc>
              <a:buClr>
                <a:schemeClr val="accent6"/>
              </a:buClr>
              <a:buFont typeface="Wingdings" pitchFamily="2" charset="2"/>
              <a:buChar char="§"/>
              <a:tabLst>
                <a:tab pos="2298065" algn="l"/>
                <a:tab pos="3491865" algn="l"/>
              </a:tabLst>
            </a:pPr>
            <a:r>
              <a:rPr sz="1600" spc="45" dirty="0">
                <a:solidFill>
                  <a:srgbClr val="005493"/>
                </a:solidFill>
                <a:latin typeface="Trebuchet MS"/>
                <a:cs typeface="Trebuchet MS"/>
              </a:rPr>
              <a:t>User-defined</a:t>
            </a:r>
            <a:r>
              <a:rPr sz="1600" spc="50" dirty="0">
                <a:solidFill>
                  <a:srgbClr val="005493"/>
                </a:solidFill>
                <a:latin typeface="Trebuchet MS"/>
                <a:cs typeface="Trebuchet MS"/>
              </a:rPr>
              <a:t> </a:t>
            </a:r>
            <a:r>
              <a:rPr sz="1600" spc="55" dirty="0">
                <a:solidFill>
                  <a:srgbClr val="005493"/>
                </a:solidFill>
                <a:latin typeface="Trebuchet MS"/>
                <a:cs typeface="Trebuchet MS"/>
              </a:rPr>
              <a:t>types.</a:t>
            </a:r>
            <a:r>
              <a:rPr lang="en-US" sz="1600" spc="55" dirty="0">
                <a:solidFill>
                  <a:srgbClr val="005493"/>
                </a:solidFill>
                <a:latin typeface="Trebuchet MS"/>
                <a:cs typeface="Trebuchet MS"/>
              </a:rPr>
              <a:t>  </a:t>
            </a:r>
            <a:r>
              <a:rPr sz="1600" spc="100" dirty="0">
                <a:latin typeface="Trebuchet MS"/>
                <a:cs typeface="Trebuchet MS"/>
              </a:rPr>
              <a:t>Users </a:t>
            </a:r>
            <a:r>
              <a:rPr sz="1600" spc="20" dirty="0">
                <a:latin typeface="Trebuchet MS"/>
                <a:cs typeface="Trebuchet MS"/>
              </a:rPr>
              <a:t>are </a:t>
            </a:r>
            <a:r>
              <a:rPr sz="1600" spc="135" dirty="0">
                <a:latin typeface="Trebuchet MS"/>
                <a:cs typeface="Trebuchet MS"/>
              </a:rPr>
              <a:t>on </a:t>
            </a:r>
            <a:r>
              <a:rPr sz="1600" spc="30" dirty="0">
                <a:latin typeface="Trebuchet MS"/>
                <a:cs typeface="Trebuchet MS"/>
              </a:rPr>
              <a:t>their</a:t>
            </a:r>
            <a:r>
              <a:rPr sz="1600" spc="-160" dirty="0">
                <a:latin typeface="Trebuchet MS"/>
                <a:cs typeface="Trebuchet MS"/>
              </a:rPr>
              <a:t> </a:t>
            </a:r>
            <a:r>
              <a:rPr sz="1600" spc="85" dirty="0">
                <a:latin typeface="Trebuchet MS"/>
                <a:cs typeface="Trebuchet MS"/>
              </a:rPr>
              <a:t>own.</a:t>
            </a:r>
            <a:endParaRPr sz="1600" dirty="0">
              <a:latin typeface="Trebuchet MS"/>
              <a:cs typeface="Trebuchet MS"/>
            </a:endParaRPr>
          </a:p>
        </p:txBody>
      </p:sp>
      <p:sp>
        <p:nvSpPr>
          <p:cNvPr id="21" name="object 18">
            <a:extLst>
              <a:ext uri="{FF2B5EF4-FFF2-40B4-BE49-F238E27FC236}">
                <a16:creationId xmlns:a16="http://schemas.microsoft.com/office/drawing/2014/main" id="{AA7749F9-721C-D44D-B339-F4BAF1397BC1}"/>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7</a:t>
            </a:fld>
            <a:endParaRPr lang="en-US" spc="95" dirty="0"/>
          </a:p>
        </p:txBody>
      </p:sp>
      <p:sp>
        <p:nvSpPr>
          <p:cNvPr id="22" name="object 17">
            <a:extLst>
              <a:ext uri="{FF2B5EF4-FFF2-40B4-BE49-F238E27FC236}">
                <a16:creationId xmlns:a16="http://schemas.microsoft.com/office/drawing/2014/main" id="{FD886564-07F9-6047-994F-92B491E559D4}"/>
              </a:ext>
            </a:extLst>
          </p:cNvPr>
          <p:cNvSpPr/>
          <p:nvPr/>
        </p:nvSpPr>
        <p:spPr>
          <a:xfrm>
            <a:off x="853154" y="3821151"/>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23" name="object 18">
            <a:extLst>
              <a:ext uri="{FF2B5EF4-FFF2-40B4-BE49-F238E27FC236}">
                <a16:creationId xmlns:a16="http://schemas.microsoft.com/office/drawing/2014/main" id="{5692E877-0A35-9444-BFB7-DD72A49CCF84}"/>
              </a:ext>
            </a:extLst>
          </p:cNvPr>
          <p:cNvSpPr txBox="1"/>
          <p:nvPr/>
        </p:nvSpPr>
        <p:spPr>
          <a:xfrm>
            <a:off x="1017627"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x</a:t>
            </a:r>
            <a:endParaRPr sz="1200" dirty="0">
              <a:latin typeface="Arial" panose="020B0604020202020204" pitchFamily="34" charset="0"/>
              <a:cs typeface="Arial" panose="020B0604020202020204" pitchFamily="34" charset="0"/>
            </a:endParaRPr>
          </a:p>
        </p:txBody>
      </p:sp>
      <p:sp>
        <p:nvSpPr>
          <p:cNvPr id="24" name="object 21">
            <a:extLst>
              <a:ext uri="{FF2B5EF4-FFF2-40B4-BE49-F238E27FC236}">
                <a16:creationId xmlns:a16="http://schemas.microsoft.com/office/drawing/2014/main" id="{F29F4313-CE31-134A-8D13-2A08B91F6C9C}"/>
              </a:ext>
            </a:extLst>
          </p:cNvPr>
          <p:cNvSpPr txBox="1"/>
          <p:nvPr/>
        </p:nvSpPr>
        <p:spPr>
          <a:xfrm>
            <a:off x="688683"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x.hashCode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8E1C4BA9-F80F-8649-BDBE-EF68071B3083}"/>
              </a:ext>
            </a:extLst>
          </p:cNvPr>
          <p:cNvCxnSpPr>
            <a:cxnSpLocks/>
          </p:cNvCxnSpPr>
          <p:nvPr/>
        </p:nvCxnSpPr>
        <p:spPr>
          <a:xfrm>
            <a:off x="1160820"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12FB9FE-E752-2844-AE33-A0E647292B1A}"/>
              </a:ext>
            </a:extLst>
          </p:cNvPr>
          <p:cNvCxnSpPr>
            <a:cxnSpLocks/>
          </p:cNvCxnSpPr>
          <p:nvPr/>
        </p:nvCxnSpPr>
        <p:spPr>
          <a:xfrm>
            <a:off x="1160820"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28" name="object 18">
            <a:extLst>
              <a:ext uri="{FF2B5EF4-FFF2-40B4-BE49-F238E27FC236}">
                <a16:creationId xmlns:a16="http://schemas.microsoft.com/office/drawing/2014/main" id="{8F33B6A7-F360-0243-A809-414C925782E5}"/>
              </a:ext>
            </a:extLst>
          </p:cNvPr>
          <p:cNvSpPr txBox="1"/>
          <p:nvPr/>
        </p:nvSpPr>
        <p:spPr>
          <a:xfrm>
            <a:off x="2167724"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y</a:t>
            </a:r>
            <a:endParaRPr sz="1200" dirty="0">
              <a:latin typeface="Arial" panose="020B0604020202020204" pitchFamily="34" charset="0"/>
              <a:cs typeface="Arial" panose="020B0604020202020204" pitchFamily="34" charset="0"/>
            </a:endParaRPr>
          </a:p>
        </p:txBody>
      </p:sp>
      <p:sp>
        <p:nvSpPr>
          <p:cNvPr id="29" name="object 21">
            <a:extLst>
              <a:ext uri="{FF2B5EF4-FFF2-40B4-BE49-F238E27FC236}">
                <a16:creationId xmlns:a16="http://schemas.microsoft.com/office/drawing/2014/main" id="{6860EEC8-3C5F-0948-A8B6-CF5EB8B27BC8}"/>
              </a:ext>
            </a:extLst>
          </p:cNvPr>
          <p:cNvSpPr txBox="1"/>
          <p:nvPr/>
        </p:nvSpPr>
        <p:spPr>
          <a:xfrm>
            <a:off x="1838780"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y.hashCode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30" name="Straight Arrow Connector 29">
            <a:extLst>
              <a:ext uri="{FF2B5EF4-FFF2-40B4-BE49-F238E27FC236}">
                <a16:creationId xmlns:a16="http://schemas.microsoft.com/office/drawing/2014/main" id="{AF99D5FC-2153-1043-9DDC-2F251DE1ED17}"/>
              </a:ext>
            </a:extLst>
          </p:cNvPr>
          <p:cNvCxnSpPr>
            <a:cxnSpLocks/>
          </p:cNvCxnSpPr>
          <p:nvPr/>
        </p:nvCxnSpPr>
        <p:spPr>
          <a:xfrm>
            <a:off x="2310917"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89232F2F-203E-6246-A9D6-CE481881AF13}"/>
              </a:ext>
            </a:extLst>
          </p:cNvPr>
          <p:cNvCxnSpPr>
            <a:cxnSpLocks/>
          </p:cNvCxnSpPr>
          <p:nvPr/>
        </p:nvCxnSpPr>
        <p:spPr>
          <a:xfrm>
            <a:off x="2310917"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32" name="Rectangle 31">
            <a:extLst>
              <a:ext uri="{FF2B5EF4-FFF2-40B4-BE49-F238E27FC236}">
                <a16:creationId xmlns:a16="http://schemas.microsoft.com/office/drawing/2014/main" id="{4CE64F66-489A-1C4B-8385-047D653B7FE5}"/>
              </a:ext>
            </a:extLst>
          </p:cNvPr>
          <p:cNvSpPr/>
          <p:nvPr/>
        </p:nvSpPr>
        <p:spPr>
          <a:xfrm>
            <a:off x="3882493" y="4470582"/>
            <a:ext cx="4572000" cy="738664"/>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Meets the two requirements for Java. But it doesn’t meet the idea that every table position should be </a:t>
            </a:r>
            <a:r>
              <a:rPr lang="en-US" sz="1400" dirty="0">
                <a:solidFill>
                  <a:srgbClr val="FF0000"/>
                </a:solidFill>
                <a:latin typeface="Times New Roman" panose="02020603050405020304" pitchFamily="18" charset="0"/>
                <a:cs typeface="Times New Roman" panose="02020603050405020304" pitchFamily="18" charset="0"/>
              </a:rPr>
              <a:t>equally likely </a:t>
            </a:r>
            <a:r>
              <a:rPr lang="en-US" sz="1400" dirty="0">
                <a:latin typeface="Times New Roman" panose="02020603050405020304" pitchFamily="18" charset="0"/>
                <a:cs typeface="Times New Roman" panose="02020603050405020304" pitchFamily="18" charset="0"/>
              </a:rPr>
              <a:t>mapped from the keys.</a:t>
            </a:r>
          </a:p>
        </p:txBody>
      </p:sp>
      <p:sp>
        <p:nvSpPr>
          <p:cNvPr id="33" name="Rectangle 32">
            <a:extLst>
              <a:ext uri="{FF2B5EF4-FFF2-40B4-BE49-F238E27FC236}">
                <a16:creationId xmlns:a16="http://schemas.microsoft.com/office/drawing/2014/main" id="{E9D9D163-A213-7C47-938D-C8F68C9F2154}"/>
              </a:ext>
            </a:extLst>
          </p:cNvPr>
          <p:cNvSpPr/>
          <p:nvPr/>
        </p:nvSpPr>
        <p:spPr>
          <a:xfrm>
            <a:off x="7467975" y="2902219"/>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cxnSp>
        <p:nvCxnSpPr>
          <p:cNvPr id="34" name="Straight Arrow Connector 33">
            <a:extLst>
              <a:ext uri="{FF2B5EF4-FFF2-40B4-BE49-F238E27FC236}">
                <a16:creationId xmlns:a16="http://schemas.microsoft.com/office/drawing/2014/main" id="{070F52C1-4E70-2444-B9A0-ABC4155CEC57}"/>
              </a:ext>
            </a:extLst>
          </p:cNvPr>
          <p:cNvCxnSpPr>
            <a:cxnSpLocks/>
            <a:endCxn id="32" idx="1"/>
          </p:cNvCxnSpPr>
          <p:nvPr/>
        </p:nvCxnSpPr>
        <p:spPr>
          <a:xfrm flipV="1">
            <a:off x="3253391" y="4839914"/>
            <a:ext cx="629102" cy="420634"/>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941055DA-4A30-B147-9418-13F272B61D7F}"/>
              </a:ext>
            </a:extLst>
          </p:cNvPr>
          <p:cNvSpPr/>
          <p:nvPr/>
        </p:nvSpPr>
        <p:spPr>
          <a:xfrm>
            <a:off x="6248594" y="5566746"/>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sp>
        <p:nvSpPr>
          <p:cNvPr id="39" name="Rounded Rectangle 38">
            <a:extLst>
              <a:ext uri="{FF2B5EF4-FFF2-40B4-BE49-F238E27FC236}">
                <a16:creationId xmlns:a16="http://schemas.microsoft.com/office/drawing/2014/main" id="{19C01BF8-88CE-0A45-8992-26D40473D261}"/>
              </a:ext>
            </a:extLst>
          </p:cNvPr>
          <p:cNvSpPr/>
          <p:nvPr/>
        </p:nvSpPr>
        <p:spPr>
          <a:xfrm>
            <a:off x="2390862" y="1840850"/>
            <a:ext cx="1090570" cy="470502"/>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43" name="Rectangle 42">
            <a:extLst>
              <a:ext uri="{FF2B5EF4-FFF2-40B4-BE49-F238E27FC236}">
                <a16:creationId xmlns:a16="http://schemas.microsoft.com/office/drawing/2014/main" id="{D48A20DB-A0A4-214D-B2E8-D7437DE645F8}"/>
              </a:ext>
            </a:extLst>
          </p:cNvPr>
          <p:cNvSpPr/>
          <p:nvPr/>
        </p:nvSpPr>
        <p:spPr>
          <a:xfrm>
            <a:off x="2982679" y="3395529"/>
            <a:ext cx="4572000"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Note that it is generally necessary to </a:t>
            </a:r>
            <a:r>
              <a:rPr lang="en-US" sz="1400" dirty="0">
                <a:solidFill>
                  <a:srgbClr val="FF0000"/>
                </a:solidFill>
                <a:latin typeface="Times New Roman" panose="02020603050405020304" pitchFamily="18" charset="0"/>
                <a:cs typeface="Times New Roman" panose="02020603050405020304" pitchFamily="18" charset="0"/>
              </a:rPr>
              <a:t>override</a:t>
            </a:r>
            <a:r>
              <a:rPr lang="en-US" sz="1400" dirty="0">
                <a:latin typeface="Times New Roman" panose="02020603050405020304" pitchFamily="18" charset="0"/>
                <a:cs typeface="Times New Roman" panose="02020603050405020304" pitchFamily="18" charset="0"/>
              </a:rPr>
              <a:t>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whenever this method is overridden, so as to maintain the general contract for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which states that equal objects must have equal hash codes.</a:t>
            </a:r>
            <a:endParaRPr lang="en-US" sz="1200" dirty="0">
              <a:solidFill>
                <a:schemeClr val="accent6"/>
              </a:solidFill>
              <a:latin typeface="Times New Roman" panose="02020603050405020304" pitchFamily="18" charset="0"/>
              <a:cs typeface="Times New Roman" panose="02020603050405020304" pitchFamily="18" charset="0"/>
            </a:endParaRPr>
          </a:p>
        </p:txBody>
      </p:sp>
      <p:cxnSp>
        <p:nvCxnSpPr>
          <p:cNvPr id="44" name="Straight Arrow Connector 43">
            <a:extLst>
              <a:ext uri="{FF2B5EF4-FFF2-40B4-BE49-F238E27FC236}">
                <a16:creationId xmlns:a16="http://schemas.microsoft.com/office/drawing/2014/main" id="{23238EAB-003D-0A4E-848D-3C1E8E351294}"/>
              </a:ext>
            </a:extLst>
          </p:cNvPr>
          <p:cNvCxnSpPr>
            <a:cxnSpLocks/>
            <a:stCxn id="39" idx="2"/>
          </p:cNvCxnSpPr>
          <p:nvPr/>
        </p:nvCxnSpPr>
        <p:spPr>
          <a:xfrm>
            <a:off x="2936147" y="2311352"/>
            <a:ext cx="1179209" cy="107172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55" name="object 17">
            <a:extLst>
              <a:ext uri="{FF2B5EF4-FFF2-40B4-BE49-F238E27FC236}">
                <a16:creationId xmlns:a16="http://schemas.microsoft.com/office/drawing/2014/main" id="{9FB31089-E9ED-D441-B5AB-73F2634C2F82}"/>
              </a:ext>
            </a:extLst>
          </p:cNvPr>
          <p:cNvSpPr/>
          <p:nvPr/>
        </p:nvSpPr>
        <p:spPr>
          <a:xfrm>
            <a:off x="2003253" y="3813933"/>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1F7AA983-0E4B-6F48-BDDC-C438DDCA207D}"/>
              </a:ext>
            </a:extLst>
          </p:cNvPr>
          <p:cNvSpPr/>
          <p:nvPr/>
        </p:nvSpPr>
        <p:spPr>
          <a:xfrm>
            <a:off x="789351" y="2332321"/>
            <a:ext cx="4386657" cy="507831"/>
          </a:xfrm>
          <a:prstGeom prst="rect">
            <a:avLst/>
          </a:prstGeom>
        </p:spPr>
        <p:txBody>
          <a:bodyPr wrap="square">
            <a:spAutoFit/>
          </a:bodyPr>
          <a:lstStyle/>
          <a:p>
            <a:pPr fontAlgn="base">
              <a:spcBef>
                <a:spcPts val="300"/>
              </a:spcBef>
              <a:spcAft>
                <a:spcPts val="300"/>
              </a:spcAft>
            </a:pPr>
            <a:r>
              <a:rPr lang="en-US" sz="1100" dirty="0">
                <a:solidFill>
                  <a:schemeClr val="accent6"/>
                </a:solidFill>
                <a:latin typeface="Arial" panose="020B0604020202020204" pitchFamily="34" charset="0"/>
              </a:rPr>
              <a:t>== tests for reference equality (whether they are the same object).</a:t>
            </a:r>
          </a:p>
          <a:p>
            <a:pPr fontAlgn="base">
              <a:spcBef>
                <a:spcPts val="300"/>
              </a:spcBef>
              <a:spcAft>
                <a:spcPts val="300"/>
              </a:spcAft>
            </a:pPr>
            <a:r>
              <a:rPr lang="en-US" sz="1100" dirty="0">
                <a:solidFill>
                  <a:schemeClr val="accent6"/>
                </a:solidFill>
                <a:latin typeface="Arial" panose="020B0604020202020204" pitchFamily="34" charset="0"/>
              </a:rPr>
              <a:t>.equals() tests for value equality (whether they are logically "equal").</a:t>
            </a:r>
            <a:endParaRPr lang="en-US" sz="1100" b="0" i="0" dirty="0">
              <a:solidFill>
                <a:schemeClr val="accent6"/>
              </a:solidFill>
              <a:effectLst/>
              <a:latin typeface="Arial" panose="020B0604020202020204" pitchFamily="34" charset="0"/>
            </a:endParaRPr>
          </a:p>
        </p:txBody>
      </p:sp>
      <p:sp>
        <p:nvSpPr>
          <p:cNvPr id="8" name="object 5">
            <a:extLst>
              <a:ext uri="{FF2B5EF4-FFF2-40B4-BE49-F238E27FC236}">
                <a16:creationId xmlns:a16="http://schemas.microsoft.com/office/drawing/2014/main" id="{A6A672E2-DB90-5F40-BE4B-6DAFFC622263}"/>
              </a:ext>
            </a:extLst>
          </p:cNvPr>
          <p:cNvSpPr txBox="1"/>
          <p:nvPr/>
        </p:nvSpPr>
        <p:spPr>
          <a:xfrm>
            <a:off x="784764" y="2909165"/>
            <a:ext cx="6450348" cy="338554"/>
          </a:xfrm>
          <a:prstGeom prst="rect">
            <a:avLst/>
          </a:prstGeom>
          <a:solidFill>
            <a:schemeClr val="accent1"/>
          </a:solidFill>
        </p:spPr>
        <p:txBody>
          <a:bodyPr wrap="square">
            <a:spAutoFit/>
          </a:bodyPr>
          <a:lstStyle>
            <a:defPPr>
              <a:defRPr lang="en-US"/>
            </a:defPPr>
            <a:lvl1pPr>
              <a:defRPr sz="1600">
                <a:solidFill>
                  <a:schemeClr val="bg1"/>
                </a:solidFill>
                <a:latin typeface="Arial"/>
                <a:cs typeface="Arial"/>
              </a:defRPr>
            </a:lvl1pPr>
          </a:lstStyle>
          <a:p>
            <a:r>
              <a:rPr dirty="0"/>
              <a:t>Highly desirable.</a:t>
            </a:r>
            <a:r>
              <a:rPr lang="en-US" dirty="0"/>
              <a:t> If !</a:t>
            </a:r>
            <a:r>
              <a:rPr lang="en-US" dirty="0" err="1"/>
              <a:t>x.equals</a:t>
            </a:r>
            <a:r>
              <a:rPr lang="en-US" dirty="0"/>
              <a:t>(y), then (</a:t>
            </a:r>
            <a:r>
              <a:rPr lang="en-US" dirty="0" err="1"/>
              <a:t>x.hashCode</a:t>
            </a:r>
            <a:r>
              <a:rPr lang="en-US" dirty="0"/>
              <a:t>() != </a:t>
            </a:r>
            <a:r>
              <a:rPr lang="en-US" dirty="0" err="1"/>
              <a:t>y.hashCode</a:t>
            </a:r>
            <a:r>
              <a:rPr lang="en-US" dirty="0"/>
              <a:t>()).</a:t>
            </a:r>
          </a:p>
        </p:txBody>
      </p:sp>
    </p:spTree>
    <p:extLst>
      <p:ext uri="{BB962C8B-B14F-4D97-AF65-F5344CB8AC3E}">
        <p14:creationId xmlns:p14="http://schemas.microsoft.com/office/powerpoint/2010/main" val="337522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dissolve">
                                      <p:cBhvr>
                                        <p:cTn id="18" dur="500"/>
                                        <p:tgtEl>
                                          <p:spTgt spid="2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par>
                                <p:cTn id="22" presetID="9"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dissolve">
                                      <p:cBhvr>
                                        <p:cTn id="24" dur="500"/>
                                        <p:tgtEl>
                                          <p:spTgt spid="25"/>
                                        </p:tgtEl>
                                      </p:cBhvr>
                                    </p:animEffect>
                                  </p:childTnLst>
                                </p:cTn>
                              </p:par>
                              <p:par>
                                <p:cTn id="25" presetID="9"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dissolve">
                                      <p:cBhvr>
                                        <p:cTn id="30" dur="500"/>
                                        <p:tgtEl>
                                          <p:spTgt spid="2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par>
                                <p:cTn id="34" presetID="9"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dissolve">
                                      <p:cBhvr>
                                        <p:cTn id="36" dur="500"/>
                                        <p:tgtEl>
                                          <p:spTgt spid="30"/>
                                        </p:tgtEl>
                                      </p:cBhvr>
                                    </p:animEffect>
                                  </p:childTnLst>
                                </p:cTn>
                              </p:par>
                              <p:par>
                                <p:cTn id="37" presetID="9"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dissolve">
                                      <p:cBhvr>
                                        <p:cTn id="39" dur="500"/>
                                        <p:tgtEl>
                                          <p:spTgt spid="3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dissolv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dissolve">
                                      <p:cBhvr>
                                        <p:cTn id="57" dur="500"/>
                                        <p:tgtEl>
                                          <p:spTgt spid="4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dissolve">
                                      <p:cBhvr>
                                        <p:cTn id="60" dur="5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dissolve">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dissolv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0">
                                            <p:txEl>
                                              <p:pRg st="0" end="0"/>
                                            </p:txEl>
                                          </p:spTgt>
                                        </p:tgtEl>
                                        <p:attrNameLst>
                                          <p:attrName>style.visibility</p:attrName>
                                        </p:attrNameLst>
                                      </p:cBhvr>
                                      <p:to>
                                        <p:strVal val="visible"/>
                                      </p:to>
                                    </p:set>
                                    <p:animEffect transition="in" filter="dissolve">
                                      <p:cBhvr>
                                        <p:cTn id="75" dur="500"/>
                                        <p:tgtEl>
                                          <p:spTgt spid="10">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dissolve">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10">
                                            <p:txEl>
                                              <p:pRg st="1" end="1"/>
                                            </p:txEl>
                                          </p:spTgt>
                                        </p:tgtEl>
                                        <p:attrNameLst>
                                          <p:attrName>style.visibility</p:attrName>
                                        </p:attrNameLst>
                                      </p:cBhvr>
                                      <p:to>
                                        <p:strVal val="visible"/>
                                      </p:to>
                                    </p:set>
                                    <p:animEffect transition="in" filter="dissolve">
                                      <p:cBhvr>
                                        <p:cTn id="88" dur="500"/>
                                        <p:tgtEl>
                                          <p:spTgt spid="10">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dissolv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10">
                                            <p:txEl>
                                              <p:pRg st="2" end="2"/>
                                            </p:txEl>
                                          </p:spTgt>
                                        </p:tgtEl>
                                        <p:attrNameLst>
                                          <p:attrName>style.visibility</p:attrName>
                                        </p:attrNameLst>
                                      </p:cBhvr>
                                      <p:to>
                                        <p:strVal val="visible"/>
                                      </p:to>
                                    </p:set>
                                    <p:animEffect transition="in" filter="dissolve">
                                      <p:cBhvr>
                                        <p:cTn id="98" dur="500"/>
                                        <p:tgtEl>
                                          <p:spTgt spid="10">
                                            <p:txEl>
                                              <p:pRg st="2" end="2"/>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10">
                                            <p:txEl>
                                              <p:pRg st="3" end="3"/>
                                            </p:txEl>
                                          </p:spTgt>
                                        </p:tgtEl>
                                        <p:attrNameLst>
                                          <p:attrName>style.visibility</p:attrName>
                                        </p:attrNameLst>
                                      </p:cBhvr>
                                      <p:to>
                                        <p:strVal val="visible"/>
                                      </p:to>
                                    </p:set>
                                    <p:animEffect transition="in" filter="dissolve">
                                      <p:cBhvr>
                                        <p:cTn id="10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2" grpId="0" animBg="1"/>
      <p:bldP spid="23" grpId="0"/>
      <p:bldP spid="24" grpId="0"/>
      <p:bldP spid="28" grpId="0"/>
      <p:bldP spid="29" grpId="0"/>
      <p:bldP spid="32" grpId="0" animBg="1"/>
      <p:bldP spid="33" grpId="0"/>
      <p:bldP spid="37" grpId="0"/>
      <p:bldP spid="39" grpId="0" animBg="1"/>
      <p:bldP spid="43" grpId="0" animBg="1"/>
      <p:bldP spid="55" grpId="0" animBg="1"/>
      <p:bldP spid="57"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 </a:t>
            </a:r>
            <a:r>
              <a:rPr lang="en-US" sz="2800" spc="5" dirty="0">
                <a:latin typeface="Arial"/>
                <a:cs typeface="Arial"/>
              </a:rPr>
              <a:t>Integers, </a:t>
            </a:r>
            <a:r>
              <a:rPr lang="en-US" sz="2800" spc="30" dirty="0">
                <a:latin typeface="Arial"/>
                <a:cs typeface="Arial"/>
              </a:rPr>
              <a:t>Booleans</a:t>
            </a:r>
            <a:endParaRPr lang="en-US" sz="2800" dirty="0"/>
          </a:p>
        </p:txBody>
      </p:sp>
      <p:sp>
        <p:nvSpPr>
          <p:cNvPr id="4" name="object 5">
            <a:extLst>
              <a:ext uri="{FF2B5EF4-FFF2-40B4-BE49-F238E27FC236}">
                <a16:creationId xmlns:a16="http://schemas.microsoft.com/office/drawing/2014/main" id="{300933EB-91D6-304D-AB1F-33EE366D072F}"/>
              </a:ext>
            </a:extLst>
          </p:cNvPr>
          <p:cNvSpPr/>
          <p:nvPr/>
        </p:nvSpPr>
        <p:spPr>
          <a:xfrm>
            <a:off x="843895" y="1524559"/>
            <a:ext cx="3415735" cy="2102491"/>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grpSp>
        <p:nvGrpSpPr>
          <p:cNvPr id="33" name="Group 32">
            <a:extLst>
              <a:ext uri="{FF2B5EF4-FFF2-40B4-BE49-F238E27FC236}">
                <a16:creationId xmlns:a16="http://schemas.microsoft.com/office/drawing/2014/main" id="{07DABC4A-1A4C-2E49-8427-15045D13A3FE}"/>
              </a:ext>
            </a:extLst>
          </p:cNvPr>
          <p:cNvGrpSpPr/>
          <p:nvPr/>
        </p:nvGrpSpPr>
        <p:grpSpPr>
          <a:xfrm>
            <a:off x="4797640" y="1514282"/>
            <a:ext cx="3652073" cy="2427215"/>
            <a:chOff x="4891388" y="1178561"/>
            <a:chExt cx="3652073" cy="2427215"/>
          </a:xfrm>
        </p:grpSpPr>
        <p:sp>
          <p:nvSpPr>
            <p:cNvPr id="17" name="object 18">
              <a:extLst>
                <a:ext uri="{FF2B5EF4-FFF2-40B4-BE49-F238E27FC236}">
                  <a16:creationId xmlns:a16="http://schemas.microsoft.com/office/drawing/2014/main" id="{E891F651-7EEA-8C4F-875F-69A91D8D0577}"/>
                </a:ext>
              </a:extLst>
            </p:cNvPr>
            <p:cNvSpPr/>
            <p:nvPr/>
          </p:nvSpPr>
          <p:spPr>
            <a:xfrm>
              <a:off x="4891388" y="1178561"/>
              <a:ext cx="3652073" cy="2427215"/>
            </a:xfrm>
            <a:prstGeom prst="rect">
              <a:avLst/>
            </a:prstGeom>
            <a:blipFill>
              <a:blip r:embed="rId3" cstate="print"/>
              <a:stretch>
                <a:fillRect/>
              </a:stretch>
            </a:blipFill>
          </p:spPr>
          <p:txBody>
            <a:bodyPr wrap="square" lIns="0" tIns="0" rIns="0" bIns="0" rtlCol="0"/>
            <a:lstStyle/>
            <a:p>
              <a:endParaRPr>
                <a:latin typeface="Courier" pitchFamily="2" charset="0"/>
              </a:endParaRPr>
            </a:p>
          </p:txBody>
        </p:sp>
        <p:sp>
          <p:nvSpPr>
            <p:cNvPr id="18" name="object 19">
              <a:extLst>
                <a:ext uri="{FF2B5EF4-FFF2-40B4-BE49-F238E27FC236}">
                  <a16:creationId xmlns:a16="http://schemas.microsoft.com/office/drawing/2014/main" id="{3693E2F6-C37B-F240-AB8A-20E48E73E669}"/>
                </a:ext>
              </a:extLst>
            </p:cNvPr>
            <p:cNvSpPr/>
            <p:nvPr/>
          </p:nvSpPr>
          <p:spPr>
            <a:xfrm>
              <a:off x="4956982" y="1252247"/>
              <a:ext cx="3465589" cy="2236084"/>
            </a:xfrm>
            <a:custGeom>
              <a:avLst/>
              <a:gdLst/>
              <a:ahLst/>
              <a:cxnLst/>
              <a:rect l="l" t="t" r="r" b="b"/>
              <a:pathLst>
                <a:path w="3586479" h="2832734">
                  <a:moveTo>
                    <a:pt x="0" y="0"/>
                  </a:moveTo>
                  <a:lnTo>
                    <a:pt x="3586062" y="0"/>
                  </a:lnTo>
                  <a:lnTo>
                    <a:pt x="3586062" y="2832606"/>
                  </a:lnTo>
                  <a:lnTo>
                    <a:pt x="0" y="2832606"/>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9" name="object 20">
              <a:extLst>
                <a:ext uri="{FF2B5EF4-FFF2-40B4-BE49-F238E27FC236}">
                  <a16:creationId xmlns:a16="http://schemas.microsoft.com/office/drawing/2014/main" id="{E4B165CE-CCDD-114E-BAAE-7CA9AB1C9618}"/>
                </a:ext>
              </a:extLst>
            </p:cNvPr>
            <p:cNvSpPr/>
            <p:nvPr/>
          </p:nvSpPr>
          <p:spPr>
            <a:xfrm>
              <a:off x="5315838" y="2077110"/>
              <a:ext cx="2871842" cy="1092439"/>
            </a:xfrm>
            <a:custGeom>
              <a:avLst/>
              <a:gdLst/>
              <a:ahLst/>
              <a:cxnLst/>
              <a:rect l="l" t="t" r="r" b="b"/>
              <a:pathLst>
                <a:path w="3281045" h="1183004">
                  <a:moveTo>
                    <a:pt x="0" y="0"/>
                  </a:moveTo>
                  <a:lnTo>
                    <a:pt x="3280860" y="0"/>
                  </a:lnTo>
                  <a:lnTo>
                    <a:pt x="3280860" y="1182634"/>
                  </a:lnTo>
                  <a:lnTo>
                    <a:pt x="0" y="11826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0" name="object 21">
              <a:extLst>
                <a:ext uri="{FF2B5EF4-FFF2-40B4-BE49-F238E27FC236}">
                  <a16:creationId xmlns:a16="http://schemas.microsoft.com/office/drawing/2014/main" id="{585F1E0C-51D1-1F45-B639-94DB94F10779}"/>
                </a:ext>
              </a:extLst>
            </p:cNvPr>
            <p:cNvSpPr txBox="1"/>
            <p:nvPr/>
          </p:nvSpPr>
          <p:spPr>
            <a:xfrm>
              <a:off x="4956982" y="1331105"/>
              <a:ext cx="3586479" cy="2072106"/>
            </a:xfrm>
            <a:prstGeom prst="rect">
              <a:avLst/>
            </a:prstGeom>
          </p:spPr>
          <p:txBody>
            <a:bodyPr vert="horz" wrap="square" lIns="0" tIns="35560" rIns="0" bIns="0" rtlCol="0">
              <a:spAutoFit/>
            </a:bodyPr>
            <a:lstStyle/>
            <a:p>
              <a:pPr marL="157480">
                <a:lnSpc>
                  <a:spcPct val="100000"/>
                </a:lnSpc>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Boolean</a:t>
              </a:r>
              <a:r>
                <a:rPr lang="en-US" sz="1350" dirty="0">
                  <a:latin typeface="Courier" pitchFamily="2" charset="0"/>
                  <a:cs typeface="DejaVu Sans Mono"/>
                </a:rPr>
                <a:t> </a:t>
              </a:r>
              <a:r>
                <a:rPr sz="1350" dirty="0">
                  <a:latin typeface="Courier" pitchFamily="2" charset="0"/>
                  <a:cs typeface="DejaVu Sans Mono"/>
                </a:rPr>
                <a:t>{</a:t>
              </a:r>
            </a:p>
            <a:p>
              <a:pPr marL="467995">
                <a:lnSpc>
                  <a:spcPct val="100000"/>
                </a:lnSpc>
                <a:spcBef>
                  <a:spcPts val="200"/>
                </a:spcBef>
                <a:spcAft>
                  <a:spcPts val="200"/>
                </a:spcAft>
              </a:pPr>
              <a:r>
                <a:rPr sz="1350" dirty="0">
                  <a:latin typeface="Courier" pitchFamily="2" charset="0"/>
                  <a:cs typeface="DejaVu Sans Mono"/>
                </a:rPr>
                <a:t>private final boolean</a:t>
              </a:r>
              <a:r>
                <a:rPr sz="1350" spc="-45" dirty="0">
                  <a:latin typeface="Courier" pitchFamily="2" charset="0"/>
                  <a:cs typeface="DejaVu Sans Mono"/>
                </a:rPr>
                <a:t> </a:t>
              </a:r>
              <a:r>
                <a:rPr sz="1350" dirty="0">
                  <a:latin typeface="Courier" pitchFamily="2" charset="0"/>
                  <a:cs typeface="DejaVu Sans Mono"/>
                </a:rPr>
                <a:t>value;</a:t>
              </a:r>
            </a:p>
            <a:p>
              <a:pPr marL="467995">
                <a:lnSpc>
                  <a:spcPct val="100000"/>
                </a:lnSpc>
                <a:spcBef>
                  <a:spcPts val="200"/>
                </a:spcBef>
                <a:spcAft>
                  <a:spcPts val="200"/>
                </a:spcAft>
              </a:pPr>
              <a:r>
                <a:rPr sz="1350" dirty="0">
                  <a:latin typeface="Courier" pitchFamily="2" charset="0"/>
                  <a:cs typeface="DejaVu Sans Mono"/>
                </a:rPr>
                <a:t>...</a:t>
              </a:r>
              <a:endParaRPr sz="1850" dirty="0">
                <a:latin typeface="Courier" pitchFamily="2" charset="0"/>
                <a:cs typeface="Times New Roman"/>
              </a:endParaRPr>
            </a:p>
            <a:p>
              <a:pPr marL="467995">
                <a:lnSpc>
                  <a:spcPct val="100000"/>
                </a:lnSpc>
                <a:spcBef>
                  <a:spcPts val="200"/>
                </a:spcBef>
                <a:spcAft>
                  <a:spcPts val="200"/>
                </a:spcAft>
              </a:pPr>
              <a:r>
                <a:rPr sz="1350" dirty="0">
                  <a:latin typeface="Courier" pitchFamily="2" charset="0"/>
                  <a:cs typeface="DejaVu Sans Mono"/>
                </a:rPr>
                <a:t>public 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en-US" sz="1350" dirty="0">
                  <a:latin typeface="Courier" pitchFamily="2" charset="0"/>
                  <a:cs typeface="DejaVu Sans Mono"/>
                </a:rPr>
                <a:t> </a:t>
              </a:r>
              <a:r>
                <a:rPr sz="1350" dirty="0">
                  <a:latin typeface="Courier" pitchFamily="2" charset="0"/>
                  <a:cs typeface="DejaVu Sans Mono"/>
                </a:rPr>
                <a:t>{</a:t>
              </a:r>
            </a:p>
            <a:p>
              <a:pPr marL="777875" marR="422909" algn="ctr">
                <a:lnSpc>
                  <a:spcPct val="115900"/>
                </a:lnSpc>
                <a:spcBef>
                  <a:spcPts val="200"/>
                </a:spcBef>
                <a:spcAft>
                  <a:spcPts val="200"/>
                </a:spcAft>
                <a:tabLst>
                  <a:tab pos="1914525" algn="l"/>
                </a:tabLst>
              </a:pPr>
              <a:r>
                <a:rPr sz="1350" dirty="0">
                  <a:latin typeface="Courier" pitchFamily="2" charset="0"/>
                  <a:cs typeface="DejaVu Sans Mono"/>
                </a:rPr>
                <a:t>if (value) return</a:t>
              </a:r>
              <a:r>
                <a:rPr sz="1350" spc="-80" dirty="0">
                  <a:latin typeface="Courier" pitchFamily="2" charset="0"/>
                  <a:cs typeface="DejaVu Sans Mono"/>
                </a:rPr>
                <a:t> </a:t>
              </a:r>
              <a:r>
                <a:rPr sz="1350" dirty="0">
                  <a:latin typeface="Courier" pitchFamily="2" charset="0"/>
                  <a:cs typeface="DejaVu Sans Mono"/>
                </a:rPr>
                <a:t>1231;  else	return</a:t>
              </a:r>
              <a:r>
                <a:rPr sz="1350" spc="-90" dirty="0">
                  <a:latin typeface="Courier" pitchFamily="2" charset="0"/>
                  <a:cs typeface="DejaVu Sans Mono"/>
                </a:rPr>
                <a:t> </a:t>
              </a:r>
              <a:r>
                <a:rPr sz="1350" dirty="0">
                  <a:latin typeface="Courier" pitchFamily="2" charset="0"/>
                  <a:cs typeface="DejaVu Sans Mono"/>
                </a:rPr>
                <a:t>1237;</a:t>
              </a:r>
            </a:p>
            <a:p>
              <a:pPr marL="467995">
                <a:lnSpc>
                  <a:spcPct val="100000"/>
                </a:lnSpc>
                <a:spcBef>
                  <a:spcPts val="200"/>
                </a:spcBef>
                <a:spcAft>
                  <a:spcPts val="200"/>
                </a:spcAft>
              </a:pPr>
              <a:r>
                <a:rPr sz="1350" dirty="0">
                  <a:latin typeface="Courier" pitchFamily="2" charset="0"/>
                  <a:cs typeface="DejaVu Sans Mono"/>
                </a:rPr>
                <a:t>}</a:t>
              </a:r>
            </a:p>
            <a:p>
              <a:pPr marL="157480">
                <a:lnSpc>
                  <a:spcPct val="100000"/>
                </a:lnSpc>
                <a:spcBef>
                  <a:spcPts val="200"/>
                </a:spcBef>
                <a:spcAft>
                  <a:spcPts val="200"/>
                </a:spcAft>
              </a:pPr>
              <a:r>
                <a:rPr sz="1350" dirty="0">
                  <a:latin typeface="Courier" pitchFamily="2" charset="0"/>
                  <a:cs typeface="DejaVu Sans Mono"/>
                </a:rPr>
                <a:t>}</a:t>
              </a:r>
            </a:p>
          </p:txBody>
        </p:sp>
      </p:grpSp>
      <p:grpSp>
        <p:nvGrpSpPr>
          <p:cNvPr id="32" name="Group 31">
            <a:extLst>
              <a:ext uri="{FF2B5EF4-FFF2-40B4-BE49-F238E27FC236}">
                <a16:creationId xmlns:a16="http://schemas.microsoft.com/office/drawing/2014/main" id="{40A41A7E-341F-A64E-93BD-308D1AB67A9C}"/>
              </a:ext>
            </a:extLst>
          </p:cNvPr>
          <p:cNvGrpSpPr/>
          <p:nvPr/>
        </p:nvGrpSpPr>
        <p:grpSpPr>
          <a:xfrm>
            <a:off x="909370" y="1594916"/>
            <a:ext cx="3241420" cy="1889522"/>
            <a:chOff x="919228" y="1397616"/>
            <a:chExt cx="3241420" cy="1889522"/>
          </a:xfrm>
        </p:grpSpPr>
        <p:sp>
          <p:nvSpPr>
            <p:cNvPr id="5" name="object 6">
              <a:extLst>
                <a:ext uri="{FF2B5EF4-FFF2-40B4-BE49-F238E27FC236}">
                  <a16:creationId xmlns:a16="http://schemas.microsoft.com/office/drawing/2014/main" id="{431F304F-3049-1048-BB21-F90ACE04DC4F}"/>
                </a:ext>
              </a:extLst>
            </p:cNvPr>
            <p:cNvSpPr/>
            <p:nvPr/>
          </p:nvSpPr>
          <p:spPr>
            <a:xfrm>
              <a:off x="919348" y="1397616"/>
              <a:ext cx="3241300" cy="1889522"/>
            </a:xfrm>
            <a:custGeom>
              <a:avLst/>
              <a:gdLst/>
              <a:ahLst/>
              <a:cxnLst/>
              <a:rect l="l" t="t" r="r" b="b"/>
              <a:pathLst>
                <a:path w="3586479" h="2127250">
                  <a:moveTo>
                    <a:pt x="0" y="0"/>
                  </a:moveTo>
                  <a:lnTo>
                    <a:pt x="3586062" y="0"/>
                  </a:lnTo>
                  <a:lnTo>
                    <a:pt x="3586062" y="2126843"/>
                  </a:lnTo>
                  <a:lnTo>
                    <a:pt x="0" y="2126843"/>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6" name="object 7">
              <a:extLst>
                <a:ext uri="{FF2B5EF4-FFF2-40B4-BE49-F238E27FC236}">
                  <a16:creationId xmlns:a16="http://schemas.microsoft.com/office/drawing/2014/main" id="{39EABCAB-770A-2B48-8A54-5BD4AACBB2A8}"/>
                </a:ext>
              </a:extLst>
            </p:cNvPr>
            <p:cNvSpPr/>
            <p:nvPr/>
          </p:nvSpPr>
          <p:spPr>
            <a:xfrm>
              <a:off x="1264411" y="2204959"/>
              <a:ext cx="2583632" cy="741314"/>
            </a:xfrm>
            <a:custGeom>
              <a:avLst/>
              <a:gdLst/>
              <a:ahLst/>
              <a:cxnLst/>
              <a:rect l="l" t="t" r="r" b="b"/>
              <a:pathLst>
                <a:path w="3281045" h="467360">
                  <a:moveTo>
                    <a:pt x="0" y="0"/>
                  </a:moveTo>
                  <a:lnTo>
                    <a:pt x="3280860" y="0"/>
                  </a:lnTo>
                  <a:lnTo>
                    <a:pt x="3280860" y="467334"/>
                  </a:lnTo>
                  <a:lnTo>
                    <a:pt x="0" y="4673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2" name="object 22">
              <a:extLst>
                <a:ext uri="{FF2B5EF4-FFF2-40B4-BE49-F238E27FC236}">
                  <a16:creationId xmlns:a16="http://schemas.microsoft.com/office/drawing/2014/main" id="{D0C8EB3F-AEA5-534C-8DBB-D8294D766C76}"/>
                </a:ext>
              </a:extLst>
            </p:cNvPr>
            <p:cNvSpPr txBox="1"/>
            <p:nvPr/>
          </p:nvSpPr>
          <p:spPr>
            <a:xfrm>
              <a:off x="919228" y="1436947"/>
              <a:ext cx="3123975" cy="1774845"/>
            </a:xfrm>
            <a:prstGeom prst="rect">
              <a:avLst/>
            </a:prstGeom>
          </p:spPr>
          <p:txBody>
            <a:bodyPr vert="horz" wrap="square" lIns="0" tIns="12700" rIns="0" bIns="0" rtlCol="0">
              <a:spAutoFit/>
            </a:bodyPr>
            <a:lstStyle/>
            <a:p>
              <a:pPr marL="157480">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Integer</a:t>
              </a:r>
              <a:r>
                <a:rPr lang="en-US" sz="1350" dirty="0">
                  <a:latin typeface="Courier" pitchFamily="2" charset="0"/>
                  <a:cs typeface="DejaVu Sans Mono"/>
                </a:rPr>
                <a:t> </a:t>
              </a:r>
              <a:r>
                <a:rPr sz="1350" dirty="0">
                  <a:latin typeface="Courier" pitchFamily="2" charset="0"/>
                  <a:cs typeface="DejaVu Sans Mono"/>
                </a:rPr>
                <a:t>{</a:t>
              </a:r>
            </a:p>
            <a:p>
              <a:pPr marL="467995">
                <a:spcBef>
                  <a:spcPts val="200"/>
                </a:spcBef>
                <a:spcAft>
                  <a:spcPts val="200"/>
                </a:spcAft>
              </a:pPr>
              <a:r>
                <a:rPr sz="1350" dirty="0">
                  <a:latin typeface="Courier" pitchFamily="2" charset="0"/>
                  <a:cs typeface="DejaVu Sans Mono"/>
                </a:rPr>
                <a:t>private final </a:t>
              </a:r>
              <a:r>
                <a:rPr sz="1350" dirty="0" err="1">
                  <a:latin typeface="Courier" pitchFamily="2" charset="0"/>
                  <a:cs typeface="DejaVu Sans Mono"/>
                </a:rPr>
                <a:t>int</a:t>
              </a:r>
              <a:r>
                <a:rPr sz="1350" spc="-30" dirty="0">
                  <a:latin typeface="Courier" pitchFamily="2" charset="0"/>
                  <a:cs typeface="DejaVu Sans Mono"/>
                </a:rPr>
                <a:t> </a:t>
              </a:r>
              <a:r>
                <a:rPr sz="1350" dirty="0">
                  <a:latin typeface="Courier" pitchFamily="2" charset="0"/>
                  <a:cs typeface="DejaVu Sans Mono"/>
                </a:rPr>
                <a:t>value;</a:t>
              </a:r>
            </a:p>
            <a:p>
              <a:pPr marL="467995">
                <a:spcBef>
                  <a:spcPts val="200"/>
                </a:spcBef>
                <a:spcAft>
                  <a:spcPts val="200"/>
                </a:spcAft>
              </a:pPr>
              <a:r>
                <a:rPr sz="1350" dirty="0">
                  <a:latin typeface="Courier" pitchFamily="2" charset="0"/>
                  <a:cs typeface="DejaVu Sans Mono"/>
                </a:rPr>
                <a:t>...</a:t>
              </a:r>
              <a:endParaRPr lang="en-US" sz="1850" dirty="0">
                <a:latin typeface="Courier" pitchFamily="2" charset="0"/>
                <a:cs typeface="Times New Roman"/>
              </a:endParaRPr>
            </a:p>
            <a:p>
              <a:pPr marL="467995">
                <a:spcBef>
                  <a:spcPts val="200"/>
                </a:spcBef>
                <a:spcAft>
                  <a:spcPts val="200"/>
                </a:spcAft>
              </a:pPr>
              <a:r>
                <a:rPr sz="1350" dirty="0">
                  <a:latin typeface="Courier" pitchFamily="2" charset="0"/>
                  <a:cs typeface="DejaVu Sans Mono"/>
                </a:rPr>
                <a:t>public </a:t>
              </a:r>
              <a:r>
                <a:rPr sz="1350" dirty="0" err="1">
                  <a:latin typeface="Courier" pitchFamily="2" charset="0"/>
                  <a:cs typeface="DejaVu Sans Mono"/>
                </a:rPr>
                <a:t>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	</a:t>
              </a:r>
              <a:endParaRPr lang="en-US" sz="1350" dirty="0">
                <a:latin typeface="Courier" pitchFamily="2" charset="0"/>
                <a:cs typeface="DejaVu Sans Mono"/>
              </a:endParaRPr>
            </a:p>
            <a:p>
              <a:pPr marL="467995">
                <a:spcBef>
                  <a:spcPts val="200"/>
                </a:spcBef>
                <a:spcAft>
                  <a:spcPts val="200"/>
                </a:spcAft>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value;	</a:t>
              </a:r>
              <a:endParaRPr lang="en-US" sz="1350" dirty="0">
                <a:latin typeface="Courier" pitchFamily="2" charset="0"/>
                <a:cs typeface="DejaVu Sans Mono"/>
              </a:endParaRPr>
            </a:p>
            <a:p>
              <a:pPr marL="467995">
                <a:spcBef>
                  <a:spcPts val="200"/>
                </a:spcBef>
                <a:spcAft>
                  <a:spcPts val="200"/>
                </a:spcAft>
              </a:pPr>
              <a:r>
                <a:rPr sz="1350" dirty="0">
                  <a:latin typeface="Courier" pitchFamily="2" charset="0"/>
                  <a:cs typeface="DejaVu Sans Mono"/>
                </a:rPr>
                <a:t>}</a:t>
              </a:r>
            </a:p>
            <a:p>
              <a:pPr marL="157480">
                <a:spcBef>
                  <a:spcPts val="200"/>
                </a:spcBef>
                <a:spcAft>
                  <a:spcPts val="200"/>
                </a:spcAft>
              </a:pPr>
              <a:r>
                <a:rPr sz="1350" dirty="0">
                  <a:latin typeface="Courier" pitchFamily="2" charset="0"/>
                  <a:cs typeface="DejaVu Sans Mono"/>
                </a:rPr>
                <a:t>}</a:t>
              </a:r>
            </a:p>
          </p:txBody>
        </p:sp>
      </p:grpSp>
      <p:sp>
        <p:nvSpPr>
          <p:cNvPr id="29" name="Rounded Rectangle 28">
            <a:extLst>
              <a:ext uri="{FF2B5EF4-FFF2-40B4-BE49-F238E27FC236}">
                <a16:creationId xmlns:a16="http://schemas.microsoft.com/office/drawing/2014/main" id="{AA0D2819-9D36-BB4B-BE17-1B4E1AD45F46}"/>
              </a:ext>
            </a:extLst>
          </p:cNvPr>
          <p:cNvSpPr/>
          <p:nvPr/>
        </p:nvSpPr>
        <p:spPr>
          <a:xfrm>
            <a:off x="7414399" y="2727889"/>
            <a:ext cx="679533" cy="476867"/>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0" name="object 10">
            <a:extLst>
              <a:ext uri="{FF2B5EF4-FFF2-40B4-BE49-F238E27FC236}">
                <a16:creationId xmlns:a16="http://schemas.microsoft.com/office/drawing/2014/main" id="{CF02CF2A-E5F4-9647-9CFB-9B8A2D1C275D}"/>
              </a:ext>
            </a:extLst>
          </p:cNvPr>
          <p:cNvSpPr txBox="1"/>
          <p:nvPr/>
        </p:nvSpPr>
        <p:spPr>
          <a:xfrm>
            <a:off x="942973" y="3736738"/>
            <a:ext cx="2499633"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altLang="zh-CN" sz="1600" dirty="0"/>
              <a:t>Two</a:t>
            </a:r>
            <a:r>
              <a:rPr lang="zh-CN" altLang="en-US" sz="1600" dirty="0"/>
              <a:t> </a:t>
            </a:r>
            <a:r>
              <a:rPr lang="en-US" altLang="zh-CN" sz="1600" dirty="0"/>
              <a:t>large</a:t>
            </a:r>
            <a:r>
              <a:rPr lang="zh-CN" altLang="en-US" sz="1600" dirty="0"/>
              <a:t> </a:t>
            </a:r>
            <a:r>
              <a:rPr lang="en-US" altLang="zh-CN" sz="1600" dirty="0"/>
              <a:t>prime</a:t>
            </a:r>
            <a:r>
              <a:rPr lang="zh-CN" altLang="en-US" sz="1600" dirty="0"/>
              <a:t> </a:t>
            </a:r>
            <a:r>
              <a:rPr lang="en-US" altLang="zh-CN" sz="1600" dirty="0"/>
              <a:t>numbers</a:t>
            </a:r>
            <a:endParaRPr sz="1600" dirty="0"/>
          </a:p>
        </p:txBody>
      </p:sp>
      <p:sp>
        <p:nvSpPr>
          <p:cNvPr id="31" name="object 8">
            <a:extLst>
              <a:ext uri="{FF2B5EF4-FFF2-40B4-BE49-F238E27FC236}">
                <a16:creationId xmlns:a16="http://schemas.microsoft.com/office/drawing/2014/main" id="{1DD6C340-5147-A84C-8A2F-726C3E0BAC4C}"/>
              </a:ext>
            </a:extLst>
          </p:cNvPr>
          <p:cNvSpPr txBox="1"/>
          <p:nvPr/>
        </p:nvSpPr>
        <p:spPr>
          <a:xfrm>
            <a:off x="942973" y="4228382"/>
            <a:ext cx="2840462" cy="523220"/>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lang="en-US" altLang="zh-CN" sz="1400" dirty="0">
                <a:solidFill>
                  <a:srgbClr val="FFFF00"/>
                </a:solidFill>
              </a:rPr>
              <a:t>1.</a:t>
            </a:r>
            <a:r>
              <a:rPr lang="zh-CN" altLang="en-US" sz="1400" dirty="0">
                <a:solidFill>
                  <a:srgbClr val="FFFF00"/>
                </a:solidFill>
              </a:rPr>
              <a:t> </a:t>
            </a:r>
            <a:r>
              <a:rPr lang="en-US" altLang="zh-CN" sz="1400" dirty="0">
                <a:solidFill>
                  <a:srgbClr val="FFFF00"/>
                </a:solidFill>
              </a:rPr>
              <a:t>avoid</a:t>
            </a:r>
            <a:r>
              <a:rPr lang="zh-CN" altLang="en-US" sz="1400" dirty="0">
                <a:solidFill>
                  <a:srgbClr val="FFFF00"/>
                </a:solidFill>
              </a:rPr>
              <a:t> </a:t>
            </a:r>
            <a:r>
              <a:rPr lang="en-US" altLang="zh-CN" sz="1400" dirty="0">
                <a:solidFill>
                  <a:srgbClr val="FFFF00"/>
                </a:solidFill>
              </a:rPr>
              <a:t>collision</a:t>
            </a:r>
          </a:p>
          <a:p>
            <a:r>
              <a:rPr lang="en-US" altLang="zh-CN" sz="1400" dirty="0"/>
              <a:t>(e.g.,</a:t>
            </a:r>
            <a:r>
              <a:rPr lang="zh-CN" altLang="en-US" sz="1400" dirty="0"/>
              <a:t> </a:t>
            </a:r>
            <a:r>
              <a:rPr lang="en-US" altLang="zh-CN" sz="1400" dirty="0"/>
              <a:t>better</a:t>
            </a:r>
            <a:r>
              <a:rPr lang="zh-CN" altLang="en-US" sz="1400" dirty="0"/>
              <a:t> </a:t>
            </a:r>
            <a:r>
              <a:rPr lang="en-US" altLang="zh-CN" sz="1400" dirty="0"/>
              <a:t>than</a:t>
            </a:r>
            <a:r>
              <a:rPr lang="zh-CN" altLang="en-US" sz="1400" dirty="0"/>
              <a:t> </a:t>
            </a:r>
            <a:r>
              <a:rPr lang="en-US" altLang="zh-CN" sz="1400" dirty="0"/>
              <a:t>1000</a:t>
            </a:r>
            <a:r>
              <a:rPr lang="zh-CN" altLang="en-US" sz="1400" dirty="0"/>
              <a:t> </a:t>
            </a:r>
            <a:r>
              <a:rPr lang="en-US" altLang="zh-CN" sz="1400" dirty="0"/>
              <a:t>and</a:t>
            </a:r>
            <a:r>
              <a:rPr lang="zh-CN" altLang="en-US" sz="1400" dirty="0"/>
              <a:t> </a:t>
            </a:r>
            <a:r>
              <a:rPr lang="en-US" altLang="zh-CN" sz="1400" dirty="0"/>
              <a:t>2000.)</a:t>
            </a:r>
            <a:endParaRPr lang="en-US" sz="1400" dirty="0"/>
          </a:p>
        </p:txBody>
      </p:sp>
      <p:sp>
        <p:nvSpPr>
          <p:cNvPr id="35" name="TextBox 34">
            <a:extLst>
              <a:ext uri="{FF2B5EF4-FFF2-40B4-BE49-F238E27FC236}">
                <a16:creationId xmlns:a16="http://schemas.microsoft.com/office/drawing/2014/main" id="{18E964F6-F410-304E-9F3D-106F103E3D53}"/>
              </a:ext>
            </a:extLst>
          </p:cNvPr>
          <p:cNvSpPr txBox="1"/>
          <p:nvPr/>
        </p:nvSpPr>
        <p:spPr>
          <a:xfrm>
            <a:off x="5034378" y="4154558"/>
            <a:ext cx="2569934" cy="830997"/>
          </a:xfrm>
          <a:prstGeom prst="rect">
            <a:avLst/>
          </a:prstGeom>
          <a:noFill/>
          <a:ln>
            <a:solidFill>
              <a:schemeClr val="accent1"/>
            </a:solidFill>
          </a:ln>
        </p:spPr>
        <p:txBody>
          <a:bodyPr wrap="none" rtlCol="0">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2923B041-4BDF-054C-8043-7684DE4442E7}"/>
              </a:ext>
            </a:extLst>
          </p:cNvPr>
          <p:cNvSpPr/>
          <p:nvPr/>
        </p:nvSpPr>
        <p:spPr>
          <a:xfrm>
            <a:off x="942973" y="5648901"/>
            <a:ext cx="2681071" cy="830997"/>
          </a:xfrm>
          <a:prstGeom prst="rect">
            <a:avLst/>
          </a:prstGeom>
          <a:solidFill>
            <a:schemeClr val="bg1">
              <a:lumMod val="95000"/>
            </a:schemeClr>
          </a:solidFill>
          <a:ln>
            <a:solidFill>
              <a:schemeClr val="accent1"/>
            </a:solidFill>
          </a:ln>
        </p:spPr>
        <p:txBody>
          <a:bodyPr wrap="square">
            <a:spAutoFit/>
          </a:bodyPr>
          <a:lstStyle/>
          <a:p>
            <a:pPr>
              <a:spcBef>
                <a:spcPts val="400"/>
              </a:spcBef>
              <a:spcAft>
                <a:spcPts val="400"/>
              </a:spcAft>
            </a:pPr>
            <a:r>
              <a:rPr lang="en-US" sz="1200" dirty="0">
                <a:solidFill>
                  <a:srgbClr val="333333"/>
                </a:solidFill>
                <a:latin typeface="Courier" pitchFamily="2" charset="0"/>
              </a:rPr>
              <a:t>class </a:t>
            </a:r>
            <a:r>
              <a:rPr lang="en-US" sz="1200" dirty="0" err="1">
                <a:solidFill>
                  <a:srgbClr val="333333"/>
                </a:solidFill>
                <a:latin typeface="Courier" pitchFamily="2" charset="0"/>
              </a:rPr>
              <a:t>InterviewCandidate</a:t>
            </a:r>
            <a:r>
              <a:rPr lang="en-US" sz="1200" dirty="0">
                <a:solidFill>
                  <a:srgbClr val="333333"/>
                </a:solidFill>
                <a:latin typeface="Courier" pitchFamily="2" charset="0"/>
              </a:rPr>
              <a:t> {</a:t>
            </a:r>
            <a:br>
              <a:rPr lang="en-US" sz="1200" dirty="0">
                <a:latin typeface="Courier" pitchFamily="2" charset="0"/>
              </a:rPr>
            </a:br>
            <a:r>
              <a:rPr lang="en-US" sz="1200" dirty="0">
                <a:solidFill>
                  <a:srgbClr val="333333"/>
                </a:solidFill>
                <a:latin typeface="Courier" pitchFamily="2" charset="0"/>
              </a:rPr>
              <a:t>     String </a:t>
            </a:r>
            <a:r>
              <a:rPr lang="en-US" sz="1200" dirty="0" err="1">
                <a:solidFill>
                  <a:srgbClr val="333333"/>
                </a:solidFill>
                <a:latin typeface="Courier" pitchFamily="2" charset="0"/>
              </a:rPr>
              <a:t>candidateName</a:t>
            </a:r>
            <a:r>
              <a:rPr lang="en-US" sz="1200" dirty="0">
                <a:solidFill>
                  <a:srgbClr val="333333"/>
                </a:solidFill>
                <a:latin typeface="Courier" pitchFamily="2" charset="0"/>
              </a:rPr>
              <a:t>;</a:t>
            </a:r>
            <a:br>
              <a:rPr lang="en-US" sz="1200" dirty="0">
                <a:latin typeface="Courier" pitchFamily="2" charset="0"/>
              </a:rPr>
            </a:br>
            <a:r>
              <a:rPr lang="en-US" sz="1200" dirty="0">
                <a:solidFill>
                  <a:srgbClr val="333333"/>
                </a:solidFill>
                <a:latin typeface="Courier" pitchFamily="2" charset="0"/>
              </a:rPr>
              <a:t>     </a:t>
            </a:r>
            <a:r>
              <a:rPr lang="en-US" sz="1200" dirty="0">
                <a:solidFill>
                  <a:srgbClr val="FF0000"/>
                </a:solidFill>
                <a:latin typeface="Courier" pitchFamily="2" charset="0"/>
              </a:rPr>
              <a:t>Boolean </a:t>
            </a:r>
            <a:r>
              <a:rPr lang="en-US" sz="1200" dirty="0" err="1">
                <a:solidFill>
                  <a:srgbClr val="FF0000"/>
                </a:solidFill>
                <a:latin typeface="Courier" pitchFamily="2" charset="0"/>
              </a:rPr>
              <a:t>isSelected</a:t>
            </a:r>
            <a:r>
              <a:rPr lang="en-US" sz="1200" dirty="0">
                <a:solidFill>
                  <a:srgbClr val="FF0000"/>
                </a:solidFill>
                <a:latin typeface="Courier" pitchFamily="2" charset="0"/>
              </a:rPr>
              <a:t>;</a:t>
            </a:r>
            <a:br>
              <a:rPr lang="en-US" sz="1200" dirty="0">
                <a:solidFill>
                  <a:srgbClr val="FF0000"/>
                </a:solidFill>
                <a:latin typeface="Courier" pitchFamily="2" charset="0"/>
              </a:rPr>
            </a:br>
            <a:r>
              <a:rPr lang="en-US" sz="1200" dirty="0">
                <a:solidFill>
                  <a:srgbClr val="333333"/>
                </a:solidFill>
                <a:latin typeface="Courier" pitchFamily="2" charset="0"/>
              </a:rPr>
              <a:t>}</a:t>
            </a:r>
            <a:endParaRPr lang="en-US" sz="1200" dirty="0">
              <a:latin typeface="Courier" pitchFamily="2" charset="0"/>
            </a:endParaRPr>
          </a:p>
        </p:txBody>
      </p:sp>
      <p:sp>
        <p:nvSpPr>
          <p:cNvPr id="3" name="Rectangle 2">
            <a:extLst>
              <a:ext uri="{FF2B5EF4-FFF2-40B4-BE49-F238E27FC236}">
                <a16:creationId xmlns:a16="http://schemas.microsoft.com/office/drawing/2014/main" id="{D62DB225-43CE-B443-8FD1-5C81C66B16F5}"/>
              </a:ext>
            </a:extLst>
          </p:cNvPr>
          <p:cNvSpPr/>
          <p:nvPr/>
        </p:nvSpPr>
        <p:spPr>
          <a:xfrm>
            <a:off x="4436016" y="5587345"/>
            <a:ext cx="4178033" cy="954107"/>
          </a:xfrm>
          <a:prstGeom prst="rect">
            <a:avLst/>
          </a:prstGeom>
          <a:solidFill>
            <a:schemeClr val="accent1"/>
          </a:solidFill>
        </p:spPr>
        <p:txBody>
          <a:bodyPr wrap="square">
            <a:spAutoFit/>
          </a:bodyPr>
          <a:lstStyle/>
          <a:p>
            <a:r>
              <a:rPr lang="en-US" sz="1400" dirty="0">
                <a:solidFill>
                  <a:schemeClr val="bg1"/>
                </a:solidFill>
                <a:latin typeface="Arial"/>
                <a:cs typeface="Arial"/>
              </a:rPr>
              <a:t>To write the </a:t>
            </a:r>
            <a:r>
              <a:rPr lang="en-US" sz="1400" dirty="0" err="1">
                <a:solidFill>
                  <a:schemeClr val="bg1"/>
                </a:solidFill>
                <a:latin typeface="Arial"/>
                <a:cs typeface="Arial"/>
              </a:rPr>
              <a:t>hashcode</a:t>
            </a:r>
            <a:r>
              <a:rPr lang="en-US" sz="1400" dirty="0">
                <a:solidFill>
                  <a:schemeClr val="bg1"/>
                </a:solidFill>
                <a:latin typeface="Arial"/>
                <a:cs typeface="Arial"/>
              </a:rPr>
              <a:t> for this class, typically you will find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candidateName</a:t>
            </a:r>
            <a:r>
              <a:rPr lang="en-US" sz="1400" dirty="0">
                <a:solidFill>
                  <a:schemeClr val="bg1"/>
                </a:solidFill>
                <a:latin typeface="Arial"/>
                <a:cs typeface="Arial"/>
              </a:rPr>
              <a:t>,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isSelected</a:t>
            </a:r>
            <a:r>
              <a:rPr lang="en-US" sz="1400" dirty="0">
                <a:solidFill>
                  <a:schemeClr val="bg1"/>
                </a:solidFill>
                <a:latin typeface="Arial"/>
                <a:cs typeface="Arial"/>
              </a:rPr>
              <a:t>, multiply them with some prime number and then add them up</a:t>
            </a:r>
          </a:p>
        </p:txBody>
      </p:sp>
      <p:sp>
        <p:nvSpPr>
          <p:cNvPr id="12" name="Rectangle 11">
            <a:extLst>
              <a:ext uri="{FF2B5EF4-FFF2-40B4-BE49-F238E27FC236}">
                <a16:creationId xmlns:a16="http://schemas.microsoft.com/office/drawing/2014/main" id="{4F4FD7E0-51B7-C94A-AF4D-3B372CD8CB06}"/>
              </a:ext>
            </a:extLst>
          </p:cNvPr>
          <p:cNvSpPr/>
          <p:nvPr/>
        </p:nvSpPr>
        <p:spPr>
          <a:xfrm>
            <a:off x="942973" y="4930232"/>
            <a:ext cx="3771640" cy="523220"/>
          </a:xfrm>
          <a:prstGeom prst="rect">
            <a:avLst/>
          </a:prstGeom>
          <a:solidFill>
            <a:srgbClr val="1B8E1D"/>
          </a:solidFill>
        </p:spPr>
        <p:txBody>
          <a:bodyPr wrap="square">
            <a:spAutoFit/>
          </a:bodyPr>
          <a:lstStyle/>
          <a:p>
            <a:r>
              <a:rPr lang="en-US" altLang="zh-CN" sz="1400" dirty="0">
                <a:solidFill>
                  <a:srgbClr val="FFFF00"/>
                </a:solidFill>
                <a:latin typeface="Arial"/>
                <a:cs typeface="Arial"/>
              </a:rPr>
              <a:t>2.</a:t>
            </a:r>
            <a:r>
              <a:rPr lang="zh-CN" altLang="en-US" sz="1400" dirty="0">
                <a:solidFill>
                  <a:srgbClr val="FFFF00"/>
                </a:solidFill>
                <a:latin typeface="Arial"/>
                <a:cs typeface="Arial"/>
              </a:rPr>
              <a:t> </a:t>
            </a:r>
            <a:r>
              <a:rPr lang="en-US" altLang="zh-CN" sz="1400" dirty="0">
                <a:solidFill>
                  <a:srgbClr val="FFFF00"/>
                </a:solidFill>
                <a:latin typeface="Arial"/>
                <a:cs typeface="Arial"/>
              </a:rPr>
              <a:t>larger impact </a:t>
            </a:r>
            <a:r>
              <a:rPr lang="en-US" altLang="zh-CN" sz="1400" dirty="0">
                <a:solidFill>
                  <a:schemeClr val="bg1"/>
                </a:solidFill>
                <a:latin typeface="Arial"/>
                <a:cs typeface="Arial"/>
              </a:rPr>
              <a:t>on the hash code of a composite object (e.g., better than 0 and 1)</a:t>
            </a:r>
            <a:endParaRPr lang="en-US" sz="1400" dirty="0">
              <a:solidFill>
                <a:schemeClr val="bg1"/>
              </a:solidFill>
              <a:latin typeface="Arial"/>
              <a:cs typeface="Arial"/>
            </a:endParaRPr>
          </a:p>
        </p:txBody>
      </p:sp>
      <p:sp>
        <p:nvSpPr>
          <p:cNvPr id="13" name="Rectangle 12">
            <a:extLst>
              <a:ext uri="{FF2B5EF4-FFF2-40B4-BE49-F238E27FC236}">
                <a16:creationId xmlns:a16="http://schemas.microsoft.com/office/drawing/2014/main" id="{3C272605-7F6F-384A-9652-E1A105EAC9A4}"/>
              </a:ext>
            </a:extLst>
          </p:cNvPr>
          <p:cNvSpPr/>
          <p:nvPr/>
        </p:nvSpPr>
        <p:spPr>
          <a:xfrm>
            <a:off x="804361" y="115623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319530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par>
                                <p:cTn id="13" presetID="9"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dissolv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dissolv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dissolv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dissolv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dissolve">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dissolve">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P spid="30" grpId="0" animBg="1"/>
      <p:bldP spid="31" grpId="0" animBg="1"/>
      <p:bldP spid="35" grpId="0" animBg="1"/>
      <p:bldP spid="36" grpId="0" animBg="1"/>
      <p:bldP spid="3"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spc="15" dirty="0">
                <a:latin typeface="Arial"/>
                <a:cs typeface="Arial"/>
              </a:rPr>
              <a:t>Doubles</a:t>
            </a:r>
            <a:endParaRPr lang="en-US" dirty="0"/>
          </a:p>
        </p:txBody>
      </p:sp>
      <p:grpSp>
        <p:nvGrpSpPr>
          <p:cNvPr id="34" name="Group 33">
            <a:extLst>
              <a:ext uri="{FF2B5EF4-FFF2-40B4-BE49-F238E27FC236}">
                <a16:creationId xmlns:a16="http://schemas.microsoft.com/office/drawing/2014/main" id="{3775D0DD-0EDE-0C42-A737-91B8E4883FCA}"/>
              </a:ext>
            </a:extLst>
          </p:cNvPr>
          <p:cNvGrpSpPr/>
          <p:nvPr/>
        </p:nvGrpSpPr>
        <p:grpSpPr>
          <a:xfrm>
            <a:off x="259801" y="1463373"/>
            <a:ext cx="5081177" cy="2261947"/>
            <a:chOff x="88986" y="3543872"/>
            <a:chExt cx="5081177" cy="2261947"/>
          </a:xfrm>
        </p:grpSpPr>
        <p:sp>
          <p:nvSpPr>
            <p:cNvPr id="8" name="object 9">
              <a:extLst>
                <a:ext uri="{FF2B5EF4-FFF2-40B4-BE49-F238E27FC236}">
                  <a16:creationId xmlns:a16="http://schemas.microsoft.com/office/drawing/2014/main" id="{DC395E23-94F1-D845-A783-F88727719B58}"/>
                </a:ext>
              </a:extLst>
            </p:cNvPr>
            <p:cNvSpPr/>
            <p:nvPr/>
          </p:nvSpPr>
          <p:spPr>
            <a:xfrm>
              <a:off x="88986" y="3543872"/>
              <a:ext cx="5081177" cy="2261947"/>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sp>
          <p:nvSpPr>
            <p:cNvPr id="9" name="object 10">
              <a:extLst>
                <a:ext uri="{FF2B5EF4-FFF2-40B4-BE49-F238E27FC236}">
                  <a16:creationId xmlns:a16="http://schemas.microsoft.com/office/drawing/2014/main" id="{9F9C84B4-D98D-AD47-BD65-13E23CD4BFA6}"/>
                </a:ext>
              </a:extLst>
            </p:cNvPr>
            <p:cNvSpPr/>
            <p:nvPr/>
          </p:nvSpPr>
          <p:spPr>
            <a:xfrm>
              <a:off x="156626" y="3614230"/>
              <a:ext cx="4893310" cy="2095762"/>
            </a:xfrm>
            <a:custGeom>
              <a:avLst/>
              <a:gdLst/>
              <a:ahLst/>
              <a:cxnLst/>
              <a:rect l="l" t="t" r="r" b="b"/>
              <a:pathLst>
                <a:path w="4893309" h="2832735">
                  <a:moveTo>
                    <a:pt x="0" y="0"/>
                  </a:moveTo>
                  <a:lnTo>
                    <a:pt x="4892687" y="0"/>
                  </a:lnTo>
                  <a:lnTo>
                    <a:pt x="4892687" y="2832608"/>
                  </a:lnTo>
                  <a:lnTo>
                    <a:pt x="0" y="2832608"/>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0" name="object 11">
              <a:extLst>
                <a:ext uri="{FF2B5EF4-FFF2-40B4-BE49-F238E27FC236}">
                  <a16:creationId xmlns:a16="http://schemas.microsoft.com/office/drawing/2014/main" id="{24379137-ED7F-D44A-A14C-11A94192E201}"/>
                </a:ext>
              </a:extLst>
            </p:cNvPr>
            <p:cNvSpPr/>
            <p:nvPr/>
          </p:nvSpPr>
          <p:spPr>
            <a:xfrm>
              <a:off x="512980" y="4315638"/>
              <a:ext cx="4379054" cy="1130087"/>
            </a:xfrm>
            <a:custGeom>
              <a:avLst/>
              <a:gdLst/>
              <a:ahLst/>
              <a:cxnLst/>
              <a:rect l="l" t="t" r="r" b="b"/>
              <a:pathLst>
                <a:path w="4587875" h="1183004">
                  <a:moveTo>
                    <a:pt x="0" y="0"/>
                  </a:moveTo>
                  <a:lnTo>
                    <a:pt x="4587481" y="0"/>
                  </a:lnTo>
                  <a:lnTo>
                    <a:pt x="4587481" y="1182636"/>
                  </a:lnTo>
                  <a:lnTo>
                    <a:pt x="0" y="1182636"/>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11" name="object 12">
              <a:extLst>
                <a:ext uri="{FF2B5EF4-FFF2-40B4-BE49-F238E27FC236}">
                  <a16:creationId xmlns:a16="http://schemas.microsoft.com/office/drawing/2014/main" id="{96A61A73-2DAE-934C-95CB-C74CECA018C0}"/>
                </a:ext>
              </a:extLst>
            </p:cNvPr>
            <p:cNvSpPr txBox="1"/>
            <p:nvPr/>
          </p:nvSpPr>
          <p:spPr>
            <a:xfrm>
              <a:off x="156626" y="3614229"/>
              <a:ext cx="4893310" cy="2033890"/>
            </a:xfrm>
            <a:prstGeom prst="rect">
              <a:avLst/>
            </a:prstGeom>
          </p:spPr>
          <p:txBody>
            <a:bodyPr vert="horz" wrap="square" lIns="0" tIns="12700" rIns="0" bIns="0" rtlCol="0">
              <a:spAutoFit/>
            </a:bodyPr>
            <a:lstStyle>
              <a:defPPr>
                <a:defRPr lang="en-US"/>
              </a:defPPr>
              <a:lvl1pPr marL="157480">
                <a:spcBef>
                  <a:spcPts val="200"/>
                </a:spcBef>
                <a:spcAft>
                  <a:spcPts val="200"/>
                </a:spcAft>
                <a:defRPr sz="1350">
                  <a:latin typeface="Courier" pitchFamily="2" charset="0"/>
                  <a:cs typeface="DejaVu Sans Mono"/>
                </a:defRPr>
              </a:lvl1pPr>
            </a:lstStyle>
            <a:p>
              <a:r>
                <a:rPr dirty="0"/>
                <a:t>public final class Double</a:t>
              </a:r>
              <a:r>
                <a:rPr lang="en-US" dirty="0"/>
                <a:t> </a:t>
              </a:r>
              <a:r>
                <a:rPr dirty="0"/>
                <a:t>{</a:t>
              </a:r>
              <a:endParaRPr lang="en-US" dirty="0"/>
            </a:p>
            <a:p>
              <a:r>
                <a:rPr lang="en-US" dirty="0"/>
                <a:t>	</a:t>
              </a:r>
              <a:r>
                <a:rPr dirty="0"/>
                <a:t>private final double value;</a:t>
              </a:r>
              <a:endParaRPr lang="en-US" dirty="0"/>
            </a:p>
            <a:p>
              <a:r>
                <a:rPr lang="en-US" dirty="0"/>
                <a:t>	</a:t>
              </a:r>
              <a:r>
                <a:rPr dirty="0"/>
                <a:t>...</a:t>
              </a:r>
              <a:endParaRPr lang="en-US" dirty="0"/>
            </a:p>
            <a:p>
              <a:r>
                <a:rPr lang="en-US" dirty="0"/>
                <a:t>	public </a:t>
              </a:r>
              <a:r>
                <a:rPr lang="en-US" dirty="0" err="1"/>
                <a:t>int</a:t>
              </a:r>
              <a:r>
                <a:rPr lang="en-US" dirty="0"/>
                <a:t> </a:t>
              </a:r>
              <a:r>
                <a:rPr lang="en-US" dirty="0" err="1"/>
                <a:t>hashCode</a:t>
              </a:r>
              <a:r>
                <a:rPr lang="en-US" dirty="0"/>
                <a:t>() {</a:t>
              </a:r>
            </a:p>
            <a:p>
              <a:r>
                <a:rPr lang="en-US" dirty="0"/>
                <a:t>		long bits = </a:t>
              </a:r>
              <a:r>
                <a:rPr lang="en-US" dirty="0" err="1"/>
                <a:t>doubleToLongBits</a:t>
              </a:r>
              <a:r>
                <a:rPr lang="en-US" dirty="0"/>
                <a:t>(value);</a:t>
              </a:r>
            </a:p>
            <a:p>
              <a:r>
                <a:rPr lang="en-US" dirty="0"/>
                <a:t>		return (</a:t>
              </a:r>
              <a:r>
                <a:rPr lang="en-US" dirty="0" err="1"/>
                <a:t>int</a:t>
              </a:r>
              <a:r>
                <a:rPr lang="en-US" dirty="0"/>
                <a:t>) (bits ^ (bits &gt;&gt;&gt; 32));</a:t>
              </a:r>
            </a:p>
            <a:p>
              <a:r>
                <a:rPr lang="en-US" dirty="0"/>
                <a:t>	}</a:t>
              </a:r>
            </a:p>
            <a:p>
              <a:r>
                <a:rPr lang="en-US" dirty="0"/>
                <a:t>}</a:t>
              </a:r>
              <a:endParaRPr dirty="0"/>
            </a:p>
          </p:txBody>
        </p:sp>
      </p:grpSp>
      <p:sp>
        <p:nvSpPr>
          <p:cNvPr id="24" name="Rectangle 23">
            <a:extLst>
              <a:ext uri="{FF2B5EF4-FFF2-40B4-BE49-F238E27FC236}">
                <a16:creationId xmlns:a16="http://schemas.microsoft.com/office/drawing/2014/main" id="{522AB53E-804B-6042-9ACA-F638DF7D38FA}"/>
              </a:ext>
            </a:extLst>
          </p:cNvPr>
          <p:cNvSpPr/>
          <p:nvPr/>
        </p:nvSpPr>
        <p:spPr>
          <a:xfrm>
            <a:off x="520969" y="3886465"/>
            <a:ext cx="4558839" cy="830997"/>
          </a:xfrm>
          <a:prstGeom prst="rect">
            <a:avLst/>
          </a:prstGeom>
          <a:ln>
            <a:solidFill>
              <a:schemeClr val="accent1"/>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XOR is a binary operation, it stands for "exclusive or", that is to say the resulting bit evaluates to one if only exactly </a:t>
            </a:r>
            <a:r>
              <a:rPr lang="en-US" sz="1600" i="1" dirty="0">
                <a:solidFill>
                  <a:srgbClr val="242729"/>
                </a:solidFill>
                <a:latin typeface="Times New Roman" panose="02020603050405020304" pitchFamily="18" charset="0"/>
                <a:cs typeface="Times New Roman" panose="02020603050405020304" pitchFamily="18" charset="0"/>
              </a:rPr>
              <a:t>one</a:t>
            </a:r>
            <a:r>
              <a:rPr lang="en-US" sz="1600" dirty="0">
                <a:solidFill>
                  <a:srgbClr val="242729"/>
                </a:solidFill>
                <a:latin typeface="Times New Roman" panose="02020603050405020304" pitchFamily="18" charset="0"/>
                <a:cs typeface="Times New Roman" panose="02020603050405020304" pitchFamily="18" charset="0"/>
              </a:rPr>
              <a:t> of the bits is set.</a:t>
            </a:r>
            <a:endParaRPr lang="en-US" sz="1600" dirty="0">
              <a:latin typeface="Times New Roman" panose="02020603050405020304" pitchFamily="18" charset="0"/>
              <a:cs typeface="Times New Roman" panose="02020603050405020304" pitchFamily="18" charset="0"/>
            </a:endParaRPr>
          </a:p>
        </p:txBody>
      </p:sp>
      <p:graphicFrame>
        <p:nvGraphicFramePr>
          <p:cNvPr id="26" name="Table 25">
            <a:extLst>
              <a:ext uri="{FF2B5EF4-FFF2-40B4-BE49-F238E27FC236}">
                <a16:creationId xmlns:a16="http://schemas.microsoft.com/office/drawing/2014/main" id="{552E574A-8E30-614D-A2A5-D10FF632D0B6}"/>
              </a:ext>
            </a:extLst>
          </p:cNvPr>
          <p:cNvGraphicFramePr>
            <a:graphicFrameLocks noGrp="1"/>
          </p:cNvGraphicFramePr>
          <p:nvPr>
            <p:extLst>
              <p:ext uri="{D42A27DB-BD31-4B8C-83A1-F6EECF244321}">
                <p14:modId xmlns:p14="http://schemas.microsoft.com/office/powerpoint/2010/main" val="1036438180"/>
              </p:ext>
            </p:extLst>
          </p:nvPr>
        </p:nvGraphicFramePr>
        <p:xfrm>
          <a:off x="5459584" y="3411969"/>
          <a:ext cx="1594793" cy="1524000"/>
        </p:xfrm>
        <a:graphic>
          <a:graphicData uri="http://schemas.openxmlformats.org/drawingml/2006/table">
            <a:tbl>
              <a:tblPr firstRow="1" bandRow="1">
                <a:tableStyleId>{073A0DAA-6AF3-43AB-8588-CEC1D06C72B9}</a:tableStyleId>
              </a:tblPr>
              <a:tblGrid>
                <a:gridCol w="423594">
                  <a:extLst>
                    <a:ext uri="{9D8B030D-6E8A-4147-A177-3AD203B41FA5}">
                      <a16:colId xmlns:a16="http://schemas.microsoft.com/office/drawing/2014/main" val="4130506719"/>
                    </a:ext>
                  </a:extLst>
                </a:gridCol>
                <a:gridCol w="494371">
                  <a:extLst>
                    <a:ext uri="{9D8B030D-6E8A-4147-A177-3AD203B41FA5}">
                      <a16:colId xmlns:a16="http://schemas.microsoft.com/office/drawing/2014/main" val="2597220815"/>
                    </a:ext>
                  </a:extLst>
                </a:gridCol>
                <a:gridCol w="676828">
                  <a:extLst>
                    <a:ext uri="{9D8B030D-6E8A-4147-A177-3AD203B41FA5}">
                      <a16:colId xmlns:a16="http://schemas.microsoft.com/office/drawing/2014/main" val="3670829217"/>
                    </a:ext>
                  </a:extLst>
                </a:gridCol>
              </a:tblGrid>
              <a:tr h="129679">
                <a:tc>
                  <a:txBody>
                    <a:bodyPr/>
                    <a:lstStyle/>
                    <a:p>
                      <a:pPr algn="ctr"/>
                      <a:r>
                        <a:rPr lang="en-US" sz="1400" dirty="0">
                          <a:latin typeface="Times New Roman" panose="02020603050405020304" pitchFamily="18" charset="0"/>
                          <a:cs typeface="Times New Roman" panose="02020603050405020304" pitchFamily="18" charset="0"/>
                        </a:rPr>
                        <a:t>a</a:t>
                      </a:r>
                    </a:p>
                  </a:txBody>
                  <a:tcPr/>
                </a:tc>
                <a:tc>
                  <a:txBody>
                    <a:bodyPr/>
                    <a:lstStyle/>
                    <a:p>
                      <a:pPr algn="ctr"/>
                      <a:r>
                        <a:rPr lang="en-US" sz="1400" dirty="0">
                          <a:latin typeface="Times New Roman" panose="02020603050405020304" pitchFamily="18" charset="0"/>
                          <a:cs typeface="Times New Roman" panose="02020603050405020304" pitchFamily="18" charset="0"/>
                        </a:rPr>
                        <a:t>b</a:t>
                      </a:r>
                    </a:p>
                  </a:txBody>
                  <a:tcPr/>
                </a:tc>
                <a:tc>
                  <a:txBody>
                    <a:bodyPr/>
                    <a:lstStyle/>
                    <a:p>
                      <a:pPr algn="ctr"/>
                      <a:r>
                        <a:rPr lang="en-US" sz="1400" dirty="0" err="1">
                          <a:latin typeface="Times New Roman" panose="02020603050405020304" pitchFamily="18" charset="0"/>
                          <a:cs typeface="Times New Roman" panose="02020603050405020304" pitchFamily="18" charset="0"/>
                        </a:rPr>
                        <a:t>a^b</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7257596"/>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909442377"/>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1066279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6536691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66052660"/>
                  </a:ext>
                </a:extLst>
              </a:tr>
            </a:tbl>
          </a:graphicData>
        </a:graphic>
      </p:graphicFrame>
      <p:sp>
        <p:nvSpPr>
          <p:cNvPr id="27" name="Rounded Rectangle 26">
            <a:extLst>
              <a:ext uri="{FF2B5EF4-FFF2-40B4-BE49-F238E27FC236}">
                <a16:creationId xmlns:a16="http://schemas.microsoft.com/office/drawing/2014/main" id="{540120E7-8B2D-C44A-84DA-D61D2F254302}"/>
              </a:ext>
            </a:extLst>
          </p:cNvPr>
          <p:cNvSpPr/>
          <p:nvPr/>
        </p:nvSpPr>
        <p:spPr>
          <a:xfrm>
            <a:off x="1167388" y="2551891"/>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28" name="Rounded Rectangle 27">
            <a:extLst>
              <a:ext uri="{FF2B5EF4-FFF2-40B4-BE49-F238E27FC236}">
                <a16:creationId xmlns:a16="http://schemas.microsoft.com/office/drawing/2014/main" id="{E13F8F08-2D16-CE4A-9F94-3B7B8575702F}"/>
              </a:ext>
            </a:extLst>
          </p:cNvPr>
          <p:cNvSpPr/>
          <p:nvPr/>
        </p:nvSpPr>
        <p:spPr>
          <a:xfrm>
            <a:off x="1167388" y="2795172"/>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7" name="object 8">
            <a:extLst>
              <a:ext uri="{FF2B5EF4-FFF2-40B4-BE49-F238E27FC236}">
                <a16:creationId xmlns:a16="http://schemas.microsoft.com/office/drawing/2014/main" id="{5058F4BB-4876-2146-AEFC-2BA8391090CF}"/>
              </a:ext>
            </a:extLst>
          </p:cNvPr>
          <p:cNvSpPr txBox="1"/>
          <p:nvPr/>
        </p:nvSpPr>
        <p:spPr>
          <a:xfrm>
            <a:off x="5459584" y="1769778"/>
            <a:ext cx="2560292"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45" dirty="0">
                <a:latin typeface="Arial" panose="020B0604020202020204" pitchFamily="34" charset="0"/>
                <a:cs typeface="Arial" panose="020B0604020202020204" pitchFamily="34" charset="0"/>
              </a:rPr>
              <a:t>1.</a:t>
            </a:r>
            <a:r>
              <a:rPr lang="zh-CN" altLang="en-US" spc="45"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convert </a:t>
            </a:r>
            <a:r>
              <a:rPr lang="en-US" spc="30" dirty="0">
                <a:latin typeface="Arial" panose="020B0604020202020204" pitchFamily="34" charset="0"/>
                <a:cs typeface="Arial" panose="020B0604020202020204" pitchFamily="34" charset="0"/>
              </a:rPr>
              <a:t>to </a:t>
            </a:r>
            <a:r>
              <a:rPr lang="en-US" spc="5" dirty="0">
                <a:latin typeface="Arial" panose="020B0604020202020204" pitchFamily="34" charset="0"/>
                <a:cs typeface="Arial" panose="020B0604020202020204" pitchFamily="34" charset="0"/>
              </a:rPr>
              <a:t>IEEE </a:t>
            </a:r>
            <a:r>
              <a:rPr lang="en-US" spc="45" dirty="0">
                <a:latin typeface="Arial" panose="020B0604020202020204" pitchFamily="34" charset="0"/>
                <a:cs typeface="Arial" panose="020B0604020202020204" pitchFamily="34" charset="0"/>
              </a:rPr>
              <a:t>64-bit</a:t>
            </a:r>
            <a:r>
              <a:rPr lang="en-US" spc="-70"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representation</a:t>
            </a:r>
            <a:r>
              <a:rPr lang="en-US" altLang="zh-CN" spc="30" dirty="0">
                <a:latin typeface="Arial" panose="020B0604020202020204" pitchFamily="34" charset="0"/>
                <a:cs typeface="Arial" panose="020B0604020202020204" pitchFamily="34" charset="0"/>
              </a:rPr>
              <a:t>.</a:t>
            </a:r>
            <a:endParaRPr lang="en-US" spc="30" dirty="0">
              <a:latin typeface="Arial" panose="020B0604020202020204" pitchFamily="34" charset="0"/>
              <a:cs typeface="Arial" panose="020B0604020202020204" pitchFamily="34" charset="0"/>
            </a:endParaRPr>
          </a:p>
        </p:txBody>
      </p:sp>
      <p:sp>
        <p:nvSpPr>
          <p:cNvPr id="39" name="object 8">
            <a:extLst>
              <a:ext uri="{FF2B5EF4-FFF2-40B4-BE49-F238E27FC236}">
                <a16:creationId xmlns:a16="http://schemas.microsoft.com/office/drawing/2014/main" id="{A7F8715E-1644-D542-8BCB-B17AC0EF0A92}"/>
              </a:ext>
            </a:extLst>
          </p:cNvPr>
          <p:cNvSpPr txBox="1"/>
          <p:nvPr/>
        </p:nvSpPr>
        <p:spPr>
          <a:xfrm>
            <a:off x="5459584" y="2590647"/>
            <a:ext cx="3525657"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80" dirty="0">
                <a:latin typeface="Arial" panose="020B0604020202020204" pitchFamily="34" charset="0"/>
                <a:cs typeface="Arial" panose="020B0604020202020204" pitchFamily="34" charset="0"/>
              </a:rPr>
              <a:t>2.</a:t>
            </a:r>
            <a:r>
              <a:rPr lang="zh-CN" altLang="en-US" spc="80" dirty="0">
                <a:latin typeface="Arial" panose="020B0604020202020204" pitchFamily="34" charset="0"/>
                <a:cs typeface="Arial" panose="020B0604020202020204" pitchFamily="34" charset="0"/>
              </a:rPr>
              <a:t> </a:t>
            </a:r>
            <a:r>
              <a:rPr lang="en-US" spc="80" dirty="0" err="1">
                <a:latin typeface="Arial" panose="020B0604020202020204" pitchFamily="34" charset="0"/>
                <a:cs typeface="Arial" panose="020B0604020202020204" pitchFamily="34" charset="0"/>
              </a:rPr>
              <a:t>xor</a:t>
            </a:r>
            <a:r>
              <a:rPr lang="en-US" spc="80" dirty="0">
                <a:latin typeface="Arial" panose="020B0604020202020204" pitchFamily="34" charset="0"/>
                <a:cs typeface="Arial" panose="020B0604020202020204" pitchFamily="34" charset="0"/>
              </a:rPr>
              <a:t> most </a:t>
            </a:r>
            <a:r>
              <a:rPr lang="en-US" spc="45" dirty="0">
                <a:latin typeface="Arial" panose="020B0604020202020204" pitchFamily="34" charset="0"/>
                <a:cs typeface="Arial" panose="020B0604020202020204" pitchFamily="34" charset="0"/>
              </a:rPr>
              <a:t>significant</a:t>
            </a:r>
            <a:r>
              <a:rPr lang="en-US" spc="-13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with </a:t>
            </a:r>
            <a:r>
              <a:rPr lang="en-US" spc="25" dirty="0">
                <a:latin typeface="Arial" panose="020B0604020202020204" pitchFamily="34" charset="0"/>
                <a:cs typeface="Arial" panose="020B0604020202020204" pitchFamily="34" charset="0"/>
              </a:rPr>
              <a:t>least </a:t>
            </a:r>
            <a:r>
              <a:rPr lang="en-US" spc="45" dirty="0">
                <a:latin typeface="Arial" panose="020B0604020202020204" pitchFamily="34" charset="0"/>
                <a:cs typeface="Arial" panose="020B0604020202020204" pitchFamily="34" charset="0"/>
              </a:rPr>
              <a:t>significant</a:t>
            </a:r>
            <a:r>
              <a:rPr lang="en-US" spc="-8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altLang="zh-CN" spc="55"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2142FB60-C922-0B40-B22F-A84BFD69922A}"/>
              </a:ext>
            </a:extLst>
          </p:cNvPr>
          <p:cNvSpPr/>
          <p:nvPr/>
        </p:nvSpPr>
        <p:spPr>
          <a:xfrm>
            <a:off x="327441" y="5018518"/>
            <a:ext cx="761747" cy="369332"/>
          </a:xfrm>
          <a:prstGeom prst="rect">
            <a:avLst/>
          </a:prstGeom>
          <a:solidFill>
            <a:schemeClr val="accent1">
              <a:lumMod val="20000"/>
              <a:lumOff val="80000"/>
            </a:schemeClr>
          </a:solidFill>
        </p:spPr>
        <p:txBody>
          <a:bodyPr wrap="none">
            <a:spAutoFit/>
          </a:bodyPr>
          <a:lstStyle/>
          <a:p>
            <a:r>
              <a:rPr lang="en-US" b="1" dirty="0">
                <a:solidFill>
                  <a:srgbClr val="000000"/>
                </a:solidFill>
                <a:latin typeface="Arial" panose="020B0604020202020204" pitchFamily="34" charset="0"/>
                <a:cs typeface="Arial" panose="020B0604020202020204" pitchFamily="34" charset="0"/>
              </a:rPr>
              <a:t>10.24</a:t>
            </a:r>
            <a:endParaRPr lang="en-US"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687455DB-20F0-1245-B24D-7767149B9130}"/>
              </a:ext>
            </a:extLst>
          </p:cNvPr>
          <p:cNvSpPr/>
          <p:nvPr/>
        </p:nvSpPr>
        <p:spPr>
          <a:xfrm>
            <a:off x="1123325" y="5033907"/>
            <a:ext cx="3921760"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789DF675-A44B-2547-9704-8FD4837445D1}"/>
              </a:ext>
            </a:extLst>
          </p:cNvPr>
          <p:cNvSpPr/>
          <p:nvPr/>
        </p:nvSpPr>
        <p:spPr>
          <a:xfrm>
            <a:off x="5036696" y="5033907"/>
            <a:ext cx="3880801" cy="338554"/>
          </a:xfrm>
          <a:prstGeom prst="rect">
            <a:avLst/>
          </a:prstGeom>
          <a:solidFill>
            <a:schemeClr val="tx1"/>
          </a:solidFill>
          <a:ln>
            <a:solidFill>
              <a:schemeClr val="tx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2DED041B-4556-6B40-B23F-16F5CCD199CD}"/>
              </a:ext>
            </a:extLst>
          </p:cNvPr>
          <p:cNvSpPr/>
          <p:nvPr/>
        </p:nvSpPr>
        <p:spPr>
          <a:xfrm>
            <a:off x="1250055" y="5519629"/>
            <a:ext cx="3970696"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89727BCF-2CF5-324F-8541-1E9390E344D1}"/>
              </a:ext>
            </a:extLst>
          </p:cNvPr>
          <p:cNvSpPr/>
          <p:nvPr/>
        </p:nvSpPr>
        <p:spPr>
          <a:xfrm>
            <a:off x="1250056" y="5862298"/>
            <a:ext cx="3970695" cy="338554"/>
          </a:xfrm>
          <a:prstGeom prst="rect">
            <a:avLst/>
          </a:prstGeom>
          <a:solidFill>
            <a:schemeClr val="tx1"/>
          </a:solidFill>
          <a:ln>
            <a:solidFill>
              <a:schemeClr val="bg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9958406A-6D84-9146-9862-D920AC7A16FF}"/>
              </a:ext>
            </a:extLst>
          </p:cNvPr>
          <p:cNvSpPr txBox="1"/>
          <p:nvPr/>
        </p:nvSpPr>
        <p:spPr>
          <a:xfrm>
            <a:off x="548083" y="5858183"/>
            <a:ext cx="615874"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XOR</a:t>
            </a:r>
            <a:endParaRPr lang="en-US" sz="1600" dirty="0">
              <a:latin typeface="Times New Roman" panose="02020603050405020304" pitchFamily="18" charset="0"/>
              <a:cs typeface="Times New Roman" panose="02020603050405020304" pitchFamily="18" charset="0"/>
            </a:endParaRPr>
          </a:p>
        </p:txBody>
      </p:sp>
      <p:cxnSp>
        <p:nvCxnSpPr>
          <p:cNvPr id="48" name="Straight Connector 47">
            <a:extLst>
              <a:ext uri="{FF2B5EF4-FFF2-40B4-BE49-F238E27FC236}">
                <a16:creationId xmlns:a16="http://schemas.microsoft.com/office/drawing/2014/main" id="{B4D5B974-A53B-A646-A949-39097271F933}"/>
              </a:ext>
            </a:extLst>
          </p:cNvPr>
          <p:cNvCxnSpPr/>
          <p:nvPr/>
        </p:nvCxnSpPr>
        <p:spPr>
          <a:xfrm>
            <a:off x="464193" y="6319111"/>
            <a:ext cx="507032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E2CC838F-9328-2B43-B0A5-BE4A72E915A8}"/>
              </a:ext>
            </a:extLst>
          </p:cNvPr>
          <p:cNvSpPr/>
          <p:nvPr/>
        </p:nvSpPr>
        <p:spPr>
          <a:xfrm>
            <a:off x="1250055" y="6402319"/>
            <a:ext cx="3970696" cy="338554"/>
          </a:xfrm>
          <a:prstGeom prst="rect">
            <a:avLst/>
          </a:prstGeom>
          <a:solidFill>
            <a:schemeClr val="accent1"/>
          </a:solidFill>
          <a:ln>
            <a:no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000</a:t>
            </a:r>
            <a:r>
              <a:rPr lang="en-US" altLang="zh-CN" sz="1600" b="1" dirty="0">
                <a:solidFill>
                  <a:schemeClr val="bg1"/>
                </a:solidFill>
                <a:latin typeface="Arial" panose="020B0604020202020204" pitchFamily="34" charset="0"/>
                <a:cs typeface="Arial" panose="020B0604020202020204" pitchFamily="34" charset="0"/>
              </a:rPr>
              <a:t>111</a:t>
            </a:r>
            <a:r>
              <a:rPr lang="en-US" sz="1600" b="1" dirty="0">
                <a:solidFill>
                  <a:schemeClr val="bg1"/>
                </a:solidFill>
                <a:latin typeface="Arial" panose="020B0604020202020204" pitchFamily="34" charset="0"/>
                <a:cs typeface="Arial" panose="020B0604020202020204" pitchFamily="34" charset="0"/>
              </a:rPr>
              <a:t> </a:t>
            </a:r>
            <a:r>
              <a:rPr lang="en-US" altLang="zh-CN" sz="1600" b="1" dirty="0">
                <a:solidFill>
                  <a:schemeClr val="bg1"/>
                </a:solidFill>
                <a:latin typeface="Arial" panose="020B0604020202020204" pitchFamily="34" charset="0"/>
                <a:cs typeface="Arial" panose="020B0604020202020204" pitchFamily="34" charset="0"/>
              </a:rPr>
              <a:t>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101</a:t>
            </a:r>
            <a:r>
              <a:rPr lang="en-US" sz="1600" b="1" dirty="0">
                <a:solidFill>
                  <a:schemeClr val="bg1"/>
                </a:solidFill>
                <a:latin typeface="Arial" panose="020B0604020202020204" pitchFamily="34" charset="0"/>
                <a:cs typeface="Arial" panose="020B0604020202020204" pitchFamily="34" charset="0"/>
              </a:rPr>
              <a:t>0 0</a:t>
            </a:r>
            <a:r>
              <a:rPr lang="en-US" altLang="zh-CN" sz="1600" b="1" dirty="0">
                <a:solidFill>
                  <a:schemeClr val="bg1"/>
                </a:solidFill>
                <a:latin typeface="Arial" panose="020B0604020202020204" pitchFamily="34" charset="0"/>
                <a:cs typeface="Arial" panose="020B0604020202020204" pitchFamily="34" charset="0"/>
              </a:rPr>
              <a:t>11011</a:t>
            </a:r>
            <a:r>
              <a:rPr lang="en-US" sz="1600" b="1" dirty="0">
                <a:solidFill>
                  <a:schemeClr val="bg1"/>
                </a:solidFill>
                <a:latin typeface="Arial" panose="020B0604020202020204" pitchFamily="34" charset="0"/>
                <a:cs typeface="Arial" panose="020B0604020202020204" pitchFamily="34" charset="0"/>
              </a:rPr>
              <a:t>10 </a:t>
            </a:r>
            <a:r>
              <a:rPr lang="en-US" altLang="zh-CN" sz="1600" b="1" dirty="0">
                <a:solidFill>
                  <a:schemeClr val="bg1"/>
                </a:solidFill>
                <a:latin typeface="Arial" panose="020B0604020202020204" pitchFamily="34" charset="0"/>
                <a:cs typeface="Arial" panose="020B0604020202020204" pitchFamily="34" charset="0"/>
              </a:rPr>
              <a:t>10011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a:t>
            </a:r>
            <a:endParaRPr lang="en-US" sz="1600" dirty="0">
              <a:solidFill>
                <a:schemeClr val="bg1"/>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CA84F02E-079C-6543-B4E3-AF49395D7FE0}"/>
              </a:ext>
            </a:extLst>
          </p:cNvPr>
          <p:cNvSpPr/>
          <p:nvPr/>
        </p:nvSpPr>
        <p:spPr>
          <a:xfrm>
            <a:off x="5620611" y="5596573"/>
            <a:ext cx="3296885" cy="907941"/>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1"/>
                </a:solidFill>
                <a:latin typeface="Arial" panose="020B0604020202020204" pitchFamily="34" charset="0"/>
                <a:cs typeface="Arial" panose="020B0604020202020204" pitchFamily="34" charset="0"/>
              </a:rPr>
              <a:t>126512794</a:t>
            </a:r>
          </a:p>
          <a:p>
            <a:pPr marL="285750" indent="-285750">
              <a:spcBef>
                <a:spcPts val="300"/>
              </a:spcBef>
              <a:spcAft>
                <a:spcPts val="300"/>
              </a:spcAft>
              <a:buFont typeface="Wingdings" pitchFamily="2" charset="2"/>
              <a:buChar char="§"/>
            </a:pPr>
            <a:r>
              <a:rPr lang="en-US" sz="1600" dirty="0">
                <a:solidFill>
                  <a:schemeClr val="accent6"/>
                </a:solidFill>
                <a:latin typeface="Arial" panose="020B0604020202020204" pitchFamily="34" charset="0"/>
                <a:cs typeface="Arial" panose="020B0604020202020204" pitchFamily="34" charset="0"/>
              </a:rPr>
              <a:t>all the digits contribute to the hash code</a:t>
            </a:r>
          </a:p>
        </p:txBody>
      </p:sp>
      <p:sp>
        <p:nvSpPr>
          <p:cNvPr id="51" name="Rectangle 50">
            <a:extLst>
              <a:ext uri="{FF2B5EF4-FFF2-40B4-BE49-F238E27FC236}">
                <a16:creationId xmlns:a16="http://schemas.microsoft.com/office/drawing/2014/main" id="{F75245F3-CEAA-7145-8FAA-8357533D77BF}"/>
              </a:ext>
            </a:extLst>
          </p:cNvPr>
          <p:cNvSpPr/>
          <p:nvPr/>
        </p:nvSpPr>
        <p:spPr>
          <a:xfrm>
            <a:off x="259801" y="111296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61723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dissolv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dissolve">
                                      <p:cBhvr>
                                        <p:cTn id="32" dur="500"/>
                                        <p:tgtEl>
                                          <p:spTgt spid="4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dissolve">
                                      <p:cBhvr>
                                        <p:cTn id="35" dur="500"/>
                                        <p:tgtEl>
                                          <p:spTgt spid="4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dissolv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dissolv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dissolve">
                                      <p:cBhvr>
                                        <p:cTn id="60" dur="500"/>
                                        <p:tgtEl>
                                          <p:spTgt spid="4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dissolve">
                                      <p:cBhvr>
                                        <p:cTn id="63" dur="500"/>
                                        <p:tgtEl>
                                          <p:spTgt spid="45"/>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dissolve">
                                      <p:cBhvr>
                                        <p:cTn id="66" dur="500"/>
                                        <p:tgtEl>
                                          <p:spTgt spid="46"/>
                                        </p:tgtEl>
                                      </p:cBhvr>
                                    </p:animEffect>
                                  </p:childTnLst>
                                </p:cTn>
                              </p:par>
                              <p:par>
                                <p:cTn id="67" presetID="9" presetClass="entr" presetSubtype="0" fill="hold"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dissolve">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dissolve">
                                      <p:cBhvr>
                                        <p:cTn id="74" dur="5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50">
                                            <p:txEl>
                                              <p:pRg st="0" end="0"/>
                                            </p:txEl>
                                          </p:spTgt>
                                        </p:tgtEl>
                                        <p:attrNameLst>
                                          <p:attrName>style.visibility</p:attrName>
                                        </p:attrNameLst>
                                      </p:cBhvr>
                                      <p:to>
                                        <p:strVal val="visible"/>
                                      </p:to>
                                    </p:set>
                                    <p:animEffect transition="in" filter="dissolve">
                                      <p:cBhvr>
                                        <p:cTn id="79" dur="500"/>
                                        <p:tgtEl>
                                          <p:spTgt spid="50">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50">
                                            <p:txEl>
                                              <p:pRg st="1" end="1"/>
                                            </p:txEl>
                                          </p:spTgt>
                                        </p:tgtEl>
                                        <p:attrNameLst>
                                          <p:attrName>style.visibility</p:attrName>
                                        </p:attrNameLst>
                                      </p:cBhvr>
                                      <p:to>
                                        <p:strVal val="visible"/>
                                      </p:to>
                                    </p:set>
                                    <p:animEffect transition="in" filter="dissolve">
                                      <p:cBhvr>
                                        <p:cTn id="84" dur="500"/>
                                        <p:tgtEl>
                                          <p:spTgt spid="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8" grpId="0" animBg="1"/>
      <p:bldP spid="37" grpId="0" animBg="1"/>
      <p:bldP spid="39" grpId="0" animBg="1"/>
      <p:bldP spid="41" grpId="0" animBg="1"/>
      <p:bldP spid="42" grpId="0" animBg="1"/>
      <p:bldP spid="43" grpId="0" animBg="1"/>
      <p:bldP spid="44" grpId="0" animBg="1"/>
      <p:bldP spid="45" grpId="0" animBg="1"/>
      <p:bldP spid="46" grpId="0"/>
      <p:bldP spid="49" grpId="0" animBg="1"/>
      <p:bldP spid="5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41724</TotalTime>
  <Words>3775</Words>
  <Application>Microsoft Office PowerPoint</Application>
  <PresentationFormat>On-screen Show (4:3)</PresentationFormat>
  <Paragraphs>713</Paragraphs>
  <Slides>22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Courier</vt:lpstr>
      <vt:lpstr>DejaVu Sans</vt:lpstr>
      <vt:lpstr>DejaVu Sans Mono</vt:lpstr>
      <vt:lpstr>Arial</vt:lpstr>
      <vt:lpstr>Calibri</vt:lpstr>
      <vt:lpstr>Helvetica</vt:lpstr>
      <vt:lpstr>Roboto</vt:lpstr>
      <vt:lpstr>Times New Roman</vt:lpstr>
      <vt:lpstr>Trebuchet MS</vt:lpstr>
      <vt:lpstr>Wingdings</vt:lpstr>
      <vt:lpstr>Office Theme</vt:lpstr>
      <vt:lpstr>Lecture 7 Hash Tables</vt:lpstr>
      <vt:lpstr>Lecture Goals</vt:lpstr>
      <vt:lpstr>Motivation</vt:lpstr>
      <vt:lpstr>Hash Table</vt:lpstr>
      <vt:lpstr>Hash Table (Contd.)</vt:lpstr>
      <vt:lpstr>Hash Function</vt:lpstr>
      <vt:lpstr>Java’s Hash Code Conventions</vt:lpstr>
      <vt:lpstr>Implementing Hash Code: Integers, Booleans</vt:lpstr>
      <vt:lpstr>Implementing Hash Code: Doubles</vt:lpstr>
      <vt:lpstr>Implementing Hash Code: Strings</vt:lpstr>
      <vt:lpstr>Implementing Hash Code: Strings (Contd.)</vt:lpstr>
      <vt:lpstr>Implementing Hash Code: User-defined Types</vt:lpstr>
      <vt:lpstr>Modular Hashing</vt:lpstr>
      <vt:lpstr>Absolute value of Integer.MIN_VALUE is itself</vt:lpstr>
      <vt:lpstr>Collision and Resolution: Open Addressing</vt:lpstr>
      <vt:lpstr>Primary Clustering and Secondary Clustering</vt:lpstr>
      <vt:lpstr>Linear Probing: Primary Clustering</vt:lpstr>
      <vt:lpstr>Linear Probing: Primary Clustering (Contd.)</vt:lpstr>
      <vt:lpstr>Linear Probing: Delete</vt:lpstr>
      <vt:lpstr>Closed Addressing: Separate Chaining</vt:lpstr>
      <vt:lpstr>Separate Chaining vs Linear Probing</vt:lpstr>
      <vt:lpstr>Hashing Tutorial Videos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1228</cp:revision>
  <dcterms:created xsi:type="dcterms:W3CDTF">2018-08-13T22:58:39Z</dcterms:created>
  <dcterms:modified xsi:type="dcterms:W3CDTF">2024-09-30T13:30:58Z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