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323" r:id="rId4"/>
    <p:sldId id="324" r:id="rId5"/>
    <p:sldId id="325" r:id="rId6"/>
    <p:sldId id="326" r:id="rId7"/>
    <p:sldId id="327" r:id="rId8"/>
    <p:sldId id="388" r:id="rId9"/>
    <p:sldId id="389" r:id="rId10"/>
    <p:sldId id="330" r:id="rId11"/>
    <p:sldId id="331" r:id="rId12"/>
    <p:sldId id="332" r:id="rId13"/>
    <p:sldId id="384" r:id="rId14"/>
    <p:sldId id="391" r:id="rId15"/>
    <p:sldId id="328" r:id="rId16"/>
    <p:sldId id="340" r:id="rId17"/>
    <p:sldId id="341" r:id="rId18"/>
    <p:sldId id="342" r:id="rId19"/>
    <p:sldId id="329" r:id="rId20"/>
    <p:sldId id="345" r:id="rId21"/>
    <p:sldId id="333" r:id="rId22"/>
    <p:sldId id="334" r:id="rId23"/>
    <p:sldId id="335" r:id="rId24"/>
    <p:sldId id="338" r:id="rId25"/>
    <p:sldId id="336" r:id="rId26"/>
    <p:sldId id="339" r:id="rId27"/>
    <p:sldId id="347" r:id="rId28"/>
    <p:sldId id="349" r:id="rId29"/>
    <p:sldId id="348" r:id="rId30"/>
    <p:sldId id="353" r:id="rId31"/>
    <p:sldId id="390" r:id="rId32"/>
    <p:sldId id="354" r:id="rId33"/>
    <p:sldId id="355" r:id="rId34"/>
    <p:sldId id="386" r:id="rId35"/>
    <p:sldId id="385" r:id="rId36"/>
    <p:sldId id="357" r:id="rId37"/>
    <p:sldId id="280"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86928" autoAdjust="0"/>
  </p:normalViewPr>
  <p:slideViewPr>
    <p:cSldViewPr snapToGrid="0" snapToObjects="1">
      <p:cViewPr varScale="1">
        <p:scale>
          <a:sx n="71" d="100"/>
          <a:sy n="71" d="100"/>
        </p:scale>
        <p:origin x="1570"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1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killed.dev/course/tree-traversal-in-order-pre-order-post-ord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Advantages of BST over Hash Table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GB" dirty="0"/>
          </a:p>
          <a:p>
            <a:endParaRPr lang="en-GB" dirty="0"/>
          </a:p>
          <a:p>
            <a:r>
              <a:rPr lang="en-GB" dirty="0"/>
              <a:t>Time complexity for Search, Insert</a:t>
            </a:r>
            <a:r>
              <a:rPr lang="en-US" dirty="0"/>
              <a:t>, </a:t>
            </a:r>
            <a:r>
              <a:rPr lang="en-GB" dirty="0"/>
              <a:t>Delete operations is O(1) for Hash Table, O(log n) for Self-Balancing BST</a:t>
            </a:r>
          </a:p>
          <a:p>
            <a:r>
              <a:rPr lang="en-GB" dirty="0"/>
              <a:t>BST advantages:</a:t>
            </a:r>
          </a:p>
          <a:p>
            <a:pPr lvl="1"/>
            <a:r>
              <a:rPr lang="en-GB" dirty="0"/>
              <a:t>1. Can get all keys in sorted order by In-Order Traversal of BST</a:t>
            </a:r>
          </a:p>
          <a:p>
            <a:pPr lvl="1"/>
            <a:r>
              <a:rPr lang="en-GB" dirty="0"/>
              <a:t>2. Order statistics, finding closest lower and greater elements, doing range queries, are easy to do with BSTs</a:t>
            </a:r>
          </a:p>
          <a:p>
            <a:pPr lvl="1"/>
            <a:r>
              <a:rPr lang="en-GB" dirty="0"/>
              <a:t>3. With Self Balancing BSTs, all operations are guaranteed to work in O(</a:t>
            </a:r>
            <a:r>
              <a:rPr lang="en-GB" dirty="0" err="1"/>
              <a:t>logn</a:t>
            </a:r>
            <a:r>
              <a:rPr lang="en-GB" dirty="0"/>
              <a:t>) time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8884263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35</a:t>
            </a:fld>
            <a:endParaRPr lang="en-US"/>
          </a:p>
        </p:txBody>
      </p:sp>
    </p:spTree>
    <p:extLst>
      <p:ext uri="{BB962C8B-B14F-4D97-AF65-F5344CB8AC3E}">
        <p14:creationId xmlns:p14="http://schemas.microsoft.com/office/powerpoint/2010/main" val="3536303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197511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Most frequent for whom?</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121059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https://skilled.dev/course/tree-traversal-in-order-pre-order-post-order</a:t>
            </a:r>
            <a:endParaRPr lang="en-GB"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278844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384624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Again, this is solved cleanly with either recursion or iteration.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382736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a8kmbuNm8Uo" TargetMode="External"/><Relationship Id="rId3" Type="http://schemas.openxmlformats.org/officeDocument/2006/relationships/image" Target="../media/image11.gif"/><Relationship Id="rId7" Type="http://schemas.openxmlformats.org/officeDocument/2006/relationships/hyperlink" Target="https://www.youtube.com/watch?v=ne5oOmYdWG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youtube.com/watch?v=gLx7Px7IEzg"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4_UDUj1j1KQ" TargetMode="External"/><Relationship Id="rId2" Type="http://schemas.openxmlformats.org/officeDocument/2006/relationships/hyperlink" Target="https://www.youtube.com/watch?v=8xue-ZBlTKQ" TargetMode="External"/><Relationship Id="rId1" Type="http://schemas.openxmlformats.org/officeDocument/2006/relationships/slideLayout" Target="../slideLayouts/slideLayout2.xml"/><Relationship Id="rId4" Type="http://schemas.openxmlformats.org/officeDocument/2006/relationships/hyperlink" Target="https://www.youtube.com/watch?v=4Xo-GtBiQN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zvleLiQn-_I" TargetMode="Externa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ymGjUOiR8J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youtube.com/watch?v=mtvbVLK5xDQ"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romankurnovskii.com/en/posts/tree-vs-trie-data-structures/"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www.openbookproject.net/thinkcs/archive/java/english/chap17.htm" TargetMode="External"/><Relationship Id="rId7" Type="http://schemas.openxmlformats.org/officeDocument/2006/relationships/hyperlink" Target="https://www.topcoder.com/community/data-science/data-science-tutorials/using-tries/" TargetMode="External"/><Relationship Id="rId2" Type="http://schemas.openxmlformats.org/officeDocument/2006/relationships/hyperlink" Target="https://www.geeksforgeeks.org/bfs-vs-dfs-binary-tree/" TargetMode="External"/><Relationship Id="rId1" Type="http://schemas.openxmlformats.org/officeDocument/2006/relationships/slideLayout" Target="../slideLayouts/slideLayout2.xml"/><Relationship Id="rId6" Type="http://schemas.openxmlformats.org/officeDocument/2006/relationships/hyperlink" Target="https://www.toptal.com/java/the-trie-a-neglected-data-structure" TargetMode="External"/><Relationship Id="rId5" Type="http://schemas.openxmlformats.org/officeDocument/2006/relationships/hyperlink" Target="https://www.youtube.com/watch?v=pYT9F8_LFTM" TargetMode="External"/><Relationship Id="rId4" Type="http://schemas.openxmlformats.org/officeDocument/2006/relationships/hyperlink" Target="http://algs4.cs.princeton.edu/32bs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UfEOCOEKkc"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youtube.com/watch?v=3_NMDJkmvL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 and </a:t>
            </a:r>
            <a:r>
              <a:rPr lang="en-US"/>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3"/>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302921"/>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Pre/In/Post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xEl>
                                              <p:pRg st="2" end="2"/>
                                            </p:txEl>
                                          </p:spTgt>
                                        </p:tgtEl>
                                        <p:attrNameLst>
                                          <p:attrName>style.visibility</p:attrName>
                                        </p:attrNameLst>
                                      </p:cBhvr>
                                      <p:to>
                                        <p:strVal val="visible"/>
                                      </p:to>
                                    </p:set>
                                    <p:animEffect transition="in" filter="dissolve">
                                      <p:cBhvr>
                                        <p:cTn id="53" dur="500"/>
                                        <p:tgtEl>
                                          <p:spTgt spid="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dissolve">
                                      <p:cBhvr>
                                        <p:cTn id="68"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168"/>
                                        </p:tgtEl>
                                        <p:attrNameLst>
                                          <p:attrName>style.visibility</p:attrName>
                                        </p:attrNameLst>
                                      </p:cBhvr>
                                      <p:to>
                                        <p:strVal val="visible"/>
                                      </p:to>
                                    </p:set>
                                    <p:animEffect transition="in" filter="dissolve">
                                      <p:cBhvr>
                                        <p:cTn id="78" dur="500"/>
                                        <p:tgtEl>
                                          <p:spTgt spid="716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dissolve">
                                      <p:cBhvr>
                                        <p:cTn id="81" dur="500"/>
                                        <p:tgtEl>
                                          <p:spTgt spid="8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dissolve">
                                      <p:cBhvr>
                                        <p:cTn id="87" dur="500"/>
                                        <p:tgtEl>
                                          <p:spTgt spid="9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dissolve">
                                      <p:cBhvr>
                                        <p:cTn id="90" dur="500"/>
                                        <p:tgtEl>
                                          <p:spTgt spid="9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dissolve">
                                      <p:cBhvr>
                                        <p:cTn id="96" dur="500"/>
                                        <p:tgtEl>
                                          <p:spTgt spid="9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dissolve">
                                      <p:cBhvr>
                                        <p:cTn id="99" dur="500"/>
                                        <p:tgtEl>
                                          <p:spTgt spid="9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dissolve">
                                      <p:cBhvr>
                                        <p:cTn id="102" dur="500"/>
                                        <p:tgtEl>
                                          <p:spTgt spid="9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dissolve">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4"/>
                                        </p:tgtEl>
                                        <p:attrNameLst>
                                          <p:attrName>style.visibility</p:attrName>
                                        </p:attrNameLst>
                                      </p:cBhvr>
                                      <p:to>
                                        <p:strVal val="visible"/>
                                      </p:to>
                                    </p:set>
                                    <p:animEffect transition="in" filter="dissolve">
                                      <p:cBhvr>
                                        <p:cTn id="110" dur="500"/>
                                        <p:tgtEl>
                                          <p:spTgt spid="7174"/>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0" animBg="1"/>
      <p:bldP spid="136" grpId="0" animBg="1"/>
      <p:bldP spid="137" grpId="0" animBg="1"/>
      <p:bldP spid="138" grpId="0" animBg="1"/>
      <p:bldP spid="1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D788-6151-34CF-62F3-265ED7D4E634}"/>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6" name="TextBox 5">
            <a:extLst>
              <a:ext uri="{FF2B5EF4-FFF2-40B4-BE49-F238E27FC236}">
                <a16:creationId xmlns:a16="http://schemas.microsoft.com/office/drawing/2014/main" id="{45FB4200-CAD7-CFF2-B0EE-0E3D09E18D3D}"/>
              </a:ext>
            </a:extLst>
          </p:cNvPr>
          <p:cNvSpPr txBox="1"/>
          <p:nvPr/>
        </p:nvSpPr>
        <p:spPr>
          <a:xfrm>
            <a:off x="3266398" y="132776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inOrderTraversal</a:t>
            </a:r>
            <a:r>
              <a:rPr lang="en-GB" sz="1400" dirty="0"/>
              <a:t>(node) {</a:t>
            </a:r>
          </a:p>
          <a:p>
            <a:r>
              <a:rPr lang="en-GB" sz="1400" dirty="0"/>
              <a:t>  if (node !== null) {</a:t>
            </a:r>
          </a:p>
          <a:p>
            <a:r>
              <a:rPr lang="en-GB" sz="1400" dirty="0"/>
              <a:t>    </a:t>
            </a:r>
            <a:r>
              <a:rPr lang="en-GB" sz="1400" dirty="0" err="1"/>
              <a:t>inOrderTraversal</a:t>
            </a:r>
            <a:r>
              <a:rPr lang="en-GB" sz="1400" dirty="0"/>
              <a:t>(</a:t>
            </a:r>
            <a:r>
              <a:rPr lang="en-GB" sz="1400" dirty="0" err="1"/>
              <a:t>node.left</a:t>
            </a:r>
            <a:r>
              <a:rPr lang="en-GB" sz="1400" dirty="0"/>
              <a:t>);</a:t>
            </a:r>
          </a:p>
          <a:p>
            <a:r>
              <a:rPr lang="en-GB" sz="1400" dirty="0"/>
              <a:t>    </a:t>
            </a:r>
            <a:r>
              <a:rPr lang="en-GB" sz="1400" dirty="0" err="1"/>
              <a:t>visitNode</a:t>
            </a:r>
            <a:r>
              <a:rPr lang="en-GB" sz="1400" dirty="0"/>
              <a:t>(node);</a:t>
            </a:r>
          </a:p>
          <a:p>
            <a:r>
              <a:rPr lang="en-GB" sz="1400" dirty="0"/>
              <a:t>    </a:t>
            </a:r>
            <a:r>
              <a:rPr lang="en-GB" sz="1400" dirty="0" err="1"/>
              <a:t>inOrderTraversal</a:t>
            </a:r>
            <a:r>
              <a:rPr lang="en-GB" sz="1400" dirty="0"/>
              <a:t>(</a:t>
            </a:r>
            <a:r>
              <a:rPr lang="en-GB" sz="1400" dirty="0" err="1"/>
              <a:t>node.right</a:t>
            </a:r>
            <a:r>
              <a:rPr lang="en-GB" sz="1400" dirty="0"/>
              <a:t>);</a:t>
            </a:r>
          </a:p>
          <a:p>
            <a:r>
              <a:rPr lang="en-GB" sz="1400" dirty="0"/>
              <a:t>  }</a:t>
            </a:r>
          </a:p>
          <a:p>
            <a:r>
              <a:rPr lang="en-GB" sz="1400" dirty="0"/>
              <a:t>}</a:t>
            </a:r>
            <a:endParaRPr lang="en-SE" sz="1400" dirty="0"/>
          </a:p>
        </p:txBody>
      </p:sp>
      <p:sp>
        <p:nvSpPr>
          <p:cNvPr id="7" name="TextBox 6">
            <a:extLst>
              <a:ext uri="{FF2B5EF4-FFF2-40B4-BE49-F238E27FC236}">
                <a16:creationId xmlns:a16="http://schemas.microsoft.com/office/drawing/2014/main" id="{7AD93432-8AE3-0FCF-16F0-B1D85B3BD335}"/>
              </a:ext>
            </a:extLst>
          </p:cNvPr>
          <p:cNvSpPr txBox="1"/>
          <p:nvPr/>
        </p:nvSpPr>
        <p:spPr>
          <a:xfrm>
            <a:off x="260822"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a:t>function preOrderTraversal(node) {</a:t>
            </a:r>
          </a:p>
          <a:p>
            <a:r>
              <a:rPr lang="en-GB" sz="1400"/>
              <a:t>  if (node !== null) {</a:t>
            </a:r>
          </a:p>
          <a:p>
            <a:r>
              <a:rPr lang="en-GB" sz="1400"/>
              <a:t>    visitNode(node);</a:t>
            </a:r>
          </a:p>
          <a:p>
            <a:r>
              <a:rPr lang="en-GB" sz="1400"/>
              <a:t>    preOrderTraversal(node.left);</a:t>
            </a:r>
          </a:p>
          <a:p>
            <a:r>
              <a:rPr lang="en-GB" sz="1400"/>
              <a:t>    preOrderTraversal(node.right);</a:t>
            </a:r>
          </a:p>
          <a:p>
            <a:r>
              <a:rPr lang="en-GB" sz="1400"/>
              <a:t>  }</a:t>
            </a:r>
          </a:p>
          <a:p>
            <a:r>
              <a:rPr lang="en-GB" sz="1400"/>
              <a:t>}</a:t>
            </a:r>
            <a:endParaRPr lang="en-SE" sz="1400" dirty="0"/>
          </a:p>
        </p:txBody>
      </p:sp>
      <p:sp>
        <p:nvSpPr>
          <p:cNvPr id="10" name="TextBox 9">
            <a:extLst>
              <a:ext uri="{FF2B5EF4-FFF2-40B4-BE49-F238E27FC236}">
                <a16:creationId xmlns:a16="http://schemas.microsoft.com/office/drawing/2014/main" id="{83D20DC7-149A-5101-151E-9AB842A9FA00}"/>
              </a:ext>
            </a:extLst>
          </p:cNvPr>
          <p:cNvSpPr txBox="1"/>
          <p:nvPr/>
        </p:nvSpPr>
        <p:spPr>
          <a:xfrm>
            <a:off x="6211230"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postOrderTraversal</a:t>
            </a:r>
            <a:r>
              <a:rPr lang="en-GB" sz="1400" dirty="0"/>
              <a:t>(node) {</a:t>
            </a:r>
          </a:p>
          <a:p>
            <a:r>
              <a:rPr lang="en-GB" sz="1400" dirty="0"/>
              <a:t>  if (node !== null) {</a:t>
            </a:r>
          </a:p>
          <a:p>
            <a:r>
              <a:rPr lang="en-GB" sz="1400" dirty="0"/>
              <a:t>    </a:t>
            </a:r>
            <a:r>
              <a:rPr lang="en-GB" sz="1400" dirty="0" err="1"/>
              <a:t>postOrderTraversal</a:t>
            </a:r>
            <a:r>
              <a:rPr lang="en-GB" sz="1400" dirty="0"/>
              <a:t>(</a:t>
            </a:r>
            <a:r>
              <a:rPr lang="en-GB" sz="1400" dirty="0" err="1"/>
              <a:t>node.left</a:t>
            </a:r>
            <a:r>
              <a:rPr lang="en-GB" sz="1400" dirty="0"/>
              <a:t>);</a:t>
            </a:r>
          </a:p>
          <a:p>
            <a:r>
              <a:rPr lang="en-GB" sz="1400" dirty="0"/>
              <a:t>    </a:t>
            </a:r>
            <a:r>
              <a:rPr lang="en-GB" sz="1400" dirty="0" err="1"/>
              <a:t>postOrderTraversal</a:t>
            </a:r>
            <a:r>
              <a:rPr lang="en-GB" sz="1400" dirty="0"/>
              <a:t>(</a:t>
            </a:r>
            <a:r>
              <a:rPr lang="en-GB" sz="1400" dirty="0" err="1"/>
              <a:t>node.right</a:t>
            </a:r>
            <a:r>
              <a:rPr lang="en-GB" sz="1400" dirty="0"/>
              <a:t>);</a:t>
            </a:r>
          </a:p>
          <a:p>
            <a:r>
              <a:rPr lang="en-GB" sz="1400" dirty="0"/>
              <a:t>    </a:t>
            </a:r>
            <a:r>
              <a:rPr lang="en-GB" sz="1400" dirty="0" err="1"/>
              <a:t>visitNode</a:t>
            </a:r>
            <a:r>
              <a:rPr lang="en-GB" sz="1400" dirty="0"/>
              <a:t>(node);</a:t>
            </a:r>
          </a:p>
          <a:p>
            <a:r>
              <a:rPr lang="en-GB" sz="1400" dirty="0"/>
              <a:t>  }</a:t>
            </a:r>
          </a:p>
          <a:p>
            <a:r>
              <a:rPr lang="en-GB" sz="1400" dirty="0"/>
              <a:t>}</a:t>
            </a:r>
            <a:endParaRPr lang="en-SE" sz="1400" dirty="0"/>
          </a:p>
        </p:txBody>
      </p:sp>
      <p:pic>
        <p:nvPicPr>
          <p:cNvPr id="2053" name="Picture 5">
            <a:extLst>
              <a:ext uri="{FF2B5EF4-FFF2-40B4-BE49-F238E27FC236}">
                <a16:creationId xmlns:a16="http://schemas.microsoft.com/office/drawing/2014/main" id="{F8E1C901-3543-18D7-F38C-EF7333069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26" y="2971101"/>
            <a:ext cx="2845608" cy="292267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8B2407E-135F-5671-D5F0-5D75E4F88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0" y="2916956"/>
            <a:ext cx="2922035" cy="297682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D33EF68-7854-5688-2832-D872304A3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344" y="2915406"/>
            <a:ext cx="2847666" cy="29247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E1AC91-3869-FD51-31F8-70A1D9563C0A}"/>
              </a:ext>
            </a:extLst>
          </p:cNvPr>
          <p:cNvSpPr txBox="1"/>
          <p:nvPr/>
        </p:nvSpPr>
        <p:spPr>
          <a:xfrm>
            <a:off x="4020165" y="5661396"/>
            <a:ext cx="1031564" cy="461665"/>
          </a:xfrm>
          <a:prstGeom prst="rect">
            <a:avLst/>
          </a:prstGeom>
          <a:noFill/>
        </p:spPr>
        <p:txBody>
          <a:bodyPr wrap="none" rtlCol="0">
            <a:spAutoFit/>
          </a:bodyPr>
          <a:lstStyle/>
          <a:p>
            <a:r>
              <a:rPr lang="en-GB" sz="2400" dirty="0" err="1"/>
              <a:t>cbdaef</a:t>
            </a:r>
            <a:endParaRPr lang="en-SE" sz="2400" dirty="0"/>
          </a:p>
        </p:txBody>
      </p:sp>
      <p:sp>
        <p:nvSpPr>
          <p:cNvPr id="13" name="TextBox 12">
            <a:extLst>
              <a:ext uri="{FF2B5EF4-FFF2-40B4-BE49-F238E27FC236}">
                <a16:creationId xmlns:a16="http://schemas.microsoft.com/office/drawing/2014/main" id="{5B19C1B1-EDF1-582A-6EEC-2CD4FD60457F}"/>
              </a:ext>
            </a:extLst>
          </p:cNvPr>
          <p:cNvSpPr txBox="1"/>
          <p:nvPr/>
        </p:nvSpPr>
        <p:spPr>
          <a:xfrm>
            <a:off x="992287" y="5687448"/>
            <a:ext cx="1031564" cy="461665"/>
          </a:xfrm>
          <a:prstGeom prst="rect">
            <a:avLst/>
          </a:prstGeom>
          <a:noFill/>
        </p:spPr>
        <p:txBody>
          <a:bodyPr wrap="none" rtlCol="0">
            <a:spAutoFit/>
          </a:bodyPr>
          <a:lstStyle/>
          <a:p>
            <a:r>
              <a:rPr lang="en-GB" sz="2400" dirty="0" err="1"/>
              <a:t>abcdef</a:t>
            </a:r>
            <a:endParaRPr lang="en-SE" sz="2400" dirty="0"/>
          </a:p>
        </p:txBody>
      </p:sp>
      <p:sp>
        <p:nvSpPr>
          <p:cNvPr id="14" name="TextBox 13">
            <a:extLst>
              <a:ext uri="{FF2B5EF4-FFF2-40B4-BE49-F238E27FC236}">
                <a16:creationId xmlns:a16="http://schemas.microsoft.com/office/drawing/2014/main" id="{2B1CA710-A5AF-0C52-5A98-82A9EA9BC884}"/>
              </a:ext>
            </a:extLst>
          </p:cNvPr>
          <p:cNvSpPr txBox="1"/>
          <p:nvPr/>
        </p:nvSpPr>
        <p:spPr>
          <a:xfrm>
            <a:off x="7122031" y="5662945"/>
            <a:ext cx="1023998" cy="461665"/>
          </a:xfrm>
          <a:prstGeom prst="rect">
            <a:avLst/>
          </a:prstGeom>
          <a:noFill/>
        </p:spPr>
        <p:txBody>
          <a:bodyPr wrap="none" rtlCol="0">
            <a:spAutoFit/>
          </a:bodyPr>
          <a:lstStyle/>
          <a:p>
            <a:r>
              <a:rPr lang="en-GB" sz="2400" dirty="0" err="1"/>
              <a:t>cdbfea</a:t>
            </a:r>
            <a:endParaRPr lang="en-SE" sz="2400" dirty="0"/>
          </a:p>
        </p:txBody>
      </p:sp>
      <p:sp>
        <p:nvSpPr>
          <p:cNvPr id="3" name="TextBox 2">
            <a:extLst>
              <a:ext uri="{FF2B5EF4-FFF2-40B4-BE49-F238E27FC236}">
                <a16:creationId xmlns:a16="http://schemas.microsoft.com/office/drawing/2014/main" id="{803D6CAE-C1AD-087D-A833-89A1F3B7D6BB}"/>
              </a:ext>
            </a:extLst>
          </p:cNvPr>
          <p:cNvSpPr txBox="1"/>
          <p:nvPr/>
        </p:nvSpPr>
        <p:spPr>
          <a:xfrm>
            <a:off x="80544" y="6111232"/>
            <a:ext cx="3121308"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Preorder Traversal in Binary Tree Animations </a:t>
            </a:r>
            <a:r>
              <a:rPr lang="en-GB" sz="1200" dirty="0">
                <a:hlinkClick r:id="rId6"/>
              </a:rPr>
              <a:t>https://www.youtube.com/watch?v=gLx7Px7IEzg</a:t>
            </a:r>
            <a:r>
              <a:rPr lang="en-GB" sz="1200" dirty="0"/>
              <a:t> </a:t>
            </a:r>
            <a:endParaRPr lang="en-SE" sz="1200" dirty="0"/>
          </a:p>
        </p:txBody>
      </p:sp>
      <p:sp>
        <p:nvSpPr>
          <p:cNvPr id="5" name="TextBox 4">
            <a:extLst>
              <a:ext uri="{FF2B5EF4-FFF2-40B4-BE49-F238E27FC236}">
                <a16:creationId xmlns:a16="http://schemas.microsoft.com/office/drawing/2014/main" id="{9B82483D-5C3B-FA41-A1A3-6EEA3F0B427B}"/>
              </a:ext>
            </a:extLst>
          </p:cNvPr>
          <p:cNvSpPr txBox="1"/>
          <p:nvPr/>
        </p:nvSpPr>
        <p:spPr>
          <a:xfrm>
            <a:off x="3234125" y="6111232"/>
            <a:ext cx="2845612"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Inorder</a:t>
            </a:r>
            <a:r>
              <a:rPr lang="en-GB" sz="1200" dirty="0"/>
              <a:t> Traversal in Binary Tree Animations</a:t>
            </a:r>
          </a:p>
          <a:p>
            <a:r>
              <a:rPr lang="en-GB" sz="1200" dirty="0">
                <a:hlinkClick r:id="rId7"/>
              </a:rPr>
              <a:t>https://www.youtube.com/watch?v=ne5oOmYdWGw</a:t>
            </a:r>
            <a:r>
              <a:rPr lang="en-GB" sz="1200" dirty="0"/>
              <a:t> </a:t>
            </a:r>
            <a:endParaRPr lang="en-SE" sz="1200" dirty="0"/>
          </a:p>
        </p:txBody>
      </p:sp>
      <p:sp>
        <p:nvSpPr>
          <p:cNvPr id="8" name="TextBox 7">
            <a:extLst>
              <a:ext uri="{FF2B5EF4-FFF2-40B4-BE49-F238E27FC236}">
                <a16:creationId xmlns:a16="http://schemas.microsoft.com/office/drawing/2014/main" id="{4FBE9E2D-3C81-9039-3C55-CF463FFF84C4}"/>
              </a:ext>
            </a:extLst>
          </p:cNvPr>
          <p:cNvSpPr txBox="1"/>
          <p:nvPr/>
        </p:nvSpPr>
        <p:spPr>
          <a:xfrm>
            <a:off x="6112010" y="6111232"/>
            <a:ext cx="3031990"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Postorder</a:t>
            </a:r>
            <a:r>
              <a:rPr lang="en-GB" sz="1200" dirty="0"/>
              <a:t> Traversal in Binary Tree Animations</a:t>
            </a:r>
          </a:p>
          <a:p>
            <a:r>
              <a:rPr lang="en-GB" sz="1200" dirty="0">
                <a:hlinkClick r:id="rId8"/>
              </a:rPr>
              <a:t>https://www.youtube.com/watch?v=a8kmbuNm8Uo</a:t>
            </a:r>
            <a:r>
              <a:rPr lang="en-GB" sz="1200" dirty="0"/>
              <a:t> </a:t>
            </a:r>
            <a:endParaRPr lang="en-SE" sz="1200" dirty="0"/>
          </a:p>
        </p:txBody>
      </p:sp>
    </p:spTree>
    <p:extLst>
      <p:ext uri="{BB962C8B-B14F-4D97-AF65-F5344CB8AC3E}">
        <p14:creationId xmlns:p14="http://schemas.microsoft.com/office/powerpoint/2010/main" val="76596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1CB2-A0C2-2091-BC5B-4F61E68CB849}"/>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3" name="Content Placeholder 2">
            <a:extLst>
              <a:ext uri="{FF2B5EF4-FFF2-40B4-BE49-F238E27FC236}">
                <a16:creationId xmlns:a16="http://schemas.microsoft.com/office/drawing/2014/main" id="{53FF5067-0FC7-B56D-63A0-27A0BB45FDF3}"/>
              </a:ext>
            </a:extLst>
          </p:cNvPr>
          <p:cNvSpPr>
            <a:spLocks noGrp="1"/>
          </p:cNvSpPr>
          <p:nvPr>
            <p:ph idx="1"/>
          </p:nvPr>
        </p:nvSpPr>
        <p:spPr/>
        <p:txBody>
          <a:bodyPr/>
          <a:lstStyle/>
          <a:p>
            <a:r>
              <a:rPr lang="en-GB" dirty="0"/>
              <a:t>Pre-order Traversal Algorithm | Tree Traversal | Visualization, Code, Example</a:t>
            </a:r>
          </a:p>
          <a:p>
            <a:pPr lvl="1"/>
            <a:r>
              <a:rPr lang="en-GB" dirty="0">
                <a:hlinkClick r:id="rId2"/>
              </a:rPr>
              <a:t>https://www.youtube.com/watch?v=8xue-ZBlTKQ</a:t>
            </a:r>
            <a:r>
              <a:rPr lang="en-GB" dirty="0"/>
              <a:t> </a:t>
            </a:r>
          </a:p>
          <a:p>
            <a:r>
              <a:rPr lang="en-GB" dirty="0"/>
              <a:t>In-order Traversal Algorithm | Tree Traversal | Visualization, Code, Example</a:t>
            </a:r>
          </a:p>
          <a:p>
            <a:pPr lvl="1"/>
            <a:r>
              <a:rPr lang="en-GB" dirty="0">
                <a:hlinkClick r:id="rId3"/>
              </a:rPr>
              <a:t>https://www.youtube.com/watch?v=4_UDUj1j1KQ</a:t>
            </a:r>
            <a:r>
              <a:rPr lang="en-GB" dirty="0"/>
              <a:t> </a:t>
            </a:r>
          </a:p>
          <a:p>
            <a:r>
              <a:rPr lang="en-GB" dirty="0"/>
              <a:t>Post-order Traversal Algorithm | Tree Traversal | Visualization, Code, Example</a:t>
            </a:r>
          </a:p>
          <a:p>
            <a:pPr lvl="1"/>
            <a:r>
              <a:rPr lang="en-GB" dirty="0">
                <a:hlinkClick r:id="rId4"/>
              </a:rPr>
              <a:t>https://www.youtube.com/watch?v=4Xo-GtBiQN0</a:t>
            </a:r>
            <a:r>
              <a:rPr lang="en-GB" dirty="0"/>
              <a:t> </a:t>
            </a:r>
          </a:p>
          <a:p>
            <a:endParaRPr lang="en-SE" dirty="0"/>
          </a:p>
        </p:txBody>
      </p:sp>
    </p:spTree>
    <p:extLst>
      <p:ext uri="{BB962C8B-B14F-4D97-AF65-F5344CB8AC3E}">
        <p14:creationId xmlns:p14="http://schemas.microsoft.com/office/powerpoint/2010/main" val="236356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496211"/>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4894379"/>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
        <p:nvSpPr>
          <p:cNvPr id="6" name="TextBox 5">
            <a:extLst>
              <a:ext uri="{FF2B5EF4-FFF2-40B4-BE49-F238E27FC236}">
                <a16:creationId xmlns:a16="http://schemas.microsoft.com/office/drawing/2014/main" id="{42AFBEA7-5EB7-E178-2A50-EE25AF332FE5}"/>
              </a:ext>
            </a:extLst>
          </p:cNvPr>
          <p:cNvSpPr txBox="1"/>
          <p:nvPr/>
        </p:nvSpPr>
        <p:spPr>
          <a:xfrm>
            <a:off x="161651" y="6255394"/>
            <a:ext cx="397205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PREORDER TRAVERSAL USING A STACK</a:t>
            </a:r>
          </a:p>
          <a:p>
            <a:r>
              <a:rPr lang="en-GB" sz="1400" dirty="0">
                <a:hlinkClick r:id="rId5"/>
              </a:rPr>
              <a:t>https://www.youtube.com/watch?v=zvleLiQn-_I</a:t>
            </a:r>
            <a:r>
              <a:rPr lang="en-GB" sz="1400" dirty="0"/>
              <a:t> </a:t>
            </a:r>
          </a:p>
        </p:txBody>
      </p:sp>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569056"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Trees</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440212" y="1461243"/>
            <a:ext cx="4297984" cy="2015936"/>
          </a:xfrm>
          <a:prstGeom prst="rect">
            <a:avLst/>
          </a:prstGeom>
          <a:solidFill>
            <a:srgbClr val="E6A20E"/>
          </a:solidFill>
        </p:spPr>
        <p:txBody>
          <a:bodyPr wrap="square">
            <a:spAutoFit/>
          </a:bodyPr>
          <a:lstStyle/>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Ordered, or sorted, binary 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Each node can have 2 subtrees.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left of a given node are smaller.</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right of a given node are larger.</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6362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4288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31118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5493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44228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6699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49206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0498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27634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71491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4952929"/>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499352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4854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6165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4704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4790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276349"/>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44669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53097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0229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1540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0078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3926638"/>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392493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576610"/>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229006"/>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7059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274645"/>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71454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515853"/>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06530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19640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48387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49679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3926637"/>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392493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585483"/>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172527"/>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6494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218166"/>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65807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483083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4960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3986452"/>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40533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2746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278829"/>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667129"/>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3943286"/>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399711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44568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C7BCEBB-55A0-F66E-0A4D-3F8C1A88EBDC}"/>
              </a:ext>
            </a:extLst>
          </p:cNvPr>
          <p:cNvSpPr txBox="1"/>
          <p:nvPr/>
        </p:nvSpPr>
        <p:spPr>
          <a:xfrm>
            <a:off x="2364875" y="6347981"/>
            <a:ext cx="462213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 Animations | Data Structure | Visual How</a:t>
            </a:r>
          </a:p>
          <a:p>
            <a:r>
              <a:rPr lang="en-GB" sz="1400" dirty="0">
                <a:hlinkClick r:id="rId2"/>
              </a:rPr>
              <a:t>https://www.youtube.com/watch?v=ymGjUOiR8Jg</a:t>
            </a:r>
            <a:r>
              <a:rPr lang="en-GB" sz="1400" dirty="0"/>
              <a:t> </a:t>
            </a:r>
            <a:endParaRPr lang="en-SE" sz="1400" dirty="0"/>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dissolve">
                                      <p:cBhvr>
                                        <p:cTn id="18" dur="500"/>
                                        <p:tgtEl>
                                          <p:spTgt spid="25">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dissolve">
                                      <p:cBhvr>
                                        <p:cTn id="21" dur="500"/>
                                        <p:tgtEl>
                                          <p:spTgt spid="25">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dissolve">
                                      <p:cBhvr>
                                        <p:cTn id="24" dur="500"/>
                                        <p:tgtEl>
                                          <p:spTgt spid="2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dissolve">
                                      <p:cBhvr>
                                        <p:cTn id="54" dur="500"/>
                                        <p:tgtEl>
                                          <p:spTgt spid="3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dissolve">
                                      <p:cBhvr>
                                        <p:cTn id="69" dur="500"/>
                                        <p:tgtEl>
                                          <p:spTgt spid="3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dissolve">
                                      <p:cBhvr>
                                        <p:cTn id="72" dur="500"/>
                                        <p:tgtEl>
                                          <p:spTgt spid="3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dissolve">
                                      <p:cBhvr>
                                        <p:cTn id="78" dur="500"/>
                                        <p:tgtEl>
                                          <p:spTgt spid="4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dissolve">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dissolve">
                                      <p:cBhvr>
                                        <p:cTn id="87" dur="500"/>
                                        <p:tgtEl>
                                          <p:spTgt spid="4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dissolve">
                                      <p:cBhvr>
                                        <p:cTn id="93" dur="500"/>
                                        <p:tgtEl>
                                          <p:spTgt spid="4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dissolve">
                                      <p:cBhvr>
                                        <p:cTn id="96" dur="500"/>
                                        <p:tgtEl>
                                          <p:spTgt spid="4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dissolve">
                                      <p:cBhvr>
                                        <p:cTn id="99" dur="500"/>
                                        <p:tgtEl>
                                          <p:spTgt spid="4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dissolve">
                                      <p:cBhvr>
                                        <p:cTn id="105" dur="500"/>
                                        <p:tgtEl>
                                          <p:spTgt spid="5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dissolve">
                                      <p:cBhvr>
                                        <p:cTn id="108" dur="500"/>
                                        <p:tgtEl>
                                          <p:spTgt spid="5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dissolve">
                                      <p:cBhvr>
                                        <p:cTn id="111" dur="500"/>
                                        <p:tgtEl>
                                          <p:spTgt spid="5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dissolve">
                                      <p:cBhvr>
                                        <p:cTn id="114" dur="500"/>
                                        <p:tgtEl>
                                          <p:spTgt spid="5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dissolve">
                                      <p:cBhvr>
                                        <p:cTn id="117" dur="500"/>
                                        <p:tgtEl>
                                          <p:spTgt spid="5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dissolve">
                                      <p:cBhvr>
                                        <p:cTn id="120" dur="500"/>
                                        <p:tgtEl>
                                          <p:spTgt spid="5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dissolve">
                                      <p:cBhvr>
                                        <p:cTn id="123" dur="500"/>
                                        <p:tgtEl>
                                          <p:spTgt spid="5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dissolve">
                                      <p:cBhvr>
                                        <p:cTn id="126" dur="500"/>
                                        <p:tgtEl>
                                          <p:spTgt spid="5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dissolve">
                                      <p:cBhvr>
                                        <p:cTn id="129" dur="500"/>
                                        <p:tgtEl>
                                          <p:spTgt spid="6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dissolve">
                                      <p:cBhvr>
                                        <p:cTn id="132" dur="500"/>
                                        <p:tgtEl>
                                          <p:spTgt spid="61"/>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dissolve">
                                      <p:cBhvr>
                                        <p:cTn id="135" dur="500"/>
                                        <p:tgtEl>
                                          <p:spTgt spid="6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dissolve">
                                      <p:cBhvr>
                                        <p:cTn id="138" dur="500"/>
                                        <p:tgtEl>
                                          <p:spTgt spid="6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dissolve">
                                      <p:cBhvr>
                                        <p:cTn id="141" dur="500"/>
                                        <p:tgtEl>
                                          <p:spTgt spid="6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dissolve">
                                      <p:cBhvr>
                                        <p:cTn id="144" dur="500"/>
                                        <p:tgtEl>
                                          <p:spTgt spid="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dissolve">
                                      <p:cBhvr>
                                        <p:cTn id="147" dur="500"/>
                                        <p:tgtEl>
                                          <p:spTgt spid="6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70"/>
                                        </p:tgtEl>
                                        <p:attrNameLst>
                                          <p:attrName>style.visibility</p:attrName>
                                        </p:attrNameLst>
                                      </p:cBhvr>
                                      <p:to>
                                        <p:strVal val="visible"/>
                                      </p:to>
                                    </p:set>
                                    <p:animEffect transition="in" filter="dissolve">
                                      <p:cBhvr>
                                        <p:cTn id="150" dur="500"/>
                                        <p:tgtEl>
                                          <p:spTgt spid="7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dissolve">
                                      <p:cBhvr>
                                        <p:cTn id="153" dur="500"/>
                                        <p:tgtEl>
                                          <p:spTgt spid="7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dissolve">
                                      <p:cBhvr>
                                        <p:cTn id="156" dur="500"/>
                                        <p:tgtEl>
                                          <p:spTgt spid="7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dissolve">
                                      <p:cBhvr>
                                        <p:cTn id="162" dur="500"/>
                                        <p:tgtEl>
                                          <p:spTgt spid="6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dissolve">
                                      <p:cBhvr>
                                        <p:cTn id="165" dur="500"/>
                                        <p:tgtEl>
                                          <p:spTgt spid="7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dissolve">
                                      <p:cBhvr>
                                        <p:cTn id="168" dur="500"/>
                                        <p:tgtEl>
                                          <p:spTgt spid="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dissolve">
                                      <p:cBhvr>
                                        <p:cTn id="174" dur="500"/>
                                        <p:tgtEl>
                                          <p:spTgt spid="7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dissolve">
                                      <p:cBhvr>
                                        <p:cTn id="177" dur="500"/>
                                        <p:tgtEl>
                                          <p:spTgt spid="8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dissolve">
                                      <p:cBhvr>
                                        <p:cTn id="180" dur="500"/>
                                        <p:tgtEl>
                                          <p:spTgt spid="8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dissolve">
                                      <p:cBhvr>
                                        <p:cTn id="183" dur="500"/>
                                        <p:tgtEl>
                                          <p:spTgt spid="82"/>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dissolve">
                                      <p:cBhvr>
                                        <p:cTn id="186" dur="500"/>
                                        <p:tgtEl>
                                          <p:spTgt spid="84"/>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dissolve">
                                      <p:cBhvr>
                                        <p:cTn id="189" dur="500"/>
                                        <p:tgtEl>
                                          <p:spTgt spid="85"/>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dissolve">
                                      <p:cBhvr>
                                        <p:cTn id="192" dur="500"/>
                                        <p:tgtEl>
                                          <p:spTgt spid="86"/>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dissolve">
                                      <p:cBhvr>
                                        <p:cTn id="195" dur="500"/>
                                        <p:tgtEl>
                                          <p:spTgt spid="87"/>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dissolve">
                                      <p:cBhvr>
                                        <p:cTn id="198" dur="500"/>
                                        <p:tgtEl>
                                          <p:spTgt spid="8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dissolve">
                                      <p:cBhvr>
                                        <p:cTn id="201" dur="500"/>
                                        <p:tgtEl>
                                          <p:spTgt spid="89"/>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90"/>
                                        </p:tgtEl>
                                        <p:attrNameLst>
                                          <p:attrName>style.visibility</p:attrName>
                                        </p:attrNameLst>
                                      </p:cBhvr>
                                      <p:to>
                                        <p:strVal val="visible"/>
                                      </p:to>
                                    </p:set>
                                    <p:animEffect transition="in" filter="dissolve">
                                      <p:cBhvr>
                                        <p:cTn id="204" dur="500"/>
                                        <p:tgtEl>
                                          <p:spTgt spid="90"/>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92"/>
                                        </p:tgtEl>
                                        <p:attrNameLst>
                                          <p:attrName>style.visibility</p:attrName>
                                        </p:attrNameLst>
                                      </p:cBhvr>
                                      <p:to>
                                        <p:strVal val="visible"/>
                                      </p:to>
                                    </p:set>
                                    <p:animEffect transition="in" filter="dissolve">
                                      <p:cBhvr>
                                        <p:cTn id="210" dur="500"/>
                                        <p:tgtEl>
                                          <p:spTgt spid="92"/>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dissolve">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7"/>
                                        </p:tgtEl>
                                        <p:attrNameLst>
                                          <p:attrName>style.visibility</p:attrName>
                                        </p:attrNameLst>
                                      </p:cBhvr>
                                      <p:to>
                                        <p:strVal val="visible"/>
                                      </p:to>
                                    </p:set>
                                    <p:animEffect transition="in" filter="dissolve">
                                      <p:cBhvr>
                                        <p:cTn id="220" dur="500"/>
                                        <p:tgtEl>
                                          <p:spTgt spid="9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dissolve">
                                      <p:cBhvr>
                                        <p:cTn id="225" dur="500"/>
                                        <p:tgtEl>
                                          <p:spTgt spid="95"/>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dissolve">
                                      <p:cBhvr>
                                        <p:cTn id="228" dur="500"/>
                                        <p:tgtEl>
                                          <p:spTgt spid="96"/>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94"/>
                                        </p:tgtEl>
                                        <p:attrNameLst>
                                          <p:attrName>style.visibility</p:attrName>
                                        </p:attrNameLst>
                                      </p:cBhvr>
                                      <p:to>
                                        <p:strVal val="visible"/>
                                      </p:to>
                                    </p:set>
                                    <p:animEffect transition="in" filter="dissolve">
                                      <p:cBhvr>
                                        <p:cTn id="233" dur="500"/>
                                        <p:tgtEl>
                                          <p:spTgt spid="94"/>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98"/>
                                        </p:tgtEl>
                                        <p:attrNameLst>
                                          <p:attrName>style.visibility</p:attrName>
                                        </p:attrNameLst>
                                      </p:cBhvr>
                                      <p:to>
                                        <p:strVal val="visible"/>
                                      </p:to>
                                    </p:set>
                                    <p:animEffect transition="in" filter="dissolve">
                                      <p:cBhvr>
                                        <p:cTn id="238" dur="500"/>
                                        <p:tgtEl>
                                          <p:spTgt spid="98"/>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dissolve">
                                      <p:cBhvr>
                                        <p:cTn id="243" dur="500"/>
                                        <p:tgtEl>
                                          <p:spTgt spid="9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0"/>
                                        </p:tgtEl>
                                        <p:attrNameLst>
                                          <p:attrName>style.visibility</p:attrName>
                                        </p:attrNameLst>
                                      </p:cBhvr>
                                      <p:to>
                                        <p:strVal val="visible"/>
                                      </p:to>
                                    </p:set>
                                    <p:animEffect transition="in" filter="dissolve">
                                      <p:cBhvr>
                                        <p:cTn id="248" dur="500"/>
                                        <p:tgtEl>
                                          <p:spTgt spid="100"/>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1"/>
                                        </p:tgtEl>
                                        <p:attrNameLst>
                                          <p:attrName>style.visibility</p:attrName>
                                        </p:attrNameLst>
                                      </p:cBhvr>
                                      <p:to>
                                        <p:strVal val="visible"/>
                                      </p:to>
                                    </p:set>
                                    <p:animEffect transition="in" filter="dissolve">
                                      <p:cBhvr>
                                        <p:cTn id="2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3796217" cy="30479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19339"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3804025" y="3362598"/>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4260185" y="2501215"/>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2684728" y="2532478"/>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3492089" y="184488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2964474" y="137934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3101908" y="15104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3816066" y="21528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3953500" y="22820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2763994" y="189952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2092634" y="2504770"/>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637976"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1775409" y="29634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3814793" y="266473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3492089"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3629523" y="29721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2235106" y="21448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2372540" y="22740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5023636" y="1554142"/>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2043206" y="3386097"/>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1987970" y="36131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1488015" y="4255044"/>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2774812" y="28618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2631594" y="3491397"/>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4350269" y="28305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3973717" y="332507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2038884" y="5064379"/>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4448986" y="2932478"/>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2873485" y="2939532"/>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644224" y="5161732"/>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2106555" y="3699498"/>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1990190" y="3612904"/>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5023636" y="2072132"/>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3867229" y="3678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4004662" y="37989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6486283" y="2072132"/>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2467950" y="411826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2531153" y="42914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2668586" y="441201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701083"/>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2064028"/>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9848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7295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37194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5011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118664"/>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819338"/>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1520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2726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83877"/>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306205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9125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3640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932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42921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9525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934616"/>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82719"/>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3958612" y="5303773"/>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smallest right subtree value</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82817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536228"/>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855694"/>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201558"/>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872811"/>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3067061"/>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89737"/>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934616"/>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643246"/>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96755"/>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3958612" y="4750264"/>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364015"/>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3958612" y="6103501"/>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835016"/>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6" name="Rectangle 85">
            <a:extLst>
              <a:ext uri="{FF2B5EF4-FFF2-40B4-BE49-F238E27FC236}">
                <a16:creationId xmlns:a16="http://schemas.microsoft.com/office/drawing/2014/main" id="{F7AFEC20-33F7-464E-B2B9-3459938FA9C1}"/>
              </a:ext>
            </a:extLst>
          </p:cNvPr>
          <p:cNvSpPr/>
          <p:nvPr/>
        </p:nvSpPr>
        <p:spPr>
          <a:xfrm>
            <a:off x="372282" y="5625723"/>
            <a:ext cx="2042243" cy="26109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2" name="Rectangle 81">
            <a:extLst>
              <a:ext uri="{FF2B5EF4-FFF2-40B4-BE49-F238E27FC236}">
                <a16:creationId xmlns:a16="http://schemas.microsoft.com/office/drawing/2014/main" id="{23450A62-96E9-2940-AFA7-83BA318DEADE}"/>
              </a:ext>
            </a:extLst>
          </p:cNvPr>
          <p:cNvSpPr/>
          <p:nvPr/>
        </p:nvSpPr>
        <p:spPr>
          <a:xfrm>
            <a:off x="338558" y="4839924"/>
            <a:ext cx="3064996" cy="1646605"/>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Which of the following is true about the smallest element in a node's right subtree?</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A.</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left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B.</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Its right child is null</a:t>
            </a:r>
          </a:p>
          <a:p>
            <a:pPr>
              <a:spcBef>
                <a:spcPts val="100"/>
              </a:spcBef>
              <a:spcAft>
                <a:spcPts val="100"/>
              </a:spcAft>
            </a:pPr>
            <a:r>
              <a:rPr lang="en-US" altLang="zh-CN" sz="1600" dirty="0">
                <a:solidFill>
                  <a:srgbClr val="373A3C"/>
                </a:solidFill>
                <a:latin typeface="Arial" panose="020B0604020202020204" pitchFamily="34" charset="0"/>
                <a:cs typeface="Arial" panose="020B0604020202020204" pitchFamily="34" charset="0"/>
              </a:rPr>
              <a:t>C.</a:t>
            </a:r>
            <a:r>
              <a:rPr lang="zh-CN" altLang="en-US" sz="1600" dirty="0">
                <a:solidFill>
                  <a:srgbClr val="373A3C"/>
                </a:solidFill>
                <a:latin typeface="Arial" panose="020B0604020202020204" pitchFamily="34" charset="0"/>
                <a:cs typeface="Arial" panose="020B0604020202020204" pitchFamily="34" charset="0"/>
              </a:rPr>
              <a:t> </a:t>
            </a:r>
            <a:r>
              <a:rPr lang="en-US" sz="1600" dirty="0">
                <a:solidFill>
                  <a:srgbClr val="373A3C"/>
                </a:solidFill>
                <a:latin typeface="Arial" panose="020B0604020202020204" pitchFamily="34" charset="0"/>
                <a:cs typeface="Arial" panose="020B0604020202020204" pitchFamily="34" charset="0"/>
              </a:rPr>
              <a:t>Both of its children are null</a:t>
            </a:r>
            <a:endParaRPr lang="en-US" sz="1600" b="0" i="0" dirty="0">
              <a:solidFill>
                <a:srgbClr val="373A3C"/>
              </a:solidFill>
              <a:effectLst/>
              <a:latin typeface="Arial" panose="020B0604020202020204" pitchFamily="34" charset="0"/>
              <a:cs typeface="Arial" panose="020B0604020202020204" pitchFamily="34" charset="0"/>
            </a:endParaRP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855670"/>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6"/>
                                        </p:tgtEl>
                                        <p:attrNameLst>
                                          <p:attrName>style.visibility</p:attrName>
                                        </p:attrNameLst>
                                      </p:cBhvr>
                                      <p:to>
                                        <p:strVal val="visible"/>
                                      </p:to>
                                    </p:set>
                                    <p:animEffect transition="in" filter="dissolve">
                                      <p:cBhvr>
                                        <p:cTn id="146" dur="500"/>
                                        <p:tgtEl>
                                          <p:spTgt spid="86"/>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animEffect transition="in" filter="dissolve">
                                      <p:cBhvr>
                                        <p:cTn id="151" dur="500"/>
                                        <p:tgtEl>
                                          <p:spTgt spid="89"/>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40"/>
                                        </p:tgtEl>
                                        <p:attrNameLst>
                                          <p:attrName>style.visibility</p:attrName>
                                        </p:attrNameLst>
                                      </p:cBhvr>
                                      <p:to>
                                        <p:strVal val="visible"/>
                                      </p:to>
                                    </p:set>
                                    <p:animEffect transition="in" filter="dissolve">
                                      <p:cBhvr>
                                        <p:cTn id="156" dur="500"/>
                                        <p:tgtEl>
                                          <p:spTgt spid="40"/>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nodeType="clickEffect">
                                  <p:stCondLst>
                                    <p:cond delay="0"/>
                                  </p:stCondLst>
                                  <p:childTnLst>
                                    <p:set>
                                      <p:cBhvr>
                                        <p:cTn id="160" dur="1" fill="hold">
                                          <p:stCondLst>
                                            <p:cond delay="0"/>
                                          </p:stCondLst>
                                        </p:cTn>
                                        <p:tgtEl>
                                          <p:spTgt spid="79"/>
                                        </p:tgtEl>
                                        <p:attrNameLst>
                                          <p:attrName>style.visibility</p:attrName>
                                        </p:attrNameLst>
                                      </p:cBhvr>
                                      <p:to>
                                        <p:strVal val="visible"/>
                                      </p:to>
                                    </p:set>
                                    <p:animEffect transition="in" filter="dissolve">
                                      <p:cBhvr>
                                        <p:cTn id="161" dur="500"/>
                                        <p:tgtEl>
                                          <p:spTgt spid="79"/>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77"/>
                                        </p:tgtEl>
                                        <p:attrNameLst>
                                          <p:attrName>style.visibility</p:attrName>
                                        </p:attrNameLst>
                                      </p:cBhvr>
                                      <p:to>
                                        <p:strVal val="visible"/>
                                      </p:to>
                                    </p:set>
                                    <p:animEffect transition="in" filter="dissolve">
                                      <p:cBhvr>
                                        <p:cTn id="166" dur="500"/>
                                        <p:tgtEl>
                                          <p:spTgt spid="77"/>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5"/>
                                        </p:tgtEl>
                                        <p:attrNameLst>
                                          <p:attrName>style.visibility</p:attrName>
                                        </p:attrNameLst>
                                      </p:cBhvr>
                                      <p:to>
                                        <p:strVal val="visible"/>
                                      </p:to>
                                    </p:set>
                                    <p:animEffect transition="in" filter="dissolve">
                                      <p:cBhvr>
                                        <p:cTn id="171"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6" grpId="0" animBg="1"/>
      <p:bldP spid="82" grpId="0" animBg="1"/>
      <p:bldP spid="8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09577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09577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5850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5850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58501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458501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45850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08139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08139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08139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61094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61094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61094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61094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61094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2894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28940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77865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7786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7786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27503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27503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27503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80458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80458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80457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1083-CD30-9008-2C09-54173D2145BC}"/>
              </a:ext>
            </a:extLst>
          </p:cNvPr>
          <p:cNvSpPr>
            <a:spLocks noGrp="1"/>
          </p:cNvSpPr>
          <p:nvPr>
            <p:ph type="title"/>
          </p:nvPr>
        </p:nvSpPr>
        <p:spPr/>
        <p:txBody>
          <a:bodyPr/>
          <a:lstStyle/>
          <a:p>
            <a:r>
              <a:rPr lang="en-GB" dirty="0"/>
              <a:t>Video Tutorial</a:t>
            </a:r>
            <a:endParaRPr lang="en-SE" dirty="0"/>
          </a:p>
        </p:txBody>
      </p:sp>
      <p:sp>
        <p:nvSpPr>
          <p:cNvPr id="3" name="Content Placeholder 2">
            <a:extLst>
              <a:ext uri="{FF2B5EF4-FFF2-40B4-BE49-F238E27FC236}">
                <a16:creationId xmlns:a16="http://schemas.microsoft.com/office/drawing/2014/main" id="{ADA759BA-B4E7-6DAE-B6DF-79D16A5C40CA}"/>
              </a:ext>
            </a:extLst>
          </p:cNvPr>
          <p:cNvSpPr>
            <a:spLocks noGrp="1"/>
          </p:cNvSpPr>
          <p:nvPr>
            <p:ph idx="1"/>
          </p:nvPr>
        </p:nvSpPr>
        <p:spPr/>
        <p:txBody>
          <a:bodyPr/>
          <a:lstStyle/>
          <a:p>
            <a:r>
              <a:rPr lang="en-GB" sz="2400" dirty="0"/>
              <a:t>Binary Search Trees (BST) Explained in Animated Demo</a:t>
            </a:r>
          </a:p>
          <a:p>
            <a:pPr lvl="1"/>
            <a:r>
              <a:rPr lang="en-GB" dirty="0">
                <a:hlinkClick r:id="rId2"/>
              </a:rPr>
              <a:t>https://www.youtube.com/watch?v=mtvbVLK5xDQ</a:t>
            </a:r>
            <a:r>
              <a:rPr lang="en-GB" dirty="0"/>
              <a:t> </a:t>
            </a:r>
            <a:endParaRPr lang="en-SE" dirty="0"/>
          </a:p>
          <a:p>
            <a:endParaRPr lang="en-SE" dirty="0"/>
          </a:p>
        </p:txBody>
      </p:sp>
    </p:spTree>
    <p:extLst>
      <p:ext uri="{BB962C8B-B14F-4D97-AF65-F5344CB8AC3E}">
        <p14:creationId xmlns:p14="http://schemas.microsoft.com/office/powerpoint/2010/main" val="1730521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5969-45DE-37D1-B99B-9CB02C638525}"/>
              </a:ext>
            </a:extLst>
          </p:cNvPr>
          <p:cNvSpPr>
            <a:spLocks noGrp="1"/>
          </p:cNvSpPr>
          <p:nvPr>
            <p:ph type="title"/>
          </p:nvPr>
        </p:nvSpPr>
        <p:spPr/>
        <p:txBody>
          <a:bodyPr>
            <a:normAutofit/>
          </a:bodyPr>
          <a:lstStyle/>
          <a:p>
            <a:r>
              <a:rPr lang="en-GB" dirty="0"/>
              <a:t>BST vs. Hash Table</a:t>
            </a:r>
            <a:endParaRPr lang="en-SE" dirty="0"/>
          </a:p>
        </p:txBody>
      </p:sp>
      <p:sp>
        <p:nvSpPr>
          <p:cNvPr id="3" name="Content Placeholder 2">
            <a:extLst>
              <a:ext uri="{FF2B5EF4-FFF2-40B4-BE49-F238E27FC236}">
                <a16:creationId xmlns:a16="http://schemas.microsoft.com/office/drawing/2014/main" id="{F40F8F13-3D0D-8A0A-D47A-851DE577DBA0}"/>
              </a:ext>
            </a:extLst>
          </p:cNvPr>
          <p:cNvSpPr>
            <a:spLocks noGrp="1"/>
          </p:cNvSpPr>
          <p:nvPr>
            <p:ph idx="1"/>
          </p:nvPr>
        </p:nvSpPr>
        <p:spPr>
          <a:xfrm>
            <a:off x="457200" y="1600200"/>
            <a:ext cx="8229600" cy="4983162"/>
          </a:xfrm>
        </p:spPr>
        <p:txBody>
          <a:bodyPr>
            <a:normAutofit fontScale="92500" lnSpcReduction="10000"/>
          </a:bodyPr>
          <a:lstStyle/>
          <a:p>
            <a:r>
              <a:rPr lang="en-GB" dirty="0"/>
              <a:t>Time Complexity</a:t>
            </a:r>
          </a:p>
          <a:p>
            <a:pPr lvl="1"/>
            <a:r>
              <a:rPr lang="en-GB" dirty="0"/>
              <a:t>Average case:</a:t>
            </a:r>
          </a:p>
          <a:p>
            <a:pPr lvl="2"/>
            <a:r>
              <a:rPr lang="en-GB" dirty="0"/>
              <a:t>Hash Tables generally offer O(1) average time complexity for insertion, deletion, and search operations.</a:t>
            </a:r>
          </a:p>
          <a:p>
            <a:pPr lvl="2"/>
            <a:r>
              <a:rPr lang="en-GB" dirty="0"/>
              <a:t>BSTs provide O(log n) time complexity for these operations, assuming the tree is balanced.</a:t>
            </a:r>
          </a:p>
          <a:p>
            <a:pPr lvl="1"/>
            <a:r>
              <a:rPr lang="en-GB" dirty="0"/>
              <a:t>Worst case</a:t>
            </a:r>
          </a:p>
          <a:p>
            <a:pPr lvl="2"/>
            <a:r>
              <a:rPr lang="en-GB" dirty="0"/>
              <a:t>Hash Tables can degrade to O(n) performance in cases of poor hash function design or many collisions.</a:t>
            </a:r>
          </a:p>
          <a:p>
            <a:pPr lvl="2"/>
            <a:r>
              <a:rPr lang="en-GB" dirty="0"/>
              <a:t>BSTs maintain O(log n) performance even in the worst-case for self-balancing BST.</a:t>
            </a:r>
          </a:p>
          <a:p>
            <a:r>
              <a:rPr lang="en-GB" dirty="0"/>
              <a:t>Ordered Operations</a:t>
            </a:r>
          </a:p>
          <a:p>
            <a:pPr lvl="1"/>
            <a:r>
              <a:rPr lang="en-GB" dirty="0"/>
              <a:t>BSTs excel at operations requiring ordered data</a:t>
            </a:r>
          </a:p>
          <a:p>
            <a:pPr lvl="2"/>
            <a:r>
              <a:rPr lang="en-GB" dirty="0"/>
              <a:t>In-order traversal yields sorted elements. </a:t>
            </a:r>
          </a:p>
          <a:p>
            <a:pPr lvl="2"/>
            <a:r>
              <a:rPr lang="en-GB" dirty="0"/>
              <a:t>Efficient range searches and finding closest elements.</a:t>
            </a:r>
          </a:p>
          <a:p>
            <a:pPr lvl="1"/>
            <a:r>
              <a:rPr lang="en-GB" dirty="0"/>
              <a:t>Hash Tables do not inherently maintain order, making these operations more difficult.</a:t>
            </a:r>
            <a:endParaRPr lang="en-SE" dirty="0"/>
          </a:p>
        </p:txBody>
      </p:sp>
    </p:spTree>
    <p:extLst>
      <p:ext uri="{BB962C8B-B14F-4D97-AF65-F5344CB8AC3E}">
        <p14:creationId xmlns:p14="http://schemas.microsoft.com/office/powerpoint/2010/main" val="485945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914D7A-7003-23D9-C369-D89A5C86E7D5}"/>
              </a:ext>
            </a:extLst>
          </p:cNvPr>
          <p:cNvPicPr>
            <a:picLocks noChangeAspect="1"/>
          </p:cNvPicPr>
          <p:nvPr/>
        </p:nvPicPr>
        <p:blipFill>
          <a:blip r:embed="rId3"/>
          <a:stretch>
            <a:fillRect/>
          </a:stretch>
        </p:blipFill>
        <p:spPr>
          <a:xfrm>
            <a:off x="6666436" y="1715134"/>
            <a:ext cx="2020364" cy="4200229"/>
          </a:xfrm>
          <a:prstGeom prst="rect">
            <a:avLst/>
          </a:prstGeom>
        </p:spPr>
      </p:pic>
      <p:sp>
        <p:nvSpPr>
          <p:cNvPr id="2" name="Title 1">
            <a:extLst>
              <a:ext uri="{FF2B5EF4-FFF2-40B4-BE49-F238E27FC236}">
                <a16:creationId xmlns:a16="http://schemas.microsoft.com/office/drawing/2014/main" id="{0AFE2810-7AF3-88D9-4AE7-1EB32D21D71A}"/>
              </a:ext>
            </a:extLst>
          </p:cNvPr>
          <p:cNvSpPr>
            <a:spLocks noGrp="1"/>
          </p:cNvSpPr>
          <p:nvPr>
            <p:ph type="title"/>
          </p:nvPr>
        </p:nvSpPr>
        <p:spPr/>
        <p:txBody>
          <a:bodyPr/>
          <a:lstStyle/>
          <a:p>
            <a:r>
              <a:rPr lang="en-GB" dirty="0"/>
              <a:t>Tree vs. </a:t>
            </a:r>
            <a:r>
              <a:rPr lang="en-GB" dirty="0" err="1"/>
              <a:t>Trie</a:t>
            </a:r>
            <a:endParaRPr lang="en-SE" dirty="0"/>
          </a:p>
        </p:txBody>
      </p:sp>
      <p:sp>
        <p:nvSpPr>
          <p:cNvPr id="3" name="Content Placeholder 2">
            <a:extLst>
              <a:ext uri="{FF2B5EF4-FFF2-40B4-BE49-F238E27FC236}">
                <a16:creationId xmlns:a16="http://schemas.microsoft.com/office/drawing/2014/main" id="{17782069-A0B4-B243-5CC1-F2C3845622F3}"/>
              </a:ext>
            </a:extLst>
          </p:cNvPr>
          <p:cNvSpPr>
            <a:spLocks noGrp="1"/>
          </p:cNvSpPr>
          <p:nvPr>
            <p:ph idx="1"/>
          </p:nvPr>
        </p:nvSpPr>
        <p:spPr>
          <a:xfrm>
            <a:off x="457199" y="1504335"/>
            <a:ext cx="6700683" cy="4621829"/>
          </a:xfrm>
        </p:spPr>
        <p:txBody>
          <a:bodyPr>
            <a:normAutofit fontScale="85000" lnSpcReduction="10000"/>
          </a:bodyPr>
          <a:lstStyle/>
          <a:p>
            <a:r>
              <a:rPr lang="en-GB" dirty="0"/>
              <a:t>Structure and Purpose</a:t>
            </a:r>
          </a:p>
          <a:p>
            <a:pPr lvl="1"/>
            <a:r>
              <a:rPr lang="en-GB" dirty="0"/>
              <a:t>Trees:</a:t>
            </a:r>
          </a:p>
          <a:p>
            <a:pPr lvl="2"/>
            <a:r>
              <a:rPr lang="en-GB" dirty="0"/>
              <a:t>General-purpose data structure for representing hierarchical relationships</a:t>
            </a:r>
          </a:p>
          <a:p>
            <a:pPr lvl="2"/>
            <a:r>
              <a:rPr lang="en-GB" dirty="0"/>
              <a:t>Each node can contain any type of data</a:t>
            </a:r>
          </a:p>
          <a:p>
            <a:pPr lvl="2"/>
            <a:r>
              <a:rPr lang="en-GB" dirty="0"/>
              <a:t>Nodes typically have a value and references to child nodes</a:t>
            </a:r>
          </a:p>
          <a:p>
            <a:pPr lvl="1"/>
            <a:r>
              <a:rPr lang="en-GB" dirty="0"/>
              <a:t>Tries:</a:t>
            </a:r>
          </a:p>
          <a:p>
            <a:pPr lvl="2"/>
            <a:r>
              <a:rPr lang="en-GB" dirty="0"/>
              <a:t>Specialized tree structure for storing and retrieving strings efficiently</a:t>
            </a:r>
          </a:p>
          <a:p>
            <a:pPr lvl="2"/>
            <a:r>
              <a:rPr lang="en-GB" dirty="0"/>
              <a:t>Also known as a prefix tree</a:t>
            </a:r>
          </a:p>
          <a:p>
            <a:pPr lvl="2"/>
            <a:r>
              <a:rPr lang="en-GB" dirty="0"/>
              <a:t>Optimized for operations on strings or sequences</a:t>
            </a:r>
          </a:p>
          <a:p>
            <a:r>
              <a:rPr lang="en-GB" dirty="0"/>
              <a:t>Node Content</a:t>
            </a:r>
          </a:p>
          <a:p>
            <a:pPr lvl="1"/>
            <a:r>
              <a:rPr lang="en-GB" dirty="0"/>
              <a:t>Trees:</a:t>
            </a:r>
          </a:p>
          <a:p>
            <a:pPr lvl="2"/>
            <a:r>
              <a:rPr lang="en-GB" dirty="0"/>
              <a:t>Each node stores a value directly</a:t>
            </a:r>
          </a:p>
          <a:p>
            <a:pPr lvl="1"/>
            <a:r>
              <a:rPr lang="en-GB" dirty="0"/>
              <a:t>Tries:</a:t>
            </a:r>
          </a:p>
          <a:p>
            <a:pPr lvl="2"/>
            <a:r>
              <a:rPr lang="en-GB" dirty="0"/>
              <a:t>Nodes typically do not store complete strings</a:t>
            </a:r>
          </a:p>
          <a:p>
            <a:pPr lvl="2"/>
            <a:r>
              <a:rPr lang="en-GB" dirty="0"/>
              <a:t>The path from the root to a node represents a string or prefix</a:t>
            </a:r>
          </a:p>
          <a:p>
            <a:pPr lvl="2"/>
            <a:r>
              <a:rPr lang="en-GB" dirty="0"/>
              <a:t>Characters are stored along the edges between nodes</a:t>
            </a:r>
            <a:endParaRPr lang="en-SE" dirty="0"/>
          </a:p>
        </p:txBody>
      </p:sp>
      <p:sp>
        <p:nvSpPr>
          <p:cNvPr id="5" name="TextBox 4">
            <a:extLst>
              <a:ext uri="{FF2B5EF4-FFF2-40B4-BE49-F238E27FC236}">
                <a16:creationId xmlns:a16="http://schemas.microsoft.com/office/drawing/2014/main" id="{EF9BD742-F19C-66A3-B8AC-3B5EEDDAEF85}"/>
              </a:ext>
            </a:extLst>
          </p:cNvPr>
          <p:cNvSpPr txBox="1"/>
          <p:nvPr/>
        </p:nvSpPr>
        <p:spPr>
          <a:xfrm>
            <a:off x="1986116" y="6338221"/>
            <a:ext cx="5171767"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hlinkClick r:id="rId4"/>
              </a:rPr>
              <a:t>https://romankurnovskii.com/en/posts/tree-vs-trie-data-structures/</a:t>
            </a:r>
            <a:r>
              <a:rPr lang="en-GB" sz="1400" dirty="0"/>
              <a:t> </a:t>
            </a:r>
            <a:endParaRPr lang="en-SE" sz="1400" dirty="0"/>
          </a:p>
        </p:txBody>
      </p:sp>
    </p:spTree>
    <p:extLst>
      <p:ext uri="{BB962C8B-B14F-4D97-AF65-F5344CB8AC3E}">
        <p14:creationId xmlns:p14="http://schemas.microsoft.com/office/powerpoint/2010/main" val="1237746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err="1"/>
              <a:t>Trie</a:t>
            </a:r>
            <a:r>
              <a:rPr lang="en-US" dirty="0"/>
              <a:t> Data Structure</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lnSpcReduction="10000"/>
          </a:bodyPr>
          <a:lstStyle/>
          <a:p>
            <a:pPr>
              <a:lnSpc>
                <a:spcPct val="120000"/>
              </a:lnSpc>
            </a:pPr>
            <a:r>
              <a:rPr lang="en-US" dirty="0">
                <a:solidFill>
                  <a:schemeClr val="accent1"/>
                </a:solidFill>
              </a:rPr>
              <a:t>Trees and Binary Search Trees</a:t>
            </a:r>
          </a:p>
          <a:p>
            <a:pPr lvl="1"/>
            <a:r>
              <a:rPr lang="en-GB" sz="2000" dirty="0">
                <a:hlinkClick r:id="rId2"/>
              </a:rPr>
              <a:t>https://www.geeksforgeeks.org/bfs-vs-dfs-binary-tree/</a:t>
            </a:r>
            <a:r>
              <a:rPr lang="en-GB" sz="2000" dirty="0"/>
              <a:t>  BFS vs DFS for Binary Tree</a:t>
            </a:r>
          </a:p>
          <a:p>
            <a:pPr lvl="1"/>
            <a:r>
              <a:rPr lang="en-US" dirty="0">
                <a:hlinkClick r:id="rId3"/>
              </a:rPr>
              <a:t>http://www.openbookproject.net/thinkcs/archive/java/english/chap17.htm</a:t>
            </a:r>
            <a:r>
              <a:rPr lang="en-US" dirty="0"/>
              <a:t> -- explains trees, how to build and traverse it</a:t>
            </a:r>
          </a:p>
          <a:p>
            <a:pPr lvl="1"/>
            <a:r>
              <a:rPr lang="en-US" dirty="0">
                <a:hlinkClick r:id="rId4"/>
              </a:rPr>
              <a:t>http://algs4.cs.princeton.edu/32bst/</a:t>
            </a:r>
            <a:r>
              <a:rPr lang="en-US" dirty="0"/>
              <a:t> -- about binary search trees</a:t>
            </a:r>
          </a:p>
          <a:p>
            <a:pPr lvl="1"/>
            <a:r>
              <a:rPr lang="en-GB" dirty="0"/>
              <a:t>Data structures: Binary Search Tree</a:t>
            </a:r>
            <a:endParaRPr lang="en-US" dirty="0"/>
          </a:p>
          <a:p>
            <a:pPr lvl="2"/>
            <a:r>
              <a:rPr lang="en-US" dirty="0">
                <a:hlinkClick r:id="rId5"/>
              </a:rPr>
              <a:t>https://www.youtube.com/watch?v=pYT9F8_LFTM</a:t>
            </a:r>
            <a:endParaRPr lang="en-US" dirty="0"/>
          </a:p>
          <a:p>
            <a:pPr>
              <a:lnSpc>
                <a:spcPct val="120000"/>
              </a:lnSpc>
            </a:pPr>
            <a:r>
              <a:rPr lang="en-US" dirty="0">
                <a:solidFill>
                  <a:schemeClr val="accent1"/>
                </a:solidFill>
              </a:rPr>
              <a:t>Tries</a:t>
            </a:r>
          </a:p>
          <a:p>
            <a:pPr lvl="1"/>
            <a:r>
              <a:rPr lang="en-US" dirty="0">
                <a:hlinkClick r:id="rId6"/>
              </a:rPr>
              <a:t>https://www.toptal.com/java/the-trie-a-neglected-data-structure</a:t>
            </a:r>
            <a:r>
              <a:rPr lang="en-US" dirty="0"/>
              <a:t> --explains with solid example</a:t>
            </a:r>
          </a:p>
          <a:p>
            <a:pPr lvl="1"/>
            <a:r>
              <a:rPr lang="en-US" dirty="0">
                <a:hlinkClick r:id="rId7"/>
              </a:rPr>
              <a:t>https://www.topcoder.com/community/data-science/data-science-tutorials/using-tries/</a:t>
            </a:r>
            <a:r>
              <a:rPr lang="en-US" dirty="0"/>
              <a:t>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6" grpId="0" animBg="1"/>
      <p:bldP spid="2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E128-4641-C5E1-C4E1-67EA5097A105}"/>
              </a:ext>
            </a:extLst>
          </p:cNvPr>
          <p:cNvSpPr>
            <a:spLocks noGrp="1"/>
          </p:cNvSpPr>
          <p:nvPr>
            <p:ph type="title"/>
          </p:nvPr>
        </p:nvSpPr>
        <p:spPr/>
        <p:txBody>
          <a:bodyPr/>
          <a:lstStyle/>
          <a:p>
            <a:r>
              <a:rPr lang="en-US" altLang="zh-CN" dirty="0"/>
              <a:t>BFS vs. DFS</a:t>
            </a:r>
            <a:endParaRPr lang="en-SE" dirty="0"/>
          </a:p>
        </p:txBody>
      </p:sp>
      <p:sp>
        <p:nvSpPr>
          <p:cNvPr id="3" name="Content Placeholder 2">
            <a:extLst>
              <a:ext uri="{FF2B5EF4-FFF2-40B4-BE49-F238E27FC236}">
                <a16:creationId xmlns:a16="http://schemas.microsoft.com/office/drawing/2014/main" id="{D2888EEA-63C3-4569-35E1-30F9F80ACE32}"/>
              </a:ext>
            </a:extLst>
          </p:cNvPr>
          <p:cNvSpPr>
            <a:spLocks noGrp="1"/>
          </p:cNvSpPr>
          <p:nvPr>
            <p:ph idx="1"/>
          </p:nvPr>
        </p:nvSpPr>
        <p:spPr>
          <a:xfrm>
            <a:off x="457200" y="1112918"/>
            <a:ext cx="8229600" cy="1635164"/>
          </a:xfrm>
        </p:spPr>
        <p:txBody>
          <a:bodyPr>
            <a:normAutofit fontScale="85000" lnSpcReduction="20000"/>
          </a:bodyPr>
          <a:lstStyle/>
          <a:p>
            <a:r>
              <a:rPr lang="en-GB" dirty="0"/>
              <a:t>Breadth-First Search (BFS) and Depth-First Search (DFS) are two fundamental algorithms used for traversing or searching graphs and trees</a:t>
            </a:r>
          </a:p>
          <a:p>
            <a:pPr lvl="1"/>
            <a:r>
              <a:rPr lang="en-US" altLang="zh-CN" dirty="0"/>
              <a:t>BFS </a:t>
            </a:r>
            <a:r>
              <a:rPr lang="en-GB" dirty="0"/>
              <a:t>traversal explores all the </a:t>
            </a:r>
            <a:r>
              <a:rPr lang="en-GB" dirty="0" err="1"/>
              <a:t>neighboring</a:t>
            </a:r>
            <a:r>
              <a:rPr lang="en-GB" dirty="0"/>
              <a:t> nodes at the present depth prior to moving on to the nodes at the next depth level.</a:t>
            </a:r>
          </a:p>
          <a:p>
            <a:pPr lvl="1"/>
            <a:r>
              <a:rPr lang="en-GB" dirty="0"/>
              <a:t>DFS uses backtracking. The deepest node is visited and then backtracks to its parent node if no sibling of that node exists</a:t>
            </a:r>
          </a:p>
          <a:p>
            <a:pPr lvl="1"/>
            <a:endParaRPr lang="en-GB" dirty="0"/>
          </a:p>
          <a:p>
            <a:pPr lvl="1"/>
            <a:endParaRPr lang="en-SE" dirty="0"/>
          </a:p>
        </p:txBody>
      </p:sp>
      <p:pic>
        <p:nvPicPr>
          <p:cNvPr id="1026" name="Picture 2" descr="bfs-vs-dfs-(1)">
            <a:extLst>
              <a:ext uri="{FF2B5EF4-FFF2-40B4-BE49-F238E27FC236}">
                <a16:creationId xmlns:a16="http://schemas.microsoft.com/office/drawing/2014/main" id="{F2CF639D-92F0-BD6D-7692-ADFAD4E5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324" y="2590728"/>
            <a:ext cx="6465351" cy="3236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C51F4C-A6B7-DCCA-F16A-2B07E645609F}"/>
              </a:ext>
            </a:extLst>
          </p:cNvPr>
          <p:cNvSpPr txBox="1"/>
          <p:nvPr/>
        </p:nvSpPr>
        <p:spPr>
          <a:xfrm>
            <a:off x="2665412" y="5861359"/>
            <a:ext cx="3972057"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Breadth First Search (BFS) Animations </a:t>
            </a:r>
            <a:r>
              <a:rPr lang="en-GB" sz="1400" dirty="0">
                <a:hlinkClick r:id="rId3"/>
              </a:rPr>
              <a:t>https://www.youtube.com/watch?v=QUfEOCOEKkc</a:t>
            </a:r>
            <a:r>
              <a:rPr lang="en-GB" sz="1400" dirty="0"/>
              <a:t> </a:t>
            </a:r>
          </a:p>
          <a:p>
            <a:r>
              <a:rPr lang="en-GB" sz="1400" dirty="0"/>
              <a:t>Depth First Search (DFS) Animations</a:t>
            </a:r>
          </a:p>
          <a:p>
            <a:r>
              <a:rPr lang="en-GB" sz="1400" dirty="0">
                <a:hlinkClick r:id="rId4"/>
              </a:rPr>
              <a:t>https://www.youtube.com/watch?v=3_NMDJkmvLo</a:t>
            </a:r>
            <a:r>
              <a:rPr lang="en-GB" sz="1400" dirty="0"/>
              <a:t> </a:t>
            </a:r>
          </a:p>
        </p:txBody>
      </p:sp>
    </p:spTree>
    <p:extLst>
      <p:ext uri="{BB962C8B-B14F-4D97-AF65-F5344CB8AC3E}">
        <p14:creationId xmlns:p14="http://schemas.microsoft.com/office/powerpoint/2010/main" val="367634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EB6-9974-2C95-BEC6-200A9C395293}"/>
              </a:ext>
            </a:extLst>
          </p:cNvPr>
          <p:cNvSpPr>
            <a:spLocks noGrp="1"/>
          </p:cNvSpPr>
          <p:nvPr>
            <p:ph type="title"/>
          </p:nvPr>
        </p:nvSpPr>
        <p:spPr/>
        <p:txBody>
          <a:bodyPr/>
          <a:lstStyle/>
          <a:p>
            <a:r>
              <a:rPr lang="en-US" dirty="0"/>
              <a:t>Traversal Order for Binary Trees</a:t>
            </a:r>
            <a:endParaRPr lang="en-SE" dirty="0"/>
          </a:p>
        </p:txBody>
      </p:sp>
      <p:sp>
        <p:nvSpPr>
          <p:cNvPr id="3" name="Content Placeholder 2">
            <a:extLst>
              <a:ext uri="{FF2B5EF4-FFF2-40B4-BE49-F238E27FC236}">
                <a16:creationId xmlns:a16="http://schemas.microsoft.com/office/drawing/2014/main" id="{8FAE007E-A327-6CD8-8C83-116900EBC9AC}"/>
              </a:ext>
            </a:extLst>
          </p:cNvPr>
          <p:cNvSpPr>
            <a:spLocks noGrp="1"/>
          </p:cNvSpPr>
          <p:nvPr>
            <p:ph idx="1"/>
          </p:nvPr>
        </p:nvSpPr>
        <p:spPr/>
        <p:txBody>
          <a:bodyPr/>
          <a:lstStyle/>
          <a:p>
            <a:r>
              <a:rPr lang="en-GB" dirty="0"/>
              <a:t>Breadth First Traversal with BFS</a:t>
            </a:r>
          </a:p>
          <a:p>
            <a:pPr lvl="1"/>
            <a:r>
              <a:rPr lang="en-GB" dirty="0"/>
              <a:t>Level Order Traversal</a:t>
            </a:r>
          </a:p>
          <a:p>
            <a:r>
              <a:rPr lang="en-GB" dirty="0"/>
              <a:t>Depth First Traversals with DFS</a:t>
            </a:r>
          </a:p>
          <a:p>
            <a:pPr lvl="1"/>
            <a:r>
              <a:rPr lang="en-GB" dirty="0"/>
              <a:t>Pre-order Traversal (Root-Left-Right)</a:t>
            </a:r>
          </a:p>
          <a:p>
            <a:pPr lvl="1"/>
            <a:r>
              <a:rPr lang="en-GB" dirty="0"/>
              <a:t>In-order Traversal (Left-Root-Right)</a:t>
            </a:r>
          </a:p>
          <a:p>
            <a:pPr lvl="1"/>
            <a:r>
              <a:rPr lang="en-GB" dirty="0"/>
              <a:t>Post-order Traversal (Left-Right-Root)</a:t>
            </a:r>
            <a:endParaRPr lang="en-SE" dirty="0"/>
          </a:p>
        </p:txBody>
      </p:sp>
    </p:spTree>
    <p:extLst>
      <p:ext uri="{BB962C8B-B14F-4D97-AF65-F5344CB8AC3E}">
        <p14:creationId xmlns:p14="http://schemas.microsoft.com/office/powerpoint/2010/main" val="405765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52765</TotalTime>
  <Words>5067</Words>
  <Application>Microsoft Office PowerPoint</Application>
  <PresentationFormat>On-screen Show (4:3)</PresentationFormat>
  <Paragraphs>1140</Paragraphs>
  <Slides>37</Slides>
  <Notes>13</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37</vt:i4>
      </vt:variant>
    </vt:vector>
  </HeadingPairs>
  <TitlesOfParts>
    <vt:vector size="52" baseType="lpstr">
      <vt:lpstr>CenturyGothic</vt:lpstr>
      <vt:lpstr>Courier</vt:lpstr>
      <vt:lpstr>CourierNewPS</vt:lpstr>
      <vt:lpstr>Menlo</vt:lpstr>
      <vt:lpstr>System Font Regular</vt:lpstr>
      <vt:lpstr>Arial</vt:lpstr>
      <vt:lpstr>Arial Rounded MT Bold</vt:lpstr>
      <vt:lpstr>Bauhaus 93</vt:lpstr>
      <vt:lpstr>Calibri</vt:lpstr>
      <vt:lpstr>Cambria Math</vt:lpstr>
      <vt:lpstr>Helvetica</vt:lpstr>
      <vt:lpstr>Roboto</vt:lpstr>
      <vt:lpstr>Times New Roman</vt:lpstr>
      <vt:lpstr>Wingdings</vt:lpstr>
      <vt:lpstr>Office Theme</vt:lpstr>
      <vt:lpstr>Lecture 8 Binary Search Tree and Trie</vt:lpstr>
      <vt:lpstr>Lecture Goals</vt:lpstr>
      <vt:lpstr>Different Trees in Computer Science</vt:lpstr>
      <vt:lpstr>Defining Trees</vt:lpstr>
      <vt:lpstr>Binary Trees</vt:lpstr>
      <vt:lpstr>Write Code for Binary Tree</vt:lpstr>
      <vt:lpstr>Tree Traversal - Motivation</vt:lpstr>
      <vt:lpstr>BFS vs. DFS</vt:lpstr>
      <vt:lpstr>Traversal Order for Binary Trees</vt:lpstr>
      <vt:lpstr>Graph traversal with BFS: Level-order Traversal</vt:lpstr>
      <vt:lpstr>Graph traversal with BFS: Level-order Traversal (Contd.)</vt:lpstr>
      <vt:lpstr>Level-order Traversal Implementation</vt:lpstr>
      <vt:lpstr>Graph traversal with DFS: pre-order, in-order, post-order</vt:lpstr>
      <vt:lpstr>Graph traversal with DFS: pre-order, in-order, post-order</vt:lpstr>
      <vt:lpstr>Pre-order Traversal (Recursively)</vt:lpstr>
      <vt:lpstr>Pre-order Traversal (Iteratively)</vt:lpstr>
      <vt:lpstr>Pre-order Traversal (Iteratively)</vt:lpstr>
      <vt:lpstr>In-order Traversal (Recursively and Iteratively)</vt:lpstr>
      <vt:lpstr>Post-order and In-order Traversal</vt:lpstr>
      <vt:lpstr>Post-order Traversal (Recursively and Iteratively)</vt:lpstr>
      <vt:lpstr>Motivation for Binary Search Tree</vt:lpstr>
      <vt:lpstr>Binary Search Trees</vt:lpstr>
      <vt:lpstr>Searching a BST</vt:lpstr>
      <vt:lpstr>Searching a BST Iteratively</vt:lpstr>
      <vt:lpstr>Searching a BST Recursively</vt:lpstr>
      <vt:lpstr>Inserting into a BST</vt:lpstr>
      <vt:lpstr>Deleting from a BST</vt:lpstr>
      <vt:lpstr>Binary Search Tree Shape</vt:lpstr>
      <vt:lpstr>Binary Search Tree Shape (Contd.)</vt:lpstr>
      <vt:lpstr>Binary Search Tree Shape (Contd.)</vt:lpstr>
      <vt:lpstr>Video Tutorial</vt:lpstr>
      <vt:lpstr>Performance Analysis of BST</vt:lpstr>
      <vt:lpstr>Balanced BST</vt:lpstr>
      <vt:lpstr>BST vs. Hash Table</vt:lpstr>
      <vt:lpstr>Tree vs. Trie</vt:lpstr>
      <vt:lpstr>Trie Data Structure</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1340</cp:revision>
  <dcterms:created xsi:type="dcterms:W3CDTF">2018-08-13T22:58:39Z</dcterms:created>
  <dcterms:modified xsi:type="dcterms:W3CDTF">2024-09-30T13:26:57Z</dcterms:modified>
</cp:coreProperties>
</file>