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1174" r:id="rId6"/>
    <p:sldId id="1173" r:id="rId7"/>
    <p:sldId id="1170" r:id="rId8"/>
    <p:sldId id="1171" r:id="rId9"/>
    <p:sldId id="1172" r:id="rId10"/>
    <p:sldId id="825" r:id="rId11"/>
    <p:sldId id="1132" r:id="rId12"/>
    <p:sldId id="1040" r:id="rId13"/>
    <p:sldId id="909" r:id="rId14"/>
    <p:sldId id="1166" r:id="rId15"/>
    <p:sldId id="1167" r:id="rId16"/>
    <p:sldId id="258" r:id="rId17"/>
    <p:sldId id="1113" r:id="rId18"/>
    <p:sldId id="1165" r:id="rId19"/>
    <p:sldId id="1163" r:id="rId20"/>
    <p:sldId id="894" r:id="rId21"/>
    <p:sldId id="257" r:id="rId22"/>
    <p:sldId id="389" r:id="rId23"/>
    <p:sldId id="1047" r:id="rId24"/>
    <p:sldId id="116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7</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8</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9</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20</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20.png"/><Relationship Id="rId7" Type="http://schemas.openxmlformats.org/officeDocument/2006/relationships/image" Target="../media/image28.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spTree>
    <p:extLst>
      <p:ext uri="{BB962C8B-B14F-4D97-AF65-F5344CB8AC3E}">
        <p14:creationId xmlns:p14="http://schemas.microsoft.com/office/powerpoint/2010/main" val="3181789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17</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19</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6FE8-A740-4942-AD52-3F40D47079F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51B8DBD9-7E45-474D-A14C-D885DA2C6476}"/>
              </a:ext>
            </a:extLst>
          </p:cNvPr>
          <p:cNvSpPr>
            <a:spLocks noGrp="1"/>
          </p:cNvSpPr>
          <p:nvPr>
            <p:ph idx="1"/>
          </p:nvPr>
        </p:nvSpPr>
        <p:spPr/>
        <p:txBody>
          <a:bodyPr/>
          <a:lstStyle/>
          <a:p>
            <a:r>
              <a:rPr lang="en-US" dirty="0"/>
              <a:t>L7.2.X Worked Examples</a:t>
            </a:r>
          </a:p>
          <a:p>
            <a:r>
              <a:rPr lang="en-US" dirty="0"/>
              <a:t>PI and VI: add </a:t>
            </a:r>
            <a:r>
              <a:rPr lang="en-US" dirty="0" err="1"/>
              <a:t>init</a:t>
            </a:r>
            <a:r>
              <a:rPr lang="en-US" dirty="0"/>
              <a:t> 0, o </a:t>
            </a:r>
            <a:endParaRPr lang="en-SE" dirty="0"/>
          </a:p>
        </p:txBody>
      </p:sp>
    </p:spTree>
    <p:extLst>
      <p:ext uri="{BB962C8B-B14F-4D97-AF65-F5344CB8AC3E}">
        <p14:creationId xmlns:p14="http://schemas.microsoft.com/office/powerpoint/2010/main" val="20636225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20</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8355-C5A8-4203-97BF-4D58CD096A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3AEE5E1-A1F0-4BFE-9823-6118AACC3A26}"/>
              </a:ext>
            </a:extLst>
          </p:cNvPr>
          <p:cNvSpPr>
            <a:spLocks noGrp="1"/>
          </p:cNvSpPr>
          <p:nvPr>
            <p:ph idx="1"/>
          </p:nvPr>
        </p:nvSpPr>
        <p:spPr/>
        <p:txBody>
          <a:bodyPr>
            <a:normAutofit fontScale="92500" lnSpcReduction="20000"/>
          </a:bodyPr>
          <a:lstStyle/>
          <a:p>
            <a:r>
              <a:rPr lang="en-US" dirty="0"/>
              <a:t>21.	What is the Exploration - Exploitation dilemma?</a:t>
            </a:r>
          </a:p>
          <a:p>
            <a:r>
              <a:rPr lang="en-US" dirty="0"/>
              <a:t>A.	Find Balance between Exploration, to take greedy action to maximize reward, and Exploitation, to try new and unknown states and actions.</a:t>
            </a:r>
          </a:p>
          <a:p>
            <a:r>
              <a:rPr lang="en-US" dirty="0"/>
              <a:t>B.	Play the game and observe the rewards we get</a:t>
            </a:r>
          </a:p>
          <a:p>
            <a:r>
              <a:rPr lang="en-US" dirty="0"/>
              <a:t>C.	Use our current knowledge about which action seems to produce the most rewards, and always pick that action.</a:t>
            </a:r>
          </a:p>
          <a:p>
            <a:r>
              <a:rPr lang="en-US" dirty="0"/>
              <a:t>D.	Find Balance between Exploration, to try new and unknown states and actions, and Exploitation, to take greedy action to maximize reward.</a:t>
            </a:r>
          </a:p>
          <a:p>
            <a:r>
              <a:rPr lang="en-US"/>
              <a:t>ANS: ________________</a:t>
            </a:r>
          </a:p>
          <a:p>
            <a:endParaRPr lang="en-SE"/>
          </a:p>
        </p:txBody>
      </p:sp>
    </p:spTree>
    <p:extLst>
      <p:ext uri="{BB962C8B-B14F-4D97-AF65-F5344CB8AC3E}">
        <p14:creationId xmlns:p14="http://schemas.microsoft.com/office/powerpoint/2010/main" val="2671814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r>
              <a:rPr lang="en-US" dirty="0"/>
              <a:t>Reduce Variance</a:t>
            </a:r>
            <a:endParaRPr lang="en-SE" dirty="0"/>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85000" lnSpcReduction="1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236" t="-1912" b="-137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pic>
        <p:nvPicPr>
          <p:cNvPr id="6" name="Picture 5">
            <a:extLst>
              <a:ext uri="{FF2B5EF4-FFF2-40B4-BE49-F238E27FC236}">
                <a16:creationId xmlns:a16="http://schemas.microsoft.com/office/drawing/2014/main" id="{99E3F4F7-103F-4057-9A17-9494CB1A96C1}"/>
              </a:ext>
            </a:extLst>
          </p:cNvPr>
          <p:cNvPicPr>
            <a:picLocks noChangeAspect="1"/>
          </p:cNvPicPr>
          <p:nvPr/>
        </p:nvPicPr>
        <p:blipFill>
          <a:blip r:embed="rId4"/>
          <a:stretch>
            <a:fillRect/>
          </a:stretch>
        </p:blipFill>
        <p:spPr>
          <a:xfrm>
            <a:off x="6826530" y="27408"/>
            <a:ext cx="2317470" cy="1967663"/>
          </a:xfrm>
          <a:prstGeom prst="rect">
            <a:avLst/>
          </a:prstGeom>
        </p:spPr>
      </p:pic>
    </p:spTree>
    <p:extLst>
      <p:ext uri="{BB962C8B-B14F-4D97-AF65-F5344CB8AC3E}">
        <p14:creationId xmlns:p14="http://schemas.microsoft.com/office/powerpoint/2010/main" val="833977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5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of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of TD target for state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b="0" i="1" dirty="0">
                  <a:solidFill>
                    <a:schemeClr val="tx1"/>
                  </a:solidFill>
                  <a:latin typeface="Cambria Math" panose="02040503050406030204" pitchFamily="18" charset="0"/>
                </a:endParaRPr>
              </a:p>
              <a:p>
                <a:pPr lvl="2"/>
                <a:r>
                  <a:rPr lang="en-US" i="1" dirty="0">
                    <a:latin typeface="Cambria Math" panose="02040503050406030204" pitchFamily="18" charset="0"/>
                  </a:rPr>
                  <a:t>Since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414" t="-1639"/>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557</TotalTime>
  <Words>2394</Words>
  <Application>Microsoft Office PowerPoint</Application>
  <PresentationFormat>On-screen Show (4:3)</PresentationFormat>
  <Paragraphs>274</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Lato Extended</vt:lpstr>
      <vt:lpstr>Palatino</vt:lpstr>
      <vt:lpstr>Arial</vt:lpstr>
      <vt:lpstr>Calibri</vt:lpstr>
      <vt:lpstr>Cambria Math</vt:lpstr>
      <vt:lpstr>_Template</vt:lpstr>
      <vt:lpstr>PowerPoint Presentation</vt:lpstr>
      <vt:lpstr>PowerPoint Presentation</vt:lpstr>
      <vt:lpstr>PowerPoint Presentation</vt:lpstr>
      <vt:lpstr>Reduce Variance</vt:lpstr>
      <vt:lpstr>Bellman Expectation Equations</vt:lpstr>
      <vt:lpstr>Further Explanations</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37</cp:revision>
  <dcterms:created xsi:type="dcterms:W3CDTF">2020-06-02T02:14:44Z</dcterms:created>
  <dcterms:modified xsi:type="dcterms:W3CDTF">2021-05-27T17:58:31Z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