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6" r:id="rId2"/>
    <p:sldId id="379" r:id="rId3"/>
    <p:sldId id="380" r:id="rId4"/>
    <p:sldId id="381" r:id="rId5"/>
    <p:sldId id="377" r:id="rId6"/>
    <p:sldId id="383" r:id="rId7"/>
    <p:sldId id="378" r:id="rId8"/>
    <p:sldId id="38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42E4D-44FA-4853-8CF7-938F2AED9C5E}">
          <p14:sldIdLst>
            <p14:sldId id="376"/>
            <p14:sldId id="379"/>
            <p14:sldId id="380"/>
            <p14:sldId id="381"/>
            <p14:sldId id="377"/>
            <p14:sldId id="383"/>
            <p14:sldId id="378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8000"/>
    <a:srgbClr val="B2B2B2"/>
    <a:srgbClr val="EAEAEA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0216" autoAdjust="0"/>
  </p:normalViewPr>
  <p:slideViewPr>
    <p:cSldViewPr>
      <p:cViewPr varScale="1">
        <p:scale>
          <a:sx n="117" d="100"/>
          <a:sy n="117" d="100"/>
        </p:scale>
        <p:origin x="6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) (assuming a SoftMax classifier)</a:t>
                </a:r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𝐶(𝑥)=argmax_i⁡〖𝑦_𝑖 〗</a:t>
                </a:r>
                <a:r>
                  <a:rPr lang="en-US" dirty="0"/>
                  <a:t>) (assuming a SoftMax classifier)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25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9C22-43DB-4CF1-9478-5B5914CD6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LX Adversarial Attacks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F0A68-9DF3-4C69-98DF-06276D6EC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Z. Gu 2021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3021-74D3-4F09-91B6-CABEF5E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03966-D6FD-4DDD-A95C-2C7993E51B9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C3BE56-8BBD-4178-B673-03F22AB60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95" y="4509120"/>
            <a:ext cx="5841609" cy="221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4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E044-95F3-46A5-9DBA-2EDDE8B4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E8E8-0ADC-4CC2-A700-823362CA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examples</a:t>
            </a:r>
          </a:p>
          <a:p>
            <a:r>
              <a:rPr lang="en-US" dirty="0"/>
              <a:t>White-box attacks</a:t>
            </a:r>
          </a:p>
          <a:p>
            <a:r>
              <a:rPr lang="en-US" dirty="0"/>
              <a:t>Black-box attacks</a:t>
            </a:r>
          </a:p>
          <a:p>
            <a:r>
              <a:rPr lang="en-US" dirty="0"/>
              <a:t>Real-world attacks</a:t>
            </a:r>
          </a:p>
          <a:p>
            <a:r>
              <a:rPr lang="en-US" dirty="0"/>
              <a:t>Adversarial training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B527-D76D-4CDE-BD14-0E9E71E1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6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F2B7-E720-4646-A744-40B94165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Adversarial 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01D9-B4DB-4A36-A81E-7F1C6966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415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Starting with an image of a panda, the attacker adds a small perturbation that has been calculated to make the image be recognized as a gibbon with high confidence.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39E5-638D-40BD-9759-F35BDB83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029C4-9F9C-495B-A97A-056FB24D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1" y="2852936"/>
            <a:ext cx="8726118" cy="3324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2C97E-4AED-4F05-BC12-1601216DE5C9}"/>
              </a:ext>
            </a:extLst>
          </p:cNvPr>
          <p:cNvSpPr txBox="1"/>
          <p:nvPr/>
        </p:nvSpPr>
        <p:spPr>
          <a:xfrm>
            <a:off x="2636912" y="6536060"/>
            <a:ext cx="387017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https://openai.com/blog/adversarial-example-research/</a:t>
            </a:r>
          </a:p>
        </p:txBody>
      </p:sp>
    </p:spTree>
    <p:extLst>
      <p:ext uri="{BB962C8B-B14F-4D97-AF65-F5344CB8AC3E}">
        <p14:creationId xmlns:p14="http://schemas.microsoft.com/office/powerpoint/2010/main" val="343740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D1B9-03BA-409D-8B39-A200D902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469DD-9647-4339-8705-1E787794D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Inner maximization problem: creating an adversarial example (or ensuring one does not exist)</a:t>
                </a:r>
              </a:p>
              <a:p>
                <a:r>
                  <a:rPr lang="en-US" dirty="0"/>
                  <a:t>Outer minimizing problem: training a robust classifier</a:t>
                </a:r>
              </a:p>
              <a:p>
                <a:r>
                  <a:rPr lang="en-US" dirty="0"/>
                  <a:t>Consider a trained NN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the input (image)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the prediction result (e.g., panda or gibbon), which has the maximum probability in the probability vector over all classes. We 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be the correct prediction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: the NN with params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(weights and biases)</a:t>
                </a:r>
              </a:p>
              <a:p>
                <a:r>
                  <a:rPr lang="en-US" dirty="0"/>
                  <a:t>Adversarial input generation: for a given input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find a small perturbation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(untargeted attack)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(targeted attack)</a:t>
                </a:r>
                <a:endParaRPr lang="en-SE" dirty="0"/>
              </a:p>
              <a:p>
                <a:pPr lvl="1"/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469DD-9647-4339-8705-1E787794D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1708" r="-2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40E0F-A9A1-4C8D-AFB9-1F46F39C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43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871E-47EE-4A54-8290-535F5406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NN </a:t>
            </a:r>
            <a:r>
              <a:rPr lang="en-US" sz="3600" dirty="0"/>
              <a:t>Training </a:t>
            </a:r>
            <a:r>
              <a:rPr lang="en-US" sz="3600" b="0" dirty="0"/>
              <a:t>vs. Adversarial Input Generation</a:t>
            </a:r>
            <a:endParaRPr lang="en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DAE1B-0644-4B4E-B816-0D2F47CB9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360" y="1421694"/>
                <a:ext cx="5832644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Gradient </a:t>
                </a:r>
                <a:r>
                  <a:rPr lang="en-US" b="0" dirty="0">
                    <a:solidFill>
                      <a:srgbClr val="FF0000"/>
                    </a:solidFill>
                  </a:rPr>
                  <a:t>descent</a:t>
                </a:r>
                <a:r>
                  <a:rPr lang="en-US" b="0" dirty="0"/>
                  <a:t> for training the NN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Make a small change in </a:t>
                </a:r>
                <a:r>
                  <a:rPr lang="en-US" dirty="0">
                    <a:solidFill>
                      <a:srgbClr val="FF0000"/>
                    </a:solidFill>
                  </a:rPr>
                  <a:t>NN params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by following the gradient </a:t>
                </a:r>
                <a:r>
                  <a:rPr lang="en-US" dirty="0">
                    <a:solidFill>
                      <a:srgbClr val="FF0000"/>
                    </a:solidFill>
                  </a:rPr>
                  <a:t>downhill</a:t>
                </a:r>
                <a:r>
                  <a:rPr lang="en-US" dirty="0"/>
                  <a:t>, in order to </a:t>
                </a:r>
                <a:r>
                  <a:rPr lang="en-US" dirty="0">
                    <a:solidFill>
                      <a:srgbClr val="FF0000"/>
                    </a:solidFill>
                  </a:rPr>
                  <a:t>decrease</a:t>
                </a:r>
                <a:r>
                  <a:rPr lang="en-US" dirty="0"/>
                  <a:t> the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Gradient </a:t>
                </a:r>
                <a:r>
                  <a:rPr lang="en-US" dirty="0">
                    <a:solidFill>
                      <a:srgbClr val="FF0000"/>
                    </a:solidFill>
                  </a:rPr>
                  <a:t>ascent</a:t>
                </a:r>
                <a:r>
                  <a:rPr lang="en-US" dirty="0"/>
                  <a:t> for adversarial </a:t>
                </a:r>
                <a:r>
                  <a:rPr lang="en-US" b="0" dirty="0"/>
                  <a:t>input generation: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SE" dirty="0"/>
              </a:p>
              <a:p>
                <a:pPr lvl="1"/>
                <a:r>
                  <a:rPr lang="en-US" dirty="0"/>
                  <a:t>Make a small change in </a:t>
                </a:r>
                <a:r>
                  <a:rPr lang="en-US" dirty="0">
                    <a:solidFill>
                      <a:srgbClr val="FF0000"/>
                    </a:solidFill>
                  </a:rPr>
                  <a:t>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by following the gradient </a:t>
                </a:r>
                <a:r>
                  <a:rPr lang="en-US" dirty="0">
                    <a:solidFill>
                      <a:srgbClr val="FF0000"/>
                    </a:solidFill>
                  </a:rPr>
                  <a:t>uphill</a:t>
                </a:r>
                <a:r>
                  <a:rPr lang="en-US" dirty="0"/>
                  <a:t>, in order to </a:t>
                </a:r>
                <a:r>
                  <a:rPr lang="en-US" dirty="0">
                    <a:solidFill>
                      <a:srgbClr val="FF0000"/>
                    </a:solidFill>
                  </a:rPr>
                  <a:t>increase</a:t>
                </a:r>
                <a:r>
                  <a:rPr lang="en-US" dirty="0"/>
                  <a:t> the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DAE1B-0644-4B4E-B816-0D2F47CB9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360" y="1421694"/>
                <a:ext cx="5832644" cy="5105400"/>
              </a:xfrm>
              <a:blipFill>
                <a:blip r:embed="rId2"/>
                <a:stretch>
                  <a:fillRect l="-2197" t="-3341" r="-2510" b="-14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E4BF5-D1D9-49E9-93D4-385883C9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BBFC81-1530-477C-8E0D-AE34100A951F}"/>
              </a:ext>
            </a:extLst>
          </p:cNvPr>
          <p:cNvCxnSpPr/>
          <p:nvPr/>
        </p:nvCxnSpPr>
        <p:spPr bwMode="auto">
          <a:xfrm>
            <a:off x="6660232" y="3460358"/>
            <a:ext cx="18862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51B7E9-06AE-4E68-9CF9-7EAAD776E25D}"/>
              </a:ext>
            </a:extLst>
          </p:cNvPr>
          <p:cNvCxnSpPr>
            <a:cxnSpLocks/>
          </p:cNvCxnSpPr>
          <p:nvPr/>
        </p:nvCxnSpPr>
        <p:spPr bwMode="auto">
          <a:xfrm flipV="1">
            <a:off x="6660232" y="2020198"/>
            <a:ext cx="0" cy="14401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1603EF-8548-44BC-B693-293C66D8E606}"/>
                  </a:ext>
                </a:extLst>
              </p:cNvPr>
              <p:cNvSpPr txBox="1"/>
              <p:nvPr/>
            </p:nvSpPr>
            <p:spPr>
              <a:xfrm>
                <a:off x="5463074" y="1647056"/>
                <a:ext cx="185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1603EF-8548-44BC-B693-293C66D8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74" y="1647056"/>
                <a:ext cx="185395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DC5851-1740-4FFC-BF2F-57FB7C296491}"/>
                  </a:ext>
                </a:extLst>
              </p:cNvPr>
              <p:cNvSpPr txBox="1"/>
              <p:nvPr/>
            </p:nvSpPr>
            <p:spPr>
              <a:xfrm>
                <a:off x="8155868" y="3275692"/>
                <a:ext cx="1061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DC5851-1740-4FFC-BF2F-57FB7C29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868" y="3275692"/>
                <a:ext cx="10618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973AC1-DF8A-4AAA-83E2-52F77DE8A0A6}"/>
              </a:ext>
            </a:extLst>
          </p:cNvPr>
          <p:cNvSpPr/>
          <p:nvPr/>
        </p:nvSpPr>
        <p:spPr bwMode="auto">
          <a:xfrm>
            <a:off x="6844089" y="2236194"/>
            <a:ext cx="1518557" cy="947165"/>
          </a:xfrm>
          <a:custGeom>
            <a:avLst/>
            <a:gdLst>
              <a:gd name="connsiteX0" fmla="*/ 0 w 1518557"/>
              <a:gd name="connsiteY0" fmla="*/ 0 h 947165"/>
              <a:gd name="connsiteX1" fmla="*/ 791936 w 1518557"/>
              <a:gd name="connsiteY1" fmla="*/ 947057 h 947165"/>
              <a:gd name="connsiteX2" fmla="*/ 1518557 w 1518557"/>
              <a:gd name="connsiteY2" fmla="*/ 48986 h 94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8557" h="947165">
                <a:moveTo>
                  <a:pt x="0" y="0"/>
                </a:moveTo>
                <a:cubicBezTo>
                  <a:pt x="269421" y="469446"/>
                  <a:pt x="538843" y="938893"/>
                  <a:pt x="791936" y="947057"/>
                </a:cubicBezTo>
                <a:cubicBezTo>
                  <a:pt x="1045029" y="955221"/>
                  <a:pt x="1281793" y="502103"/>
                  <a:pt x="1518557" y="4898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 w="31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135D3E-90BE-4AFC-8541-CD1DB04EF318}"/>
              </a:ext>
            </a:extLst>
          </p:cNvPr>
          <p:cNvCxnSpPr/>
          <p:nvPr/>
        </p:nvCxnSpPr>
        <p:spPr bwMode="auto">
          <a:xfrm>
            <a:off x="7092280" y="2452246"/>
            <a:ext cx="360040" cy="576064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ECD9-1F30-4900-BEDE-54C7E131E33A}"/>
              </a:ext>
            </a:extLst>
          </p:cNvPr>
          <p:cNvCxnSpPr/>
          <p:nvPr/>
        </p:nvCxnSpPr>
        <p:spPr bwMode="auto">
          <a:xfrm>
            <a:off x="6660232" y="5836622"/>
            <a:ext cx="188627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8EEBAE-9A26-4BE1-810B-CCD1B01FFC4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60232" y="4396462"/>
            <a:ext cx="0" cy="14401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829D8C-AD1A-4460-90E9-01695FC1AA5B}"/>
                  </a:ext>
                </a:extLst>
              </p:cNvPr>
              <p:cNvSpPr txBox="1"/>
              <p:nvPr/>
            </p:nvSpPr>
            <p:spPr>
              <a:xfrm>
                <a:off x="5463074" y="4023320"/>
                <a:ext cx="185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829D8C-AD1A-4460-90E9-01695FC1A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74" y="4023320"/>
                <a:ext cx="185395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BA772F-EA75-4B9D-AA52-E3D69F128D99}"/>
                  </a:ext>
                </a:extLst>
              </p:cNvPr>
              <p:cNvSpPr txBox="1"/>
              <p:nvPr/>
            </p:nvSpPr>
            <p:spPr>
              <a:xfrm>
                <a:off x="8155868" y="5651956"/>
                <a:ext cx="1061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BA772F-EA75-4B9D-AA52-E3D69F128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868" y="5651956"/>
                <a:ext cx="10618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DBD090-199D-4CC0-8A09-1AA422DE413B}"/>
              </a:ext>
            </a:extLst>
          </p:cNvPr>
          <p:cNvSpPr/>
          <p:nvPr/>
        </p:nvSpPr>
        <p:spPr bwMode="auto">
          <a:xfrm>
            <a:off x="6844089" y="4612458"/>
            <a:ext cx="1518557" cy="947165"/>
          </a:xfrm>
          <a:custGeom>
            <a:avLst/>
            <a:gdLst>
              <a:gd name="connsiteX0" fmla="*/ 0 w 1518557"/>
              <a:gd name="connsiteY0" fmla="*/ 0 h 947165"/>
              <a:gd name="connsiteX1" fmla="*/ 791936 w 1518557"/>
              <a:gd name="connsiteY1" fmla="*/ 947057 h 947165"/>
              <a:gd name="connsiteX2" fmla="*/ 1518557 w 1518557"/>
              <a:gd name="connsiteY2" fmla="*/ 48986 h 94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8557" h="947165">
                <a:moveTo>
                  <a:pt x="0" y="0"/>
                </a:moveTo>
                <a:cubicBezTo>
                  <a:pt x="269421" y="469446"/>
                  <a:pt x="538843" y="938893"/>
                  <a:pt x="791936" y="947057"/>
                </a:cubicBezTo>
                <a:cubicBezTo>
                  <a:pt x="1045029" y="955221"/>
                  <a:pt x="1281793" y="502103"/>
                  <a:pt x="1518557" y="4898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 w="31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7F0A96-AD78-45AF-BECF-AD0AA4519F41}"/>
              </a:ext>
            </a:extLst>
          </p:cNvPr>
          <p:cNvCxnSpPr/>
          <p:nvPr/>
        </p:nvCxnSpPr>
        <p:spPr bwMode="auto">
          <a:xfrm>
            <a:off x="7092280" y="4828510"/>
            <a:ext cx="360040" cy="576064"/>
          </a:xfrm>
          <a:prstGeom prst="straightConnector1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657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E48E-40CA-4B1D-B514-3F167ECC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2248-BB8B-4292-BC41-CD5CCADF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F31E4-76C6-40FE-89EA-DB0F0B39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06523-8501-41A7-9D3C-ADBB3AEC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83031"/>
            <a:ext cx="6801799" cy="3791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6573D-005C-42FD-A5A4-0BC3499C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617" y="523055"/>
            <a:ext cx="4763165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5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71A7-CE59-4DF1-9933-B625875A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Projected Gradient Descent (PGD)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AE9B25-1E4A-468F-A53E-AAFD63F14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(the L-infinity ball around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AE9B25-1E4A-468F-A53E-AAFD63F14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7ED12-DC23-484F-A7E0-CE8EAF04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1F31AE-DFB0-48DE-A5FC-4D7D3057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556792"/>
            <a:ext cx="4379680" cy="54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89CB-5C89-40ED-8C8A-8FE7D33E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Gradient Sign Method (FGSM)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F4388-28EA-47AC-BA6A-AE00DC2F0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Untargeted attack: </a:t>
                </a:r>
              </a:p>
              <a:p>
                <a:pPr lvl="1"/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(Taylor expansion) </a:t>
                </a:r>
              </a:p>
              <a:p>
                <a:pPr lvl="1"/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One step, no iteration</a:t>
                </a:r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F4388-28EA-47AC-BA6A-AE00DC2F0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BD5F4-10E8-4430-A583-318B2B16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1046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0_Intro.pptx" id="{7A818FB8-66AD-43B8-A07D-15BA811C4F68}" vid="{02C01383-1466-4376-AAA8-73F2DE31A6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_Slide Template</Template>
  <TotalTime>2796</TotalTime>
  <Words>389</Words>
  <Application>Microsoft Office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 Math</vt:lpstr>
      <vt:lpstr>Default Design</vt:lpstr>
      <vt:lpstr>LX Adversarial Attacks</vt:lpstr>
      <vt:lpstr>Outline</vt:lpstr>
      <vt:lpstr>An Adversarial Example</vt:lpstr>
      <vt:lpstr>Problem Formulation</vt:lpstr>
      <vt:lpstr>NN Training vs. Adversarial Input Generation</vt:lpstr>
      <vt:lpstr>PowerPoint Presentation</vt:lpstr>
      <vt:lpstr>Projected Gradient Descent (PGD)</vt:lpstr>
      <vt:lpstr>Fast Gradient Sign Method (FGSM)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 Introduction</dc:title>
  <dc:creator>Zonghua Gu</dc:creator>
  <cp:lastModifiedBy>Zonghua Gu</cp:lastModifiedBy>
  <cp:revision>218</cp:revision>
  <dcterms:created xsi:type="dcterms:W3CDTF">2020-03-21T16:53:45Z</dcterms:created>
  <dcterms:modified xsi:type="dcterms:W3CDTF">2021-03-28T13:46:51Z</dcterms:modified>
</cp:coreProperties>
</file>