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00" r:id="rId4"/>
    <p:sldId id="301" r:id="rId5"/>
    <p:sldId id="312" r:id="rId6"/>
    <p:sldId id="321" r:id="rId7"/>
    <p:sldId id="33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E1D"/>
    <a:srgbClr val="2000EA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6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8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1UQH7Pr9k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plfcGZmX7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mWSnkBVvQ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12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>
                <a:solidFill>
                  <a:schemeClr val="accent1"/>
                </a:solidFill>
              </a:rPr>
              <a:t>M</a:t>
            </a:r>
            <a:r>
              <a:rPr lang="en-US" dirty="0"/>
              <a:t>inimum </a:t>
            </a:r>
            <a:r>
              <a:rPr lang="en-US" altLang="zh-CN" dirty="0"/>
              <a:t>S</a:t>
            </a:r>
            <a:r>
              <a:rPr lang="en-US" dirty="0"/>
              <a:t>panning </a:t>
            </a:r>
            <a:r>
              <a:rPr lang="en-US" altLang="zh-CN" dirty="0"/>
              <a:t>T</a:t>
            </a:r>
            <a:r>
              <a:rPr lang="en-US" dirty="0"/>
              <a:t>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Zonghua Gu (based on </a:t>
            </a:r>
            <a:r>
              <a:rPr lang="en-US" sz="2000" dirty="0" err="1">
                <a:solidFill>
                  <a:schemeClr val="tx1"/>
                </a:solidFill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</a:rPr>
              <a:t>ianchen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Shan)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In this lecture we study the </a:t>
            </a:r>
            <a:r>
              <a:rPr lang="en-US" dirty="0">
                <a:solidFill>
                  <a:schemeClr val="accent1"/>
                </a:solidFill>
              </a:rPr>
              <a:t>minimum spanning tree </a:t>
            </a:r>
            <a:r>
              <a:rPr lang="en-US" dirty="0"/>
              <a:t>problem. </a:t>
            </a:r>
          </a:p>
          <a:p>
            <a:r>
              <a:rPr lang="en-US" altLang="zh-CN" dirty="0"/>
              <a:t>We </a:t>
            </a:r>
            <a:r>
              <a:rPr lang="en-US" dirty="0"/>
              <a:t>consider two classic algorithm for the problem—</a:t>
            </a:r>
            <a:r>
              <a:rPr lang="en-US" dirty="0">
                <a:solidFill>
                  <a:schemeClr val="accent6"/>
                </a:solidFill>
              </a:rPr>
              <a:t>Kruskal's algorithm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Prim's algorithm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Both are greedy algorithms that are </a:t>
            </a:r>
            <a:r>
              <a:rPr lang="en-US"/>
              <a:t>also optimal.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D7E5-BFD7-4944-A526-05487490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192"/>
            <a:ext cx="8229600" cy="1143000"/>
          </a:xfrm>
        </p:spPr>
        <p:txBody>
          <a:bodyPr/>
          <a:lstStyle/>
          <a:p>
            <a:r>
              <a:rPr lang="en-US" spc="18" dirty="0">
                <a:latin typeface="Arial"/>
                <a:cs typeface="Arial"/>
              </a:rPr>
              <a:t>Minimum </a:t>
            </a:r>
            <a:r>
              <a:rPr lang="en-US" spc="9" dirty="0">
                <a:latin typeface="Arial"/>
                <a:cs typeface="Arial"/>
              </a:rPr>
              <a:t>Spanning</a:t>
            </a:r>
            <a:r>
              <a:rPr lang="en-US" spc="44" dirty="0">
                <a:latin typeface="Arial"/>
                <a:cs typeface="Arial"/>
              </a:rPr>
              <a:t> </a:t>
            </a:r>
            <a:r>
              <a:rPr lang="en-US" altLang="zh-CN" spc="9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ree</a:t>
            </a:r>
            <a:r>
              <a:rPr lang="zh-CN" altLang="en-US" spc="9" dirty="0">
                <a:latin typeface="Arial"/>
                <a:cs typeface="Arial"/>
              </a:rPr>
              <a:t> </a:t>
            </a:r>
            <a:r>
              <a:rPr lang="en-US" altLang="zh-CN" spc="9" dirty="0">
                <a:latin typeface="Arial"/>
                <a:cs typeface="Arial"/>
              </a:rPr>
              <a:t>(MST)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82DD-1E79-434F-A41E-B456D40BDFD9}"/>
              </a:ext>
            </a:extLst>
          </p:cNvPr>
          <p:cNvSpPr/>
          <p:nvPr/>
        </p:nvSpPr>
        <p:spPr>
          <a:xfrm>
            <a:off x="759203" y="1224691"/>
            <a:ext cx="624560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Given. </a:t>
            </a:r>
            <a:r>
              <a:rPr lang="en-US" sz="1600" dirty="0">
                <a:latin typeface="Arial"/>
                <a:cs typeface="Arial"/>
              </a:rPr>
              <a:t>Undirected graph G with positive edge weights (connected).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E823C-887A-8E4D-A348-9BB3F22EB47B}"/>
              </a:ext>
            </a:extLst>
          </p:cNvPr>
          <p:cNvSpPr/>
          <p:nvPr/>
        </p:nvSpPr>
        <p:spPr>
          <a:xfrm>
            <a:off x="761744" y="1720743"/>
            <a:ext cx="7751428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Def.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spanning tree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of G is a subgraph T that is both a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tree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(connected and acyclic) and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spanning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(includes all of the vertices).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9A419-6719-E04C-AC3F-AFDF7C810339}"/>
              </a:ext>
            </a:extLst>
          </p:cNvPr>
          <p:cNvSpPr/>
          <p:nvPr/>
        </p:nvSpPr>
        <p:spPr>
          <a:xfrm>
            <a:off x="759203" y="2454627"/>
            <a:ext cx="3661795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Goal.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Find a min weight spanning tree.</a:t>
            </a: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55525E1F-1119-F74D-AEC3-EDFC579FE578}"/>
              </a:ext>
            </a:extLst>
          </p:cNvPr>
          <p:cNvGrpSpPr/>
          <p:nvPr/>
        </p:nvGrpSpPr>
        <p:grpSpPr>
          <a:xfrm>
            <a:off x="1196378" y="2959762"/>
            <a:ext cx="2724768" cy="1813492"/>
            <a:chOff x="1196378" y="2959762"/>
            <a:chExt cx="2724768" cy="18134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5232EE-5FA4-E847-BAC3-D8FC19917443}"/>
                </a:ext>
              </a:extLst>
            </p:cNvPr>
            <p:cNvSpPr/>
            <p:nvPr/>
          </p:nvSpPr>
          <p:spPr>
            <a:xfrm>
              <a:off x="1747000" y="297535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1CC7F0-EAF0-8045-B472-73AF6E0FE805}"/>
                </a:ext>
              </a:extLst>
            </p:cNvPr>
            <p:cNvSpPr/>
            <p:nvPr/>
          </p:nvSpPr>
          <p:spPr>
            <a:xfrm>
              <a:off x="3770144" y="2975701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BAD2F8-1018-8C47-9CFE-E1B37B6A52B7}"/>
                </a:ext>
              </a:extLst>
            </p:cNvPr>
            <p:cNvSpPr/>
            <p:nvPr/>
          </p:nvSpPr>
          <p:spPr>
            <a:xfrm>
              <a:off x="3412476" y="3751131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131BB4-CE9F-394C-AFC9-292335AF3E26}"/>
                </a:ext>
              </a:extLst>
            </p:cNvPr>
            <p:cNvSpPr/>
            <p:nvPr/>
          </p:nvSpPr>
          <p:spPr>
            <a:xfrm>
              <a:off x="2515557" y="382478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77D955-D5E6-B44C-A9C0-432776305B8C}"/>
                </a:ext>
              </a:extLst>
            </p:cNvPr>
            <p:cNvSpPr/>
            <p:nvPr/>
          </p:nvSpPr>
          <p:spPr>
            <a:xfrm>
              <a:off x="1899400" y="350927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068188-8070-4A47-85C6-3AF481A872F2}"/>
                </a:ext>
              </a:extLst>
            </p:cNvPr>
            <p:cNvSpPr/>
            <p:nvPr/>
          </p:nvSpPr>
          <p:spPr>
            <a:xfrm>
              <a:off x="1196378" y="327710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EA3BD-A537-624C-B241-22722FB6262A}"/>
                </a:ext>
              </a:extLst>
            </p:cNvPr>
            <p:cNvSpPr/>
            <p:nvPr/>
          </p:nvSpPr>
          <p:spPr>
            <a:xfrm>
              <a:off x="1760213" y="4349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7847D6-A60D-2A43-829E-43A35EBF3CEE}"/>
                </a:ext>
              </a:extLst>
            </p:cNvPr>
            <p:cNvSpPr/>
            <p:nvPr/>
          </p:nvSpPr>
          <p:spPr>
            <a:xfrm>
              <a:off x="3155465" y="4349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8F236D-55DD-AA49-907B-32D22C1C5BA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1898002" y="3050855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EC55CB-DC8B-B844-ADE4-27C83B09D7F2}"/>
                </a:ext>
              </a:extLst>
            </p:cNvPr>
            <p:cNvCxnSpPr>
              <a:cxnSpLocks/>
              <a:stCxn id="10" idx="2"/>
              <a:endCxn id="15" idx="7"/>
            </p:cNvCxnSpPr>
            <p:nvPr/>
          </p:nvCxnSpPr>
          <p:spPr>
            <a:xfrm flipH="1">
              <a:off x="1325266" y="3050855"/>
              <a:ext cx="421734" cy="2483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A01BF7-E8DE-6A41-B319-814F343D5512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1325266" y="3405988"/>
              <a:ext cx="574134" cy="1787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BCE3CC-04CF-D74C-A7C1-C322BC9297B8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 flipV="1">
              <a:off x="2050402" y="3051202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FF2E4E-4E28-E04A-878F-2E3228E6E2D9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 flipV="1">
              <a:off x="2666559" y="3826632"/>
              <a:ext cx="745917" cy="73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14ABBB-CFDD-814B-ACDC-239689AFEB1A}"/>
                </a:ext>
              </a:extLst>
            </p:cNvPr>
            <p:cNvCxnSpPr>
              <a:cxnSpLocks/>
              <a:stCxn id="11" idx="4"/>
              <a:endCxn id="12" idx="7"/>
            </p:cNvCxnSpPr>
            <p:nvPr/>
          </p:nvCxnSpPr>
          <p:spPr>
            <a:xfrm flipH="1">
              <a:off x="3541364" y="3126703"/>
              <a:ext cx="304281" cy="6465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B6ECB8-06E6-4A4E-9B96-F4766BAC0AF4}"/>
                </a:ext>
              </a:extLst>
            </p:cNvPr>
            <p:cNvCxnSpPr>
              <a:cxnSpLocks/>
              <a:stCxn id="12" idx="4"/>
              <a:endCxn id="17" idx="7"/>
            </p:cNvCxnSpPr>
            <p:nvPr/>
          </p:nvCxnSpPr>
          <p:spPr>
            <a:xfrm flipH="1">
              <a:off x="3284353" y="3902133"/>
              <a:ext cx="203624" cy="4699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F9106B-62DA-1447-831D-14DC367EDE70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2644445" y="3953675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8893B4-19E5-4740-BEE6-99D5C3A749B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1911215" y="4425463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F15C4D-8644-BE4F-9AB7-8F4D375DA3F9}"/>
                </a:ext>
              </a:extLst>
            </p:cNvPr>
            <p:cNvCxnSpPr>
              <a:cxnSpLocks/>
              <a:stCxn id="15" idx="4"/>
              <a:endCxn id="16" idx="1"/>
            </p:cNvCxnSpPr>
            <p:nvPr/>
          </p:nvCxnSpPr>
          <p:spPr>
            <a:xfrm>
              <a:off x="1271879" y="3428102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D53AB8-E8A2-B145-BA6A-AC62414E2DCC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1835714" y="3660281"/>
              <a:ext cx="139187" cy="6896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A279CF-B1A1-FD44-9D9B-8746C21ECEF7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2028288" y="3638167"/>
              <a:ext cx="509383" cy="2087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7B85B7-16D8-A34B-88E3-620F624C31A1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>
            <a:xfrm flipH="1">
              <a:off x="1889101" y="3953675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4F8389-7206-4541-85F3-2B91EF49257D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2644445" y="3104589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8883C8-64B1-034F-9E0C-E3B2E218C0AB}"/>
                </a:ext>
              </a:extLst>
            </p:cNvPr>
            <p:cNvSpPr txBox="1"/>
            <p:nvPr/>
          </p:nvSpPr>
          <p:spPr>
            <a:xfrm>
              <a:off x="2685098" y="295976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D2F0AE-4CC4-B047-BAE9-005FC3CDC40C}"/>
                </a:ext>
              </a:extLst>
            </p:cNvPr>
            <p:cNvSpPr txBox="1"/>
            <p:nvPr/>
          </p:nvSpPr>
          <p:spPr>
            <a:xfrm>
              <a:off x="2713061" y="326442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FAD7C69-DDBC-B74F-9BD5-FBEB1AE08412}"/>
                </a:ext>
              </a:extLst>
            </p:cNvPr>
            <p:cNvSpPr txBox="1"/>
            <p:nvPr/>
          </p:nvSpPr>
          <p:spPr>
            <a:xfrm>
              <a:off x="3584234" y="339363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7784F3-7BAE-9B4E-BFC4-7A600B2FF7CD}"/>
                </a:ext>
              </a:extLst>
            </p:cNvPr>
            <p:cNvSpPr txBox="1"/>
            <p:nvPr/>
          </p:nvSpPr>
          <p:spPr>
            <a:xfrm>
              <a:off x="3284353" y="408409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01AE8A-2006-3246-93E4-4C0B00FDD4B1}"/>
                </a:ext>
              </a:extLst>
            </p:cNvPr>
            <p:cNvSpPr txBox="1"/>
            <p:nvPr/>
          </p:nvSpPr>
          <p:spPr>
            <a:xfrm>
              <a:off x="2773966" y="407982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E5A53A-700D-8F41-ADE4-29C75F9017C5}"/>
                </a:ext>
              </a:extLst>
            </p:cNvPr>
            <p:cNvSpPr txBox="1"/>
            <p:nvPr/>
          </p:nvSpPr>
          <p:spPr>
            <a:xfrm>
              <a:off x="2434583" y="435195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A8F8B8-022D-8B4B-96D6-3042E81BA478}"/>
                </a:ext>
              </a:extLst>
            </p:cNvPr>
            <p:cNvSpPr txBox="1"/>
            <p:nvPr/>
          </p:nvSpPr>
          <p:spPr>
            <a:xfrm>
              <a:off x="1541216" y="34082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6FF8CDB-A966-8948-965F-3A813F177832}"/>
                </a:ext>
              </a:extLst>
            </p:cNvPr>
            <p:cNvSpPr txBox="1"/>
            <p:nvPr/>
          </p:nvSpPr>
          <p:spPr>
            <a:xfrm>
              <a:off x="1441361" y="3072008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8EEFC93-7BB6-4341-917E-0295A800277F}"/>
                </a:ext>
              </a:extLst>
            </p:cNvPr>
            <p:cNvSpPr txBox="1"/>
            <p:nvPr/>
          </p:nvSpPr>
          <p:spPr>
            <a:xfrm>
              <a:off x="1437063" y="380423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AC5FCD3-149C-3848-9C5F-FCC2D83B6744}"/>
                </a:ext>
              </a:extLst>
            </p:cNvPr>
            <p:cNvSpPr txBox="1"/>
            <p:nvPr/>
          </p:nvSpPr>
          <p:spPr>
            <a:xfrm>
              <a:off x="2205760" y="36596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746ECBA-BB3D-E74D-B054-3410AF7DC423}"/>
                </a:ext>
              </a:extLst>
            </p:cNvPr>
            <p:cNvSpPr txBox="1"/>
            <p:nvPr/>
          </p:nvSpPr>
          <p:spPr>
            <a:xfrm>
              <a:off x="2098453" y="40643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64991AF-3706-8543-B44B-DFD4FEDF355A}"/>
                </a:ext>
              </a:extLst>
            </p:cNvPr>
            <p:cNvSpPr txBox="1"/>
            <p:nvPr/>
          </p:nvSpPr>
          <p:spPr>
            <a:xfrm>
              <a:off x="2956846" y="377881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3C6487-4E8B-4648-9B83-8847FD0DD670}"/>
                </a:ext>
              </a:extLst>
            </p:cNvPr>
            <p:cNvSpPr txBox="1"/>
            <p:nvPr/>
          </p:nvSpPr>
          <p:spPr>
            <a:xfrm>
              <a:off x="3043091" y="341666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F67726A-30D4-E24F-8CCB-BB7C40578C2D}"/>
                </a:ext>
              </a:extLst>
            </p:cNvPr>
            <p:cNvSpPr txBox="1"/>
            <p:nvPr/>
          </p:nvSpPr>
          <p:spPr>
            <a:xfrm>
              <a:off x="2079564" y="4496255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7551EB17-2527-2D45-9316-987A4846B668}"/>
                </a:ext>
              </a:extLst>
            </p:cNvPr>
            <p:cNvSpPr txBox="1"/>
            <p:nvPr/>
          </p:nvSpPr>
          <p:spPr>
            <a:xfrm>
              <a:off x="1821252" y="38903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4DD8B45-4CE9-FA4E-8240-32A0A18EE671}"/>
              </a:ext>
            </a:extLst>
          </p:cNvPr>
          <p:cNvGrpSpPr/>
          <p:nvPr/>
        </p:nvGrpSpPr>
        <p:grpSpPr>
          <a:xfrm>
            <a:off x="1193348" y="4902117"/>
            <a:ext cx="2724768" cy="1868918"/>
            <a:chOff x="1193348" y="4902117"/>
            <a:chExt cx="2724768" cy="1868918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3E73C9D2-2E5F-DA44-AAFD-C9CE8F0F547A}"/>
                </a:ext>
              </a:extLst>
            </p:cNvPr>
            <p:cNvSpPr/>
            <p:nvPr/>
          </p:nvSpPr>
          <p:spPr>
            <a:xfrm>
              <a:off x="1743970" y="491770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8FD806A0-0C7D-6944-975F-34FDE8EA8506}"/>
                </a:ext>
              </a:extLst>
            </p:cNvPr>
            <p:cNvSpPr/>
            <p:nvPr/>
          </p:nvSpPr>
          <p:spPr>
            <a:xfrm>
              <a:off x="3767114" y="4918056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8377D9A-C366-234B-B347-357B61988B40}"/>
                </a:ext>
              </a:extLst>
            </p:cNvPr>
            <p:cNvSpPr/>
            <p:nvPr/>
          </p:nvSpPr>
          <p:spPr>
            <a:xfrm>
              <a:off x="3409446" y="5693486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EC2B11AB-1F5E-484A-940B-35CFCCB2E33C}"/>
                </a:ext>
              </a:extLst>
            </p:cNvPr>
            <p:cNvSpPr/>
            <p:nvPr/>
          </p:nvSpPr>
          <p:spPr>
            <a:xfrm>
              <a:off x="2512527" y="576714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C1A391C0-0E6B-8445-9C6C-B15BBBC6AF23}"/>
                </a:ext>
              </a:extLst>
            </p:cNvPr>
            <p:cNvSpPr/>
            <p:nvPr/>
          </p:nvSpPr>
          <p:spPr>
            <a:xfrm>
              <a:off x="1896370" y="545163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5FAF16AC-CAFF-464B-BBC5-936A4F1B4FD3}"/>
                </a:ext>
              </a:extLst>
            </p:cNvPr>
            <p:cNvSpPr/>
            <p:nvPr/>
          </p:nvSpPr>
          <p:spPr>
            <a:xfrm>
              <a:off x="1193348" y="521945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8263ADF7-1774-404E-9C52-9FD2FCCA92B5}"/>
                </a:ext>
              </a:extLst>
            </p:cNvPr>
            <p:cNvSpPr/>
            <p:nvPr/>
          </p:nvSpPr>
          <p:spPr>
            <a:xfrm>
              <a:off x="1757183" y="629231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CF5AF67-D0F3-ED48-8168-E88A63C704B0}"/>
                </a:ext>
              </a:extLst>
            </p:cNvPr>
            <p:cNvSpPr/>
            <p:nvPr/>
          </p:nvSpPr>
          <p:spPr>
            <a:xfrm>
              <a:off x="3152435" y="629231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39AEBB6D-9BDA-5B42-BB94-357AEACF93F6}"/>
                </a:ext>
              </a:extLst>
            </p:cNvPr>
            <p:cNvCxnSpPr>
              <a:stCxn id="406" idx="6"/>
              <a:endCxn id="407" idx="2"/>
            </p:cNvCxnSpPr>
            <p:nvPr/>
          </p:nvCxnSpPr>
          <p:spPr>
            <a:xfrm>
              <a:off x="1894972" y="4993210"/>
              <a:ext cx="1872142" cy="347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EED87AF1-07A5-BD4E-8953-63469B806CE3}"/>
                </a:ext>
              </a:extLst>
            </p:cNvPr>
            <p:cNvCxnSpPr>
              <a:cxnSpLocks/>
              <a:stCxn id="406" idx="2"/>
              <a:endCxn id="411" idx="7"/>
            </p:cNvCxnSpPr>
            <p:nvPr/>
          </p:nvCxnSpPr>
          <p:spPr>
            <a:xfrm flipH="1">
              <a:off x="1322236" y="4993210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9F055BCE-C294-9542-A389-1E3974DB4D52}"/>
                </a:ext>
              </a:extLst>
            </p:cNvPr>
            <p:cNvCxnSpPr>
              <a:cxnSpLocks/>
              <a:stCxn id="411" idx="5"/>
              <a:endCxn id="410" idx="2"/>
            </p:cNvCxnSpPr>
            <p:nvPr/>
          </p:nvCxnSpPr>
          <p:spPr>
            <a:xfrm>
              <a:off x="1322236" y="5348343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CE2251E-8A4D-5D4C-87FA-67FF3D1671C0}"/>
                </a:ext>
              </a:extLst>
            </p:cNvPr>
            <p:cNvCxnSpPr>
              <a:cxnSpLocks/>
              <a:stCxn id="410" idx="6"/>
              <a:endCxn id="407" idx="2"/>
            </p:cNvCxnSpPr>
            <p:nvPr/>
          </p:nvCxnSpPr>
          <p:spPr>
            <a:xfrm flipV="1">
              <a:off x="2047372" y="4993557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03BB696-146F-4A41-B313-17135F9CC291}"/>
                </a:ext>
              </a:extLst>
            </p:cNvPr>
            <p:cNvCxnSpPr>
              <a:cxnSpLocks/>
              <a:stCxn id="409" idx="6"/>
              <a:endCxn id="408" idx="2"/>
            </p:cNvCxnSpPr>
            <p:nvPr/>
          </p:nvCxnSpPr>
          <p:spPr>
            <a:xfrm flipV="1">
              <a:off x="2663529" y="5768987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8C47591-D37F-9148-9545-EC602B75A268}"/>
                </a:ext>
              </a:extLst>
            </p:cNvPr>
            <p:cNvCxnSpPr>
              <a:cxnSpLocks/>
              <a:stCxn id="407" idx="4"/>
              <a:endCxn id="408" idx="7"/>
            </p:cNvCxnSpPr>
            <p:nvPr/>
          </p:nvCxnSpPr>
          <p:spPr>
            <a:xfrm flipH="1">
              <a:off x="3538334" y="5069058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82AFAF5-1116-D54F-AE8E-2B2BEBA62AA2}"/>
                </a:ext>
              </a:extLst>
            </p:cNvPr>
            <p:cNvCxnSpPr>
              <a:cxnSpLocks/>
              <a:stCxn id="408" idx="4"/>
              <a:endCxn id="413" idx="7"/>
            </p:cNvCxnSpPr>
            <p:nvPr/>
          </p:nvCxnSpPr>
          <p:spPr>
            <a:xfrm flipH="1">
              <a:off x="3281323" y="5844488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99BEB24-5DF0-CA45-96AB-995E3FCEEDBC}"/>
                </a:ext>
              </a:extLst>
            </p:cNvPr>
            <p:cNvCxnSpPr>
              <a:cxnSpLocks/>
              <a:stCxn id="409" idx="5"/>
              <a:endCxn id="413" idx="2"/>
            </p:cNvCxnSpPr>
            <p:nvPr/>
          </p:nvCxnSpPr>
          <p:spPr>
            <a:xfrm>
              <a:off x="2641415" y="5896030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C056519-2585-8E4C-8F2A-3DBC265AA104}"/>
                </a:ext>
              </a:extLst>
            </p:cNvPr>
            <p:cNvCxnSpPr>
              <a:cxnSpLocks/>
              <a:stCxn id="412" idx="6"/>
              <a:endCxn id="413" idx="2"/>
            </p:cNvCxnSpPr>
            <p:nvPr/>
          </p:nvCxnSpPr>
          <p:spPr>
            <a:xfrm>
              <a:off x="1908185" y="6367818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FA470558-F172-E44A-BF91-DBBE096FE3C0}"/>
                </a:ext>
              </a:extLst>
            </p:cNvPr>
            <p:cNvCxnSpPr>
              <a:cxnSpLocks/>
              <a:stCxn id="411" idx="4"/>
              <a:endCxn id="412" idx="1"/>
            </p:cNvCxnSpPr>
            <p:nvPr/>
          </p:nvCxnSpPr>
          <p:spPr>
            <a:xfrm>
              <a:off x="1268849" y="5370457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8A61AC0-FD93-024E-ACDD-E5FEABA8B350}"/>
                </a:ext>
              </a:extLst>
            </p:cNvPr>
            <p:cNvCxnSpPr>
              <a:cxnSpLocks/>
              <a:stCxn id="410" idx="4"/>
              <a:endCxn id="412" idx="0"/>
            </p:cNvCxnSpPr>
            <p:nvPr/>
          </p:nvCxnSpPr>
          <p:spPr>
            <a:xfrm flipH="1">
              <a:off x="1832684" y="5602636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1E2B1369-899A-3740-B4BF-C641156AC831}"/>
                </a:ext>
              </a:extLst>
            </p:cNvPr>
            <p:cNvCxnSpPr>
              <a:cxnSpLocks/>
              <a:stCxn id="410" idx="5"/>
              <a:endCxn id="409" idx="1"/>
            </p:cNvCxnSpPr>
            <p:nvPr/>
          </p:nvCxnSpPr>
          <p:spPr>
            <a:xfrm>
              <a:off x="2025258" y="5580522"/>
              <a:ext cx="509383" cy="208734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948E80E-873D-CF4F-ADE6-A35AE8893C0F}"/>
                </a:ext>
              </a:extLst>
            </p:cNvPr>
            <p:cNvCxnSpPr>
              <a:cxnSpLocks/>
              <a:stCxn id="409" idx="3"/>
              <a:endCxn id="412" idx="7"/>
            </p:cNvCxnSpPr>
            <p:nvPr/>
          </p:nvCxnSpPr>
          <p:spPr>
            <a:xfrm flipH="1">
              <a:off x="1886071" y="5896030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3D22D1A-AA1E-EC41-BDF3-97E6AF2CFE26}"/>
                </a:ext>
              </a:extLst>
            </p:cNvPr>
            <p:cNvCxnSpPr>
              <a:cxnSpLocks/>
              <a:stCxn id="407" idx="3"/>
              <a:endCxn id="409" idx="7"/>
            </p:cNvCxnSpPr>
            <p:nvPr/>
          </p:nvCxnSpPr>
          <p:spPr>
            <a:xfrm flipH="1">
              <a:off x="2641415" y="5046944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D5518119-F0FF-AB40-91A2-2F9D354766BE}"/>
                </a:ext>
              </a:extLst>
            </p:cNvPr>
            <p:cNvSpPr txBox="1"/>
            <p:nvPr/>
          </p:nvSpPr>
          <p:spPr>
            <a:xfrm>
              <a:off x="2682068" y="49021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51484EF5-BB84-094D-839C-2733CC3A372C}"/>
                </a:ext>
              </a:extLst>
            </p:cNvPr>
            <p:cNvSpPr txBox="1"/>
            <p:nvPr/>
          </p:nvSpPr>
          <p:spPr>
            <a:xfrm>
              <a:off x="2710031" y="520677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78ECF39C-B857-0C47-9FD6-F80FF4CCFCAF}"/>
                </a:ext>
              </a:extLst>
            </p:cNvPr>
            <p:cNvSpPr txBox="1"/>
            <p:nvPr/>
          </p:nvSpPr>
          <p:spPr>
            <a:xfrm>
              <a:off x="3581204" y="53359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63CA362E-5A15-B740-96B5-32EB8F0CCA0D}"/>
                </a:ext>
              </a:extLst>
            </p:cNvPr>
            <p:cNvSpPr txBox="1"/>
            <p:nvPr/>
          </p:nvSpPr>
          <p:spPr>
            <a:xfrm>
              <a:off x="3281323" y="602645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DABD21E-E60E-A14B-834F-95AA630756F0}"/>
                </a:ext>
              </a:extLst>
            </p:cNvPr>
            <p:cNvSpPr txBox="1"/>
            <p:nvPr/>
          </p:nvSpPr>
          <p:spPr>
            <a:xfrm>
              <a:off x="2770936" y="602217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850B6A87-3654-EA45-B622-22FE90D04FCE}"/>
                </a:ext>
              </a:extLst>
            </p:cNvPr>
            <p:cNvSpPr txBox="1"/>
            <p:nvPr/>
          </p:nvSpPr>
          <p:spPr>
            <a:xfrm>
              <a:off x="2438870" y="628560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677C1506-ED7C-074A-8EA7-8B13BF543085}"/>
                </a:ext>
              </a:extLst>
            </p:cNvPr>
            <p:cNvSpPr txBox="1"/>
            <p:nvPr/>
          </p:nvSpPr>
          <p:spPr>
            <a:xfrm>
              <a:off x="1538186" y="535057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B382F18-EAA8-5D45-A1FD-40966FF48483}"/>
                </a:ext>
              </a:extLst>
            </p:cNvPr>
            <p:cNvSpPr txBox="1"/>
            <p:nvPr/>
          </p:nvSpPr>
          <p:spPr>
            <a:xfrm>
              <a:off x="1438331" y="5014363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5397B75-F533-2E49-BFE5-5F7CF4F18D12}"/>
                </a:ext>
              </a:extLst>
            </p:cNvPr>
            <p:cNvSpPr txBox="1"/>
            <p:nvPr/>
          </p:nvSpPr>
          <p:spPr>
            <a:xfrm>
              <a:off x="1434033" y="574658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D0432BD9-6C41-8E4A-B52D-A62AEA4196B5}"/>
                </a:ext>
              </a:extLst>
            </p:cNvPr>
            <p:cNvSpPr txBox="1"/>
            <p:nvPr/>
          </p:nvSpPr>
          <p:spPr>
            <a:xfrm>
              <a:off x="2202730" y="560204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67CF5777-AF27-C44C-880B-53D79183275A}"/>
                </a:ext>
              </a:extLst>
            </p:cNvPr>
            <p:cNvSpPr txBox="1"/>
            <p:nvPr/>
          </p:nvSpPr>
          <p:spPr>
            <a:xfrm>
              <a:off x="2095423" y="600667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27C1E5C-9E52-C34F-A883-14F56F2080EB}"/>
                </a:ext>
              </a:extLst>
            </p:cNvPr>
            <p:cNvSpPr txBox="1"/>
            <p:nvPr/>
          </p:nvSpPr>
          <p:spPr>
            <a:xfrm>
              <a:off x="2953816" y="572116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FB57776-4F71-0B4D-ADD9-CF489A84634B}"/>
                </a:ext>
              </a:extLst>
            </p:cNvPr>
            <p:cNvSpPr txBox="1"/>
            <p:nvPr/>
          </p:nvSpPr>
          <p:spPr>
            <a:xfrm>
              <a:off x="3040061" y="535901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194791B5-C480-BD44-874D-43470AF768DC}"/>
                </a:ext>
              </a:extLst>
            </p:cNvPr>
            <p:cNvSpPr txBox="1"/>
            <p:nvPr/>
          </p:nvSpPr>
          <p:spPr>
            <a:xfrm>
              <a:off x="2095423" y="6494036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acyclic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59CE39CF-2F8E-AF46-99E7-05F5220ED107}"/>
                </a:ext>
              </a:extLst>
            </p:cNvPr>
            <p:cNvSpPr txBox="1"/>
            <p:nvPr/>
          </p:nvSpPr>
          <p:spPr>
            <a:xfrm>
              <a:off x="1818222" y="583274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A59F2D5-7EDC-4342-90F4-39E0415CDED3}"/>
              </a:ext>
            </a:extLst>
          </p:cNvPr>
          <p:cNvGrpSpPr/>
          <p:nvPr/>
        </p:nvGrpSpPr>
        <p:grpSpPr>
          <a:xfrm>
            <a:off x="5227111" y="2957090"/>
            <a:ext cx="2724768" cy="1820004"/>
            <a:chOff x="5227111" y="2957090"/>
            <a:chExt cx="2724768" cy="1820004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BBFF312-6EB9-F64E-9575-1128E6B7D812}"/>
                </a:ext>
              </a:extLst>
            </p:cNvPr>
            <p:cNvSpPr/>
            <p:nvPr/>
          </p:nvSpPr>
          <p:spPr>
            <a:xfrm>
              <a:off x="5777733" y="297268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8871932-4832-0049-8EE7-57D1335498AF}"/>
                </a:ext>
              </a:extLst>
            </p:cNvPr>
            <p:cNvSpPr/>
            <p:nvPr/>
          </p:nvSpPr>
          <p:spPr>
            <a:xfrm>
              <a:off x="7800877" y="297302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871682B4-BBA1-3C44-AE12-1099BCD8DA73}"/>
                </a:ext>
              </a:extLst>
            </p:cNvPr>
            <p:cNvSpPr/>
            <p:nvPr/>
          </p:nvSpPr>
          <p:spPr>
            <a:xfrm>
              <a:off x="7443209" y="374845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29D1BF24-7D3A-5D40-8AC7-2DB25DA000B7}"/>
                </a:ext>
              </a:extLst>
            </p:cNvPr>
            <p:cNvSpPr/>
            <p:nvPr/>
          </p:nvSpPr>
          <p:spPr>
            <a:xfrm>
              <a:off x="6546290" y="382211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6E30F50C-2902-6B4F-864A-91419221CA9E}"/>
                </a:ext>
              </a:extLst>
            </p:cNvPr>
            <p:cNvSpPr/>
            <p:nvPr/>
          </p:nvSpPr>
          <p:spPr>
            <a:xfrm>
              <a:off x="5930133" y="350660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46258AB-D1C8-C342-A40A-162BC6C8F009}"/>
                </a:ext>
              </a:extLst>
            </p:cNvPr>
            <p:cNvSpPr/>
            <p:nvPr/>
          </p:nvSpPr>
          <p:spPr>
            <a:xfrm>
              <a:off x="5227111" y="3274428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D4DFEA8D-D1A2-2749-B85A-A3A6AA17E575}"/>
                </a:ext>
              </a:extLst>
            </p:cNvPr>
            <p:cNvSpPr/>
            <p:nvPr/>
          </p:nvSpPr>
          <p:spPr>
            <a:xfrm>
              <a:off x="5790946" y="434729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0268792-BC5F-D047-888E-422A4AE5C7FE}"/>
                </a:ext>
              </a:extLst>
            </p:cNvPr>
            <p:cNvSpPr/>
            <p:nvPr/>
          </p:nvSpPr>
          <p:spPr>
            <a:xfrm>
              <a:off x="7186198" y="434729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D2E4A05-B8D2-B340-9746-A8830F477B21}"/>
                </a:ext>
              </a:extLst>
            </p:cNvPr>
            <p:cNvCxnSpPr>
              <a:stCxn id="444" idx="6"/>
              <a:endCxn id="445" idx="2"/>
            </p:cNvCxnSpPr>
            <p:nvPr/>
          </p:nvCxnSpPr>
          <p:spPr>
            <a:xfrm>
              <a:off x="5928735" y="3048183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6DF20356-2BA7-E445-B79D-1734B40912C3}"/>
                </a:ext>
              </a:extLst>
            </p:cNvPr>
            <p:cNvCxnSpPr>
              <a:cxnSpLocks/>
              <a:stCxn id="444" idx="2"/>
              <a:endCxn id="449" idx="7"/>
            </p:cNvCxnSpPr>
            <p:nvPr/>
          </p:nvCxnSpPr>
          <p:spPr>
            <a:xfrm flipH="1">
              <a:off x="5355999" y="3048183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9CA39B15-D771-FD40-8D6E-EAD46D000C10}"/>
                </a:ext>
              </a:extLst>
            </p:cNvPr>
            <p:cNvCxnSpPr>
              <a:cxnSpLocks/>
              <a:stCxn id="449" idx="5"/>
              <a:endCxn id="448" idx="2"/>
            </p:cNvCxnSpPr>
            <p:nvPr/>
          </p:nvCxnSpPr>
          <p:spPr>
            <a:xfrm>
              <a:off x="5355999" y="3403316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74D7EE91-46C5-DE42-9223-3B772753FA4A}"/>
                </a:ext>
              </a:extLst>
            </p:cNvPr>
            <p:cNvCxnSpPr>
              <a:cxnSpLocks/>
              <a:stCxn id="448" idx="6"/>
              <a:endCxn id="445" idx="2"/>
            </p:cNvCxnSpPr>
            <p:nvPr/>
          </p:nvCxnSpPr>
          <p:spPr>
            <a:xfrm flipV="1">
              <a:off x="6081135" y="3048530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4CD9C89-889F-F04C-B6D5-262C61F28149}"/>
                </a:ext>
              </a:extLst>
            </p:cNvPr>
            <p:cNvCxnSpPr>
              <a:cxnSpLocks/>
              <a:stCxn id="447" idx="6"/>
              <a:endCxn id="446" idx="2"/>
            </p:cNvCxnSpPr>
            <p:nvPr/>
          </p:nvCxnSpPr>
          <p:spPr>
            <a:xfrm flipV="1">
              <a:off x="6697292" y="3823960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B1C8F9FD-2B8D-A640-98CF-30C3D4FCD1D5}"/>
                </a:ext>
              </a:extLst>
            </p:cNvPr>
            <p:cNvCxnSpPr>
              <a:cxnSpLocks/>
              <a:stCxn id="445" idx="4"/>
              <a:endCxn id="446" idx="7"/>
            </p:cNvCxnSpPr>
            <p:nvPr/>
          </p:nvCxnSpPr>
          <p:spPr>
            <a:xfrm flipH="1">
              <a:off x="7572097" y="3124031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9A5C194-AA6E-7F43-B6E8-EFCA6AE98315}"/>
                </a:ext>
              </a:extLst>
            </p:cNvPr>
            <p:cNvCxnSpPr>
              <a:cxnSpLocks/>
              <a:stCxn id="446" idx="4"/>
              <a:endCxn id="451" idx="7"/>
            </p:cNvCxnSpPr>
            <p:nvPr/>
          </p:nvCxnSpPr>
          <p:spPr>
            <a:xfrm flipH="1">
              <a:off x="7315086" y="3899461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703BBFDE-914D-3C47-8D25-25612FEF1863}"/>
                </a:ext>
              </a:extLst>
            </p:cNvPr>
            <p:cNvCxnSpPr>
              <a:cxnSpLocks/>
              <a:stCxn id="447" idx="5"/>
              <a:endCxn id="451" idx="2"/>
            </p:cNvCxnSpPr>
            <p:nvPr/>
          </p:nvCxnSpPr>
          <p:spPr>
            <a:xfrm>
              <a:off x="6675178" y="3951003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CE01D12B-9606-294F-98C1-F641AAA2AF22}"/>
                </a:ext>
              </a:extLst>
            </p:cNvPr>
            <p:cNvCxnSpPr>
              <a:cxnSpLocks/>
              <a:stCxn id="450" idx="6"/>
              <a:endCxn id="451" idx="2"/>
            </p:cNvCxnSpPr>
            <p:nvPr/>
          </p:nvCxnSpPr>
          <p:spPr>
            <a:xfrm>
              <a:off x="5941948" y="4422791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F9B9E42-8DE2-744F-9907-BC34A15A4F43}"/>
                </a:ext>
              </a:extLst>
            </p:cNvPr>
            <p:cNvCxnSpPr>
              <a:cxnSpLocks/>
              <a:stCxn id="449" idx="4"/>
              <a:endCxn id="450" idx="1"/>
            </p:cNvCxnSpPr>
            <p:nvPr/>
          </p:nvCxnSpPr>
          <p:spPr>
            <a:xfrm>
              <a:off x="5302612" y="3425430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9AF001E-5E7E-B640-8178-D281FAF269D7}"/>
                </a:ext>
              </a:extLst>
            </p:cNvPr>
            <p:cNvCxnSpPr>
              <a:cxnSpLocks/>
              <a:stCxn id="448" idx="4"/>
              <a:endCxn id="450" idx="0"/>
            </p:cNvCxnSpPr>
            <p:nvPr/>
          </p:nvCxnSpPr>
          <p:spPr>
            <a:xfrm flipH="1">
              <a:off x="5866447" y="3657609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5CFFD9A-1C35-254A-BE18-92222E5526D6}"/>
                </a:ext>
              </a:extLst>
            </p:cNvPr>
            <p:cNvCxnSpPr>
              <a:cxnSpLocks/>
              <a:stCxn id="448" idx="5"/>
              <a:endCxn id="447" idx="1"/>
            </p:cNvCxnSpPr>
            <p:nvPr/>
          </p:nvCxnSpPr>
          <p:spPr>
            <a:xfrm>
              <a:off x="6059021" y="3635495"/>
              <a:ext cx="509383" cy="2087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D041417E-FEC9-4749-A030-F5B9640D13D1}"/>
                </a:ext>
              </a:extLst>
            </p:cNvPr>
            <p:cNvCxnSpPr>
              <a:cxnSpLocks/>
              <a:stCxn id="447" idx="3"/>
              <a:endCxn id="450" idx="7"/>
            </p:cNvCxnSpPr>
            <p:nvPr/>
          </p:nvCxnSpPr>
          <p:spPr>
            <a:xfrm flipH="1">
              <a:off x="5919834" y="3951003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A1F4EDC-970E-7C4C-BC36-DCE4C3DA6018}"/>
                </a:ext>
              </a:extLst>
            </p:cNvPr>
            <p:cNvCxnSpPr>
              <a:cxnSpLocks/>
              <a:stCxn id="445" idx="3"/>
              <a:endCxn id="447" idx="7"/>
            </p:cNvCxnSpPr>
            <p:nvPr/>
          </p:nvCxnSpPr>
          <p:spPr>
            <a:xfrm flipH="1">
              <a:off x="6675178" y="3101917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E7674A9-3AEC-1447-94D6-2C1F5BF2E663}"/>
                </a:ext>
              </a:extLst>
            </p:cNvPr>
            <p:cNvSpPr txBox="1"/>
            <p:nvPr/>
          </p:nvSpPr>
          <p:spPr>
            <a:xfrm>
              <a:off x="6715831" y="295709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93A0490F-CAA2-214A-A9F5-9C93E32BECCB}"/>
                </a:ext>
              </a:extLst>
            </p:cNvPr>
            <p:cNvSpPr txBox="1"/>
            <p:nvPr/>
          </p:nvSpPr>
          <p:spPr>
            <a:xfrm>
              <a:off x="6743794" y="326175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C9242DE5-6FEB-6846-BD9F-4B93A73D86A6}"/>
                </a:ext>
              </a:extLst>
            </p:cNvPr>
            <p:cNvSpPr txBox="1"/>
            <p:nvPr/>
          </p:nvSpPr>
          <p:spPr>
            <a:xfrm>
              <a:off x="7614967" y="339096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A2298DF-FEAA-1B42-9493-AA4FF720CCC5}"/>
                </a:ext>
              </a:extLst>
            </p:cNvPr>
            <p:cNvSpPr txBox="1"/>
            <p:nvPr/>
          </p:nvSpPr>
          <p:spPr>
            <a:xfrm>
              <a:off x="7315086" y="408142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9DB2070-55AD-4540-BD32-4F8BD905CCDF}"/>
                </a:ext>
              </a:extLst>
            </p:cNvPr>
            <p:cNvSpPr txBox="1"/>
            <p:nvPr/>
          </p:nvSpPr>
          <p:spPr>
            <a:xfrm>
              <a:off x="6804699" y="407715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1176B803-1C7B-DC4E-8AF4-F9477A603EC1}"/>
                </a:ext>
              </a:extLst>
            </p:cNvPr>
            <p:cNvSpPr txBox="1"/>
            <p:nvPr/>
          </p:nvSpPr>
          <p:spPr>
            <a:xfrm>
              <a:off x="5571949" y="34055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960C2831-29E8-2341-952C-57783FD54EA4}"/>
                </a:ext>
              </a:extLst>
            </p:cNvPr>
            <p:cNvSpPr txBox="1"/>
            <p:nvPr/>
          </p:nvSpPr>
          <p:spPr>
            <a:xfrm>
              <a:off x="5472094" y="306933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DF95F288-9A28-354A-AD69-6DF808A25EFC}"/>
                </a:ext>
              </a:extLst>
            </p:cNvPr>
            <p:cNvSpPr txBox="1"/>
            <p:nvPr/>
          </p:nvSpPr>
          <p:spPr>
            <a:xfrm>
              <a:off x="5467796" y="380155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A83A138A-7FC6-9241-A56A-8483DEFE3625}"/>
                </a:ext>
              </a:extLst>
            </p:cNvPr>
            <p:cNvSpPr txBox="1"/>
            <p:nvPr/>
          </p:nvSpPr>
          <p:spPr>
            <a:xfrm>
              <a:off x="6236493" y="36570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720D0A48-E7A6-B247-A610-D00B8FC9621B}"/>
                </a:ext>
              </a:extLst>
            </p:cNvPr>
            <p:cNvSpPr txBox="1"/>
            <p:nvPr/>
          </p:nvSpPr>
          <p:spPr>
            <a:xfrm>
              <a:off x="6129186" y="40616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18196FF2-8A1D-E445-A68D-5709CFBC8DA3}"/>
                </a:ext>
              </a:extLst>
            </p:cNvPr>
            <p:cNvSpPr txBox="1"/>
            <p:nvPr/>
          </p:nvSpPr>
          <p:spPr>
            <a:xfrm>
              <a:off x="6987579" y="377613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25374AD7-3ECE-1843-B72C-3A0F365534C5}"/>
                </a:ext>
              </a:extLst>
            </p:cNvPr>
            <p:cNvSpPr txBox="1"/>
            <p:nvPr/>
          </p:nvSpPr>
          <p:spPr>
            <a:xfrm>
              <a:off x="7073824" y="3413988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C555CACD-7A2F-0243-9A31-7BA43E7374DD}"/>
                </a:ext>
              </a:extLst>
            </p:cNvPr>
            <p:cNvSpPr txBox="1"/>
            <p:nvPr/>
          </p:nvSpPr>
          <p:spPr>
            <a:xfrm>
              <a:off x="6034865" y="4500095"/>
              <a:ext cx="1148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connected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8E5E58B3-2B93-D144-AF90-20775B6E8BF5}"/>
                </a:ext>
              </a:extLst>
            </p:cNvPr>
            <p:cNvSpPr txBox="1"/>
            <p:nvPr/>
          </p:nvSpPr>
          <p:spPr>
            <a:xfrm>
              <a:off x="5851985" y="38877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9EA70675-9E59-4947-95CF-6E56EC9ECE79}"/>
                </a:ext>
              </a:extLst>
            </p:cNvPr>
            <p:cNvSpPr txBox="1"/>
            <p:nvPr/>
          </p:nvSpPr>
          <p:spPr>
            <a:xfrm>
              <a:off x="6492298" y="434390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77AED14-DF5F-8E43-B202-A59823412EC3}"/>
              </a:ext>
            </a:extLst>
          </p:cNvPr>
          <p:cNvGrpSpPr/>
          <p:nvPr/>
        </p:nvGrpSpPr>
        <p:grpSpPr>
          <a:xfrm>
            <a:off x="4922997" y="4899445"/>
            <a:ext cx="3763403" cy="1875871"/>
            <a:chOff x="4922997" y="4899445"/>
            <a:chExt cx="3763403" cy="1875871"/>
          </a:xfrm>
        </p:grpSpPr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AF176F6C-207E-E94E-8EEE-F2D180EC0B1F}"/>
                </a:ext>
              </a:extLst>
            </p:cNvPr>
            <p:cNvSpPr/>
            <p:nvPr/>
          </p:nvSpPr>
          <p:spPr>
            <a:xfrm>
              <a:off x="5776477" y="491503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ABD2B70C-D92A-0643-A284-0D68870857B0}"/>
                </a:ext>
              </a:extLst>
            </p:cNvPr>
            <p:cNvSpPr/>
            <p:nvPr/>
          </p:nvSpPr>
          <p:spPr>
            <a:xfrm>
              <a:off x="7799621" y="491538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C3C9521-F879-5B4B-AA70-6967E710103C}"/>
                </a:ext>
              </a:extLst>
            </p:cNvPr>
            <p:cNvSpPr/>
            <p:nvPr/>
          </p:nvSpPr>
          <p:spPr>
            <a:xfrm>
              <a:off x="7441953" y="569081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3A63DE6C-26B5-D047-AB35-37732C9D27D3}"/>
                </a:ext>
              </a:extLst>
            </p:cNvPr>
            <p:cNvSpPr/>
            <p:nvPr/>
          </p:nvSpPr>
          <p:spPr>
            <a:xfrm>
              <a:off x="6545034" y="576447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CDADE78-0720-F542-9C06-9BCA71E3D707}"/>
                </a:ext>
              </a:extLst>
            </p:cNvPr>
            <p:cNvSpPr/>
            <p:nvPr/>
          </p:nvSpPr>
          <p:spPr>
            <a:xfrm>
              <a:off x="5928877" y="5448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D88A47B5-6855-1F45-9DA8-2F33184517E3}"/>
                </a:ext>
              </a:extLst>
            </p:cNvPr>
            <p:cNvSpPr/>
            <p:nvPr/>
          </p:nvSpPr>
          <p:spPr>
            <a:xfrm>
              <a:off x="5225855" y="5216783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309EDCF-EDDB-6047-8895-A824DF06F283}"/>
                </a:ext>
              </a:extLst>
            </p:cNvPr>
            <p:cNvSpPr/>
            <p:nvPr/>
          </p:nvSpPr>
          <p:spPr>
            <a:xfrm>
              <a:off x="5789690" y="628964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8549DD15-C68F-B846-B446-D70309A046A0}"/>
                </a:ext>
              </a:extLst>
            </p:cNvPr>
            <p:cNvSpPr/>
            <p:nvPr/>
          </p:nvSpPr>
          <p:spPr>
            <a:xfrm>
              <a:off x="7184942" y="628964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07B00B0-67B5-1047-99CE-F86C87C7A4DC}"/>
                </a:ext>
              </a:extLst>
            </p:cNvPr>
            <p:cNvCxnSpPr>
              <a:stCxn id="480" idx="6"/>
              <a:endCxn id="481" idx="2"/>
            </p:cNvCxnSpPr>
            <p:nvPr/>
          </p:nvCxnSpPr>
          <p:spPr>
            <a:xfrm>
              <a:off x="5927479" y="4990538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2E13FAD-8939-FD4D-A9CB-FA8435DE27E1}"/>
                </a:ext>
              </a:extLst>
            </p:cNvPr>
            <p:cNvCxnSpPr>
              <a:cxnSpLocks/>
              <a:stCxn id="480" idx="2"/>
              <a:endCxn id="485" idx="7"/>
            </p:cNvCxnSpPr>
            <p:nvPr/>
          </p:nvCxnSpPr>
          <p:spPr>
            <a:xfrm flipH="1">
              <a:off x="5354743" y="4990538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9EF1E25-4DD2-2B4E-AD22-18E5509F4A5F}"/>
                </a:ext>
              </a:extLst>
            </p:cNvPr>
            <p:cNvCxnSpPr>
              <a:cxnSpLocks/>
              <a:stCxn id="485" idx="5"/>
              <a:endCxn id="484" idx="2"/>
            </p:cNvCxnSpPr>
            <p:nvPr/>
          </p:nvCxnSpPr>
          <p:spPr>
            <a:xfrm>
              <a:off x="5354743" y="5345671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DC2A5466-0620-454F-B34B-255349B1D00D}"/>
                </a:ext>
              </a:extLst>
            </p:cNvPr>
            <p:cNvCxnSpPr>
              <a:cxnSpLocks/>
              <a:stCxn id="484" idx="6"/>
              <a:endCxn id="481" idx="2"/>
            </p:cNvCxnSpPr>
            <p:nvPr/>
          </p:nvCxnSpPr>
          <p:spPr>
            <a:xfrm flipV="1">
              <a:off x="6079879" y="4990885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05FE6342-5721-AC4F-9FCA-F7C950CE1EA3}"/>
                </a:ext>
              </a:extLst>
            </p:cNvPr>
            <p:cNvCxnSpPr>
              <a:cxnSpLocks/>
              <a:stCxn id="483" idx="6"/>
              <a:endCxn id="482" idx="2"/>
            </p:cNvCxnSpPr>
            <p:nvPr/>
          </p:nvCxnSpPr>
          <p:spPr>
            <a:xfrm flipV="1">
              <a:off x="6696036" y="5766315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7E2190A-F96B-954C-BF8F-B7830B709CF2}"/>
                </a:ext>
              </a:extLst>
            </p:cNvPr>
            <p:cNvCxnSpPr>
              <a:cxnSpLocks/>
              <a:stCxn id="481" idx="4"/>
              <a:endCxn id="482" idx="7"/>
            </p:cNvCxnSpPr>
            <p:nvPr/>
          </p:nvCxnSpPr>
          <p:spPr>
            <a:xfrm flipH="1">
              <a:off x="7570841" y="5066386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3849BE9-75F4-E14D-B691-016C72947826}"/>
                </a:ext>
              </a:extLst>
            </p:cNvPr>
            <p:cNvCxnSpPr>
              <a:cxnSpLocks/>
              <a:stCxn id="482" idx="4"/>
              <a:endCxn id="487" idx="7"/>
            </p:cNvCxnSpPr>
            <p:nvPr/>
          </p:nvCxnSpPr>
          <p:spPr>
            <a:xfrm flipH="1">
              <a:off x="7313830" y="5841816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FE1AD397-CC81-1F42-A62E-B9683A71A41E}"/>
                </a:ext>
              </a:extLst>
            </p:cNvPr>
            <p:cNvCxnSpPr>
              <a:cxnSpLocks/>
              <a:stCxn id="483" idx="5"/>
              <a:endCxn id="487" idx="2"/>
            </p:cNvCxnSpPr>
            <p:nvPr/>
          </p:nvCxnSpPr>
          <p:spPr>
            <a:xfrm>
              <a:off x="6673922" y="5893358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0FA317C-FCA3-7940-8BCD-98EC476C4DCA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5940692" y="6365146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D322779-EC45-E74B-8B02-27B2A3D7DD77}"/>
                </a:ext>
              </a:extLst>
            </p:cNvPr>
            <p:cNvCxnSpPr>
              <a:cxnSpLocks/>
              <a:stCxn id="485" idx="4"/>
              <a:endCxn id="486" idx="1"/>
            </p:cNvCxnSpPr>
            <p:nvPr/>
          </p:nvCxnSpPr>
          <p:spPr>
            <a:xfrm>
              <a:off x="5301356" y="5367785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2903254-7C6A-0944-AF26-EE3FC1FD058C}"/>
                </a:ext>
              </a:extLst>
            </p:cNvPr>
            <p:cNvCxnSpPr>
              <a:cxnSpLocks/>
              <a:stCxn id="484" idx="4"/>
              <a:endCxn id="486" idx="0"/>
            </p:cNvCxnSpPr>
            <p:nvPr/>
          </p:nvCxnSpPr>
          <p:spPr>
            <a:xfrm flipH="1">
              <a:off x="5865191" y="5599964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A8555A5-350D-2D4B-8BBA-4CBF3AA525C5}"/>
                </a:ext>
              </a:extLst>
            </p:cNvPr>
            <p:cNvCxnSpPr>
              <a:cxnSpLocks/>
              <a:stCxn id="484" idx="5"/>
              <a:endCxn id="483" idx="1"/>
            </p:cNvCxnSpPr>
            <p:nvPr/>
          </p:nvCxnSpPr>
          <p:spPr>
            <a:xfrm>
              <a:off x="6057765" y="5577850"/>
              <a:ext cx="509383" cy="208734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88B2DC7-C0E4-494F-9046-5FAEEB370272}"/>
                </a:ext>
              </a:extLst>
            </p:cNvPr>
            <p:cNvCxnSpPr>
              <a:cxnSpLocks/>
              <a:stCxn id="483" idx="3"/>
              <a:endCxn id="486" idx="7"/>
            </p:cNvCxnSpPr>
            <p:nvPr/>
          </p:nvCxnSpPr>
          <p:spPr>
            <a:xfrm flipH="1">
              <a:off x="5918578" y="5893358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42B7652-AA35-7444-80AF-11CE562115B6}"/>
                </a:ext>
              </a:extLst>
            </p:cNvPr>
            <p:cNvCxnSpPr>
              <a:cxnSpLocks/>
              <a:stCxn id="481" idx="3"/>
              <a:endCxn id="483" idx="7"/>
            </p:cNvCxnSpPr>
            <p:nvPr/>
          </p:nvCxnSpPr>
          <p:spPr>
            <a:xfrm flipH="1">
              <a:off x="6673922" y="5044272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3EDB6FBC-EB7F-D449-BA7A-9B75E1AB3082}"/>
                </a:ext>
              </a:extLst>
            </p:cNvPr>
            <p:cNvSpPr txBox="1"/>
            <p:nvPr/>
          </p:nvSpPr>
          <p:spPr>
            <a:xfrm>
              <a:off x="6714575" y="48994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2E817B8D-547B-AF4C-A639-D7340D73E403}"/>
                </a:ext>
              </a:extLst>
            </p:cNvPr>
            <p:cNvSpPr txBox="1"/>
            <p:nvPr/>
          </p:nvSpPr>
          <p:spPr>
            <a:xfrm>
              <a:off x="6742538" y="520410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200D20BB-790B-414F-B5FF-747B6696DE76}"/>
                </a:ext>
              </a:extLst>
            </p:cNvPr>
            <p:cNvSpPr txBox="1"/>
            <p:nvPr/>
          </p:nvSpPr>
          <p:spPr>
            <a:xfrm>
              <a:off x="7613711" y="53333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FD6A11AF-14B5-FE47-8DC4-B916E7DA683C}"/>
                </a:ext>
              </a:extLst>
            </p:cNvPr>
            <p:cNvSpPr txBox="1"/>
            <p:nvPr/>
          </p:nvSpPr>
          <p:spPr>
            <a:xfrm>
              <a:off x="7313830" y="602378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C150519A-B351-9E46-AA92-2CE79C470F3B}"/>
                </a:ext>
              </a:extLst>
            </p:cNvPr>
            <p:cNvSpPr txBox="1"/>
            <p:nvPr/>
          </p:nvSpPr>
          <p:spPr>
            <a:xfrm>
              <a:off x="6803443" y="601950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7F78E75F-B253-0642-B835-43FB6BF2E3A2}"/>
                </a:ext>
              </a:extLst>
            </p:cNvPr>
            <p:cNvSpPr txBox="1"/>
            <p:nvPr/>
          </p:nvSpPr>
          <p:spPr>
            <a:xfrm>
              <a:off x="5570693" y="53479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4D69FAB9-15CF-2642-B0A3-5893DD03DA7C}"/>
                </a:ext>
              </a:extLst>
            </p:cNvPr>
            <p:cNvSpPr txBox="1"/>
            <p:nvPr/>
          </p:nvSpPr>
          <p:spPr>
            <a:xfrm>
              <a:off x="5470838" y="50116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BF1B0CFE-1A3C-D048-BCE9-3B4386D533FC}"/>
                </a:ext>
              </a:extLst>
            </p:cNvPr>
            <p:cNvSpPr txBox="1"/>
            <p:nvPr/>
          </p:nvSpPr>
          <p:spPr>
            <a:xfrm>
              <a:off x="5466540" y="574391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89C3A4B5-30CA-6D45-962B-546CAECE263F}"/>
                </a:ext>
              </a:extLst>
            </p:cNvPr>
            <p:cNvSpPr txBox="1"/>
            <p:nvPr/>
          </p:nvSpPr>
          <p:spPr>
            <a:xfrm>
              <a:off x="6235237" y="559937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9F246533-90E1-5346-AA6C-848BFEC648C5}"/>
                </a:ext>
              </a:extLst>
            </p:cNvPr>
            <p:cNvSpPr txBox="1"/>
            <p:nvPr/>
          </p:nvSpPr>
          <p:spPr>
            <a:xfrm>
              <a:off x="6127930" y="60040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528EDC1F-0447-B84E-960E-9E8176DDBD40}"/>
                </a:ext>
              </a:extLst>
            </p:cNvPr>
            <p:cNvSpPr txBox="1"/>
            <p:nvPr/>
          </p:nvSpPr>
          <p:spPr>
            <a:xfrm>
              <a:off x="6986323" y="571849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BF4C6032-9975-5F40-B8EF-404CF060E328}"/>
                </a:ext>
              </a:extLst>
            </p:cNvPr>
            <p:cNvSpPr txBox="1"/>
            <p:nvPr/>
          </p:nvSpPr>
          <p:spPr>
            <a:xfrm>
              <a:off x="7072568" y="5356343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01D44894-71A1-8343-AC58-3C76F2F65079}"/>
                </a:ext>
              </a:extLst>
            </p:cNvPr>
            <p:cNvSpPr txBox="1"/>
            <p:nvPr/>
          </p:nvSpPr>
          <p:spPr>
            <a:xfrm>
              <a:off x="4922997" y="6498317"/>
              <a:ext cx="3763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spnning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T: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62FE954-8B55-404B-B72D-5E97A47E9E27}"/>
                </a:ext>
              </a:extLst>
            </p:cNvPr>
            <p:cNvSpPr txBox="1"/>
            <p:nvPr/>
          </p:nvSpPr>
          <p:spPr>
            <a:xfrm>
              <a:off x="5850729" y="583007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561BD389-DE76-FF46-943E-CED33EE8B134}"/>
                </a:ext>
              </a:extLst>
            </p:cNvPr>
            <p:cNvSpPr txBox="1"/>
            <p:nvPr/>
          </p:nvSpPr>
          <p:spPr>
            <a:xfrm>
              <a:off x="6486478" y="628282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9" name="Rectangle 518">
            <a:extLst>
              <a:ext uri="{FF2B5EF4-FFF2-40B4-BE49-F238E27FC236}">
                <a16:creationId xmlns:a16="http://schemas.microsoft.com/office/drawing/2014/main" id="{EFB209F0-4209-9848-938E-711829497B80}"/>
              </a:ext>
            </a:extLst>
          </p:cNvPr>
          <p:cNvSpPr/>
          <p:nvPr/>
        </p:nvSpPr>
        <p:spPr>
          <a:xfrm>
            <a:off x="3413237" y="4242442"/>
            <a:ext cx="2251322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Brute force.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Try all spanning trees?</a:t>
            </a:r>
          </a:p>
        </p:txBody>
      </p:sp>
    </p:spTree>
    <p:extLst>
      <p:ext uri="{BB962C8B-B14F-4D97-AF65-F5344CB8AC3E}">
        <p14:creationId xmlns:p14="http://schemas.microsoft.com/office/powerpoint/2010/main" val="23415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5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3EF9-AB1D-B84C-A776-22604770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95" y="3836915"/>
            <a:ext cx="3498980" cy="2545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20A24-0A36-C344-B787-42154050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70" y="4907662"/>
            <a:ext cx="3007563" cy="1770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1517-7A08-4B46-BB14-EEF91094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BBA6-04E4-3041-BB88-E57CE283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6252"/>
            <a:ext cx="8229600" cy="2795631"/>
          </a:xfrm>
        </p:spPr>
        <p:txBody>
          <a:bodyPr>
            <a:normAutofit/>
          </a:bodyPr>
          <a:lstStyle/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>
                <a:highlight>
                  <a:srgbClr val="FFFF00"/>
                </a:highlight>
              </a:rPr>
              <a:t>One example </a:t>
            </a:r>
            <a:r>
              <a:rPr lang="en-US" sz="1800" dirty="0"/>
              <a:t>would be a telecommunications company trying to lay </a:t>
            </a:r>
            <a:r>
              <a:rPr lang="en-US" sz="1800" dirty="0">
                <a:solidFill>
                  <a:schemeClr val="accent1"/>
                </a:solidFill>
              </a:rPr>
              <a:t>cable</a:t>
            </a:r>
            <a:r>
              <a:rPr lang="en-US" sz="1800" dirty="0"/>
              <a:t> in a new neighborhood. If it is constrained to bury the cable only along certain paths (e.g. roads), then there would be a graph containing the points (e.g. houses) connected by those paths. </a:t>
            </a:r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/>
              <a:t>Some of the </a:t>
            </a:r>
            <a:r>
              <a:rPr lang="en-US" sz="1800" dirty="0">
                <a:solidFill>
                  <a:srgbClr val="1B8E1D"/>
                </a:solidFill>
              </a:rPr>
              <a:t>paths</a:t>
            </a:r>
            <a:r>
              <a:rPr lang="en-US" sz="1800" dirty="0"/>
              <a:t> might be more expensive, because they are longer, or require the cable to be buried deeper; these paths would be represented by edges with larger weights.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/>
              <a:t>A </a:t>
            </a:r>
            <a:r>
              <a:rPr lang="en-US" altLang="zh-CN" sz="1800" i="1" dirty="0">
                <a:solidFill>
                  <a:schemeClr val="accent2"/>
                </a:solidFill>
              </a:rPr>
              <a:t>MST</a:t>
            </a:r>
            <a:r>
              <a:rPr lang="en-US" sz="1800" dirty="0"/>
              <a:t> would be one with the lowest total cost, representing the least expensive path for laying the cable.</a:t>
            </a:r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FBB48-2A1F-5841-87EE-8C60AA18BFDF}"/>
              </a:ext>
            </a:extLst>
          </p:cNvPr>
          <p:cNvSpPr/>
          <p:nvPr/>
        </p:nvSpPr>
        <p:spPr>
          <a:xfrm>
            <a:off x="457200" y="4043494"/>
            <a:ext cx="4572000" cy="11644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/>
                <a:cs typeface="Times New Roman"/>
              </a:rPr>
              <a:t>Network design. </a:t>
            </a:r>
          </a:p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Cluster analysis. </a:t>
            </a:r>
            <a:r>
              <a:rPr lang="zh-CN" alt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endParaRPr lang="en-US" altLang="zh-CN" sz="20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Indirect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8341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C258-D58A-054D-94FE-A9C0165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latin typeface="Arial"/>
                <a:cs typeface="Arial"/>
              </a:rPr>
              <a:t>Kruskal’s </a:t>
            </a:r>
            <a:r>
              <a:rPr lang="en-US" altLang="zh-CN" spc="45" dirty="0">
                <a:latin typeface="Arial"/>
                <a:cs typeface="Arial"/>
              </a:rPr>
              <a:t>A</a:t>
            </a:r>
            <a:r>
              <a:rPr lang="en-US" spc="45" dirty="0">
                <a:latin typeface="Arial"/>
                <a:cs typeface="Arial"/>
              </a:rPr>
              <a:t>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98956-9794-C94F-8529-3AB9530FF301}"/>
              </a:ext>
            </a:extLst>
          </p:cNvPr>
          <p:cNvSpPr/>
          <p:nvPr/>
        </p:nvSpPr>
        <p:spPr>
          <a:xfrm>
            <a:off x="775980" y="1467972"/>
            <a:ext cx="6052659" cy="63607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Consider edges in ascending order of weight.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 next edge to tree T unless doing so would create a cycle.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ABD5EC-EA1D-1842-B8FC-CB756DD3F62E}"/>
              </a:ext>
            </a:extLst>
          </p:cNvPr>
          <p:cNvSpPr/>
          <p:nvPr/>
        </p:nvSpPr>
        <p:spPr>
          <a:xfrm>
            <a:off x="2723390" y="2709050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77222D-3C3A-6147-99BD-1F031D2EA11C}"/>
              </a:ext>
            </a:extLst>
          </p:cNvPr>
          <p:cNvCxnSpPr>
            <a:cxnSpLocks/>
            <a:stCxn id="21" idx="1"/>
            <a:endCxn id="6" idx="5"/>
          </p:cNvCxnSpPr>
          <p:nvPr/>
        </p:nvCxnSpPr>
        <p:spPr>
          <a:xfrm flipH="1" flipV="1">
            <a:off x="3118330" y="3124529"/>
            <a:ext cx="926831" cy="109083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B4F829-8E15-7C4D-8E0F-B3398330AD35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>
          <a:xfrm>
            <a:off x="4778023" y="3493841"/>
            <a:ext cx="1106201" cy="2025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E30B0-B566-8648-B810-9ACCA1FC6D90}"/>
              </a:ext>
            </a:extLst>
          </p:cNvPr>
          <p:cNvCxnSpPr>
            <a:cxnSpLocks/>
            <a:stCxn id="26" idx="7"/>
            <a:endCxn id="21" idx="3"/>
          </p:cNvCxnSpPr>
          <p:nvPr/>
        </p:nvCxnSpPr>
        <p:spPr>
          <a:xfrm flipV="1">
            <a:off x="3579343" y="4559560"/>
            <a:ext cx="465818" cy="4708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7B2634-00EF-B640-B4B8-AA2656A70461}"/>
              </a:ext>
            </a:extLst>
          </p:cNvPr>
          <p:cNvCxnSpPr>
            <a:cxnSpLocks/>
            <a:stCxn id="22" idx="2"/>
            <a:endCxn id="6" idx="6"/>
          </p:cNvCxnSpPr>
          <p:nvPr/>
        </p:nvCxnSpPr>
        <p:spPr>
          <a:xfrm flipH="1" flipV="1">
            <a:off x="3186090" y="2952432"/>
            <a:ext cx="1196994" cy="36931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52E4FB-64D6-4E49-BBC4-9CB3B520C9D7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1342890" y="4395449"/>
            <a:ext cx="231350" cy="90787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DF1E83-E6CB-414C-8B5A-875EC129C7FD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2626265" y="3195813"/>
            <a:ext cx="328475" cy="89095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C16319-C166-4846-8C09-EF15CC39B847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>
            <a:off x="2626265" y="4573528"/>
            <a:ext cx="625898" cy="456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1991F4-8459-C94C-9A76-E9D8338C9B38}"/>
              </a:ext>
            </a:extLst>
          </p:cNvPr>
          <p:cNvCxnSpPr>
            <a:cxnSpLocks/>
            <a:stCxn id="23" idx="7"/>
            <a:endCxn id="27" idx="3"/>
          </p:cNvCxnSpPr>
          <p:nvPr/>
        </p:nvCxnSpPr>
        <p:spPr>
          <a:xfrm flipV="1">
            <a:off x="1737829" y="4502244"/>
            <a:ext cx="724846" cy="87236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5FDBB-7C64-0B4D-B588-4E0303E5C2EB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1805589" y="5546703"/>
            <a:ext cx="3847285" cy="2164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EBC8CD-D4CE-2840-ACD1-FCF8181C3234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3647103" y="5202508"/>
            <a:ext cx="2005772" cy="5606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3659D9-0755-A048-8CD4-B1C42A77A8D4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1805589" y="5202508"/>
            <a:ext cx="1378814" cy="344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625175-A1FB-2245-AD19-AA25F69A7041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1574240" y="4152067"/>
            <a:ext cx="820676" cy="1780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5F7A44-4D75-8446-8B1D-3C88AACE0C23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 flipH="1" flipV="1">
            <a:off x="2857615" y="4330147"/>
            <a:ext cx="1119786" cy="573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783556-1429-8E42-B357-B8403C882544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1506479" y="3124529"/>
            <a:ext cx="1284671" cy="8554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0432B3C-1A99-5D4E-A525-BDE26A68E434}"/>
              </a:ext>
            </a:extLst>
          </p:cNvPr>
          <p:cNvSpPr/>
          <p:nvPr/>
        </p:nvSpPr>
        <p:spPr>
          <a:xfrm>
            <a:off x="3977401" y="4144081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B1D5EB-194E-7547-AF4B-F67FBA3D35AE}"/>
              </a:ext>
            </a:extLst>
          </p:cNvPr>
          <p:cNvSpPr/>
          <p:nvPr/>
        </p:nvSpPr>
        <p:spPr>
          <a:xfrm>
            <a:off x="4383084" y="3078362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E68E8-7091-3D4B-8334-55F359444260}"/>
              </a:ext>
            </a:extLst>
          </p:cNvPr>
          <p:cNvSpPr/>
          <p:nvPr/>
        </p:nvSpPr>
        <p:spPr>
          <a:xfrm>
            <a:off x="1342890" y="5303322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37DBC-E56F-6046-AB02-8DA06CA2CF3A}"/>
              </a:ext>
            </a:extLst>
          </p:cNvPr>
          <p:cNvSpPr/>
          <p:nvPr/>
        </p:nvSpPr>
        <p:spPr>
          <a:xfrm>
            <a:off x="1111540" y="3908685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E9375C-D257-AE4A-A9CD-40A7A9A23D7A}"/>
              </a:ext>
            </a:extLst>
          </p:cNvPr>
          <p:cNvSpPr/>
          <p:nvPr/>
        </p:nvSpPr>
        <p:spPr>
          <a:xfrm>
            <a:off x="5652874" y="5519754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C19DC-EA6F-B447-BC24-7CFD7C8D6DFE}"/>
              </a:ext>
            </a:extLst>
          </p:cNvPr>
          <p:cNvSpPr/>
          <p:nvPr/>
        </p:nvSpPr>
        <p:spPr>
          <a:xfrm>
            <a:off x="3184403" y="4959126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4B3E14-01B1-3240-917B-C7181E91F716}"/>
              </a:ext>
            </a:extLst>
          </p:cNvPr>
          <p:cNvSpPr/>
          <p:nvPr/>
        </p:nvSpPr>
        <p:spPr>
          <a:xfrm>
            <a:off x="2394915" y="4086765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6AC4D2-7C64-9E42-BA8A-FD46B783D511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4208750" y="3565125"/>
            <a:ext cx="405683" cy="5789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F16323-15BA-9644-953F-E26607F0AA2F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4372340" y="4559560"/>
            <a:ext cx="1348294" cy="1031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DF34F1F-F077-7143-8877-BA3DB0AAA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32503"/>
              </p:ext>
            </p:extLst>
          </p:nvPr>
        </p:nvGraphicFramePr>
        <p:xfrm>
          <a:off x="6936523" y="2250549"/>
          <a:ext cx="105542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3">
                  <a:extLst>
                    <a:ext uri="{9D8B030D-6E8A-4147-A177-3AD203B41FA5}">
                      <a16:colId xmlns:a16="http://schemas.microsoft.com/office/drawing/2014/main" val="664801681"/>
                    </a:ext>
                  </a:extLst>
                </a:gridCol>
                <a:gridCol w="493187">
                  <a:extLst>
                    <a:ext uri="{9D8B030D-6E8A-4147-A177-3AD203B41FA5}">
                      <a16:colId xmlns:a16="http://schemas.microsoft.com/office/drawing/2014/main" val="1324098673"/>
                    </a:ext>
                  </a:extLst>
                </a:gridCol>
              </a:tblGrid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009014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850886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24804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29168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38607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39026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14934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671654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361575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88408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38410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212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972592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3489212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07744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69989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ADC0CE-B6D4-1C44-BD3B-77B42E723001}"/>
              </a:ext>
            </a:extLst>
          </p:cNvPr>
          <p:cNvCxnSpPr/>
          <p:nvPr/>
        </p:nvCxnSpPr>
        <p:spPr>
          <a:xfrm flipH="1">
            <a:off x="8067444" y="2390862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F0074D-A6FF-8748-B8C9-F9A2829E776C}"/>
              </a:ext>
            </a:extLst>
          </p:cNvPr>
          <p:cNvCxnSpPr/>
          <p:nvPr/>
        </p:nvCxnSpPr>
        <p:spPr>
          <a:xfrm flipH="1">
            <a:off x="8067444" y="265891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D46E39-CE24-1249-9609-93B8D8D8B930}"/>
              </a:ext>
            </a:extLst>
          </p:cNvPr>
          <p:cNvCxnSpPr/>
          <p:nvPr/>
        </p:nvCxnSpPr>
        <p:spPr>
          <a:xfrm flipH="1">
            <a:off x="8067444" y="294373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17421B-1B54-0040-A2CD-57CE067B8314}"/>
              </a:ext>
            </a:extLst>
          </p:cNvPr>
          <p:cNvCxnSpPr/>
          <p:nvPr/>
        </p:nvCxnSpPr>
        <p:spPr>
          <a:xfrm flipH="1">
            <a:off x="8067444" y="3220173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3762D0-79EF-284C-A287-9ED85DA3AA16}"/>
              </a:ext>
            </a:extLst>
          </p:cNvPr>
          <p:cNvCxnSpPr/>
          <p:nvPr/>
        </p:nvCxnSpPr>
        <p:spPr>
          <a:xfrm flipH="1">
            <a:off x="8067444" y="349661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2B2E60-1DD4-A24D-9F5F-FFDF7009B25B}"/>
              </a:ext>
            </a:extLst>
          </p:cNvPr>
          <p:cNvCxnSpPr/>
          <p:nvPr/>
        </p:nvCxnSpPr>
        <p:spPr>
          <a:xfrm flipH="1">
            <a:off x="8067444" y="3764658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02076-E459-3A49-B821-492451300A4B}"/>
              </a:ext>
            </a:extLst>
          </p:cNvPr>
          <p:cNvCxnSpPr/>
          <p:nvPr/>
        </p:nvCxnSpPr>
        <p:spPr>
          <a:xfrm flipH="1">
            <a:off x="8067444" y="4041095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DD72DD-2620-1743-B660-401DB7D917B1}"/>
              </a:ext>
            </a:extLst>
          </p:cNvPr>
          <p:cNvCxnSpPr/>
          <p:nvPr/>
        </p:nvCxnSpPr>
        <p:spPr>
          <a:xfrm flipH="1">
            <a:off x="8067444" y="4317532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5C8A5A-FF63-2C45-85F6-353D8928365A}"/>
              </a:ext>
            </a:extLst>
          </p:cNvPr>
          <p:cNvCxnSpPr/>
          <p:nvPr/>
        </p:nvCxnSpPr>
        <p:spPr>
          <a:xfrm flipH="1">
            <a:off x="8067444" y="4586779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DCC27B-DFE3-374F-B98A-6E24598CFCA2}"/>
              </a:ext>
            </a:extLst>
          </p:cNvPr>
          <p:cNvCxnSpPr/>
          <p:nvPr/>
        </p:nvCxnSpPr>
        <p:spPr>
          <a:xfrm flipH="1">
            <a:off x="8067444" y="485602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9BF6AC-F161-484B-A724-E116B881F210}"/>
              </a:ext>
            </a:extLst>
          </p:cNvPr>
          <p:cNvCxnSpPr/>
          <p:nvPr/>
        </p:nvCxnSpPr>
        <p:spPr>
          <a:xfrm flipH="1">
            <a:off x="8067444" y="515044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32788-6BD1-FB48-AD8C-8B4488448205}"/>
              </a:ext>
            </a:extLst>
          </p:cNvPr>
          <p:cNvCxnSpPr/>
          <p:nvPr/>
        </p:nvCxnSpPr>
        <p:spPr>
          <a:xfrm flipH="1">
            <a:off x="8067444" y="5411298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4DB5CD-53BD-404A-97AC-873770D09DE7}"/>
              </a:ext>
            </a:extLst>
          </p:cNvPr>
          <p:cNvCxnSpPr/>
          <p:nvPr/>
        </p:nvCxnSpPr>
        <p:spPr>
          <a:xfrm flipH="1">
            <a:off x="8067444" y="5697323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CC3F2E-7268-BC47-A729-FF18C05C621A}"/>
              </a:ext>
            </a:extLst>
          </p:cNvPr>
          <p:cNvCxnSpPr/>
          <p:nvPr/>
        </p:nvCxnSpPr>
        <p:spPr>
          <a:xfrm flipH="1">
            <a:off x="8067444" y="5974959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FB494A-BF2B-E140-BA0E-31029A301F8E}"/>
              </a:ext>
            </a:extLst>
          </p:cNvPr>
          <p:cNvCxnSpPr/>
          <p:nvPr/>
        </p:nvCxnSpPr>
        <p:spPr>
          <a:xfrm flipH="1">
            <a:off x="8067444" y="6252594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7B36ABE-082D-D848-B88F-747346033892}"/>
              </a:ext>
            </a:extLst>
          </p:cNvPr>
          <p:cNvSpPr/>
          <p:nvPr/>
        </p:nvSpPr>
        <p:spPr>
          <a:xfrm>
            <a:off x="6913958" y="1827045"/>
            <a:ext cx="2217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edges sorted by weight </a:t>
            </a:r>
            <a:endParaRPr lang="en-US" sz="120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A3CB5E-95C2-2348-8BD4-C4CB469E172E}"/>
              </a:ext>
            </a:extLst>
          </p:cNvPr>
          <p:cNvSpPr/>
          <p:nvPr/>
        </p:nvSpPr>
        <p:spPr>
          <a:xfrm>
            <a:off x="2405075" y="5969552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edge-weighted graph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7EAB48-A66F-7F45-9C8F-D5EA0610B3FE}"/>
              </a:ext>
            </a:extLst>
          </p:cNvPr>
          <p:cNvSpPr/>
          <p:nvPr/>
        </p:nvSpPr>
        <p:spPr>
          <a:xfrm>
            <a:off x="474091" y="2348374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8C3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create a cycle 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BFF02B-AC6C-914A-A776-60EB4E587D41}"/>
              </a:ext>
            </a:extLst>
          </p:cNvPr>
          <p:cNvSpPr/>
          <p:nvPr/>
        </p:nvSpPr>
        <p:spPr>
          <a:xfrm>
            <a:off x="3977401" y="2354633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cycle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62E298-83DE-D241-A318-CCDF4F92D530}"/>
              </a:ext>
            </a:extLst>
          </p:cNvPr>
          <p:cNvCxnSpPr/>
          <p:nvPr/>
        </p:nvCxnSpPr>
        <p:spPr>
          <a:xfrm flipH="1">
            <a:off x="8067444" y="650786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2BE257-A7B0-2A91-C4DA-6C777BA28761}"/>
              </a:ext>
            </a:extLst>
          </p:cNvPr>
          <p:cNvSpPr txBox="1"/>
          <p:nvPr/>
        </p:nvSpPr>
        <p:spPr>
          <a:xfrm>
            <a:off x="2580967" y="6320408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Kruskal's algorithm in 2 minutes</a:t>
            </a:r>
          </a:p>
          <a:p>
            <a:r>
              <a:rPr lang="en-GB" sz="1400" dirty="0">
                <a:hlinkClick r:id="rId2"/>
              </a:rPr>
              <a:t>https://www.youtube.com/watch?v=71UQH7Pr9kU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14819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64" grpId="0"/>
      <p:bldP spid="65" grpId="0"/>
      <p:bldP spid="66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909E-1574-E843-9D06-D8FD960E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40" dirty="0">
                <a:latin typeface="Arial"/>
                <a:cs typeface="Arial"/>
              </a:rPr>
              <a:t>Prim’s</a:t>
            </a:r>
            <a:r>
              <a:rPr lang="en-US" spc="75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Algorithm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7879C-A97E-774B-98BD-DD3617C7F06E}"/>
              </a:ext>
            </a:extLst>
          </p:cNvPr>
          <p:cNvSpPr/>
          <p:nvPr/>
        </p:nvSpPr>
        <p:spPr>
          <a:xfrm>
            <a:off x="809537" y="1417638"/>
            <a:ext cx="5968767" cy="96436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2235E3-05C4-6348-8C56-7379549816E9}"/>
              </a:ext>
            </a:extLst>
          </p:cNvPr>
          <p:cNvSpPr/>
          <p:nvPr/>
        </p:nvSpPr>
        <p:spPr>
          <a:xfrm>
            <a:off x="3435929" y="2888867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6CEF95-BA48-074E-950D-4F363E73D69E}"/>
              </a:ext>
            </a:extLst>
          </p:cNvPr>
          <p:cNvCxnSpPr>
            <a:cxnSpLocks/>
            <a:stCxn id="44" idx="1"/>
            <a:endCxn id="29" idx="5"/>
          </p:cNvCxnSpPr>
          <p:nvPr/>
        </p:nvCxnSpPr>
        <p:spPr>
          <a:xfrm flipH="1" flipV="1">
            <a:off x="3833949" y="3304346"/>
            <a:ext cx="934059" cy="109083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44A4A-6A55-574F-BD0D-5D39CD401570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5506585" y="3673658"/>
            <a:ext cx="1114828" cy="2025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9A975B-92B6-A34E-9F38-E031AB467524}"/>
              </a:ext>
            </a:extLst>
          </p:cNvPr>
          <p:cNvCxnSpPr>
            <a:cxnSpLocks/>
            <a:stCxn id="49" idx="7"/>
            <a:endCxn id="44" idx="3"/>
          </p:cNvCxnSpPr>
          <p:nvPr/>
        </p:nvCxnSpPr>
        <p:spPr>
          <a:xfrm flipV="1">
            <a:off x="4298557" y="4739377"/>
            <a:ext cx="469451" cy="4708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A52581-4BEC-9546-9DF5-560A32EAA867}"/>
              </a:ext>
            </a:extLst>
          </p:cNvPr>
          <p:cNvCxnSpPr>
            <a:cxnSpLocks/>
            <a:stCxn id="45" idx="2"/>
            <a:endCxn id="29" idx="6"/>
          </p:cNvCxnSpPr>
          <p:nvPr/>
        </p:nvCxnSpPr>
        <p:spPr>
          <a:xfrm flipH="1" flipV="1">
            <a:off x="3902237" y="3132249"/>
            <a:ext cx="1206329" cy="36931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63C978-494E-E541-A6F9-DBEB884658C4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>
            <a:off x="2044663" y="4575266"/>
            <a:ext cx="233154" cy="90787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DEEAD8-1854-3A4E-81FF-607F06BE3516}"/>
              </a:ext>
            </a:extLst>
          </p:cNvPr>
          <p:cNvCxnSpPr>
            <a:cxnSpLocks/>
            <a:stCxn id="29" idx="4"/>
            <a:endCxn id="50" idx="0"/>
          </p:cNvCxnSpPr>
          <p:nvPr/>
        </p:nvCxnSpPr>
        <p:spPr>
          <a:xfrm flipH="1">
            <a:off x="3338047" y="3375630"/>
            <a:ext cx="331037" cy="89095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9913A2-4385-CE48-BEDC-F91D289386EF}"/>
              </a:ext>
            </a:extLst>
          </p:cNvPr>
          <p:cNvCxnSpPr>
            <a:cxnSpLocks/>
            <a:stCxn id="50" idx="4"/>
            <a:endCxn id="49" idx="1"/>
          </p:cNvCxnSpPr>
          <p:nvPr/>
        </p:nvCxnSpPr>
        <p:spPr>
          <a:xfrm>
            <a:off x="3338047" y="4753345"/>
            <a:ext cx="630779" cy="456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E7A9A2-DE94-3F42-A7E9-5000BCD34127}"/>
              </a:ext>
            </a:extLst>
          </p:cNvPr>
          <p:cNvCxnSpPr>
            <a:cxnSpLocks/>
            <a:stCxn id="46" idx="7"/>
            <a:endCxn id="50" idx="3"/>
          </p:cNvCxnSpPr>
          <p:nvPr/>
        </p:nvCxnSpPr>
        <p:spPr>
          <a:xfrm flipV="1">
            <a:off x="2442682" y="4682061"/>
            <a:ext cx="730499" cy="87236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032B72-9D88-8D4E-9B5B-DABEB426AAE3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2510971" y="5726520"/>
            <a:ext cx="3877288" cy="2164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9C0F35-D41C-EA49-A613-31947CDBD8C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4366846" y="5382325"/>
            <a:ext cx="2021414" cy="5606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52BFF4-8B93-6E4A-9FFB-DDF8D0FD47DA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2510971" y="5382325"/>
            <a:ext cx="1389567" cy="344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1E3CC1-D1B9-9546-A21D-85910F97AD46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77817" y="4331884"/>
            <a:ext cx="827076" cy="1780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C19553-2565-6945-B927-038BE6441F12}"/>
              </a:ext>
            </a:extLst>
          </p:cNvPr>
          <p:cNvCxnSpPr>
            <a:cxnSpLocks/>
            <a:stCxn id="44" idx="2"/>
            <a:endCxn id="50" idx="6"/>
          </p:cNvCxnSpPr>
          <p:nvPr/>
        </p:nvCxnSpPr>
        <p:spPr>
          <a:xfrm flipH="1" flipV="1">
            <a:off x="3571201" y="4509964"/>
            <a:ext cx="1128518" cy="573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D5F62F-8290-7249-B456-32FB78F58A62}"/>
              </a:ext>
            </a:extLst>
          </p:cNvPr>
          <p:cNvCxnSpPr>
            <a:cxnSpLocks/>
            <a:stCxn id="29" idx="3"/>
            <a:endCxn id="47" idx="7"/>
          </p:cNvCxnSpPr>
          <p:nvPr/>
        </p:nvCxnSpPr>
        <p:spPr>
          <a:xfrm flipH="1">
            <a:off x="2209528" y="3304346"/>
            <a:ext cx="1294689" cy="8554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6519166-27A6-3445-B56C-9464F4DEAA05}"/>
              </a:ext>
            </a:extLst>
          </p:cNvPr>
          <p:cNvSpPr/>
          <p:nvPr/>
        </p:nvSpPr>
        <p:spPr>
          <a:xfrm>
            <a:off x="4699719" y="4323898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424769-5D30-3346-813E-85ECC9E8738C}"/>
              </a:ext>
            </a:extLst>
          </p:cNvPr>
          <p:cNvSpPr/>
          <p:nvPr/>
        </p:nvSpPr>
        <p:spPr>
          <a:xfrm>
            <a:off x="5108566" y="3258179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DAFBF9-581E-AC4C-B341-9F7F301F1069}"/>
              </a:ext>
            </a:extLst>
          </p:cNvPr>
          <p:cNvSpPr/>
          <p:nvPr/>
        </p:nvSpPr>
        <p:spPr>
          <a:xfrm>
            <a:off x="2044663" y="5483139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DE39CA-3A1B-E44C-A734-53FFA67F50AE}"/>
              </a:ext>
            </a:extLst>
          </p:cNvPr>
          <p:cNvSpPr/>
          <p:nvPr/>
        </p:nvSpPr>
        <p:spPr>
          <a:xfrm>
            <a:off x="1811509" y="4088502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25C73F-1B6B-E741-B60D-2397AAFB312C}"/>
              </a:ext>
            </a:extLst>
          </p:cNvPr>
          <p:cNvSpPr/>
          <p:nvPr/>
        </p:nvSpPr>
        <p:spPr>
          <a:xfrm>
            <a:off x="6388259" y="5699571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DA4B08-25F6-484A-863D-0DBAA5F1D940}"/>
              </a:ext>
            </a:extLst>
          </p:cNvPr>
          <p:cNvSpPr/>
          <p:nvPr/>
        </p:nvSpPr>
        <p:spPr>
          <a:xfrm>
            <a:off x="3900538" y="5138943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35A045-0F15-7649-B5DD-778482EBE02A}"/>
              </a:ext>
            </a:extLst>
          </p:cNvPr>
          <p:cNvSpPr/>
          <p:nvPr/>
        </p:nvSpPr>
        <p:spPr>
          <a:xfrm>
            <a:off x="3104893" y="4266582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AE9616-7EA3-4341-8763-994F02B532B0}"/>
              </a:ext>
            </a:extLst>
          </p:cNvPr>
          <p:cNvCxnSpPr>
            <a:cxnSpLocks/>
            <a:stCxn id="45" idx="4"/>
            <a:endCxn id="44" idx="0"/>
          </p:cNvCxnSpPr>
          <p:nvPr/>
        </p:nvCxnSpPr>
        <p:spPr>
          <a:xfrm flipH="1">
            <a:off x="4932873" y="3744942"/>
            <a:ext cx="408847" cy="5789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739A63-FAC8-334F-8508-D9FC175DEAE9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5097738" y="4739377"/>
            <a:ext cx="1358809" cy="1031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07AA33-C751-7B44-8C58-389D12BB5C2B}"/>
              </a:ext>
            </a:extLst>
          </p:cNvPr>
          <p:cNvSpPr txBox="1"/>
          <p:nvPr/>
        </p:nvSpPr>
        <p:spPr>
          <a:xfrm>
            <a:off x="4428914" y="492386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474B85-D325-714F-973F-238010A4C2D3}"/>
              </a:ext>
            </a:extLst>
          </p:cNvPr>
          <p:cNvSpPr txBox="1"/>
          <p:nvPr/>
        </p:nvSpPr>
        <p:spPr>
          <a:xfrm>
            <a:off x="4997695" y="395403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FF74F3-92F1-6C48-AA57-BADEF079766C}"/>
              </a:ext>
            </a:extLst>
          </p:cNvPr>
          <p:cNvSpPr txBox="1"/>
          <p:nvPr/>
        </p:nvSpPr>
        <p:spPr>
          <a:xfrm>
            <a:off x="3501524" y="4893909"/>
            <a:ext cx="209449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0FF71A-4FC1-704E-9B67-A514C16C8F86}"/>
              </a:ext>
            </a:extLst>
          </p:cNvPr>
          <p:cNvSpPr txBox="1"/>
          <p:nvPr/>
        </p:nvSpPr>
        <p:spPr>
          <a:xfrm>
            <a:off x="3393303" y="3757151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6B7D2E-5A86-CA4A-BE3E-351173F2A1B9}"/>
              </a:ext>
            </a:extLst>
          </p:cNvPr>
          <p:cNvSpPr txBox="1"/>
          <p:nvPr/>
        </p:nvSpPr>
        <p:spPr>
          <a:xfrm>
            <a:off x="4170283" y="3736461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FE132C-E4D7-694F-8851-2601AF9E324F}"/>
              </a:ext>
            </a:extLst>
          </p:cNvPr>
          <p:cNvSpPr txBox="1"/>
          <p:nvPr/>
        </p:nvSpPr>
        <p:spPr>
          <a:xfrm>
            <a:off x="2552697" y="4367923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05D812-F2B7-8841-8562-34CDC06F7E75}"/>
              </a:ext>
            </a:extLst>
          </p:cNvPr>
          <p:cNvSpPr txBox="1"/>
          <p:nvPr/>
        </p:nvSpPr>
        <p:spPr>
          <a:xfrm>
            <a:off x="4459722" y="3219705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47AD1C-5A19-764A-A5BB-1986F50AD500}"/>
              </a:ext>
            </a:extLst>
          </p:cNvPr>
          <p:cNvSpPr txBox="1"/>
          <p:nvPr/>
        </p:nvSpPr>
        <p:spPr>
          <a:xfrm>
            <a:off x="2752148" y="3646338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06F53B-5733-EF49-9F44-5744E87E367C}"/>
              </a:ext>
            </a:extLst>
          </p:cNvPr>
          <p:cNvSpPr txBox="1"/>
          <p:nvPr/>
        </p:nvSpPr>
        <p:spPr>
          <a:xfrm>
            <a:off x="4037243" y="4436908"/>
            <a:ext cx="209449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915AD5-0D29-3F4B-B8C7-25E3B150480D}"/>
              </a:ext>
            </a:extLst>
          </p:cNvPr>
          <p:cNvSpPr txBox="1"/>
          <p:nvPr/>
        </p:nvSpPr>
        <p:spPr>
          <a:xfrm>
            <a:off x="2062954" y="4912754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648BDE-727B-D94F-A47E-429839AB6566}"/>
              </a:ext>
            </a:extLst>
          </p:cNvPr>
          <p:cNvSpPr txBox="1"/>
          <p:nvPr/>
        </p:nvSpPr>
        <p:spPr>
          <a:xfrm>
            <a:off x="2752781" y="495824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BA736F-AF30-1E48-8612-FD13632220B9}"/>
              </a:ext>
            </a:extLst>
          </p:cNvPr>
          <p:cNvSpPr txBox="1"/>
          <p:nvPr/>
        </p:nvSpPr>
        <p:spPr>
          <a:xfrm>
            <a:off x="3193437" y="543311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9D110-2456-A74A-9BDA-E3BA7A667EAC}"/>
              </a:ext>
            </a:extLst>
          </p:cNvPr>
          <p:cNvSpPr txBox="1"/>
          <p:nvPr/>
        </p:nvSpPr>
        <p:spPr>
          <a:xfrm>
            <a:off x="5463042" y="5078163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565032-7234-7445-AEAC-D3C0A6ABB19A}"/>
              </a:ext>
            </a:extLst>
          </p:cNvPr>
          <p:cNvSpPr txBox="1"/>
          <p:nvPr/>
        </p:nvSpPr>
        <p:spPr>
          <a:xfrm>
            <a:off x="5846758" y="442217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C5A2E7-1AF1-8041-8264-8596753E0C5F}"/>
              </a:ext>
            </a:extLst>
          </p:cNvPr>
          <p:cNvSpPr txBox="1"/>
          <p:nvPr/>
        </p:nvSpPr>
        <p:spPr>
          <a:xfrm>
            <a:off x="4908275" y="550396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42B1D4-88D0-F940-BD44-BE1F5952F20E}"/>
              </a:ext>
            </a:extLst>
          </p:cNvPr>
          <p:cNvSpPr txBox="1"/>
          <p:nvPr/>
        </p:nvSpPr>
        <p:spPr>
          <a:xfrm>
            <a:off x="4174844" y="5754655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3FFEE-7BE9-8CCF-0B2A-B1CA13E68818}"/>
              </a:ext>
            </a:extLst>
          </p:cNvPr>
          <p:cNvSpPr txBox="1"/>
          <p:nvPr/>
        </p:nvSpPr>
        <p:spPr>
          <a:xfrm>
            <a:off x="2917242" y="6287147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Prim's algorithm in 2 minutes</a:t>
            </a:r>
          </a:p>
          <a:p>
            <a:r>
              <a:rPr lang="en-GB" sz="1400" dirty="0">
                <a:hlinkClick r:id="rId2"/>
              </a:rPr>
              <a:t>https://www.youtube.com/watch?v=cplfcGZmX7I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8681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BAE-0CD2-A743-B9E9-CF195161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79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F0F13A3-4D56-2D47-8222-152AD36247D6}"/>
              </a:ext>
            </a:extLst>
          </p:cNvPr>
          <p:cNvSpPr/>
          <p:nvPr/>
        </p:nvSpPr>
        <p:spPr>
          <a:xfrm>
            <a:off x="588819" y="922687"/>
            <a:ext cx="1764506" cy="508992"/>
          </a:xfrm>
          <a:custGeom>
            <a:avLst/>
            <a:gdLst/>
            <a:ahLst/>
            <a:cxnLst/>
            <a:rect l="l" t="t" r="r" b="b"/>
            <a:pathLst>
              <a:path w="2509520" h="723900">
                <a:moveTo>
                  <a:pt x="0" y="723900"/>
                </a:moveTo>
                <a:lnTo>
                  <a:pt x="2509164" y="723900"/>
                </a:lnTo>
                <a:lnTo>
                  <a:pt x="2509164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DA617C7-3DB7-714D-A85B-52C643A4C77A}"/>
              </a:ext>
            </a:extLst>
          </p:cNvPr>
          <p:cNvSpPr/>
          <p:nvPr/>
        </p:nvSpPr>
        <p:spPr>
          <a:xfrm>
            <a:off x="2353075" y="922687"/>
            <a:ext cx="2402086" cy="508992"/>
          </a:xfrm>
          <a:custGeom>
            <a:avLst/>
            <a:gdLst/>
            <a:ahLst/>
            <a:cxnLst/>
            <a:rect l="l" t="t" r="r" b="b"/>
            <a:pathLst>
              <a:path w="3416300" h="723900">
                <a:moveTo>
                  <a:pt x="0" y="723900"/>
                </a:moveTo>
                <a:lnTo>
                  <a:pt x="3415842" y="723900"/>
                </a:lnTo>
                <a:lnTo>
                  <a:pt x="3415842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7063690-AF7E-7C45-87AD-0B29FC9BCA83}"/>
              </a:ext>
            </a:extLst>
          </p:cNvPr>
          <p:cNvSpPr/>
          <p:nvPr/>
        </p:nvSpPr>
        <p:spPr>
          <a:xfrm>
            <a:off x="4754840" y="922687"/>
            <a:ext cx="1974800" cy="508992"/>
          </a:xfrm>
          <a:custGeom>
            <a:avLst/>
            <a:gdLst/>
            <a:ahLst/>
            <a:cxnLst/>
            <a:rect l="l" t="t" r="r" b="b"/>
            <a:pathLst>
              <a:path w="2808604" h="723900">
                <a:moveTo>
                  <a:pt x="0" y="723900"/>
                </a:moveTo>
                <a:lnTo>
                  <a:pt x="2808020" y="723900"/>
                </a:lnTo>
                <a:lnTo>
                  <a:pt x="280802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C268FBD-130D-8B49-916A-7597EAE48DDC}"/>
              </a:ext>
            </a:extLst>
          </p:cNvPr>
          <p:cNvSpPr/>
          <p:nvPr/>
        </p:nvSpPr>
        <p:spPr>
          <a:xfrm>
            <a:off x="6729220" y="922687"/>
            <a:ext cx="1852017" cy="508992"/>
          </a:xfrm>
          <a:custGeom>
            <a:avLst/>
            <a:gdLst/>
            <a:ahLst/>
            <a:cxnLst/>
            <a:rect l="l" t="t" r="r" b="b"/>
            <a:pathLst>
              <a:path w="2633979" h="723900">
                <a:moveTo>
                  <a:pt x="0" y="723900"/>
                </a:moveTo>
                <a:lnTo>
                  <a:pt x="2633484" y="723900"/>
                </a:lnTo>
                <a:lnTo>
                  <a:pt x="2633484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F5F3E30-1CDD-414A-8BED-7A945BCE90CF}"/>
              </a:ext>
            </a:extLst>
          </p:cNvPr>
          <p:cNvSpPr/>
          <p:nvPr/>
        </p:nvSpPr>
        <p:spPr>
          <a:xfrm>
            <a:off x="588819" y="1431679"/>
            <a:ext cx="1764506" cy="2426196"/>
          </a:xfrm>
          <a:custGeom>
            <a:avLst/>
            <a:gdLst/>
            <a:ahLst/>
            <a:cxnLst/>
            <a:rect l="l" t="t" r="r" b="b"/>
            <a:pathLst>
              <a:path w="2509520" h="3450590">
                <a:moveTo>
                  <a:pt x="0" y="3450170"/>
                </a:moveTo>
                <a:lnTo>
                  <a:pt x="2509164" y="3450170"/>
                </a:lnTo>
                <a:lnTo>
                  <a:pt x="2509164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EF5895E-3F9F-C042-A6E2-E1A072E038DA}"/>
              </a:ext>
            </a:extLst>
          </p:cNvPr>
          <p:cNvSpPr/>
          <p:nvPr/>
        </p:nvSpPr>
        <p:spPr>
          <a:xfrm>
            <a:off x="2353075" y="1431679"/>
            <a:ext cx="2402086" cy="2426196"/>
          </a:xfrm>
          <a:custGeom>
            <a:avLst/>
            <a:gdLst/>
            <a:ahLst/>
            <a:cxnLst/>
            <a:rect l="l" t="t" r="r" b="b"/>
            <a:pathLst>
              <a:path w="3416300" h="3450590">
                <a:moveTo>
                  <a:pt x="0" y="3450170"/>
                </a:moveTo>
                <a:lnTo>
                  <a:pt x="3415842" y="3450170"/>
                </a:lnTo>
                <a:lnTo>
                  <a:pt x="3415842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735A7CC-6794-564E-94A3-E0DA8CF020A1}"/>
              </a:ext>
            </a:extLst>
          </p:cNvPr>
          <p:cNvSpPr/>
          <p:nvPr/>
        </p:nvSpPr>
        <p:spPr>
          <a:xfrm>
            <a:off x="4754840" y="1431679"/>
            <a:ext cx="1974800" cy="2426196"/>
          </a:xfrm>
          <a:custGeom>
            <a:avLst/>
            <a:gdLst/>
            <a:ahLst/>
            <a:cxnLst/>
            <a:rect l="l" t="t" r="r" b="b"/>
            <a:pathLst>
              <a:path w="2808604" h="3450590">
                <a:moveTo>
                  <a:pt x="0" y="3450170"/>
                </a:moveTo>
                <a:lnTo>
                  <a:pt x="2808020" y="3450170"/>
                </a:lnTo>
                <a:lnTo>
                  <a:pt x="2808020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50BA670-5E22-F74B-B8DD-E3D87449758E}"/>
              </a:ext>
            </a:extLst>
          </p:cNvPr>
          <p:cNvSpPr/>
          <p:nvPr/>
        </p:nvSpPr>
        <p:spPr>
          <a:xfrm>
            <a:off x="6729220" y="1431679"/>
            <a:ext cx="1852017" cy="2426196"/>
          </a:xfrm>
          <a:custGeom>
            <a:avLst/>
            <a:gdLst/>
            <a:ahLst/>
            <a:cxnLst/>
            <a:rect l="l" t="t" r="r" b="b"/>
            <a:pathLst>
              <a:path w="2633979" h="3450590">
                <a:moveTo>
                  <a:pt x="0" y="3450170"/>
                </a:moveTo>
                <a:lnTo>
                  <a:pt x="2633484" y="3450170"/>
                </a:lnTo>
                <a:lnTo>
                  <a:pt x="2633484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7C162BB-F717-0548-B9B0-1C4BA2BF178B}"/>
              </a:ext>
            </a:extLst>
          </p:cNvPr>
          <p:cNvSpPr/>
          <p:nvPr/>
        </p:nvSpPr>
        <p:spPr>
          <a:xfrm>
            <a:off x="588819" y="3857575"/>
            <a:ext cx="1764506" cy="2551212"/>
          </a:xfrm>
          <a:custGeom>
            <a:avLst/>
            <a:gdLst/>
            <a:ahLst/>
            <a:cxnLst/>
            <a:rect l="l" t="t" r="r" b="b"/>
            <a:pathLst>
              <a:path w="2509520" h="3628390">
                <a:moveTo>
                  <a:pt x="0" y="3627970"/>
                </a:moveTo>
                <a:lnTo>
                  <a:pt x="2509164" y="3627970"/>
                </a:lnTo>
                <a:lnTo>
                  <a:pt x="2509164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0024136-C2D9-C94A-B835-2B12733B78E9}"/>
              </a:ext>
            </a:extLst>
          </p:cNvPr>
          <p:cNvSpPr/>
          <p:nvPr/>
        </p:nvSpPr>
        <p:spPr>
          <a:xfrm>
            <a:off x="2353075" y="3857575"/>
            <a:ext cx="2402086" cy="2551212"/>
          </a:xfrm>
          <a:custGeom>
            <a:avLst/>
            <a:gdLst/>
            <a:ahLst/>
            <a:cxnLst/>
            <a:rect l="l" t="t" r="r" b="b"/>
            <a:pathLst>
              <a:path w="3416300" h="3628390">
                <a:moveTo>
                  <a:pt x="0" y="3627970"/>
                </a:moveTo>
                <a:lnTo>
                  <a:pt x="3415842" y="3627970"/>
                </a:lnTo>
                <a:lnTo>
                  <a:pt x="3415842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DA47177-D28A-B043-A042-DE823A9ED4CA}"/>
              </a:ext>
            </a:extLst>
          </p:cNvPr>
          <p:cNvSpPr/>
          <p:nvPr/>
        </p:nvSpPr>
        <p:spPr>
          <a:xfrm>
            <a:off x="4754840" y="3857575"/>
            <a:ext cx="1974800" cy="2551212"/>
          </a:xfrm>
          <a:custGeom>
            <a:avLst/>
            <a:gdLst/>
            <a:ahLst/>
            <a:cxnLst/>
            <a:rect l="l" t="t" r="r" b="b"/>
            <a:pathLst>
              <a:path w="2808604" h="3628390">
                <a:moveTo>
                  <a:pt x="0" y="3627970"/>
                </a:moveTo>
                <a:lnTo>
                  <a:pt x="2808020" y="3627970"/>
                </a:lnTo>
                <a:lnTo>
                  <a:pt x="2808020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DAD1CBE-CB27-CB40-A00B-0C7DBA5C1DC1}"/>
              </a:ext>
            </a:extLst>
          </p:cNvPr>
          <p:cNvSpPr/>
          <p:nvPr/>
        </p:nvSpPr>
        <p:spPr>
          <a:xfrm>
            <a:off x="6729220" y="3857575"/>
            <a:ext cx="1852017" cy="2551212"/>
          </a:xfrm>
          <a:custGeom>
            <a:avLst/>
            <a:gdLst/>
            <a:ahLst/>
            <a:cxnLst/>
            <a:rect l="l" t="t" r="r" b="b"/>
            <a:pathLst>
              <a:path w="2633979" h="3628390">
                <a:moveTo>
                  <a:pt x="0" y="3627970"/>
                </a:moveTo>
                <a:lnTo>
                  <a:pt x="2633484" y="3627970"/>
                </a:lnTo>
                <a:lnTo>
                  <a:pt x="2633484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E47E1CD5-23D0-1549-B878-2B7F9A2B41D7}"/>
              </a:ext>
            </a:extLst>
          </p:cNvPr>
          <p:cNvSpPr txBox="1"/>
          <p:nvPr/>
        </p:nvSpPr>
        <p:spPr>
          <a:xfrm>
            <a:off x="1017444" y="1056632"/>
            <a:ext cx="915293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74" dirty="0">
                <a:solidFill>
                  <a:srgbClr val="FFFFFF"/>
                </a:solidFill>
                <a:latin typeface="DejaVu Sans"/>
                <a:cs typeface="DejaVu Sans"/>
              </a:rPr>
              <a:t>algorithm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775D713-F8A9-FB4F-839D-84BE3A2C2C8C}"/>
              </a:ext>
            </a:extLst>
          </p:cNvPr>
          <p:cNvSpPr txBox="1"/>
          <p:nvPr/>
        </p:nvSpPr>
        <p:spPr>
          <a:xfrm>
            <a:off x="2955186" y="1056632"/>
            <a:ext cx="1193899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63" dirty="0">
                <a:solidFill>
                  <a:srgbClr val="FFFFFF"/>
                </a:solidFill>
                <a:latin typeface="DejaVu Sans"/>
                <a:cs typeface="DejaVu Sans"/>
              </a:rPr>
              <a:t>visualization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615693C-5919-694E-8B43-92C75E4339D6}"/>
              </a:ext>
            </a:extLst>
          </p:cNvPr>
          <p:cNvSpPr txBox="1"/>
          <p:nvPr/>
        </p:nvSpPr>
        <p:spPr>
          <a:xfrm>
            <a:off x="5250116" y="1056632"/>
            <a:ext cx="988070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88" dirty="0">
                <a:solidFill>
                  <a:srgbClr val="FFFFFF"/>
                </a:solidFill>
                <a:latin typeface="DejaVu Sans"/>
                <a:cs typeface="DejaVu Sans"/>
              </a:rPr>
              <a:t>bottleneck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F864C23C-8FD6-3747-B39F-BA14A576FC21}"/>
              </a:ext>
            </a:extLst>
          </p:cNvPr>
          <p:cNvSpPr txBox="1"/>
          <p:nvPr/>
        </p:nvSpPr>
        <p:spPr>
          <a:xfrm>
            <a:off x="7044983" y="1056632"/>
            <a:ext cx="1211758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70" dirty="0">
                <a:solidFill>
                  <a:srgbClr val="FFFFFF"/>
                </a:solidFill>
                <a:latin typeface="DejaVu Sans"/>
                <a:cs typeface="DejaVu Sans"/>
              </a:rPr>
              <a:t>running </a:t>
            </a:r>
            <a:r>
              <a:rPr sz="1406" b="1" spc="-91" dirty="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E4B7AFE3-642D-BF49-A09F-9843908C157E}"/>
              </a:ext>
            </a:extLst>
          </p:cNvPr>
          <p:cNvSpPr txBox="1"/>
          <p:nvPr/>
        </p:nvSpPr>
        <p:spPr>
          <a:xfrm>
            <a:off x="1071022" y="2512172"/>
            <a:ext cx="790724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b="1" spc="-98" dirty="0">
                <a:latin typeface="DejaVu Sans"/>
                <a:cs typeface="DejaVu Sans"/>
              </a:rPr>
              <a:t>K</a:t>
            </a:r>
            <a:r>
              <a:rPr sz="1547" b="1" spc="-67" dirty="0">
                <a:latin typeface="DejaVu Sans"/>
                <a:cs typeface="DejaVu Sans"/>
              </a:rPr>
              <a:t>r</a:t>
            </a:r>
            <a:r>
              <a:rPr sz="1547" b="1" spc="-91" dirty="0">
                <a:latin typeface="DejaVu Sans"/>
                <a:cs typeface="DejaVu Sans"/>
              </a:rPr>
              <a:t>u</a:t>
            </a:r>
            <a:r>
              <a:rPr sz="1547" b="1" spc="-53" dirty="0">
                <a:latin typeface="DejaVu Sans"/>
                <a:cs typeface="DejaVu Sans"/>
              </a:rPr>
              <a:t>sk</a:t>
            </a:r>
            <a:r>
              <a:rPr sz="1547" b="1" spc="-137" dirty="0">
                <a:latin typeface="DejaVu Sans"/>
                <a:cs typeface="DejaVu Sans"/>
              </a:rPr>
              <a:t>a</a:t>
            </a:r>
            <a:r>
              <a:rPr sz="1547" b="1" spc="-28" dirty="0">
                <a:latin typeface="DejaVu Sans"/>
                <a:cs typeface="DejaVu Sans"/>
              </a:rPr>
              <a:t>l</a:t>
            </a:r>
            <a:endParaRPr sz="1547">
              <a:latin typeface="DejaVu Sans"/>
              <a:cs typeface="DejaVu San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59C8D7D-7B56-4840-99AC-FE1C3F3FBDE3}"/>
              </a:ext>
            </a:extLst>
          </p:cNvPr>
          <p:cNvSpPr txBox="1"/>
          <p:nvPr/>
        </p:nvSpPr>
        <p:spPr>
          <a:xfrm>
            <a:off x="5223327" y="2274641"/>
            <a:ext cx="1033611" cy="5920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169658">
              <a:lnSpc>
                <a:spcPct val="128800"/>
              </a:lnSpc>
              <a:spcBef>
                <a:spcPts val="70"/>
              </a:spcBef>
            </a:pPr>
            <a:r>
              <a:rPr sz="1547" spc="80" dirty="0">
                <a:latin typeface="Trebuchet MS"/>
                <a:cs typeface="Trebuchet MS"/>
              </a:rPr>
              <a:t>sorting  </a:t>
            </a:r>
            <a:r>
              <a:rPr sz="1547" spc="88" dirty="0">
                <a:latin typeface="Trebuchet MS"/>
                <a:cs typeface="Trebuchet MS"/>
              </a:rPr>
              <a:t>union–find</a:t>
            </a:r>
            <a:endParaRPr sz="1547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9F83B40-3C5C-1242-ACA8-547D8C5CFA96}"/>
              </a:ext>
            </a:extLst>
          </p:cNvPr>
          <p:cNvSpPr txBox="1"/>
          <p:nvPr/>
        </p:nvSpPr>
        <p:spPr>
          <a:xfrm>
            <a:off x="7330733" y="2494312"/>
            <a:ext cx="6607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i="1" dirty="0">
                <a:latin typeface="Times New Roman"/>
                <a:cs typeface="Times New Roman"/>
              </a:rPr>
              <a:t>E </a:t>
            </a:r>
            <a:r>
              <a:rPr sz="1687" spc="-4" dirty="0">
                <a:latin typeface="Times New Roman"/>
                <a:cs typeface="Times New Roman"/>
              </a:rPr>
              <a:t>log</a:t>
            </a:r>
            <a:r>
              <a:rPr sz="1687" spc="-60" dirty="0">
                <a:latin typeface="Times New Roman"/>
                <a:cs typeface="Times New Roman"/>
              </a:rPr>
              <a:t> </a:t>
            </a:r>
            <a:r>
              <a:rPr sz="1687" i="1" dirty="0">
                <a:latin typeface="Times New Roman"/>
                <a:cs typeface="Times New Roman"/>
              </a:rPr>
              <a:t>V</a:t>
            </a:r>
            <a:endParaRPr sz="1687">
              <a:latin typeface="Times New Roman"/>
              <a:cs typeface="Times New Roman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FF66335-1F59-4B46-9C19-E033399A6F50}"/>
              </a:ext>
            </a:extLst>
          </p:cNvPr>
          <p:cNvSpPr txBox="1"/>
          <p:nvPr/>
        </p:nvSpPr>
        <p:spPr>
          <a:xfrm>
            <a:off x="1231756" y="5012484"/>
            <a:ext cx="482203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b="1" spc="-148" dirty="0">
                <a:latin typeface="DejaVu Sans"/>
                <a:cs typeface="DejaVu Sans"/>
              </a:rPr>
              <a:t>P</a:t>
            </a:r>
            <a:r>
              <a:rPr sz="1547" b="1" spc="-102" dirty="0">
                <a:latin typeface="DejaVu Sans"/>
                <a:cs typeface="DejaVu Sans"/>
              </a:rPr>
              <a:t>r</a:t>
            </a:r>
            <a:r>
              <a:rPr sz="1547" b="1" spc="-70" dirty="0">
                <a:latin typeface="DejaVu Sans"/>
                <a:cs typeface="DejaVu Sans"/>
              </a:rPr>
              <a:t>im</a:t>
            </a:r>
            <a:endParaRPr sz="1547">
              <a:latin typeface="DejaVu Sans"/>
              <a:cs typeface="DejaVu San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7080C01-E27F-4445-873A-AF2B869E135A}"/>
              </a:ext>
            </a:extLst>
          </p:cNvPr>
          <p:cNvSpPr txBox="1"/>
          <p:nvPr/>
        </p:nvSpPr>
        <p:spPr>
          <a:xfrm>
            <a:off x="5053662" y="4985695"/>
            <a:ext cx="1370260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spc="46" dirty="0">
                <a:latin typeface="Trebuchet MS"/>
                <a:cs typeface="Trebuchet MS"/>
              </a:rPr>
              <a:t>priority</a:t>
            </a:r>
            <a:r>
              <a:rPr sz="1547" spc="-14" dirty="0">
                <a:latin typeface="Trebuchet MS"/>
                <a:cs typeface="Trebuchet MS"/>
              </a:rPr>
              <a:t> </a:t>
            </a:r>
            <a:r>
              <a:rPr sz="1547" spc="74" dirty="0">
                <a:latin typeface="Trebuchet MS"/>
                <a:cs typeface="Trebuchet MS"/>
              </a:rPr>
              <a:t>queue</a:t>
            </a:r>
            <a:endParaRPr sz="1547" dirty="0">
              <a:latin typeface="Trebuchet MS"/>
              <a:cs typeface="Trebuchet M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40AF1D23-41CE-6F4F-86B1-B19FE92AD399}"/>
              </a:ext>
            </a:extLst>
          </p:cNvPr>
          <p:cNvSpPr txBox="1"/>
          <p:nvPr/>
        </p:nvSpPr>
        <p:spPr>
          <a:xfrm>
            <a:off x="7330733" y="4985695"/>
            <a:ext cx="6607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i="1" dirty="0">
                <a:latin typeface="Times New Roman"/>
                <a:cs typeface="Times New Roman"/>
              </a:rPr>
              <a:t>E </a:t>
            </a:r>
            <a:r>
              <a:rPr sz="1687" spc="-4" dirty="0">
                <a:latin typeface="Times New Roman"/>
                <a:cs typeface="Times New Roman"/>
              </a:rPr>
              <a:t>log</a:t>
            </a:r>
            <a:r>
              <a:rPr sz="1687" spc="-60" dirty="0">
                <a:latin typeface="Times New Roman"/>
                <a:cs typeface="Times New Roman"/>
              </a:rPr>
              <a:t> </a:t>
            </a:r>
            <a:r>
              <a:rPr sz="1687" i="1" dirty="0">
                <a:latin typeface="Times New Roman"/>
                <a:cs typeface="Times New Roman"/>
              </a:rPr>
              <a:t>V</a:t>
            </a:r>
            <a:endParaRPr sz="1687">
              <a:latin typeface="Times New Roman"/>
              <a:cs typeface="Times New Roman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C94A14C-81A7-A948-BBA7-90B2F4A2472C}"/>
              </a:ext>
            </a:extLst>
          </p:cNvPr>
          <p:cNvSpPr/>
          <p:nvPr/>
        </p:nvSpPr>
        <p:spPr>
          <a:xfrm>
            <a:off x="2353075" y="1427215"/>
            <a:ext cx="0" cy="4985891"/>
          </a:xfrm>
          <a:custGeom>
            <a:avLst/>
            <a:gdLst/>
            <a:ahLst/>
            <a:cxnLst/>
            <a:rect l="l" t="t" r="r" b="b"/>
            <a:pathLst>
              <a:path h="7091045">
                <a:moveTo>
                  <a:pt x="0" y="0"/>
                </a:moveTo>
                <a:lnTo>
                  <a:pt x="0" y="709082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5FAE3FD-D9C2-9448-8EEB-9B64D947B00E}"/>
              </a:ext>
            </a:extLst>
          </p:cNvPr>
          <p:cNvSpPr/>
          <p:nvPr/>
        </p:nvSpPr>
        <p:spPr>
          <a:xfrm>
            <a:off x="4754839" y="922687"/>
            <a:ext cx="0" cy="508992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F4BE3DF-94FC-7A46-9427-E08603AA58F2}"/>
              </a:ext>
            </a:extLst>
          </p:cNvPr>
          <p:cNvSpPr/>
          <p:nvPr/>
        </p:nvSpPr>
        <p:spPr>
          <a:xfrm>
            <a:off x="4754839" y="1431680"/>
            <a:ext cx="0" cy="4981426"/>
          </a:xfrm>
          <a:custGeom>
            <a:avLst/>
            <a:gdLst/>
            <a:ahLst/>
            <a:cxnLst/>
            <a:rect l="l" t="t" r="r" b="b"/>
            <a:pathLst>
              <a:path h="7084695">
                <a:moveTo>
                  <a:pt x="0" y="0"/>
                </a:moveTo>
                <a:lnTo>
                  <a:pt x="0" y="708447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5B53E206-AD24-F643-B96F-7512BFDE9D65}"/>
              </a:ext>
            </a:extLst>
          </p:cNvPr>
          <p:cNvSpPr/>
          <p:nvPr/>
        </p:nvSpPr>
        <p:spPr>
          <a:xfrm>
            <a:off x="6729229" y="1427215"/>
            <a:ext cx="0" cy="4985891"/>
          </a:xfrm>
          <a:custGeom>
            <a:avLst/>
            <a:gdLst/>
            <a:ahLst/>
            <a:cxnLst/>
            <a:rect l="l" t="t" r="r" b="b"/>
            <a:pathLst>
              <a:path h="7091045">
                <a:moveTo>
                  <a:pt x="0" y="0"/>
                </a:moveTo>
                <a:lnTo>
                  <a:pt x="0" y="709082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ADA6DF6-C365-F642-9050-8527D0329A03}"/>
              </a:ext>
            </a:extLst>
          </p:cNvPr>
          <p:cNvSpPr/>
          <p:nvPr/>
        </p:nvSpPr>
        <p:spPr>
          <a:xfrm>
            <a:off x="588819" y="3857580"/>
            <a:ext cx="6140500" cy="0"/>
          </a:xfrm>
          <a:custGeom>
            <a:avLst/>
            <a:gdLst/>
            <a:ahLst/>
            <a:cxnLst/>
            <a:rect l="l" t="t" r="r" b="b"/>
            <a:pathLst>
              <a:path w="8733155">
                <a:moveTo>
                  <a:pt x="0" y="0"/>
                </a:moveTo>
                <a:lnTo>
                  <a:pt x="873302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B7B505E9-1123-6A4C-8136-45AC3F3A5727}"/>
              </a:ext>
            </a:extLst>
          </p:cNvPr>
          <p:cNvSpPr/>
          <p:nvPr/>
        </p:nvSpPr>
        <p:spPr>
          <a:xfrm>
            <a:off x="6729229" y="3853115"/>
            <a:ext cx="1852017" cy="8930"/>
          </a:xfrm>
          <a:custGeom>
            <a:avLst/>
            <a:gdLst/>
            <a:ahLst/>
            <a:cxnLst/>
            <a:rect l="l" t="t" r="r" b="b"/>
            <a:pathLst>
              <a:path w="2633979" h="12700">
                <a:moveTo>
                  <a:pt x="0" y="12700"/>
                </a:moveTo>
                <a:lnTo>
                  <a:pt x="2633472" y="12700"/>
                </a:lnTo>
                <a:lnTo>
                  <a:pt x="263347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7EAEB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668C74D1-8AD9-7249-8556-422444813F48}"/>
              </a:ext>
            </a:extLst>
          </p:cNvPr>
          <p:cNvSpPr/>
          <p:nvPr/>
        </p:nvSpPr>
        <p:spPr>
          <a:xfrm>
            <a:off x="2348610" y="1431679"/>
            <a:ext cx="2406551" cy="0"/>
          </a:xfrm>
          <a:custGeom>
            <a:avLst/>
            <a:gdLst/>
            <a:ahLst/>
            <a:cxnLst/>
            <a:rect l="l" t="t" r="r" b="b"/>
            <a:pathLst>
              <a:path w="3422650">
                <a:moveTo>
                  <a:pt x="0" y="0"/>
                </a:moveTo>
                <a:lnTo>
                  <a:pt x="3422192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46F0B961-077D-C746-AA54-F4322EAB96AB}"/>
              </a:ext>
            </a:extLst>
          </p:cNvPr>
          <p:cNvSpPr/>
          <p:nvPr/>
        </p:nvSpPr>
        <p:spPr>
          <a:xfrm>
            <a:off x="4754840" y="1431679"/>
            <a:ext cx="1979265" cy="0"/>
          </a:xfrm>
          <a:custGeom>
            <a:avLst/>
            <a:gdLst/>
            <a:ahLst/>
            <a:cxnLst/>
            <a:rect l="l" t="t" r="r" b="b"/>
            <a:pathLst>
              <a:path w="2814954">
                <a:moveTo>
                  <a:pt x="0" y="0"/>
                </a:moveTo>
                <a:lnTo>
                  <a:pt x="281435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1617D113-FBB6-8C4A-8EA0-75CD9D0B6B8C}"/>
              </a:ext>
            </a:extLst>
          </p:cNvPr>
          <p:cNvSpPr/>
          <p:nvPr/>
        </p:nvSpPr>
        <p:spPr>
          <a:xfrm>
            <a:off x="8580889" y="922687"/>
            <a:ext cx="0" cy="508992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143F05CE-CB1B-DE48-86AF-F02393B82F95}"/>
              </a:ext>
            </a:extLst>
          </p:cNvPr>
          <p:cNvSpPr/>
          <p:nvPr/>
        </p:nvSpPr>
        <p:spPr>
          <a:xfrm>
            <a:off x="588819" y="6408489"/>
            <a:ext cx="6140500" cy="0"/>
          </a:xfrm>
          <a:custGeom>
            <a:avLst/>
            <a:gdLst/>
            <a:ahLst/>
            <a:cxnLst/>
            <a:rect l="l" t="t" r="r" b="b"/>
            <a:pathLst>
              <a:path w="8733155">
                <a:moveTo>
                  <a:pt x="0" y="0"/>
                </a:moveTo>
                <a:lnTo>
                  <a:pt x="873302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3FA314C8-D24B-4241-985D-CC74E06FC085}"/>
              </a:ext>
            </a:extLst>
          </p:cNvPr>
          <p:cNvSpPr/>
          <p:nvPr/>
        </p:nvSpPr>
        <p:spPr>
          <a:xfrm>
            <a:off x="6729229" y="6408489"/>
            <a:ext cx="1852017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472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DF1B2DF2-4C28-2541-899F-865A005D4B1A}"/>
              </a:ext>
            </a:extLst>
          </p:cNvPr>
          <p:cNvSpPr/>
          <p:nvPr/>
        </p:nvSpPr>
        <p:spPr>
          <a:xfrm>
            <a:off x="2385266" y="1558605"/>
            <a:ext cx="2284419" cy="228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1D097E76-67AB-3C44-956A-F5B4FFC247AB}"/>
              </a:ext>
            </a:extLst>
          </p:cNvPr>
          <p:cNvSpPr/>
          <p:nvPr/>
        </p:nvSpPr>
        <p:spPr>
          <a:xfrm>
            <a:off x="2385266" y="4041283"/>
            <a:ext cx="2284419" cy="2283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F5C6F-9275-2741-987C-BFF2832B7646}"/>
              </a:ext>
            </a:extLst>
          </p:cNvPr>
          <p:cNvSpPr txBox="1"/>
          <p:nvPr/>
        </p:nvSpPr>
        <p:spPr>
          <a:xfrm>
            <a:off x="2013928" y="6474089"/>
            <a:ext cx="511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https://www.youtube.com/watch?v=vmWSnkBVvQ0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45947</TotalTime>
  <Words>565</Words>
  <Application>Microsoft Office PowerPoint</Application>
  <PresentationFormat>On-screen Show (4:3)</PresentationFormat>
  <Paragraphs>172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DejaVu Sans</vt:lpstr>
      <vt:lpstr>Arial</vt:lpstr>
      <vt:lpstr>Calibri</vt:lpstr>
      <vt:lpstr>Helvetica</vt:lpstr>
      <vt:lpstr>Times New Roman</vt:lpstr>
      <vt:lpstr>Trebuchet MS</vt:lpstr>
      <vt:lpstr>Wingdings</vt:lpstr>
      <vt:lpstr>Office Theme</vt:lpstr>
      <vt:lpstr>Lecture 12 Minimum Spanning Trees</vt:lpstr>
      <vt:lpstr>Lecture Goals</vt:lpstr>
      <vt:lpstr>Minimum Spanning Tree (MST)</vt:lpstr>
      <vt:lpstr>MST Applications</vt:lpstr>
      <vt:lpstr>Kruskal’s Algorithm</vt:lpstr>
      <vt:lpstr>Prim’s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1142</cp:revision>
  <dcterms:created xsi:type="dcterms:W3CDTF">2018-08-13T22:58:39Z</dcterms:created>
  <dcterms:modified xsi:type="dcterms:W3CDTF">2024-09-18T12:59:51Z</dcterms:modified>
</cp:coreProperties>
</file>