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71" r:id="rId2"/>
    <p:sldId id="1192" r:id="rId3"/>
    <p:sldId id="1103" r:id="rId4"/>
    <p:sldId id="1063" r:id="rId5"/>
    <p:sldId id="1170" r:id="rId6"/>
    <p:sldId id="1121" r:id="rId7"/>
    <p:sldId id="1178" r:id="rId8"/>
    <p:sldId id="1179" r:id="rId9"/>
    <p:sldId id="1181" r:id="rId10"/>
    <p:sldId id="1182" r:id="rId11"/>
    <p:sldId id="1183" r:id="rId12"/>
    <p:sldId id="1184" r:id="rId13"/>
    <p:sldId id="1185" r:id="rId14"/>
    <p:sldId id="1186" r:id="rId15"/>
    <p:sldId id="1201" r:id="rId16"/>
    <p:sldId id="1188" r:id="rId17"/>
    <p:sldId id="1118" r:id="rId18"/>
    <p:sldId id="1168" r:id="rId19"/>
    <p:sldId id="1189" r:id="rId20"/>
    <p:sldId id="1166" r:id="rId21"/>
    <p:sldId id="1119" r:id="rId22"/>
    <p:sldId id="1190" r:id="rId23"/>
    <p:sldId id="1165" r:id="rId24"/>
    <p:sldId id="1115" r:id="rId25"/>
    <p:sldId id="1110" r:id="rId26"/>
    <p:sldId id="1191" r:id="rId27"/>
    <p:sldId id="1117" r:id="rId28"/>
    <p:sldId id="1120" r:id="rId29"/>
    <p:sldId id="1172" r:id="rId30"/>
    <p:sldId id="1173" r:id="rId31"/>
    <p:sldId id="1169" r:id="rId32"/>
    <p:sldId id="372" r:id="rId33"/>
    <p:sldId id="1067" r:id="rId34"/>
    <p:sldId id="374" r:id="rId35"/>
    <p:sldId id="1064" r:id="rId36"/>
    <p:sldId id="1065" r:id="rId37"/>
    <p:sldId id="1066" r:id="rId38"/>
    <p:sldId id="1068" r:id="rId39"/>
    <p:sldId id="1070" r:id="rId40"/>
    <p:sldId id="1195" r:id="rId41"/>
    <p:sldId id="1196" r:id="rId42"/>
    <p:sldId id="1198" r:id="rId43"/>
    <p:sldId id="1199" r:id="rId44"/>
    <p:sldId id="1200" r:id="rId45"/>
    <p:sldId id="1073" r:id="rId46"/>
    <p:sldId id="1071" r:id="rId47"/>
    <p:sldId id="1175" r:id="rId48"/>
    <p:sldId id="1176" r:id="rId49"/>
    <p:sldId id="1174" r:id="rId50"/>
    <p:sldId id="1072" r:id="rId51"/>
    <p:sldId id="1074" r:id="rId52"/>
    <p:sldId id="1077" r:id="rId53"/>
    <p:sldId id="1076" r:id="rId54"/>
    <p:sldId id="1075" r:id="rId55"/>
    <p:sldId id="1078" r:id="rId56"/>
    <p:sldId id="1080" r:id="rId57"/>
    <p:sldId id="1087" r:id="rId58"/>
    <p:sldId id="1081" r:id="rId59"/>
    <p:sldId id="1082" r:id="rId60"/>
    <p:sldId id="1084" r:id="rId61"/>
    <p:sldId id="1085" r:id="rId62"/>
    <p:sldId id="108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92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201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67"/>
            <p14:sldId id="374"/>
            <p14:sldId id="1064"/>
            <p14:sldId id="1065"/>
            <p14:sldId id="1066"/>
            <p14:sldId id="1068"/>
            <p14:sldId id="1070"/>
            <p14:sldId id="1195"/>
            <p14:sldId id="1196"/>
            <p14:sldId id="1198"/>
            <p14:sldId id="1199"/>
            <p14:sldId id="1200"/>
            <p14:sldId id="1073"/>
            <p14:sldId id="1071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10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94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7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6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 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arrows are omitted, since some values are overwritten within an episode.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44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44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𝑉(2)←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2)=−1−4=−5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2)=−1−6=−7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4)=−1+0=−1</a:t>
                </a:r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1,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…</a:t>
                </a:r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42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3,𝑙)=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−1+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538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𝑉(𝑠)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4)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3)←𝑉(2)←𝑉(1)←𝑉(2)←𝑉(3)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𝑉(1),𝑉(2),𝑉(3)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𝑄(3,𝑟)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𝑄(4,𝑟)</a:t>
                </a:r>
                <a:r>
                  <a:rPr lang="en-US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1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3→2→3→4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→3→4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4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4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1211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2.png"/><Relationship Id="rId5" Type="http://schemas.openxmlformats.org/officeDocument/2006/relationships/image" Target="../media/image4100.png"/><Relationship Id="rId10" Type="http://schemas.openxmlformats.org/officeDocument/2006/relationships/image" Target="../media/image910.png"/><Relationship Id="rId4" Type="http://schemas.openxmlformats.org/officeDocument/2006/relationships/image" Target="../media/image21.png"/><Relationship Id="rId9" Type="http://schemas.openxmlformats.org/officeDocument/2006/relationships/image" Target="../media/image8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4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500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88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0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0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0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1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0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187065-CCC9-41B0-860B-0D4AA0BF1B49}"/>
              </a:ext>
            </a:extLst>
          </p:cNvPr>
          <p:cNvGrpSpPr/>
          <p:nvPr/>
        </p:nvGrpSpPr>
        <p:grpSpPr>
          <a:xfrm>
            <a:off x="632741" y="4283068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83F82A-19EB-4255-AFE4-4B541E34A83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59C39E-6249-4B50-9B1B-355C73E0455B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FE4532-CC67-4508-B664-A5CA0305C2FB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758EFA-006A-40BB-AE0D-46F8119B881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477C53-36BE-48FD-BB96-CE87061936D1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3153E6-C4BE-430D-8E35-5890600F5EF7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926766-1A1B-41F4-8EA1-3D7A280DBE67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81ACB0-2B89-4093-B841-B0E94C2300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8C45C3-F9E5-45FB-A111-B9B998F10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F7E3BF-83A7-4D90-9675-66A42838E5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1F3A613-B12F-4653-A208-F183308FD9D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07B39C-7846-481D-966C-FE8A4420EBF7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408653-D48D-41ED-8186-80E3127BA40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3CC0ECB-2D64-4FFA-8315-CA7711E62F5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4F176EA-07B2-47C7-8B79-A68E38F77D42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90FFF3-10E4-4AC1-8750-EC32131F224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060D423-B1C4-424D-B18A-78319EDB0507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9" y="4420898"/>
            <a:ext cx="5040911" cy="2437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879906"/>
                  </p:ext>
                </p:extLst>
              </p:nvPr>
            </p:nvGraphicFramePr>
            <p:xfrm>
              <a:off x="6517177" y="4884115"/>
              <a:ext cx="2505482" cy="14178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879906"/>
                  </p:ext>
                </p:extLst>
              </p:nvPr>
            </p:nvGraphicFramePr>
            <p:xfrm>
              <a:off x="6517177" y="4884115"/>
              <a:ext cx="2505482" cy="14178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1667" r="-166942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1667" r="-117204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1667" r="-3810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1667" r="-16694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1667" r="-117204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1667" r="-381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205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 or 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660395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660395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5896"/>
                <a:ext cx="8229600" cy="367352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is now stable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so we have found the optimal policy. (We do not need to re-run Policy Evaluation, since we do not care if the value functions converge as long as the policy is stable.)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5896"/>
                <a:ext cx="8229600" cy="3673521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=−100,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74891"/>
                  </p:ext>
                </p:extLst>
              </p:nvPr>
            </p:nvGraphicFramePr>
            <p:xfrm>
              <a:off x="6517177" y="4770827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74891"/>
                  </p:ext>
                </p:extLst>
              </p:nvPr>
            </p:nvGraphicFramePr>
            <p:xfrm>
              <a:off x="6517177" y="4770827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6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6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60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85246" r="-166942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85246" r="-117204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85246" r="-3810" b="-1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1667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1667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1667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484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1172" t="-2925" b="-9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611045"/>
                  </p:ext>
                </p:extLst>
              </p:nvPr>
            </p:nvGraphicFramePr>
            <p:xfrm>
              <a:off x="6522867" y="462647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611045"/>
                  </p:ext>
                </p:extLst>
              </p:nvPr>
            </p:nvGraphicFramePr>
            <p:xfrm>
              <a:off x="6522867" y="462647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98387" r="-103704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98387" r="-370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3279" r="-1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3279" r="-37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3279" r="-1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3279" r="-370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1586" t="-3846" b="-53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595559"/>
                  </p:ext>
                </p:extLst>
              </p:nvPr>
            </p:nvGraphicFramePr>
            <p:xfrm>
              <a:off x="6562516" y="460853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595559"/>
                  </p:ext>
                </p:extLst>
              </p:nvPr>
            </p:nvGraphicFramePr>
            <p:xfrm>
              <a:off x="6562516" y="460853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98387" r="-10220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98387" r="-2963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3279" r="-10220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3279" r="-296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3279" r="-1022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3279" r="-296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599" cy="868362"/>
          </a:xfrm>
        </p:spPr>
        <p:txBody>
          <a:bodyPr/>
          <a:lstStyle/>
          <a:p>
            <a:r>
              <a:rPr lang="en-US" sz="3200" dirty="0"/>
              <a:t>Recall: 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97119"/>
                  </p:ext>
                </p:extLst>
              </p:nvPr>
            </p:nvGraphicFramePr>
            <p:xfrm>
              <a:off x="6538199" y="462612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97119"/>
                  </p:ext>
                </p:extLst>
              </p:nvPr>
            </p:nvGraphicFramePr>
            <p:xfrm>
              <a:off x="6538199" y="462612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98387" r="-10220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98387" r="-2963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3279" r="-10220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3279" r="-296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3279" r="-1022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3279" r="-296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1435" y="565403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1435" y="6053382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28259" y="5279807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369719"/>
                  </p:ext>
                </p:extLst>
              </p:nvPr>
            </p:nvGraphicFramePr>
            <p:xfrm>
              <a:off x="6522867" y="4597674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369719"/>
                  </p:ext>
                </p:extLst>
              </p:nvPr>
            </p:nvGraphicFramePr>
            <p:xfrm>
              <a:off x="6522867" y="4597674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9934" y="5586110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9934" y="5965940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9933" y="5205964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</p:spPr>
            <p:txBody>
              <a:bodyPr/>
              <a:lstStyle/>
              <a:p>
                <a:r>
                  <a:rPr lang="en-US" sz="3200" dirty="0"/>
                  <a:t>QL,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  <a:blipFill>
                <a:blip r:embed="rId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We perform policy evaluation for a given set of episodes, not control. If we consider control, e.g.,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8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C,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policy,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MC,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(every-visit):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  <a:blipFill>
                <a:blip r:embed="rId2"/>
                <a:stretch>
                  <a:fillRect l="-1259" t="-20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EP5.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 Optimistic initialization of Q values encourages exploration, but may cause </a:t>
                </a:r>
                <a:r>
                  <a:rPr lang="en-US" sz="3300"/>
                  <a:t>slow convergence.</a:t>
                </a:r>
                <a:endParaRPr lang="en-US" sz="3300" dirty="0"/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2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Autofit/>
              </a:bodyPr>
              <a:lstStyle/>
              <a:p>
                <a:pPr>
                  <a:buFont typeface="+mj-lt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an episodic MDP with deterministic environment. In each state, there are two possible actions  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where l corresponds to moving left, and r corresponds to moving right. Each movement incurs a reward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action a. (Alternatively, we can view state s=4 as the terminal state itself.) Assume discount factor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All state and action value functions are initialized to 0.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Use Policy Iteration, Value Iteration to derive the optimal policy.</a:t>
                </a:r>
                <a:endParaRPr lang="en-S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1247" r="-10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198658"/>
                  </p:ext>
                </p:extLst>
              </p:nvPr>
            </p:nvGraphicFramePr>
            <p:xfrm>
              <a:off x="6493272" y="4920391"/>
              <a:ext cx="2505482" cy="7891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198658"/>
                  </p:ext>
                </p:extLst>
              </p:nvPr>
            </p:nvGraphicFramePr>
            <p:xfrm>
              <a:off x="6493272" y="4920391"/>
              <a:ext cx="2505482" cy="7891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2222" r="-260494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2222" r="-102885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2222" r="-1905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026AA-73B1-4467-BBA4-83FF209FB951}"/>
                  </a:ext>
                </a:extLst>
              </p:cNvPr>
              <p:cNvSpPr txBox="1"/>
              <p:nvPr/>
            </p:nvSpPr>
            <p:spPr>
              <a:xfrm>
                <a:off x="6784692" y="5735695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026AA-73B1-4467-BBA4-83FF209FB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92" y="5735695"/>
                <a:ext cx="2432615" cy="523220"/>
              </a:xfrm>
              <a:prstGeom prst="rect">
                <a:avLst/>
              </a:prstGeom>
              <a:blipFill>
                <a:blip r:embed="rId6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514099"/>
                  </p:ext>
                </p:extLst>
              </p:nvPr>
            </p:nvGraphicFramePr>
            <p:xfrm>
              <a:off x="6562318" y="4923924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Iter1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514099"/>
                  </p:ext>
                </p:extLst>
              </p:nvPr>
            </p:nvGraphicFramePr>
            <p:xfrm>
              <a:off x="6562318" y="4923924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Iter1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is now stable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so we have found the optimal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62304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62304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blipFill>
                <a:blip r:embed="rId7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MC, 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in each update</a:t>
                </a:r>
              </a:p>
              <a:p>
                <a:pPr lvl="1"/>
                <a:r>
                  <a:rPr lang="en-US" dirty="0"/>
                  <a:t>The extreme case of “more recent visits are given more weight”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 (every-visit):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201" t="-2629" b="-259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(Simple)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an episode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4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274638"/>
            <a:ext cx="3111623" cy="868362"/>
          </a:xfrm>
        </p:spPr>
        <p:txBody>
          <a:bodyPr/>
          <a:lstStyle/>
          <a:p>
            <a:r>
              <a:rPr lang="en-US" dirty="0"/>
              <a:t>MC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+1.5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−1.25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misleading: based on EP1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3′→2→3→4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agent needs 3 steps to get to the terminal state by moving left in the 1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in fact it only needs 1 step by moving right in the 2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That is why “more recent visits are given more weight”. In the extreme case, if learning rate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each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completely overwritten in each update, and we have a more correct estimate of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214" t="-675" r="-1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20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196" y="274638"/>
            <a:ext cx="3111623" cy="868362"/>
          </a:xfrm>
        </p:spPr>
        <p:txBody>
          <a:bodyPr/>
          <a:lstStyle/>
          <a:p>
            <a:r>
              <a:rPr lang="en-US" dirty="0"/>
              <a:t>TD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4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−.5</m:t>
                        </m:r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0.725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−.5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−1+0+.5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1000" y="3360420"/>
            <a:ext cx="583708" cy="274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>
            <a:off x="8138160" y="3660708"/>
            <a:ext cx="36998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7066" y="369088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5934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252" t="-1484" b="-15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158474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158474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>
            <a:off x="7743176" y="3124621"/>
            <a:ext cx="344456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3F48B-97DC-47C6-9F67-9BE43708817D}"/>
                  </a:ext>
                </a:extLst>
              </p:cNvPr>
              <p:cNvSpPr txBox="1"/>
              <p:nvPr/>
            </p:nvSpPr>
            <p:spPr>
              <a:xfrm>
                <a:off x="5195141" y="3481095"/>
                <a:ext cx="40216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(Column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400" dirty="0"/>
                  <a:t> is omitted 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3F48B-97DC-47C6-9F67-9BE437088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141" y="3481095"/>
                <a:ext cx="4021687" cy="307777"/>
              </a:xfrm>
              <a:prstGeom prst="rect">
                <a:avLst/>
              </a:prstGeom>
              <a:blipFill>
                <a:blip r:embed="rId5"/>
                <a:stretch>
                  <a:fillRect l="-455" t="-3922" b="-196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13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(0,0)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1800" b="0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−.5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 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536" t="-5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ED6791-DCB7-4BF3-8747-637CF9A468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BEB098-B79B-4033-BD3A-F5D90FAC334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E3517-0A64-4318-B890-F31F2A501E14}"/>
              </a:ext>
            </a:extLst>
          </p:cNvPr>
          <p:cNvCxnSpPr>
            <a:cxnSpLocks/>
          </p:cNvCxnSpPr>
          <p:nvPr/>
        </p:nvCxnSpPr>
        <p:spPr bwMode="auto">
          <a:xfrm>
            <a:off x="7670476" y="3120408"/>
            <a:ext cx="373866" cy="1865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4652B-5C37-4B0F-9AFC-75EF7E132FFA}"/>
              </a:ext>
            </a:extLst>
          </p:cNvPr>
          <p:cNvCxnSpPr>
            <a:cxnSpLocks/>
          </p:cNvCxnSpPr>
          <p:nvPr/>
        </p:nvCxnSpPr>
        <p:spPr bwMode="auto">
          <a:xfrm>
            <a:off x="7136278" y="3120408"/>
            <a:ext cx="882826" cy="2373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000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(Complex)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EP2-3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855" t="-4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0323981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0323981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8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7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6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5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4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EP4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3′→2′→1′→1→2→3→4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(3′)←−1+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(3′)=−6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(2′)=−5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(1′)=−4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b="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EP5-8: same as EP4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  <a:blipFill>
                <a:blip r:embed="rId3"/>
                <a:stretch>
                  <a:fillRect l="-319" t="-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1936814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1936814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8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7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6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5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4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lang="en-SE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FCBB33-A4F8-4E20-8B1A-BA73BB1D034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38B-90D7-44CC-B5E7-5B2331F02B4D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D09AA-3416-447F-B175-B43525D67929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518BA1-2985-4951-BA9F-A315133AB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DDF923-65A8-4830-B411-52D4B472551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DD6BA-5016-40F2-BCED-720A72556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1B76D1-6D42-4599-A2C9-C6B14CBEB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801F0E-28A6-4887-A8E3-12821D8BBB9B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757743"/>
            <a:ext cx="475891" cy="1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1FDC02-F890-41AE-861E-8270A504616C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93D060-17CE-4690-9E17-4AC0DC15F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episodes,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value functions grow increasingly negative.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reason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i.e., a cycle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analogy: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external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the correct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3"/>
                <a:stretch>
                  <a:fillRect l="-1104" t="-1709" r="-20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1C6845-E2AB-425C-BB87-735F69A2FEC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354FC-2EDE-4E79-B766-B89FDBB533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37115-D949-4969-A023-9A2FBBFA3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93BC0-F2B9-4EE5-BF71-1D86C803D1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2C2015-7DA0-4622-A6E5-549357C31E4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854E3-4ABE-4572-BDEF-A06D025DF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1FB1EA-5286-4CC3-92E0-66650BEDF411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4C54A-3E30-4A52-B2D3-9CC17E6CA283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EC09C-C4EF-459A-8F91-21F7ED6E1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EC7F6D-0C37-4FB0-A012-DED2047C9E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A6F77-952F-42C3-A8CF-7798B71237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6ED97-E712-406D-9D71-02C58090DAD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8DA0A8-0A13-4A55-A180-53F1E036E5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0F51B-A45D-4F98-9543-902E4744063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0D48D6-DDE6-4F49-B43F-9D72E4F9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D5404-9F1C-48AC-97ED-53D3955845D0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BD6C8-D11B-4D82-84F6-2A52F048DBCB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A291A3-55EC-4E51-AC10-1A0793DDEB9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30A290-34E0-45B4-9D59-E2DE78BB825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DBC45-22E7-4DC1-BFE1-7407612D3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383D19-C594-4CE6-B39E-F214B5DE8A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96224D-AC95-493C-8E41-7322409860D8}"/>
              </a:ext>
            </a:extLst>
          </p:cNvPr>
          <p:cNvCxnSpPr>
            <a:cxnSpLocks/>
          </p:cNvCxnSpPr>
          <p:nvPr/>
        </p:nvCxnSpPr>
        <p:spPr bwMode="auto">
          <a:xfrm>
            <a:off x="8088584" y="4722264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7CDB5C-B7A0-487A-988A-80498CD83F8D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D530B-227B-4883-B412-B7B042E5D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001" t="-1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83147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83147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8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5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46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episodes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Only if agent had experienced additional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8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would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(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olicy stable before value functions converge.)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29AA6-F960-4AF6-B46D-DA81AE1EC433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05FADE-7C29-4998-B7B7-91BDE25F7A03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AD4C6-D910-4E98-87EE-1D2B058812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7945E5-20F0-4CD7-8504-0C54CFDEB1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647F4-BC5E-45D1-9CED-C3F8313E9FF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609C5F-0722-4F02-9D7E-0A91E95FF9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ABFA72-2D36-4731-879E-46A34236CFF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90F854-5CF8-457B-B914-9F2E1747EC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09163-988B-4812-B7A3-D06636B30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D42F5D-BB4A-4B01-9B85-5B53E34BA9A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1D8B-AD21-43C7-A087-4FC17E599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4C620C-6E90-4BFC-9225-13908AE976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DCFDFF-528C-4C3B-8A8C-C4636CE5E3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04F0BA-5934-4BBE-9572-507F36CE4C8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C2DC-DD7E-4B99-9671-8F72FFB755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C0064-86D5-46F3-99A1-89B1D9D99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A0E29A-7DA4-4D38-80F8-4A8B3B8FAFA4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4AF322-05A7-41C1-BE57-4345718F251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1ACC82-6A1D-4330-A25C-69A13DA8729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D6A2A-F095-4BEF-9CCC-3B6086BF29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E1918-E05C-4134-B30F-09D9CCE4CCD1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0638DF-43F2-485C-87EB-E049D6FB4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9C494-8EF8-40A8-8FF9-4B65632F1E2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CF2CC0-5ED9-40E5-9654-71863B70CA6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8E525-A75E-4E82-9AEC-FFDA8687554D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56461F-E529-4800-BEBF-F124860087B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46CB9-F82A-4676-8C0E-8A1916850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AE6A7B-929D-4E8E-9542-A3C9D4E878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Converges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agent moves left from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bootstrap dependency chain is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there is no bootstrap dependency cycle like TD (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bootstrap dependency chain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3"/>
                <a:stretch>
                  <a:fillRect l="-1152" t="-1782" r="-17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6BA80A-8C10-48CA-8F8A-C0FF2F0E68BF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06882-6124-4B43-8B38-B6170C97BAFF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1116D-2C72-40FC-A5FD-92C6A0E3C46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13AF5F-4785-4E40-9E67-440ED2AD182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F4263-C704-4739-80D5-83B68AD41E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9E061-DBFE-4493-BB07-0C8689807A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1320A-D400-4C23-AA39-2906A9A84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E5F0FB-15A7-480F-AB0A-4B15CA23DA6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0BBD6-667A-4553-BB32-75A114DCFB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5ED8D9-2581-431F-A771-B95EAB554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8EED8E-378B-42C0-AB8C-68C98FA7210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97F0F4-79BF-4FD6-AFAD-D2DBB90DC1F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E13CBA-C6E1-45F9-8584-5ED3E493917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A41456-F4EA-4D57-8478-07CD5BDD17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6FD8C8-3391-4B4A-8F2D-E43AC48CEE9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7F2D5-3CC2-4E50-93EA-B5E1DA1565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BC9F5C-C6EF-4456-977E-76EEFE70EDAE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18B2EF-DED1-4394-9D89-4F7B6173E3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50C99-80E9-4409-9AC1-589C542531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334AC-1F51-4D23-96A4-9027AAB7526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453277-C754-4B2F-823A-360B3155840F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7EF2B9-23B7-4135-87C5-D471DCB44D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4CF3A4-9775-4C80-8C53-4DD10779147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006986-7D88-4E0D-9C81-D522173D4210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57C7E0-7E5F-464A-9882-9C9E9534C546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1B3284-1D45-4D3E-BEE9-957747D9253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454E5-10BB-4ACB-AAA7-7C4A50DB14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15D3DF-3B05-4B00-90CD-D0922DE04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7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89925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After EP3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89925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8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5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After EP3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46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Consider an </a:t>
                </a:r>
                <a:r>
                  <a:rPr lang="en-US" dirty="0">
                    <a:solidFill>
                      <a:schemeClr val="tx1"/>
                    </a:solidFill>
                  </a:rPr>
                  <a:t>episodic MDP with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state, plus a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The start state of each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Assume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All state and action value functions are initialized to 0.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3717" r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125"/>
                  </p:ext>
                </p:extLst>
              </p:nvPr>
            </p:nvGraphicFramePr>
            <p:xfrm>
              <a:off x="4925219" y="2658135"/>
              <a:ext cx="4142581" cy="267741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125"/>
                  </p:ext>
                </p:extLst>
              </p:nvPr>
            </p:nvGraphicFramePr>
            <p:xfrm>
              <a:off x="4925219" y="2658135"/>
              <a:ext cx="4142581" cy="267741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402222" r="-543023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402222" r="-407609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402222" r="-321348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402222" r="-221348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402222" r="-111828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402222" r="-1961" b="-5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2222" r="-543023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2222" r="-407609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2222" r="-321348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2222" r="-221348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2222" r="-111828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2222" r="-1961" b="-4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89130" r="-5430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89130" r="-4076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89130" r="-3213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89130" r="-2213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89130" r="-1118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89130" r="-196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18246"/>
            <a:ext cx="0" cy="237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;</m:t>
                        </m:r>
                      </m:e>
                    </m:func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824332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824332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03FAB-C250-4C9B-8D70-E7D41487ED50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931F665-92D0-4C06-9BF5-FD4D05908135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90F42A3-0280-4782-B10A-0A5B938832B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69F493-9A35-43D8-B489-D95A74428C9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E9C59BA-CE59-46C5-9255-1ED99FF44B0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5D7F86-1713-4E65-9099-39189DE993A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experienced.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 dependencies change during learning: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initially 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based on the initialized Q values, but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decreases gradually to below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EP6,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switches to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(contrast this to </a:t>
                </a:r>
                <a:r>
                  <a:rPr lang="en-US" sz="18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 Similarly, both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 from bootstrapping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</a:p>
              <a:p>
                <a:pPr>
                  <a:lnSpc>
                    <a:spcPct val="150000"/>
                  </a:lnSpc>
                </a:pP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  <a:blipFill>
                <a:blip r:embed="rId3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8418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8418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CFCB4CE-CE45-4A31-AD7A-149C965C6C4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F55DF6-9A55-4562-B7FE-D99DB2FBE2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C45319-8FFB-4290-897C-E0ED160BBF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F29463F-B8D2-44AC-9EEA-B184505EEBC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CAF5AA-A8F0-4787-801D-A97ACB0210F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457CD7-0563-4113-8BC2-AFFB5E12EC68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4B8C54-D07F-4B4B-9BE0-3CD71CCCA5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6CFF5-0D91-4800-B361-1C3E72157D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23A4E1-37AF-4E0E-9095-8EA460E5B45B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2390D8-E649-4003-95B2-85969A093E5F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3BC252-A565-419D-8FDB-067B6A87AE33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3EBA4C1-D151-485B-B143-8660ACBB88A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33B3A3-B55C-4A9B-B76A-7EC0C4A773B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32AC0E-7F73-40BF-9EF1-A834C9464CF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E73224E-6630-475E-BE74-27A501B007BB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4D8B8D4-21D1-45BE-BDAF-AF80FA03F4C5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ACEAE1-377A-4CF0-8168-18389F5192A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FEB4DDF-F683-42A1-977B-2C0535849D2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60A20D3-7B65-4ADC-92E7-765F5CEBF15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018D29-D57C-48B4-B665-2FED62477FD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2ABFB2A-3F77-437B-AA13-CF2E97ED7D33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9E0964-C38D-4741-9EF6-7D784BD09833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DFC59E9-95EA-41D1-B78E-EFE4A2096F40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9553DAA-0514-4F1B-9255-A67FC81C9B84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C2EE46-D2A2-4816-AEB4-A0A025AD9E3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7C5983-9DCA-4F20-BDB3-01EE43A02E6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C52116-996E-412E-A17C-4F126E5061B9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CA1F8B-9332-4650-A253-14FAAA90477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13E2943-1F3E-47B6-8295-E4CF8ED14A62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11D4B2-2DC9-4A2F-8A85-944F258F8DF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18458A4-B151-487A-B890-8BD0DA057E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0DAFAD-86E1-4188-9A13-893A8CC60B9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2CCFA5-CA53-40FD-A542-B62931F60B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63145-AF54-4F6A-A570-C05C36FC8E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C549410-9133-41FD-888E-FD3B1D955AE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4864741-C68B-442F-81C3-B14CF1CAB61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3FC8FD7-2BA7-4EF4-9FDC-5631BB47D4B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6901763-7F7D-45B0-9267-97FC1386F46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43936F-A85A-4A61-A61A-68B08A161B8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E604550-A186-49D9-A3EE-3CC07B12060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F3F965-5C14-48EC-BED0-E2BD5AF9BF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A6B589D-74D9-45D4-A753-954E77C5DD3F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948EE6-6C8E-4F9B-A1E6-0473701252DA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1364AA9-7ED2-41A6-AE01-1B0832B824D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A631061-3888-4C45-9BDB-CB22F27B2BC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DC082B-AC69-418D-959E-81F6DB9185D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F584ED9-59EC-4B44-B77A-347AB7070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89218" cy="3250606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(analytic solution, or iterative solution with in-place updates)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89218" cy="3250606"/>
              </a:xfrm>
              <a:blipFill>
                <a:blip r:embed="rId2"/>
                <a:stretch>
                  <a:fillRect l="-281" t="-95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2156"/>
                  </p:ext>
                </p:extLst>
              </p:nvPr>
            </p:nvGraphicFramePr>
            <p:xfrm>
              <a:off x="6517177" y="4884115"/>
              <a:ext cx="2505482" cy="13726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2156"/>
                  </p:ext>
                </p:extLst>
              </p:nvPr>
            </p:nvGraphicFramePr>
            <p:xfrm>
              <a:off x="6517177" y="4884115"/>
              <a:ext cx="2505482" cy="13726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1667" r="-166942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1667" r="-117204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1667" r="-3810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20548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20548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13065</Words>
  <Application>Microsoft Office PowerPoint</Application>
  <PresentationFormat>On-screen Show (4:3)</PresentationFormat>
  <Paragraphs>2023</Paragraphs>
  <Slides>62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Simplified Bellman Equations for Deterministic Env</vt:lpstr>
      <vt:lpstr>Recall: MC, TD, Sarsa, Q Learning</vt:lpstr>
      <vt:lpstr>MC, 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3×(B,a2, 0, D,a2, 4, T)</vt:lpstr>
      <vt:lpstr>PowerPoint Presentation</vt:lpstr>
      <vt:lpstr>TD, Episodes 3×(B,a2,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MC, TD, Sarsa, QL (Simple)</vt:lpstr>
      <vt:lpstr>MC EP1</vt:lpstr>
      <vt:lpstr>TD EP1</vt:lpstr>
      <vt:lpstr>Sarsa EP1</vt:lpstr>
      <vt:lpstr>QL EP1</vt:lpstr>
      <vt:lpstr>MC, TD, Sarsa, QL (Complex)</vt:lpstr>
      <vt:lpstr>PowerPoint Presentation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Converges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L7.2.X Worked Examples</dc:title>
  <dc:creator>Zonghua Gu</dc:creator>
  <cp:lastModifiedBy>Zonghua Gu</cp:lastModifiedBy>
  <cp:revision>421</cp:revision>
  <dcterms:created xsi:type="dcterms:W3CDTF">2020-05-13T19:01:03Z</dcterms:created>
  <dcterms:modified xsi:type="dcterms:W3CDTF">2021-05-31T13:27:17Z</dcterms:modified>
</cp:coreProperties>
</file>