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256" r:id="rId5"/>
    <p:sldId id="1174" r:id="rId6"/>
    <p:sldId id="1173" r:id="rId7"/>
    <p:sldId id="1170" r:id="rId8"/>
    <p:sldId id="1171" r:id="rId9"/>
    <p:sldId id="1172" r:id="rId10"/>
    <p:sldId id="825" r:id="rId11"/>
    <p:sldId id="1132" r:id="rId12"/>
    <p:sldId id="1040" r:id="rId13"/>
    <p:sldId id="909" r:id="rId14"/>
    <p:sldId id="1166" r:id="rId15"/>
    <p:sldId id="1167" r:id="rId16"/>
    <p:sldId id="258" r:id="rId17"/>
    <p:sldId id="1113" r:id="rId18"/>
    <p:sldId id="1165" r:id="rId19"/>
    <p:sldId id="1163" r:id="rId20"/>
    <p:sldId id="894" r:id="rId21"/>
    <p:sldId id="257" r:id="rId22"/>
    <p:sldId id="389" r:id="rId23"/>
    <p:sldId id="1047" r:id="rId24"/>
    <p:sldId id="117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CEBA0E-E707-4386-AC10-99C5838A498C}" v="2" dt="2021-05-03T19:21:24.5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0742" autoAdjust="0"/>
  </p:normalViewPr>
  <p:slideViewPr>
    <p:cSldViewPr>
      <p:cViewPr varScale="1">
        <p:scale>
          <a:sx n="105" d="100"/>
          <a:sy n="105" d="100"/>
        </p:scale>
        <p:origin x="183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1b36911e-7552-492e-883b-bf3bc3e0cab0" providerId="ADAL" clId="{88CEBA0E-E707-4386-AC10-99C5838A498C}"/>
    <pc:docChg chg="custSel modSld">
      <pc:chgData name="Zonghua Gu" userId="1b36911e-7552-492e-883b-bf3bc3e0cab0" providerId="ADAL" clId="{88CEBA0E-E707-4386-AC10-99C5838A498C}" dt="2021-05-03T19:21:27.685" v="8" actId="27636"/>
      <pc:docMkLst>
        <pc:docMk/>
      </pc:docMkLst>
      <pc:sldChg chg="addSp modSp mod">
        <pc:chgData name="Zonghua Gu" userId="1b36911e-7552-492e-883b-bf3bc3e0cab0" providerId="ADAL" clId="{88CEBA0E-E707-4386-AC10-99C5838A498C}" dt="2021-05-03T19:21:27.685" v="8" actId="27636"/>
        <pc:sldMkLst>
          <pc:docMk/>
          <pc:sldMk cId="1939888640" sldId="257"/>
        </pc:sldMkLst>
        <pc:spChg chg="mod">
          <ac:chgData name="Zonghua Gu" userId="1b36911e-7552-492e-883b-bf3bc3e0cab0" providerId="ADAL" clId="{88CEBA0E-E707-4386-AC10-99C5838A498C}" dt="2021-05-03T19:21:14.851" v="1"/>
          <ac:spMkLst>
            <pc:docMk/>
            <pc:sldMk cId="1939888640" sldId="257"/>
            <ac:spMk id="2" creationId="{BF6A4B5C-223D-48A6-A3AC-8BDF6FD01D23}"/>
          </ac:spMkLst>
        </pc:spChg>
        <pc:spChg chg="mod">
          <ac:chgData name="Zonghua Gu" userId="1b36911e-7552-492e-883b-bf3bc3e0cab0" providerId="ADAL" clId="{88CEBA0E-E707-4386-AC10-99C5838A498C}" dt="2021-05-03T19:21:27.685" v="8" actId="27636"/>
          <ac:spMkLst>
            <pc:docMk/>
            <pc:sldMk cId="1939888640" sldId="257"/>
            <ac:spMk id="3" creationId="{98C6DB25-1B67-4051-A509-B54478BDAA71}"/>
          </ac:spMkLst>
        </pc:spChg>
        <pc:picChg chg="add mod">
          <ac:chgData name="Zonghua Gu" userId="1b36911e-7552-492e-883b-bf3bc3e0cab0" providerId="ADAL" clId="{88CEBA0E-E707-4386-AC10-99C5838A498C}" dt="2021-05-03T19:21:20.210" v="3" actId="1076"/>
          <ac:picMkLst>
            <pc:docMk/>
            <pc:sldMk cId="1939888640" sldId="257"/>
            <ac:picMk id="4" creationId="{AA461B0E-D172-4094-810E-DBACE920227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CEB4B-0D62-444C-A05C-70565453F06B}" type="datetimeFigureOut">
              <a:rPr lang="en-US" smtClean="0"/>
              <a:pPr/>
              <a:t>6/6/2021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9C4A7-EF62-4E76-99C8-FC7A8F3772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59C4A7-EF62-4E76-99C8-FC7A8F377225}"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r>
                      <a:rPr lang="en-US"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oMath>
                </a14:m>
                <a:r>
                  <a:rPr lang="en-US" dirty="0"/>
                  <a:t> </a:t>
                </a:r>
                <a14:m>
                  <m:oMath xmlns:m="http://schemas.openxmlformats.org/officeDocument/2006/math">
                    <m:r>
                      <a:rPr lang="en-US"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 </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oMath>
                </a14:m>
                <a:endParaRPr lang="en-SE" dirty="0"/>
              </a:p>
            </p:txBody>
          </p:sp>
        </mc:Choice>
        <mc:Fallback xmlns="">
          <p:sp>
            <p:nvSpPr>
              <p:cNvPr id="3" name="Notes Placeholder 2"/>
              <p:cNvSpPr>
                <a:spLocks noGrp="1"/>
              </p:cNvSpPr>
              <p:nvPr>
                <p:ph type="body" idx="1"/>
              </p:nvPr>
            </p:nvSpPr>
            <p:spPr/>
            <p:txBody>
              <a:bodyPr/>
              <a:lstStyle/>
              <a:p>
                <a:r>
                  <a:rPr lang="en-US" i="0">
                    <a:solidFill>
                      <a:schemeClr val="tx1"/>
                    </a:solidFill>
                    <a:latin typeface="Cambria Math" panose="02040503050406030204" pitchFamily="18" charset="0"/>
                  </a:rPr>
                  <a:t>=𝔼_𝜋 [𝑅_(</a:t>
                </a:r>
                <a:r>
                  <a:rPr lang="en-US" i="0">
                    <a:latin typeface="Cambria Math" panose="02040503050406030204" pitchFamily="18" charset="0"/>
                  </a:rPr>
                  <a:t>𝑡+1</a:t>
                </a:r>
                <a:r>
                  <a:rPr lang="en-US" i="0">
                    <a:solidFill>
                      <a:schemeClr val="tx1"/>
                    </a:solidFill>
                    <a:latin typeface="Cambria Math" panose="02040503050406030204" pitchFamily="18" charset="0"/>
                  </a:rPr>
                  <a:t>)+𝛾𝑣_𝜋 (𝑆_(𝑡+1))|𝑆_𝑡=𝑠]</a:t>
                </a:r>
                <a:r>
                  <a:rPr lang="en-US" dirty="0"/>
                  <a:t> </a:t>
                </a:r>
                <a:r>
                  <a:rPr lang="en-US" i="0">
                    <a:solidFill>
                      <a:schemeClr val="tx1"/>
                    </a:solidFill>
                    <a:latin typeface="Cambria Math" panose="02040503050406030204" pitchFamily="18" charset="0"/>
                  </a:rPr>
                  <a:t>=𝔼_𝜋 [𝑅_(</a:t>
                </a:r>
                <a:r>
                  <a:rPr lang="en-US" i="0">
                    <a:latin typeface="Cambria Math" panose="02040503050406030204" pitchFamily="18" charset="0"/>
                  </a:rPr>
                  <a:t>𝑡+1</a:t>
                </a:r>
                <a:r>
                  <a:rPr lang="en-US" i="0">
                    <a:solidFill>
                      <a:schemeClr val="tx1"/>
                    </a:solidFill>
                    <a:latin typeface="Cambria Math" panose="02040503050406030204" pitchFamily="18" charset="0"/>
                  </a:rPr>
                  <a:t>)+𝛾𝑣_𝜋 (𝑆_(𝑡+1))|𝑆_𝑡=𝑠</a:t>
                </a:r>
                <a:r>
                  <a:rPr lang="en-US" b="0" i="0">
                    <a:solidFill>
                      <a:schemeClr val="tx1"/>
                    </a:solidFill>
                    <a:latin typeface="Cambria Math" panose="02040503050406030204" pitchFamily="18" charset="0"/>
                  </a:rPr>
                  <a:t>, 𝐴_𝑡=𝑎</a:t>
                </a:r>
                <a:r>
                  <a:rPr lang="en-US" i="0">
                    <a:solidFill>
                      <a:schemeClr val="tx1"/>
                    </a:solidFill>
                    <a:latin typeface="Cambria Math" panose="02040503050406030204" pitchFamily="18" charset="0"/>
                  </a:rPr>
                  <a:t>]</a:t>
                </a:r>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5</a:t>
            </a:fld>
            <a:endParaRPr lang="en-US" altLang="zh-CN"/>
          </a:p>
        </p:txBody>
      </p:sp>
    </p:spTree>
    <p:extLst>
      <p:ext uri="{BB962C8B-B14F-4D97-AF65-F5344CB8AC3E}">
        <p14:creationId xmlns:p14="http://schemas.microsoft.com/office/powerpoint/2010/main" val="2980603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Expected value starting from state </a:t>
                </a:r>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tx1"/>
                    </a:solidFill>
                  </a:rPr>
                  <a:t> and following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Expected value starting from state </a:t>
                </a:r>
                <a:r>
                  <a:rPr lang="en-US" b="0" i="0">
                    <a:solidFill>
                      <a:schemeClr val="tx1"/>
                    </a:solidFill>
                    <a:latin typeface="Cambria Math" panose="02040503050406030204" pitchFamily="18" charset="0"/>
                  </a:rPr>
                  <a:t>𝑠</a:t>
                </a:r>
                <a:r>
                  <a:rPr lang="en-US" dirty="0">
                    <a:solidFill>
                      <a:schemeClr val="tx1"/>
                    </a:solidFill>
                  </a:rPr>
                  <a:t> and following policy </a:t>
                </a:r>
                <a:r>
                  <a:rPr lang="en-US" b="0" i="0">
                    <a:solidFill>
                      <a:schemeClr val="tx1"/>
                    </a:solidFill>
                    <a:latin typeface="Cambria Math" panose="02040503050406030204" pitchFamily="18" charset="0"/>
                  </a:rPr>
                  <a:t>𝜋</a:t>
                </a:r>
                <a:r>
                  <a:rPr lang="en-US" dirty="0">
                    <a:solidFill>
                      <a:schemeClr val="tx1"/>
                    </a:solidFill>
                  </a:rPr>
                  <a:t>.</a:t>
                </a: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6</a:t>
            </a:fld>
            <a:endParaRPr lang="en-US"/>
          </a:p>
        </p:txBody>
      </p:sp>
    </p:spTree>
    <p:extLst>
      <p:ext uri="{BB962C8B-B14F-4D97-AF65-F5344CB8AC3E}">
        <p14:creationId xmlns:p14="http://schemas.microsoft.com/office/powerpoint/2010/main" val="61637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768350"/>
            <a:ext cx="5118100" cy="3838575"/>
          </a:xfrm>
        </p:spPr>
      </p:sp>
      <p:sp>
        <p:nvSpPr>
          <p:cNvPr id="3" name="Notes Placeholder 2"/>
          <p:cNvSpPr>
            <a:spLocks noGrp="1"/>
          </p:cNvSpPr>
          <p:nvPr>
            <p:ph type="body" idx="1"/>
          </p:nvPr>
        </p:nvSpPr>
        <p:spPr/>
        <p:txBody>
          <a:bodyPr/>
          <a:lstStyle/>
          <a:p>
            <a:r>
              <a:rPr lang="en-US" dirty="0"/>
              <a:t>This is called MCTS</a:t>
            </a:r>
          </a:p>
        </p:txBody>
      </p:sp>
      <p:sp>
        <p:nvSpPr>
          <p:cNvPr id="4" name="Slide Number Placeholder 3"/>
          <p:cNvSpPr>
            <a:spLocks noGrp="1"/>
          </p:cNvSpPr>
          <p:nvPr>
            <p:ph type="sldNum" sz="quarter" idx="5"/>
          </p:nvPr>
        </p:nvSpPr>
        <p:spPr/>
        <p:txBody>
          <a:bodyPr/>
          <a:lstStyle/>
          <a:p>
            <a:pPr>
              <a:defRPr/>
            </a:pPr>
            <a:fld id="{E134953A-E847-4B81-A1EE-12E7BBF0FEFD}" type="slidenum">
              <a:rPr lang="en-US" smtClean="0"/>
              <a:pPr>
                <a:defRPr/>
              </a:pPr>
              <a:t>7</a:t>
            </a:fld>
            <a:endParaRPr lang="en-US"/>
          </a:p>
        </p:txBody>
      </p:sp>
    </p:spTree>
    <p:extLst>
      <p:ext uri="{BB962C8B-B14F-4D97-AF65-F5344CB8AC3E}">
        <p14:creationId xmlns:p14="http://schemas.microsoft.com/office/powerpoint/2010/main" val="279721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 while behavior policy </a:t>
                </a:r>
                <a14:m>
                  <m:oMath xmlns:m="http://schemas.openxmlformats.org/officeDocument/2006/math">
                    <m:r>
                      <a:rPr lang="en-US" b="0" i="1" smtClean="0">
                        <a:latin typeface="Cambria Math" panose="02040503050406030204" pitchFamily="18" charset="0"/>
                      </a:rPr>
                      <m:t>𝑏</m:t>
                    </m:r>
                  </m:oMath>
                </a14:m>
                <a:r>
                  <a:rPr lang="en-US" dirty="0"/>
                  <a:t> is more </a:t>
                </a:r>
                <a:r>
                  <a:rPr lang="en-US" dirty="0" err="1"/>
                  <a:t>exploratoryand</a:t>
                </a:r>
                <a:r>
                  <a:rPr lang="en-US" dirty="0"/>
                  <a:t> not necessarily equal to the a' selected to update Q</a:t>
                </a:r>
              </a:p>
              <a:p>
                <a:r>
                  <a:rPr lang="en-US" dirty="0" err="1"/>
                  <a:t>Sarsa</a:t>
                </a:r>
                <a:r>
                  <a:rPr lang="en-US" dirty="0"/>
                  <a:t> updates it behavior policy during training, instead of using fixed behavior policy? Not PE, but GPI?</a:t>
                </a:r>
              </a:p>
              <a:p>
                <a:r>
                  <a:rPr lang="en-US" b="0" dirty="0"/>
                  <a:t> based on current policy </a:t>
                </a:r>
                <a14:m>
                  <m:oMath xmlns:m="http://schemas.openxmlformats.org/officeDocument/2006/math">
                    <m:r>
                      <a:rPr lang="en-US" b="0" i="1" smtClean="0">
                        <a:latin typeface="Cambria Math" panose="02040503050406030204" pitchFamily="18" charset="0"/>
                      </a:rPr>
                      <m:t>𝜋</m:t>
                    </m:r>
                  </m:oMath>
                </a14:m>
                <a:endParaRPr lang="en-US" dirty="0"/>
              </a:p>
              <a:p>
                <a:endParaRPr lang="en-SE" dirty="0"/>
              </a:p>
            </p:txBody>
          </p:sp>
        </mc:Choice>
        <mc:Fallback xmlns="">
          <p:sp>
            <p:nvSpPr>
              <p:cNvPr id="3" name="Notes Placeholder 2"/>
              <p:cNvSpPr>
                <a:spLocks noGrp="1"/>
              </p:cNvSpPr>
              <p:nvPr>
                <p:ph type="body" idx="1"/>
              </p:nvPr>
            </p:nvSpPr>
            <p:spPr/>
            <p:txBody>
              <a:bodyPr/>
              <a:lstStyle/>
              <a:p>
                <a:r>
                  <a:rPr lang="en-US" dirty="0"/>
                  <a:t> while behavior policy </a:t>
                </a:r>
                <a:r>
                  <a:rPr lang="en-US" b="0" i="0">
                    <a:latin typeface="Cambria Math" panose="02040503050406030204" pitchFamily="18" charset="0"/>
                  </a:rPr>
                  <a:t>𝑏</a:t>
                </a:r>
                <a:r>
                  <a:rPr lang="en-US" dirty="0"/>
                  <a:t> is more </a:t>
                </a:r>
                <a:r>
                  <a:rPr lang="en-US" dirty="0" err="1"/>
                  <a:t>exploratoryand</a:t>
                </a:r>
                <a:r>
                  <a:rPr lang="en-US" dirty="0"/>
                  <a:t> not necessarily equal to the a' selected to update Q</a:t>
                </a:r>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8</a:t>
            </a:fld>
            <a:endParaRPr lang="en-US" altLang="zh-CN"/>
          </a:p>
        </p:txBody>
      </p:sp>
    </p:spTree>
    <p:extLst>
      <p:ext uri="{BB962C8B-B14F-4D97-AF65-F5344CB8AC3E}">
        <p14:creationId xmlns:p14="http://schemas.microsoft.com/office/powerpoint/2010/main" val="3929739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r>
                      <a:rPr lang="en-US"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oMath>
                </a14:m>
                <a:r>
                  <a:rPr lang="en-US" dirty="0"/>
                  <a:t> </a:t>
                </a:r>
                <a14:m>
                  <m:oMath xmlns:m="http://schemas.openxmlformats.org/officeDocument/2006/math">
                    <m:r>
                      <a:rPr lang="en-US"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 </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oMath>
                </a14:m>
                <a:endParaRPr lang="en-SE" dirty="0"/>
              </a:p>
            </p:txBody>
          </p:sp>
        </mc:Choice>
        <mc:Fallback xmlns="">
          <p:sp>
            <p:nvSpPr>
              <p:cNvPr id="3" name="Notes Placeholder 2"/>
              <p:cNvSpPr>
                <a:spLocks noGrp="1"/>
              </p:cNvSpPr>
              <p:nvPr>
                <p:ph type="body" idx="1"/>
              </p:nvPr>
            </p:nvSpPr>
            <p:spPr/>
            <p:txBody>
              <a:bodyPr/>
              <a:lstStyle/>
              <a:p>
                <a:r>
                  <a:rPr lang="en-US" i="0">
                    <a:solidFill>
                      <a:schemeClr val="tx1"/>
                    </a:solidFill>
                    <a:latin typeface="Cambria Math" panose="02040503050406030204" pitchFamily="18" charset="0"/>
                  </a:rPr>
                  <a:t>=𝔼_𝜋 [𝑅_(</a:t>
                </a:r>
                <a:r>
                  <a:rPr lang="en-US" i="0">
                    <a:latin typeface="Cambria Math" panose="02040503050406030204" pitchFamily="18" charset="0"/>
                  </a:rPr>
                  <a:t>𝑡+1</a:t>
                </a:r>
                <a:r>
                  <a:rPr lang="en-US" i="0">
                    <a:solidFill>
                      <a:schemeClr val="tx1"/>
                    </a:solidFill>
                    <a:latin typeface="Cambria Math" panose="02040503050406030204" pitchFamily="18" charset="0"/>
                  </a:rPr>
                  <a:t>)+𝛾𝑣_𝜋 (𝑆_(𝑡+1))|𝑆_𝑡=𝑠]</a:t>
                </a:r>
                <a:r>
                  <a:rPr lang="en-US" dirty="0"/>
                  <a:t> </a:t>
                </a:r>
                <a:r>
                  <a:rPr lang="en-US" i="0">
                    <a:solidFill>
                      <a:schemeClr val="tx1"/>
                    </a:solidFill>
                    <a:latin typeface="Cambria Math" panose="02040503050406030204" pitchFamily="18" charset="0"/>
                  </a:rPr>
                  <a:t>=𝔼_𝜋 [𝑅_(</a:t>
                </a:r>
                <a:r>
                  <a:rPr lang="en-US" i="0">
                    <a:latin typeface="Cambria Math" panose="02040503050406030204" pitchFamily="18" charset="0"/>
                  </a:rPr>
                  <a:t>𝑡+1</a:t>
                </a:r>
                <a:r>
                  <a:rPr lang="en-US" i="0">
                    <a:solidFill>
                      <a:schemeClr val="tx1"/>
                    </a:solidFill>
                    <a:latin typeface="Cambria Math" panose="02040503050406030204" pitchFamily="18" charset="0"/>
                  </a:rPr>
                  <a:t>)+𝛾𝑣_𝜋 (𝑆_(𝑡+1))|𝑆_𝑡=𝑠</a:t>
                </a:r>
                <a:r>
                  <a:rPr lang="en-US" b="0" i="0">
                    <a:solidFill>
                      <a:schemeClr val="tx1"/>
                    </a:solidFill>
                    <a:latin typeface="Cambria Math" panose="02040503050406030204" pitchFamily="18" charset="0"/>
                  </a:rPr>
                  <a:t>, 𝐴_𝑡=𝑎</a:t>
                </a:r>
                <a:r>
                  <a:rPr lang="en-US" i="0">
                    <a:solidFill>
                      <a:schemeClr val="tx1"/>
                    </a:solidFill>
                    <a:latin typeface="Cambria Math" panose="02040503050406030204" pitchFamily="18" charset="0"/>
                  </a:rPr>
                  <a:t>]</a:t>
                </a:r>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9</a:t>
            </a:fld>
            <a:endParaRPr lang="en-US" altLang="zh-CN"/>
          </a:p>
        </p:txBody>
      </p:sp>
    </p:spTree>
    <p:extLst>
      <p:ext uri="{BB962C8B-B14F-4D97-AF65-F5344CB8AC3E}">
        <p14:creationId xmlns:p14="http://schemas.microsoft.com/office/powerpoint/2010/main" val="2980603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chemeClr val="tx1"/>
                    </a:solidFill>
                  </a:rPr>
                  <a:t>Assume greedy policy, i.e., </a:t>
                </a:r>
                <a14:m>
                  <m:oMath xmlns:m="http://schemas.openxmlformats.org/officeDocument/2006/math">
                    <m:r>
                      <a:rPr lang="en-US" b="0" i="1" smtClean="0">
                        <a:solidFill>
                          <a:schemeClr val="tx1"/>
                        </a:solidFill>
                        <a:latin typeface="Cambria Math" panose="02040503050406030204" pitchFamily="18" charset="0"/>
                      </a:rPr>
                      <m:t>𝜖</m:t>
                    </m:r>
                    <m:r>
                      <a:rPr lang="en-US" b="0" i="1" smtClean="0">
                        <a:solidFill>
                          <a:schemeClr val="tx1"/>
                        </a:solidFill>
                        <a:latin typeface="Cambria Math" panose="02040503050406030204" pitchFamily="18" charset="0"/>
                      </a:rPr>
                      <m:t>=0</m:t>
                    </m:r>
                  </m:oMath>
                </a14:m>
                <a:r>
                  <a:rPr lang="en-US" dirty="0">
                    <a:solidFill>
                      <a:schemeClr val="tx1"/>
                    </a:solidFill>
                  </a:rPr>
                  <a:t> in </a:t>
                </a:r>
                <a14:m>
                  <m:oMath xmlns:m="http://schemas.openxmlformats.org/officeDocument/2006/math">
                    <m:r>
                      <a:rPr lang="en-US" i="1">
                        <a:latin typeface="Cambria Math" panose="02040503050406030204" pitchFamily="18" charset="0"/>
                      </a:rPr>
                      <m:t>𝜖</m:t>
                    </m:r>
                  </m:oMath>
                </a14:m>
                <a:r>
                  <a:rPr lang="en-US" dirty="0">
                    <a:solidFill>
                      <a:schemeClr val="tx1"/>
                    </a:solidFill>
                  </a:rPr>
                  <a:t>-greedy action selection. so agent selects random actions in each state. </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chemeClr val="tx1"/>
                    </a:solidFill>
                  </a:rPr>
                  <a:t>Assume greedy policy, i.e., </a:t>
                </a:r>
                <a:r>
                  <a:rPr lang="en-US" b="0" i="0">
                    <a:solidFill>
                      <a:schemeClr val="tx1"/>
                    </a:solidFill>
                    <a:latin typeface="Cambria Math" panose="02040503050406030204" pitchFamily="18" charset="0"/>
                  </a:rPr>
                  <a:t>𝜖=0</a:t>
                </a:r>
                <a:r>
                  <a:rPr lang="en-US" dirty="0">
                    <a:solidFill>
                      <a:schemeClr val="tx1"/>
                    </a:solidFill>
                  </a:rPr>
                  <a:t> in </a:t>
                </a:r>
                <a:r>
                  <a:rPr lang="en-US" i="0">
                    <a:latin typeface="Cambria Math" panose="02040503050406030204" pitchFamily="18" charset="0"/>
                  </a:rPr>
                  <a:t>𝜖</a:t>
                </a:r>
                <a:r>
                  <a:rPr lang="en-US" dirty="0">
                    <a:solidFill>
                      <a:schemeClr val="tx1"/>
                    </a:solidFill>
                  </a:rPr>
                  <a:t>-greedy action selection. so agent selects random actions in each state. </a:t>
                </a:r>
              </a:p>
              <a:p>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14</a:t>
            </a:fld>
            <a:endParaRPr lang="en-US" altLang="zh-CN"/>
          </a:p>
        </p:txBody>
      </p:sp>
    </p:spTree>
    <p:extLst>
      <p:ext uri="{BB962C8B-B14F-4D97-AF65-F5344CB8AC3E}">
        <p14:creationId xmlns:p14="http://schemas.microsoft.com/office/powerpoint/2010/main" val="1481946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 and the numbers shown are rounded to two significant digits</a:t>
            </a:r>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20</a:t>
            </a:fld>
            <a:endParaRPr lang="en-US" altLang="zh-CN"/>
          </a:p>
        </p:txBody>
      </p:sp>
    </p:spTree>
    <p:extLst>
      <p:ext uri="{BB962C8B-B14F-4D97-AF65-F5344CB8AC3E}">
        <p14:creationId xmlns:p14="http://schemas.microsoft.com/office/powerpoint/2010/main" val="1654494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a:p>
        </p:txBody>
      </p:sp>
      <p:sp>
        <p:nvSpPr>
          <p:cNvPr id="4" name="Date Placeholder 3"/>
          <p:cNvSpPr>
            <a:spLocks noGrp="1"/>
          </p:cNvSpPr>
          <p:nvPr>
            <p:ph type="dt" sz="half" idx="10"/>
          </p:nvPr>
        </p:nvSpPr>
        <p:spPr/>
        <p:txBody>
          <a:bodyPr/>
          <a:lstStyle/>
          <a:p>
            <a:fld id="{CE1938E7-FCD4-418C-87D0-DD707A52F1FF}"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80A60-093F-4BCA-AE36-E5BEF79E0B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52400" y="71422"/>
            <a:ext cx="8839200" cy="1143000"/>
          </a:xfrm>
        </p:spPr>
        <p:txBody>
          <a:bodyPr>
            <a:normAutofit/>
          </a:bodyPr>
          <a:lstStyle>
            <a:lvl1pPr>
              <a:defRPr sz="4000" baseline="0"/>
            </a:lvl1pPr>
          </a:lstStyle>
          <a:p>
            <a:r>
              <a:rPr lang="en-US" altLang="zh-CN"/>
              <a:t>Click to edit Master title style</a:t>
            </a:r>
            <a:endParaRPr lang="en-US" dirty="0"/>
          </a:p>
        </p:txBody>
      </p:sp>
      <p:sp>
        <p:nvSpPr>
          <p:cNvPr id="3" name="Content Placeholder 2"/>
          <p:cNvSpPr>
            <a:spLocks noGrp="1"/>
          </p:cNvSpPr>
          <p:nvPr>
            <p:ph idx="1"/>
          </p:nvPr>
        </p:nvSpPr>
        <p:spPr>
          <a:xfrm>
            <a:off x="152400" y="1285860"/>
            <a:ext cx="8839200" cy="5207015"/>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Slide Number Placeholder 5">
            <a:extLst>
              <a:ext uri="{FF2B5EF4-FFF2-40B4-BE49-F238E27FC236}">
                <a16:creationId xmlns:a16="http://schemas.microsoft.com/office/drawing/2014/main" id="{829CB529-40A6-4FD3-993F-E6538A12F49D}"/>
              </a:ext>
            </a:extLst>
          </p:cNvPr>
          <p:cNvSpPr txBox="1">
            <a:spLocks/>
          </p:cNvSpPr>
          <p:nvPr userDrawn="1"/>
        </p:nvSpPr>
        <p:spPr>
          <a:xfrm>
            <a:off x="7010400" y="649287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A80A60-093F-4BCA-AE36-E5BEF79E0B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938E7-FCD4-418C-87D0-DD707A52F1FF}" type="datetimeFigureOut">
              <a:rPr lang="en-US" smtClean="0"/>
              <a:pPr/>
              <a:t>6/6/2021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canvas.umu.se/courses/2115/discussion_topics/39147"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2.png"/><Relationship Id="rId7" Type="http://schemas.openxmlformats.org/officeDocument/2006/relationships/image" Target="../media/image5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0.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youtube.com/watch?v=KNDkaVZwmg4&amp;list=PL0pRF4xvoD0liEIWyJ6kmXqGT7nbr2L3u&amp;index=11"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00.png"/><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8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3.png"/></Relationships>
</file>

<file path=ppt/slides/_rels/slide8.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F1238-6854-4DB5-9CD2-855FB97E4060}"/>
              </a:ext>
            </a:extLst>
          </p:cNvPr>
          <p:cNvSpPr>
            <a:spLocks noGrp="1"/>
          </p:cNvSpPr>
          <p:nvPr>
            <p:ph type="title"/>
          </p:nvPr>
        </p:nvSpPr>
        <p:spPr/>
        <p:txBody>
          <a:bodyPr/>
          <a:lstStyle/>
          <a:p>
            <a:r>
              <a:rPr lang="en-US" dirty="0"/>
              <a:t>Quiz: Dijkstra’s, A*, Hybrid A*</a:t>
            </a:r>
            <a:endParaRPr lang="en-SE" dirty="0"/>
          </a:p>
        </p:txBody>
      </p:sp>
      <p:sp>
        <p:nvSpPr>
          <p:cNvPr id="3" name="Content Placeholder 2">
            <a:extLst>
              <a:ext uri="{FF2B5EF4-FFF2-40B4-BE49-F238E27FC236}">
                <a16:creationId xmlns:a16="http://schemas.microsoft.com/office/drawing/2014/main" id="{2E4C4E2A-7338-4A1A-8C64-7E12C8E57E4C}"/>
              </a:ext>
            </a:extLst>
          </p:cNvPr>
          <p:cNvSpPr>
            <a:spLocks noGrp="1"/>
          </p:cNvSpPr>
          <p:nvPr>
            <p:ph idx="1"/>
          </p:nvPr>
        </p:nvSpPr>
        <p:spPr/>
        <p:txBody>
          <a:bodyPr>
            <a:normAutofit fontScale="92500" lnSpcReduction="20000"/>
          </a:bodyPr>
          <a:lstStyle/>
          <a:p>
            <a:r>
              <a:rPr lang="en-US" dirty="0"/>
              <a:t>Which of the following statements are true for Dijkstra’s algo, A*, Hybrid A*, respectively?</a:t>
            </a:r>
          </a:p>
          <a:p>
            <a:pPr lvl="1"/>
            <a:r>
              <a:rPr lang="en-US" dirty="0"/>
              <a:t>A. It is a continuous method.</a:t>
            </a:r>
          </a:p>
          <a:p>
            <a:pPr lvl="1"/>
            <a:r>
              <a:rPr lang="en-US" dirty="0"/>
              <a:t>B. It uses a heuristic function to guide node expansion.</a:t>
            </a:r>
          </a:p>
          <a:p>
            <a:pPr lvl="1"/>
            <a:r>
              <a:rPr lang="en-US" dirty="0"/>
              <a:t>C. It always finds a path if one exists.</a:t>
            </a:r>
          </a:p>
          <a:p>
            <a:pPr lvl="1"/>
            <a:r>
              <a:rPr lang="en-US" dirty="0"/>
              <a:t>D. The path it finds are guaranteed to be drivable.</a:t>
            </a:r>
          </a:p>
          <a:p>
            <a:pPr lvl="1"/>
            <a:r>
              <a:rPr lang="en-US" dirty="0"/>
              <a:t>E. The path it finds are guaranteed to be optimal (shortest).</a:t>
            </a:r>
          </a:p>
          <a:p>
            <a:r>
              <a:rPr lang="en-US" dirty="0"/>
              <a:t>ANS:</a:t>
            </a:r>
          </a:p>
          <a:p>
            <a:pPr lvl="1"/>
            <a:r>
              <a:rPr lang="en-US" dirty="0"/>
              <a:t>Dijkstra’s algo: C, E</a:t>
            </a:r>
          </a:p>
          <a:p>
            <a:pPr lvl="1"/>
            <a:r>
              <a:rPr lang="en-US" dirty="0"/>
              <a:t>A*: B, C, E</a:t>
            </a:r>
          </a:p>
          <a:p>
            <a:pPr lvl="1"/>
            <a:r>
              <a:rPr lang="en-US" dirty="0"/>
              <a:t>Hybrid A*: A, B, D</a:t>
            </a:r>
            <a:endParaRPr lang="en-SE" dirty="0"/>
          </a:p>
          <a:p>
            <a:pPr lvl="1"/>
            <a:endParaRPr lang="en-SE" dirty="0"/>
          </a:p>
        </p:txBody>
      </p:sp>
      <p:sp>
        <p:nvSpPr>
          <p:cNvPr id="4" name="Slide Number Placeholder 3">
            <a:extLst>
              <a:ext uri="{FF2B5EF4-FFF2-40B4-BE49-F238E27FC236}">
                <a16:creationId xmlns:a16="http://schemas.microsoft.com/office/drawing/2014/main" id="{B56542D2-56C8-46C2-9BA1-AB913C3DF6DC}"/>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10</a:t>
            </a:fld>
            <a:endParaRPr lang="en-US" altLang="zh-CN"/>
          </a:p>
        </p:txBody>
      </p:sp>
    </p:spTree>
    <p:extLst>
      <p:ext uri="{BB962C8B-B14F-4D97-AF65-F5344CB8AC3E}">
        <p14:creationId xmlns:p14="http://schemas.microsoft.com/office/powerpoint/2010/main" val="3181789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B5266-4590-468C-9077-C7F2C285665C}"/>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DF4EADC7-FB9B-4918-A71C-F7C48B44CC1F}"/>
              </a:ext>
            </a:extLst>
          </p:cNvPr>
          <p:cNvSpPr>
            <a:spLocks noGrp="1"/>
          </p:cNvSpPr>
          <p:nvPr>
            <p:ph idx="1"/>
          </p:nvPr>
        </p:nvSpPr>
        <p:spPr/>
        <p:txBody>
          <a:bodyPr/>
          <a:lstStyle/>
          <a:p>
            <a:endParaRPr lang="en-SE"/>
          </a:p>
        </p:txBody>
      </p:sp>
      <p:pic>
        <p:nvPicPr>
          <p:cNvPr id="5" name="Picture 4">
            <a:extLst>
              <a:ext uri="{FF2B5EF4-FFF2-40B4-BE49-F238E27FC236}">
                <a16:creationId xmlns:a16="http://schemas.microsoft.com/office/drawing/2014/main" id="{E3264125-6DB7-4B73-9EEE-6D51B2AFF992}"/>
              </a:ext>
            </a:extLst>
          </p:cNvPr>
          <p:cNvPicPr>
            <a:picLocks noChangeAspect="1"/>
          </p:cNvPicPr>
          <p:nvPr/>
        </p:nvPicPr>
        <p:blipFill>
          <a:blip r:embed="rId2"/>
          <a:stretch>
            <a:fillRect/>
          </a:stretch>
        </p:blipFill>
        <p:spPr>
          <a:xfrm>
            <a:off x="1809364" y="2060848"/>
            <a:ext cx="5525271" cy="4191585"/>
          </a:xfrm>
          <a:prstGeom prst="rect">
            <a:avLst/>
          </a:prstGeom>
        </p:spPr>
      </p:pic>
    </p:spTree>
    <p:extLst>
      <p:ext uri="{BB962C8B-B14F-4D97-AF65-F5344CB8AC3E}">
        <p14:creationId xmlns:p14="http://schemas.microsoft.com/office/powerpoint/2010/main" val="2412958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725FE-676A-433D-AA67-733FF45EAC01}"/>
              </a:ext>
            </a:extLst>
          </p:cNvPr>
          <p:cNvSpPr>
            <a:spLocks noGrp="1"/>
          </p:cNvSpPr>
          <p:nvPr>
            <p:ph type="title"/>
          </p:nvPr>
        </p:nvSpPr>
        <p:spPr/>
        <p:txBody>
          <a:bodyPr/>
          <a:lstStyle/>
          <a:p>
            <a:r>
              <a:rPr lang="en-US" dirty="0"/>
              <a:t>Lab2</a:t>
            </a:r>
            <a:endParaRPr lang="en-SE" dirty="0"/>
          </a:p>
        </p:txBody>
      </p:sp>
      <p:sp>
        <p:nvSpPr>
          <p:cNvPr id="3" name="Content Placeholder 2">
            <a:extLst>
              <a:ext uri="{FF2B5EF4-FFF2-40B4-BE49-F238E27FC236}">
                <a16:creationId xmlns:a16="http://schemas.microsoft.com/office/drawing/2014/main" id="{03D2D1B3-896C-4AAA-861C-F5F66575A603}"/>
              </a:ext>
            </a:extLst>
          </p:cNvPr>
          <p:cNvSpPr>
            <a:spLocks noGrp="1"/>
          </p:cNvSpPr>
          <p:nvPr>
            <p:ph idx="1"/>
          </p:nvPr>
        </p:nvSpPr>
        <p:spPr/>
        <p:txBody>
          <a:bodyPr>
            <a:normAutofit fontScale="85000" lnSpcReduction="10000"/>
          </a:bodyPr>
          <a:lstStyle/>
          <a:p>
            <a:r>
              <a:rPr lang="en-US" dirty="0"/>
              <a:t>Lab2: The </a:t>
            </a:r>
            <a:r>
              <a:rPr lang="en-US" dirty="0" err="1"/>
              <a:t>cte</a:t>
            </a:r>
            <a:r>
              <a:rPr lang="en-US" dirty="0"/>
              <a:t>() function should be changed to make it a round track shape. It is normal to have persistent large tracking errors at high speeds.</a:t>
            </a:r>
          </a:p>
          <a:p>
            <a:r>
              <a:rPr lang="en-US" dirty="0"/>
              <a:t>You did not change the track shape by modifying the </a:t>
            </a:r>
            <a:r>
              <a:rPr lang="en-US" dirty="0" err="1"/>
              <a:t>cte</a:t>
            </a:r>
            <a:r>
              <a:rPr lang="en-US" dirty="0"/>
              <a:t>() function.</a:t>
            </a:r>
          </a:p>
          <a:p>
            <a:r>
              <a:rPr lang="en-US" dirty="0"/>
              <a:t>Emphasize that the track shape must be a perfect circle.</a:t>
            </a:r>
          </a:p>
          <a:p>
            <a:r>
              <a:rPr lang="en-US" dirty="0"/>
              <a:t>It is an interesting idea to twiddle dt, but dt is supposed to stay constant during controller tuning, and frequent updates to dt during execution may not be a good idea.</a:t>
            </a:r>
          </a:p>
          <a:p>
            <a:r>
              <a:rPr lang="en-US" dirty="0"/>
              <a:t>Good report: Ellen Lindgren, </a:t>
            </a:r>
            <a:r>
              <a:rPr lang="en-US" b="0" i="0" dirty="0">
                <a:solidFill>
                  <a:srgbClr val="2D3B45"/>
                </a:solidFill>
                <a:effectLst/>
                <a:latin typeface="Lato Extended"/>
              </a:rPr>
              <a:t>Maurice Gerardus, Leila </a:t>
            </a:r>
            <a:r>
              <a:rPr lang="en-US" b="0" i="0" dirty="0" err="1">
                <a:solidFill>
                  <a:srgbClr val="2D3B45"/>
                </a:solidFill>
                <a:effectLst/>
                <a:latin typeface="Lato Extended"/>
              </a:rPr>
              <a:t>Methnani</a:t>
            </a:r>
            <a:r>
              <a:rPr lang="en-US" b="0" i="0" dirty="0">
                <a:solidFill>
                  <a:srgbClr val="2D3B45"/>
                </a:solidFill>
                <a:effectLst/>
                <a:latin typeface="Lato Extended"/>
              </a:rPr>
              <a:t>, </a:t>
            </a:r>
          </a:p>
          <a:p>
            <a:endParaRPr lang="en-SE" dirty="0"/>
          </a:p>
        </p:txBody>
      </p:sp>
    </p:spTree>
    <p:extLst>
      <p:ext uri="{BB962C8B-B14F-4D97-AF65-F5344CB8AC3E}">
        <p14:creationId xmlns:p14="http://schemas.microsoft.com/office/powerpoint/2010/main" val="1793737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7FFCE-EA5D-460A-B0B4-490A79858967}"/>
              </a:ext>
            </a:extLst>
          </p:cNvPr>
          <p:cNvSpPr>
            <a:spLocks noGrp="1"/>
          </p:cNvSpPr>
          <p:nvPr>
            <p:ph type="title"/>
          </p:nvPr>
        </p:nvSpPr>
        <p:spPr/>
        <p:txBody>
          <a:bodyPr/>
          <a:lstStyle/>
          <a:p>
            <a:r>
              <a:rPr lang="en-US"/>
              <a:t>Lab 3 Comments</a:t>
            </a:r>
            <a:endParaRPr lang="en-SE" dirty="0"/>
          </a:p>
        </p:txBody>
      </p:sp>
      <p:sp>
        <p:nvSpPr>
          <p:cNvPr id="3" name="Content Placeholder 2">
            <a:extLst>
              <a:ext uri="{FF2B5EF4-FFF2-40B4-BE49-F238E27FC236}">
                <a16:creationId xmlns:a16="http://schemas.microsoft.com/office/drawing/2014/main" id="{302D1FF9-734C-446C-B44A-E44F93025CEC}"/>
              </a:ext>
            </a:extLst>
          </p:cNvPr>
          <p:cNvSpPr>
            <a:spLocks noGrp="1"/>
          </p:cNvSpPr>
          <p:nvPr>
            <p:ph idx="1"/>
          </p:nvPr>
        </p:nvSpPr>
        <p:spPr/>
        <p:txBody>
          <a:bodyPr>
            <a:normAutofit fontScale="70000" lnSpcReduction="20000"/>
          </a:bodyPr>
          <a:lstStyle/>
          <a:p>
            <a:r>
              <a:rPr lang="en-US" dirty="0"/>
              <a:t>It depends on the complexity of your configuration, and that is why I said "do not make your environment more complex than necessary". I guess you just need to do trial and error, and try to make it work with the minimum number of vehicles possible. If you have too many vehicles, then training time may be too long. But if you have too few vehicles, then you are less likely to get into collisions.</a:t>
            </a:r>
          </a:p>
          <a:p>
            <a:r>
              <a:rPr lang="en-US" dirty="0">
                <a:hlinkClick r:id="rId2"/>
              </a:rPr>
              <a:t>https://www.canvas.umu.se/courses/2115/discussion_topics/39147</a:t>
            </a:r>
            <a:endParaRPr lang="en-US" dirty="0"/>
          </a:p>
          <a:p>
            <a:pPr algn="l"/>
            <a:r>
              <a:rPr lang="en-US" b="0" i="0" dirty="0">
                <a:solidFill>
                  <a:srgbClr val="2D3B45"/>
                </a:solidFill>
                <a:effectLst/>
                <a:latin typeface="Lato Extended"/>
              </a:rPr>
              <a:t>***including two configs that differ only in the </a:t>
            </a:r>
            <a:r>
              <a:rPr lang="en-US" b="0" i="0" dirty="0" err="1">
                <a:solidFill>
                  <a:srgbClr val="2D3B45"/>
                </a:solidFill>
                <a:effectLst/>
                <a:latin typeface="Lato Extended"/>
              </a:rPr>
              <a:t>lane_change_reward</a:t>
            </a:r>
            <a:r>
              <a:rPr lang="en-US" b="0" i="0" dirty="0">
                <a:solidFill>
                  <a:srgbClr val="2D3B45"/>
                </a:solidFill>
                <a:effectLst/>
                <a:latin typeface="Lato Extended"/>
              </a:rPr>
              <a:t>, one with no or rare collisions, one with frequent collisions.*** So if you get the two configs, you only need  to show the 2 configs. You may need to try more configs, but we just want to see these two.</a:t>
            </a:r>
          </a:p>
          <a:p>
            <a:pPr algn="l"/>
            <a:r>
              <a:rPr lang="en-US" b="0" i="0" dirty="0">
                <a:solidFill>
                  <a:srgbClr val="2D3B45"/>
                </a:solidFill>
                <a:effectLst/>
                <a:latin typeface="Lato Extended"/>
              </a:rPr>
              <a:t>The training time depends on the complexity, i.e., number of vehicles. It does not have to be perfect training, as long as the differences among the 2 configs can be seen in the videos.</a:t>
            </a:r>
          </a:p>
          <a:p>
            <a:pPr algn="l"/>
            <a:r>
              <a:rPr lang="en-US" b="0" i="0" dirty="0">
                <a:solidFill>
                  <a:srgbClr val="2D3B45"/>
                </a:solidFill>
                <a:effectLst/>
                <a:latin typeface="Lato Extended"/>
              </a:rPr>
              <a:t> </a:t>
            </a:r>
          </a:p>
          <a:p>
            <a:endParaRPr lang="en-US" dirty="0"/>
          </a:p>
        </p:txBody>
      </p:sp>
    </p:spTree>
    <p:extLst>
      <p:ext uri="{BB962C8B-B14F-4D97-AF65-F5344CB8AC3E}">
        <p14:creationId xmlns:p14="http://schemas.microsoft.com/office/powerpoint/2010/main" val="3234601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1CD80D1-8972-49E0-AB30-50C641BFF675}"/>
                  </a:ext>
                </a:extLst>
              </p:cNvPr>
              <p:cNvSpPr>
                <a:spLocks noGrp="1"/>
              </p:cNvSpPr>
              <p:nvPr>
                <p:ph type="title"/>
              </p:nvPr>
            </p:nvSpPr>
            <p:spPr>
              <a:xfrm>
                <a:off x="226337" y="274638"/>
                <a:ext cx="8727540" cy="868362"/>
              </a:xfrm>
            </p:spPr>
            <p:txBody>
              <a:bodyPr/>
              <a:lstStyle/>
              <a:p>
                <a:r>
                  <a:rPr lang="en-US" sz="3200" dirty="0" err="1"/>
                  <a:t>Sarsa</a:t>
                </a:r>
                <a:r>
                  <a:rPr lang="en-US" sz="3200" dirty="0"/>
                  <a:t>, , Episodes </a:t>
                </a:r>
                <a14:m>
                  <m:oMath xmlns:m="http://schemas.openxmlformats.org/officeDocument/2006/math">
                    <m:r>
                      <a:rPr lang="en-US" sz="3200" b="0" i="1" smtClean="0">
                        <a:latin typeface="Cambria Math" panose="02040503050406030204" pitchFamily="18" charset="0"/>
                      </a:rPr>
                      <m:t>𝑛</m:t>
                    </m:r>
                    <m:r>
                      <a:rPr lang="en-US" sz="3200" b="0" i="1" smtClean="0">
                        <a:latin typeface="Cambria Math" panose="02040503050406030204" pitchFamily="18" charset="0"/>
                      </a:rPr>
                      <m:t>×(</m:t>
                    </m:r>
                    <m:r>
                      <a:rPr lang="en-US" sz="3200" i="1">
                        <a:latin typeface="Cambria Math" panose="02040503050406030204" pitchFamily="18" charset="0"/>
                      </a:rPr>
                      <m:t>𝐵</m:t>
                    </m:r>
                    <m:r>
                      <a:rPr lang="en-US" sz="3200" i="1">
                        <a:latin typeface="Cambria Math" panose="02040503050406030204" pitchFamily="18" charset="0"/>
                      </a:rPr>
                      <m:t>,</m:t>
                    </m:r>
                    <m:r>
                      <a:rPr lang="en-US" sz="3200" b="0" i="1" smtClean="0">
                        <a:latin typeface="Cambria Math" panose="02040503050406030204" pitchFamily="18" charset="0"/>
                      </a:rPr>
                      <m:t>𝑎</m:t>
                    </m:r>
                    <m:r>
                      <a:rPr lang="en-US" sz="3200" i="1">
                        <a:latin typeface="Cambria Math" panose="02040503050406030204" pitchFamily="18" charset="0"/>
                      </a:rPr>
                      <m:t>2,</m:t>
                    </m:r>
                    <m:r>
                      <a:rPr lang="en-US" sz="3200" b="0" i="1" smtClean="0">
                        <a:latin typeface="Cambria Math" panose="02040503050406030204" pitchFamily="18" charset="0"/>
                      </a:rPr>
                      <m:t> </m:t>
                    </m:r>
                    <m:r>
                      <a:rPr lang="en-US" sz="3200" i="1">
                        <a:latin typeface="Cambria Math" panose="02040503050406030204" pitchFamily="18" charset="0"/>
                      </a:rPr>
                      <m:t>0,</m:t>
                    </m:r>
                    <m:r>
                      <a:rPr lang="en-US" sz="3200" b="0" i="1" smtClean="0">
                        <a:latin typeface="Cambria Math" panose="02040503050406030204" pitchFamily="18" charset="0"/>
                      </a:rPr>
                      <m:t> </m:t>
                    </m:r>
                    <m:r>
                      <a:rPr lang="en-US" sz="3200" i="1">
                        <a:latin typeface="Cambria Math" panose="02040503050406030204" pitchFamily="18" charset="0"/>
                      </a:rPr>
                      <m:t>𝐷</m:t>
                    </m:r>
                    <m:r>
                      <a:rPr lang="en-US" sz="3200" i="1">
                        <a:latin typeface="Cambria Math" panose="02040503050406030204" pitchFamily="18" charset="0"/>
                      </a:rPr>
                      <m:t>,</m:t>
                    </m:r>
                    <m:r>
                      <a:rPr lang="en-US" sz="3200" b="0" i="1" smtClean="0">
                        <a:latin typeface="Cambria Math" panose="02040503050406030204" pitchFamily="18" charset="0"/>
                      </a:rPr>
                      <m:t>𝑎</m:t>
                    </m:r>
                    <m:r>
                      <a:rPr lang="en-US" sz="3200" i="1">
                        <a:latin typeface="Cambria Math" panose="02040503050406030204" pitchFamily="18" charset="0"/>
                      </a:rPr>
                      <m:t>1,−100</m:t>
                    </m:r>
                    <m:r>
                      <a:rPr lang="en-US" sz="3200" b="0" i="1" smtClean="0">
                        <a:latin typeface="Cambria Math" panose="02040503050406030204" pitchFamily="18" charset="0"/>
                      </a:rPr>
                      <m:t>, </m:t>
                    </m:r>
                    <m:r>
                      <a:rPr lang="en-US" sz="3200" b="0" i="1" smtClean="0">
                        <a:latin typeface="Cambria Math" panose="02040503050406030204" pitchFamily="18" charset="0"/>
                      </a:rPr>
                      <m:t>𝑇</m:t>
                    </m:r>
                    <m:r>
                      <a:rPr lang="en-US" sz="3200" i="1">
                        <a:latin typeface="Cambria Math" panose="02040503050406030204" pitchFamily="18" charset="0"/>
                      </a:rPr>
                      <m:t>)</m:t>
                    </m:r>
                  </m:oMath>
                </a14:m>
                <a:endParaRPr lang="en-SE" sz="3200" dirty="0"/>
              </a:p>
            </p:txBody>
          </p:sp>
        </mc:Choice>
        <mc:Fallback xmlns="">
          <p:sp>
            <p:nvSpPr>
              <p:cNvPr id="2" name="Title 1">
                <a:extLst>
                  <a:ext uri="{FF2B5EF4-FFF2-40B4-BE49-F238E27FC236}">
                    <a16:creationId xmlns:a16="http://schemas.microsoft.com/office/drawing/2014/main" id="{C1CD80D1-8972-49E0-AB30-50C641BFF675}"/>
                  </a:ext>
                </a:extLst>
              </p:cNvPr>
              <p:cNvSpPr>
                <a:spLocks noGrp="1" noRot="1" noChangeAspect="1" noMove="1" noResize="1" noEditPoints="1" noAdjustHandles="1" noChangeArrowheads="1" noChangeShapeType="1" noTextEdit="1"/>
              </p:cNvSpPr>
              <p:nvPr>
                <p:ph type="title"/>
              </p:nvPr>
            </p:nvSpPr>
            <p:spPr>
              <a:xfrm>
                <a:off x="226337" y="274638"/>
                <a:ext cx="8727540" cy="868362"/>
              </a:xfrm>
              <a:blipFill>
                <a:blip r:embed="rId3"/>
                <a:stretch>
                  <a:fillRect b="-6993"/>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4BD7F2-6D27-437A-87F5-E823F3651B1A}"/>
                  </a:ext>
                </a:extLst>
              </p:cNvPr>
              <p:cNvSpPr>
                <a:spLocks noGrp="1"/>
              </p:cNvSpPr>
              <p:nvPr>
                <p:ph idx="1"/>
              </p:nvPr>
            </p:nvSpPr>
            <p:spPr>
              <a:xfrm>
                <a:off x="305045" y="1143000"/>
                <a:ext cx="8533910" cy="3657600"/>
              </a:xfrm>
            </p:spPr>
            <p:txBody>
              <a:bodyPr>
                <a:normAutofit fontScale="40000" lnSpcReduction="20000"/>
              </a:bodyPr>
              <a:lstStyle/>
              <a:p>
                <a:r>
                  <a:rPr lang="en-US" dirty="0"/>
                  <a:t>Sarsa update equation: </a:t>
                </a:r>
                <a14:m>
                  <m:oMath xmlns:m="http://schemas.openxmlformats.org/officeDocument/2006/math">
                    <m:r>
                      <a:rPr lang="en-US" b="0"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e>
                    </m:d>
                  </m:oMath>
                </a14:m>
                <a:endParaRPr lang="en-US" dirty="0"/>
              </a:p>
              <a:p>
                <a:r>
                  <a:rPr lang="en-US" dirty="0">
                    <a:solidFill>
                      <a:schemeClr val="tx1"/>
                    </a:solidFill>
                  </a:rPr>
                  <a:t>All Q values are initialized to 0.</a:t>
                </a:r>
              </a:p>
              <a:p>
                <a:r>
                  <a:rPr lang="en-US" dirty="0">
                    <a:solidFill>
                      <a:schemeClr val="tx1"/>
                    </a:solidFill>
                  </a:rPr>
                  <a:t>Suppose 1</a:t>
                </a:r>
                <a:r>
                  <a:rPr lang="en-US" baseline="30000" dirty="0">
                    <a:solidFill>
                      <a:schemeClr val="tx1"/>
                    </a:solidFill>
                  </a:rPr>
                  <a:t>st</a:t>
                </a:r>
                <a:r>
                  <a:rPr lang="en-US" dirty="0">
                    <a:solidFill>
                      <a:schemeClr val="tx1"/>
                    </a:solidFill>
                  </a:rPr>
                  <a:t>  episode EP1 is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2,</m:t>
                    </m:r>
                    <m:r>
                      <a:rPr lang="en-US" b="0" i="1" smtClean="0">
                        <a:latin typeface="Cambria Math" panose="02040503050406030204" pitchFamily="18" charset="0"/>
                      </a:rPr>
                      <m:t> </m:t>
                    </m:r>
                    <m:r>
                      <a:rPr lang="en-US" i="1">
                        <a:latin typeface="Cambria Math" panose="02040503050406030204" pitchFamily="18" charset="0"/>
                      </a:rPr>
                      <m:t>0,</m:t>
                    </m:r>
                    <m:r>
                      <a:rPr lang="en-US" i="1">
                        <a:latin typeface="Cambria Math" panose="02040503050406030204" pitchFamily="18" charset="0"/>
                      </a:rPr>
                      <m:t>𝐷</m:t>
                    </m:r>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1,−100)</m:t>
                    </m:r>
                  </m:oMath>
                </a14:m>
                <a:r>
                  <a:rPr lang="en-US" dirty="0">
                    <a:solidFill>
                      <a:schemeClr val="tx1"/>
                    </a:solidFill>
                  </a:rPr>
                  <a:t>. After EP1:</a:t>
                </a:r>
              </a:p>
              <a:p>
                <a14:m>
                  <m:oMath xmlns:m="http://schemas.openxmlformats.org/officeDocument/2006/math">
                    <m:r>
                      <a:rPr lang="en-US"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2</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2</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𝐵</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2</m:t>
                            </m:r>
                          </m:e>
                        </m:d>
                      </m:e>
                    </m:d>
                    <m:r>
                      <a:rPr lang="en-US" b="0" i="1" smtClean="0">
                        <a:solidFill>
                          <a:schemeClr val="tx1"/>
                        </a:solidFill>
                        <a:latin typeface="Cambria Math" panose="02040503050406030204" pitchFamily="18" charset="0"/>
                      </a:rPr>
                      <m:t>=</m:t>
                    </m:r>
                    <m:r>
                      <a:rPr lang="en-US" b="0" i="1" smtClean="0">
                        <a:latin typeface="Cambria Math" panose="02040503050406030204" pitchFamily="18" charset="0"/>
                      </a:rPr>
                      <m:t>0</m:t>
                    </m:r>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0+0</m:t>
                        </m:r>
                        <m:r>
                          <a:rPr lang="en-US" b="0" i="1" smtClean="0">
                            <a:latin typeface="Cambria Math" panose="02040503050406030204" pitchFamily="18" charset="0"/>
                          </a:rPr>
                          <m:t>−0</m:t>
                        </m:r>
                      </m:e>
                    </m:d>
                    <m:r>
                      <a:rPr lang="en-US" b="0" i="1" smtClean="0">
                        <a:latin typeface="Cambria Math" panose="02040503050406030204" pitchFamily="18" charset="0"/>
                      </a:rPr>
                      <m:t>=0</m:t>
                    </m:r>
                  </m:oMath>
                </a14:m>
                <a:endParaRPr lang="en-US" dirty="0">
                  <a:solidFill>
                    <a:schemeClr val="tx1"/>
                  </a:solidFill>
                </a:endParaRPr>
              </a:p>
              <a:p>
                <a14:m>
                  <m:oMath xmlns:m="http://schemas.openxmlformats.org/officeDocument/2006/math">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m:t>
                    </m:r>
                    <m:r>
                      <a:rPr lang="en-US"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1</m:t>
                            </m:r>
                          </m:e>
                        </m:d>
                      </m:e>
                    </m:d>
                    <m:r>
                      <a:rPr lang="en-US" i="1">
                        <a:latin typeface="Cambria Math" panose="02040503050406030204" pitchFamily="18" charset="0"/>
                      </a:rPr>
                      <m:t>=</m:t>
                    </m:r>
                    <m:r>
                      <a:rPr lang="en-US" b="0" i="1" smtClean="0">
                        <a:solidFill>
                          <a:schemeClr val="tx1"/>
                        </a:solidFill>
                        <a:latin typeface="Cambria Math" panose="02040503050406030204" pitchFamily="18" charset="0"/>
                      </a:rPr>
                      <m:t>0</m:t>
                    </m:r>
                    <m:r>
                      <a:rPr lang="en-US" i="1">
                        <a:solidFill>
                          <a:schemeClr val="tx1"/>
                        </a:solidFill>
                        <a:latin typeface="Cambria Math" panose="02040503050406030204" pitchFamily="18" charset="0"/>
                      </a:rPr>
                      <m:t>+</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−100</m:t>
                        </m:r>
                        <m:r>
                          <a:rPr lang="en-US" i="1">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−0</m:t>
                        </m:r>
                      </m:e>
                    </m:d>
                    <m:r>
                      <a:rPr lang="en-US" i="1">
                        <a:solidFill>
                          <a:schemeClr val="tx1"/>
                        </a:solidFill>
                        <a:latin typeface="Cambria Math" panose="02040503050406030204" pitchFamily="18" charset="0"/>
                      </a:rPr>
                      <m:t>=</m:t>
                    </m:r>
                    <m:r>
                      <a:rPr lang="en-US" b="0" i="1" smtClean="0">
                        <a:solidFill>
                          <a:srgbClr val="C00000"/>
                        </a:solidFill>
                        <a:latin typeface="Cambria Math" panose="02040503050406030204" pitchFamily="18" charset="0"/>
                      </a:rPr>
                      <m:t>−100</m:t>
                    </m:r>
                  </m:oMath>
                </a14:m>
                <a:endParaRPr lang="en-US" dirty="0">
                  <a:solidFill>
                    <a:schemeClr val="tx1"/>
                  </a:solidFill>
                </a:endParaRPr>
              </a:p>
              <a:p>
                <a:r>
                  <a:rPr lang="en-US" dirty="0">
                    <a:solidFill>
                      <a:schemeClr val="tx1"/>
                    </a:solidFill>
                  </a:rPr>
                  <a:t>Suppose 2</a:t>
                </a:r>
                <a:r>
                  <a:rPr lang="en-US" baseline="30000" dirty="0">
                    <a:solidFill>
                      <a:schemeClr val="tx1"/>
                    </a:solidFill>
                  </a:rPr>
                  <a:t>nd</a:t>
                </a:r>
                <a:r>
                  <a:rPr lang="en-US" dirty="0">
                    <a:solidFill>
                      <a:schemeClr val="tx1"/>
                    </a:solidFill>
                  </a:rPr>
                  <a:t> episode EP2 is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1, 1,</m:t>
                    </m:r>
                    <m:r>
                      <a:rPr lang="en-US" b="0" i="1" smtClean="0">
                        <a:latin typeface="Cambria Math" panose="02040503050406030204" pitchFamily="18" charset="0"/>
                      </a:rPr>
                      <m:t>𝐶</m:t>
                    </m:r>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1,</m:t>
                    </m:r>
                    <m:r>
                      <a:rPr lang="en-US" b="0" i="1" smtClean="0">
                        <a:latin typeface="Cambria Math" panose="02040503050406030204" pitchFamily="18" charset="0"/>
                      </a:rPr>
                      <m:t> 1, </m:t>
                    </m:r>
                    <m:r>
                      <a:rPr lang="en-US" b="0" i="1" smtClean="0">
                        <a:latin typeface="Cambria Math" panose="02040503050406030204" pitchFamily="18" charset="0"/>
                      </a:rPr>
                      <m:t>𝑇</m:t>
                    </m:r>
                    <m:r>
                      <a:rPr lang="en-US" i="1">
                        <a:latin typeface="Cambria Math" panose="02040503050406030204" pitchFamily="18" charset="0"/>
                      </a:rPr>
                      <m:t>)</m:t>
                    </m:r>
                  </m:oMath>
                </a14:m>
                <a:r>
                  <a:rPr lang="en-US" dirty="0">
                    <a:solidFill>
                      <a:schemeClr val="tx1"/>
                    </a:solidFill>
                  </a:rPr>
                  <a:t>. After EP2:</a:t>
                </a:r>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b="0" i="1" smtClean="0">
                            <a:solidFill>
                              <a:schemeClr val="tx1"/>
                            </a:solidFill>
                            <a:latin typeface="Cambria Math" panose="02040503050406030204" pitchFamily="18" charset="0"/>
                          </a:rPr>
                          <m:t>+0</m:t>
                        </m:r>
                        <m:r>
                          <a:rPr lang="en-US" b="0" i="1" smtClean="0">
                            <a:latin typeface="Cambria Math" panose="02040503050406030204" pitchFamily="18" charset="0"/>
                          </a:rPr>
                          <m:t>−0</m:t>
                        </m:r>
                      </m:e>
                    </m:d>
                    <m:r>
                      <a:rPr lang="en-US" b="0" i="1" smtClean="0">
                        <a:latin typeface="Cambria Math" panose="02040503050406030204" pitchFamily="18" charset="0"/>
                      </a:rPr>
                      <m:t>=</m:t>
                    </m:r>
                    <m:r>
                      <a:rPr lang="en-US" b="0" i="1" smtClean="0">
                        <a:solidFill>
                          <a:srgbClr val="C00000"/>
                        </a:solidFill>
                        <a:latin typeface="Cambria Math" panose="02040503050406030204" pitchFamily="18" charset="0"/>
                      </a:rPr>
                      <m:t>1</m:t>
                    </m:r>
                  </m:oMath>
                </a14:m>
                <a:endParaRPr lang="en-US" dirty="0"/>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rPr>
                          <m:t>+0</m:t>
                        </m:r>
                        <m:r>
                          <a:rPr lang="en-US" b="0" i="1" smtClean="0">
                            <a:latin typeface="Cambria Math" panose="02040503050406030204" pitchFamily="18" charset="0"/>
                          </a:rPr>
                          <m:t>−0</m:t>
                        </m:r>
                      </m:e>
                    </m:d>
                    <m:r>
                      <a:rPr lang="en-US" i="1">
                        <a:latin typeface="Cambria Math" panose="02040503050406030204" pitchFamily="18" charset="0"/>
                      </a:rPr>
                      <m:t>=</m:t>
                    </m:r>
                    <m:r>
                      <a:rPr lang="en-US" b="0" i="1" smtClean="0">
                        <a:solidFill>
                          <a:srgbClr val="C00000"/>
                        </a:solidFill>
                        <a:latin typeface="Cambria Math" panose="02040503050406030204" pitchFamily="18" charset="0"/>
                      </a:rPr>
                      <m:t>1</m:t>
                    </m:r>
                  </m:oMath>
                </a14:m>
                <a:endParaRPr lang="en-US" dirty="0"/>
              </a:p>
              <a:p>
                <a:r>
                  <a:rPr lang="en-US" dirty="0"/>
                  <a:t>In 3</a:t>
                </a:r>
                <a:r>
                  <a:rPr lang="en-US" baseline="30000" dirty="0"/>
                  <a:t>rd</a:t>
                </a:r>
                <a:r>
                  <a:rPr lang="en-US" dirty="0"/>
                  <a:t> episode, greedy policy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fName>
                      <m:e>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e>
                    </m:func>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𝐶</m:t>
                        </m:r>
                      </m:e>
                    </m:d>
                    <m:r>
                      <a:rPr lang="en-US" i="1">
                        <a:latin typeface="Cambria Math" panose="02040503050406030204" pitchFamily="18" charset="0"/>
                      </a:rPr>
                      <m:t>=</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argmax</m:t>
                            </m:r>
                          </m:e>
                          <m:sub>
                            <m:r>
                              <m:rPr>
                                <m:sty m:val="p"/>
                              </m:rPr>
                              <a:rPr lang="en-US">
                                <a:latin typeface="Cambria Math" panose="02040503050406030204" pitchFamily="18" charset="0"/>
                              </a:rPr>
                              <m:t>a</m:t>
                            </m:r>
                          </m:sub>
                        </m:sSub>
                      </m:fName>
                      <m:e>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func>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oMath>
                </a14:m>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b="0" i="1" smtClean="0">
                            <a:solidFill>
                              <a:srgbClr val="C00000"/>
                            </a:solidFill>
                            <a:latin typeface="Cambria Math" panose="02040503050406030204" pitchFamily="18" charset="0"/>
                          </a:rPr>
                          <m:t>+1</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solidFill>
                          <a:srgbClr val="C00000"/>
                        </a:solidFill>
                        <a:latin typeface="Cambria Math" panose="02040503050406030204" pitchFamily="18" charset="0"/>
                      </a:rPr>
                      <m:t>2</m:t>
                    </m:r>
                  </m:oMath>
                </a14:m>
                <a:endParaRPr lang="en-US" dirty="0"/>
              </a:p>
              <a:p>
                <a14:m>
                  <m:oMath xmlns:m="http://schemas.openxmlformats.org/officeDocument/2006/math">
                    <m:r>
                      <a:rPr lang="en-US" i="1" smtClean="0">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rPr>
                          <m:t>+0</m:t>
                        </m:r>
                        <m:r>
                          <a:rPr lang="en-US" b="0" i="1" smtClean="0">
                            <a:latin typeface="Cambria Math" panose="02040503050406030204" pitchFamily="18" charset="0"/>
                          </a:rPr>
                          <m:t>−0</m:t>
                        </m:r>
                      </m:e>
                    </m:d>
                    <m:r>
                      <a:rPr lang="en-US" i="1">
                        <a:latin typeface="Cambria Math" panose="02040503050406030204" pitchFamily="18" charset="0"/>
                      </a:rPr>
                      <m:t>=</m:t>
                    </m:r>
                    <m:r>
                      <a:rPr lang="en-US" b="0" i="1" smtClean="0">
                        <a:solidFill>
                          <a:srgbClr val="C00000"/>
                        </a:solidFill>
                        <a:latin typeface="Cambria Math" panose="02040503050406030204" pitchFamily="18" charset="0"/>
                      </a:rPr>
                      <m:t>1</m:t>
                    </m:r>
                  </m:oMath>
                </a14:m>
                <a:endParaRPr lang="en-US" dirty="0"/>
              </a:p>
              <a:p>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e>
                    </m:d>
                    <m:r>
                      <a:rPr lang="en-US" i="1">
                        <a:latin typeface="Cambria Math" panose="02040503050406030204" pitchFamily="18" charset="0"/>
                      </a:rPr>
                      <m:t>=−19+.1</m:t>
                    </m:r>
                    <m:d>
                      <m:dPr>
                        <m:ctrlPr>
                          <a:rPr lang="en-US" i="1">
                            <a:latin typeface="Cambria Math" panose="02040503050406030204" pitchFamily="18" charset="0"/>
                          </a:rPr>
                        </m:ctrlPr>
                      </m:dPr>
                      <m:e>
                        <m:r>
                          <a:rPr lang="en-US" i="1">
                            <a:latin typeface="Cambria Math" panose="02040503050406030204" pitchFamily="18" charset="0"/>
                          </a:rPr>
                          <m:t>0−100+19</m:t>
                        </m:r>
                      </m:e>
                    </m:d>
                    <m:r>
                      <a:rPr lang="en-US" i="1">
                        <a:latin typeface="Cambria Math" panose="02040503050406030204" pitchFamily="18" charset="0"/>
                      </a:rPr>
                      <m:t>≈</m:t>
                    </m:r>
                    <m:r>
                      <a:rPr lang="en-US" i="1" smtClean="0">
                        <a:solidFill>
                          <a:srgbClr val="C00000"/>
                        </a:solidFill>
                        <a:latin typeface="Cambria Math" panose="02040503050406030204" pitchFamily="18" charset="0"/>
                      </a:rPr>
                      <m:t>−27.1</m:t>
                    </m:r>
                  </m:oMath>
                </a14:m>
                <a:endParaRPr lang="en-US" dirty="0"/>
              </a:p>
            </p:txBody>
          </p:sp>
        </mc:Choice>
        <mc:Fallback xmlns="">
          <p:sp>
            <p:nvSpPr>
              <p:cNvPr id="3" name="Content Placeholder 2">
                <a:extLst>
                  <a:ext uri="{FF2B5EF4-FFF2-40B4-BE49-F238E27FC236}">
                    <a16:creationId xmlns:a16="http://schemas.microsoft.com/office/drawing/2014/main" id="{E34BD7F2-6D27-437A-87F5-E823F3651B1A}"/>
                  </a:ext>
                </a:extLst>
              </p:cNvPr>
              <p:cNvSpPr>
                <a:spLocks noGrp="1" noRot="1" noChangeAspect="1" noMove="1" noResize="1" noEditPoints="1" noAdjustHandles="1" noChangeArrowheads="1" noChangeShapeType="1" noTextEdit="1"/>
              </p:cNvSpPr>
              <p:nvPr>
                <p:ph idx="1"/>
              </p:nvPr>
            </p:nvSpPr>
            <p:spPr>
              <a:xfrm>
                <a:off x="305045" y="1143000"/>
                <a:ext cx="8533910" cy="3657600"/>
              </a:xfrm>
              <a:blipFill>
                <a:blip r:embed="rId4"/>
                <a:stretch>
                  <a:fillRect t="-667"/>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ADA5DC08-0881-422E-B2D8-2C5191A0513E}"/>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14</a:t>
            </a:fld>
            <a:endParaRPr lang="en-US" altLang="zh-CN"/>
          </a:p>
        </p:txBody>
      </p:sp>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27C8D0D8-14E5-4F3F-B1E8-DC0BC2A62E8D}"/>
                  </a:ext>
                </a:extLst>
              </p:cNvPr>
              <p:cNvGraphicFramePr>
                <a:graphicFrameLocks noGrp="1"/>
              </p:cNvGraphicFramePr>
              <p:nvPr/>
            </p:nvGraphicFramePr>
            <p:xfrm>
              <a:off x="3180871" y="4632960"/>
              <a:ext cx="5875695" cy="2225040"/>
            </p:xfrm>
            <a:graphic>
              <a:graphicData uri="http://schemas.openxmlformats.org/drawingml/2006/table">
                <a:tbl>
                  <a:tblPr firstRow="1" bandRow="1">
                    <a:tableStyleId>{5C22544A-7EE6-4342-B048-85BDC9FD1C3A}</a:tableStyleId>
                  </a:tblPr>
                  <a:tblGrid>
                    <a:gridCol w="839385">
                      <a:extLst>
                        <a:ext uri="{9D8B030D-6E8A-4147-A177-3AD203B41FA5}">
                          <a16:colId xmlns:a16="http://schemas.microsoft.com/office/drawing/2014/main" val="737800809"/>
                        </a:ext>
                      </a:extLst>
                    </a:gridCol>
                    <a:gridCol w="839385">
                      <a:extLst>
                        <a:ext uri="{9D8B030D-6E8A-4147-A177-3AD203B41FA5}">
                          <a16:colId xmlns:a16="http://schemas.microsoft.com/office/drawing/2014/main" val="253111052"/>
                        </a:ext>
                      </a:extLst>
                    </a:gridCol>
                    <a:gridCol w="839385">
                      <a:extLst>
                        <a:ext uri="{9D8B030D-6E8A-4147-A177-3AD203B41FA5}">
                          <a16:colId xmlns:a16="http://schemas.microsoft.com/office/drawing/2014/main" val="2707824466"/>
                        </a:ext>
                      </a:extLst>
                    </a:gridCol>
                    <a:gridCol w="839385">
                      <a:extLst>
                        <a:ext uri="{9D8B030D-6E8A-4147-A177-3AD203B41FA5}">
                          <a16:colId xmlns:a16="http://schemas.microsoft.com/office/drawing/2014/main" val="1950743582"/>
                        </a:ext>
                      </a:extLst>
                    </a:gridCol>
                    <a:gridCol w="839385">
                      <a:extLst>
                        <a:ext uri="{9D8B030D-6E8A-4147-A177-3AD203B41FA5}">
                          <a16:colId xmlns:a16="http://schemas.microsoft.com/office/drawing/2014/main" val="4269554689"/>
                        </a:ext>
                      </a:extLst>
                    </a:gridCol>
                    <a:gridCol w="839385">
                      <a:extLst>
                        <a:ext uri="{9D8B030D-6E8A-4147-A177-3AD203B41FA5}">
                          <a16:colId xmlns:a16="http://schemas.microsoft.com/office/drawing/2014/main" val="496056467"/>
                        </a:ext>
                      </a:extLst>
                    </a:gridCol>
                    <a:gridCol w="839385">
                      <a:extLst>
                        <a:ext uri="{9D8B030D-6E8A-4147-A177-3AD203B41FA5}">
                          <a16:colId xmlns:a16="http://schemas.microsoft.com/office/drawing/2014/main" val="764317652"/>
                        </a:ext>
                      </a:extLst>
                    </a:gridCol>
                  </a:tblGrid>
                  <a:tr h="370840">
                    <a:tc>
                      <a:txBody>
                        <a:bodyPr/>
                        <a:lstStyle/>
                        <a:p>
                          <a:endParaRPr lang="en-SE"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𝐵</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1</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𝐵</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2</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𝐶</m:t>
                                    </m:r>
                                    <m:r>
                                      <a:rPr lang="en-US" sz="160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1</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𝐶</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2</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𝐷</m:t>
                                    </m:r>
                                    <m:r>
                                      <a:rPr lang="en-US" sz="160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1</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𝐷</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2</m:t>
                                    </m:r>
                                  </m:e>
                                </m:d>
                              </m:oMath>
                            </m:oMathPara>
                          </a14:m>
                          <a:endParaRPr lang="en-SE" sz="1600" dirty="0">
                            <a:solidFill>
                              <a:schemeClr val="tx1"/>
                            </a:solidFill>
                          </a:endParaRPr>
                        </a:p>
                      </a:txBody>
                      <a:tcPr/>
                    </a:tc>
                    <a:extLst>
                      <a:ext uri="{0D108BD9-81ED-4DB2-BD59-A6C34878D82A}">
                        <a16:rowId xmlns:a16="http://schemas.microsoft.com/office/drawing/2014/main" val="944821834"/>
                      </a:ext>
                    </a:extLst>
                  </a:tr>
                  <a:tr h="370840">
                    <a:tc>
                      <a:txBody>
                        <a:bodyPr/>
                        <a:lstStyle/>
                        <a:p>
                          <a:pPr algn="ctr"/>
                          <a:r>
                            <a:rPr lang="en-US" dirty="0"/>
                            <a:t>Init</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1107430533"/>
                      </a:ext>
                    </a:extLst>
                  </a:tr>
                  <a:tr h="370840">
                    <a:tc>
                      <a:txBody>
                        <a:bodyPr/>
                        <a:lstStyle/>
                        <a:p>
                          <a:pPr algn="ctr"/>
                          <a:r>
                            <a:rPr lang="en-US" dirty="0"/>
                            <a:t>EP1</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784496005"/>
                      </a:ext>
                    </a:extLst>
                  </a:tr>
                  <a:tr h="370840">
                    <a:tc>
                      <a:txBody>
                        <a:bodyPr/>
                        <a:lstStyle/>
                        <a:p>
                          <a:pPr algn="ctr"/>
                          <a:r>
                            <a:rPr lang="en-US" dirty="0"/>
                            <a:t>EP2</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3747149032"/>
                      </a:ext>
                    </a:extLst>
                  </a:tr>
                  <a:tr h="370840">
                    <a:tc>
                      <a:txBody>
                        <a:bodyPr/>
                        <a:lstStyle/>
                        <a:p>
                          <a:pPr algn="ctr"/>
                          <a:r>
                            <a:rPr lang="en-US" dirty="0"/>
                            <a:t>EP3</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2</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3440996876"/>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1653040171"/>
                      </a:ext>
                    </a:extLst>
                  </a:tr>
                </a:tbl>
              </a:graphicData>
            </a:graphic>
          </p:graphicFrame>
        </mc:Choice>
        <mc:Fallback xmlns="">
          <p:graphicFrame>
            <p:nvGraphicFramePr>
              <p:cNvPr id="7" name="Table 7">
                <a:extLst>
                  <a:ext uri="{FF2B5EF4-FFF2-40B4-BE49-F238E27FC236}">
                    <a16:creationId xmlns:a16="http://schemas.microsoft.com/office/drawing/2014/main" id="{27C8D0D8-14E5-4F3F-B1E8-DC0BC2A62E8D}"/>
                  </a:ext>
                </a:extLst>
              </p:cNvPr>
              <p:cNvGraphicFramePr>
                <a:graphicFrameLocks noGrp="1"/>
              </p:cNvGraphicFramePr>
              <p:nvPr/>
            </p:nvGraphicFramePr>
            <p:xfrm>
              <a:off x="3180871" y="4632960"/>
              <a:ext cx="5875695" cy="2225040"/>
            </p:xfrm>
            <a:graphic>
              <a:graphicData uri="http://schemas.openxmlformats.org/drawingml/2006/table">
                <a:tbl>
                  <a:tblPr firstRow="1" bandRow="1">
                    <a:tableStyleId>{5C22544A-7EE6-4342-B048-85BDC9FD1C3A}</a:tableStyleId>
                  </a:tblPr>
                  <a:tblGrid>
                    <a:gridCol w="839385">
                      <a:extLst>
                        <a:ext uri="{9D8B030D-6E8A-4147-A177-3AD203B41FA5}">
                          <a16:colId xmlns:a16="http://schemas.microsoft.com/office/drawing/2014/main" val="737800809"/>
                        </a:ext>
                      </a:extLst>
                    </a:gridCol>
                    <a:gridCol w="839385">
                      <a:extLst>
                        <a:ext uri="{9D8B030D-6E8A-4147-A177-3AD203B41FA5}">
                          <a16:colId xmlns:a16="http://schemas.microsoft.com/office/drawing/2014/main" val="253111052"/>
                        </a:ext>
                      </a:extLst>
                    </a:gridCol>
                    <a:gridCol w="839385">
                      <a:extLst>
                        <a:ext uri="{9D8B030D-6E8A-4147-A177-3AD203B41FA5}">
                          <a16:colId xmlns:a16="http://schemas.microsoft.com/office/drawing/2014/main" val="2707824466"/>
                        </a:ext>
                      </a:extLst>
                    </a:gridCol>
                    <a:gridCol w="839385">
                      <a:extLst>
                        <a:ext uri="{9D8B030D-6E8A-4147-A177-3AD203B41FA5}">
                          <a16:colId xmlns:a16="http://schemas.microsoft.com/office/drawing/2014/main" val="1950743582"/>
                        </a:ext>
                      </a:extLst>
                    </a:gridCol>
                    <a:gridCol w="839385">
                      <a:extLst>
                        <a:ext uri="{9D8B030D-6E8A-4147-A177-3AD203B41FA5}">
                          <a16:colId xmlns:a16="http://schemas.microsoft.com/office/drawing/2014/main" val="4269554689"/>
                        </a:ext>
                      </a:extLst>
                    </a:gridCol>
                    <a:gridCol w="839385">
                      <a:extLst>
                        <a:ext uri="{9D8B030D-6E8A-4147-A177-3AD203B41FA5}">
                          <a16:colId xmlns:a16="http://schemas.microsoft.com/office/drawing/2014/main" val="496056467"/>
                        </a:ext>
                      </a:extLst>
                    </a:gridCol>
                    <a:gridCol w="839385">
                      <a:extLst>
                        <a:ext uri="{9D8B030D-6E8A-4147-A177-3AD203B41FA5}">
                          <a16:colId xmlns:a16="http://schemas.microsoft.com/office/drawing/2014/main" val="764317652"/>
                        </a:ext>
                      </a:extLst>
                    </a:gridCol>
                  </a:tblGrid>
                  <a:tr h="370840">
                    <a:tc>
                      <a:txBody>
                        <a:bodyPr/>
                        <a:lstStyle/>
                        <a:p>
                          <a:endParaRPr lang="en-SE" sz="1600" dirty="0"/>
                        </a:p>
                      </a:txBody>
                      <a:tcPr/>
                    </a:tc>
                    <a:tc>
                      <a:txBody>
                        <a:bodyPr/>
                        <a:lstStyle/>
                        <a:p>
                          <a:endParaRPr lang="en-SE"/>
                        </a:p>
                      </a:txBody>
                      <a:tcPr>
                        <a:blipFill>
                          <a:blip r:embed="rId5"/>
                          <a:stretch>
                            <a:fillRect l="-100725" t="-3279" r="-502174" b="-522951"/>
                          </a:stretch>
                        </a:blipFill>
                      </a:tcPr>
                    </a:tc>
                    <a:tc>
                      <a:txBody>
                        <a:bodyPr/>
                        <a:lstStyle/>
                        <a:p>
                          <a:endParaRPr lang="en-SE"/>
                        </a:p>
                      </a:txBody>
                      <a:tcPr>
                        <a:blipFill>
                          <a:blip r:embed="rId5"/>
                          <a:stretch>
                            <a:fillRect l="-200725" t="-3279" r="-402174" b="-522951"/>
                          </a:stretch>
                        </a:blipFill>
                      </a:tcPr>
                    </a:tc>
                    <a:tc>
                      <a:txBody>
                        <a:bodyPr/>
                        <a:lstStyle/>
                        <a:p>
                          <a:endParaRPr lang="en-SE"/>
                        </a:p>
                      </a:txBody>
                      <a:tcPr>
                        <a:blipFill>
                          <a:blip r:embed="rId5"/>
                          <a:stretch>
                            <a:fillRect l="-302920" t="-3279" r="-305109" b="-522951"/>
                          </a:stretch>
                        </a:blipFill>
                      </a:tcPr>
                    </a:tc>
                    <a:tc>
                      <a:txBody>
                        <a:bodyPr/>
                        <a:lstStyle/>
                        <a:p>
                          <a:endParaRPr lang="en-SE"/>
                        </a:p>
                      </a:txBody>
                      <a:tcPr>
                        <a:blipFill>
                          <a:blip r:embed="rId5"/>
                          <a:stretch>
                            <a:fillRect l="-400000" t="-3279" r="-202899" b="-522951"/>
                          </a:stretch>
                        </a:blipFill>
                      </a:tcPr>
                    </a:tc>
                    <a:tc>
                      <a:txBody>
                        <a:bodyPr/>
                        <a:lstStyle/>
                        <a:p>
                          <a:endParaRPr lang="en-SE"/>
                        </a:p>
                      </a:txBody>
                      <a:tcPr>
                        <a:blipFill>
                          <a:blip r:embed="rId5"/>
                          <a:stretch>
                            <a:fillRect l="-500000" t="-3279" r="-102899" b="-522951"/>
                          </a:stretch>
                        </a:blipFill>
                      </a:tcPr>
                    </a:tc>
                    <a:tc>
                      <a:txBody>
                        <a:bodyPr/>
                        <a:lstStyle/>
                        <a:p>
                          <a:endParaRPr lang="en-SE"/>
                        </a:p>
                      </a:txBody>
                      <a:tcPr>
                        <a:blipFill>
                          <a:blip r:embed="rId5"/>
                          <a:stretch>
                            <a:fillRect l="-600000" t="-3279" r="-2899" b="-522951"/>
                          </a:stretch>
                        </a:blipFill>
                      </a:tcPr>
                    </a:tc>
                    <a:extLst>
                      <a:ext uri="{0D108BD9-81ED-4DB2-BD59-A6C34878D82A}">
                        <a16:rowId xmlns:a16="http://schemas.microsoft.com/office/drawing/2014/main" val="944821834"/>
                      </a:ext>
                    </a:extLst>
                  </a:tr>
                  <a:tr h="370840">
                    <a:tc>
                      <a:txBody>
                        <a:bodyPr/>
                        <a:lstStyle/>
                        <a:p>
                          <a:pPr algn="ctr"/>
                          <a:r>
                            <a:rPr lang="en-US" dirty="0"/>
                            <a:t>Init</a:t>
                          </a:r>
                          <a:endParaRPr lang="en-SE" dirty="0"/>
                        </a:p>
                      </a:txBody>
                      <a:tcPr/>
                    </a:tc>
                    <a:tc>
                      <a:txBody>
                        <a:bodyPr/>
                        <a:lstStyle/>
                        <a:p>
                          <a:endParaRPr lang="en-SE"/>
                        </a:p>
                      </a:txBody>
                      <a:tcPr>
                        <a:blipFill>
                          <a:blip r:embed="rId5"/>
                          <a:stretch>
                            <a:fillRect l="-100725" t="-103279" r="-502174" b="-422951"/>
                          </a:stretch>
                        </a:blipFill>
                      </a:tcPr>
                    </a:tc>
                    <a:tc>
                      <a:txBody>
                        <a:bodyPr/>
                        <a:lstStyle/>
                        <a:p>
                          <a:endParaRPr lang="en-SE"/>
                        </a:p>
                      </a:txBody>
                      <a:tcPr>
                        <a:blipFill>
                          <a:blip r:embed="rId5"/>
                          <a:stretch>
                            <a:fillRect l="-200725" t="-103279" r="-402174" b="-422951"/>
                          </a:stretch>
                        </a:blipFill>
                      </a:tcPr>
                    </a:tc>
                    <a:tc>
                      <a:txBody>
                        <a:bodyPr/>
                        <a:lstStyle/>
                        <a:p>
                          <a:endParaRPr lang="en-SE"/>
                        </a:p>
                      </a:txBody>
                      <a:tcPr>
                        <a:blipFill>
                          <a:blip r:embed="rId5"/>
                          <a:stretch>
                            <a:fillRect l="-302920" t="-103279" r="-305109" b="-422951"/>
                          </a:stretch>
                        </a:blipFill>
                      </a:tcPr>
                    </a:tc>
                    <a:tc>
                      <a:txBody>
                        <a:bodyPr/>
                        <a:lstStyle/>
                        <a:p>
                          <a:endParaRPr lang="en-SE"/>
                        </a:p>
                      </a:txBody>
                      <a:tcPr>
                        <a:blipFill>
                          <a:blip r:embed="rId5"/>
                          <a:stretch>
                            <a:fillRect l="-400000" t="-103279" r="-202899" b="-422951"/>
                          </a:stretch>
                        </a:blipFill>
                      </a:tcPr>
                    </a:tc>
                    <a:tc>
                      <a:txBody>
                        <a:bodyPr/>
                        <a:lstStyle/>
                        <a:p>
                          <a:endParaRPr lang="en-SE"/>
                        </a:p>
                      </a:txBody>
                      <a:tcPr>
                        <a:blipFill>
                          <a:blip r:embed="rId5"/>
                          <a:stretch>
                            <a:fillRect l="-500000" t="-103279" r="-102899" b="-422951"/>
                          </a:stretch>
                        </a:blipFill>
                      </a:tcPr>
                    </a:tc>
                    <a:tc>
                      <a:txBody>
                        <a:bodyPr/>
                        <a:lstStyle/>
                        <a:p>
                          <a:endParaRPr lang="en-SE"/>
                        </a:p>
                      </a:txBody>
                      <a:tcPr>
                        <a:blipFill>
                          <a:blip r:embed="rId5"/>
                          <a:stretch>
                            <a:fillRect l="-600000" t="-103279" r="-2899" b="-422951"/>
                          </a:stretch>
                        </a:blipFill>
                      </a:tcPr>
                    </a:tc>
                    <a:extLst>
                      <a:ext uri="{0D108BD9-81ED-4DB2-BD59-A6C34878D82A}">
                        <a16:rowId xmlns:a16="http://schemas.microsoft.com/office/drawing/2014/main" val="1107430533"/>
                      </a:ext>
                    </a:extLst>
                  </a:tr>
                  <a:tr h="370840">
                    <a:tc>
                      <a:txBody>
                        <a:bodyPr/>
                        <a:lstStyle/>
                        <a:p>
                          <a:pPr algn="ctr"/>
                          <a:r>
                            <a:rPr lang="en-US" dirty="0"/>
                            <a:t>EP1</a:t>
                          </a:r>
                          <a:endParaRPr lang="en-SE" dirty="0"/>
                        </a:p>
                      </a:txBody>
                      <a:tcPr/>
                    </a:tc>
                    <a:tc>
                      <a:txBody>
                        <a:bodyPr/>
                        <a:lstStyle/>
                        <a:p>
                          <a:endParaRPr lang="en-SE"/>
                        </a:p>
                      </a:txBody>
                      <a:tcPr>
                        <a:blipFill>
                          <a:blip r:embed="rId5"/>
                          <a:stretch>
                            <a:fillRect l="-100725" t="-203279" r="-502174" b="-322951"/>
                          </a:stretch>
                        </a:blipFill>
                      </a:tcPr>
                    </a:tc>
                    <a:tc>
                      <a:txBody>
                        <a:bodyPr/>
                        <a:lstStyle/>
                        <a:p>
                          <a:endParaRPr lang="en-SE"/>
                        </a:p>
                      </a:txBody>
                      <a:tcPr>
                        <a:blipFill>
                          <a:blip r:embed="rId5"/>
                          <a:stretch>
                            <a:fillRect l="-200725" t="-203279" r="-402174" b="-322951"/>
                          </a:stretch>
                        </a:blipFill>
                      </a:tcPr>
                    </a:tc>
                    <a:tc>
                      <a:txBody>
                        <a:bodyPr/>
                        <a:lstStyle/>
                        <a:p>
                          <a:endParaRPr lang="en-SE"/>
                        </a:p>
                      </a:txBody>
                      <a:tcPr>
                        <a:blipFill>
                          <a:blip r:embed="rId5"/>
                          <a:stretch>
                            <a:fillRect l="-302920" t="-203279" r="-305109" b="-322951"/>
                          </a:stretch>
                        </a:blipFill>
                      </a:tcPr>
                    </a:tc>
                    <a:tc>
                      <a:txBody>
                        <a:bodyPr/>
                        <a:lstStyle/>
                        <a:p>
                          <a:endParaRPr lang="en-SE"/>
                        </a:p>
                      </a:txBody>
                      <a:tcPr>
                        <a:blipFill>
                          <a:blip r:embed="rId5"/>
                          <a:stretch>
                            <a:fillRect l="-400000" t="-203279" r="-202899" b="-322951"/>
                          </a:stretch>
                        </a:blipFill>
                      </a:tcPr>
                    </a:tc>
                    <a:tc>
                      <a:txBody>
                        <a:bodyPr/>
                        <a:lstStyle/>
                        <a:p>
                          <a:endParaRPr lang="en-SE"/>
                        </a:p>
                      </a:txBody>
                      <a:tcPr>
                        <a:blipFill>
                          <a:blip r:embed="rId5"/>
                          <a:stretch>
                            <a:fillRect l="-500000" t="-203279" r="-102899" b="-322951"/>
                          </a:stretch>
                        </a:blipFill>
                      </a:tcPr>
                    </a:tc>
                    <a:tc>
                      <a:txBody>
                        <a:bodyPr/>
                        <a:lstStyle/>
                        <a:p>
                          <a:endParaRPr lang="en-SE"/>
                        </a:p>
                      </a:txBody>
                      <a:tcPr>
                        <a:blipFill>
                          <a:blip r:embed="rId5"/>
                          <a:stretch>
                            <a:fillRect l="-600000" t="-203279" r="-2899" b="-322951"/>
                          </a:stretch>
                        </a:blipFill>
                      </a:tcPr>
                    </a:tc>
                    <a:extLst>
                      <a:ext uri="{0D108BD9-81ED-4DB2-BD59-A6C34878D82A}">
                        <a16:rowId xmlns:a16="http://schemas.microsoft.com/office/drawing/2014/main" val="784496005"/>
                      </a:ext>
                    </a:extLst>
                  </a:tr>
                  <a:tr h="370840">
                    <a:tc>
                      <a:txBody>
                        <a:bodyPr/>
                        <a:lstStyle/>
                        <a:p>
                          <a:pPr algn="ctr"/>
                          <a:r>
                            <a:rPr lang="en-US" dirty="0"/>
                            <a:t>EP2</a:t>
                          </a:r>
                          <a:endParaRPr lang="en-SE" dirty="0"/>
                        </a:p>
                      </a:txBody>
                      <a:tcPr/>
                    </a:tc>
                    <a:tc>
                      <a:txBody>
                        <a:bodyPr/>
                        <a:lstStyle/>
                        <a:p>
                          <a:endParaRPr lang="en-SE"/>
                        </a:p>
                      </a:txBody>
                      <a:tcPr>
                        <a:blipFill>
                          <a:blip r:embed="rId5"/>
                          <a:stretch>
                            <a:fillRect l="-100725" t="-308333" r="-502174" b="-228333"/>
                          </a:stretch>
                        </a:blipFill>
                      </a:tcPr>
                    </a:tc>
                    <a:tc>
                      <a:txBody>
                        <a:bodyPr/>
                        <a:lstStyle/>
                        <a:p>
                          <a:endParaRPr lang="en-SE"/>
                        </a:p>
                      </a:txBody>
                      <a:tcPr>
                        <a:blipFill>
                          <a:blip r:embed="rId5"/>
                          <a:stretch>
                            <a:fillRect l="-200725" t="-308333" r="-402174" b="-228333"/>
                          </a:stretch>
                        </a:blipFill>
                      </a:tcPr>
                    </a:tc>
                    <a:tc>
                      <a:txBody>
                        <a:bodyPr/>
                        <a:lstStyle/>
                        <a:p>
                          <a:endParaRPr lang="en-SE"/>
                        </a:p>
                      </a:txBody>
                      <a:tcPr>
                        <a:blipFill>
                          <a:blip r:embed="rId5"/>
                          <a:stretch>
                            <a:fillRect l="-302920" t="-308333" r="-305109" b="-228333"/>
                          </a:stretch>
                        </a:blipFill>
                      </a:tcPr>
                    </a:tc>
                    <a:tc>
                      <a:txBody>
                        <a:bodyPr/>
                        <a:lstStyle/>
                        <a:p>
                          <a:endParaRPr lang="en-SE"/>
                        </a:p>
                      </a:txBody>
                      <a:tcPr>
                        <a:blipFill>
                          <a:blip r:embed="rId5"/>
                          <a:stretch>
                            <a:fillRect l="-400000" t="-308333" r="-202899" b="-228333"/>
                          </a:stretch>
                        </a:blipFill>
                      </a:tcPr>
                    </a:tc>
                    <a:tc>
                      <a:txBody>
                        <a:bodyPr/>
                        <a:lstStyle/>
                        <a:p>
                          <a:endParaRPr lang="en-SE"/>
                        </a:p>
                      </a:txBody>
                      <a:tcPr>
                        <a:blipFill>
                          <a:blip r:embed="rId5"/>
                          <a:stretch>
                            <a:fillRect l="-500000" t="-308333" r="-102899" b="-228333"/>
                          </a:stretch>
                        </a:blipFill>
                      </a:tcPr>
                    </a:tc>
                    <a:tc>
                      <a:txBody>
                        <a:bodyPr/>
                        <a:lstStyle/>
                        <a:p>
                          <a:endParaRPr lang="en-SE"/>
                        </a:p>
                      </a:txBody>
                      <a:tcPr>
                        <a:blipFill>
                          <a:blip r:embed="rId5"/>
                          <a:stretch>
                            <a:fillRect l="-600000" t="-308333" r="-2899" b="-228333"/>
                          </a:stretch>
                        </a:blipFill>
                      </a:tcPr>
                    </a:tc>
                    <a:extLst>
                      <a:ext uri="{0D108BD9-81ED-4DB2-BD59-A6C34878D82A}">
                        <a16:rowId xmlns:a16="http://schemas.microsoft.com/office/drawing/2014/main" val="3747149032"/>
                      </a:ext>
                    </a:extLst>
                  </a:tr>
                  <a:tr h="370840">
                    <a:tc>
                      <a:txBody>
                        <a:bodyPr/>
                        <a:lstStyle/>
                        <a:p>
                          <a:pPr algn="ctr"/>
                          <a:r>
                            <a:rPr lang="en-US" dirty="0"/>
                            <a:t>EP3</a:t>
                          </a:r>
                          <a:endParaRPr lang="en-SE" dirty="0"/>
                        </a:p>
                      </a:txBody>
                      <a:tcPr/>
                    </a:tc>
                    <a:tc>
                      <a:txBody>
                        <a:bodyPr/>
                        <a:lstStyle/>
                        <a:p>
                          <a:endParaRPr lang="en-SE"/>
                        </a:p>
                      </a:txBody>
                      <a:tcPr>
                        <a:blipFill>
                          <a:blip r:embed="rId5"/>
                          <a:stretch>
                            <a:fillRect l="-100725" t="-401639" r="-502174" b="-124590"/>
                          </a:stretch>
                        </a:blipFill>
                      </a:tcPr>
                    </a:tc>
                    <a:tc>
                      <a:txBody>
                        <a:bodyPr/>
                        <a:lstStyle/>
                        <a:p>
                          <a:endParaRPr lang="en-SE"/>
                        </a:p>
                      </a:txBody>
                      <a:tcPr>
                        <a:blipFill>
                          <a:blip r:embed="rId5"/>
                          <a:stretch>
                            <a:fillRect l="-200725" t="-401639" r="-402174" b="-124590"/>
                          </a:stretch>
                        </a:blipFill>
                      </a:tcPr>
                    </a:tc>
                    <a:tc>
                      <a:txBody>
                        <a:bodyPr/>
                        <a:lstStyle/>
                        <a:p>
                          <a:endParaRPr lang="en-SE"/>
                        </a:p>
                      </a:txBody>
                      <a:tcPr>
                        <a:blipFill>
                          <a:blip r:embed="rId5"/>
                          <a:stretch>
                            <a:fillRect l="-302920" t="-401639" r="-305109" b="-124590"/>
                          </a:stretch>
                        </a:blipFill>
                      </a:tcPr>
                    </a:tc>
                    <a:tc>
                      <a:txBody>
                        <a:bodyPr/>
                        <a:lstStyle/>
                        <a:p>
                          <a:endParaRPr lang="en-SE"/>
                        </a:p>
                      </a:txBody>
                      <a:tcPr>
                        <a:blipFill>
                          <a:blip r:embed="rId5"/>
                          <a:stretch>
                            <a:fillRect l="-400000" t="-401639" r="-202899" b="-124590"/>
                          </a:stretch>
                        </a:blipFill>
                      </a:tcPr>
                    </a:tc>
                    <a:tc>
                      <a:txBody>
                        <a:bodyPr/>
                        <a:lstStyle/>
                        <a:p>
                          <a:endParaRPr lang="en-SE"/>
                        </a:p>
                      </a:txBody>
                      <a:tcPr>
                        <a:blipFill>
                          <a:blip r:embed="rId5"/>
                          <a:stretch>
                            <a:fillRect l="-500000" t="-401639" r="-102899" b="-124590"/>
                          </a:stretch>
                        </a:blipFill>
                      </a:tcPr>
                    </a:tc>
                    <a:tc>
                      <a:txBody>
                        <a:bodyPr/>
                        <a:lstStyle/>
                        <a:p>
                          <a:endParaRPr lang="en-SE"/>
                        </a:p>
                      </a:txBody>
                      <a:tcPr>
                        <a:blipFill>
                          <a:blip r:embed="rId5"/>
                          <a:stretch>
                            <a:fillRect l="-600000" t="-401639" r="-2899" b="-124590"/>
                          </a:stretch>
                        </a:blipFill>
                      </a:tcPr>
                    </a:tc>
                    <a:extLst>
                      <a:ext uri="{0D108BD9-81ED-4DB2-BD59-A6C34878D82A}">
                        <a16:rowId xmlns:a16="http://schemas.microsoft.com/office/drawing/2014/main" val="3440996876"/>
                      </a:ext>
                    </a:extLst>
                  </a:tr>
                  <a:tr h="370840">
                    <a:tc>
                      <a:txBody>
                        <a:bodyPr/>
                        <a:lstStyle/>
                        <a:p>
                          <a:endParaRPr lang="en-SE"/>
                        </a:p>
                      </a:txBody>
                      <a:tcPr>
                        <a:blipFill>
                          <a:blip r:embed="rId5"/>
                          <a:stretch>
                            <a:fillRect l="-725" t="-501639" r="-602174" b="-24590"/>
                          </a:stretch>
                        </a:blipFill>
                      </a:tcPr>
                    </a:tc>
                    <a:tc>
                      <a:txBody>
                        <a:bodyPr/>
                        <a:lstStyle/>
                        <a:p>
                          <a:endParaRPr lang="en-SE"/>
                        </a:p>
                      </a:txBody>
                      <a:tcPr>
                        <a:blipFill>
                          <a:blip r:embed="rId5"/>
                          <a:stretch>
                            <a:fillRect l="-100725" t="-501639" r="-502174" b="-24590"/>
                          </a:stretch>
                        </a:blipFill>
                      </a:tcPr>
                    </a:tc>
                    <a:tc>
                      <a:txBody>
                        <a:bodyPr/>
                        <a:lstStyle/>
                        <a:p>
                          <a:endParaRPr lang="en-SE"/>
                        </a:p>
                      </a:txBody>
                      <a:tcPr>
                        <a:blipFill>
                          <a:blip r:embed="rId5"/>
                          <a:stretch>
                            <a:fillRect l="-200725" t="-501639" r="-402174" b="-24590"/>
                          </a:stretch>
                        </a:blipFill>
                      </a:tcPr>
                    </a:tc>
                    <a:tc>
                      <a:txBody>
                        <a:bodyPr/>
                        <a:lstStyle/>
                        <a:p>
                          <a:endParaRPr lang="en-SE"/>
                        </a:p>
                      </a:txBody>
                      <a:tcPr>
                        <a:blipFill>
                          <a:blip r:embed="rId5"/>
                          <a:stretch>
                            <a:fillRect l="-302920" t="-501639" r="-305109" b="-24590"/>
                          </a:stretch>
                        </a:blipFill>
                      </a:tcPr>
                    </a:tc>
                    <a:tc>
                      <a:txBody>
                        <a:bodyPr/>
                        <a:lstStyle/>
                        <a:p>
                          <a:endParaRPr lang="en-SE"/>
                        </a:p>
                      </a:txBody>
                      <a:tcPr>
                        <a:blipFill>
                          <a:blip r:embed="rId5"/>
                          <a:stretch>
                            <a:fillRect l="-400000" t="-501639" r="-202899" b="-24590"/>
                          </a:stretch>
                        </a:blipFill>
                      </a:tcPr>
                    </a:tc>
                    <a:tc>
                      <a:txBody>
                        <a:bodyPr/>
                        <a:lstStyle/>
                        <a:p>
                          <a:endParaRPr lang="en-SE"/>
                        </a:p>
                      </a:txBody>
                      <a:tcPr>
                        <a:blipFill>
                          <a:blip r:embed="rId5"/>
                          <a:stretch>
                            <a:fillRect l="-500000" t="-501639" r="-102899" b="-24590"/>
                          </a:stretch>
                        </a:blipFill>
                      </a:tcPr>
                    </a:tc>
                    <a:tc>
                      <a:txBody>
                        <a:bodyPr/>
                        <a:lstStyle/>
                        <a:p>
                          <a:endParaRPr lang="en-SE"/>
                        </a:p>
                      </a:txBody>
                      <a:tcPr>
                        <a:blipFill>
                          <a:blip r:embed="rId5"/>
                          <a:stretch>
                            <a:fillRect l="-600000" t="-501639" r="-2899" b="-24590"/>
                          </a:stretch>
                        </a:blipFill>
                      </a:tcPr>
                    </a:tc>
                    <a:extLst>
                      <a:ext uri="{0D108BD9-81ED-4DB2-BD59-A6C34878D82A}">
                        <a16:rowId xmlns:a16="http://schemas.microsoft.com/office/drawing/2014/main" val="1653040171"/>
                      </a:ext>
                    </a:extLst>
                  </a:tr>
                </a:tbl>
              </a:graphicData>
            </a:graphic>
          </p:graphicFrame>
        </mc:Fallback>
      </mc:AlternateContent>
      <p:pic>
        <p:nvPicPr>
          <p:cNvPr id="8" name="Picture 7">
            <a:extLst>
              <a:ext uri="{FF2B5EF4-FFF2-40B4-BE49-F238E27FC236}">
                <a16:creationId xmlns:a16="http://schemas.microsoft.com/office/drawing/2014/main" id="{1D88E1A6-F1D2-4677-AE3C-7C8EB3BD2741}"/>
              </a:ext>
            </a:extLst>
          </p:cNvPr>
          <p:cNvPicPr>
            <a:picLocks noChangeAspect="1"/>
          </p:cNvPicPr>
          <p:nvPr/>
        </p:nvPicPr>
        <p:blipFill>
          <a:blip r:embed="rId6"/>
          <a:stretch>
            <a:fillRect/>
          </a:stretch>
        </p:blipFill>
        <p:spPr>
          <a:xfrm>
            <a:off x="76200" y="5004693"/>
            <a:ext cx="2875826" cy="1742688"/>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59BE790-4CB7-4ED4-838A-E71F567C5CE9}"/>
                  </a:ext>
                </a:extLst>
              </p:cNvPr>
              <p:cNvSpPr txBox="1"/>
              <p:nvPr/>
            </p:nvSpPr>
            <p:spPr>
              <a:xfrm>
                <a:off x="305045" y="4549095"/>
                <a:ext cx="50513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𝑇</m:t>
                      </m:r>
                    </m:oMath>
                  </m:oMathPara>
                </a14:m>
                <a:endParaRPr lang="en-SE" dirty="0"/>
              </a:p>
            </p:txBody>
          </p:sp>
        </mc:Choice>
        <mc:Fallback xmlns="">
          <p:sp>
            <p:nvSpPr>
              <p:cNvPr id="9" name="TextBox 8">
                <a:extLst>
                  <a:ext uri="{FF2B5EF4-FFF2-40B4-BE49-F238E27FC236}">
                    <a16:creationId xmlns:a16="http://schemas.microsoft.com/office/drawing/2014/main" id="{259BE790-4CB7-4ED4-838A-E71F567C5CE9}"/>
                  </a:ext>
                </a:extLst>
              </p:cNvPr>
              <p:cNvSpPr txBox="1">
                <a:spLocks noRot="1" noChangeAspect="1" noMove="1" noResize="1" noEditPoints="1" noAdjustHandles="1" noChangeArrowheads="1" noChangeShapeType="1" noTextEdit="1"/>
              </p:cNvSpPr>
              <p:nvPr/>
            </p:nvSpPr>
            <p:spPr>
              <a:xfrm>
                <a:off x="305045" y="4549095"/>
                <a:ext cx="505138" cy="523220"/>
              </a:xfrm>
              <a:prstGeom prst="rect">
                <a:avLst/>
              </a:prstGeom>
              <a:blipFill>
                <a:blip r:embed="rId7"/>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1635031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A130-F060-46EE-9E63-6EDFB74A551E}"/>
              </a:ext>
            </a:extLst>
          </p:cNvPr>
          <p:cNvSpPr>
            <a:spLocks noGrp="1"/>
          </p:cNvSpPr>
          <p:nvPr>
            <p:ph type="title"/>
          </p:nvPr>
        </p:nvSpPr>
        <p:spPr/>
        <p:txBody>
          <a:bodyPr/>
          <a:lstStyle/>
          <a:p>
            <a:r>
              <a:rPr lang="en-US" dirty="0"/>
              <a:t>Example 6.1: Driving Home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65234F-6AA0-481F-9D98-1963DF5DCAB1}"/>
                  </a:ext>
                </a:extLst>
              </p:cNvPr>
              <p:cNvSpPr>
                <a:spLocks noGrp="1"/>
              </p:cNvSpPr>
              <p:nvPr>
                <p:ph idx="1"/>
              </p:nvPr>
            </p:nvSpPr>
            <p:spPr>
              <a:xfrm>
                <a:off x="0" y="1181700"/>
                <a:ext cx="4302000" cy="5105400"/>
              </a:xfrm>
            </p:spPr>
            <p:txBody>
              <a:bodyPr>
                <a:normAutofit fontScale="85000" lnSpcReduction="10000"/>
              </a:bodyPr>
              <a:lstStyle/>
              <a:p>
                <a:r>
                  <a:rPr lang="en-US" dirty="0"/>
                  <a:t>The rewards are the elapsed times on each leg of the journey. Discount factor </a:t>
                </a:r>
                <a14:m>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=1</m:t>
                    </m:r>
                  </m:oMath>
                </a14:m>
                <a:r>
                  <a:rPr lang="en-US" dirty="0"/>
                  <a:t>, thus the return for each state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is the actual time to go home from that state. The value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𝜋</m:t>
                        </m:r>
                      </m:sub>
                    </m:sSub>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of each state </a:t>
                </a:r>
                <a14:m>
                  <m:oMath xmlns:m="http://schemas.openxmlformats.org/officeDocument/2006/math">
                    <m:r>
                      <a:rPr lang="en-US" i="1" dirty="0" smtClean="0">
                        <a:latin typeface="Cambria Math" panose="02040503050406030204" pitchFamily="18" charset="0"/>
                      </a:rPr>
                      <m:t>𝑠</m:t>
                    </m:r>
                  </m:oMath>
                </a14:m>
                <a:r>
                  <a:rPr lang="en-US" dirty="0"/>
                  <a:t> (number in circle) is the expected time to go. </a:t>
                </a:r>
              </a:p>
              <a:p>
                <a:r>
                  <a:rPr lang="en-US" dirty="0"/>
                  <a:t>MC: update all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oMath>
                </a14:m>
                <a:r>
                  <a:rPr lang="en-US" dirty="0"/>
                  <a:t> towhen you get </a:t>
                </a:r>
                <a:r>
                  <a:rPr lang="en-US" dirty="0" err="1"/>
                  <a:t>hom</a:t>
                </a:r>
                <a:r>
                  <a:rPr lang="en-US" dirty="0"/>
                  <a:t>.</a:t>
                </a:r>
                <a:endParaRPr lang="en-SE" dirty="0"/>
              </a:p>
            </p:txBody>
          </p:sp>
        </mc:Choice>
        <mc:Fallback xmlns="">
          <p:sp>
            <p:nvSpPr>
              <p:cNvPr id="3" name="Content Placeholder 2">
                <a:extLst>
                  <a:ext uri="{FF2B5EF4-FFF2-40B4-BE49-F238E27FC236}">
                    <a16:creationId xmlns:a16="http://schemas.microsoft.com/office/drawing/2014/main" id="{6D65234F-6AA0-481F-9D98-1963DF5DCAB1}"/>
                  </a:ext>
                </a:extLst>
              </p:cNvPr>
              <p:cNvSpPr>
                <a:spLocks noGrp="1" noRot="1" noChangeAspect="1" noMove="1" noResize="1" noEditPoints="1" noAdjustHandles="1" noChangeArrowheads="1" noChangeShapeType="1" noTextEdit="1"/>
              </p:cNvSpPr>
              <p:nvPr>
                <p:ph idx="1"/>
              </p:nvPr>
            </p:nvSpPr>
            <p:spPr>
              <a:xfrm>
                <a:off x="0" y="1181700"/>
                <a:ext cx="4302000" cy="5105400"/>
              </a:xfrm>
              <a:blipFill>
                <a:blip r:embed="rId2"/>
                <a:stretch>
                  <a:fillRect l="-2408" t="-1912" r="-3258" b="-836"/>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B284AEBE-4505-4787-9E1B-CBE77E02B1B4}"/>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15</a:t>
            </a:fld>
            <a:endParaRPr lang="en-US" altLang="zh-CN"/>
          </a:p>
        </p:txBody>
      </p:sp>
      <p:pic>
        <p:nvPicPr>
          <p:cNvPr id="6" name="Picture 5">
            <a:extLst>
              <a:ext uri="{FF2B5EF4-FFF2-40B4-BE49-F238E27FC236}">
                <a16:creationId xmlns:a16="http://schemas.microsoft.com/office/drawing/2014/main" id="{65A5597A-E0D0-4F8C-853A-DE834BEC6367}"/>
              </a:ext>
            </a:extLst>
          </p:cNvPr>
          <p:cNvPicPr>
            <a:picLocks noChangeAspect="1"/>
          </p:cNvPicPr>
          <p:nvPr/>
        </p:nvPicPr>
        <p:blipFill>
          <a:blip r:embed="rId3"/>
          <a:stretch>
            <a:fillRect/>
          </a:stretch>
        </p:blipFill>
        <p:spPr>
          <a:xfrm>
            <a:off x="4286959" y="3429001"/>
            <a:ext cx="4780841" cy="2247300"/>
          </a:xfrm>
          <a:prstGeom prst="rect">
            <a:avLst/>
          </a:prstGeom>
        </p:spPr>
      </p:pic>
      <p:pic>
        <p:nvPicPr>
          <p:cNvPr id="7" name="Picture 6">
            <a:extLst>
              <a:ext uri="{FF2B5EF4-FFF2-40B4-BE49-F238E27FC236}">
                <a16:creationId xmlns:a16="http://schemas.microsoft.com/office/drawing/2014/main" id="{450F5511-A947-4100-8001-3F2CC0BA3DDA}"/>
              </a:ext>
            </a:extLst>
          </p:cNvPr>
          <p:cNvPicPr>
            <a:picLocks noChangeAspect="1"/>
          </p:cNvPicPr>
          <p:nvPr/>
        </p:nvPicPr>
        <p:blipFill>
          <a:blip r:embed="rId4"/>
          <a:stretch>
            <a:fillRect/>
          </a:stretch>
        </p:blipFill>
        <p:spPr>
          <a:xfrm>
            <a:off x="4464962" y="1324292"/>
            <a:ext cx="4602838" cy="2056007"/>
          </a:xfrm>
          <a:prstGeom prst="rect">
            <a:avLst/>
          </a:prstGeom>
        </p:spPr>
      </p:pic>
    </p:spTree>
    <p:extLst>
      <p:ext uri="{BB962C8B-B14F-4D97-AF65-F5344CB8AC3E}">
        <p14:creationId xmlns:p14="http://schemas.microsoft.com/office/powerpoint/2010/main" val="2025952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C5A1E-1764-4E4A-B5F2-D07AB4707533}"/>
              </a:ext>
            </a:extLst>
          </p:cNvPr>
          <p:cNvSpPr>
            <a:spLocks noGrp="1"/>
          </p:cNvSpPr>
          <p:nvPr>
            <p:ph type="title"/>
          </p:nvPr>
        </p:nvSpPr>
        <p:spPr/>
        <p:txBody>
          <a:bodyPr/>
          <a:lstStyle/>
          <a:p>
            <a:r>
              <a:rPr lang="en-US" dirty="0"/>
              <a:t>Return and Value Functions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F40FA-75F9-4936-976E-2883595213F9}"/>
                  </a:ext>
                </a:extLst>
              </p:cNvPr>
              <p:cNvSpPr>
                <a:spLocks noGrp="1"/>
              </p:cNvSpPr>
              <p:nvPr>
                <p:ph idx="1"/>
              </p:nvPr>
            </p:nvSpPr>
            <p:spPr/>
            <p:txBody>
              <a:bodyPr/>
              <a:lstStyle/>
              <a:p>
                <a:r>
                  <a:rPr lang="en-US" dirty="0"/>
                  <a:t>Consider episodic tasks with episode length </a:t>
                </a:r>
                <a14:m>
                  <m:oMath xmlns:m="http://schemas.openxmlformats.org/officeDocument/2006/math">
                    <m:r>
                      <a:rPr lang="en-US" b="0" i="1" smtClean="0">
                        <a:latin typeface="Cambria Math" panose="02040503050406030204" pitchFamily="18" charset="0"/>
                      </a:rPr>
                      <m:t>𝑇</m:t>
                    </m:r>
                  </m:oMath>
                </a14:m>
                <a:r>
                  <a:rPr lang="en-US" dirty="0"/>
                  <a:t>: </a:t>
                </a:r>
              </a:p>
              <a:p>
                <a:pPr lvl="1"/>
                <a:r>
                  <a:rPr lang="en-US" sz="2900" dirty="0">
                    <a:solidFill>
                      <a:srgbClr val="C00000"/>
                    </a:solidFill>
                  </a:rPr>
                  <a:t>Return</a:t>
                </a:r>
                <a:r>
                  <a:rPr lang="en-US" sz="2900" dirty="0"/>
                  <a:t> (cumulative discounted reward) at time </a:t>
                </a:r>
                <a14:m>
                  <m:oMath xmlns:m="http://schemas.openxmlformats.org/officeDocument/2006/math">
                    <m:r>
                      <a:rPr lang="en-US" sz="2900" b="0" i="1" smtClean="0">
                        <a:latin typeface="Cambria Math" panose="02040503050406030204" pitchFamily="18" charset="0"/>
                      </a:rPr>
                      <m:t>𝑡</m:t>
                    </m:r>
                  </m:oMath>
                </a14:m>
                <a:r>
                  <a:rPr lang="en-US" sz="2900" dirty="0"/>
                  <a:t>: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𝐺</m:t>
                        </m:r>
                      </m:e>
                      <m:sub>
                        <m:r>
                          <a:rPr lang="en-US" sz="2900" i="1">
                            <a:latin typeface="Cambria Math" panose="02040503050406030204" pitchFamily="18" charset="0"/>
                          </a:rPr>
                          <m:t>𝑡</m:t>
                        </m:r>
                      </m:sub>
                    </m:sSub>
                    <m:r>
                      <a:rPr lang="en-US" sz="2900" i="1">
                        <a:latin typeface="Cambria Math" panose="02040503050406030204" pitchFamily="18" charset="0"/>
                      </a:rPr>
                      <m:t>≐</m:t>
                    </m:r>
                    <m:nary>
                      <m:naryPr>
                        <m:chr m:val="∑"/>
                        <m:ctrlPr>
                          <a:rPr lang="en-US" sz="2900" i="1">
                            <a:latin typeface="Cambria Math" panose="02040503050406030204" pitchFamily="18" charset="0"/>
                          </a:rPr>
                        </m:ctrlPr>
                      </m:naryPr>
                      <m:sub>
                        <m:r>
                          <m:rPr>
                            <m:brk m:alnAt="23"/>
                          </m:rPr>
                          <a:rPr lang="en-US" sz="2900" i="1">
                            <a:latin typeface="Cambria Math" panose="02040503050406030204" pitchFamily="18" charset="0"/>
                          </a:rPr>
                          <m:t>𝑘</m:t>
                        </m:r>
                        <m:r>
                          <a:rPr lang="en-US" sz="2900" i="1">
                            <a:latin typeface="Cambria Math" panose="02040503050406030204" pitchFamily="18" charset="0"/>
                          </a:rPr>
                          <m:t>=0</m:t>
                        </m:r>
                      </m:sub>
                      <m:sup>
                        <m:r>
                          <a:rPr lang="en-US" sz="2900" i="1">
                            <a:latin typeface="Cambria Math" panose="02040503050406030204" pitchFamily="18" charset="0"/>
                          </a:rPr>
                          <m:t>𝑇</m:t>
                        </m:r>
                        <m:r>
                          <a:rPr lang="en-US" sz="2900" i="1">
                            <a:latin typeface="Cambria Math" panose="02040503050406030204" pitchFamily="18" charset="0"/>
                          </a:rPr>
                          <m:t>−1</m:t>
                        </m:r>
                      </m:sup>
                      <m:e>
                        <m:sSup>
                          <m:sSupPr>
                            <m:ctrlPr>
                              <a:rPr lang="en-US" sz="2900" i="1">
                                <a:latin typeface="Cambria Math" panose="02040503050406030204" pitchFamily="18" charset="0"/>
                              </a:rPr>
                            </m:ctrlPr>
                          </m:sSupPr>
                          <m:e>
                            <m:r>
                              <a:rPr lang="en-US" sz="2900" i="1">
                                <a:latin typeface="Cambria Math" panose="02040503050406030204" pitchFamily="18" charset="0"/>
                              </a:rPr>
                              <m:t>𝛾</m:t>
                            </m:r>
                          </m:e>
                          <m:sup>
                            <m:r>
                              <a:rPr lang="en-US" sz="2900" i="1">
                                <a:latin typeface="Cambria Math" panose="02040503050406030204" pitchFamily="18" charset="0"/>
                              </a:rPr>
                              <m:t>𝑘</m:t>
                            </m:r>
                          </m:sup>
                        </m:sSup>
                      </m:e>
                    </m:nary>
                    <m:sSub>
                      <m:sSubPr>
                        <m:ctrlPr>
                          <a:rPr lang="en-US" sz="2900" i="1">
                            <a:latin typeface="Cambria Math" panose="02040503050406030204" pitchFamily="18" charset="0"/>
                          </a:rPr>
                        </m:ctrlPr>
                      </m:sSubPr>
                      <m:e>
                        <m:r>
                          <a:rPr lang="en-US" sz="2900" i="1">
                            <a:latin typeface="Cambria Math" panose="02040503050406030204" pitchFamily="18" charset="0"/>
                          </a:rPr>
                          <m:t>𝑅</m:t>
                        </m:r>
                      </m:e>
                      <m:sub>
                        <m:r>
                          <a:rPr lang="en-US" sz="2900" i="1">
                            <a:latin typeface="Cambria Math" panose="02040503050406030204" pitchFamily="18" charset="0"/>
                          </a:rPr>
                          <m:t>𝑡</m:t>
                        </m:r>
                        <m:r>
                          <a:rPr lang="en-US" sz="2900" i="1">
                            <a:latin typeface="Cambria Math" panose="02040503050406030204" pitchFamily="18" charset="0"/>
                          </a:rPr>
                          <m:t>+</m:t>
                        </m:r>
                        <m:r>
                          <a:rPr lang="en-US" sz="2900" i="1">
                            <a:latin typeface="Cambria Math" panose="02040503050406030204" pitchFamily="18" charset="0"/>
                          </a:rPr>
                          <m:t>𝑘</m:t>
                        </m:r>
                        <m:r>
                          <a:rPr lang="en-US" sz="2900" i="1">
                            <a:latin typeface="Cambria Math" panose="02040503050406030204" pitchFamily="18" charset="0"/>
                          </a:rPr>
                          <m:t>+1</m:t>
                        </m:r>
                      </m:sub>
                    </m:sSub>
                  </m:oMath>
                </a14:m>
                <a:endParaRPr lang="en-US" sz="2900" dirty="0"/>
              </a:p>
              <a:p>
                <a:pPr lvl="1"/>
                <a:r>
                  <a:rPr lang="en-US" sz="2900" b="0" dirty="0">
                    <a:solidFill>
                      <a:srgbClr val="C00000"/>
                    </a:solidFill>
                  </a:rPr>
                  <a:t>State Value Function </a:t>
                </a:r>
                <a:r>
                  <a:rPr lang="en-US" sz="2900" b="0" dirty="0"/>
                  <a:t>is expected return under policy </a:t>
                </a:r>
                <a14:m>
                  <m:oMath xmlns:m="http://schemas.openxmlformats.org/officeDocument/2006/math">
                    <m:r>
                      <a:rPr lang="en-US" sz="2900" b="0" i="1" smtClean="0">
                        <a:latin typeface="Cambria Math" panose="02040503050406030204" pitchFamily="18" charset="0"/>
                      </a:rPr>
                      <m:t>𝜋</m:t>
                    </m:r>
                  </m:oMath>
                </a14:m>
                <a:r>
                  <a:rPr lang="en-US" sz="2900" b="0" dirty="0"/>
                  <a:t>: </a:t>
                </a:r>
                <a14:m>
                  <m:oMath xmlns:m="http://schemas.openxmlformats.org/officeDocument/2006/math">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𝑣</m:t>
                        </m:r>
                      </m:e>
                      <m:sub>
                        <m:r>
                          <a:rPr lang="en-US" sz="2900" b="0" i="1" smtClean="0">
                            <a:latin typeface="Cambria Math" panose="02040503050406030204" pitchFamily="18" charset="0"/>
                          </a:rPr>
                          <m:t>𝜋</m:t>
                        </m:r>
                      </m:sub>
                    </m:sSub>
                    <m:d>
                      <m:dPr>
                        <m:ctrlPr>
                          <a:rPr lang="en-US" sz="2900" b="0" i="1" smtClean="0">
                            <a:latin typeface="Cambria Math" panose="02040503050406030204" pitchFamily="18" charset="0"/>
                          </a:rPr>
                        </m:ctrlPr>
                      </m:dPr>
                      <m:e>
                        <m:r>
                          <a:rPr lang="en-US" sz="2900" b="0" i="1" smtClean="0">
                            <a:latin typeface="Cambria Math" panose="02040503050406030204" pitchFamily="18" charset="0"/>
                          </a:rPr>
                          <m:t>𝑠</m:t>
                        </m:r>
                      </m:e>
                    </m:d>
                    <m:r>
                      <a:rPr lang="en-US" sz="2900" b="0" i="1" smtClean="0">
                        <a:latin typeface="Cambria Math" panose="02040503050406030204" pitchFamily="18" charset="0"/>
                      </a:rPr>
                      <m:t>≐</m:t>
                    </m:r>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𝔼</m:t>
                        </m:r>
                      </m:e>
                      <m:sub>
                        <m:r>
                          <a:rPr lang="en-US" sz="2900" b="0" i="1" smtClean="0">
                            <a:latin typeface="Cambria Math" panose="02040503050406030204" pitchFamily="18" charset="0"/>
                          </a:rPr>
                          <m:t>𝜋</m:t>
                        </m:r>
                      </m:sub>
                    </m:sSub>
                    <m:d>
                      <m:dPr>
                        <m:begChr m:val="["/>
                        <m:endChr m:val="]"/>
                        <m:ctrlPr>
                          <a:rPr lang="en-US" sz="2900" b="0" i="1" smtClean="0">
                            <a:latin typeface="Cambria Math" panose="02040503050406030204" pitchFamily="18" charset="0"/>
                          </a:rPr>
                        </m:ctrlPr>
                      </m:dPr>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𝐺</m:t>
                            </m:r>
                          </m:e>
                          <m:sub>
                            <m:r>
                              <a:rPr lang="en-US" sz="2900" b="0" i="1" smtClean="0">
                                <a:latin typeface="Cambria Math" panose="02040503050406030204" pitchFamily="18" charset="0"/>
                              </a:rPr>
                              <m:t>𝑡</m:t>
                            </m:r>
                          </m:sub>
                        </m:sSub>
                      </m:e>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𝑆</m:t>
                            </m:r>
                          </m:e>
                          <m:sub>
                            <m:r>
                              <a:rPr lang="en-US" sz="2900" b="0" i="1" smtClean="0">
                                <a:latin typeface="Cambria Math" panose="02040503050406030204" pitchFamily="18" charset="0"/>
                              </a:rPr>
                              <m:t>𝑡</m:t>
                            </m:r>
                          </m:sub>
                        </m:sSub>
                        <m:r>
                          <a:rPr lang="en-US" sz="2900" b="0" i="1" smtClean="0">
                            <a:latin typeface="Cambria Math" panose="02040503050406030204" pitchFamily="18" charset="0"/>
                          </a:rPr>
                          <m:t>=</m:t>
                        </m:r>
                        <m:r>
                          <a:rPr lang="en-US" sz="2900" b="0" i="1" smtClean="0">
                            <a:latin typeface="Cambria Math" panose="02040503050406030204" pitchFamily="18" charset="0"/>
                          </a:rPr>
                          <m:t>𝑠</m:t>
                        </m:r>
                      </m:e>
                    </m:d>
                  </m:oMath>
                </a14:m>
                <a:endParaRPr lang="en-US" sz="2900" dirty="0"/>
              </a:p>
              <a:p>
                <a:pPr lvl="1"/>
                <a:r>
                  <a:rPr lang="en-US" sz="2900" b="0" dirty="0">
                    <a:solidFill>
                      <a:srgbClr val="C00000"/>
                    </a:solidFill>
                  </a:rPr>
                  <a:t>State </a:t>
                </a:r>
                <a:r>
                  <a:rPr lang="en-US" altLang="zh-CN" sz="2900" b="0" dirty="0">
                    <a:solidFill>
                      <a:srgbClr val="C00000"/>
                    </a:solidFill>
                  </a:rPr>
                  <a:t>Action</a:t>
                </a:r>
                <a:r>
                  <a:rPr lang="en-US" sz="2900" b="0" dirty="0">
                    <a:solidFill>
                      <a:srgbClr val="C00000"/>
                    </a:solidFill>
                  </a:rPr>
                  <a:t> Value Function </a:t>
                </a:r>
                <a:r>
                  <a:rPr lang="en-US" sz="2900" b="0" dirty="0"/>
                  <a:t>is expected return from taking action </a:t>
                </a:r>
                <a14:m>
                  <m:oMath xmlns:m="http://schemas.openxmlformats.org/officeDocument/2006/math">
                    <m:r>
                      <a:rPr lang="en-US" sz="2900" i="1">
                        <a:latin typeface="Cambria Math" panose="02040503050406030204" pitchFamily="18" charset="0"/>
                      </a:rPr>
                      <m:t>𝑎</m:t>
                    </m:r>
                  </m:oMath>
                </a14:m>
                <a:r>
                  <a:rPr lang="en-US" sz="2900" b="0" dirty="0"/>
                  <a:t>, then follow policy </a:t>
                </a:r>
                <a14:m>
                  <m:oMath xmlns:m="http://schemas.openxmlformats.org/officeDocument/2006/math">
                    <m:r>
                      <a:rPr lang="en-US" sz="2900" b="0" i="1" smtClean="0">
                        <a:latin typeface="Cambria Math" panose="02040503050406030204" pitchFamily="18" charset="0"/>
                      </a:rPr>
                      <m:t>𝜋</m:t>
                    </m:r>
                  </m:oMath>
                </a14:m>
                <a:r>
                  <a:rPr lang="en-US" sz="2900" b="0" dirty="0"/>
                  <a:t>:</a:t>
                </a:r>
                <a:r>
                  <a:rPr lang="en-US" sz="2900" dirty="0"/>
                  <a:t>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𝑞</m:t>
                        </m:r>
                      </m:e>
                      <m:sub>
                        <m:r>
                          <a:rPr lang="en-US" sz="2900" i="1">
                            <a:latin typeface="Cambria Math" panose="02040503050406030204" pitchFamily="18" charset="0"/>
                          </a:rPr>
                          <m:t>𝜋</m:t>
                        </m:r>
                      </m:sub>
                    </m:sSub>
                    <m:d>
                      <m:dPr>
                        <m:ctrlPr>
                          <a:rPr lang="en-US" sz="2900" i="1">
                            <a:latin typeface="Cambria Math" panose="02040503050406030204" pitchFamily="18" charset="0"/>
                          </a:rPr>
                        </m:ctrlPr>
                      </m:dPr>
                      <m:e>
                        <m:r>
                          <a:rPr lang="en-US" sz="2900" i="1">
                            <a:latin typeface="Cambria Math" panose="02040503050406030204" pitchFamily="18" charset="0"/>
                          </a:rPr>
                          <m:t>𝑠</m:t>
                        </m:r>
                        <m:r>
                          <a:rPr lang="en-US" sz="2900" i="1">
                            <a:latin typeface="Cambria Math" panose="02040503050406030204" pitchFamily="18" charset="0"/>
                          </a:rPr>
                          <m:t>,</m:t>
                        </m:r>
                        <m:r>
                          <a:rPr lang="en-US" sz="2900" i="1">
                            <a:latin typeface="Cambria Math" panose="02040503050406030204" pitchFamily="18" charset="0"/>
                          </a:rPr>
                          <m:t>𝑎</m:t>
                        </m:r>
                      </m:e>
                    </m:d>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𝔼</m:t>
                        </m:r>
                      </m:e>
                      <m:sub>
                        <m:r>
                          <a:rPr lang="en-US" sz="2900" i="1">
                            <a:latin typeface="Cambria Math" panose="02040503050406030204" pitchFamily="18" charset="0"/>
                          </a:rPr>
                          <m:t>𝜋</m:t>
                        </m:r>
                      </m:sub>
                    </m:sSub>
                    <m:d>
                      <m:dPr>
                        <m:begChr m:val="["/>
                        <m:endChr m:val="]"/>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i="1">
                                <a:latin typeface="Cambria Math" panose="02040503050406030204" pitchFamily="18" charset="0"/>
                              </a:rPr>
                              <m:t>𝐺</m:t>
                            </m:r>
                          </m:e>
                          <m:sub>
                            <m:r>
                              <a:rPr lang="en-US" sz="2900" i="1">
                                <a:latin typeface="Cambria Math" panose="02040503050406030204" pitchFamily="18" charset="0"/>
                              </a:rPr>
                              <m:t>𝑡</m:t>
                            </m:r>
                          </m:sub>
                        </m:sSub>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𝑠</m:t>
                        </m:r>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𝐴</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𝑎</m:t>
                        </m:r>
                      </m:e>
                    </m:d>
                  </m:oMath>
                </a14:m>
                <a:endParaRPr lang="en-SE" dirty="0"/>
              </a:p>
            </p:txBody>
          </p:sp>
        </mc:Choice>
        <mc:Fallback xmlns="">
          <p:sp>
            <p:nvSpPr>
              <p:cNvPr id="3" name="Content Placeholder 2">
                <a:extLst>
                  <a:ext uri="{FF2B5EF4-FFF2-40B4-BE49-F238E27FC236}">
                    <a16:creationId xmlns:a16="http://schemas.microsoft.com/office/drawing/2014/main" id="{E21F40FA-75F9-4936-976E-2883595213F9}"/>
                  </a:ext>
                </a:extLst>
              </p:cNvPr>
              <p:cNvSpPr>
                <a:spLocks noGrp="1" noRot="1" noChangeAspect="1" noMove="1" noResize="1" noEditPoints="1" noAdjustHandles="1" noChangeArrowheads="1" noChangeShapeType="1" noTextEdit="1"/>
              </p:cNvSpPr>
              <p:nvPr>
                <p:ph idx="1"/>
              </p:nvPr>
            </p:nvSpPr>
            <p:spPr>
              <a:blipFill>
                <a:blip r:embed="rId2"/>
                <a:stretch>
                  <a:fillRect l="-1586" t="-1405" r="-897"/>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E6E27496-D3A3-485A-9530-3DE5CE9474BC}"/>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16</a:t>
            </a:fld>
            <a:endParaRPr lang="en-US" altLang="zh-CN"/>
          </a:p>
        </p:txBody>
      </p:sp>
    </p:spTree>
    <p:extLst>
      <p:ext uri="{BB962C8B-B14F-4D97-AF65-F5344CB8AC3E}">
        <p14:creationId xmlns:p14="http://schemas.microsoft.com/office/powerpoint/2010/main" val="1310460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4606C-00B7-414B-809E-9BE123FFABB0}"/>
              </a:ext>
            </a:extLst>
          </p:cNvPr>
          <p:cNvSpPr>
            <a:spLocks noGrp="1"/>
          </p:cNvSpPr>
          <p:nvPr>
            <p:ph type="title"/>
          </p:nvPr>
        </p:nvSpPr>
        <p:spPr/>
        <p:txBody>
          <a:bodyPr/>
          <a:lstStyle/>
          <a:p>
            <a:r>
              <a:rPr lang="en-US" sz="3200"/>
              <a:t>DELETE Handling </a:t>
            </a:r>
            <a:r>
              <a:rPr lang="en-US" sz="3200" dirty="0"/>
              <a:t>Multiple Scenarios </a:t>
            </a:r>
            <a:r>
              <a:rPr lang="en-US" altLang="zh-CN" sz="3200" dirty="0"/>
              <a:t>with Hierarchical FSM</a:t>
            </a:r>
            <a:endParaRPr lang="en-SE" sz="3200" dirty="0"/>
          </a:p>
        </p:txBody>
      </p:sp>
      <p:sp>
        <p:nvSpPr>
          <p:cNvPr id="3" name="Content Placeholder 2">
            <a:extLst>
              <a:ext uri="{FF2B5EF4-FFF2-40B4-BE49-F238E27FC236}">
                <a16:creationId xmlns:a16="http://schemas.microsoft.com/office/drawing/2014/main" id="{0C5A3A02-EB03-4181-A618-0BD2478EA446}"/>
              </a:ext>
            </a:extLst>
          </p:cNvPr>
          <p:cNvSpPr>
            <a:spLocks noGrp="1"/>
          </p:cNvSpPr>
          <p:nvPr>
            <p:ph idx="1"/>
          </p:nvPr>
        </p:nvSpPr>
        <p:spPr>
          <a:xfrm>
            <a:off x="228600" y="1102006"/>
            <a:ext cx="8458200" cy="1199428"/>
          </a:xfrm>
        </p:spPr>
        <p:txBody>
          <a:bodyPr>
            <a:normAutofit lnSpcReduction="10000"/>
          </a:bodyPr>
          <a:lstStyle/>
          <a:p>
            <a:r>
              <a:rPr lang="en-US" sz="1800" dirty="0"/>
              <a:t>Each driving scenario is modeled as a super-state, which contains a low-level FSM for the scenario.</a:t>
            </a:r>
          </a:p>
          <a:p>
            <a:r>
              <a:rPr lang="en-US" sz="1800" dirty="0"/>
              <a:t>(Each low-level FSM is specific for the scenario, e.g., the two FSMs in the figure have different trigger conditions not shown)</a:t>
            </a:r>
          </a:p>
        </p:txBody>
      </p:sp>
      <p:sp>
        <p:nvSpPr>
          <p:cNvPr id="4" name="Slide Number Placeholder 3">
            <a:extLst>
              <a:ext uri="{FF2B5EF4-FFF2-40B4-BE49-F238E27FC236}">
                <a16:creationId xmlns:a16="http://schemas.microsoft.com/office/drawing/2014/main" id="{987B8C8C-25C4-4AD3-9357-1C2F9E2790F8}"/>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17</a:t>
            </a:fld>
            <a:endParaRPr lang="en-US" altLang="zh-CN"/>
          </a:p>
        </p:txBody>
      </p:sp>
      <p:pic>
        <p:nvPicPr>
          <p:cNvPr id="7" name="Picture 6">
            <a:extLst>
              <a:ext uri="{FF2B5EF4-FFF2-40B4-BE49-F238E27FC236}">
                <a16:creationId xmlns:a16="http://schemas.microsoft.com/office/drawing/2014/main" id="{C1DB7CEA-C8B7-42D2-91DC-DA5424DC9C09}"/>
              </a:ext>
            </a:extLst>
          </p:cNvPr>
          <p:cNvPicPr>
            <a:picLocks noChangeAspect="1"/>
          </p:cNvPicPr>
          <p:nvPr/>
        </p:nvPicPr>
        <p:blipFill>
          <a:blip r:embed="rId2"/>
          <a:stretch>
            <a:fillRect/>
          </a:stretch>
        </p:blipFill>
        <p:spPr>
          <a:xfrm>
            <a:off x="5788109" y="3875146"/>
            <a:ext cx="3186991" cy="2668178"/>
          </a:xfrm>
          <a:prstGeom prst="rect">
            <a:avLst/>
          </a:prstGeom>
        </p:spPr>
      </p:pic>
      <p:pic>
        <p:nvPicPr>
          <p:cNvPr id="9" name="Picture 8">
            <a:extLst>
              <a:ext uri="{FF2B5EF4-FFF2-40B4-BE49-F238E27FC236}">
                <a16:creationId xmlns:a16="http://schemas.microsoft.com/office/drawing/2014/main" id="{953F13A8-8E00-4063-97AB-174F747AF38E}"/>
              </a:ext>
            </a:extLst>
          </p:cNvPr>
          <p:cNvPicPr>
            <a:picLocks noChangeAspect="1"/>
          </p:cNvPicPr>
          <p:nvPr/>
        </p:nvPicPr>
        <p:blipFill>
          <a:blip r:embed="rId3"/>
          <a:stretch>
            <a:fillRect/>
          </a:stretch>
        </p:blipFill>
        <p:spPr>
          <a:xfrm>
            <a:off x="98648" y="2143039"/>
            <a:ext cx="5829891" cy="2836163"/>
          </a:xfrm>
          <a:prstGeom prst="rect">
            <a:avLst/>
          </a:prstGeom>
        </p:spPr>
      </p:pic>
      <p:cxnSp>
        <p:nvCxnSpPr>
          <p:cNvPr id="11" name="Straight Connector 10">
            <a:extLst>
              <a:ext uri="{FF2B5EF4-FFF2-40B4-BE49-F238E27FC236}">
                <a16:creationId xmlns:a16="http://schemas.microsoft.com/office/drawing/2014/main" id="{B5A86181-1EC8-4CA5-BAAF-FEB3C08A8995}"/>
              </a:ext>
            </a:extLst>
          </p:cNvPr>
          <p:cNvCxnSpPr>
            <a:cxnSpLocks/>
          </p:cNvCxnSpPr>
          <p:nvPr/>
        </p:nvCxnSpPr>
        <p:spPr bwMode="auto">
          <a:xfrm>
            <a:off x="4953000" y="4893563"/>
            <a:ext cx="1143000" cy="1758709"/>
          </a:xfrm>
          <a:prstGeom prst="line">
            <a:avLst/>
          </a:prstGeom>
          <a:noFill/>
          <a:ln w="25400" cap="flat" cmpd="sng" algn="ctr">
            <a:solidFill>
              <a:schemeClr val="tx1"/>
            </a:solidFill>
            <a:prstDash val="dash"/>
            <a:round/>
            <a:headEnd type="none" w="med" len="med"/>
            <a:tailEnd type="none" w="med" len="med"/>
          </a:ln>
          <a:effectLst/>
        </p:spPr>
      </p:cxnSp>
      <p:cxnSp>
        <p:nvCxnSpPr>
          <p:cNvPr id="12" name="Straight Connector 11">
            <a:extLst>
              <a:ext uri="{FF2B5EF4-FFF2-40B4-BE49-F238E27FC236}">
                <a16:creationId xmlns:a16="http://schemas.microsoft.com/office/drawing/2014/main" id="{327998C6-32F4-49F3-9ED5-2CF3B28F3F7E}"/>
              </a:ext>
            </a:extLst>
          </p:cNvPr>
          <p:cNvCxnSpPr>
            <a:cxnSpLocks/>
          </p:cNvCxnSpPr>
          <p:nvPr/>
        </p:nvCxnSpPr>
        <p:spPr bwMode="auto">
          <a:xfrm>
            <a:off x="5715000" y="2590800"/>
            <a:ext cx="3124200" cy="1271056"/>
          </a:xfrm>
          <a:prstGeom prst="line">
            <a:avLst/>
          </a:prstGeom>
          <a:noFill/>
          <a:ln w="25400" cap="flat" cmpd="sng" algn="ctr">
            <a:solidFill>
              <a:schemeClr val="tx1"/>
            </a:solidFill>
            <a:prstDash val="dash"/>
            <a:round/>
            <a:headEnd type="none" w="med" len="med"/>
            <a:tailEnd type="none" w="med" len="med"/>
          </a:ln>
          <a:effectLst/>
        </p:spPr>
      </p:cxnSp>
      <p:sp>
        <p:nvSpPr>
          <p:cNvPr id="20" name="TextBox 19">
            <a:extLst>
              <a:ext uri="{FF2B5EF4-FFF2-40B4-BE49-F238E27FC236}">
                <a16:creationId xmlns:a16="http://schemas.microsoft.com/office/drawing/2014/main" id="{67C9C3D7-1EFF-4570-AEA1-BC44FC5F4F47}"/>
              </a:ext>
            </a:extLst>
          </p:cNvPr>
          <p:cNvSpPr txBox="1"/>
          <p:nvPr/>
        </p:nvSpPr>
        <p:spPr>
          <a:xfrm>
            <a:off x="6400800" y="6553200"/>
            <a:ext cx="1838965" cy="369332"/>
          </a:xfrm>
          <a:prstGeom prst="rect">
            <a:avLst/>
          </a:prstGeom>
          <a:noFill/>
        </p:spPr>
        <p:txBody>
          <a:bodyPr wrap="none" rtlCol="0">
            <a:spAutoFit/>
          </a:bodyPr>
          <a:lstStyle/>
          <a:p>
            <a:r>
              <a:rPr lang="en-US" altLang="zh-CN" dirty="0"/>
              <a:t>Entry transitions</a:t>
            </a:r>
            <a:endParaRPr lang="en-SE" dirty="0"/>
          </a:p>
        </p:txBody>
      </p:sp>
      <p:sp>
        <p:nvSpPr>
          <p:cNvPr id="21" name="TextBox 20">
            <a:extLst>
              <a:ext uri="{FF2B5EF4-FFF2-40B4-BE49-F238E27FC236}">
                <a16:creationId xmlns:a16="http://schemas.microsoft.com/office/drawing/2014/main" id="{6BFFCF9C-B41D-4A68-A12D-55317FBFB528}"/>
              </a:ext>
            </a:extLst>
          </p:cNvPr>
          <p:cNvSpPr txBox="1"/>
          <p:nvPr/>
        </p:nvSpPr>
        <p:spPr>
          <a:xfrm>
            <a:off x="8052233" y="4986490"/>
            <a:ext cx="1236236" cy="646331"/>
          </a:xfrm>
          <a:prstGeom prst="rect">
            <a:avLst/>
          </a:prstGeom>
          <a:noFill/>
        </p:spPr>
        <p:txBody>
          <a:bodyPr wrap="none" rtlCol="0">
            <a:spAutoFit/>
          </a:bodyPr>
          <a:lstStyle/>
          <a:p>
            <a:r>
              <a:rPr lang="en-US" altLang="zh-CN" dirty="0"/>
              <a:t>Exit </a:t>
            </a:r>
          </a:p>
          <a:p>
            <a:r>
              <a:rPr lang="en-US" altLang="zh-CN" dirty="0"/>
              <a:t>transitions</a:t>
            </a:r>
            <a:endParaRPr lang="en-SE" dirty="0"/>
          </a:p>
        </p:txBody>
      </p:sp>
    </p:spTree>
    <p:extLst>
      <p:ext uri="{BB962C8B-B14F-4D97-AF65-F5344CB8AC3E}">
        <p14:creationId xmlns:p14="http://schemas.microsoft.com/office/powerpoint/2010/main" val="1442048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A4B5C-223D-48A6-A3AC-8BDF6FD01D23}"/>
              </a:ext>
            </a:extLst>
          </p:cNvPr>
          <p:cNvSpPr>
            <a:spLocks noGrp="1"/>
          </p:cNvSpPr>
          <p:nvPr>
            <p:ph type="title"/>
          </p:nvPr>
        </p:nvSpPr>
        <p:spPr>
          <a:xfrm>
            <a:off x="152400" y="71422"/>
            <a:ext cx="8839200" cy="837298"/>
          </a:xfrm>
        </p:spPr>
        <p:txBody>
          <a:bodyPr/>
          <a:lstStyle/>
          <a:p>
            <a:r>
              <a:rPr lang="en-US" altLang="zh-CN" dirty="0"/>
              <a:t>Defense Against the Dark Arts</a:t>
            </a:r>
            <a:endParaRPr lang="zh-CN" altLang="en-US" dirty="0"/>
          </a:p>
        </p:txBody>
      </p:sp>
      <p:sp>
        <p:nvSpPr>
          <p:cNvPr id="3" name="内容占位符 2">
            <a:extLst>
              <a:ext uri="{FF2B5EF4-FFF2-40B4-BE49-F238E27FC236}">
                <a16:creationId xmlns:a16="http://schemas.microsoft.com/office/drawing/2014/main" id="{98C6DB25-1B67-4051-A509-B54478BDAA71}"/>
              </a:ext>
            </a:extLst>
          </p:cNvPr>
          <p:cNvSpPr>
            <a:spLocks noGrp="1"/>
          </p:cNvSpPr>
          <p:nvPr>
            <p:ph idx="1"/>
          </p:nvPr>
        </p:nvSpPr>
        <p:spPr>
          <a:xfrm>
            <a:off x="152400" y="980729"/>
            <a:ext cx="8839200" cy="3528392"/>
          </a:xfrm>
        </p:spPr>
        <p:txBody>
          <a:bodyPr>
            <a:normAutofit fontScale="77500" lnSpcReduction="20000"/>
          </a:bodyPr>
          <a:lstStyle/>
          <a:p>
            <a:r>
              <a:rPr lang="en-US" altLang="zh-CN" dirty="0">
                <a:hlinkClick r:id="rId2"/>
              </a:rPr>
              <a:t>https://www.youtube.com/watch?v=KNDkaVZwmg4&amp;list=PL0pRF4xvoD0liEIWyJ6kmXqGT7nbr2L3u&amp;index=11</a:t>
            </a:r>
            <a:endParaRPr lang="en-US" altLang="zh-CN" dirty="0"/>
          </a:p>
          <a:p>
            <a:r>
              <a:rPr lang="en-US" dirty="0"/>
              <a:t>Diagonal is minimum norm. Ideally, we want norm distance to be large for class-changing perturbations, small for random noise, like </a:t>
            </a:r>
            <a:r>
              <a:rPr lang="en-US" dirty="0" err="1"/>
              <a:t>Linfty</a:t>
            </a:r>
            <a:r>
              <a:rPr lang="en-US" dirty="0"/>
              <a:t>. But adding random noise leads to L2 norm 4.8, bigger than many class-changing perturbations. NG.</a:t>
            </a:r>
          </a:p>
          <a:p>
            <a:r>
              <a:rPr lang="en-US" dirty="0"/>
              <a:t>L2 norm cannot detect/permits change of a few pixels largely, which is likely to change the class.</a:t>
            </a:r>
          </a:p>
          <a:p>
            <a:r>
              <a:rPr lang="en-US" dirty="0"/>
              <a:t>We can make L2 distance big while still preserving the class</a:t>
            </a:r>
            <a:endParaRPr lang="en-SE" dirty="0"/>
          </a:p>
          <a:p>
            <a:endParaRPr lang="zh-CN" altLang="en-US" dirty="0"/>
          </a:p>
        </p:txBody>
      </p:sp>
      <p:pic>
        <p:nvPicPr>
          <p:cNvPr id="4" name="Picture 3">
            <a:extLst>
              <a:ext uri="{FF2B5EF4-FFF2-40B4-BE49-F238E27FC236}">
                <a16:creationId xmlns:a16="http://schemas.microsoft.com/office/drawing/2014/main" id="{AA461B0E-D172-4094-810E-DBACE9202271}"/>
              </a:ext>
            </a:extLst>
          </p:cNvPr>
          <p:cNvPicPr>
            <a:picLocks noChangeAspect="1"/>
          </p:cNvPicPr>
          <p:nvPr/>
        </p:nvPicPr>
        <p:blipFill>
          <a:blip r:embed="rId3"/>
          <a:stretch>
            <a:fillRect/>
          </a:stretch>
        </p:blipFill>
        <p:spPr>
          <a:xfrm>
            <a:off x="611560" y="3339342"/>
            <a:ext cx="4907418" cy="3429000"/>
          </a:xfrm>
          <a:prstGeom prst="rect">
            <a:avLst/>
          </a:prstGeom>
        </p:spPr>
      </p:pic>
    </p:spTree>
    <p:extLst>
      <p:ext uri="{BB962C8B-B14F-4D97-AF65-F5344CB8AC3E}">
        <p14:creationId xmlns:p14="http://schemas.microsoft.com/office/powerpoint/2010/main" val="1939888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9E8D7-A778-4507-8BF4-EF22DE767F55}"/>
              </a:ext>
            </a:extLst>
          </p:cNvPr>
          <p:cNvSpPr>
            <a:spLocks noGrp="1"/>
          </p:cNvSpPr>
          <p:nvPr>
            <p:ph type="title"/>
          </p:nvPr>
        </p:nvSpPr>
        <p:spPr/>
        <p:txBody>
          <a:bodyPr/>
          <a:lstStyle/>
          <a:p>
            <a:endParaRPr lang="en-SE"/>
          </a:p>
        </p:txBody>
      </p:sp>
      <p:sp>
        <p:nvSpPr>
          <p:cNvPr id="4" name="Slide Number Placeholder 3">
            <a:extLst>
              <a:ext uri="{FF2B5EF4-FFF2-40B4-BE49-F238E27FC236}">
                <a16:creationId xmlns:a16="http://schemas.microsoft.com/office/drawing/2014/main" id="{F802A3B7-AAE0-451B-8509-95A756E63C69}"/>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19</a:t>
            </a:fld>
            <a:endParaRPr lang="en-US" altLang="zh-CN"/>
          </a:p>
        </p:txBody>
      </p:sp>
      <p:pic>
        <p:nvPicPr>
          <p:cNvPr id="6" name="Picture 5">
            <a:extLst>
              <a:ext uri="{FF2B5EF4-FFF2-40B4-BE49-F238E27FC236}">
                <a16:creationId xmlns:a16="http://schemas.microsoft.com/office/drawing/2014/main" id="{9F0E4B7F-051D-46E2-BE1A-418AFD1C7272}"/>
              </a:ext>
            </a:extLst>
          </p:cNvPr>
          <p:cNvPicPr>
            <a:picLocks noChangeAspect="1"/>
          </p:cNvPicPr>
          <p:nvPr/>
        </p:nvPicPr>
        <p:blipFill>
          <a:blip r:embed="rId2"/>
          <a:stretch>
            <a:fillRect/>
          </a:stretch>
        </p:blipFill>
        <p:spPr>
          <a:xfrm>
            <a:off x="7894" y="110027"/>
            <a:ext cx="2916486" cy="3312781"/>
          </a:xfrm>
          <a:prstGeom prst="rect">
            <a:avLst/>
          </a:prstGeom>
        </p:spPr>
      </p:pic>
      <p:pic>
        <p:nvPicPr>
          <p:cNvPr id="8" name="Picture 7">
            <a:extLst>
              <a:ext uri="{FF2B5EF4-FFF2-40B4-BE49-F238E27FC236}">
                <a16:creationId xmlns:a16="http://schemas.microsoft.com/office/drawing/2014/main" id="{500A0F5D-4C4D-41E3-93B5-03B279910A5C}"/>
              </a:ext>
            </a:extLst>
          </p:cNvPr>
          <p:cNvPicPr>
            <a:picLocks noChangeAspect="1"/>
          </p:cNvPicPr>
          <p:nvPr/>
        </p:nvPicPr>
        <p:blipFill>
          <a:blip r:embed="rId3"/>
          <a:stretch>
            <a:fillRect/>
          </a:stretch>
        </p:blipFill>
        <p:spPr>
          <a:xfrm>
            <a:off x="2992226" y="110027"/>
            <a:ext cx="2904102" cy="3306589"/>
          </a:xfrm>
          <a:prstGeom prst="rect">
            <a:avLst/>
          </a:prstGeom>
        </p:spPr>
      </p:pic>
      <p:pic>
        <p:nvPicPr>
          <p:cNvPr id="10" name="Picture 9">
            <a:extLst>
              <a:ext uri="{FF2B5EF4-FFF2-40B4-BE49-F238E27FC236}">
                <a16:creationId xmlns:a16="http://schemas.microsoft.com/office/drawing/2014/main" id="{96EC5944-14BD-4B00-95BA-DA457A9D2C94}"/>
              </a:ext>
            </a:extLst>
          </p:cNvPr>
          <p:cNvPicPr>
            <a:picLocks noChangeAspect="1"/>
          </p:cNvPicPr>
          <p:nvPr/>
        </p:nvPicPr>
        <p:blipFill>
          <a:blip r:embed="rId4"/>
          <a:stretch>
            <a:fillRect/>
          </a:stretch>
        </p:blipFill>
        <p:spPr>
          <a:xfrm>
            <a:off x="5964174" y="110027"/>
            <a:ext cx="2910294" cy="3318973"/>
          </a:xfrm>
          <a:prstGeom prst="rect">
            <a:avLst/>
          </a:prstGeom>
        </p:spPr>
      </p:pic>
      <p:pic>
        <p:nvPicPr>
          <p:cNvPr id="12" name="Picture 11">
            <a:extLst>
              <a:ext uri="{FF2B5EF4-FFF2-40B4-BE49-F238E27FC236}">
                <a16:creationId xmlns:a16="http://schemas.microsoft.com/office/drawing/2014/main" id="{43D97608-5EE2-4DE2-8CDF-48A70F590AD3}"/>
              </a:ext>
            </a:extLst>
          </p:cNvPr>
          <p:cNvPicPr>
            <a:picLocks noChangeAspect="1"/>
          </p:cNvPicPr>
          <p:nvPr/>
        </p:nvPicPr>
        <p:blipFill>
          <a:blip r:embed="rId5"/>
          <a:stretch>
            <a:fillRect/>
          </a:stretch>
        </p:blipFill>
        <p:spPr>
          <a:xfrm>
            <a:off x="20278" y="3481016"/>
            <a:ext cx="2891717" cy="3325165"/>
          </a:xfrm>
          <a:prstGeom prst="rect">
            <a:avLst/>
          </a:prstGeom>
        </p:spPr>
      </p:pic>
      <p:pic>
        <p:nvPicPr>
          <p:cNvPr id="14" name="Picture 13">
            <a:extLst>
              <a:ext uri="{FF2B5EF4-FFF2-40B4-BE49-F238E27FC236}">
                <a16:creationId xmlns:a16="http://schemas.microsoft.com/office/drawing/2014/main" id="{3FBAA84C-B0D0-4A4A-89A2-3633E47E0AE6}"/>
              </a:ext>
            </a:extLst>
          </p:cNvPr>
          <p:cNvPicPr>
            <a:picLocks noChangeAspect="1"/>
          </p:cNvPicPr>
          <p:nvPr/>
        </p:nvPicPr>
        <p:blipFill>
          <a:blip r:embed="rId6"/>
          <a:stretch>
            <a:fillRect/>
          </a:stretch>
        </p:blipFill>
        <p:spPr>
          <a:xfrm>
            <a:off x="3126141" y="3481016"/>
            <a:ext cx="2891717" cy="3318973"/>
          </a:xfrm>
          <a:prstGeom prst="rect">
            <a:avLst/>
          </a:prstGeom>
        </p:spPr>
      </p:pic>
      <p:pic>
        <p:nvPicPr>
          <p:cNvPr id="15" name="Picture 14">
            <a:extLst>
              <a:ext uri="{FF2B5EF4-FFF2-40B4-BE49-F238E27FC236}">
                <a16:creationId xmlns:a16="http://schemas.microsoft.com/office/drawing/2014/main" id="{E0FAD037-EBEE-4DC1-AFF1-4B1010DCACA0}"/>
              </a:ext>
            </a:extLst>
          </p:cNvPr>
          <p:cNvPicPr>
            <a:picLocks noChangeAspect="1"/>
          </p:cNvPicPr>
          <p:nvPr/>
        </p:nvPicPr>
        <p:blipFill>
          <a:blip r:embed="rId7"/>
          <a:stretch>
            <a:fillRect/>
          </a:stretch>
        </p:blipFill>
        <p:spPr>
          <a:xfrm>
            <a:off x="6046053" y="3519129"/>
            <a:ext cx="3049942" cy="1786395"/>
          </a:xfrm>
          <a:prstGeom prst="rect">
            <a:avLst/>
          </a:prstGeom>
        </p:spPr>
      </p:pic>
      <p:graphicFrame>
        <p:nvGraphicFramePr>
          <p:cNvPr id="16" name="Table 16">
            <a:extLst>
              <a:ext uri="{FF2B5EF4-FFF2-40B4-BE49-F238E27FC236}">
                <a16:creationId xmlns:a16="http://schemas.microsoft.com/office/drawing/2014/main" id="{D8B2732C-7822-4984-9522-5F5B178168A3}"/>
              </a:ext>
            </a:extLst>
          </p:cNvPr>
          <p:cNvGraphicFramePr>
            <a:graphicFrameLocks noGrp="1"/>
          </p:cNvGraphicFramePr>
          <p:nvPr>
            <p:ph idx="1"/>
          </p:nvPr>
        </p:nvGraphicFramePr>
        <p:xfrm>
          <a:off x="1331640" y="2313935"/>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FN=2</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TP=1</a:t>
                      </a:r>
                      <a:endParaRPr lang="en-SE" sz="1200" dirty="0"/>
                    </a:p>
                  </a:txBody>
                  <a:tcPr/>
                </a:tc>
                <a:tc>
                  <a:txBody>
                    <a:bodyPr/>
                    <a:lstStyle/>
                    <a:p>
                      <a:r>
                        <a:rPr lang="en-US" sz="1200" dirty="0"/>
                        <a:t>FP=0</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17" name="Table 16">
            <a:extLst>
              <a:ext uri="{FF2B5EF4-FFF2-40B4-BE49-F238E27FC236}">
                <a16:creationId xmlns:a16="http://schemas.microsoft.com/office/drawing/2014/main" id="{045FE403-80DE-4442-A557-CCF5880F5424}"/>
              </a:ext>
            </a:extLst>
          </p:cNvPr>
          <p:cNvGraphicFramePr>
            <a:graphicFrameLocks/>
          </p:cNvGraphicFramePr>
          <p:nvPr/>
        </p:nvGraphicFramePr>
        <p:xfrm>
          <a:off x="4545579" y="2313935"/>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FN=1</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TP=2</a:t>
                      </a:r>
                      <a:endParaRPr lang="en-SE" sz="1200" dirty="0"/>
                    </a:p>
                  </a:txBody>
                  <a:tcPr/>
                </a:tc>
                <a:tc>
                  <a:txBody>
                    <a:bodyPr/>
                    <a:lstStyle/>
                    <a:p>
                      <a:r>
                        <a:rPr lang="en-US" sz="1200" dirty="0"/>
                        <a:t>FP=0</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18" name="Table 17">
            <a:extLst>
              <a:ext uri="{FF2B5EF4-FFF2-40B4-BE49-F238E27FC236}">
                <a16:creationId xmlns:a16="http://schemas.microsoft.com/office/drawing/2014/main" id="{07662B7A-2972-4C4A-82B2-0AFA1AD60AEA}"/>
              </a:ext>
            </a:extLst>
          </p:cNvPr>
          <p:cNvGraphicFramePr>
            <a:graphicFrameLocks/>
          </p:cNvGraphicFramePr>
          <p:nvPr/>
        </p:nvGraphicFramePr>
        <p:xfrm>
          <a:off x="7597513" y="2313935"/>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FN=1</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TP=2</a:t>
                      </a:r>
                      <a:endParaRPr lang="en-SE" sz="1200" dirty="0"/>
                    </a:p>
                  </a:txBody>
                  <a:tcPr/>
                </a:tc>
                <a:tc>
                  <a:txBody>
                    <a:bodyPr/>
                    <a:lstStyle/>
                    <a:p>
                      <a:r>
                        <a:rPr lang="en-US" sz="1200" dirty="0"/>
                        <a:t>FP=1</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19" name="Table 18">
            <a:extLst>
              <a:ext uri="{FF2B5EF4-FFF2-40B4-BE49-F238E27FC236}">
                <a16:creationId xmlns:a16="http://schemas.microsoft.com/office/drawing/2014/main" id="{C1088A73-0157-44AB-8C3C-C7BA3C7329D8}"/>
              </a:ext>
            </a:extLst>
          </p:cNvPr>
          <p:cNvGraphicFramePr>
            <a:graphicFrameLocks/>
          </p:cNvGraphicFramePr>
          <p:nvPr/>
        </p:nvGraphicFramePr>
        <p:xfrm>
          <a:off x="1611549" y="5661248"/>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FN=1</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TP=2</a:t>
                      </a:r>
                      <a:endParaRPr lang="en-SE" sz="1200" dirty="0"/>
                    </a:p>
                  </a:txBody>
                  <a:tcPr/>
                </a:tc>
                <a:tc>
                  <a:txBody>
                    <a:bodyPr/>
                    <a:lstStyle/>
                    <a:p>
                      <a:r>
                        <a:rPr lang="en-US" sz="1200" dirty="0"/>
                        <a:t>FP=2</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20" name="Table 19">
            <a:extLst>
              <a:ext uri="{FF2B5EF4-FFF2-40B4-BE49-F238E27FC236}">
                <a16:creationId xmlns:a16="http://schemas.microsoft.com/office/drawing/2014/main" id="{55F0BC10-1C00-4B8B-86DB-B1B18D34490E}"/>
              </a:ext>
            </a:extLst>
          </p:cNvPr>
          <p:cNvGraphicFramePr>
            <a:graphicFrameLocks/>
          </p:cNvGraphicFramePr>
          <p:nvPr/>
        </p:nvGraphicFramePr>
        <p:xfrm>
          <a:off x="5320264" y="5858579"/>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FN=0</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TP=3</a:t>
                      </a:r>
                      <a:endParaRPr lang="en-SE" sz="1200" dirty="0"/>
                    </a:p>
                  </a:txBody>
                  <a:tcPr/>
                </a:tc>
                <a:tc>
                  <a:txBody>
                    <a:bodyPr/>
                    <a:lstStyle/>
                    <a:p>
                      <a:r>
                        <a:rPr lang="en-US" sz="1200" dirty="0"/>
                        <a:t>FP=2</a:t>
                      </a:r>
                      <a:endParaRPr lang="en-SE" sz="1200" dirty="0"/>
                    </a:p>
                  </a:txBody>
                  <a:tcPr/>
                </a:tc>
                <a:extLst>
                  <a:ext uri="{0D108BD9-81ED-4DB2-BD59-A6C34878D82A}">
                    <a16:rowId xmlns:a16="http://schemas.microsoft.com/office/drawing/2014/main" val="2395611723"/>
                  </a:ext>
                </a:extLst>
              </a:tr>
            </a:tbl>
          </a:graphicData>
        </a:graphic>
      </p:graphicFrame>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89E39DC-B86E-4BD6-A263-561C1C0DD861}"/>
                  </a:ext>
                </a:extLst>
              </p:cNvPr>
              <p:cNvSpPr txBox="1"/>
              <p:nvPr/>
            </p:nvSpPr>
            <p:spPr>
              <a:xfrm>
                <a:off x="7123384" y="5867407"/>
                <a:ext cx="1944416" cy="87883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a:t>Precision = </a:t>
                </a:r>
                <a14:m>
                  <m:oMath xmlns:m="http://schemas.openxmlformats.org/officeDocument/2006/math">
                    <m:f>
                      <m:fPr>
                        <m:ctrlPr>
                          <a:rPr lang="en-US" b="0" i="1" smtClean="0">
                            <a:latin typeface="Cambria Math" panose="02040503050406030204" pitchFamily="18" charset="0"/>
                          </a:rPr>
                        </m:ctrlPr>
                      </m:fPr>
                      <m:num>
                        <m:r>
                          <a:rPr lang="en-US" i="1">
                            <a:latin typeface="Cambria Math" panose="02040503050406030204" pitchFamily="18" charset="0"/>
                          </a:rPr>
                          <m:t>𝑇𝑃</m:t>
                        </m:r>
                      </m:num>
                      <m:den>
                        <m:r>
                          <a:rPr lang="en-US" i="1">
                            <a:latin typeface="Cambria Math" panose="02040503050406030204" pitchFamily="18" charset="0"/>
                          </a:rPr>
                          <m:t>𝑇𝑃</m:t>
                        </m:r>
                        <m:r>
                          <a:rPr lang="en-US" i="1">
                            <a:latin typeface="Cambria Math" panose="02040503050406030204" pitchFamily="18" charset="0"/>
                          </a:rPr>
                          <m:t>+</m:t>
                        </m:r>
                        <m:r>
                          <a:rPr lang="en-US" b="0" i="1" smtClean="0">
                            <a:latin typeface="Cambria Math" panose="02040503050406030204" pitchFamily="18" charset="0"/>
                          </a:rPr>
                          <m:t>𝐹𝑃</m:t>
                        </m:r>
                      </m:den>
                    </m:f>
                  </m:oMath>
                </a14:m>
                <a:endParaRPr lang="en-US" dirty="0"/>
              </a:p>
              <a:p>
                <a:r>
                  <a:rPr lang="en-US" dirty="0"/>
                  <a:t>Recall = </a:t>
                </a:r>
                <a14:m>
                  <m:oMath xmlns:m="http://schemas.openxmlformats.org/officeDocument/2006/math">
                    <m:f>
                      <m:fPr>
                        <m:ctrlPr>
                          <a:rPr lang="en-US" b="0" i="1" smtClean="0">
                            <a:latin typeface="Cambria Math" panose="02040503050406030204" pitchFamily="18" charset="0"/>
                          </a:rPr>
                        </m:ctrlPr>
                      </m:fPr>
                      <m:num>
                        <m:r>
                          <a:rPr lang="en-US" i="1">
                            <a:latin typeface="Cambria Math" panose="02040503050406030204" pitchFamily="18" charset="0"/>
                          </a:rPr>
                          <m:t>𝑇𝑃</m:t>
                        </m:r>
                      </m:num>
                      <m:den>
                        <m:r>
                          <a:rPr lang="en-US" i="1">
                            <a:latin typeface="Cambria Math" panose="02040503050406030204" pitchFamily="18" charset="0"/>
                          </a:rPr>
                          <m:t>𝑇𝑃</m:t>
                        </m:r>
                        <m:r>
                          <a:rPr lang="en-US" i="1">
                            <a:latin typeface="Cambria Math" panose="02040503050406030204" pitchFamily="18" charset="0"/>
                          </a:rPr>
                          <m:t>+</m:t>
                        </m:r>
                        <m:r>
                          <a:rPr lang="en-US" b="0" i="1" smtClean="0">
                            <a:latin typeface="Cambria Math" panose="02040503050406030204" pitchFamily="18" charset="0"/>
                          </a:rPr>
                          <m:t>𝐹𝑁</m:t>
                        </m:r>
                      </m:den>
                    </m:f>
                  </m:oMath>
                </a14:m>
                <a:endParaRPr lang="en-SE" dirty="0"/>
              </a:p>
            </p:txBody>
          </p:sp>
        </mc:Choice>
        <mc:Fallback xmlns="">
          <p:sp>
            <p:nvSpPr>
              <p:cNvPr id="22" name="TextBox 21">
                <a:extLst>
                  <a:ext uri="{FF2B5EF4-FFF2-40B4-BE49-F238E27FC236}">
                    <a16:creationId xmlns:a16="http://schemas.microsoft.com/office/drawing/2014/main" id="{889E39DC-B86E-4BD6-A263-561C1C0DD861}"/>
                  </a:ext>
                </a:extLst>
              </p:cNvPr>
              <p:cNvSpPr txBox="1">
                <a:spLocks noRot="1" noChangeAspect="1" noMove="1" noResize="1" noEditPoints="1" noAdjustHandles="1" noChangeArrowheads="1" noChangeShapeType="1" noTextEdit="1"/>
              </p:cNvSpPr>
              <p:nvPr/>
            </p:nvSpPr>
            <p:spPr>
              <a:xfrm>
                <a:off x="7123384" y="5867407"/>
                <a:ext cx="1944416" cy="878830"/>
              </a:xfrm>
              <a:prstGeom prst="rect">
                <a:avLst/>
              </a:prstGeom>
              <a:blipFill>
                <a:blip r:embed="rId8"/>
                <a:stretch>
                  <a:fillRect/>
                </a:stretch>
              </a:blipFill>
            </p:spPr>
            <p:txBody>
              <a:bodyPr/>
              <a:lstStyle/>
              <a:p>
                <a:r>
                  <a:rPr lang="en-SE">
                    <a:noFill/>
                  </a:rPr>
                  <a:t> </a:t>
                </a:r>
              </a:p>
            </p:txBody>
          </p:sp>
        </mc:Fallback>
      </mc:AlternateContent>
      <p:pic>
        <p:nvPicPr>
          <p:cNvPr id="7" name="Picture 6">
            <a:extLst>
              <a:ext uri="{FF2B5EF4-FFF2-40B4-BE49-F238E27FC236}">
                <a16:creationId xmlns:a16="http://schemas.microsoft.com/office/drawing/2014/main" id="{541728B1-86C6-4CCF-AF87-AAEAC234E45C}"/>
              </a:ext>
            </a:extLst>
          </p:cNvPr>
          <p:cNvPicPr>
            <a:picLocks noChangeAspect="1"/>
          </p:cNvPicPr>
          <p:nvPr/>
        </p:nvPicPr>
        <p:blipFill>
          <a:blip r:embed="rId9"/>
          <a:stretch>
            <a:fillRect/>
          </a:stretch>
        </p:blipFill>
        <p:spPr>
          <a:xfrm>
            <a:off x="2131294" y="846619"/>
            <a:ext cx="704948" cy="447737"/>
          </a:xfrm>
          <a:prstGeom prst="rect">
            <a:avLst/>
          </a:prstGeom>
        </p:spPr>
      </p:pic>
      <p:sp>
        <p:nvSpPr>
          <p:cNvPr id="9" name="TextBox 8">
            <a:extLst>
              <a:ext uri="{FF2B5EF4-FFF2-40B4-BE49-F238E27FC236}">
                <a16:creationId xmlns:a16="http://schemas.microsoft.com/office/drawing/2014/main" id="{AA86A2F0-D230-40F3-A40F-1843273BE40D}"/>
              </a:ext>
            </a:extLst>
          </p:cNvPr>
          <p:cNvSpPr txBox="1"/>
          <p:nvPr/>
        </p:nvSpPr>
        <p:spPr>
          <a:xfrm>
            <a:off x="2483769" y="1340768"/>
            <a:ext cx="4752528"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If you have  a 3rd GT box that is not matched by any detection, then </a:t>
            </a:r>
            <a:r>
              <a:rPr lang="en-US"/>
              <a:t>it is FN</a:t>
            </a:r>
            <a:r>
              <a:rPr lang="en-US" dirty="0"/>
              <a:t>. But I don’t see any possible TN</a:t>
            </a:r>
            <a:endParaRPr lang="en-SE" dirty="0"/>
          </a:p>
        </p:txBody>
      </p:sp>
    </p:spTree>
    <p:extLst>
      <p:ext uri="{BB962C8B-B14F-4D97-AF65-F5344CB8AC3E}">
        <p14:creationId xmlns:p14="http://schemas.microsoft.com/office/powerpoint/2010/main" val="3235543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36FE8-A740-4942-AD52-3F40D47079FD}"/>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51B8DBD9-7E45-474D-A14C-D885DA2C6476}"/>
              </a:ext>
            </a:extLst>
          </p:cNvPr>
          <p:cNvSpPr>
            <a:spLocks noGrp="1"/>
          </p:cNvSpPr>
          <p:nvPr>
            <p:ph idx="1"/>
          </p:nvPr>
        </p:nvSpPr>
        <p:spPr/>
        <p:txBody>
          <a:bodyPr/>
          <a:lstStyle/>
          <a:p>
            <a:r>
              <a:rPr lang="en-US" dirty="0"/>
              <a:t>L7.2.X Worked Examples</a:t>
            </a:r>
          </a:p>
          <a:p>
            <a:r>
              <a:rPr lang="en-US" dirty="0"/>
              <a:t>PI and VI: add </a:t>
            </a:r>
            <a:r>
              <a:rPr lang="en-US" dirty="0" err="1"/>
              <a:t>init</a:t>
            </a:r>
            <a:r>
              <a:rPr lang="en-US" dirty="0"/>
              <a:t> 0, o </a:t>
            </a:r>
            <a:endParaRPr lang="en-SE" dirty="0"/>
          </a:p>
        </p:txBody>
      </p:sp>
    </p:spTree>
    <p:extLst>
      <p:ext uri="{BB962C8B-B14F-4D97-AF65-F5344CB8AC3E}">
        <p14:creationId xmlns:p14="http://schemas.microsoft.com/office/powerpoint/2010/main" val="2063622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23153-C315-4CF3-A05A-9EBF6769FCDE}"/>
              </a:ext>
            </a:extLst>
          </p:cNvPr>
          <p:cNvSpPr>
            <a:spLocks noGrp="1"/>
          </p:cNvSpPr>
          <p:nvPr>
            <p:ph type="title"/>
          </p:nvPr>
        </p:nvSpPr>
        <p:spPr/>
        <p:txBody>
          <a:bodyPr/>
          <a:lstStyle/>
          <a:p>
            <a:r>
              <a:rPr lang="en-US" dirty="0"/>
              <a:t>Iterative Policy Evaluation Results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C067C1-C130-4AEA-A0FB-D03CE13B49E5}"/>
                  </a:ext>
                </a:extLst>
              </p:cNvPr>
              <p:cNvSpPr>
                <a:spLocks noGrp="1"/>
              </p:cNvSpPr>
              <p:nvPr>
                <p:ph idx="1"/>
              </p:nvPr>
            </p:nvSpPr>
            <p:spPr>
              <a:xfrm>
                <a:off x="457200" y="980729"/>
                <a:ext cx="8229600" cy="2143472"/>
              </a:xfrm>
            </p:spPr>
            <p:txBody>
              <a:bodyPr>
                <a:normAutofit fontScale="47500" lnSpcReduction="20000"/>
              </a:bodyPr>
              <a:lstStyle/>
              <a:p>
                <a:r>
                  <a:rPr lang="en-US" dirty="0"/>
                  <a:t>Figure 4.1: Convergence of iterative policy evaluation on a small </a:t>
                </a:r>
                <a:r>
                  <a:rPr lang="en-US" dirty="0" err="1"/>
                  <a:t>gridworld</a:t>
                </a:r>
                <a:r>
                  <a:rPr lang="en-US" dirty="0"/>
                  <a:t> with the random policy (all actions equally likely). The left column is the sequence of approximations of the state-value function. The right column is the sequence of greedy policies corresponding to the value function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estimates (arrows are shown for all actions achieving the max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All policies after </a:t>
                </a:r>
                <a14:m>
                  <m:oMath xmlns:m="http://schemas.openxmlformats.org/officeDocument/2006/math">
                    <m:r>
                      <a:rPr lang="en-US" b="0" i="1" dirty="0" smtClean="0">
                        <a:latin typeface="Cambria Math" panose="02040503050406030204" pitchFamily="18" charset="0"/>
                      </a:rPr>
                      <m:t>𝑘</m:t>
                    </m:r>
                    <m:r>
                      <a:rPr lang="en-US" b="0" i="1" dirty="0" smtClean="0">
                        <a:latin typeface="Cambria Math" panose="02040503050406030204" pitchFamily="18" charset="0"/>
                      </a:rPr>
                      <m:t>=3</m:t>
                    </m:r>
                  </m:oMath>
                </a14:m>
                <a:r>
                  <a:rPr lang="en-US" dirty="0"/>
                  <a:t> iterations are optimal. </a:t>
                </a:r>
              </a:p>
              <a:p>
                <a:r>
                  <a:rPr lang="en-US" dirty="0"/>
                  <a:t>Note that we are not updating the policy (always the random policy) across iterations. If you follow the greedy action at the current step, then follow the random policy in the future, then it is better than following the random policy from the current step. </a:t>
                </a:r>
              </a:p>
              <a:p>
                <a:r>
                  <a:rPr lang="en-US" dirty="0" err="1">
                    <a:solidFill>
                      <a:srgbClr val="C00000"/>
                    </a:solidFill>
                  </a:rPr>
                  <a:t>Zgu</a:t>
                </a:r>
                <a:r>
                  <a:rPr lang="en-US" dirty="0">
                    <a:solidFill>
                      <a:srgbClr val="C00000"/>
                    </a:solidFill>
                  </a:rPr>
                  <a:t>: so this is different from p. 31 PI example, where policy is updated at each iteration. Here policy is always random, but how can you get optimal policy without updating the policy for PE?</a:t>
                </a:r>
              </a:p>
            </p:txBody>
          </p:sp>
        </mc:Choice>
        <mc:Fallback xmlns="">
          <p:sp>
            <p:nvSpPr>
              <p:cNvPr id="3" name="Content Placeholder 2">
                <a:extLst>
                  <a:ext uri="{FF2B5EF4-FFF2-40B4-BE49-F238E27FC236}">
                    <a16:creationId xmlns:a16="http://schemas.microsoft.com/office/drawing/2014/main" id="{C2C067C1-C130-4AEA-A0FB-D03CE13B49E5}"/>
                  </a:ext>
                </a:extLst>
              </p:cNvPr>
              <p:cNvSpPr>
                <a:spLocks noGrp="1" noRot="1" noChangeAspect="1" noMove="1" noResize="1" noEditPoints="1" noAdjustHandles="1" noChangeArrowheads="1" noChangeShapeType="1" noTextEdit="1"/>
              </p:cNvSpPr>
              <p:nvPr>
                <p:ph idx="1"/>
              </p:nvPr>
            </p:nvSpPr>
            <p:spPr>
              <a:xfrm>
                <a:off x="457200" y="980729"/>
                <a:ext cx="8229600" cy="2143472"/>
              </a:xfrm>
              <a:blipFill>
                <a:blip r:embed="rId3"/>
                <a:stretch>
                  <a:fillRect l="-222" t="-2273" r="-519"/>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43663906-32AF-4120-8C5E-8BBBF44E83F2}"/>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20</a:t>
            </a:fld>
            <a:endParaRPr lang="en-US" altLang="zh-CN"/>
          </a:p>
        </p:txBody>
      </p:sp>
      <p:pic>
        <p:nvPicPr>
          <p:cNvPr id="5" name="Picture 4">
            <a:extLst>
              <a:ext uri="{FF2B5EF4-FFF2-40B4-BE49-F238E27FC236}">
                <a16:creationId xmlns:a16="http://schemas.microsoft.com/office/drawing/2014/main" id="{5ADE55B3-4D68-44EE-8BF0-F1EB3FC2C524}"/>
              </a:ext>
            </a:extLst>
          </p:cNvPr>
          <p:cNvPicPr>
            <a:picLocks noChangeAspect="1"/>
          </p:cNvPicPr>
          <p:nvPr/>
        </p:nvPicPr>
        <p:blipFill>
          <a:blip r:embed="rId4"/>
          <a:stretch>
            <a:fillRect/>
          </a:stretch>
        </p:blipFill>
        <p:spPr>
          <a:xfrm>
            <a:off x="-31102" y="3048000"/>
            <a:ext cx="4469390" cy="3563329"/>
          </a:xfrm>
          <a:prstGeom prst="rect">
            <a:avLst/>
          </a:prstGeom>
        </p:spPr>
      </p:pic>
      <p:pic>
        <p:nvPicPr>
          <p:cNvPr id="6" name="Picture 5">
            <a:extLst>
              <a:ext uri="{FF2B5EF4-FFF2-40B4-BE49-F238E27FC236}">
                <a16:creationId xmlns:a16="http://schemas.microsoft.com/office/drawing/2014/main" id="{24E9037D-16F2-46D4-8F9F-C961FDAD1D35}"/>
              </a:ext>
            </a:extLst>
          </p:cNvPr>
          <p:cNvPicPr>
            <a:picLocks noChangeAspect="1"/>
          </p:cNvPicPr>
          <p:nvPr/>
        </p:nvPicPr>
        <p:blipFill>
          <a:blip r:embed="rId5"/>
          <a:stretch>
            <a:fillRect/>
          </a:stretch>
        </p:blipFill>
        <p:spPr>
          <a:xfrm>
            <a:off x="4438288" y="3562903"/>
            <a:ext cx="4427838" cy="3048426"/>
          </a:xfrm>
          <a:prstGeom prst="rect">
            <a:avLst/>
          </a:prstGeom>
        </p:spPr>
      </p:pic>
    </p:spTree>
    <p:extLst>
      <p:ext uri="{BB962C8B-B14F-4D97-AF65-F5344CB8AC3E}">
        <p14:creationId xmlns:p14="http://schemas.microsoft.com/office/powerpoint/2010/main" val="152459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E2EE2-E748-4731-93CE-D78E89BFC17E}"/>
              </a:ext>
            </a:extLst>
          </p:cNvPr>
          <p:cNvSpPr>
            <a:spLocks noGrp="1"/>
          </p:cNvSpPr>
          <p:nvPr>
            <p:ph type="title"/>
          </p:nvPr>
        </p:nvSpPr>
        <p:spPr/>
        <p:txBody>
          <a:bodyPr/>
          <a:lstStyle/>
          <a:p>
            <a:r>
              <a:rPr lang="en-US" dirty="0"/>
              <a:t>Lab3 Highway DQN </a:t>
            </a:r>
            <a:r>
              <a:rPr lang="en-US" dirty="0" err="1"/>
              <a:t>rlagents</a:t>
            </a:r>
            <a:endParaRPr lang="en-SE" dirty="0"/>
          </a:p>
        </p:txBody>
      </p:sp>
      <p:sp>
        <p:nvSpPr>
          <p:cNvPr id="3" name="Content Placeholder 2">
            <a:extLst>
              <a:ext uri="{FF2B5EF4-FFF2-40B4-BE49-F238E27FC236}">
                <a16:creationId xmlns:a16="http://schemas.microsoft.com/office/drawing/2014/main" id="{D86C0F1D-16C3-4EAE-9018-91C2623A07F0}"/>
              </a:ext>
            </a:extLst>
          </p:cNvPr>
          <p:cNvSpPr>
            <a:spLocks noGrp="1"/>
          </p:cNvSpPr>
          <p:nvPr>
            <p:ph idx="1"/>
          </p:nvPr>
        </p:nvSpPr>
        <p:spPr>
          <a:xfrm>
            <a:off x="5076056" y="1285860"/>
            <a:ext cx="3915544" cy="5414780"/>
          </a:xfrm>
        </p:spPr>
        <p:txBody>
          <a:bodyPr>
            <a:normAutofit/>
          </a:bodyPr>
          <a:lstStyle/>
          <a:p>
            <a:r>
              <a:rPr lang="en-US" dirty="0"/>
              <a:t>Not printed, why</a:t>
            </a:r>
          </a:p>
          <a:p>
            <a:pPr lvl="1"/>
            <a:r>
              <a:rPr lang="en-US" dirty="0"/>
              <a:t>"</a:t>
            </a:r>
            <a:r>
              <a:rPr lang="en-US" dirty="0" err="1"/>
              <a:t>right_lane_reward</a:t>
            </a:r>
            <a:r>
              <a:rPr lang="en-US" dirty="0"/>
              <a:t>": 0.1            "</a:t>
            </a:r>
            <a:r>
              <a:rPr lang="en-US" dirty="0" err="1"/>
              <a:t>high_speed_reward</a:t>
            </a:r>
            <a:r>
              <a:rPr lang="en-US" dirty="0"/>
              <a:t>": 0.4</a:t>
            </a:r>
          </a:p>
          <a:p>
            <a:endParaRPr lang="en-SE" dirty="0"/>
          </a:p>
        </p:txBody>
      </p:sp>
      <p:pic>
        <p:nvPicPr>
          <p:cNvPr id="5" name="Picture 4">
            <a:extLst>
              <a:ext uri="{FF2B5EF4-FFF2-40B4-BE49-F238E27FC236}">
                <a16:creationId xmlns:a16="http://schemas.microsoft.com/office/drawing/2014/main" id="{AE8854C0-0F3E-4758-9E55-AAABAD57CEB8}"/>
              </a:ext>
            </a:extLst>
          </p:cNvPr>
          <p:cNvPicPr>
            <a:picLocks noChangeAspect="1"/>
          </p:cNvPicPr>
          <p:nvPr/>
        </p:nvPicPr>
        <p:blipFill>
          <a:blip r:embed="rId2"/>
          <a:stretch>
            <a:fillRect/>
          </a:stretch>
        </p:blipFill>
        <p:spPr>
          <a:xfrm>
            <a:off x="0" y="1251580"/>
            <a:ext cx="5268060" cy="5449060"/>
          </a:xfrm>
          <a:prstGeom prst="rect">
            <a:avLst/>
          </a:prstGeom>
        </p:spPr>
      </p:pic>
    </p:spTree>
    <p:extLst>
      <p:ext uri="{BB962C8B-B14F-4D97-AF65-F5344CB8AC3E}">
        <p14:creationId xmlns:p14="http://schemas.microsoft.com/office/powerpoint/2010/main" val="4202905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58355-C5A8-4203-97BF-4D58CD096A1C}"/>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43AEE5E1-A1F0-4BFE-9823-6118AACC3A26}"/>
              </a:ext>
            </a:extLst>
          </p:cNvPr>
          <p:cNvSpPr>
            <a:spLocks noGrp="1"/>
          </p:cNvSpPr>
          <p:nvPr>
            <p:ph idx="1"/>
          </p:nvPr>
        </p:nvSpPr>
        <p:spPr/>
        <p:txBody>
          <a:bodyPr>
            <a:normAutofit fontScale="92500" lnSpcReduction="20000"/>
          </a:bodyPr>
          <a:lstStyle/>
          <a:p>
            <a:r>
              <a:rPr lang="en-US" dirty="0"/>
              <a:t>21.	What is the Exploration - Exploitation dilemma?</a:t>
            </a:r>
          </a:p>
          <a:p>
            <a:r>
              <a:rPr lang="en-US" dirty="0"/>
              <a:t>A.	Find Balance between Exploration, to take greedy action to maximize reward, and Exploitation, to try new and unknown states and actions.</a:t>
            </a:r>
          </a:p>
          <a:p>
            <a:r>
              <a:rPr lang="en-US" dirty="0"/>
              <a:t>B.	Play the game and observe the rewards we get</a:t>
            </a:r>
          </a:p>
          <a:p>
            <a:r>
              <a:rPr lang="en-US" dirty="0"/>
              <a:t>C.	Use our current knowledge about which action seems to produce the most rewards, and always pick that action.</a:t>
            </a:r>
          </a:p>
          <a:p>
            <a:r>
              <a:rPr lang="en-US" dirty="0"/>
              <a:t>D.	Find Balance between Exploration, to try new and unknown states and actions, and Exploitation, to take greedy action to maximize reward.</a:t>
            </a:r>
          </a:p>
          <a:p>
            <a:r>
              <a:rPr lang="en-US"/>
              <a:t>ANS: ________________</a:t>
            </a:r>
          </a:p>
          <a:p>
            <a:endParaRPr lang="en-SE"/>
          </a:p>
        </p:txBody>
      </p:sp>
    </p:spTree>
    <p:extLst>
      <p:ext uri="{BB962C8B-B14F-4D97-AF65-F5344CB8AC3E}">
        <p14:creationId xmlns:p14="http://schemas.microsoft.com/office/powerpoint/2010/main" val="2671814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26BBC-893A-4183-93FF-B12C578D22D8}"/>
              </a:ext>
            </a:extLst>
          </p:cNvPr>
          <p:cNvSpPr>
            <a:spLocks noGrp="1"/>
          </p:cNvSpPr>
          <p:nvPr>
            <p:ph type="title"/>
          </p:nvPr>
        </p:nvSpPr>
        <p:spPr/>
        <p:txBody>
          <a:bodyPr/>
          <a:lstStyle/>
          <a:p>
            <a:r>
              <a:rPr lang="en-US" dirty="0"/>
              <a:t>Reduce Variance</a:t>
            </a:r>
            <a:endParaRPr lang="en-SE" dirty="0"/>
          </a:p>
        </p:txBody>
      </p:sp>
      <p:sp>
        <p:nvSpPr>
          <p:cNvPr id="3" name="Content Placeholder 2">
            <a:extLst>
              <a:ext uri="{FF2B5EF4-FFF2-40B4-BE49-F238E27FC236}">
                <a16:creationId xmlns:a16="http://schemas.microsoft.com/office/drawing/2014/main" id="{D9107BC9-CB21-4C1A-9B29-265713561E86}"/>
              </a:ext>
            </a:extLst>
          </p:cNvPr>
          <p:cNvSpPr>
            <a:spLocks noGrp="1"/>
          </p:cNvSpPr>
          <p:nvPr>
            <p:ph idx="1"/>
          </p:nvPr>
        </p:nvSpPr>
        <p:spPr/>
        <p:txBody>
          <a:bodyPr/>
          <a:lstStyle/>
          <a:p>
            <a:r>
              <a:rPr lang="en-US" dirty="0"/>
              <a:t>Assume </a:t>
            </a:r>
            <a:endParaRPr lang="en-SE" dirty="0"/>
          </a:p>
        </p:txBody>
      </p:sp>
      <p:pic>
        <p:nvPicPr>
          <p:cNvPr id="1026" name="Picture 2">
            <a:extLst>
              <a:ext uri="{FF2B5EF4-FFF2-40B4-BE49-F238E27FC236}">
                <a16:creationId xmlns:a16="http://schemas.microsoft.com/office/drawing/2014/main" id="{6E4966BD-C040-4A2F-A8D6-1DAADED7D6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068960"/>
            <a:ext cx="91440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52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2AD63-E583-467F-A541-6B5FB580C4BA}"/>
              </a:ext>
            </a:extLst>
          </p:cNvPr>
          <p:cNvSpPr>
            <a:spLocks noGrp="1"/>
          </p:cNvSpPr>
          <p:nvPr>
            <p:ph type="title"/>
          </p:nvPr>
        </p:nvSpPr>
        <p:spPr>
          <a:xfrm>
            <a:off x="1066800" y="274638"/>
            <a:ext cx="8229600" cy="868362"/>
          </a:xfrm>
        </p:spPr>
        <p:txBody>
          <a:bodyPr/>
          <a:lstStyle/>
          <a:p>
            <a:r>
              <a:rPr lang="en-US" dirty="0"/>
              <a:t>Bellman Expectation Equations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B99C71-7D67-4880-A5D5-CD55AF48D874}"/>
                  </a:ext>
                </a:extLst>
              </p:cNvPr>
              <p:cNvSpPr>
                <a:spLocks noGrp="1"/>
              </p:cNvSpPr>
              <p:nvPr>
                <p:ph idx="1"/>
              </p:nvPr>
            </p:nvSpPr>
            <p:spPr>
              <a:xfrm>
                <a:off x="381000" y="1295400"/>
                <a:ext cx="8382000" cy="5105400"/>
              </a:xfrm>
            </p:spPr>
            <p:txBody>
              <a:bodyPr>
                <a:normAutofit fontScale="85000" lnSpcReduction="10000"/>
              </a:bodyPr>
              <a:lstStyle/>
              <a:p>
                <a:r>
                  <a:rPr lang="en-US" dirty="0"/>
                  <a:t>Bellman Expectation Equation for </a:t>
                </a:r>
                <a:r>
                  <a:rPr lang="en-US" dirty="0">
                    <a:solidFill>
                      <a:schemeClr val="tx1"/>
                    </a:solidFill>
                  </a:rPr>
                  <a:t>State Value Function:</a:t>
                </a:r>
              </a:p>
              <a:p>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nary>
                      <m:naryPr>
                        <m:chr m:val="∑"/>
                        <m:supHide m:val="on"/>
                        <m:ctrlPr>
                          <a:rPr lang="en-US" i="1" smtClean="0">
                            <a:solidFill>
                              <a:srgbClr val="C00000"/>
                            </a:solidFill>
                            <a:latin typeface="Cambria Math" panose="02040503050406030204" pitchFamily="18" charset="0"/>
                          </a:rPr>
                        </m:ctrlPr>
                      </m:naryPr>
                      <m:sub>
                        <m:r>
                          <a:rPr lang="en-US" i="1">
                            <a:solidFill>
                              <a:srgbClr val="C00000"/>
                            </a:solidFill>
                            <a:latin typeface="Cambria Math" panose="02040503050406030204" pitchFamily="18" charset="0"/>
                          </a:rPr>
                          <m:t>𝑎</m:t>
                        </m:r>
                      </m:sub>
                      <m:sup/>
                      <m:e>
                        <m:r>
                          <a:rPr lang="en-US" i="1">
                            <a:solidFill>
                              <a:srgbClr val="C00000"/>
                            </a:solidFill>
                            <a:latin typeface="Cambria Math" panose="02040503050406030204" pitchFamily="18" charset="0"/>
                          </a:rPr>
                          <m:t>𝜋</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𝑎</m:t>
                            </m:r>
                          </m:e>
                          <m:e>
                            <m:r>
                              <a:rPr lang="en-US" i="1">
                                <a:solidFill>
                                  <a:srgbClr val="C00000"/>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e>
                        </m:d>
                      </m:e>
                    </m:d>
                  </m:oMath>
                </a14:m>
                <a:endParaRPr lang="en-US" dirty="0">
                  <a:solidFill>
                    <a:schemeClr val="tx1"/>
                  </a:solidFill>
                </a:endParaRPr>
              </a:p>
              <a:p>
                <a:pPr lvl="1"/>
                <a:r>
                  <a:rPr lang="en-US" dirty="0">
                    <a:solidFill>
                      <a:schemeClr val="tx1"/>
                    </a:solidFill>
                  </a:rPr>
                  <a:t>Expected value starting from state </a:t>
                </a:r>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tx1"/>
                    </a:solidFill>
                  </a:rPr>
                  <a:t> and following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a:t>
                </a:r>
              </a:p>
              <a:p>
                <a:r>
                  <a:rPr lang="en-US" dirty="0"/>
                  <a:t>Bellman Expectation Equation for </a:t>
                </a:r>
                <a:r>
                  <a:rPr lang="en-US" dirty="0">
                    <a:solidFill>
                      <a:schemeClr val="tx1"/>
                    </a:solidFill>
                  </a:rPr>
                  <a:t>Action Value Function</a:t>
                </a:r>
              </a:p>
              <a:p>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nary>
                          <m:naryPr>
                            <m:chr m:val="∑"/>
                            <m:supHide m:val="on"/>
                            <m:ctrlPr>
                              <a:rPr lang="en-US" i="1" smtClean="0">
                                <a:solidFill>
                                  <a:srgbClr val="C00000"/>
                                </a:solidFill>
                                <a:latin typeface="Cambria Math" panose="02040503050406030204" pitchFamily="18" charset="0"/>
                              </a:rPr>
                            </m:ctrlPr>
                          </m:naryPr>
                          <m:sub>
                            <m:r>
                              <a:rPr lang="en-US" i="1">
                                <a:solidFill>
                                  <a:srgbClr val="C00000"/>
                                </a:solidFill>
                                <a:latin typeface="Cambria Math" panose="02040503050406030204" pitchFamily="18" charset="0"/>
                              </a:rPr>
                              <m:t>𝑎</m:t>
                            </m:r>
                            <m:r>
                              <a:rPr lang="en-US" b="0" i="1" smtClean="0">
                                <a:solidFill>
                                  <a:srgbClr val="C00000"/>
                                </a:solidFill>
                                <a:latin typeface="Cambria Math" panose="02040503050406030204" pitchFamily="18" charset="0"/>
                              </a:rPr>
                              <m:t>′</m:t>
                            </m:r>
                          </m:sub>
                          <m:sup/>
                          <m:e>
                            <m:r>
                              <a:rPr lang="en-US" i="1">
                                <a:solidFill>
                                  <a:srgbClr val="C00000"/>
                                </a:solidFill>
                                <a:latin typeface="Cambria Math" panose="02040503050406030204" pitchFamily="18" charset="0"/>
                              </a:rPr>
                              <m:t>𝜋</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𝑎</m:t>
                                </m:r>
                                <m:r>
                                  <a:rPr lang="en-US" b="0" i="1" smtClean="0">
                                    <a:solidFill>
                                      <a:srgbClr val="C00000"/>
                                    </a:solidFill>
                                    <a:latin typeface="Cambria Math" panose="02040503050406030204" pitchFamily="18" charset="0"/>
                                  </a:rPr>
                                  <m:t>′</m:t>
                                </m:r>
                              </m:e>
                              <m:e>
                                <m:r>
                                  <a:rPr lang="en-US" i="1">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e>
                            </m:d>
                          </m:e>
                        </m:nary>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d>
                      </m:e>
                    </m:d>
                  </m:oMath>
                </a14:m>
                <a:endParaRPr lang="en-US" dirty="0">
                  <a:solidFill>
                    <a:schemeClr val="tx1"/>
                  </a:solidFill>
                </a:endParaRPr>
              </a:p>
              <a:p>
                <a:pPr lvl="1"/>
                <a:r>
                  <a:rPr lang="en-US" dirty="0">
                    <a:solidFill>
                      <a:schemeClr val="tx1"/>
                    </a:solidFill>
                  </a:rPr>
                  <a:t>Expected value starting from state </a:t>
                </a:r>
                <a14:m>
                  <m:oMath xmlns:m="http://schemas.openxmlformats.org/officeDocument/2006/math">
                    <m:r>
                      <a:rPr lang="en-US" i="1">
                        <a:solidFill>
                          <a:schemeClr val="tx1"/>
                        </a:solidFill>
                        <a:latin typeface="Cambria Math" panose="02040503050406030204" pitchFamily="18" charset="0"/>
                      </a:rPr>
                      <m:t>𝑠</m:t>
                    </m:r>
                  </m:oMath>
                </a14:m>
                <a:r>
                  <a:rPr lang="en-US" dirty="0">
                    <a:solidFill>
                      <a:schemeClr val="tx1"/>
                    </a:solidFill>
                  </a:rPr>
                  <a:t>, taking action </a:t>
                </a:r>
                <a14:m>
                  <m:oMath xmlns:m="http://schemas.openxmlformats.org/officeDocument/2006/math">
                    <m:r>
                      <a:rPr lang="en-US" b="0" i="1" smtClean="0">
                        <a:solidFill>
                          <a:schemeClr val="tx1"/>
                        </a:solidFill>
                        <a:latin typeface="Cambria Math" panose="02040503050406030204" pitchFamily="18" charset="0"/>
                      </a:rPr>
                      <m:t>𝑎</m:t>
                    </m:r>
                  </m:oMath>
                </a14:m>
                <a:r>
                  <a:rPr lang="en-US" dirty="0">
                    <a:solidFill>
                      <a:schemeClr val="tx1"/>
                    </a:solidFill>
                  </a:rPr>
                  <a:t>, and thereafter following policy </a:t>
                </a:r>
                <a14:m>
                  <m:oMath xmlns:m="http://schemas.openxmlformats.org/officeDocument/2006/math">
                    <m:r>
                      <a:rPr lang="en-US" i="1">
                        <a:solidFill>
                          <a:schemeClr val="tx1"/>
                        </a:solidFill>
                        <a:latin typeface="Cambria Math" panose="02040503050406030204" pitchFamily="18" charset="0"/>
                      </a:rPr>
                      <m:t>𝜋</m:t>
                    </m:r>
                  </m:oMath>
                </a14:m>
                <a:r>
                  <a:rPr lang="en-US" dirty="0">
                    <a:solidFill>
                      <a:schemeClr val="tx1"/>
                    </a:solidFill>
                  </a:rPr>
                  <a:t>.</a:t>
                </a:r>
              </a:p>
              <a:p>
                <a:r>
                  <a:rPr lang="en-US" dirty="0">
                    <a:solidFill>
                      <a:schemeClr val="tx1"/>
                    </a:solidFill>
                  </a:rPr>
                  <a:t>Relating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oMath>
                </a14:m>
                <a:r>
                  <a:rPr lang="en-US" dirty="0">
                    <a:solidFill>
                      <a:schemeClr val="tx1"/>
                    </a:solidFill>
                  </a:rPr>
                  <a:t> and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oMath>
                </a14:m>
                <a:r>
                  <a:rPr lang="en-US" dirty="0">
                    <a:solidFill>
                      <a:schemeClr val="tx1"/>
                    </a:solidFill>
                  </a:rPr>
                  <a:t>:</a:t>
                </a:r>
              </a:p>
              <a:p>
                <a:pPr lvl="1"/>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e>
                        </m:d>
                      </m:e>
                    </m:nary>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oMath>
                </a14:m>
                <a:endParaRPr lang="en-US" i="1" dirty="0">
                  <a:solidFill>
                    <a:schemeClr val="tx1"/>
                  </a:solidFill>
                  <a:latin typeface="Cambria Math" panose="02040503050406030204" pitchFamily="18" charset="0"/>
                </a:endParaRP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e>
                        </m:d>
                      </m:e>
                    </m:d>
                  </m:oMath>
                </a14:m>
                <a:endParaRPr lang="en-SE" dirty="0">
                  <a:solidFill>
                    <a:schemeClr val="tx1"/>
                  </a:solidFill>
                </a:endParaRPr>
              </a:p>
            </p:txBody>
          </p:sp>
        </mc:Choice>
        <mc:Fallback xmlns="">
          <p:sp>
            <p:nvSpPr>
              <p:cNvPr id="3" name="Content Placeholder 2">
                <a:extLst>
                  <a:ext uri="{FF2B5EF4-FFF2-40B4-BE49-F238E27FC236}">
                    <a16:creationId xmlns:a16="http://schemas.microsoft.com/office/drawing/2014/main" id="{B1B99C71-7D67-4880-A5D5-CD55AF48D874}"/>
                  </a:ext>
                </a:extLst>
              </p:cNvPr>
              <p:cNvSpPr>
                <a:spLocks noGrp="1" noRot="1" noChangeAspect="1" noMove="1" noResize="1" noEditPoints="1" noAdjustHandles="1" noChangeArrowheads="1" noChangeShapeType="1" noTextEdit="1"/>
              </p:cNvSpPr>
              <p:nvPr>
                <p:ph idx="1"/>
              </p:nvPr>
            </p:nvSpPr>
            <p:spPr>
              <a:xfrm>
                <a:off x="381000" y="1295400"/>
                <a:ext cx="8382000" cy="5105400"/>
              </a:xfrm>
              <a:blipFill>
                <a:blip r:embed="rId3"/>
                <a:stretch>
                  <a:fillRect l="-1236" t="-1912" b="-13740"/>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A24D66A3-0BBC-44EE-9742-4F6CC4B38F62}"/>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5</a:t>
            </a:fld>
            <a:endParaRPr lang="en-US" altLang="zh-CN"/>
          </a:p>
        </p:txBody>
      </p:sp>
      <p:sp>
        <p:nvSpPr>
          <p:cNvPr id="8" name="Rectangle 7">
            <a:extLst>
              <a:ext uri="{FF2B5EF4-FFF2-40B4-BE49-F238E27FC236}">
                <a16:creationId xmlns:a16="http://schemas.microsoft.com/office/drawing/2014/main" id="{541D45F3-619E-4BED-A516-1D0BD5C74692}"/>
              </a:ext>
            </a:extLst>
          </p:cNvPr>
          <p:cNvSpPr/>
          <p:nvPr/>
        </p:nvSpPr>
        <p:spPr bwMode="auto">
          <a:xfrm>
            <a:off x="76200" y="121298"/>
            <a:ext cx="1524000" cy="488302"/>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C00000"/>
                </a:solidFill>
                <a:effectLst/>
                <a:latin typeface="Arial" charset="0"/>
              </a:rPr>
              <a:t>Important</a:t>
            </a:r>
            <a:endParaRPr kumimoji="0" lang="en-SE" sz="2400" b="0" i="0" u="none" strike="noStrike" cap="none" normalizeH="0" baseline="0" dirty="0">
              <a:ln>
                <a:noFill/>
              </a:ln>
              <a:solidFill>
                <a:srgbClr val="C00000"/>
              </a:solidFill>
              <a:effectLst/>
              <a:latin typeface="Arial" charset="0"/>
            </a:endParaRPr>
          </a:p>
        </p:txBody>
      </p:sp>
      <p:pic>
        <p:nvPicPr>
          <p:cNvPr id="6" name="Picture 5">
            <a:extLst>
              <a:ext uri="{FF2B5EF4-FFF2-40B4-BE49-F238E27FC236}">
                <a16:creationId xmlns:a16="http://schemas.microsoft.com/office/drawing/2014/main" id="{99E3F4F7-103F-4057-9A17-9494CB1A96C1}"/>
              </a:ext>
            </a:extLst>
          </p:cNvPr>
          <p:cNvPicPr>
            <a:picLocks noChangeAspect="1"/>
          </p:cNvPicPr>
          <p:nvPr/>
        </p:nvPicPr>
        <p:blipFill>
          <a:blip r:embed="rId4"/>
          <a:stretch>
            <a:fillRect/>
          </a:stretch>
        </p:blipFill>
        <p:spPr>
          <a:xfrm>
            <a:off x="6826530" y="27408"/>
            <a:ext cx="2317470" cy="1967663"/>
          </a:xfrm>
          <a:prstGeom prst="rect">
            <a:avLst/>
          </a:prstGeom>
        </p:spPr>
      </p:pic>
    </p:spTree>
    <p:extLst>
      <p:ext uri="{BB962C8B-B14F-4D97-AF65-F5344CB8AC3E}">
        <p14:creationId xmlns:p14="http://schemas.microsoft.com/office/powerpoint/2010/main" val="833977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8E583-6764-4226-A592-5146F25C97F4}"/>
              </a:ext>
            </a:extLst>
          </p:cNvPr>
          <p:cNvSpPr>
            <a:spLocks noGrp="1"/>
          </p:cNvSpPr>
          <p:nvPr>
            <p:ph type="title"/>
          </p:nvPr>
        </p:nvSpPr>
        <p:spPr/>
        <p:txBody>
          <a:bodyPr/>
          <a:lstStyle/>
          <a:p>
            <a:r>
              <a:rPr lang="en-US" dirty="0"/>
              <a:t>Further Explanations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1B6A31-11B8-4EE6-9E92-9C99A27B2595}"/>
                  </a:ext>
                </a:extLst>
              </p:cNvPr>
              <p:cNvSpPr>
                <a:spLocks noGrp="1"/>
              </p:cNvSpPr>
              <p:nvPr>
                <p:ph idx="1"/>
              </p:nvPr>
            </p:nvSpPr>
            <p:spPr/>
            <p:txBody>
              <a:bodyPr>
                <a:normAutofit fontScale="55000" lnSpcReduction="20000"/>
              </a:bodyPr>
              <a:lstStyle/>
              <a:p>
                <a:r>
                  <a:rPr lang="en-US" b="0" dirty="0">
                    <a:solidFill>
                      <a:schemeClr val="tx1"/>
                    </a:solidFill>
                  </a:rPr>
                  <a:t>MC REINFORCE:</a:t>
                </a:r>
              </a:p>
              <a:p>
                <a:pPr lvl="1"/>
                <a:r>
                  <a:rPr lang="en-US" b="0" dirty="0">
                    <a:solidFill>
                      <a:schemeClr val="tx1"/>
                    </a:solidFill>
                  </a:rPr>
                  <a:t>Trajectory from time </a:t>
                </a:r>
                <a14:m>
                  <m:oMath xmlns:m="http://schemas.openxmlformats.org/officeDocument/2006/math">
                    <m:r>
                      <a:rPr lang="en-US" b="0" i="1" smtClean="0">
                        <a:solidFill>
                          <a:schemeClr val="tx1"/>
                        </a:solidFill>
                        <a:latin typeface="Cambria Math" panose="02040503050406030204" pitchFamily="18" charset="0"/>
                      </a:rPr>
                      <m:t>𝑡</m:t>
                    </m:r>
                    <m:r>
                      <m:rPr>
                        <m:nor/>
                      </m:rPr>
                      <a:rPr lang="en-US" dirty="0">
                        <a:solidFill>
                          <a:schemeClr val="tx1"/>
                        </a:solidFill>
                      </a:rPr>
                      <m:t>:</m:t>
                    </m:r>
                  </m:oMath>
                </a14:m>
                <a:endParaRPr lang="en-US" b="0" i="1" dirty="0">
                  <a:solidFill>
                    <a:schemeClr val="tx1"/>
                  </a:solidFill>
                  <a:latin typeface="Cambria Math" panose="02040503050406030204" pitchFamily="18" charset="0"/>
                </a:endParaRPr>
              </a:p>
              <a:p>
                <a:pPr lvl="1"/>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r>
                      <a:rPr lang="en-US" i="1" smtClean="0">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𝑇</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𝑇</m:t>
                        </m:r>
                      </m:sub>
                    </m:sSub>
                  </m:oMath>
                </a14:m>
                <a:endParaRPr lang="en-US" dirty="0">
                  <a:solidFill>
                    <a:schemeClr val="tx1"/>
                  </a:solidFill>
                </a:endParaRP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𝛾</m:t>
                        </m:r>
                      </m:e>
                      <m:sup>
                        <m:r>
                          <a:rPr lang="en-US" i="1">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−1</m:t>
                        </m:r>
                      </m:sup>
                    </m:sSup>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𝑇</m:t>
                        </m:r>
                      </m:sub>
                    </m:sSub>
                    <m:r>
                      <a:rPr lang="en-US" i="1">
                        <a:solidFill>
                          <a:schemeClr val="tx1"/>
                        </a:solidFill>
                        <a:latin typeface="Cambria Math" panose="02040503050406030204" pitchFamily="18" charset="0"/>
                      </a:rPr>
                      <m:t>=</m:t>
                    </m:r>
                    <m:nary>
                      <m:naryPr>
                        <m:chr m:val="∑"/>
                        <m:ctrlPr>
                          <a:rPr lang="en-US"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𝑘</m:t>
                        </m:r>
                        <m:r>
                          <a:rPr lang="en-US" i="1">
                            <a:solidFill>
                              <a:schemeClr val="tx1"/>
                            </a:solidFill>
                            <a:latin typeface="Cambria Math" panose="02040503050406030204" pitchFamily="18" charset="0"/>
                          </a:rPr>
                          <m:t>=0</m:t>
                        </m:r>
                      </m:sub>
                      <m:sup>
                        <m:r>
                          <a:rPr lang="en-US" i="1">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p>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𝛾</m:t>
                            </m:r>
                          </m:e>
                          <m:sup>
                            <m:r>
                              <a:rPr lang="en-US" i="1">
                                <a:solidFill>
                                  <a:schemeClr val="tx1"/>
                                </a:solidFill>
                                <a:latin typeface="Cambria Math" panose="02040503050406030204" pitchFamily="18" charset="0"/>
                              </a:rPr>
                              <m:t>𝑘</m:t>
                            </m:r>
                          </m:sup>
                        </m:sSup>
                      </m:e>
                    </m:nary>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𝑘</m:t>
                        </m:r>
                        <m:r>
                          <a:rPr lang="en-US" i="1">
                            <a:solidFill>
                              <a:schemeClr val="tx1"/>
                            </a:solidFill>
                            <a:latin typeface="Cambria Math" panose="02040503050406030204" pitchFamily="18" charset="0"/>
                          </a:rPr>
                          <m:t>+1</m:t>
                        </m:r>
                      </m:sub>
                    </m:sSub>
                  </m:oMath>
                </a14:m>
                <a:endParaRPr lang="en-US" i="1" dirty="0">
                  <a:solidFill>
                    <a:schemeClr val="tx1"/>
                  </a:solidFill>
                  <a:latin typeface="Cambria Math" panose="02040503050406030204" pitchFamily="18" charset="0"/>
                </a:endParaRP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oMath>
                </a14:m>
                <a:endParaRPr lang="en-US" dirty="0">
                  <a:solidFill>
                    <a:schemeClr val="tx1"/>
                  </a:solidFill>
                </a:endParaRPr>
              </a:p>
              <a:p>
                <a:r>
                  <a:rPr lang="en-US" dirty="0">
                    <a:solidFill>
                      <a:schemeClr val="tx1"/>
                    </a:solidFill>
                  </a:rPr>
                  <a:t>Q Actor-Critic:</a:t>
                </a:r>
              </a:p>
              <a:p>
                <a:pPr lvl="1"/>
                <a:r>
                  <a:rPr lang="en-US" dirty="0">
                    <a:solidFill>
                      <a:schemeClr val="tx1"/>
                    </a:solidFill>
                  </a:rPr>
                  <a:t>Bellman Exp Equation for Action Value Function:</a:t>
                </a:r>
              </a:p>
              <a:p>
                <a:pPr lvl="1"/>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nary>
                          <m:naryPr>
                            <m:chr m:val="∑"/>
                            <m:supHide m:val="on"/>
                            <m:ctrlPr>
                              <a:rPr lang="en-US" i="1" smtClean="0">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e>
                            </m:d>
                          </m:e>
                        </m:nary>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d>
                      </m:e>
                    </m:d>
                  </m:oMath>
                </a14:m>
                <a:endParaRPr lang="en-US" i="1" dirty="0">
                  <a:solidFill>
                    <a:schemeClr val="tx1"/>
                  </a:solidFill>
                  <a:latin typeface="Cambria Math" panose="02040503050406030204" pitchFamily="18" charset="0"/>
                </a:endParaRPr>
              </a:p>
              <a:p>
                <a:pPr lvl="1"/>
                <a:r>
                  <a:rPr lang="en-US" dirty="0">
                    <a:solidFill>
                      <a:schemeClr val="tx1"/>
                    </a:solidFill>
                  </a:rPr>
                  <a:t>Sample-based estimate of TD target for action value function: </a:t>
                </a: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 </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oMath>
                </a14:m>
                <a:endParaRPr lang="en-US" i="1" dirty="0">
                  <a:solidFill>
                    <a:schemeClr val="tx1"/>
                  </a:solidFill>
                  <a:latin typeface="Cambria Math" panose="02040503050406030204" pitchFamily="18" charset="0"/>
                </a:endParaRPr>
              </a:p>
              <a:p>
                <a:r>
                  <a:rPr lang="en-US" dirty="0">
                    <a:solidFill>
                      <a:schemeClr val="tx1"/>
                    </a:solidFill>
                  </a:rPr>
                  <a:t>A2C</a:t>
                </a:r>
              </a:p>
              <a:p>
                <a:pPr lvl="1"/>
                <a:r>
                  <a:rPr lang="en-US" dirty="0">
                    <a:solidFill>
                      <a:schemeClr val="tx1"/>
                    </a:solidFill>
                  </a:rPr>
                  <a:t>Bellman Exp Equation for State Value Function:</a:t>
                </a: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nary>
                      <m:naryPr>
                        <m:chr m:val="∑"/>
                        <m:supHide m:val="on"/>
                        <m:ctrlPr>
                          <a:rPr lang="en-US" i="1" smtClean="0">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e>
                        </m:d>
                      </m:e>
                    </m:d>
                  </m:oMath>
                </a14:m>
                <a:endParaRPr lang="en-US" dirty="0">
                  <a:solidFill>
                    <a:schemeClr val="tx1"/>
                  </a:solidFill>
                </a:endParaRPr>
              </a:p>
              <a:p>
                <a:pPr lvl="1"/>
                <a:r>
                  <a:rPr lang="en-US" dirty="0">
                    <a:solidFill>
                      <a:schemeClr val="tx1"/>
                    </a:solidFill>
                  </a:rPr>
                  <a:t>Sample-based estimate of TD target for state value function:</a:t>
                </a:r>
              </a:p>
              <a:p>
                <a:pPr lvl="1"/>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e>
                    </m:d>
                  </m:oMath>
                </a14:m>
                <a:endParaRPr lang="en-US" dirty="0">
                  <a:solidFill>
                    <a:schemeClr val="tx1"/>
                  </a:solidFill>
                </a:endParaRPr>
              </a:p>
              <a:p>
                <a:pPr lvl="1"/>
                <a:r>
                  <a:rPr lang="en-US" dirty="0">
                    <a:solidFill>
                      <a:schemeClr val="tx1"/>
                    </a:solidFill>
                  </a:rPr>
                  <a:t>Sample-based estimate of the advantage function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e>
                    </m:d>
                  </m:oMath>
                </a14:m>
                <a:endParaRPr lang="en-US" i="1" dirty="0">
                  <a:solidFill>
                    <a:schemeClr val="tx1"/>
                  </a:solidFill>
                  <a:latin typeface="Cambria Math" panose="02040503050406030204" pitchFamily="18" charset="0"/>
                </a:endParaRPr>
              </a:p>
              <a:p>
                <a:pPr lvl="1"/>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e>
                        </m:d>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oMath>
                </a14:m>
                <a:endParaRPr lang="en-US" b="0" i="1" dirty="0">
                  <a:solidFill>
                    <a:schemeClr val="tx1"/>
                  </a:solidFill>
                  <a:latin typeface="Cambria Math" panose="02040503050406030204" pitchFamily="18" charset="0"/>
                </a:endParaRPr>
              </a:p>
              <a:p>
                <a:pPr lvl="2"/>
                <a:r>
                  <a:rPr lang="en-US" i="1" dirty="0">
                    <a:latin typeface="Cambria Math" panose="02040503050406030204" pitchFamily="18" charset="0"/>
                  </a:rPr>
                  <a:t>Since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b="0" i="1" smtClean="0">
                            <a:latin typeface="Cambria Math" panose="02040503050406030204" pitchFamily="18" charset="0"/>
                          </a:rPr>
                          <m:t>𝑠</m:t>
                        </m:r>
                        <m:r>
                          <a:rPr lang="en-US" b="0" i="1" smtClean="0">
                            <a:latin typeface="Cambria Math" panose="02040503050406030204" pitchFamily="18" charset="0"/>
                          </a:rPr>
                          <m:t>′</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e>
                    </m:d>
                    <m:r>
                      <a:rPr lang="en-US" b="0" i="1" smtClean="0">
                        <a:latin typeface="Cambria Math" panose="02040503050406030204" pitchFamily="18" charset="0"/>
                      </a:rPr>
                      <m:t>]</m:t>
                    </m:r>
                  </m:oMath>
                </a14:m>
                <a:endParaRPr lang="en-US" b="0" i="1" dirty="0">
                  <a:solidFill>
                    <a:schemeClr val="tx1"/>
                  </a:solidFill>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591B6A31-11B8-4EE6-9E92-9C99A27B2595}"/>
                  </a:ext>
                </a:extLst>
              </p:cNvPr>
              <p:cNvSpPr>
                <a:spLocks noGrp="1" noRot="1" noChangeAspect="1" noMove="1" noResize="1" noEditPoints="1" noAdjustHandles="1" noChangeArrowheads="1" noChangeShapeType="1" noTextEdit="1"/>
              </p:cNvSpPr>
              <p:nvPr>
                <p:ph idx="1"/>
              </p:nvPr>
            </p:nvSpPr>
            <p:spPr>
              <a:blipFill>
                <a:blip r:embed="rId3"/>
                <a:stretch>
                  <a:fillRect l="-414" t="-1639"/>
                </a:stretch>
              </a:blipFill>
            </p:spPr>
            <p:txBody>
              <a:bodyPr/>
              <a:lstStyle/>
              <a:p>
                <a:r>
                  <a:rPr lang="en-SE">
                    <a:noFill/>
                  </a:rPr>
                  <a:t> </a:t>
                </a:r>
              </a:p>
            </p:txBody>
          </p:sp>
        </mc:Fallback>
      </mc:AlternateContent>
      <p:sp>
        <p:nvSpPr>
          <p:cNvPr id="7" name="TextBox 6">
            <a:extLst>
              <a:ext uri="{FF2B5EF4-FFF2-40B4-BE49-F238E27FC236}">
                <a16:creationId xmlns:a16="http://schemas.microsoft.com/office/drawing/2014/main" id="{7BC78131-65C3-4316-86DE-0E6D0CB4D9A5}"/>
              </a:ext>
            </a:extLst>
          </p:cNvPr>
          <p:cNvSpPr txBox="1"/>
          <p:nvPr/>
        </p:nvSpPr>
        <p:spPr>
          <a:xfrm>
            <a:off x="1799788" y="8319939"/>
            <a:ext cx="4032727" cy="253916"/>
          </a:xfrm>
          <a:prstGeom prst="rect">
            <a:avLst/>
          </a:prstGeom>
          <a:noFill/>
        </p:spPr>
        <p:txBody>
          <a:bodyPr wrap="square">
            <a:spAutoFit/>
          </a:bodyPr>
          <a:lstStyle/>
          <a:p>
            <a:r>
              <a:rPr lang="en-SE" sz="1050" dirty="0"/>
              <a:t>https://www.cellstrat.com/2020/03/19/rl-with-actor-critic-methods/</a:t>
            </a:r>
          </a:p>
        </p:txBody>
      </p:sp>
      <p:sp>
        <p:nvSpPr>
          <p:cNvPr id="33" name="TextBox 32">
            <a:extLst>
              <a:ext uri="{FF2B5EF4-FFF2-40B4-BE49-F238E27FC236}">
                <a16:creationId xmlns:a16="http://schemas.microsoft.com/office/drawing/2014/main" id="{D6C03643-042C-49F2-8ADE-B7A2E0AAEE14}"/>
              </a:ext>
            </a:extLst>
          </p:cNvPr>
          <p:cNvSpPr txBox="1"/>
          <p:nvPr/>
        </p:nvSpPr>
        <p:spPr>
          <a:xfrm>
            <a:off x="2600908" y="6564313"/>
            <a:ext cx="3942184" cy="253916"/>
          </a:xfrm>
          <a:prstGeom prst="rect">
            <a:avLst/>
          </a:prstGeom>
          <a:noFill/>
        </p:spPr>
        <p:txBody>
          <a:bodyPr wrap="square">
            <a:spAutoFit/>
          </a:bodyPr>
          <a:lstStyle/>
          <a:p>
            <a:r>
              <a:rPr lang="en-SE" sz="1050" dirty="0"/>
              <a:t>https://www.cellstrat.com/2020/03/19/rl-with-actor-critic-methods/</a:t>
            </a:r>
          </a:p>
        </p:txBody>
      </p:sp>
    </p:spTree>
    <p:extLst>
      <p:ext uri="{BB962C8B-B14F-4D97-AF65-F5344CB8AC3E}">
        <p14:creationId xmlns:p14="http://schemas.microsoft.com/office/powerpoint/2010/main" val="122536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21"/>
            <a:ext cx="8229600" cy="868362"/>
          </a:xfrm>
        </p:spPr>
        <p:txBody>
          <a:bodyPr/>
          <a:lstStyle/>
          <a:p>
            <a:r>
              <a:rPr lang="en-US" sz="3600" dirty="0"/>
              <a:t>MC Prediction for </a:t>
            </a:r>
            <a:r>
              <a:rPr lang="en-US" sz="3600" dirty="0" err="1"/>
              <a:t>MiniGW</a:t>
            </a:r>
            <a:endParaRPr lang="en-US" sz="3200" dirty="0"/>
          </a:p>
        </p:txBody>
      </p:sp>
      <p:sp>
        <p:nvSpPr>
          <p:cNvPr id="4" name="TextBox 3"/>
          <p:cNvSpPr txBox="1"/>
          <p:nvPr/>
        </p:nvSpPr>
        <p:spPr>
          <a:xfrm>
            <a:off x="400050" y="762000"/>
            <a:ext cx="1771650" cy="369332"/>
          </a:xfrm>
          <a:prstGeom prst="rect">
            <a:avLst/>
          </a:prstGeom>
          <a:noFill/>
        </p:spPr>
        <p:txBody>
          <a:bodyPr wrap="square" rtlCol="0">
            <a:spAutoFit/>
          </a:bodyPr>
          <a:lstStyle/>
          <a:p>
            <a:pPr algn="ctr"/>
            <a:r>
              <a:rPr lang="en-US" dirty="0">
                <a:solidFill>
                  <a:schemeClr val="accent2"/>
                </a:solidFill>
                <a:latin typeface="Palatino"/>
                <a:cs typeface="Palatino"/>
              </a:rPr>
              <a:t>Input Policy </a:t>
            </a:r>
            <a:r>
              <a:rPr lang="en-US" dirty="0">
                <a:solidFill>
                  <a:schemeClr val="accent2"/>
                </a:solidFill>
                <a:latin typeface="Palatino"/>
                <a:cs typeface="Palatino"/>
                <a:sym typeface="Symbol" pitchFamily="18" charset="2"/>
              </a:rPr>
              <a:t></a:t>
            </a:r>
            <a:r>
              <a:rPr lang="en-US" sz="1200" dirty="0">
                <a:solidFill>
                  <a:schemeClr val="accent2"/>
                </a:solidFill>
                <a:latin typeface="Palatino"/>
                <a:cs typeface="Palatino"/>
              </a:rPr>
              <a:t> </a:t>
            </a:r>
          </a:p>
        </p:txBody>
      </p:sp>
      <p:sp>
        <p:nvSpPr>
          <p:cNvPr id="14" name="Text Box 13"/>
          <p:cNvSpPr txBox="1">
            <a:spLocks noChangeArrowheads="1"/>
          </p:cNvSpPr>
          <p:nvPr/>
        </p:nvSpPr>
        <p:spPr bwMode="auto">
          <a:xfrm>
            <a:off x="342900" y="3623030"/>
            <a:ext cx="1828800" cy="338554"/>
          </a:xfrm>
          <a:prstGeom prst="rect">
            <a:avLst/>
          </a:prstGeom>
          <a:noFill/>
          <a:ln w="9525">
            <a:noFill/>
            <a:miter lim="800000"/>
            <a:headEnd/>
            <a:tailEnd/>
          </a:ln>
        </p:spPr>
        <p:txBody>
          <a:bodyPr wrap="square">
            <a:spAutoFit/>
          </a:bodyPr>
          <a:lstStyle/>
          <a:p>
            <a:pPr algn="ctr">
              <a:spcBef>
                <a:spcPct val="50000"/>
              </a:spcBef>
            </a:pPr>
            <a:r>
              <a:rPr lang="en-US" sz="1600" i="1" dirty="0">
                <a:latin typeface="Palatino"/>
                <a:cs typeface="Palatino"/>
                <a:sym typeface="Symbol" pitchFamily="18" charset="2"/>
              </a:rPr>
              <a:t>Assume: </a:t>
            </a:r>
            <a:r>
              <a:rPr lang="en-US" sz="1600" dirty="0">
                <a:latin typeface="Palatino"/>
                <a:cs typeface="Palatino"/>
                <a:sym typeface="Symbol" pitchFamily="18" charset="2"/>
              </a:rPr>
              <a:t> = 1</a:t>
            </a:r>
            <a:endParaRPr lang="en-US" sz="1600" dirty="0">
              <a:latin typeface="Palatino"/>
              <a:cs typeface="Palatino"/>
            </a:endParaRPr>
          </a:p>
        </p:txBody>
      </p:sp>
      <p:sp>
        <p:nvSpPr>
          <p:cNvPr id="15" name="TextBox 14"/>
          <p:cNvSpPr txBox="1"/>
          <p:nvPr/>
        </p:nvSpPr>
        <p:spPr>
          <a:xfrm>
            <a:off x="2800350" y="762000"/>
            <a:ext cx="3371850" cy="369332"/>
          </a:xfrm>
          <a:prstGeom prst="rect">
            <a:avLst/>
          </a:prstGeom>
          <a:noFill/>
        </p:spPr>
        <p:txBody>
          <a:bodyPr wrap="square" rtlCol="0">
            <a:spAutoFit/>
          </a:bodyPr>
          <a:lstStyle/>
          <a:p>
            <a:pPr algn="ctr"/>
            <a:r>
              <a:rPr lang="en-US" dirty="0">
                <a:solidFill>
                  <a:schemeClr val="accent2"/>
                </a:solidFill>
                <a:latin typeface="Palatino"/>
                <a:cs typeface="Palatino"/>
              </a:rPr>
              <a:t>Observed Episodes (Training)</a:t>
            </a:r>
            <a:endParaRPr lang="en-US" sz="1200" dirty="0">
              <a:solidFill>
                <a:schemeClr val="accent2"/>
              </a:solidFill>
              <a:latin typeface="Palatino"/>
              <a:cs typeface="Palatino"/>
            </a:endParaRPr>
          </a:p>
        </p:txBody>
      </p:sp>
      <p:sp>
        <p:nvSpPr>
          <p:cNvPr id="18" name="TextBox 17"/>
          <p:cNvSpPr txBox="1"/>
          <p:nvPr/>
        </p:nvSpPr>
        <p:spPr>
          <a:xfrm>
            <a:off x="6743700" y="762000"/>
            <a:ext cx="2057400" cy="369332"/>
          </a:xfrm>
          <a:prstGeom prst="rect">
            <a:avLst/>
          </a:prstGeom>
          <a:noFill/>
        </p:spPr>
        <p:txBody>
          <a:bodyPr wrap="square" rtlCol="0">
            <a:spAutoFit/>
          </a:bodyPr>
          <a:lstStyle/>
          <a:p>
            <a:pPr algn="ctr"/>
            <a:r>
              <a:rPr lang="en-US" dirty="0">
                <a:solidFill>
                  <a:schemeClr val="accent2"/>
                </a:solidFill>
                <a:latin typeface="Palatino"/>
                <a:cs typeface="Palatino"/>
              </a:rPr>
              <a:t>Output Values</a:t>
            </a:r>
            <a:endParaRPr lang="en-US" sz="1200" dirty="0">
              <a:solidFill>
                <a:schemeClr val="accent2"/>
              </a:solidFill>
              <a:latin typeface="Palatino"/>
              <a:cs typeface="Palatino"/>
            </a:endParaRPr>
          </a:p>
        </p:txBody>
      </p:sp>
      <p:graphicFrame>
        <p:nvGraphicFramePr>
          <p:cNvPr id="19" name="Table 18"/>
          <p:cNvGraphicFramePr>
            <a:graphicFrameLocks noGrp="1"/>
          </p:cNvGraphicFramePr>
          <p:nvPr/>
        </p:nvGraphicFramePr>
        <p:xfrm>
          <a:off x="285750" y="1619250"/>
          <a:ext cx="2000250" cy="1907484"/>
        </p:xfrm>
        <a:graphic>
          <a:graphicData uri="http://schemas.openxmlformats.org/drawingml/2006/table">
            <a:tbl>
              <a:tblPr firstRow="1" bandRow="1">
                <a:tableStyleId>{5C22544A-7EE6-4342-B048-85BDC9FD1C3A}</a:tableStyleId>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tblGrid>
              <a:tr h="635828">
                <a:tc>
                  <a:txBody>
                    <a:bodyPr/>
                    <a:lstStyle/>
                    <a:p>
                      <a:pPr algn="ctr"/>
                      <a:endParaRPr lang="en-US" sz="2400" dirty="0">
                        <a:solidFill>
                          <a:schemeClr val="bg2"/>
                        </a:solidFill>
                        <a:latin typeface="Calibri" pitchFamily="34" charset="0"/>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chemeClr val="bg2"/>
                          </a:solidFill>
                          <a:effectLst/>
                          <a:uLnTx/>
                          <a:uFillTx/>
                          <a:latin typeface="Calibri" pitchFamily="34" charset="0"/>
                          <a:ea typeface="+mn-ea"/>
                          <a:cs typeface="+mn-cs"/>
                        </a:rPr>
                        <a:t>A</a:t>
                      </a:r>
                      <a:endParaRPr lang="en-US" sz="2100" dirty="0">
                        <a:solidFill>
                          <a:schemeClr val="bg2"/>
                        </a:solidFill>
                        <a:latin typeface="Calibri" pitchFamily="34" charset="0"/>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US" sz="1400" dirty="0">
                        <a:latin typeface="Calibri" pitchFamily="34" charset="0"/>
                      </a:endParaRPr>
                    </a:p>
                  </a:txBody>
                  <a:tcPr marL="62617" marR="62617" marT="31309" marB="31309">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635828">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Calibri" pitchFamily="34" charset="0"/>
                          <a:ea typeface="+mn-ea"/>
                          <a:cs typeface="+mn-cs"/>
                        </a:rPr>
                        <a:t>B</a:t>
                      </a: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Calibri" pitchFamily="34" charset="0"/>
                          <a:ea typeface="+mn-ea"/>
                          <a:cs typeface="+mn-cs"/>
                        </a:rPr>
                        <a:t>C</a:t>
                      </a:r>
                      <a:endParaRPr lang="en-US" sz="2400" dirty="0">
                        <a:solidFill>
                          <a:schemeClr val="bg2"/>
                        </a:solidFill>
                        <a:latin typeface="Calibri" pitchFamily="34" charset="0"/>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rgbClr val="808080"/>
                          </a:solidFill>
                          <a:effectLst/>
                          <a:uLnTx/>
                          <a:uFillTx/>
                          <a:latin typeface="Calibri" pitchFamily="34" charset="0"/>
                          <a:ea typeface="+mn-ea"/>
                          <a:cs typeface="+mn-cs"/>
                        </a:rPr>
                        <a:t>D</a:t>
                      </a:r>
                      <a:endParaRPr kumimoji="0" lang="en-US" sz="2100" b="0" i="0" u="none" strike="noStrike" kern="1200" cap="none" spc="0" normalizeH="0" baseline="0" noProof="0" dirty="0">
                        <a:ln>
                          <a:noFill/>
                        </a:ln>
                        <a:solidFill>
                          <a:schemeClr val="tx1"/>
                        </a:solidFill>
                        <a:effectLst/>
                        <a:uLnTx/>
                        <a:uFillTx/>
                        <a:latin typeface="Calibri" pitchFamily="34" charset="0"/>
                        <a:ea typeface="+mn-ea"/>
                        <a:cs typeface="+mn-cs"/>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35828">
                <a:tc>
                  <a:txBody>
                    <a:bodyPr/>
                    <a:lstStyle/>
                    <a:p>
                      <a:endParaRPr lang="en-US" sz="1400" dirty="0">
                        <a:latin typeface="Calibri" pitchFamily="34" charset="0"/>
                      </a:endParaRPr>
                    </a:p>
                  </a:txBody>
                  <a:tcPr marL="62617" marR="62617" marT="31309" marB="31309">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8080"/>
                          </a:solidFill>
                          <a:effectLst/>
                          <a:uLnTx/>
                          <a:uFillTx/>
                          <a:latin typeface="Calibri" pitchFamily="34" charset="0"/>
                          <a:ea typeface="+mn-ea"/>
                          <a:cs typeface="+mn-cs"/>
                        </a:rPr>
                        <a:t>E</a:t>
                      </a:r>
                      <a:endParaRPr kumimoji="0" lang="en-US" sz="2400" b="0" i="0" u="none" strike="noStrike" kern="1200" cap="none" spc="0" normalizeH="0" baseline="0" noProof="0" dirty="0">
                        <a:ln>
                          <a:noFill/>
                        </a:ln>
                        <a:solidFill>
                          <a:srgbClr val="808080"/>
                        </a:solidFill>
                        <a:effectLst/>
                        <a:uLnTx/>
                        <a:uFillTx/>
                        <a:latin typeface="Calibri" pitchFamily="34" charset="0"/>
                        <a:ea typeface="+mn-ea"/>
                        <a:cs typeface="+mn-cs"/>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US" sz="1400" dirty="0">
                        <a:latin typeface="Calibri" pitchFamily="34" charset="0"/>
                      </a:endParaRPr>
                    </a:p>
                  </a:txBody>
                  <a:tcPr marL="62617" marR="62617" marT="31309" marB="31309">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2"/>
                  </a:ext>
                </a:extLst>
              </a:tr>
            </a:tbl>
          </a:graphicData>
        </a:graphic>
      </p:graphicFrame>
      <p:sp>
        <p:nvSpPr>
          <p:cNvPr id="20" name="Rectangle 19"/>
          <p:cNvSpPr/>
          <p:nvPr/>
        </p:nvSpPr>
        <p:spPr>
          <a:xfrm>
            <a:off x="1727688" y="2342418"/>
            <a:ext cx="457200" cy="4572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21" name="Rectangle 20"/>
          <p:cNvSpPr/>
          <p:nvPr/>
        </p:nvSpPr>
        <p:spPr>
          <a:xfrm>
            <a:off x="1055076" y="1713768"/>
            <a:ext cx="457200" cy="4572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22" name="Isosceles Triangle 21"/>
          <p:cNvSpPr/>
          <p:nvPr/>
        </p:nvSpPr>
        <p:spPr>
          <a:xfrm rot="5400000">
            <a:off x="798736" y="2501512"/>
            <a:ext cx="171450" cy="147802"/>
          </a:xfrm>
          <a:prstGeom prst="triangle">
            <a:avLst/>
          </a:prstGeom>
          <a:solidFill>
            <a:srgbClr val="CCEC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23" name="Isosceles Triangle 22"/>
          <p:cNvSpPr/>
          <p:nvPr/>
        </p:nvSpPr>
        <p:spPr>
          <a:xfrm rot="5400000">
            <a:off x="1440574" y="2501513"/>
            <a:ext cx="171450" cy="147802"/>
          </a:xfrm>
          <a:prstGeom prst="triangle">
            <a:avLst/>
          </a:prstGeom>
          <a:solidFill>
            <a:srgbClr val="CCEC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24" name="Isosceles Triangle 23"/>
          <p:cNvSpPr/>
          <p:nvPr/>
        </p:nvSpPr>
        <p:spPr>
          <a:xfrm>
            <a:off x="1206744" y="2900199"/>
            <a:ext cx="171450" cy="147802"/>
          </a:xfrm>
          <a:prstGeom prst="triangle">
            <a:avLst/>
          </a:prstGeom>
          <a:solidFill>
            <a:srgbClr val="CCEC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26" name="TextBox 25"/>
          <p:cNvSpPr txBox="1"/>
          <p:nvPr/>
        </p:nvSpPr>
        <p:spPr>
          <a:xfrm>
            <a:off x="2846508" y="1658814"/>
            <a:ext cx="1485900" cy="784830"/>
          </a:xfrm>
          <a:prstGeom prst="rect">
            <a:avLst/>
          </a:prstGeom>
          <a:noFill/>
        </p:spPr>
        <p:txBody>
          <a:bodyPr wrap="square" rtlCol="0">
            <a:spAutoFit/>
          </a:bodyPr>
          <a:lstStyle/>
          <a:p>
            <a:r>
              <a:rPr lang="en-US" sz="1500" dirty="0">
                <a:latin typeface="Palatino"/>
                <a:cs typeface="Palatino"/>
              </a:rPr>
              <a:t>B, east, C, -1</a:t>
            </a:r>
          </a:p>
          <a:p>
            <a:r>
              <a:rPr lang="en-US" sz="1500" dirty="0">
                <a:latin typeface="Palatino"/>
                <a:cs typeface="Palatino"/>
              </a:rPr>
              <a:t>C, east, D, -1</a:t>
            </a:r>
          </a:p>
          <a:p>
            <a:r>
              <a:rPr lang="en-US" sz="1500" dirty="0">
                <a:latin typeface="Palatino"/>
                <a:cs typeface="Palatino"/>
              </a:rPr>
              <a:t>D, exit, x, +10</a:t>
            </a:r>
          </a:p>
        </p:txBody>
      </p:sp>
      <p:sp>
        <p:nvSpPr>
          <p:cNvPr id="28" name="TextBox 27"/>
          <p:cNvSpPr txBox="1"/>
          <p:nvPr/>
        </p:nvSpPr>
        <p:spPr>
          <a:xfrm>
            <a:off x="4789608" y="1658814"/>
            <a:ext cx="1485900" cy="784830"/>
          </a:xfrm>
          <a:prstGeom prst="rect">
            <a:avLst/>
          </a:prstGeom>
          <a:noFill/>
        </p:spPr>
        <p:txBody>
          <a:bodyPr wrap="square" rtlCol="0">
            <a:spAutoFit/>
          </a:bodyPr>
          <a:lstStyle/>
          <a:p>
            <a:r>
              <a:rPr lang="en-US" sz="1500" dirty="0">
                <a:latin typeface="Palatino"/>
                <a:cs typeface="Palatino"/>
              </a:rPr>
              <a:t>B, east, C, -1</a:t>
            </a:r>
          </a:p>
          <a:p>
            <a:r>
              <a:rPr lang="en-US" sz="1500" dirty="0">
                <a:latin typeface="Palatino"/>
                <a:cs typeface="Palatino"/>
              </a:rPr>
              <a:t>C, east, D, -1</a:t>
            </a:r>
          </a:p>
          <a:p>
            <a:r>
              <a:rPr lang="en-US" sz="1500" dirty="0">
                <a:latin typeface="Palatino"/>
                <a:cs typeface="Palatino"/>
              </a:rPr>
              <a:t>D, exit, x, +10</a:t>
            </a:r>
          </a:p>
        </p:txBody>
      </p:sp>
      <p:sp>
        <p:nvSpPr>
          <p:cNvPr id="29" name="TextBox 28"/>
          <p:cNvSpPr txBox="1"/>
          <p:nvPr/>
        </p:nvSpPr>
        <p:spPr>
          <a:xfrm>
            <a:off x="4756638" y="3029183"/>
            <a:ext cx="1518870" cy="784830"/>
          </a:xfrm>
          <a:prstGeom prst="rect">
            <a:avLst/>
          </a:prstGeom>
          <a:noFill/>
        </p:spPr>
        <p:txBody>
          <a:bodyPr wrap="square" rtlCol="0">
            <a:spAutoFit/>
          </a:bodyPr>
          <a:lstStyle/>
          <a:p>
            <a:r>
              <a:rPr lang="en-US" sz="1500" dirty="0">
                <a:latin typeface="Palatino"/>
                <a:cs typeface="Palatino"/>
              </a:rPr>
              <a:t>E, north, C, -1</a:t>
            </a:r>
          </a:p>
          <a:p>
            <a:r>
              <a:rPr lang="en-US" sz="1500" dirty="0">
                <a:latin typeface="Palatino"/>
                <a:cs typeface="Palatino"/>
              </a:rPr>
              <a:t>C, east, A, -1</a:t>
            </a:r>
          </a:p>
          <a:p>
            <a:r>
              <a:rPr lang="en-US" sz="1500" dirty="0">
                <a:latin typeface="Palatino"/>
                <a:cs typeface="Palatino"/>
              </a:rPr>
              <a:t>A, exit, x, -10</a:t>
            </a:r>
          </a:p>
        </p:txBody>
      </p:sp>
      <p:sp>
        <p:nvSpPr>
          <p:cNvPr id="30" name="TextBox 29"/>
          <p:cNvSpPr txBox="1"/>
          <p:nvPr/>
        </p:nvSpPr>
        <p:spPr>
          <a:xfrm>
            <a:off x="2914650" y="1219200"/>
            <a:ext cx="1257300" cy="369332"/>
          </a:xfrm>
          <a:prstGeom prst="rect">
            <a:avLst/>
          </a:prstGeom>
          <a:noFill/>
        </p:spPr>
        <p:txBody>
          <a:bodyPr wrap="square" rtlCol="0">
            <a:spAutoFit/>
          </a:bodyPr>
          <a:lstStyle/>
          <a:p>
            <a:pPr algn="ctr"/>
            <a:r>
              <a:rPr lang="en-US" dirty="0">
                <a:latin typeface="Palatino"/>
                <a:cs typeface="Palatino"/>
              </a:rPr>
              <a:t>Episode 1</a:t>
            </a:r>
          </a:p>
        </p:txBody>
      </p:sp>
      <p:sp>
        <p:nvSpPr>
          <p:cNvPr id="31" name="Rounded Rectangle 30"/>
          <p:cNvSpPr/>
          <p:nvPr/>
        </p:nvSpPr>
        <p:spPr>
          <a:xfrm>
            <a:off x="2686050" y="1619250"/>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32" name="TextBox 31"/>
          <p:cNvSpPr txBox="1"/>
          <p:nvPr/>
        </p:nvSpPr>
        <p:spPr>
          <a:xfrm>
            <a:off x="4857750" y="1219200"/>
            <a:ext cx="1257300" cy="369332"/>
          </a:xfrm>
          <a:prstGeom prst="rect">
            <a:avLst/>
          </a:prstGeom>
          <a:noFill/>
        </p:spPr>
        <p:txBody>
          <a:bodyPr wrap="square" rtlCol="0">
            <a:spAutoFit/>
          </a:bodyPr>
          <a:lstStyle/>
          <a:p>
            <a:pPr algn="ctr"/>
            <a:r>
              <a:rPr lang="en-US" dirty="0">
                <a:latin typeface="Palatino"/>
                <a:cs typeface="Palatino"/>
              </a:rPr>
              <a:t>Episode 2</a:t>
            </a:r>
          </a:p>
        </p:txBody>
      </p:sp>
      <p:sp>
        <p:nvSpPr>
          <p:cNvPr id="33" name="Rounded Rectangle 32"/>
          <p:cNvSpPr/>
          <p:nvPr/>
        </p:nvSpPr>
        <p:spPr>
          <a:xfrm>
            <a:off x="4629150" y="1619250"/>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34" name="TextBox 33"/>
          <p:cNvSpPr txBox="1"/>
          <p:nvPr/>
        </p:nvSpPr>
        <p:spPr>
          <a:xfrm>
            <a:off x="2914650" y="2590800"/>
            <a:ext cx="1257300" cy="369332"/>
          </a:xfrm>
          <a:prstGeom prst="rect">
            <a:avLst/>
          </a:prstGeom>
          <a:noFill/>
        </p:spPr>
        <p:txBody>
          <a:bodyPr wrap="square" rtlCol="0">
            <a:spAutoFit/>
          </a:bodyPr>
          <a:lstStyle/>
          <a:p>
            <a:pPr algn="ctr"/>
            <a:r>
              <a:rPr lang="en-US" dirty="0">
                <a:latin typeface="Palatino"/>
                <a:cs typeface="Palatino"/>
              </a:rPr>
              <a:t>Episode 3</a:t>
            </a:r>
          </a:p>
        </p:txBody>
      </p:sp>
      <p:sp>
        <p:nvSpPr>
          <p:cNvPr id="35" name="Rounded Rectangle 34"/>
          <p:cNvSpPr/>
          <p:nvPr/>
        </p:nvSpPr>
        <p:spPr>
          <a:xfrm>
            <a:off x="2686050" y="2990850"/>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36" name="TextBox 35"/>
          <p:cNvSpPr txBox="1"/>
          <p:nvPr/>
        </p:nvSpPr>
        <p:spPr>
          <a:xfrm>
            <a:off x="4857750" y="2590800"/>
            <a:ext cx="1257300" cy="369332"/>
          </a:xfrm>
          <a:prstGeom prst="rect">
            <a:avLst/>
          </a:prstGeom>
          <a:noFill/>
        </p:spPr>
        <p:txBody>
          <a:bodyPr wrap="square" rtlCol="0">
            <a:spAutoFit/>
          </a:bodyPr>
          <a:lstStyle/>
          <a:p>
            <a:pPr algn="ctr"/>
            <a:r>
              <a:rPr lang="en-US" dirty="0">
                <a:latin typeface="Palatino"/>
                <a:cs typeface="Palatino"/>
              </a:rPr>
              <a:t>Episode 4</a:t>
            </a:r>
          </a:p>
        </p:txBody>
      </p:sp>
      <p:sp>
        <p:nvSpPr>
          <p:cNvPr id="37" name="Rounded Rectangle 36"/>
          <p:cNvSpPr/>
          <p:nvPr/>
        </p:nvSpPr>
        <p:spPr>
          <a:xfrm>
            <a:off x="4629150" y="2990850"/>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44" name="TextBox 43"/>
          <p:cNvSpPr txBox="1"/>
          <p:nvPr/>
        </p:nvSpPr>
        <p:spPr>
          <a:xfrm>
            <a:off x="2800350" y="3028218"/>
            <a:ext cx="1828800" cy="784830"/>
          </a:xfrm>
          <a:prstGeom prst="rect">
            <a:avLst/>
          </a:prstGeom>
          <a:noFill/>
        </p:spPr>
        <p:txBody>
          <a:bodyPr wrap="square" rtlCol="0">
            <a:spAutoFit/>
          </a:bodyPr>
          <a:lstStyle/>
          <a:p>
            <a:r>
              <a:rPr lang="en-US" sz="1500" dirty="0">
                <a:latin typeface="Palatino"/>
                <a:cs typeface="Palatino"/>
              </a:rPr>
              <a:t>E, north, C, -1</a:t>
            </a:r>
          </a:p>
          <a:p>
            <a:r>
              <a:rPr lang="en-US" sz="1500" dirty="0">
                <a:latin typeface="Palatino"/>
                <a:cs typeface="Palatino"/>
              </a:rPr>
              <a:t>C, east, D, -1</a:t>
            </a:r>
          </a:p>
          <a:p>
            <a:r>
              <a:rPr lang="en-US" sz="1500" dirty="0">
                <a:latin typeface="Palatino"/>
                <a:cs typeface="Palatino"/>
              </a:rPr>
              <a:t>D, exit, x, +10</a:t>
            </a:r>
          </a:p>
        </p:txBody>
      </p:sp>
      <p:graphicFrame>
        <p:nvGraphicFramePr>
          <p:cNvPr id="56" name="Table 55"/>
          <p:cNvGraphicFramePr>
            <a:graphicFrameLocks noGrp="1"/>
          </p:cNvGraphicFramePr>
          <p:nvPr/>
        </p:nvGraphicFramePr>
        <p:xfrm>
          <a:off x="6800850" y="1597716"/>
          <a:ext cx="2000250" cy="1907484"/>
        </p:xfrm>
        <a:graphic>
          <a:graphicData uri="http://schemas.openxmlformats.org/drawingml/2006/table">
            <a:tbl>
              <a:tblPr firstRow="1" bandRow="1">
                <a:tableStyleId>{5C22544A-7EE6-4342-B048-85BDC9FD1C3A}</a:tableStyleId>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tblGrid>
              <a:tr h="635828">
                <a:tc>
                  <a:txBody>
                    <a:bodyPr/>
                    <a:lstStyle/>
                    <a:p>
                      <a:pPr algn="l"/>
                      <a:endParaRPr lang="en-US" sz="2400" dirty="0">
                        <a:solidFill>
                          <a:schemeClr val="bg2"/>
                        </a:solidFill>
                        <a:latin typeface="Calibri" pitchFamily="34" charset="0"/>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chemeClr val="bg2"/>
                          </a:solidFill>
                          <a:effectLst/>
                          <a:uLnTx/>
                          <a:uFillTx/>
                          <a:latin typeface="Calibri" pitchFamily="34" charset="0"/>
                          <a:ea typeface="+mn-ea"/>
                          <a:cs typeface="+mn-cs"/>
                        </a:rPr>
                        <a:t>A</a:t>
                      </a:r>
                      <a:endParaRPr lang="en-US" sz="2100" dirty="0">
                        <a:solidFill>
                          <a:schemeClr val="bg2"/>
                        </a:solidFill>
                        <a:latin typeface="Calibri" pitchFamily="34" charset="0"/>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endParaRPr lang="en-US" sz="1400" dirty="0">
                        <a:latin typeface="Calibri" pitchFamily="34" charset="0"/>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635828">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Calibri" pitchFamily="34" charset="0"/>
                          <a:ea typeface="+mn-ea"/>
                          <a:cs typeface="+mn-cs"/>
                        </a:rPr>
                        <a:t>B</a:t>
                      </a: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Calibri" pitchFamily="34" charset="0"/>
                          <a:ea typeface="+mn-ea"/>
                          <a:cs typeface="+mn-cs"/>
                        </a:rPr>
                        <a:t>C</a:t>
                      </a:r>
                      <a:endParaRPr lang="en-US" sz="2400" dirty="0">
                        <a:solidFill>
                          <a:schemeClr val="bg2"/>
                        </a:solidFill>
                        <a:latin typeface="Calibri" pitchFamily="34" charset="0"/>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rgbClr val="808080"/>
                          </a:solidFill>
                          <a:effectLst/>
                          <a:uLnTx/>
                          <a:uFillTx/>
                          <a:latin typeface="Calibri" pitchFamily="34" charset="0"/>
                          <a:ea typeface="+mn-ea"/>
                          <a:cs typeface="+mn-cs"/>
                        </a:rPr>
                        <a:t>D</a:t>
                      </a:r>
                      <a:endParaRPr kumimoji="0" lang="en-US" sz="2100" b="0" i="0" u="none" strike="noStrike" kern="1200" cap="none" spc="0" normalizeH="0" baseline="0" noProof="0" dirty="0">
                        <a:ln>
                          <a:noFill/>
                        </a:ln>
                        <a:solidFill>
                          <a:schemeClr val="tx1"/>
                        </a:solidFill>
                        <a:effectLst/>
                        <a:uLnTx/>
                        <a:uFillTx/>
                        <a:latin typeface="Calibri" pitchFamily="34" charset="0"/>
                        <a:ea typeface="+mn-ea"/>
                        <a:cs typeface="+mn-cs"/>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35828">
                <a:tc>
                  <a:txBody>
                    <a:bodyPr/>
                    <a:lstStyle/>
                    <a:p>
                      <a:pPr algn="l"/>
                      <a:endParaRPr lang="en-US" sz="1400" dirty="0">
                        <a:latin typeface="Calibri" pitchFamily="34" charset="0"/>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8080"/>
                          </a:solidFill>
                          <a:effectLst/>
                          <a:uLnTx/>
                          <a:uFillTx/>
                          <a:latin typeface="Calibri" pitchFamily="34" charset="0"/>
                          <a:ea typeface="+mn-ea"/>
                          <a:cs typeface="+mn-cs"/>
                        </a:rPr>
                        <a:t>E</a:t>
                      </a:r>
                      <a:endParaRPr kumimoji="0" lang="en-US" sz="2400" b="0" i="0" u="none" strike="noStrike" kern="1200" cap="none" spc="0" normalizeH="0" baseline="0" noProof="0" dirty="0">
                        <a:ln>
                          <a:noFill/>
                        </a:ln>
                        <a:solidFill>
                          <a:srgbClr val="808080"/>
                        </a:solidFill>
                        <a:effectLst/>
                        <a:uLnTx/>
                        <a:uFillTx/>
                        <a:latin typeface="Calibri" pitchFamily="34" charset="0"/>
                        <a:ea typeface="+mn-ea"/>
                        <a:cs typeface="+mn-cs"/>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endParaRPr lang="en-US" sz="1400" dirty="0">
                        <a:latin typeface="Calibri" pitchFamily="34" charset="0"/>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2"/>
                  </a:ext>
                </a:extLst>
              </a:tr>
            </a:tbl>
          </a:graphicData>
        </a:graphic>
      </p:graphicFrame>
      <p:sp>
        <p:nvSpPr>
          <p:cNvPr id="57" name="TextBox 56"/>
          <p:cNvSpPr txBox="1"/>
          <p:nvPr/>
        </p:nvSpPr>
        <p:spPr>
          <a:xfrm>
            <a:off x="6858000" y="2226365"/>
            <a:ext cx="685800" cy="369332"/>
          </a:xfrm>
          <a:prstGeom prst="rect">
            <a:avLst/>
          </a:prstGeom>
          <a:noFill/>
        </p:spPr>
        <p:txBody>
          <a:bodyPr wrap="square" rtlCol="0">
            <a:spAutoFit/>
          </a:bodyPr>
          <a:lstStyle/>
          <a:p>
            <a:pPr algn="ctr"/>
            <a:r>
              <a:rPr lang="en-US" dirty="0">
                <a:solidFill>
                  <a:srgbClr val="FF0000"/>
                </a:solidFill>
                <a:latin typeface="Palatino"/>
                <a:cs typeface="Palatino"/>
              </a:rPr>
              <a:t>+8</a:t>
            </a:r>
          </a:p>
        </p:txBody>
      </p:sp>
      <p:sp>
        <p:nvSpPr>
          <p:cNvPr id="58" name="TextBox 57"/>
          <p:cNvSpPr txBox="1"/>
          <p:nvPr/>
        </p:nvSpPr>
        <p:spPr>
          <a:xfrm>
            <a:off x="7513026" y="2226365"/>
            <a:ext cx="685800" cy="369332"/>
          </a:xfrm>
          <a:prstGeom prst="rect">
            <a:avLst/>
          </a:prstGeom>
          <a:noFill/>
        </p:spPr>
        <p:txBody>
          <a:bodyPr wrap="square" rtlCol="0">
            <a:spAutoFit/>
          </a:bodyPr>
          <a:lstStyle/>
          <a:p>
            <a:pPr algn="ctr"/>
            <a:r>
              <a:rPr lang="en-US" dirty="0">
                <a:solidFill>
                  <a:srgbClr val="FF0000"/>
                </a:solidFill>
                <a:latin typeface="Palatino"/>
                <a:cs typeface="Palatino"/>
              </a:rPr>
              <a:t>+4</a:t>
            </a:r>
          </a:p>
        </p:txBody>
      </p:sp>
      <p:sp>
        <p:nvSpPr>
          <p:cNvPr id="59" name="TextBox 58"/>
          <p:cNvSpPr txBox="1"/>
          <p:nvPr/>
        </p:nvSpPr>
        <p:spPr>
          <a:xfrm>
            <a:off x="8172450" y="2226365"/>
            <a:ext cx="685800" cy="369332"/>
          </a:xfrm>
          <a:prstGeom prst="rect">
            <a:avLst/>
          </a:prstGeom>
          <a:noFill/>
        </p:spPr>
        <p:txBody>
          <a:bodyPr wrap="square" rtlCol="0">
            <a:spAutoFit/>
          </a:bodyPr>
          <a:lstStyle/>
          <a:p>
            <a:pPr algn="ctr"/>
            <a:r>
              <a:rPr lang="en-US" dirty="0">
                <a:solidFill>
                  <a:srgbClr val="FF0000"/>
                </a:solidFill>
                <a:latin typeface="Palatino"/>
                <a:cs typeface="Palatino"/>
              </a:rPr>
              <a:t>+10</a:t>
            </a:r>
          </a:p>
        </p:txBody>
      </p:sp>
      <p:sp>
        <p:nvSpPr>
          <p:cNvPr id="60" name="TextBox 59"/>
          <p:cNvSpPr txBox="1"/>
          <p:nvPr/>
        </p:nvSpPr>
        <p:spPr>
          <a:xfrm>
            <a:off x="7543800" y="1597715"/>
            <a:ext cx="685800" cy="369332"/>
          </a:xfrm>
          <a:prstGeom prst="rect">
            <a:avLst/>
          </a:prstGeom>
          <a:noFill/>
        </p:spPr>
        <p:txBody>
          <a:bodyPr wrap="square" rtlCol="0">
            <a:spAutoFit/>
          </a:bodyPr>
          <a:lstStyle/>
          <a:p>
            <a:pPr algn="ctr"/>
            <a:r>
              <a:rPr lang="en-US" dirty="0">
                <a:solidFill>
                  <a:srgbClr val="FF0000"/>
                </a:solidFill>
                <a:latin typeface="Palatino"/>
                <a:cs typeface="Palatino"/>
              </a:rPr>
              <a:t>-10</a:t>
            </a:r>
          </a:p>
        </p:txBody>
      </p:sp>
      <p:sp>
        <p:nvSpPr>
          <p:cNvPr id="61" name="TextBox 60"/>
          <p:cNvSpPr txBox="1"/>
          <p:nvPr/>
        </p:nvSpPr>
        <p:spPr>
          <a:xfrm>
            <a:off x="7543800" y="2900199"/>
            <a:ext cx="685800" cy="369332"/>
          </a:xfrm>
          <a:prstGeom prst="rect">
            <a:avLst/>
          </a:prstGeom>
          <a:noFill/>
        </p:spPr>
        <p:txBody>
          <a:bodyPr wrap="square" rtlCol="0">
            <a:spAutoFit/>
          </a:bodyPr>
          <a:lstStyle/>
          <a:p>
            <a:pPr algn="ctr"/>
            <a:r>
              <a:rPr lang="en-US" dirty="0">
                <a:solidFill>
                  <a:srgbClr val="FF0000"/>
                </a:solidFill>
                <a:latin typeface="Palatino"/>
                <a:cs typeface="Palatino"/>
              </a:rPr>
              <a:t>-2</a:t>
            </a:r>
          </a:p>
        </p:txBody>
      </p:sp>
      <mc:AlternateContent xmlns:mc="http://schemas.openxmlformats.org/markup-compatibility/2006" xmlns:a14="http://schemas.microsoft.com/office/drawing/2010/main">
        <mc:Choice Requires="a14">
          <p:sp>
            <p:nvSpPr>
              <p:cNvPr id="38" name="Content Placeholder 2">
                <a:extLst>
                  <a:ext uri="{FF2B5EF4-FFF2-40B4-BE49-F238E27FC236}">
                    <a16:creationId xmlns:a16="http://schemas.microsoft.com/office/drawing/2014/main" id="{0CF51EAE-27F1-4FBB-80B2-80748E64A0F9}"/>
                  </a:ext>
                </a:extLst>
              </p:cNvPr>
              <p:cNvSpPr>
                <a:spLocks noGrp="1"/>
              </p:cNvSpPr>
              <p:nvPr>
                <p:ph idx="1"/>
              </p:nvPr>
            </p:nvSpPr>
            <p:spPr>
              <a:xfrm>
                <a:off x="0" y="4057880"/>
                <a:ext cx="4629150" cy="2721130"/>
              </a:xfrm>
            </p:spPr>
            <p:txBody>
              <a:bodyPr>
                <a:normAutofit fontScale="55000" lnSpcReduction="20000"/>
              </a:bodyPr>
              <a:lstStyle/>
              <a:p>
                <a:r>
                  <a:rPr lang="en-US" dirty="0"/>
                  <a:t>State A:</a:t>
                </a:r>
              </a:p>
              <a:p>
                <a:pPr lvl="1"/>
                <a:r>
                  <a:rPr lang="en-US" dirty="0"/>
                  <a:t>Episode 4: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𝐺</m:t>
                        </m:r>
                      </m:e>
                      <m:sub>
                        <m:r>
                          <a:rPr lang="en-US" b="0" i="1" dirty="0" smtClean="0">
                            <a:latin typeface="Cambria Math" panose="02040503050406030204" pitchFamily="18" charset="0"/>
                          </a:rPr>
                          <m:t>𝑡</m:t>
                        </m:r>
                      </m:sub>
                    </m:sSub>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𝐴</m:t>
                        </m:r>
                      </m:e>
                    </m:d>
                    <m:r>
                      <a:rPr lang="en-US" b="0" i="1" dirty="0" smtClean="0">
                        <a:latin typeface="Cambria Math" panose="02040503050406030204" pitchFamily="18" charset="0"/>
                      </a:rPr>
                      <m:t>=</m:t>
                    </m:r>
                    <m:r>
                      <a:rPr lang="en-US" b="0" i="1" smtClean="0">
                        <a:latin typeface="Cambria Math" panose="02040503050406030204" pitchFamily="18" charset="0"/>
                      </a:rPr>
                      <m:t>−10</m:t>
                    </m:r>
                  </m:oMath>
                </a14:m>
                <a:endParaRPr lang="en-US" dirty="0"/>
              </a:p>
              <a:p>
                <a:pPr lvl="1"/>
                <a:r>
                  <a:rPr lang="en-US" dirty="0"/>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𝑉</m:t>
                        </m:r>
                      </m:e>
                    </m:acc>
                    <m:d>
                      <m:dPr>
                        <m:ctrlPr>
                          <a:rPr lang="en-US" i="1">
                            <a:latin typeface="Cambria Math" panose="02040503050406030204" pitchFamily="18" charset="0"/>
                          </a:rPr>
                        </m:ctrlPr>
                      </m:dPr>
                      <m:e>
                        <m:r>
                          <a:rPr lang="en-US" i="1">
                            <a:latin typeface="Cambria Math" panose="02040503050406030204" pitchFamily="18" charset="0"/>
                          </a:rPr>
                          <m:t>𝐴</m:t>
                        </m:r>
                      </m:e>
                    </m:d>
                    <m:r>
                      <a:rPr lang="en-US" i="1">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i="1">
                            <a:latin typeface="Cambria Math" panose="02040503050406030204" pitchFamily="18" charset="0"/>
                          </a:rPr>
                          <m:t>10</m:t>
                        </m:r>
                      </m:num>
                      <m:den>
                        <m:r>
                          <a:rPr lang="en-US" b="0" i="1" smtClean="0">
                            <a:latin typeface="Cambria Math" panose="02040503050406030204" pitchFamily="18" charset="0"/>
                          </a:rPr>
                          <m:t>1</m:t>
                        </m:r>
                      </m:den>
                    </m:f>
                    <m:r>
                      <a:rPr lang="en-US" b="0" i="1" smtClean="0">
                        <a:latin typeface="Cambria Math" panose="02040503050406030204" pitchFamily="18" charset="0"/>
                      </a:rPr>
                      <m:t>=−10</m:t>
                    </m:r>
                    <m:r>
                      <a:rPr lang="en-US" i="1">
                        <a:latin typeface="Cambria Math" panose="02040503050406030204" pitchFamily="18" charset="0"/>
                      </a:rPr>
                      <m:t>,</m:t>
                    </m:r>
                  </m:oMath>
                </a14:m>
                <a:endParaRPr lang="en-US" dirty="0"/>
              </a:p>
              <a:p>
                <a:r>
                  <a:rPr lang="en-US" dirty="0"/>
                  <a:t>State D:</a:t>
                </a:r>
              </a:p>
              <a:p>
                <a:pPr lvl="1"/>
                <a:r>
                  <a:rPr lang="en-US" dirty="0"/>
                  <a:t>Episodes 1,2, 4: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𝑡</m:t>
                        </m:r>
                      </m:sub>
                    </m:sSub>
                    <m:d>
                      <m:dPr>
                        <m:ctrlPr>
                          <a:rPr lang="en-US" i="1" dirty="0">
                            <a:latin typeface="Cambria Math" panose="02040503050406030204" pitchFamily="18" charset="0"/>
                          </a:rPr>
                        </m:ctrlPr>
                      </m:dPr>
                      <m:e>
                        <m:r>
                          <a:rPr lang="en-US" b="0" i="1" dirty="0" smtClean="0">
                            <a:latin typeface="Cambria Math" panose="02040503050406030204" pitchFamily="18" charset="0"/>
                          </a:rPr>
                          <m:t>𝐷</m:t>
                        </m:r>
                      </m:e>
                    </m:d>
                    <m:r>
                      <a:rPr lang="en-US" i="1" dirty="0">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10</m:t>
                    </m:r>
                  </m:oMath>
                </a14:m>
                <a:endParaRPr lang="en-US" dirty="0"/>
              </a:p>
              <a:p>
                <a:pPr lvl="1"/>
                <a:r>
                  <a:rPr lang="en-US" dirty="0"/>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𝑉</m:t>
                        </m:r>
                      </m:e>
                    </m:acc>
                    <m:d>
                      <m:dPr>
                        <m:ctrlPr>
                          <a:rPr lang="en-US" i="1">
                            <a:latin typeface="Cambria Math" panose="02040503050406030204" pitchFamily="18" charset="0"/>
                          </a:rPr>
                        </m:ctrlPr>
                      </m:dPr>
                      <m:e>
                        <m:r>
                          <a:rPr lang="en-US" b="0" i="1" smtClean="0">
                            <a:latin typeface="Cambria Math" panose="02040503050406030204" pitchFamily="18" charset="0"/>
                          </a:rPr>
                          <m:t>𝐷</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10</m:t>
                        </m:r>
                        <m:r>
                          <a:rPr lang="en-US" b="0" i="1" smtClean="0">
                            <a:latin typeface="Cambria Math" panose="02040503050406030204" pitchFamily="18" charset="0"/>
                          </a:rPr>
                          <m:t>⋅3</m:t>
                        </m:r>
                      </m:num>
                      <m:den>
                        <m:r>
                          <a:rPr lang="en-US" b="0" i="1" smtClean="0">
                            <a:latin typeface="Cambria Math" panose="02040503050406030204" pitchFamily="18" charset="0"/>
                          </a:rPr>
                          <m:t>3</m:t>
                        </m:r>
                      </m:den>
                    </m:f>
                    <m:r>
                      <a:rPr lang="en-US" i="1">
                        <a:latin typeface="Cambria Math" panose="02040503050406030204" pitchFamily="18" charset="0"/>
                      </a:rPr>
                      <m:t>=10,</m:t>
                    </m:r>
                  </m:oMath>
                </a14:m>
                <a:endParaRPr lang="en-US" dirty="0"/>
              </a:p>
              <a:p>
                <a:r>
                  <a:rPr lang="en-US" dirty="0"/>
                  <a:t>State </a:t>
                </a:r>
                <a14:m>
                  <m:oMath xmlns:m="http://schemas.openxmlformats.org/officeDocument/2006/math">
                    <m:r>
                      <a:rPr lang="en-US" b="0" i="1" smtClean="0">
                        <a:latin typeface="Cambria Math" panose="02040503050406030204" pitchFamily="18" charset="0"/>
                      </a:rPr>
                      <m:t>𝐵</m:t>
                    </m:r>
                  </m:oMath>
                </a14:m>
                <a:r>
                  <a:rPr lang="en-US" dirty="0"/>
                  <a:t>: </a:t>
                </a:r>
              </a:p>
              <a:p>
                <a:pPr lvl="1"/>
                <a:r>
                  <a:rPr lang="en-US" dirty="0"/>
                  <a:t>Episodes 1 and 2: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𝑡</m:t>
                        </m:r>
                      </m:sub>
                    </m:sSub>
                    <m:d>
                      <m:dPr>
                        <m:ctrlPr>
                          <a:rPr lang="en-US" i="1" dirty="0">
                            <a:latin typeface="Cambria Math" panose="02040503050406030204" pitchFamily="18" charset="0"/>
                          </a:rPr>
                        </m:ctrlPr>
                      </m:dPr>
                      <m:e>
                        <m:r>
                          <a:rPr lang="en-US" b="0" i="1" dirty="0" smtClean="0">
                            <a:latin typeface="Cambria Math" panose="02040503050406030204" pitchFamily="18" charset="0"/>
                          </a:rPr>
                          <m:t>𝐵</m:t>
                        </m:r>
                      </m:e>
                    </m:d>
                    <m:r>
                      <a:rPr lang="en-US" i="1" dirty="0">
                        <a:latin typeface="Cambria Math" panose="02040503050406030204" pitchFamily="18" charset="0"/>
                      </a:rPr>
                      <m:t>=</m:t>
                    </m:r>
                  </m:oMath>
                </a14:m>
                <a:r>
                  <a:rPr lang="en-US" dirty="0"/>
                  <a:t> </a:t>
                </a:r>
                <a14:m>
                  <m:oMath xmlns:m="http://schemas.openxmlformats.org/officeDocument/2006/math">
                    <m:r>
                      <a:rPr lang="en-US" b="0" i="1" smtClean="0">
                        <a:latin typeface="Cambria Math" panose="02040503050406030204" pitchFamily="18" charset="0"/>
                      </a:rPr>
                      <m:t>−1−1+10=8</m:t>
                    </m:r>
                  </m:oMath>
                </a14:m>
                <a:r>
                  <a:rPr lang="en-US" dirty="0"/>
                  <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ctrlPr>
                          <a:rPr lang="en-US" b="0" i="1" smtClean="0">
                            <a:latin typeface="Cambria Math" panose="02040503050406030204" pitchFamily="18" charset="0"/>
                          </a:rPr>
                        </m:ctrlPr>
                      </m:dPr>
                      <m:e>
                        <m:r>
                          <a:rPr lang="en-US" b="0" i="1" smtClean="0">
                            <a:latin typeface="Cambria Math" panose="02040503050406030204" pitchFamily="18" charset="0"/>
                          </a:rPr>
                          <m:t>8+8</m:t>
                        </m:r>
                      </m:e>
                    </m:d>
                    <m:r>
                      <a:rPr lang="en-US" b="0" i="1" smtClean="0">
                        <a:latin typeface="Cambria Math" panose="02040503050406030204" pitchFamily="18" charset="0"/>
                      </a:rPr>
                      <m:t>=8</m:t>
                    </m:r>
                  </m:oMath>
                </a14:m>
                <a:endParaRPr lang="en-SE" dirty="0"/>
              </a:p>
              <a:p>
                <a:endParaRPr lang="en-SE" dirty="0"/>
              </a:p>
              <a:p>
                <a:pPr lvl="1"/>
                <a:endParaRPr lang="en-SE" dirty="0"/>
              </a:p>
            </p:txBody>
          </p:sp>
        </mc:Choice>
        <mc:Fallback xmlns="">
          <p:sp>
            <p:nvSpPr>
              <p:cNvPr id="38" name="Content Placeholder 2">
                <a:extLst>
                  <a:ext uri="{FF2B5EF4-FFF2-40B4-BE49-F238E27FC236}">
                    <a16:creationId xmlns:a16="http://schemas.microsoft.com/office/drawing/2014/main" id="{0CF51EAE-27F1-4FBB-80B2-80748E64A0F9}"/>
                  </a:ext>
                </a:extLst>
              </p:cNvPr>
              <p:cNvSpPr>
                <a:spLocks noGrp="1" noRot="1" noChangeAspect="1" noMove="1" noResize="1" noEditPoints="1" noAdjustHandles="1" noChangeArrowheads="1" noChangeShapeType="1" noTextEdit="1"/>
              </p:cNvSpPr>
              <p:nvPr>
                <p:ph idx="1"/>
              </p:nvPr>
            </p:nvSpPr>
            <p:spPr>
              <a:xfrm>
                <a:off x="0" y="4057880"/>
                <a:ext cx="4629150" cy="2721130"/>
              </a:xfrm>
              <a:blipFill>
                <a:blip r:embed="rId3"/>
                <a:stretch>
                  <a:fillRect l="-791" t="-3363"/>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0" name="Content Placeholder 2">
                <a:extLst>
                  <a:ext uri="{FF2B5EF4-FFF2-40B4-BE49-F238E27FC236}">
                    <a16:creationId xmlns:a16="http://schemas.microsoft.com/office/drawing/2014/main" id="{65459C0E-A770-41A8-A773-6618E96B7E2D}"/>
                  </a:ext>
                </a:extLst>
              </p:cNvPr>
              <p:cNvSpPr txBox="1">
                <a:spLocks/>
              </p:cNvSpPr>
              <p:nvPr/>
            </p:nvSpPr>
            <p:spPr bwMode="auto">
              <a:xfrm>
                <a:off x="4572000" y="4057881"/>
                <a:ext cx="4495800" cy="29789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62500" lnSpcReduction="20000"/>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kern="0" dirty="0"/>
                  <a:t>State </a:t>
                </a:r>
                <a14:m>
                  <m:oMath xmlns:m="http://schemas.openxmlformats.org/officeDocument/2006/math">
                    <m:r>
                      <a:rPr lang="en-US" i="1" kern="0">
                        <a:latin typeface="Cambria Math" panose="02040503050406030204" pitchFamily="18" charset="0"/>
                      </a:rPr>
                      <m:t>𝐶</m:t>
                    </m:r>
                  </m:oMath>
                </a14:m>
                <a:r>
                  <a:rPr lang="en-US" kern="0" dirty="0"/>
                  <a:t>: </a:t>
                </a:r>
              </a:p>
              <a:p>
                <a:pPr lvl="1"/>
                <a:r>
                  <a:rPr lang="en-US" kern="0" dirty="0"/>
                  <a:t>Episodes 1,2,3: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𝑡</m:t>
                        </m:r>
                      </m:sub>
                    </m:sSub>
                    <m:d>
                      <m:dPr>
                        <m:ctrlPr>
                          <a:rPr lang="en-US" i="1" dirty="0">
                            <a:latin typeface="Cambria Math" panose="02040503050406030204" pitchFamily="18" charset="0"/>
                          </a:rPr>
                        </m:ctrlPr>
                      </m:dPr>
                      <m:e>
                        <m:r>
                          <a:rPr lang="en-US" b="0" i="1" dirty="0" smtClean="0">
                            <a:latin typeface="Cambria Math" panose="02040503050406030204" pitchFamily="18" charset="0"/>
                          </a:rPr>
                          <m:t>𝐶</m:t>
                        </m:r>
                      </m:e>
                    </m:d>
                    <m:r>
                      <a:rPr lang="en-US" b="0" i="1" dirty="0" smtClean="0">
                        <a:latin typeface="Cambria Math" panose="02040503050406030204" pitchFamily="18" charset="0"/>
                      </a:rPr>
                      <m:t>=</m:t>
                    </m:r>
                    <m:r>
                      <a:rPr lang="en-US" i="1" kern="0">
                        <a:latin typeface="Cambria Math" panose="02040503050406030204" pitchFamily="18" charset="0"/>
                      </a:rPr>
                      <m:t>−1+10=9</m:t>
                    </m:r>
                  </m:oMath>
                </a14:m>
                <a:r>
                  <a:rPr lang="en-US" kern="0" dirty="0"/>
                  <a:t> </a:t>
                </a:r>
              </a:p>
              <a:p>
                <a:pPr lvl="1"/>
                <a:r>
                  <a:rPr lang="en-US" kern="0" dirty="0"/>
                  <a:t>Episode 4: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𝑡</m:t>
                        </m:r>
                      </m:sub>
                    </m:sSub>
                    <m:d>
                      <m:dPr>
                        <m:ctrlPr>
                          <a:rPr lang="en-US" i="1" dirty="0">
                            <a:latin typeface="Cambria Math" panose="02040503050406030204" pitchFamily="18" charset="0"/>
                          </a:rPr>
                        </m:ctrlPr>
                      </m:dPr>
                      <m:e>
                        <m:r>
                          <a:rPr lang="en-US" i="1" dirty="0">
                            <a:latin typeface="Cambria Math" panose="02040503050406030204" pitchFamily="18" charset="0"/>
                          </a:rPr>
                          <m:t>𝐶</m:t>
                        </m:r>
                      </m:e>
                    </m:d>
                    <m:r>
                      <a:rPr lang="en-US" i="1" dirty="0">
                        <a:latin typeface="Cambria Math" panose="02040503050406030204" pitchFamily="18" charset="0"/>
                      </a:rPr>
                      <m:t>= </m:t>
                    </m:r>
                    <m:r>
                      <a:rPr lang="en-US" i="1" kern="0">
                        <a:latin typeface="Cambria Math" panose="02040503050406030204" pitchFamily="18" charset="0"/>
                      </a:rPr>
                      <m:t>−1−10=−11</m:t>
                    </m:r>
                  </m:oMath>
                </a14:m>
                <a:r>
                  <a:rPr lang="en-US" kern="0" dirty="0"/>
                  <a:t> </a:t>
                </a:r>
              </a:p>
              <a:p>
                <a:pPr lvl="1"/>
                <a14:m>
                  <m:oMath xmlns:m="http://schemas.openxmlformats.org/officeDocument/2006/math">
                    <m:acc>
                      <m:accPr>
                        <m:chr m:val="̂"/>
                        <m:ctrlPr>
                          <a:rPr lang="en-US" i="1" kern="0">
                            <a:latin typeface="Cambria Math" panose="02040503050406030204" pitchFamily="18" charset="0"/>
                          </a:rPr>
                        </m:ctrlPr>
                      </m:accPr>
                      <m:e>
                        <m:r>
                          <a:rPr lang="en-US" i="1" kern="0">
                            <a:latin typeface="Cambria Math" panose="02040503050406030204" pitchFamily="18" charset="0"/>
                          </a:rPr>
                          <m:t>𝑉</m:t>
                        </m:r>
                      </m:e>
                    </m:acc>
                    <m:d>
                      <m:dPr>
                        <m:ctrlPr>
                          <a:rPr lang="en-US" i="1" kern="0">
                            <a:latin typeface="Cambria Math" panose="02040503050406030204" pitchFamily="18" charset="0"/>
                          </a:rPr>
                        </m:ctrlPr>
                      </m:dPr>
                      <m:e>
                        <m:r>
                          <a:rPr lang="en-US" i="1" kern="0">
                            <a:latin typeface="Cambria Math" panose="02040503050406030204" pitchFamily="18" charset="0"/>
                          </a:rPr>
                          <m:t>𝐶</m:t>
                        </m:r>
                      </m:e>
                    </m:d>
                    <m:r>
                      <a:rPr lang="en-US" i="1" kern="0">
                        <a:latin typeface="Cambria Math" panose="02040503050406030204" pitchFamily="18" charset="0"/>
                      </a:rPr>
                      <m:t>=</m:t>
                    </m:r>
                    <m:f>
                      <m:fPr>
                        <m:ctrlPr>
                          <a:rPr lang="en-US" i="1" kern="0">
                            <a:latin typeface="Cambria Math" panose="02040503050406030204" pitchFamily="18" charset="0"/>
                          </a:rPr>
                        </m:ctrlPr>
                      </m:fPr>
                      <m:num>
                        <m:r>
                          <a:rPr lang="en-US" i="1" kern="0">
                            <a:latin typeface="Cambria Math" panose="02040503050406030204" pitchFamily="18" charset="0"/>
                          </a:rPr>
                          <m:t>1</m:t>
                        </m:r>
                      </m:num>
                      <m:den>
                        <m:r>
                          <a:rPr lang="en-US" i="1" kern="0">
                            <a:latin typeface="Cambria Math" panose="02040503050406030204" pitchFamily="18" charset="0"/>
                          </a:rPr>
                          <m:t>4</m:t>
                        </m:r>
                      </m:den>
                    </m:f>
                    <m:d>
                      <m:dPr>
                        <m:ctrlPr>
                          <a:rPr lang="en-US" i="1" kern="0">
                            <a:latin typeface="Cambria Math" panose="02040503050406030204" pitchFamily="18" charset="0"/>
                          </a:rPr>
                        </m:ctrlPr>
                      </m:dPr>
                      <m:e>
                        <m:r>
                          <a:rPr lang="en-US" i="1" kern="0">
                            <a:latin typeface="Cambria Math" panose="02040503050406030204" pitchFamily="18" charset="0"/>
                          </a:rPr>
                          <m:t>9+9+9−11</m:t>
                        </m:r>
                      </m:e>
                    </m:d>
                    <m:r>
                      <a:rPr lang="en-US" i="1" kern="0">
                        <a:latin typeface="Cambria Math" panose="02040503050406030204" pitchFamily="18" charset="0"/>
                      </a:rPr>
                      <m:t>=4</m:t>
                    </m:r>
                  </m:oMath>
                </a14:m>
                <a:endParaRPr lang="en-US" kern="0" dirty="0"/>
              </a:p>
              <a:p>
                <a:r>
                  <a:rPr lang="en-US" kern="0" dirty="0"/>
                  <a:t>State </a:t>
                </a:r>
                <a14:m>
                  <m:oMath xmlns:m="http://schemas.openxmlformats.org/officeDocument/2006/math">
                    <m:r>
                      <a:rPr lang="en-US" i="1" kern="0">
                        <a:latin typeface="Cambria Math" panose="02040503050406030204" pitchFamily="18" charset="0"/>
                      </a:rPr>
                      <m:t>𝐸</m:t>
                    </m:r>
                  </m:oMath>
                </a14:m>
                <a:r>
                  <a:rPr lang="en-US" kern="0" dirty="0"/>
                  <a:t>: </a:t>
                </a:r>
              </a:p>
              <a:p>
                <a:pPr lvl="1"/>
                <a:r>
                  <a:rPr lang="en-US" kern="0" dirty="0"/>
                  <a:t>Episode 3: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𝑡</m:t>
                        </m:r>
                      </m:sub>
                    </m:sSub>
                    <m:d>
                      <m:dPr>
                        <m:ctrlPr>
                          <a:rPr lang="en-US" i="1" dirty="0">
                            <a:latin typeface="Cambria Math" panose="02040503050406030204" pitchFamily="18" charset="0"/>
                          </a:rPr>
                        </m:ctrlPr>
                      </m:dPr>
                      <m:e>
                        <m:r>
                          <a:rPr lang="en-US" b="0" i="1" dirty="0" smtClean="0">
                            <a:latin typeface="Cambria Math" panose="02040503050406030204" pitchFamily="18" charset="0"/>
                          </a:rPr>
                          <m:t>𝐸</m:t>
                        </m:r>
                      </m:e>
                    </m:d>
                    <m:r>
                      <a:rPr lang="en-US" i="1" dirty="0">
                        <a:latin typeface="Cambria Math" panose="02040503050406030204" pitchFamily="18" charset="0"/>
                      </a:rPr>
                      <m:t>=</m:t>
                    </m:r>
                    <m:r>
                      <a:rPr lang="en-US" i="1" kern="0">
                        <a:latin typeface="Cambria Math" panose="02040503050406030204" pitchFamily="18" charset="0"/>
                      </a:rPr>
                      <m:t>−1−1+10=8</m:t>
                    </m:r>
                  </m:oMath>
                </a14:m>
                <a:r>
                  <a:rPr lang="en-US" kern="0" dirty="0"/>
                  <a:t> </a:t>
                </a:r>
              </a:p>
              <a:p>
                <a:pPr lvl="1"/>
                <a:r>
                  <a:rPr lang="en-US" kern="0" dirty="0"/>
                  <a:t>Episode 4: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𝑡</m:t>
                        </m:r>
                      </m:sub>
                    </m:sSub>
                    <m:d>
                      <m:dPr>
                        <m:ctrlPr>
                          <a:rPr lang="en-US" i="1" dirty="0">
                            <a:latin typeface="Cambria Math" panose="02040503050406030204" pitchFamily="18" charset="0"/>
                          </a:rPr>
                        </m:ctrlPr>
                      </m:dPr>
                      <m:e>
                        <m:r>
                          <a:rPr lang="en-US" i="1" dirty="0">
                            <a:latin typeface="Cambria Math" panose="02040503050406030204" pitchFamily="18" charset="0"/>
                          </a:rPr>
                          <m:t>𝐸</m:t>
                        </m:r>
                      </m:e>
                    </m:d>
                    <m:r>
                      <a:rPr lang="en-US" i="1" dirty="0">
                        <a:latin typeface="Cambria Math" panose="02040503050406030204" pitchFamily="18" charset="0"/>
                      </a:rPr>
                      <m:t>=</m:t>
                    </m:r>
                    <m:r>
                      <a:rPr lang="en-US" i="1" kern="0">
                        <a:latin typeface="Cambria Math" panose="02040503050406030204" pitchFamily="18" charset="0"/>
                      </a:rPr>
                      <m:t>−1−1−10=−12</m:t>
                    </m:r>
                  </m:oMath>
                </a14:m>
                <a:endParaRPr lang="en-US" kern="0" dirty="0"/>
              </a:p>
              <a:p>
                <a:pPr lvl="1"/>
                <a14:m>
                  <m:oMath xmlns:m="http://schemas.openxmlformats.org/officeDocument/2006/math">
                    <m:acc>
                      <m:accPr>
                        <m:chr m:val="̂"/>
                        <m:ctrlPr>
                          <a:rPr lang="en-US" i="1" kern="0">
                            <a:latin typeface="Cambria Math" panose="02040503050406030204" pitchFamily="18" charset="0"/>
                          </a:rPr>
                        </m:ctrlPr>
                      </m:accPr>
                      <m:e>
                        <m:r>
                          <a:rPr lang="en-US" i="1" kern="0">
                            <a:latin typeface="Cambria Math" panose="02040503050406030204" pitchFamily="18" charset="0"/>
                          </a:rPr>
                          <m:t>𝑉</m:t>
                        </m:r>
                      </m:e>
                    </m:acc>
                    <m:d>
                      <m:dPr>
                        <m:ctrlPr>
                          <a:rPr lang="en-US" i="1" kern="0">
                            <a:latin typeface="Cambria Math" panose="02040503050406030204" pitchFamily="18" charset="0"/>
                          </a:rPr>
                        </m:ctrlPr>
                      </m:dPr>
                      <m:e>
                        <m:r>
                          <a:rPr lang="en-US" i="1" kern="0">
                            <a:latin typeface="Cambria Math" panose="02040503050406030204" pitchFamily="18" charset="0"/>
                          </a:rPr>
                          <m:t>𝐸</m:t>
                        </m:r>
                      </m:e>
                    </m:d>
                    <m:r>
                      <a:rPr lang="en-US" i="1" kern="0">
                        <a:latin typeface="Cambria Math" panose="02040503050406030204" pitchFamily="18" charset="0"/>
                      </a:rPr>
                      <m:t>=</m:t>
                    </m:r>
                    <m:f>
                      <m:fPr>
                        <m:ctrlPr>
                          <a:rPr lang="en-US" i="1" kern="0">
                            <a:latin typeface="Cambria Math" panose="02040503050406030204" pitchFamily="18" charset="0"/>
                          </a:rPr>
                        </m:ctrlPr>
                      </m:fPr>
                      <m:num>
                        <m:r>
                          <a:rPr lang="en-US" i="1" kern="0">
                            <a:latin typeface="Cambria Math" panose="02040503050406030204" pitchFamily="18" charset="0"/>
                          </a:rPr>
                          <m:t>1</m:t>
                        </m:r>
                      </m:num>
                      <m:den>
                        <m:r>
                          <a:rPr lang="en-US" i="1" kern="0">
                            <a:latin typeface="Cambria Math" panose="02040503050406030204" pitchFamily="18" charset="0"/>
                          </a:rPr>
                          <m:t>2</m:t>
                        </m:r>
                      </m:den>
                    </m:f>
                    <m:d>
                      <m:dPr>
                        <m:ctrlPr>
                          <a:rPr lang="en-US" i="1" kern="0">
                            <a:latin typeface="Cambria Math" panose="02040503050406030204" pitchFamily="18" charset="0"/>
                          </a:rPr>
                        </m:ctrlPr>
                      </m:dPr>
                      <m:e>
                        <m:r>
                          <a:rPr lang="en-US" i="1" kern="0">
                            <a:latin typeface="Cambria Math" panose="02040503050406030204" pitchFamily="18" charset="0"/>
                          </a:rPr>
                          <m:t>8−12</m:t>
                        </m:r>
                      </m:e>
                    </m:d>
                    <m:r>
                      <a:rPr lang="en-US" i="1" kern="0">
                        <a:latin typeface="Cambria Math" panose="02040503050406030204" pitchFamily="18" charset="0"/>
                      </a:rPr>
                      <m:t>=−2</m:t>
                    </m:r>
                  </m:oMath>
                </a14:m>
                <a:endParaRPr lang="en-US" kern="0" dirty="0"/>
              </a:p>
              <a:p>
                <a:pPr lvl="1"/>
                <a:endParaRPr lang="en-SE" kern="0" dirty="0"/>
              </a:p>
              <a:p>
                <a:endParaRPr lang="en-SE" kern="0" dirty="0"/>
              </a:p>
              <a:p>
                <a:pPr lvl="1"/>
                <a:endParaRPr lang="en-SE" kern="0" dirty="0"/>
              </a:p>
            </p:txBody>
          </p:sp>
        </mc:Choice>
        <mc:Fallback xmlns="">
          <p:sp>
            <p:nvSpPr>
              <p:cNvPr id="40" name="Content Placeholder 2">
                <a:extLst>
                  <a:ext uri="{FF2B5EF4-FFF2-40B4-BE49-F238E27FC236}">
                    <a16:creationId xmlns:a16="http://schemas.microsoft.com/office/drawing/2014/main" id="{65459C0E-A770-41A8-A773-6618E96B7E2D}"/>
                  </a:ext>
                </a:extLst>
              </p:cNvPr>
              <p:cNvSpPr txBox="1">
                <a:spLocks noRot="1" noChangeAspect="1" noMove="1" noResize="1" noEditPoints="1" noAdjustHandles="1" noChangeArrowheads="1" noChangeShapeType="1" noTextEdit="1"/>
              </p:cNvSpPr>
              <p:nvPr/>
            </p:nvSpPr>
            <p:spPr bwMode="auto">
              <a:xfrm>
                <a:off x="4572000" y="4057881"/>
                <a:ext cx="4495800" cy="2978994"/>
              </a:xfrm>
              <a:prstGeom prst="rect">
                <a:avLst/>
              </a:prstGeom>
              <a:blipFill>
                <a:blip r:embed="rId4"/>
                <a:stretch>
                  <a:fillRect l="-1491" t="-3279"/>
                </a:stretch>
              </a:blipFill>
              <a:ln w="9525">
                <a:noFill/>
                <a:miter lim="800000"/>
                <a:headEnd/>
                <a:tailEnd/>
              </a:ln>
            </p:spPr>
            <p:txBody>
              <a:bodyPr/>
              <a:lstStyle/>
              <a:p>
                <a:r>
                  <a:rPr lang="en-SE">
                    <a:noFill/>
                  </a:rPr>
                  <a:t> </a:t>
                </a:r>
              </a:p>
            </p:txBody>
          </p:sp>
        </mc:Fallback>
      </mc:AlternateContent>
      <p:sp>
        <p:nvSpPr>
          <p:cNvPr id="3" name="TextBox 2">
            <a:extLst>
              <a:ext uri="{FF2B5EF4-FFF2-40B4-BE49-F238E27FC236}">
                <a16:creationId xmlns:a16="http://schemas.microsoft.com/office/drawing/2014/main" id="{801A291E-A75C-49CB-870C-953B0B9DA091}"/>
              </a:ext>
            </a:extLst>
          </p:cNvPr>
          <p:cNvSpPr txBox="1"/>
          <p:nvPr/>
        </p:nvSpPr>
        <p:spPr>
          <a:xfrm>
            <a:off x="2483768" y="4534497"/>
            <a:ext cx="2620589" cy="369332"/>
          </a:xfrm>
          <a:prstGeom prst="rect">
            <a:avLst/>
          </a:prstGeom>
          <a:noFill/>
        </p:spPr>
        <p:txBody>
          <a:bodyPr wrap="none" rtlCol="0">
            <a:spAutoFit/>
          </a:bodyPr>
          <a:lstStyle/>
          <a:p>
            <a:r>
              <a:rPr lang="en-US" dirty="0"/>
              <a:t>Is </a:t>
            </a:r>
            <a:r>
              <a:rPr lang="en-US" dirty="0" err="1"/>
              <a:t>G_t</a:t>
            </a:r>
            <a:r>
              <a:rPr lang="en-US" dirty="0"/>
              <a:t>(S) proper notation?</a:t>
            </a:r>
            <a:endParaRPr lang="en-SE" dirty="0"/>
          </a:p>
        </p:txBody>
      </p:sp>
    </p:spTree>
    <p:extLst>
      <p:ext uri="{BB962C8B-B14F-4D97-AF65-F5344CB8AC3E}">
        <p14:creationId xmlns:p14="http://schemas.microsoft.com/office/powerpoint/2010/main" val="404099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2325C-7089-4D4E-8BCF-BC30BFAED2D6}"/>
              </a:ext>
            </a:extLst>
          </p:cNvPr>
          <p:cNvSpPr>
            <a:spLocks noGrp="1"/>
          </p:cNvSpPr>
          <p:nvPr>
            <p:ph type="title"/>
          </p:nvPr>
        </p:nvSpPr>
        <p:spPr/>
        <p:txBody>
          <a:bodyPr/>
          <a:lstStyle/>
          <a:p>
            <a:r>
              <a:rPr lang="en-US" dirty="0" err="1"/>
              <a:t>Sarsa</a:t>
            </a:r>
            <a:r>
              <a:rPr lang="en-US" dirty="0"/>
              <a:t> and QL</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1694D5-15A8-4E5E-B7D4-3F32D9EA9959}"/>
                  </a:ext>
                </a:extLst>
              </p:cNvPr>
              <p:cNvSpPr>
                <a:spLocks noGrp="1"/>
              </p:cNvSpPr>
              <p:nvPr>
                <p:ph idx="1"/>
              </p:nvPr>
            </p:nvSpPr>
            <p:spPr/>
            <p:txBody>
              <a:bodyPr>
                <a:normAutofit fontScale="55000" lnSpcReduction="20000"/>
              </a:bodyPr>
              <a:lstStyle/>
              <a:p>
                <a:r>
                  <a:rPr lang="en-US" dirty="0"/>
                  <a:t>Exercise 6.12. Suppose action selection is greedy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=0</m:t>
                    </m:r>
                  </m:oMath>
                </a14:m>
                <a:r>
                  <a:rPr lang="en-US" dirty="0"/>
                  <a:t>). Is Q-learning then exactly the same algorithm as </a:t>
                </a:r>
                <a:r>
                  <a:rPr lang="en-US" dirty="0" err="1"/>
                  <a:t>Sarsa</a:t>
                </a:r>
                <a:r>
                  <a:rPr lang="en-US" dirty="0"/>
                  <a:t>? Will they make exactly the same action selections and weight updates?</a:t>
                </a:r>
              </a:p>
              <a:p>
                <a:r>
                  <a:rPr lang="en-US" dirty="0">
                    <a:solidFill>
                      <a:schemeClr val="tx1"/>
                    </a:solidFill>
                  </a:rPr>
                  <a:t>ANS: No. </a:t>
                </a:r>
              </a:p>
              <a:p>
                <a:r>
                  <a:rPr lang="en-US" dirty="0" err="1"/>
                  <a:t>Sarsa</a:t>
                </a:r>
                <a:r>
                  <a:rPr lang="en-US" dirty="0"/>
                  <a:t>: Repeat:</a:t>
                </a:r>
              </a:p>
              <a:p>
                <a:r>
                  <a:rPr lang="en-US" dirty="0"/>
                  <a:t>1. </a:t>
                </a:r>
              </a:p>
              <a:p>
                <a:r>
                  <a:rPr lang="en-US" dirty="0"/>
                  <a:t>1. Choose the next greedy action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m:t>
                        </m:r>
                      </m:sup>
                    </m:sSup>
                  </m:oMath>
                </a14:m>
                <a:r>
                  <a:rPr lang="en-US" b="0" i="1" dirty="0"/>
                  <a:t> </a:t>
                </a:r>
                <a:r>
                  <a:rPr lang="en-US" b="0" dirty="0"/>
                  <a:t>in</a:t>
                </a:r>
                <a:r>
                  <a:rPr lang="en-US" b="0" i="1" dirty="0">
                    <a:latin typeface="Cambria Math" panose="02040503050406030204" pitchFamily="18" charset="0"/>
                  </a:rPr>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oMath>
                </a14:m>
                <a:r>
                  <a:rPr lang="en-US" b="0" dirty="0"/>
                  <a: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fName>
                      <m:e>
                        <m:r>
                          <a:rPr lang="en-US" b="0" i="1" smtClean="0">
                            <a:latin typeface="Cambria Math" panose="02040503050406030204" pitchFamily="18" charset="0"/>
                          </a:rPr>
                          <m:t>𝑄</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𝑎</m:t>
                            </m:r>
                          </m:e>
                        </m:d>
                      </m:e>
                    </m:func>
                    <m:r>
                      <a:rPr lang="en-US" b="0" i="1" smtClean="0">
                        <a:latin typeface="Cambria Math" panose="02040503050406030204" pitchFamily="18" charset="0"/>
                      </a:rPr>
                      <m:t> </m:t>
                    </m:r>
                  </m:oMath>
                </a14:m>
                <a:endParaRPr lang="en-US" b="0" i="1" dirty="0">
                  <a:latin typeface="Cambria Math" panose="02040503050406030204" pitchFamily="18" charset="0"/>
                </a:endParaRPr>
              </a:p>
              <a:p>
                <a:r>
                  <a:rPr lang="en-US" b="0" dirty="0"/>
                  <a:t>2. Update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oMath>
                </a14:m>
                <a:r>
                  <a:rPr lang="en-US" dirty="0"/>
                  <a:t> by bootstrapping off </a:t>
                </a:r>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m:t>
                            </m:r>
                          </m:sup>
                        </m:sSup>
                        <m:r>
                          <a:rPr lang="en-US" i="1">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e>
                    </m:d>
                  </m:oMath>
                </a14:m>
                <a:endParaRPr lang="en-US" dirty="0"/>
              </a:p>
              <a:p>
                <a:r>
                  <a:rPr lang="en-US" dirty="0"/>
                  <a:t>3. Actually take action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oMath>
                </a14:m>
                <a:r>
                  <a:rPr lang="en-US" b="0" i="1" dirty="0">
                    <a:latin typeface="Cambria Math" panose="02040503050406030204" pitchFamily="18" charset="0"/>
                  </a:rPr>
                  <a:t> </a:t>
                </a:r>
                <a:r>
                  <a:rPr lang="en-US" dirty="0"/>
                  <a:t>in</a:t>
                </a:r>
                <a:r>
                  <a:rPr lang="en-US" i="1" dirty="0">
                    <a:latin typeface="Cambria Math" panose="02040503050406030204" pitchFamily="18" charset="0"/>
                  </a:rPr>
                  <a:t>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oMath>
                </a14:m>
                <a:endParaRPr lang="en-US" dirty="0"/>
              </a:p>
              <a:p>
                <a:r>
                  <a:rPr lang="en-US" dirty="0"/>
                  <a:t>QL: Repeat:</a:t>
                </a:r>
              </a:p>
              <a:p>
                <a:r>
                  <a:rPr lang="en-US" dirty="0"/>
                  <a:t>1. Choose and actually take the current greedy action </a:t>
                </a:r>
                <a14:m>
                  <m:oMath xmlns:m="http://schemas.openxmlformats.org/officeDocument/2006/math">
                    <m:r>
                      <a:rPr lang="en-US" b="0" i="1" smtClean="0">
                        <a:latin typeface="Cambria Math" panose="02040503050406030204" pitchFamily="18" charset="0"/>
                      </a:rPr>
                      <m:t>𝐴</m:t>
                    </m:r>
                  </m:oMath>
                </a14:m>
                <a:r>
                  <a:rPr lang="en-US" b="0" i="1" dirty="0">
                    <a:latin typeface="Cambria Math" panose="02040503050406030204" pitchFamily="18" charset="0"/>
                  </a:rPr>
                  <a:t> </a:t>
                </a:r>
                <a:r>
                  <a:rPr lang="en-US" dirty="0"/>
                  <a:t>in</a:t>
                </a:r>
                <a:r>
                  <a:rPr lang="en-US" i="1" dirty="0">
                    <a:latin typeface="Cambria Math" panose="02040503050406030204" pitchFamily="18" charset="0"/>
                  </a:rPr>
                  <a:t> </a:t>
                </a:r>
                <a14:m>
                  <m:oMath xmlns:m="http://schemas.openxmlformats.org/officeDocument/2006/math">
                    <m:r>
                      <a:rPr lang="en-US" b="0" i="1" smtClean="0">
                        <a:latin typeface="Cambria Math" panose="02040503050406030204" pitchFamily="18" charset="0"/>
                      </a:rPr>
                      <m:t>𝑆</m:t>
                    </m:r>
                  </m:oMath>
                </a14:m>
                <a:r>
                  <a:rPr lang="en-US" dirty="0"/>
                  <a:t>: </a:t>
                </a:r>
                <a14:m>
                  <m:oMath xmlns:m="http://schemas.openxmlformats.org/officeDocument/2006/math">
                    <m:r>
                      <a:rPr lang="en-US" b="0" i="1" smtClean="0">
                        <a:latin typeface="Cambria Math" panose="02040503050406030204" pitchFamily="18" charset="0"/>
                      </a:rPr>
                      <m:t>𝐴</m:t>
                    </m:r>
                    <m:r>
                      <a:rPr lang="en-US" i="1">
                        <a:latin typeface="Cambria Math" panose="02040503050406030204" pitchFamily="18" charset="0"/>
                      </a:rPr>
                      <m:t>=</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argmax</m:t>
                            </m:r>
                          </m:e>
                          <m:sub>
                            <m:r>
                              <m:rPr>
                                <m:sty m:val="p"/>
                              </m:rPr>
                              <a:rPr lang="en-US">
                                <a:latin typeface="Cambria Math" panose="02040503050406030204" pitchFamily="18" charset="0"/>
                              </a:rPr>
                              <m:t>a</m:t>
                            </m:r>
                          </m:sub>
                        </m:sSub>
                      </m:fName>
                      <m:e>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𝑎</m:t>
                            </m:r>
                          </m:e>
                        </m:d>
                      </m:e>
                    </m:func>
                  </m:oMath>
                </a14:m>
                <a:endParaRPr lang="en-US" b="0" i="1" dirty="0">
                  <a:latin typeface="Cambria Math" panose="02040503050406030204" pitchFamily="18" charset="0"/>
                </a:endParaRPr>
              </a:p>
              <a:p>
                <a:r>
                  <a:rPr lang="en-US" dirty="0"/>
                  <a:t>2. Update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oMath>
                </a14:m>
                <a:r>
                  <a:rPr lang="en-US" dirty="0"/>
                  <a:t> by bootstrapping off </a:t>
                </a:r>
                <a14:m>
                  <m:oMath xmlns:m="http://schemas.openxmlformats.org/officeDocument/2006/math">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m:rPr>
                            <m:sty m:val="p"/>
                          </m:rPr>
                          <a:rPr lang="en-US" b="0" i="0" smtClean="0">
                            <a:latin typeface="Cambria Math" panose="02040503050406030204" pitchFamily="18" charset="0"/>
                          </a:rPr>
                          <m:t>a</m:t>
                        </m:r>
                      </m:lim>
                    </m:limLow>
                    <m:r>
                      <a:rPr lang="en-US" b="0" i="1" smtClean="0">
                        <a:latin typeface="Cambria Math" panose="02040503050406030204" pitchFamily="18" charset="0"/>
                      </a:rPr>
                      <m:t> </m:t>
                    </m:r>
                    <m:r>
                      <a:rPr lang="en-US" i="1">
                        <a:latin typeface="Cambria Math" panose="02040503050406030204" pitchFamily="18" charset="0"/>
                      </a:rPr>
                      <m:t>𝑄</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m:t>
                            </m:r>
                          </m:sup>
                        </m:sSup>
                        <m:r>
                          <a:rPr lang="en-US" i="1">
                            <a:latin typeface="Cambria Math" panose="02040503050406030204" pitchFamily="18" charset="0"/>
                          </a:rPr>
                          <m:t>,</m:t>
                        </m:r>
                        <m:r>
                          <a:rPr lang="en-US" b="0" i="1" smtClean="0">
                            <a:latin typeface="Cambria Math" panose="02040503050406030204" pitchFamily="18" charset="0"/>
                          </a:rPr>
                          <m:t>𝑎</m:t>
                        </m:r>
                      </m:e>
                    </m:d>
                  </m:oMath>
                </a14:m>
                <a:endParaRPr lang="en-US" dirty="0"/>
              </a:p>
              <a:p>
                <a:r>
                  <a:rPr lang="en-US" dirty="0" err="1"/>
                  <a:t>Sarsa</a:t>
                </a:r>
                <a:r>
                  <a:rPr lang="en-US" dirty="0"/>
                  <a:t> looks ahead one step, and chooses the next greedy action </a:t>
                </a:r>
                <a14:m>
                  <m:oMath xmlns:m="http://schemas.openxmlformats.org/officeDocument/2006/math">
                    <m:r>
                      <a:rPr lang="en-US" b="0" i="1" dirty="0" smtClean="0">
                        <a:latin typeface="Cambria Math" panose="02040503050406030204" pitchFamily="18" charset="0"/>
                      </a:rPr>
                      <m:t>𝐴</m:t>
                    </m:r>
                    <m:r>
                      <a:rPr lang="en-US" i="1" dirty="0" smtClean="0">
                        <a:latin typeface="Cambria Math" panose="02040503050406030204" pitchFamily="18" charset="0"/>
                      </a:rPr>
                      <m:t>′</m:t>
                    </m:r>
                  </m:oMath>
                </a14:m>
                <a:r>
                  <a:rPr lang="en-US" dirty="0"/>
                  <a:t> in </a:t>
                </a:r>
                <a14:m>
                  <m:oMath xmlns:m="http://schemas.openxmlformats.org/officeDocument/2006/math">
                    <m:r>
                      <a:rPr lang="en-US" b="0" i="1" dirty="0" smtClean="0">
                        <a:latin typeface="Cambria Math" panose="02040503050406030204" pitchFamily="18" charset="0"/>
                      </a:rPr>
                      <m:t>𝑆</m:t>
                    </m:r>
                    <m:r>
                      <a:rPr lang="en-US" i="1" dirty="0" smtClean="0">
                        <a:latin typeface="Cambria Math" panose="02040503050406030204" pitchFamily="18" charset="0"/>
                      </a:rPr>
                      <m:t>′</m:t>
                    </m:r>
                  </m:oMath>
                </a14:m>
                <a:r>
                  <a:rPr lang="en-US" dirty="0"/>
                  <a:t> used to bootstrap the current </a:t>
                </a: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oMath>
                </a14:m>
                <a:r>
                  <a:rPr lang="en-US" dirty="0"/>
                  <a:t>. QL does not need this lookahead step of choosing </a:t>
                </a:r>
                <a14:m>
                  <m:oMath xmlns:m="http://schemas.openxmlformats.org/officeDocument/2006/math">
                    <m:r>
                      <a:rPr lang="en-US" i="1" dirty="0">
                        <a:latin typeface="Cambria Math" panose="02040503050406030204" pitchFamily="18" charset="0"/>
                      </a:rPr>
                      <m:t>𝐴</m:t>
                    </m:r>
                    <m:r>
                      <a:rPr lang="en-US" i="1" dirty="0">
                        <a:latin typeface="Cambria Math" panose="02040503050406030204" pitchFamily="18" charset="0"/>
                      </a:rPr>
                      <m:t>′</m:t>
                    </m:r>
                  </m:oMath>
                </a14:m>
                <a:r>
                  <a:rPr lang="en-US" dirty="0"/>
                  <a:t> in </a:t>
                </a:r>
                <a14:m>
                  <m:oMath xmlns:m="http://schemas.openxmlformats.org/officeDocument/2006/math">
                    <m:r>
                      <a:rPr lang="en-US" i="1" dirty="0">
                        <a:latin typeface="Cambria Math" panose="02040503050406030204" pitchFamily="18" charset="0"/>
                      </a:rPr>
                      <m:t>𝑆</m:t>
                    </m:r>
                    <m:r>
                      <a:rPr lang="en-US" i="1" dirty="0">
                        <a:latin typeface="Cambria Math" panose="02040503050406030204" pitchFamily="18" charset="0"/>
                      </a:rPr>
                      <m:t>′</m:t>
                    </m:r>
                  </m:oMath>
                </a14:m>
                <a:r>
                  <a:rPr lang="en-US" dirty="0"/>
                  <a:t>, since it looks at all possible actions </a:t>
                </a:r>
                <a14:m>
                  <m:oMath xmlns:m="http://schemas.openxmlformats.org/officeDocument/2006/math">
                    <m:r>
                      <a:rPr lang="en-US" b="0" i="1" smtClean="0">
                        <a:latin typeface="Cambria Math" panose="02040503050406030204" pitchFamily="18" charset="0"/>
                      </a:rPr>
                      <m:t>𝑎</m:t>
                    </m:r>
                  </m:oMath>
                </a14:m>
                <a:r>
                  <a:rPr lang="en-US" dirty="0"/>
                  <a:t> in </a:t>
                </a:r>
                <a14:m>
                  <m:oMath xmlns:m="http://schemas.openxmlformats.org/officeDocument/2006/math">
                    <m:r>
                      <a:rPr lang="en-US" i="1" dirty="0">
                        <a:latin typeface="Cambria Math" panose="02040503050406030204" pitchFamily="18" charset="0"/>
                      </a:rPr>
                      <m:t>𝑆</m:t>
                    </m:r>
                    <m:r>
                      <a:rPr lang="en-US" i="1" dirty="0">
                        <a:latin typeface="Cambria Math" panose="02040503050406030204" pitchFamily="18" charset="0"/>
                      </a:rPr>
                      <m:t>′</m:t>
                    </m:r>
                  </m:oMath>
                </a14:m>
                <a:r>
                  <a:rPr lang="en-US" dirty="0"/>
                  <a:t> and bootstraps off </a:t>
                </a:r>
                <a14:m>
                  <m:oMath xmlns:m="http://schemas.openxmlformats.org/officeDocument/2006/math">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m:rPr>
                            <m:sty m:val="p"/>
                          </m:rPr>
                          <a:rPr lang="en-US">
                            <a:latin typeface="Cambria Math" panose="02040503050406030204" pitchFamily="18" charset="0"/>
                          </a:rPr>
                          <m:t>a</m:t>
                        </m:r>
                      </m:lim>
                    </m:limLow>
                    <m:r>
                      <a:rPr lang="en-US" i="1">
                        <a:latin typeface="Cambria Math" panose="02040503050406030204" pitchFamily="18" charset="0"/>
                      </a:rPr>
                      <m:t> </m:t>
                    </m:r>
                    <m:r>
                      <a:rPr lang="en-US" i="1">
                        <a:latin typeface="Cambria Math" panose="02040503050406030204" pitchFamily="18" charset="0"/>
                      </a:rPr>
                      <m:t>𝑄</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𝑎</m:t>
                        </m:r>
                      </m:e>
                    </m:d>
                  </m:oMath>
                </a14:m>
                <a:endParaRPr lang="en-US" dirty="0"/>
              </a:p>
              <a:p>
                <a:r>
                  <a:rPr lang="en-US" dirty="0"/>
                  <a:t>But that’s superficial difference. They still look the same to me: take a greedy action, update Q, repeat.</a:t>
                </a:r>
              </a:p>
            </p:txBody>
          </p:sp>
        </mc:Choice>
        <mc:Fallback xmlns="">
          <p:sp>
            <p:nvSpPr>
              <p:cNvPr id="3" name="Content Placeholder 2">
                <a:extLst>
                  <a:ext uri="{FF2B5EF4-FFF2-40B4-BE49-F238E27FC236}">
                    <a16:creationId xmlns:a16="http://schemas.microsoft.com/office/drawing/2014/main" id="{691694D5-15A8-4E5E-B7D4-3F32D9EA9959}"/>
                  </a:ext>
                </a:extLst>
              </p:cNvPr>
              <p:cNvSpPr>
                <a:spLocks noGrp="1" noRot="1" noChangeAspect="1" noMove="1" noResize="1" noEditPoints="1" noAdjustHandles="1" noChangeArrowheads="1" noChangeShapeType="1" noTextEdit="1"/>
              </p:cNvSpPr>
              <p:nvPr>
                <p:ph idx="1"/>
              </p:nvPr>
            </p:nvSpPr>
            <p:spPr>
              <a:blipFill>
                <a:blip r:embed="rId3"/>
                <a:stretch>
                  <a:fillRect l="-414" t="-1639" r="-552"/>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CAC885A4-E97E-4540-96FB-87B5B736E5C9}"/>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8</a:t>
            </a:fld>
            <a:endParaRPr lang="en-US" altLang="zh-CN"/>
          </a:p>
        </p:txBody>
      </p:sp>
      <p:pic>
        <p:nvPicPr>
          <p:cNvPr id="5" name="Picture 4">
            <a:extLst>
              <a:ext uri="{FF2B5EF4-FFF2-40B4-BE49-F238E27FC236}">
                <a16:creationId xmlns:a16="http://schemas.microsoft.com/office/drawing/2014/main" id="{7EA6E0CD-6117-45B0-AF33-C22FF799E4F4}"/>
              </a:ext>
            </a:extLst>
          </p:cNvPr>
          <p:cNvPicPr>
            <a:picLocks noChangeAspect="1"/>
          </p:cNvPicPr>
          <p:nvPr/>
        </p:nvPicPr>
        <p:blipFill>
          <a:blip r:embed="rId4"/>
          <a:stretch>
            <a:fillRect/>
          </a:stretch>
        </p:blipFill>
        <p:spPr>
          <a:xfrm>
            <a:off x="198119" y="-124691"/>
            <a:ext cx="4913633" cy="2172496"/>
          </a:xfrm>
          <a:prstGeom prst="rect">
            <a:avLst/>
          </a:prstGeom>
        </p:spPr>
      </p:pic>
      <p:pic>
        <p:nvPicPr>
          <p:cNvPr id="6" name="Picture 5">
            <a:extLst>
              <a:ext uri="{FF2B5EF4-FFF2-40B4-BE49-F238E27FC236}">
                <a16:creationId xmlns:a16="http://schemas.microsoft.com/office/drawing/2014/main" id="{0A79FA98-908A-4C39-B668-D6ED6B07E520}"/>
              </a:ext>
            </a:extLst>
          </p:cNvPr>
          <p:cNvPicPr>
            <a:picLocks noChangeAspect="1"/>
          </p:cNvPicPr>
          <p:nvPr/>
        </p:nvPicPr>
        <p:blipFill>
          <a:blip r:embed="rId5"/>
          <a:stretch>
            <a:fillRect/>
          </a:stretch>
        </p:blipFill>
        <p:spPr>
          <a:xfrm>
            <a:off x="4648200" y="274638"/>
            <a:ext cx="4572000" cy="1873685"/>
          </a:xfrm>
          <a:prstGeom prst="rect">
            <a:avLst/>
          </a:prstGeom>
        </p:spPr>
      </p:pic>
    </p:spTree>
    <p:extLst>
      <p:ext uri="{BB962C8B-B14F-4D97-AF65-F5344CB8AC3E}">
        <p14:creationId xmlns:p14="http://schemas.microsoft.com/office/powerpoint/2010/main" val="753424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2AD63-E583-467F-A541-6B5FB580C4BA}"/>
              </a:ext>
            </a:extLst>
          </p:cNvPr>
          <p:cNvSpPr>
            <a:spLocks noGrp="1"/>
          </p:cNvSpPr>
          <p:nvPr>
            <p:ph type="title"/>
          </p:nvPr>
        </p:nvSpPr>
        <p:spPr>
          <a:xfrm>
            <a:off x="1066800" y="274638"/>
            <a:ext cx="8229600" cy="868362"/>
          </a:xfrm>
        </p:spPr>
        <p:txBody>
          <a:bodyPr/>
          <a:lstStyle/>
          <a:p>
            <a:r>
              <a:rPr lang="en-US" dirty="0"/>
              <a:t>Bellman Expectation Equations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B99C71-7D67-4880-A5D5-CD55AF48D874}"/>
                  </a:ext>
                </a:extLst>
              </p:cNvPr>
              <p:cNvSpPr>
                <a:spLocks noGrp="1"/>
              </p:cNvSpPr>
              <p:nvPr>
                <p:ph idx="1"/>
              </p:nvPr>
            </p:nvSpPr>
            <p:spPr>
              <a:xfrm>
                <a:off x="381000" y="1295400"/>
                <a:ext cx="8382000" cy="5105400"/>
              </a:xfrm>
            </p:spPr>
            <p:txBody>
              <a:bodyPr>
                <a:normAutofit fontScale="77500" lnSpcReduction="20000"/>
              </a:bodyPr>
              <a:lstStyle/>
              <a:p>
                <a:r>
                  <a:rPr lang="en-US" dirty="0"/>
                  <a:t>Bellman Expectation Equation for </a:t>
                </a:r>
                <a:r>
                  <a:rPr lang="en-US" dirty="0">
                    <a:solidFill>
                      <a:schemeClr val="tx1"/>
                    </a:solidFill>
                  </a:rPr>
                  <a:t>State Value Function:</a:t>
                </a:r>
              </a:p>
              <a:p>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nary>
                      <m:naryPr>
                        <m:chr m:val="∑"/>
                        <m:supHide m:val="on"/>
                        <m:ctrlPr>
                          <a:rPr lang="en-US" i="1" smtClean="0">
                            <a:solidFill>
                              <a:srgbClr val="C00000"/>
                            </a:solidFill>
                            <a:latin typeface="Cambria Math" panose="02040503050406030204" pitchFamily="18" charset="0"/>
                          </a:rPr>
                        </m:ctrlPr>
                      </m:naryPr>
                      <m:sub>
                        <m:r>
                          <a:rPr lang="en-US" i="1">
                            <a:solidFill>
                              <a:srgbClr val="C00000"/>
                            </a:solidFill>
                            <a:latin typeface="Cambria Math" panose="02040503050406030204" pitchFamily="18" charset="0"/>
                          </a:rPr>
                          <m:t>𝑎</m:t>
                        </m:r>
                      </m:sub>
                      <m:sup/>
                      <m:e>
                        <m:r>
                          <a:rPr lang="en-US" i="1">
                            <a:solidFill>
                              <a:srgbClr val="C00000"/>
                            </a:solidFill>
                            <a:latin typeface="Cambria Math" panose="02040503050406030204" pitchFamily="18" charset="0"/>
                          </a:rPr>
                          <m:t>𝜋</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𝑎</m:t>
                            </m:r>
                          </m:e>
                          <m:e>
                            <m:r>
                              <a:rPr lang="en-US" i="1">
                                <a:solidFill>
                                  <a:srgbClr val="C00000"/>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e>
                        </m:d>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𝔼</m:t>
                        </m:r>
                      </m:e>
                      <m:sub>
                        <m:r>
                          <a:rPr lang="en-US" b="0" i="1" smtClean="0">
                            <a:solidFill>
                              <a:schemeClr val="tx1"/>
                            </a:solidFill>
                            <a:latin typeface="Cambria Math" panose="02040503050406030204" pitchFamily="18" charset="0"/>
                          </a:rPr>
                          <m:t>𝜋</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𝑠</m:t>
                        </m:r>
                      </m:e>
                    </m:d>
                  </m:oMath>
                </a14:m>
                <a:endParaRPr lang="en-US" dirty="0">
                  <a:solidFill>
                    <a:schemeClr val="tx1"/>
                  </a:solidFill>
                </a:endParaRPr>
              </a:p>
              <a:p>
                <a:pPr lvl="1"/>
                <a:r>
                  <a:rPr lang="en-US" dirty="0">
                    <a:solidFill>
                      <a:schemeClr val="tx1"/>
                    </a:solidFill>
                  </a:rPr>
                  <a:t>Expected value starting from state </a:t>
                </a:r>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tx1"/>
                    </a:solidFill>
                  </a:rPr>
                  <a:t> and following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a:t>
                </a:r>
              </a:p>
              <a:p>
                <a:r>
                  <a:rPr lang="en-US" dirty="0"/>
                  <a:t>Bellman Expectation Equation for </a:t>
                </a:r>
                <a:r>
                  <a:rPr lang="en-US" dirty="0">
                    <a:solidFill>
                      <a:schemeClr val="tx1"/>
                    </a:solidFill>
                  </a:rPr>
                  <a:t>State Action Value Function</a:t>
                </a:r>
              </a:p>
              <a:p>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nary>
                          <m:naryPr>
                            <m:chr m:val="∑"/>
                            <m:supHide m:val="on"/>
                            <m:ctrlPr>
                              <a:rPr lang="en-US" i="1" smtClean="0">
                                <a:solidFill>
                                  <a:srgbClr val="C00000"/>
                                </a:solidFill>
                                <a:latin typeface="Cambria Math" panose="02040503050406030204" pitchFamily="18" charset="0"/>
                              </a:rPr>
                            </m:ctrlPr>
                          </m:naryPr>
                          <m:sub>
                            <m:r>
                              <a:rPr lang="en-US" i="1">
                                <a:solidFill>
                                  <a:srgbClr val="C00000"/>
                                </a:solidFill>
                                <a:latin typeface="Cambria Math" panose="02040503050406030204" pitchFamily="18" charset="0"/>
                              </a:rPr>
                              <m:t>𝑎</m:t>
                            </m:r>
                            <m:r>
                              <a:rPr lang="en-US" b="0" i="1" smtClean="0">
                                <a:solidFill>
                                  <a:srgbClr val="C00000"/>
                                </a:solidFill>
                                <a:latin typeface="Cambria Math" panose="02040503050406030204" pitchFamily="18" charset="0"/>
                              </a:rPr>
                              <m:t>′</m:t>
                            </m:r>
                          </m:sub>
                          <m:sup/>
                          <m:e>
                            <m:r>
                              <a:rPr lang="en-US" i="1">
                                <a:solidFill>
                                  <a:srgbClr val="C00000"/>
                                </a:solidFill>
                                <a:latin typeface="Cambria Math" panose="02040503050406030204" pitchFamily="18" charset="0"/>
                              </a:rPr>
                              <m:t>𝜋</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𝑎</m:t>
                                </m:r>
                                <m:r>
                                  <a:rPr lang="en-US" b="0" i="1" smtClean="0">
                                    <a:solidFill>
                                      <a:srgbClr val="C00000"/>
                                    </a:solidFill>
                                    <a:latin typeface="Cambria Math" panose="02040503050406030204" pitchFamily="18" charset="0"/>
                                  </a:rPr>
                                  <m:t>′</m:t>
                                </m:r>
                              </m:e>
                              <m:e>
                                <m:r>
                                  <a:rPr lang="en-US" i="1">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e>
                            </m:d>
                          </m:e>
                        </m:nary>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d>
                      </m:e>
                    </m:d>
                  </m:oMath>
                </a14:m>
                <a:endParaRPr lang="en-US" dirty="0">
                  <a:solidFill>
                    <a:schemeClr val="tx1"/>
                  </a:solidFill>
                </a:endParaRPr>
              </a:p>
              <a:p>
                <a:pPr lvl="1"/>
                <a:r>
                  <a:rPr lang="en-US" dirty="0">
                    <a:solidFill>
                      <a:schemeClr val="tx1"/>
                    </a:solidFill>
                  </a:rPr>
                  <a:t>Expected value starting from state </a:t>
                </a:r>
                <a14:m>
                  <m:oMath xmlns:m="http://schemas.openxmlformats.org/officeDocument/2006/math">
                    <m:r>
                      <a:rPr lang="en-US" i="1">
                        <a:solidFill>
                          <a:schemeClr val="tx1"/>
                        </a:solidFill>
                        <a:latin typeface="Cambria Math" panose="02040503050406030204" pitchFamily="18" charset="0"/>
                      </a:rPr>
                      <m:t>𝑠</m:t>
                    </m:r>
                  </m:oMath>
                </a14:m>
                <a:r>
                  <a:rPr lang="en-US" dirty="0">
                    <a:solidFill>
                      <a:schemeClr val="tx1"/>
                    </a:solidFill>
                  </a:rPr>
                  <a:t>, taking action </a:t>
                </a:r>
                <a14:m>
                  <m:oMath xmlns:m="http://schemas.openxmlformats.org/officeDocument/2006/math">
                    <m:r>
                      <a:rPr lang="en-US" b="0" i="1" smtClean="0">
                        <a:solidFill>
                          <a:schemeClr val="tx1"/>
                        </a:solidFill>
                        <a:latin typeface="Cambria Math" panose="02040503050406030204" pitchFamily="18" charset="0"/>
                      </a:rPr>
                      <m:t>𝑎</m:t>
                    </m:r>
                  </m:oMath>
                </a14:m>
                <a:r>
                  <a:rPr lang="en-US" dirty="0">
                    <a:solidFill>
                      <a:schemeClr val="tx1"/>
                    </a:solidFill>
                  </a:rPr>
                  <a:t>, and thereafter following policy </a:t>
                </a:r>
                <a14:m>
                  <m:oMath xmlns:m="http://schemas.openxmlformats.org/officeDocument/2006/math">
                    <m:r>
                      <a:rPr lang="en-US" i="1">
                        <a:solidFill>
                          <a:schemeClr val="tx1"/>
                        </a:solidFill>
                        <a:latin typeface="Cambria Math" panose="02040503050406030204" pitchFamily="18" charset="0"/>
                      </a:rPr>
                      <m:t>𝜋</m:t>
                    </m:r>
                  </m:oMath>
                </a14:m>
                <a:r>
                  <a:rPr lang="en-US" dirty="0">
                    <a:solidFill>
                      <a:schemeClr val="tx1"/>
                    </a:solidFill>
                  </a:rPr>
                  <a:t>.</a:t>
                </a:r>
              </a:p>
              <a:p>
                <a:r>
                  <a:rPr lang="en-US" dirty="0">
                    <a:solidFill>
                      <a:schemeClr val="tx1"/>
                    </a:solidFill>
                  </a:rPr>
                  <a:t>Relating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oMath>
                </a14:m>
                <a:r>
                  <a:rPr lang="en-US" dirty="0">
                    <a:solidFill>
                      <a:schemeClr val="tx1"/>
                    </a:solidFill>
                  </a:rPr>
                  <a:t> and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oMath>
                </a14:m>
                <a:r>
                  <a:rPr lang="en-US" dirty="0">
                    <a:solidFill>
                      <a:schemeClr val="tx1"/>
                    </a:solidFill>
                  </a:rPr>
                  <a:t>:</a:t>
                </a:r>
              </a:p>
              <a:p>
                <a:pPr lvl="1"/>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e>
                        </m:d>
                      </m:e>
                    </m:nary>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oMath>
                </a14:m>
                <a:endParaRPr lang="en-US" i="1" dirty="0">
                  <a:solidFill>
                    <a:schemeClr val="tx1"/>
                  </a:solidFill>
                  <a:latin typeface="Cambria Math" panose="02040503050406030204" pitchFamily="18" charset="0"/>
                </a:endParaRP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e>
                        </m:d>
                      </m:e>
                    </m:d>
                  </m:oMath>
                </a14:m>
                <a:endParaRPr lang="en-SE" dirty="0">
                  <a:solidFill>
                    <a:schemeClr val="tx1"/>
                  </a:solidFill>
                </a:endParaRPr>
              </a:p>
            </p:txBody>
          </p:sp>
        </mc:Choice>
        <mc:Fallback xmlns="">
          <p:sp>
            <p:nvSpPr>
              <p:cNvPr id="3" name="Content Placeholder 2">
                <a:extLst>
                  <a:ext uri="{FF2B5EF4-FFF2-40B4-BE49-F238E27FC236}">
                    <a16:creationId xmlns:a16="http://schemas.microsoft.com/office/drawing/2014/main" id="{B1B99C71-7D67-4880-A5D5-CD55AF48D874}"/>
                  </a:ext>
                </a:extLst>
              </p:cNvPr>
              <p:cNvSpPr>
                <a:spLocks noGrp="1" noRot="1" noChangeAspect="1" noMove="1" noResize="1" noEditPoints="1" noAdjustHandles="1" noChangeArrowheads="1" noChangeShapeType="1" noTextEdit="1"/>
              </p:cNvSpPr>
              <p:nvPr>
                <p:ph idx="1"/>
              </p:nvPr>
            </p:nvSpPr>
            <p:spPr>
              <a:xfrm>
                <a:off x="381000" y="1295400"/>
                <a:ext cx="8382000" cy="5105400"/>
              </a:xfrm>
              <a:blipFill>
                <a:blip r:embed="rId3"/>
                <a:stretch>
                  <a:fillRect l="-1091" t="-4182" b="-6452"/>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A24D66A3-0BBC-44EE-9742-4F6CC4B38F62}"/>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9</a:t>
            </a:fld>
            <a:endParaRPr lang="en-US" altLang="zh-CN"/>
          </a:p>
        </p:txBody>
      </p:sp>
      <p:sp>
        <p:nvSpPr>
          <p:cNvPr id="8" name="Rectangle 7">
            <a:extLst>
              <a:ext uri="{FF2B5EF4-FFF2-40B4-BE49-F238E27FC236}">
                <a16:creationId xmlns:a16="http://schemas.microsoft.com/office/drawing/2014/main" id="{541D45F3-619E-4BED-A516-1D0BD5C74692}"/>
              </a:ext>
            </a:extLst>
          </p:cNvPr>
          <p:cNvSpPr/>
          <p:nvPr/>
        </p:nvSpPr>
        <p:spPr bwMode="auto">
          <a:xfrm>
            <a:off x="76200" y="121298"/>
            <a:ext cx="1524000" cy="488302"/>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C00000"/>
                </a:solidFill>
                <a:effectLst/>
                <a:latin typeface="Arial" charset="0"/>
              </a:rPr>
              <a:t>Important</a:t>
            </a:r>
            <a:endParaRPr kumimoji="0" lang="en-SE" sz="2400" b="0" i="0" u="none" strike="noStrike" cap="none" normalizeH="0" baseline="0" dirty="0">
              <a:ln>
                <a:noFill/>
              </a:ln>
              <a:solidFill>
                <a:srgbClr val="C00000"/>
              </a:solidFill>
              <a:effectLst/>
              <a:latin typeface="Arial" charset="0"/>
            </a:endParaRPr>
          </a:p>
        </p:txBody>
      </p:sp>
    </p:spTree>
    <p:extLst>
      <p:ext uri="{BB962C8B-B14F-4D97-AF65-F5344CB8AC3E}">
        <p14:creationId xmlns:p14="http://schemas.microsoft.com/office/powerpoint/2010/main" val="3713396836"/>
      </p:ext>
    </p:extLst>
  </p:cSld>
  <p:clrMapOvr>
    <a:masterClrMapping/>
  </p:clrMapOvr>
</p:sld>
</file>

<file path=ppt/theme/theme1.xml><?xml version="1.0" encoding="utf-8"?>
<a:theme xmlns:a="http://schemas.openxmlformats.org/drawingml/2006/main" nam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Tight.potx" id="{E215AB4C-870D-4152-9E0D-88668304A8D7}" vid="{16664B00-B89B-42B5-9AB5-FBB8FBBFCE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4C9F4636FD8CF4DBA576E51CE9A9557" ma:contentTypeVersion="12" ma:contentTypeDescription="Create a new document." ma:contentTypeScope="" ma:versionID="c335fd21f2fe76e29ebd247bba84ba96">
  <xsd:schema xmlns:xsd="http://www.w3.org/2001/XMLSchema" xmlns:xs="http://www.w3.org/2001/XMLSchema" xmlns:p="http://schemas.microsoft.com/office/2006/metadata/properties" xmlns:ns3="221e1496-d443-4306-ad63-a100e0046a13" xmlns:ns4="60aad371-894b-4a9b-aa6a-3fd9336d4f3f" targetNamespace="http://schemas.microsoft.com/office/2006/metadata/properties" ma:root="true" ma:fieldsID="4cb030868c90a59dc09b4c74f925c173" ns3:_="" ns4:_="">
    <xsd:import namespace="221e1496-d443-4306-ad63-a100e0046a13"/>
    <xsd:import namespace="60aad371-894b-4a9b-aa6a-3fd9336d4f3f"/>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1e1496-d443-4306-ad63-a100e0046a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0aad371-894b-4a9b-aa6a-3fd9336d4f3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7B2AAA-3E84-49CC-BE6D-CB4399E554EF}">
  <ds:schemaRefs>
    <ds:schemaRef ds:uri="http://schemas.microsoft.com/sharepoint/v3/contenttype/forms"/>
  </ds:schemaRefs>
</ds:datastoreItem>
</file>

<file path=customXml/itemProps2.xml><?xml version="1.0" encoding="utf-8"?>
<ds:datastoreItem xmlns:ds="http://schemas.openxmlformats.org/officeDocument/2006/customXml" ds:itemID="{6B8D1CD2-3289-4F40-8C3A-CFDE35750563}">
  <ds:schemaRef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purl.org/dc/dcmitype/"/>
    <ds:schemaRef ds:uri="http://purl.org/dc/terms/"/>
    <ds:schemaRef ds:uri="http://www.w3.org/XML/1998/namespace"/>
    <ds:schemaRef ds:uri="http://schemas.microsoft.com/office/infopath/2007/PartnerControls"/>
    <ds:schemaRef ds:uri="60aad371-894b-4a9b-aa6a-3fd9336d4f3f"/>
    <ds:schemaRef ds:uri="221e1496-d443-4306-ad63-a100e0046a13"/>
  </ds:schemaRefs>
</ds:datastoreItem>
</file>

<file path=customXml/itemProps3.xml><?xml version="1.0" encoding="utf-8"?>
<ds:datastoreItem xmlns:ds="http://schemas.openxmlformats.org/officeDocument/2006/customXml" ds:itemID="{6F97E12F-14DB-4E96-B5EF-03E9057A64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1e1496-d443-4306-ad63-a100e0046a13"/>
    <ds:schemaRef ds:uri="60aad371-894b-4a9b-aa6a-3fd9336d4f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TemplateTight</Template>
  <TotalTime>614</TotalTime>
  <Words>2398</Words>
  <Application>Microsoft Office PowerPoint</Application>
  <PresentationFormat>On-screen Show (4:3)</PresentationFormat>
  <Paragraphs>275</Paragraphs>
  <Slides>21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Lato Extended</vt:lpstr>
      <vt:lpstr>Palatino</vt:lpstr>
      <vt:lpstr>Arial</vt:lpstr>
      <vt:lpstr>Calibri</vt:lpstr>
      <vt:lpstr>Cambria Math</vt:lpstr>
      <vt:lpstr>_Template</vt:lpstr>
      <vt:lpstr>PowerPoint Presentation</vt:lpstr>
      <vt:lpstr>PowerPoint Presentation</vt:lpstr>
      <vt:lpstr>PowerPoint Presentation</vt:lpstr>
      <vt:lpstr>Reduce Variance</vt:lpstr>
      <vt:lpstr>Bellman Expectation Equations</vt:lpstr>
      <vt:lpstr>Further Explanations</vt:lpstr>
      <vt:lpstr>MC Prediction for MiniGW</vt:lpstr>
      <vt:lpstr>Sarsa and QL</vt:lpstr>
      <vt:lpstr>Bellman Expectation Equations</vt:lpstr>
      <vt:lpstr>Quiz: Dijkstra’s, A*, Hybrid A*</vt:lpstr>
      <vt:lpstr>PowerPoint Presentation</vt:lpstr>
      <vt:lpstr>Lab2</vt:lpstr>
      <vt:lpstr>Lab 3 Comments</vt:lpstr>
      <vt:lpstr>Sarsa, , Episodes n×(B,a2, 0, D,a1,-100, T)</vt:lpstr>
      <vt:lpstr>Example 6.1: Driving Home</vt:lpstr>
      <vt:lpstr>Return and Value Functions</vt:lpstr>
      <vt:lpstr>DELETE Handling Multiple Scenarios with Hierarchical FSM</vt:lpstr>
      <vt:lpstr>Defense Against the Dark Arts</vt:lpstr>
      <vt:lpstr>PowerPoint Presentation</vt:lpstr>
      <vt:lpstr>Iterative Policy Evaluation Results</vt:lpstr>
      <vt:lpstr>Lab3 Highway DQN rlagents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 Zonghua</dc:creator>
  <cp:lastModifiedBy>Zonghua Gu</cp:lastModifiedBy>
  <cp:revision>39</cp:revision>
  <dcterms:created xsi:type="dcterms:W3CDTF">2020-06-02T02:14:44Z</dcterms:created>
  <dcterms:modified xsi:type="dcterms:W3CDTF">2021-06-06T06:00:47Z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0x01010004C9F4636FD8CF4DBA576E51CE9A9557</vt:lpwstr>
  </property>
</Properties>
</file>