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4"/>
  </p:notesMasterIdLst>
  <p:sldIdLst>
    <p:sldId id="371" r:id="rId2"/>
    <p:sldId id="1192" r:id="rId3"/>
    <p:sldId id="1103" r:id="rId4"/>
    <p:sldId id="1063" r:id="rId5"/>
    <p:sldId id="1170" r:id="rId6"/>
    <p:sldId id="1121" r:id="rId7"/>
    <p:sldId id="1178" r:id="rId8"/>
    <p:sldId id="1179" r:id="rId9"/>
    <p:sldId id="1181" r:id="rId10"/>
    <p:sldId id="1182" r:id="rId11"/>
    <p:sldId id="1183" r:id="rId12"/>
    <p:sldId id="1184" r:id="rId13"/>
    <p:sldId id="1185" r:id="rId14"/>
    <p:sldId id="1186" r:id="rId15"/>
    <p:sldId id="1187" r:id="rId16"/>
    <p:sldId id="1188" r:id="rId17"/>
    <p:sldId id="1118" r:id="rId18"/>
    <p:sldId id="1168" r:id="rId19"/>
    <p:sldId id="1189" r:id="rId20"/>
    <p:sldId id="1166" r:id="rId21"/>
    <p:sldId id="1119" r:id="rId22"/>
    <p:sldId id="1190" r:id="rId23"/>
    <p:sldId id="1165" r:id="rId24"/>
    <p:sldId id="1115" r:id="rId25"/>
    <p:sldId id="1110" r:id="rId26"/>
    <p:sldId id="1191" r:id="rId27"/>
    <p:sldId id="1117" r:id="rId28"/>
    <p:sldId id="1120" r:id="rId29"/>
    <p:sldId id="1172" r:id="rId30"/>
    <p:sldId id="1173" r:id="rId31"/>
    <p:sldId id="1169" r:id="rId32"/>
    <p:sldId id="372" r:id="rId33"/>
    <p:sldId id="1067" r:id="rId34"/>
    <p:sldId id="374" r:id="rId35"/>
    <p:sldId id="1064" r:id="rId36"/>
    <p:sldId id="1065" r:id="rId37"/>
    <p:sldId id="1066" r:id="rId38"/>
    <p:sldId id="1068" r:id="rId39"/>
    <p:sldId id="1070" r:id="rId40"/>
    <p:sldId id="1195" r:id="rId41"/>
    <p:sldId id="1196" r:id="rId42"/>
    <p:sldId id="1198" r:id="rId43"/>
    <p:sldId id="1199" r:id="rId44"/>
    <p:sldId id="1200" r:id="rId45"/>
    <p:sldId id="1073" r:id="rId46"/>
    <p:sldId id="1071" r:id="rId47"/>
    <p:sldId id="1175" r:id="rId48"/>
    <p:sldId id="1176" r:id="rId49"/>
    <p:sldId id="1174" r:id="rId50"/>
    <p:sldId id="1072" r:id="rId51"/>
    <p:sldId id="1074" r:id="rId52"/>
    <p:sldId id="1077" r:id="rId53"/>
    <p:sldId id="1076" r:id="rId54"/>
    <p:sldId id="1075" r:id="rId55"/>
    <p:sldId id="1078" r:id="rId56"/>
    <p:sldId id="1080" r:id="rId57"/>
    <p:sldId id="1087" r:id="rId58"/>
    <p:sldId id="1081" r:id="rId59"/>
    <p:sldId id="1082" r:id="rId60"/>
    <p:sldId id="1084" r:id="rId61"/>
    <p:sldId id="1085" r:id="rId62"/>
    <p:sldId id="1086" r:id="rId6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1192"/>
            <p14:sldId id="1103"/>
            <p14:sldId id="1063"/>
            <p14:sldId id="1170"/>
            <p14:sldId id="1121"/>
            <p14:sldId id="1178"/>
            <p14:sldId id="1179"/>
            <p14:sldId id="1181"/>
            <p14:sldId id="1182"/>
            <p14:sldId id="1183"/>
            <p14:sldId id="1184"/>
            <p14:sldId id="1185"/>
            <p14:sldId id="1186"/>
            <p14:sldId id="1187"/>
            <p14:sldId id="1188"/>
            <p14:sldId id="1118"/>
            <p14:sldId id="1168"/>
            <p14:sldId id="1189"/>
            <p14:sldId id="1166"/>
            <p14:sldId id="1119"/>
            <p14:sldId id="1190"/>
            <p14:sldId id="1165"/>
            <p14:sldId id="1115"/>
            <p14:sldId id="1110"/>
            <p14:sldId id="1191"/>
            <p14:sldId id="1117"/>
            <p14:sldId id="1120"/>
            <p14:sldId id="1172"/>
            <p14:sldId id="1173"/>
            <p14:sldId id="1169"/>
            <p14:sldId id="372"/>
            <p14:sldId id="1067"/>
            <p14:sldId id="374"/>
            <p14:sldId id="1064"/>
            <p14:sldId id="1065"/>
            <p14:sldId id="1066"/>
            <p14:sldId id="1068"/>
            <p14:sldId id="1070"/>
            <p14:sldId id="1195"/>
            <p14:sldId id="1196"/>
            <p14:sldId id="1198"/>
            <p14:sldId id="1199"/>
            <p14:sldId id="1200"/>
            <p14:sldId id="1073"/>
            <p14:sldId id="1071"/>
            <p14:sldId id="1175"/>
            <p14:sldId id="1176"/>
            <p14:sldId id="1174"/>
            <p14:sldId id="1072"/>
            <p14:sldId id="1074"/>
            <p14:sldId id="1077"/>
            <p14:sldId id="1076"/>
            <p14:sldId id="1075"/>
            <p14:sldId id="1078"/>
            <p14:sldId id="1080"/>
            <p14:sldId id="1087"/>
            <p14:sldId id="1081"/>
            <p14:sldId id="1082"/>
            <p14:sldId id="1084"/>
            <p14:sldId id="1085"/>
            <p14:sldId id="10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52" autoAdjust="0"/>
    <p:restoredTop sz="90937" autoAdjust="0"/>
  </p:normalViewPr>
  <p:slideViewPr>
    <p:cSldViewPr snapToGrid="0">
      <p:cViewPr varScale="1">
        <p:scale>
          <a:sx n="118" d="100"/>
          <a:sy n="118" d="100"/>
        </p:scale>
        <p:origin x="100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41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https://blog.floydhub.com/an-introduction-to-q-learning-reinforcement-learning/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2942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576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11326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2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2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2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6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endParaRPr lang="en-US" sz="12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1086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67963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 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Some arrows are omitted, since some values are overwritten within an episode.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2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(overwritten)</a:t>
                </a:r>
                <a:r>
                  <a:rPr lang="en-US" sz="1800" b="1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My comments: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TD failed to converge. When moving left,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so on. The sequence of TD updates cause all value functions to be increasingly negative. Subsequently, moving right helps to set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the correct value of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then the episode ends immediately, so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the episode does not end immediately, but goes back to the left again, then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8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will converge to the correct values.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cannot be used to learn a policy in the model-free case.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145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440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4400" b="0" i="0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r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4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4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44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Steps 1-5 form a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𝑉(2)←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𝑉(2)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up. 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2)=−1−4=−5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1)←−1+𝑉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2)=−1−6=−7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2)←−1+𝑉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3)=−1−5=−6</a:t>
                </a:r>
                <a:endParaRPr kumimoji="0" lang="en-SE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457200" marR="0" lvl="1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3)←−1+𝑉</a:t>
                </a:r>
                <a:r>
                  <a:rPr kumimoji="0" lang="en-SE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(</a:t>
                </a:r>
                <a:r>
                  <a:rPr kumimoji="0" lang="en-US" b="0" i="0" u="none" strike="noStrike" kern="100" cap="none" spc="0" normalizeH="0" baseline="0" noProof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SimSun" panose="02010600030101010101" pitchFamily="2" charset="-122"/>
                    <a:cs typeface="+mn-cs"/>
                  </a:rPr>
                  <a:t>4)=−1+0=−1</a:t>
                </a:r>
                <a:r>
                  <a:rPr kumimoji="0" lang="en-US" sz="44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 </a:t>
                </a:r>
                <a:r>
                  <a:rPr lang="en-US" sz="44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For simplicity, consider the infinite sequence of 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1,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r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,</a:t>
                </a:r>
                <a:r>
                  <a:rPr lang="en-SE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440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2, l, −1)</a:t>
                </a:r>
                <a:r>
                  <a:rPr lang="en-US" sz="4400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…</a:t>
                </a:r>
                <a:endParaRPr lang="en-US" sz="44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 algn="just">
                  <a:lnSpc>
                    <a:spcPct val="150000"/>
                  </a:lnSpc>
                  <a:buFont typeface="+mj-lt"/>
                  <a:buAutoNum type="arabicPeriod"/>
                  <a:defRPr/>
                </a:pPr>
                <a:endParaRPr kumimoji="0" lang="en-US" sz="44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4288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−1−4+1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 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−1−5+2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−1+𝑄(1,𝑙)−𝑄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−1−4+1)=−5 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−1−5+2)=−6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50010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TD: 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𝑉(𝑠)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is updated regardless if agent moves left or right.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2)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b="0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4)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bootstrap dependency cycle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</a:t>
                </a:r>
                <a:r>
                  <a:rPr lang="en-SE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3)←𝑉(2)←𝑉(1)←𝑉(2)←𝑉(3)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that causes </a:t>
                </a:r>
                <a:r>
                  <a:rPr lang="en-US" i="0" kern="100">
                    <a:solidFill>
                      <a:srgbClr val="000000"/>
                    </a:solidFill>
                    <a:latin typeface="Cambria Math" panose="02040503050406030204" pitchFamily="18" charset="0"/>
                    <a:ea typeface="SimSun" panose="02010600030101010101" pitchFamily="2" charset="-122"/>
                  </a:rPr>
                  <a:t>𝑉(1),𝑉(2),𝑉(3)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to blow up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𝑄(3,𝑟)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always bootstrapped off </a:t>
                </a:r>
                <a:r>
                  <a:rPr lang="en-US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𝑄(4,𝑟)</a:t>
                </a:r>
                <a:r>
                  <a:rPr lang="en-US" b="0" i="0" kern="100">
                    <a:latin typeface="Cambria Math" panose="02040503050406030204" pitchFamily="18" charset="0"/>
                    <a:ea typeface="SimSun" panose="02010600030101010101" pitchFamily="2" charset="-122"/>
                  </a:rPr>
                  <a:t>≡0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3918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3,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1,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2,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14:m>
                  <m:oMath xmlns:m="http://schemas.openxmlformats.org/officeDocument/2006/math"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</m:d>
                    <m:r>
                      <a:rPr lang="en-US" sz="1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After first 3 episodes,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2,𝑟)=𝑄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3,𝑟)=−1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3,𝑟)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not reasonable for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1,𝑟), 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as agent cannot reach goal in one step from states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because the agent has never taken the left action, so 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𝑠,𝑟)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value functions bootstrap off the optimistic initial estimate of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𝑄</a:t>
                </a:r>
                <a:r>
                  <a:rPr lang="en-SE" sz="1200" i="0">
                    <a:effectLst/>
                    <a:latin typeface="Cambria Math" panose="02040503050406030204" pitchFamily="18" charset="0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𝑠,</a:t>
                </a:r>
                <a:r>
                  <a:rPr lang="en-US" sz="1200" b="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  <a:cs typeface="Times New Roman" panose="02020603050405020304" pitchFamily="18" charset="0"/>
                  </a:rPr>
                  <a:t>𝑙)=0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which is wrong and not yet corrected</a:t>
                </a: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5287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Bellman Equations for Deterministic Env 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𝑣_𝜋 (𝑠)</a:t>
                </a:r>
                <a:r>
                  <a:rPr lang="en-US" b="0" i="0">
                    <a:latin typeface="Cambria Math" panose="02040503050406030204" pitchFamily="18" charset="0"/>
                  </a:rPr>
                  <a:t>=</a:t>
                </a:r>
                <a:r>
                  <a:rPr lang="en-US" i="0">
                    <a:latin typeface="Cambria Math" panose="02040503050406030204" pitchFamily="18" charset="0"/>
                  </a:rPr>
                  <a:t>∑_𝑎▒〖𝜋(𝑎│𝑠) 𝑞_𝜋 (𝑠,𝑎)〗</a:t>
                </a:r>
                <a:r>
                  <a:rPr lang="en-US" b="0" i="0">
                    <a:latin typeface="Cambria Math" panose="02040503050406030204" pitchFamily="18" charset="0"/>
                  </a:rPr>
                  <a:t>;</a:t>
                </a:r>
                <a:r>
                  <a:rPr lang="en-US" i="0">
                    <a:latin typeface="Cambria Math" panose="02040503050406030204" pitchFamily="18" charset="0"/>
                  </a:rPr>
                  <a:t>𝑞_𝜋 (𝑠,𝑎)=𝑅_𝑠^𝑎+𝛾𝑣_𝜋 (𝑠^′ )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(𝑠,𝑎)=𝑅_𝑠^𝑎+𝛾𝑣_∗ (𝑠^′ 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223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287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+2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−1,−2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−2,−1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sz="1200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lim>
                            </m:limLow>
                          </m:fName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4,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200" i="1" kern="10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</m:d>
                          </m:e>
                        </m:func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200" i="1" kern="1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=−1+1</m:t>
                    </m:r>
                    <m:d>
                      <m:dPr>
                        <m:ctrlPr>
                          <a:rPr lang="en-SE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−1+0+1</m:t>
                        </m:r>
                      </m:e>
                    </m:d>
                    <m:r>
                      <a:rPr lang="en-US" sz="1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EP6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1,𝑟))=−2+1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−2,−2)+2)=−3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1" kern="100" dirty="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EP5</a:t>
                </a: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1,𝑙)←𝑄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1,𝑎′)−𝑄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1,𝑙))=−1+1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−1,−2)+1)=−2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(bootstraps off 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1,𝑙)=−1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solidFill>
                      <a:srgbClr val="C00000"/>
                    </a:solidFill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1,𝑟)=−2</a:t>
                </a:r>
                <a:r>
                  <a:rPr lang="en-US" sz="1200" kern="100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.)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1,𝑟))=−1+1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2,𝑟))=−1+1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−2,−1)+1)=−2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3,𝑟)←𝑄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−1+max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𝑎′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4,𝑎′)−𝑄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3,𝑟))=−1+1</a:t>
                </a:r>
                <a:r>
                  <a:rPr lang="en-SE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 kern="10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−1+0+1)=−1</a:t>
                </a:r>
                <a:endParaRPr lang="en-SE" sz="1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1436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;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leads to terminal state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different actions lead to the terminal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TD, </a:t>
                </a:r>
                <a:r>
                  <a:rPr lang="en-US" dirty="0" err="1"/>
                  <a:t>Sarsa</a:t>
                </a:r>
                <a:r>
                  <a:rPr lang="en-US" dirty="0"/>
                  <a:t> and QL for different episodes.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b="0" i="0">
                    <a:latin typeface="Cambria Math" panose="02040503050406030204" pitchFamily="18" charset="0"/>
                  </a:rPr>
                  <a:t>𝑎=1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−100</a:t>
                </a:r>
                <a:r>
                  <a:rPr lang="en-US" dirty="0"/>
                  <a:t>; From state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 taking action </a:t>
                </a:r>
                <a:r>
                  <a:rPr lang="en-US" i="0">
                    <a:latin typeface="Cambria Math" panose="02040503050406030204" pitchFamily="18" charset="0"/>
                  </a:rPr>
                  <a:t>𝑎=2</a:t>
                </a:r>
                <a:r>
                  <a:rPr lang="en-US" dirty="0"/>
                  <a:t> leads to terminal state </a:t>
                </a:r>
                <a:r>
                  <a:rPr lang="en-US" i="0" dirty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reward </a:t>
                </a:r>
                <a:r>
                  <a:rPr lang="en-US" b="0" i="0">
                    <a:latin typeface="Cambria Math" panose="02040503050406030204" pitchFamily="18" charset="0"/>
                  </a:rPr>
                  <a:t>+4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From states 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dirty="0"/>
                  <a:t> and </a:t>
                </a:r>
                <a:r>
                  <a:rPr lang="en-US" i="0">
                    <a:latin typeface="Cambria Math" panose="02040503050406030204" pitchFamily="18" charset="0"/>
                  </a:rPr>
                  <a:t>𝐷</a:t>
                </a:r>
                <a:r>
                  <a:rPr lang="en-US" dirty="0"/>
                  <a:t>, different actions lead to the terminal state </a:t>
                </a:r>
                <a:r>
                  <a:rPr lang="en-US" b="0" i="0">
                    <a:latin typeface="Cambria Math" panose="02040503050406030204" pitchFamily="18" charset="0"/>
                  </a:rPr>
                  <a:t>𝑇</a:t>
                </a:r>
                <a:r>
                  <a:rPr lang="en-US" dirty="0"/>
                  <a:t> w. different rewards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We are only concerned with the lower branch here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SE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8966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6880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(Here we assume the upper 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=1, 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never taken, otherwise we need to account for more cases.)</a:t>
                </a:r>
              </a:p>
              <a:p>
                <a:endParaRPr lang="en-US" dirty="0"/>
              </a:p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→4,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→4</m:t>
                      </m:r>
                    </m:oMath>
                  </m:oMathPara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Depends on relative execution frequencies of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𝑄(𝐵,2)→4,</a:t>
                </a:r>
                <a:r>
                  <a:rPr lang="en-US" i="0">
                    <a:latin typeface="Cambria Math" panose="02040503050406030204" pitchFamily="18" charset="0"/>
                  </a:rPr>
                  <a:t>𝑄(</a:t>
                </a:r>
                <a:r>
                  <a:rPr lang="en-US" b="0" i="0">
                    <a:latin typeface="Cambria Math" panose="02040503050406030204" pitchFamily="18" charset="0"/>
                  </a:rPr>
                  <a:t>𝐷</a:t>
                </a:r>
                <a:r>
                  <a:rPr lang="en-US" i="0">
                    <a:latin typeface="Cambria Math" panose="02040503050406030204" pitchFamily="18" charset="0"/>
                  </a:rPr>
                  <a:t>,2)→4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87660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𝑄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(𝑆_𝑡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,𝐴_𝑡 )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←</a:t>
                </a:r>
                <a:r>
                  <a:rPr lang="en-US" i="0">
                    <a:latin typeface="Cambria Math" panose="02040503050406030204" pitchFamily="18" charset="0"/>
                  </a:rPr>
                  <a:t>𝑅_(𝑡+1)+𝛾𝑄(𝑆_(𝑡+1),𝐴_(𝑡+1) 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0875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QL update equation: </a:t>
                </a:r>
                <a:r>
                  <a:rPr lang="en-US" i="0">
                    <a:latin typeface="Cambria Math" panose="02040503050406030204" pitchFamily="18" charset="0"/>
                  </a:rPr>
                  <a:t>𝑄(𝑆_𝑡,𝐴_𝑡 )←𝑅_(𝑡+1)+𝛾  max┬𝑎′⁡𝑄(𝑆_(𝑡+1),𝑎′)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89816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naryPr>
                          <m:sub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𝑠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SE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en-US" sz="1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(There is no analytical method for solving nonlinear equations with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SE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operator, and you need to . In this case the solution is easy to see by observation, but in general you need to use iterative solving method.)</a:t>
                </a:r>
                <a:endParaRPr lang="en-SE" sz="1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𝑠)=</a:t>
                </a:r>
                <a:r>
                  <a:rPr lang="en-US" sz="1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max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┬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𝑎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⁡〖∑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)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▒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〖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𝑝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𝑟,𝑠′│𝑠,𝑎) 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 [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𝑟+𝛾𝑣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_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∗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𝑠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^</a:t>
                </a:r>
                <a:r>
                  <a:rPr lang="en-US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′ )]</a:t>
                </a:r>
                <a:r>
                  <a:rPr lang="en-SE" sz="1200" i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〗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03851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𝑉(𝑆_𝑡 )←𝑉(𝑆_𝑡 )+𝛼(𝐺_𝑡−𝑉(𝑆_𝑡 ))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=𝐺_𝑡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049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9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1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1.png"/><Relationship Id="rId9" Type="http://schemas.openxmlformats.org/officeDocument/2006/relationships/image" Target="../media/image3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2.png"/><Relationship Id="rId7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10" Type="http://schemas.openxmlformats.org/officeDocument/2006/relationships/image" Target="../media/image48.png"/><Relationship Id="rId4" Type="http://schemas.openxmlformats.org/officeDocument/2006/relationships/image" Target="../media/image420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50.png"/><Relationship Id="rId7" Type="http://schemas.openxmlformats.org/officeDocument/2006/relationships/image" Target="../media/image51.png"/><Relationship Id="rId12" Type="http://schemas.openxmlformats.org/officeDocument/2006/relationships/image" Target="../media/image5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11" Type="http://schemas.openxmlformats.org/officeDocument/2006/relationships/image" Target="../media/image55.png"/><Relationship Id="rId10" Type="http://schemas.openxmlformats.org/officeDocument/2006/relationships/image" Target="../media/image54.png"/><Relationship Id="rId4" Type="http://schemas.openxmlformats.org/officeDocument/2006/relationships/image" Target="../media/image500.png"/><Relationship Id="rId9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171.png"/><Relationship Id="rId9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2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image" Target="../media/image78.png"/><Relationship Id="rId10" Type="http://schemas.openxmlformats.org/officeDocument/2006/relationships/image" Target="../media/image77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270.png"/><Relationship Id="rId7" Type="http://schemas.openxmlformats.org/officeDocument/2006/relationships/image" Target="../media/image83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10" Type="http://schemas.openxmlformats.org/officeDocument/2006/relationships/image" Target="../media/image86.png"/><Relationship Id="rId4" Type="http://schemas.openxmlformats.org/officeDocument/2006/relationships/image" Target="../media/image801.png"/><Relationship Id="rId9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87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93.png"/><Relationship Id="rId3" Type="http://schemas.openxmlformats.org/officeDocument/2006/relationships/image" Target="../media/image300.png"/><Relationship Id="rId7" Type="http://schemas.openxmlformats.org/officeDocument/2006/relationships/image" Target="../media/image116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1.png"/><Relationship Id="rId10" Type="http://schemas.openxmlformats.org/officeDocument/2006/relationships/image" Target="../media/image90.png"/><Relationship Id="rId4" Type="http://schemas.openxmlformats.org/officeDocument/2006/relationships/image" Target="../media/image88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99.png"/><Relationship Id="rId3" Type="http://schemas.openxmlformats.org/officeDocument/2006/relationships/image" Target="../media/image330.png"/><Relationship Id="rId7" Type="http://schemas.openxmlformats.org/officeDocument/2006/relationships/image" Target="../media/image116.png"/><Relationship Id="rId12" Type="http://schemas.openxmlformats.org/officeDocument/2006/relationships/image" Target="../media/image9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7.png"/><Relationship Id="rId10" Type="http://schemas.openxmlformats.org/officeDocument/2006/relationships/image" Target="../media/image96.png"/><Relationship Id="rId4" Type="http://schemas.openxmlformats.org/officeDocument/2006/relationships/image" Target="../media/image34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5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3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7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9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0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090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2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0.png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6.png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20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1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9.png"/><Relationship Id="rId5" Type="http://schemas.openxmlformats.org/officeDocument/2006/relationships/image" Target="../media/image11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40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1.png"/><Relationship Id="rId7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10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656" y="1958975"/>
            <a:ext cx="77724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L7.2.</a:t>
            </a:r>
            <a:r>
              <a:rPr lang="en-US" sz="4400"/>
              <a:t>X Worked </a:t>
            </a:r>
            <a:r>
              <a:rPr lang="en-US" sz="4400" dirty="0"/>
              <a:t>Examples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 rtlCol="0">
            <a:normAutofit/>
          </a:bodyPr>
          <a:lstStyle/>
          <a:p>
            <a:r>
              <a:rPr lang="en-US" altLang="zh-CN" dirty="0"/>
              <a:t>Zonghua Gu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187065-CCC9-41B0-860B-0D4AA0BF1B49}"/>
              </a:ext>
            </a:extLst>
          </p:cNvPr>
          <p:cNvGrpSpPr/>
          <p:nvPr/>
        </p:nvGrpSpPr>
        <p:grpSpPr>
          <a:xfrm>
            <a:off x="632741" y="4283068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683F82A-19EB-4255-AFE4-4B541E34A83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59C39E-6249-4B50-9B1B-355C73E0455B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1FE4532-CC67-4508-B664-A5CA0305C2FB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758EFA-006A-40BB-AE0D-46F8119B881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3477C53-36BE-48FD-BB96-CE87061936D1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63153E6-C4BE-430D-8E35-5890600F5EF7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926766-1A1B-41F4-8EA1-3D7A280DBE67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D81ACB0-2B89-4093-B841-B0E94C23002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58C45C3-F9E5-45FB-A111-B9B998F108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0F7E3BF-83A7-4D90-9675-66A42838E5C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51F3A613-B12F-4653-A208-F183308FD9D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E07B39C-7846-481D-966C-FE8A4420EBF7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7408653-D48D-41ED-8186-80E3127BA40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3CC0ECB-2D64-4FFA-8315-CA7711E62F5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B4F176EA-07B2-47C7-8B79-A68E38F77D42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290FFF3-10E4-4AC1-8750-EC32131F224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5060D423-B1C4-424D-B18A-78319EDB0507}"/>
              </a:ext>
            </a:extLst>
          </p:cNvPr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369" y="4420898"/>
            <a:ext cx="5040911" cy="24371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2.1 Policy Evaluation of Det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48B52E-20D2-4B65-BD3B-D7B8BF4C7A4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A0D37A5-4580-4261-B0D6-D4B49CE114F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2FF6E41-658E-4FDA-B49E-F489D602067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660346E-E0C1-484E-9A9E-E4A8CB9E915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8F618F8C-5813-4F87-9601-F32E7CF41FC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4AFFF51D-928D-4E7F-B1F5-C06CD9D7A678}"/>
                </a:ext>
              </a:extLst>
            </p:cNvPr>
            <p:cNvCxnSpPr>
              <a:cxnSpLocks/>
              <a:stCxn id="3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E1CE9B3-EDDC-406C-B9F6-F463AFD50EA9}"/>
                </a:ext>
              </a:extLst>
            </p:cNvPr>
            <p:cNvCxnSpPr>
              <a:cxnSpLocks/>
              <a:endCxn id="3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7499051F-9235-4F25-8F58-11E9C04093DC}"/>
                </a:ext>
              </a:extLst>
            </p:cNvPr>
            <p:cNvCxnSpPr>
              <a:cxnSpLocks/>
              <a:stCxn id="4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4087336-E927-4977-9064-DEFDFE02EC1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2CA8630-0C0C-4B42-B02B-7D2DABB9FEF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865BA7-B0F5-4439-866F-09BFD86E31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7D98DD0-4A4C-4017-AD06-F558F4F12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566CA169-B065-4018-9269-D194C950B0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04FA90AC-F336-4F1B-BEFB-55DBF505E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428F2207-9C1B-4A13-B664-B2623440E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0064E7EC-6ADD-4E9C-BF55-6C17256785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EB3AB51-A286-4989-9005-92EDBFBF5A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F48FEFBD-665E-49C3-ADF3-24BA7378F92B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3C7B0C41-9CC1-40CD-80BB-CA3951191AD4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59" name="Isosceles Triangle 58">
            <a:extLst>
              <a:ext uri="{FF2B5EF4-FFF2-40B4-BE49-F238E27FC236}">
                <a16:creationId xmlns:a16="http://schemas.microsoft.com/office/drawing/2014/main" id="{5BFC2292-8F66-4073-AF64-B97D7E52652C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B2C8E63-1498-4695-B4A8-B3CAEC0D9DE3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BEF5B4-EE6A-4CB6-B147-3D426B5152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D1044EF-C3CC-49B3-BFE7-7ADAB384E55A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4" name="Table 63">
                <a:extLst>
                  <a:ext uri="{FF2B5EF4-FFF2-40B4-BE49-F238E27FC236}">
                    <a16:creationId xmlns:a16="http://schemas.microsoft.com/office/drawing/2014/main" id="{F44D9AFA-AF19-4412-921D-CBB675548B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0021691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9904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3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4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4892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dirty="0"/>
              <a:t>3.1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7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7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4868409-27A4-4D43-9F53-E558A672E3C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995F1CF-1BFB-43C1-A276-CD488E7C92A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236696D-7AEB-4FB8-B202-B80DE5803FE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427F586-3DF8-41F4-B9DC-CDD9B5E951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4C8A02B-6A8A-4333-B8F3-3D179FF70CC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5048E0D-B560-4BCF-92ED-AB9A0FD57CBE}"/>
                </a:ext>
              </a:extLst>
            </p:cNvPr>
            <p:cNvCxnSpPr>
              <a:cxnSpLocks/>
              <a:stCxn id="3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F39B295-2B50-4EBD-805D-733D6815FDB4}"/>
                </a:ext>
              </a:extLst>
            </p:cNvPr>
            <p:cNvCxnSpPr>
              <a:cxnSpLocks/>
              <a:endCxn id="3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D9B5808-1DD1-4643-B592-22F0D22F7F7F}"/>
                </a:ext>
              </a:extLst>
            </p:cNvPr>
            <p:cNvCxnSpPr>
              <a:cxnSpLocks/>
              <a:stCxn id="41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1A513617-A9A2-45C2-AC29-FF9DD854E9C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17BA1A6-CBBF-464B-AAB3-D4543DF583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D6CA1541-991D-4AD2-8051-FDA1FA88D53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B798FE3-511C-4E40-BBC7-DCB8FE9E52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4D3CE997-F785-44EF-A9A5-0BF62328E9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914571A-568E-4DBA-B80E-9ED88D47B5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EA1461E-10A9-4B0B-B68A-B80F38776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8F508021-4324-48C4-BC0B-7C589369A9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256E887-66CC-4D9C-B6B8-7329465CC6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740381FD-DBCE-40C1-B751-9B1D4F046194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026F0D96-F158-44A3-B4C9-BBE643D2AE9A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6" name="Isosceles Triangle 75">
            <a:extLst>
              <a:ext uri="{FF2B5EF4-FFF2-40B4-BE49-F238E27FC236}">
                <a16:creationId xmlns:a16="http://schemas.microsoft.com/office/drawing/2014/main" id="{D03465BD-9CCF-4989-AD13-A783EA35EF67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671F28A-80E9-4520-AD6E-A86007D0650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D5C7754-B28E-4AC0-A0CE-CFDC0D1B6DCD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0791F26-4F05-4EB6-804C-86A1A5BBC42C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80" name="Isosceles Triangle 79">
            <a:extLst>
              <a:ext uri="{FF2B5EF4-FFF2-40B4-BE49-F238E27FC236}">
                <a16:creationId xmlns:a16="http://schemas.microsoft.com/office/drawing/2014/main" id="{4F4B9B05-C46A-4DE7-A61C-F87D04E9C5A2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2" name="Table 81">
                <a:extLst>
                  <a:ext uri="{FF2B5EF4-FFF2-40B4-BE49-F238E27FC236}">
                    <a16:creationId xmlns:a16="http://schemas.microsoft.com/office/drawing/2014/main" id="{FA5F2B46-3CD7-4072-9B93-2A752CCE28B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1791896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0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7069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has converged</a:t>
                </a:r>
                <a:endParaRPr lang="en-SE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2A2246E-B399-438D-AA5A-C8D5B3FC71F0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621EE8D-5418-4DEC-BEF3-81F024361A32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6999C27-5CF3-4499-9BCB-9AD07F1E82E6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02D0F55-7F4A-400F-AE61-7B6AE35112CD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2111380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63957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</p:spPr>
            <p:txBody>
              <a:bodyPr>
                <a:noAutofit/>
              </a:bodyPr>
              <a:lstStyle/>
              <a:p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2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2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r>
                          <a:rPr lang="en-US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2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</m:oMath>
                </a14:m>
                <a:endParaRPr lang="en-US" sz="1200" b="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5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</m:t>
                    </m:r>
                    <m:sSub>
                      <m:sSub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</m:oMath>
                </a14:m>
                <a:endParaRPr lang="en-SE" sz="105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[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e>
                    </m:func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SE" sz="2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=3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d>
                      <m:dPr>
                        <m:begChr m:val="["/>
                        <m:endChr m:val="]"/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</m:t>
                        </m:r>
                        <m:sSub>
                          <m:sSub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SE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2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=−100, </m:t>
                    </m:r>
                    <m:sSub>
                      <m:sSub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05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05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05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=4</m:t>
                    </m:r>
                  </m:oMath>
                </a14:m>
                <a:endParaRPr lang="en-US" sz="105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B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𝐵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C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C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2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D</m:t>
                        </m:r>
                      </m:e>
                    </m:d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2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2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𝐷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2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2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sz="1200" i="1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1"/>
                <a:ext cx="7300014" cy="3930993"/>
              </a:xfrm>
              <a:blipFill>
                <a:blip r:embed="rId3"/>
                <a:stretch>
                  <a:fillRect l="-8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F4A8411-ACC3-4CE1-87C4-C7CF399E9883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21D67AC-880E-47E6-A28F-61A072547D2E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89C9901-7C6E-46D8-A12D-5996449008E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0BDFD3-7B42-4B62-96B2-9C878C85C36A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3825C75-4615-4CBC-8D99-AB7B00A00F4D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1E1FBF8-4DEE-4944-8598-0329E01CD3B2}"/>
                </a:ext>
              </a:extLst>
            </p:cNvPr>
            <p:cNvCxnSpPr>
              <a:cxnSpLocks/>
              <a:stCxn id="26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764EFAB-4597-44CE-B427-BC41BD07006D}"/>
                </a:ext>
              </a:extLst>
            </p:cNvPr>
            <p:cNvCxnSpPr>
              <a:cxnSpLocks/>
              <a:endCxn id="27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0556E1C-7BFB-447B-A1E7-398D98D30994}"/>
                </a:ext>
              </a:extLst>
            </p:cNvPr>
            <p:cNvCxnSpPr>
              <a:cxnSpLocks/>
              <a:stCxn id="28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86C7118-553A-4F43-98B1-5865C6D017C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B2BFB8-C3A7-43FC-B7FB-027793A40F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A0A1B93-0FB8-4FA3-8182-3857AA0A6F4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A1AB7AF-AB4B-41D7-95E1-8FA5B5953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BDA105AE-E932-40FF-A63F-5DD9F28130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CFF5911-E7BB-4DD6-A4EE-BD412F32CC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391B166-60D8-42FB-AA6D-C0C6D884C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7D0E55B7-F071-4268-880E-99B4E5E3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69C233F-0E76-4143-B2B6-499DCFB3FE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8F10BA9-3CCC-42E9-93C2-5DB37BE13FF7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48EB5576-DDA5-4C40-8DB7-1816721298C8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071AD0C8-C922-4BB6-ABF0-FF549A60EFD1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C3BDA32-4551-405A-831D-1B83C333A4AF}"/>
              </a:ext>
            </a:extLst>
          </p:cNvPr>
          <p:cNvSpPr txBox="1"/>
          <p:nvPr/>
        </p:nvSpPr>
        <p:spPr>
          <a:xfrm>
            <a:off x="3222796" y="560998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0CD2DB-911E-493E-8397-3D0FA6760DBB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  <a:endParaRPr lang="en-SE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BD6D741-1BCF-4832-90D1-FA0C4AEB6F41}"/>
              </a:ext>
            </a:extLst>
          </p:cNvPr>
          <p:cNvSpPr txBox="1"/>
          <p:nvPr/>
        </p:nvSpPr>
        <p:spPr>
          <a:xfrm>
            <a:off x="4424163" y="644077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4</a:t>
            </a:r>
            <a:endParaRPr lang="en-SE" sz="1400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CEDA2199-2874-44DA-8BB6-8BC4B42957F6}"/>
              </a:ext>
            </a:extLst>
          </p:cNvPr>
          <p:cNvSpPr/>
          <p:nvPr/>
        </p:nvSpPr>
        <p:spPr>
          <a:xfrm>
            <a:off x="3817987" y="584455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4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4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Table 49">
                <a:extLst>
                  <a:ext uri="{FF2B5EF4-FFF2-40B4-BE49-F238E27FC236}">
                    <a16:creationId xmlns:a16="http://schemas.microsoft.com/office/drawing/2014/main" id="{BBFCC4CC-4D34-4D9D-9EB7-9912C36521D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631541"/>
                  </p:ext>
                </p:extLst>
              </p:nvPr>
            </p:nvGraphicFramePr>
            <p:xfrm>
              <a:off x="6517177" y="4884115"/>
              <a:ext cx="2505482" cy="178308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41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41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200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400" b="0" kern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Init</a:t>
                          </a:r>
                          <a:endParaRPr lang="en-SE" sz="14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15094" r="-166942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15094" r="-117204" b="-3641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15094" r="-3810" b="-3641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37134724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90000" r="-166942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90000" r="-117204" b="-2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90000" r="-3810" b="-2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90000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90000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90000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90000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90000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90000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921267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7608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8483"/>
              </a:xfrm>
              <a:blipFill>
                <a:blip r:embed="rId3"/>
                <a:stretch>
                  <a:fillRect l="-1172" t="-2925" b="-9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9552603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/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5ECB67-68F4-4B75-A48F-B59FE0FE1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872" y="5504263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32A2BB0-DEEC-487C-BB80-C80A9DBE4C03}"/>
              </a:ext>
            </a:extLst>
          </p:cNvPr>
          <p:cNvGrpSpPr/>
          <p:nvPr/>
        </p:nvGrpSpPr>
        <p:grpSpPr>
          <a:xfrm>
            <a:off x="803462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41E13D5-67CD-4F64-B2F2-8E3941CB8D1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643AEC1-CB4A-47C0-835F-3437C4D45A6A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34F0352-F5D6-4E2C-8AC9-615718D3768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8D44101-40B2-4DC3-8569-90D271ED7C46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F62548-1882-42EF-A0A8-BEF381861F8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BE29ACD-CED9-42FC-AB0F-1FAC86AF45C5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1FF0C08-FCC3-45BA-B800-69ADF7845E60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3F2DB-B24F-45E5-87A8-E07BCFCB427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77F304B-DE57-4BBB-8312-2F8F176222D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54BBBD6-73B9-4172-A40D-6B603A0B5E8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F760970-FA8B-4080-AC74-3784ACD853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7F527ECB-3BAB-4C73-904E-EE58BFB42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E02B222-7F5E-4E9F-AD34-8C5F047152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809C0EA7-8951-422F-A74E-2D56630B24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0FEBEC1-FFFA-40AD-9257-BADDFD33E9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9295D0A-E0F8-404C-B30F-DF6C47135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302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MC,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=4,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 same as EP1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3715"/>
              </a:xfrm>
              <a:blipFill>
                <a:blip r:embed="rId3"/>
                <a:stretch>
                  <a:fillRect l="-1379" t="-2381" b="-43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756884"/>
                  </p:ext>
                </p:extLst>
              </p:nvPr>
            </p:nvGraphicFramePr>
            <p:xfrm>
              <a:off x="4724400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63A7277-D369-4576-90EA-923DE6308165}"/>
              </a:ext>
            </a:extLst>
          </p:cNvPr>
          <p:cNvGrpSpPr/>
          <p:nvPr/>
        </p:nvGrpSpPr>
        <p:grpSpPr>
          <a:xfrm>
            <a:off x="910890" y="4506107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609787-C933-46A4-BB8A-05488A896EB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65D755D-1CA7-4FEF-A388-1C06D03A4082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58A47DB-29F9-4DA5-8811-958300539CF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0FCDFF-5DAD-4C3C-B25B-DEFB481523C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A047034-64C6-43BA-A859-5869B0543BDA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B24D776-26B1-4C96-8A26-6DFDFF0E7A2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FA504F-FA6D-4BF9-9CC8-A2247B71EF4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F2157E9-B504-4615-823C-982A6E2A1D5E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589D5E9-E10C-47C5-A0D1-C1997265CE3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43D34D-7A24-4D1D-8746-78A69E45DBB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4698EA8-643E-409A-ABA1-29EF7C4E7D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90146E2-3983-47CA-95E2-5C5C75E786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D2D7E372-6F1B-49FE-B96F-DFD146D702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E01BA94-C67C-4341-B1C3-03871413A2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EA0034A9-7A11-4A4B-8A16-812653374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4CA420A-6BD8-48A1-A48E-2C900405C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40905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841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74638"/>
            <a:ext cx="8991599" cy="868362"/>
          </a:xfrm>
        </p:spPr>
        <p:txBody>
          <a:bodyPr/>
          <a:lstStyle/>
          <a:p>
            <a:r>
              <a:rPr lang="en-US" sz="3200" dirty="0"/>
              <a:t>Recall: 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561252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=−100−0=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63107"/>
              </a:xfrm>
              <a:blipFill>
                <a:blip r:embed="rId3"/>
                <a:stretch>
                  <a:fillRect l="-483" t="-27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88399287"/>
                  </p:ext>
                </p:extLst>
              </p:nvPr>
            </p:nvGraphicFramePr>
            <p:xfrm>
              <a:off x="4688888" y="4506107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B526DF31-695C-42B6-A877-E9B6B3D2EF5B}"/>
              </a:ext>
            </a:extLst>
          </p:cNvPr>
          <p:cNvGrpSpPr/>
          <p:nvPr/>
        </p:nvGrpSpPr>
        <p:grpSpPr>
          <a:xfrm>
            <a:off x="91089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D020010-6AD8-4669-ADF4-6D2E1FA76DC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8C3109D-EC0C-4553-8D47-F2827557CE8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01782FA-C2E5-4658-8DE2-F36B26CBD90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8DB9B1-EADA-40AB-B231-552977B8117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1F1D95D-673A-4D50-AA55-F95C8F22C07F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BDB609-BD42-4441-9778-F99DB92D2B43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7FA3994-8C54-4E81-A40D-5EA05769CF62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DB1B355-9685-4034-839A-F6BD3C45012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7E1C8F9-D8BA-4E50-A15B-B39E1A1163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385681D-8809-4BC5-BD56-87C03D8F7A8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B0A3E41-4C9A-4903-B6F6-13C89ED1E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51CCBBC-4E63-4C49-87BF-3EBA662F3A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10678D6-DD10-4B81-831B-1C1FE889F9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F6FF4B8-98FF-461C-82FE-5EC3191B29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FF8ADDB-5792-4D58-875E-C82FFC5548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F333E5-05FB-42CE-A561-978F97EB9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9FBB43C-7EB4-4669-8DC0-CD4C07B65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534016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A32570-F519-4F28-A42D-5FEE0B3C7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32124" y="5933363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B3D0E9-34C8-4204-BE35-64A2762C8958}"/>
              </a:ext>
            </a:extLst>
          </p:cNvPr>
          <p:cNvCxnSpPr>
            <a:cxnSpLocks/>
          </p:cNvCxnSpPr>
          <p:nvPr/>
        </p:nvCxnSpPr>
        <p:spPr bwMode="auto">
          <a:xfrm flipH="1">
            <a:off x="6178948" y="5159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227823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TD,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dirty="0"/>
                  <a:t>TD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4−0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=4−0=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4 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76513"/>
              </a:xfrm>
              <a:blipFill>
                <a:blip r:embed="rId3"/>
                <a:stretch>
                  <a:fillRect l="-483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𝑽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99775522"/>
                  </p:ext>
                </p:extLst>
              </p:nvPr>
            </p:nvGraphicFramePr>
            <p:xfrm>
              <a:off x="4654137" y="4494072"/>
              <a:ext cx="2468733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639" r="-1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101639" r="-1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201639" r="-1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301639" r="-1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000" t="-401639" r="-1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/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79FD705-3894-4DB4-A4B2-48EB4B0E1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4925" y="5482384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958E67-22BA-4A6B-B6A9-CDD248F946D8}"/>
              </a:ext>
            </a:extLst>
          </p:cNvPr>
          <p:cNvGrpSpPr/>
          <p:nvPr/>
        </p:nvGrpSpPr>
        <p:grpSpPr>
          <a:xfrm>
            <a:off x="1087210" y="4512080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1FD96A-1028-4A95-B30F-B24D770D2AF6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032316-15F8-4FCC-A8E0-9204301E981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D69FCB9-3DA3-4B0C-B97F-F60580494339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220535B-C812-4325-A2D9-88B87A4B03D9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2C3DA7-3FF5-4A54-905D-E980203231A9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0E6068-CF0B-46E9-B12D-172AB7BC410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6C2724A-5802-4235-935E-59AA3B2AD94D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C3A8D58-A3DD-4B34-8C93-67FA5AE5C87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CAA4F9A-3514-4E54-A93F-6CA77C112BF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BB2B029-68CA-44DB-B8C2-9DFED374EE2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ECAEAF5-9F1C-4915-A981-970E51449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1AAC703-36D4-4A94-B04E-117857775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D1C4DF-9167-4A75-9F3E-08290C324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7587017-7DA9-4792-9DAE-47FBA7775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1DF08F7-DE55-4687-856E-069ED2175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E3F1F9D-A1F6-486E-9721-3B24D85C80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FA5A609-03C2-40E1-B777-04BDBAF28262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48250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7B5108-534E-4F55-A923-DF45E9301D8F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4" y="5862338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159093-C546-4FA2-BF54-449CC12CAC46}"/>
              </a:ext>
            </a:extLst>
          </p:cNvPr>
          <p:cNvCxnSpPr>
            <a:cxnSpLocks/>
          </p:cNvCxnSpPr>
          <p:nvPr/>
        </p:nvCxnSpPr>
        <p:spPr bwMode="auto">
          <a:xfrm flipH="1">
            <a:off x="6081203" y="5102362"/>
            <a:ext cx="514905" cy="26148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63302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6760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</p:spPr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274638"/>
                <a:ext cx="8686065" cy="868362"/>
              </a:xfrm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5" y="1143000"/>
                <a:ext cx="8533910" cy="3376286"/>
              </a:xfrm>
              <a:blipFill>
                <a:blip r:embed="rId3"/>
                <a:stretch>
                  <a:fillRect l="-500" t="-27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7586443"/>
                  </p:ext>
                </p:extLst>
              </p:nvPr>
            </p:nvGraphicFramePr>
            <p:xfrm>
              <a:off x="4724400" y="4710296"/>
              <a:ext cx="4343400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8680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68680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639" r="-304225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639" r="-202098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639" r="-10352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639" r="-2797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101639" r="-304225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101639" r="-202098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101639" r="-10352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101639" r="-2797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201639" r="-304225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201639" r="-202098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201639" r="-10352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201639" r="-2797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301639" r="-304225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301639" r="-202098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301639" r="-10352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301639" r="-2797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2113" t="-401639" r="-304225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200699" t="-401639" r="-202098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2817" t="-401639" r="-10352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0000" t="-401639" r="-2797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D79E8A4-2C93-432F-8C94-9EFAF4D49CC8}"/>
              </a:ext>
            </a:extLst>
          </p:cNvPr>
          <p:cNvGrpSpPr/>
          <p:nvPr/>
        </p:nvGrpSpPr>
        <p:grpSpPr>
          <a:xfrm>
            <a:off x="1088261" y="4480514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DD6B171-08E2-4861-A2D0-579238DCE642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7B6E0-661D-4CD6-9875-402B8E079CD8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7EB3AD0-6743-42A9-A4B7-908BFE786575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EF0AC1-9972-465C-A1D7-640369C52E2B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E78EFD2-85DD-45FA-88A4-7269D57105AA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B5A2A7-0AA7-4D26-8543-827883466560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492B05C-709A-44BD-A739-D81B820D36F0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CA6124-5F7F-4C42-B98F-831EEE33FA2B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98FF445-E819-436E-BB41-0D58385DC8F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F833C22-A3E4-4150-93F8-9A4908EE27F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086962C-AD66-4E23-AE5F-4E10B75CD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5B6A65A-0063-481D-818A-3AF68AE92D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1D7C7C7-025E-41D2-BA38-FC640918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78DAFF-0CF9-4078-A59B-338B19EBC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3007B5F-2C79-4BD2-88B2-1843EAA78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5DFA2F62-86F6-4345-AF23-E9EA3FAFE6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84D2917-841E-4C47-AF5A-DF390ED23EE3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733825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2351039-AD0A-484C-B265-0CF38CE9F5BE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6153788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64035BF-BECE-4952-B249-941B15962100}"/>
              </a:ext>
            </a:extLst>
          </p:cNvPr>
          <p:cNvCxnSpPr>
            <a:cxnSpLocks/>
          </p:cNvCxnSpPr>
          <p:nvPr/>
        </p:nvCxnSpPr>
        <p:spPr bwMode="auto">
          <a:xfrm flipH="1">
            <a:off x="7190912" y="5369100"/>
            <a:ext cx="381740" cy="21468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033102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dirty="0"/>
                  <a:t>Sarsa,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629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0+4=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=4+0=4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300210"/>
              </a:xfrm>
              <a:blipFill>
                <a:blip r:embed="rId3"/>
                <a:stretch>
                  <a:fillRect l="-519" t="-27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7">
                <a:extLst>
                  <a:ext uri="{FF2B5EF4-FFF2-40B4-BE49-F238E27FC236}">
                    <a16:creationId xmlns:a16="http://schemas.microsoft.com/office/drawing/2014/main" id="{27C8D0D8-14E5-4F3F-B1E8-DC0BC2A62E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2896512"/>
                  </p:ext>
                </p:extLst>
              </p:nvPr>
            </p:nvGraphicFramePr>
            <p:xfrm>
              <a:off x="4866444" y="4746593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5380ABA6-D5D6-4688-9240-1CF27D48C8EB}"/>
              </a:ext>
            </a:extLst>
          </p:cNvPr>
          <p:cNvGrpSpPr/>
          <p:nvPr/>
        </p:nvGrpSpPr>
        <p:grpSpPr>
          <a:xfrm>
            <a:off x="1039367" y="4342135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B0FCD0-9B25-4D63-8A5D-963C8E4FFD90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3D3A8AE-8D77-43C5-A130-D56A33D22A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F1BD68B-AFCE-44A8-A429-6A381A010FA4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ECE3D29-E139-4B42-9ED5-44864402ED0C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08848BD-4AE8-472E-9D80-C118BFD35EAC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7127A71-DE0E-4BD3-94A4-2206238136A1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443E571-3728-4EC4-85D7-BCC491C34F08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990B3FA-48A7-435E-8B3E-0BF3B68618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292DEF-966F-4E56-B283-E9D79E4FE77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6C673B6-2399-4322-8AF9-14444222D7C1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07500A2-5759-44D6-AD66-39BD6F8AE1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0BBF9F-9005-497F-BF0C-D88342D13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A62CDB-EB68-4308-BFDD-EA4D80C008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36EA0E0-3EEE-489C-A394-B3B740713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4E41970-91A6-49CA-9134-FC4E224DC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976E968-800A-4C73-A6E0-7B0FB8A408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636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C1E288-2CC5-42ED-8E27-B3A3F78B01A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74336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0BDFC0-74BC-4727-91BD-57529F7342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6112701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B3E6A3-5BB9-497B-8DE4-92D37F2869FD}"/>
              </a:ext>
            </a:extLst>
          </p:cNvPr>
          <p:cNvCxnSpPr>
            <a:cxnSpLocks/>
          </p:cNvCxnSpPr>
          <p:nvPr/>
        </p:nvCxnSpPr>
        <p:spPr bwMode="auto">
          <a:xfrm flipH="1">
            <a:off x="7013359" y="5358909"/>
            <a:ext cx="1498726" cy="27703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81414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</p:spPr>
            <p:txBody>
              <a:bodyPr/>
              <a:lstStyle/>
              <a:p>
                <a:r>
                  <a:rPr lang="en-US" sz="3600" dirty="0"/>
                  <a:t>QL, Episodes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33351" y="274638"/>
                <a:ext cx="8848724" cy="868362"/>
              </a:xfrm>
              <a:blipFill>
                <a:blip r:embed="rId2"/>
                <a:stretch>
                  <a:fillRect l="-345"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0) 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463776"/>
              </a:xfrm>
              <a:blipFill>
                <a:blip r:embed="rId3"/>
                <a:stretch>
                  <a:fillRect l="-222" t="-176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4F8972FA-0DCF-4A23-B1B8-256BD8EA8BC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1599312"/>
                  </p:ext>
                </p:extLst>
              </p:nvPr>
            </p:nvGraphicFramePr>
            <p:xfrm>
              <a:off x="4937465" y="4692541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444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2206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3704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444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2206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3704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444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220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3704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444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220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3704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444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220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3704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08CE37F-3A74-4CFE-A0BC-F0077B9AA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8EA15F5F-D9AD-4AD8-B77A-107AB1D3DC00}"/>
              </a:ext>
            </a:extLst>
          </p:cNvPr>
          <p:cNvGrpSpPr/>
          <p:nvPr/>
        </p:nvGrpSpPr>
        <p:grpSpPr>
          <a:xfrm>
            <a:off x="1179629" y="4460746"/>
            <a:ext cx="3055021" cy="2313764"/>
            <a:chOff x="2979433" y="4087036"/>
            <a:chExt cx="3055021" cy="231376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6C572E5-3B6D-43EB-8700-9335424573F5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97083E1-F39A-48F0-93F9-E27DC21A6C73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DF9C61B-8299-42CB-989B-344BFC4D702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1417C3-4A0C-4DF0-B884-F4ED17FF8D5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AE09633-67EC-4864-BC6B-B2EF10100173}"/>
                </a:ext>
              </a:extLst>
            </p:cNvPr>
            <p:cNvCxnSpPr>
              <a:cxnSpLocks/>
              <a:stCxn id="1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1C30C0B-E9BC-4A3C-8393-9DC46450ED72}"/>
                </a:ext>
              </a:extLst>
            </p:cNvPr>
            <p:cNvCxnSpPr>
              <a:cxnSpLocks/>
              <a:endCxn id="1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24381CD-035E-4DED-9546-9C8D841140CC}"/>
                </a:ext>
              </a:extLst>
            </p:cNvPr>
            <p:cNvCxnSpPr>
              <a:cxnSpLocks/>
              <a:stCxn id="1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1D39F7A-DAB7-473A-B65C-ABD31FD0C31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90C8851-484B-437E-A9E8-04EAE5C233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3DC6108-4A41-4576-842D-825CF6631EA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E4E9D2C1-8CEA-4305-8A0B-1F1AB1335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E88C2CDD-99B4-48D6-8E7C-F2B8309D28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5A63280-38A1-47DA-81F3-15D067163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6442FD7-2D1D-4848-95D3-3C0310CE0D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59616A2-6C3F-476C-9766-AEB2E244C9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0A9EC02A-4745-483D-A937-8B64A7852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10000" r="-3636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8212038-C0AF-4D4F-8423-D44D4B1621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67608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F31F40E-FAF6-4C09-8EAC-CCD1FD90EC65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6024949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2B0483D-4F06-4912-A378-B18FC372A0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71D80A9-21C8-41F9-AD5F-C229CD161046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032506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407756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</p:spPr>
            <p:txBody>
              <a:bodyPr/>
              <a:lstStyle/>
              <a:p>
                <a:r>
                  <a:rPr lang="en-US" sz="3200" dirty="0"/>
                  <a:t>QL, Episodes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×(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0,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,2, 4, 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7199" y="242270"/>
                <a:ext cx="8381755" cy="868362"/>
              </a:xfrm>
              <a:blipFill>
                <a:blip r:embed="rId2"/>
                <a:stretch>
                  <a:fillRect b="-633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m:rPr>
                        <m:sty m:val="p"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=4+0=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EP3: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=4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4+0=4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143000"/>
                <a:ext cx="8839200" cy="3331864"/>
              </a:xfrm>
              <a:blipFill>
                <a:blip r:embed="rId3"/>
                <a:stretch>
                  <a:fillRect l="-207" t="-18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27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7">
                <a:extLst>
                  <a:ext uri="{FF2B5EF4-FFF2-40B4-BE49-F238E27FC236}">
                    <a16:creationId xmlns:a16="http://schemas.microsoft.com/office/drawing/2014/main" id="{E4BAD084-8DD5-48E8-8A69-2773EEAE27C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22550662"/>
                  </p:ext>
                </p:extLst>
              </p:nvPr>
            </p:nvGraphicFramePr>
            <p:xfrm>
              <a:off x="4857563" y="4622307"/>
              <a:ext cx="4114555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2911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22911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639" r="-303704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639" r="-201471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639" r="-102963" b="-4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639" r="-2963" b="-4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Init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101639" r="-30370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101639" r="-201471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101639" r="-102963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101639" r="-2963" b="-3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EP1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201639" r="-30370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201639" r="-201471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201639" r="-102963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201639" r="-2963" b="-2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EP2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301639" r="-30370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301639" r="-201471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301639" r="-10296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301639" r="-2963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EP3</a:t>
                          </a:r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00741" t="-401639" r="-30370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199265" t="-401639" r="-201471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301481" t="-401639" r="-10296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4"/>
                          <a:stretch>
                            <a:fillRect l="-401481" t="-401639" r="-2963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053B4D2-FE3B-449B-ACCF-FAD0A1829850}"/>
              </a:ext>
            </a:extLst>
          </p:cNvPr>
          <p:cNvGrpSpPr/>
          <p:nvPr/>
        </p:nvGrpSpPr>
        <p:grpSpPr>
          <a:xfrm>
            <a:off x="1248287" y="4338508"/>
            <a:ext cx="3055021" cy="2313764"/>
            <a:chOff x="2979433" y="4087036"/>
            <a:chExt cx="3055021" cy="231376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3BA32F-5B09-43BC-BE83-53040A63B3E1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FE4DAE-0C46-4105-8598-CCA3B1B386C7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74C5598-4596-4D1C-B055-ABC1171E9F1D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070A8BC-FB41-4050-A3B7-39674F559C2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7DFE35A-DDD3-4F0A-B920-FB3239F3A827}"/>
                </a:ext>
              </a:extLst>
            </p:cNvPr>
            <p:cNvCxnSpPr>
              <a:cxnSpLocks/>
              <a:stCxn id="11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9C22C30-E80E-4BCA-961A-17CCCCB35236}"/>
                </a:ext>
              </a:extLst>
            </p:cNvPr>
            <p:cNvCxnSpPr>
              <a:cxnSpLocks/>
              <a:endCxn id="12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8CFB69-11ED-424B-9FAC-9A2A1E1D25BC}"/>
                </a:ext>
              </a:extLst>
            </p:cNvPr>
            <p:cNvCxnSpPr>
              <a:cxnSpLocks/>
              <a:stCxn id="13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B8ACD7D-AA0E-4D51-A0E3-407AA92C9D5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BE4D06-5888-4627-A2B9-E16298F7536E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251301C-33C4-458C-9634-61391A37365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8715B80-4550-43D7-AEB2-41F849A36A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5C47FE-077F-4C56-9D7A-6A962EA878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278E68A-8FCC-4021-B9B7-19722A545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0C60919-CCF7-4338-8107-BF3CFCF0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7DE3C6-FC8B-4CDD-B3CE-ED01C265A5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80F61810-FE04-4711-B89C-D593259B2E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10000" r="-3182" b="-26667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4FBF166-5D0A-4B7D-A51B-73F841F6D1D5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595571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4E0774C-1DF5-47AF-B044-91706F3BA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976986" y="5944438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E698117-13FE-41F5-BA64-BB2689F95D13}"/>
              </a:ext>
            </a:extLst>
          </p:cNvPr>
          <p:cNvCxnSpPr>
            <a:cxnSpLocks/>
          </p:cNvCxnSpPr>
          <p:nvPr/>
        </p:nvCxnSpPr>
        <p:spPr bwMode="auto">
          <a:xfrm flipH="1">
            <a:off x="7074640" y="5294455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67B1DD5-209B-4F72-B426-FD54071F45F7}"/>
              </a:ext>
            </a:extLst>
          </p:cNvPr>
          <p:cNvCxnSpPr>
            <a:cxnSpLocks/>
          </p:cNvCxnSpPr>
          <p:nvPr/>
        </p:nvCxnSpPr>
        <p:spPr bwMode="auto">
          <a:xfrm flipH="1">
            <a:off x="7044756" y="5272998"/>
            <a:ext cx="705450" cy="23616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90911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FE2CC-5C0E-4DE6-9618-052B473E6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0162"/>
            <a:ext cx="8229600" cy="868362"/>
          </a:xfrm>
        </p:spPr>
        <p:txBody>
          <a:bodyPr/>
          <a:lstStyle/>
          <a:p>
            <a:r>
              <a:rPr lang="en-US" dirty="0"/>
              <a:t>Comparisons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</p:spPr>
            <p:txBody>
              <a:bodyPr>
                <a:normAutofit fontScale="47500" lnSpcReduction="20000"/>
              </a:bodyPr>
              <a:lstStyle/>
              <a:p>
                <a:r>
                  <a:rPr lang="en-US" dirty="0"/>
                  <a:t>MC and TD: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depend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 </a:t>
                </a:r>
              </a:p>
              <a:p>
                <a:r>
                  <a:rPr lang="en-US" dirty="0" err="1"/>
                  <a:t>Sarsa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→−100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Final value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,2</m:t>
                        </m:r>
                      </m:e>
                    </m:d>
                  </m:oMath>
                </a14:m>
                <a:r>
                  <a:rPr lang="en-US" dirty="0"/>
                  <a:t> depends on relative execution frequencies of the 2 transitions (e.g.,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-greedy).</a:t>
                </a:r>
              </a:p>
              <a:p>
                <a:r>
                  <a:rPr lang="en-US" dirty="0"/>
                  <a:t>QL: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,−100,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does not affect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  <a:r>
                  <a:rPr lang="en-US" sz="2700" dirty="0"/>
                  <a:t>since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 (assuming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is initialized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it never updated)</a:t>
                </a:r>
              </a:p>
              <a:p>
                <a:pPr lvl="1"/>
                <a:r>
                  <a:rPr lang="en-US" dirty="0"/>
                  <a:t>Transition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2, 4,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, which in turn drives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→4</m:t>
                    </m:r>
                  </m:oMath>
                </a14:m>
                <a:r>
                  <a:rPr lang="en-US" dirty="0"/>
                  <a:t>.</a:t>
                </a:r>
                <a:endParaRPr lang="en-US" sz="3200" dirty="0">
                  <a:ea typeface="+mn-ea"/>
                  <a:cs typeface="+mn-cs"/>
                </a:endParaRPr>
              </a:p>
              <a:p>
                <a:r>
                  <a:rPr lang="en-US" dirty="0"/>
                  <a:t>We perform policy evaluation for a given set of episodes, not control. If we consider control, e.g., </a:t>
                </a:r>
                <a:r>
                  <a:rPr lang="en-US" dirty="0" err="1"/>
                  <a:t>Sarsa</a:t>
                </a:r>
                <a:r>
                  <a:rPr lang="en-US" dirty="0"/>
                  <a:t> or QL uses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-greedy policy with 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then the agent will likely avoid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after taking it for the 1</a:t>
                </a:r>
                <a:r>
                  <a:rPr lang="en-US" baseline="30000" dirty="0"/>
                  <a:t>st</a:t>
                </a:r>
                <a:r>
                  <a:rPr lang="en-US" dirty="0"/>
                  <a:t>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9584947-2FDA-492B-86E2-24C75D7FAE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851026"/>
                <a:ext cx="8458200" cy="4010685"/>
              </a:xfrm>
              <a:blipFill>
                <a:blip r:embed="rId3"/>
                <a:stretch>
                  <a:fillRect l="-216" t="-1520" r="-8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D75E1-F0F7-4EAA-83CA-60CAAB36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28</a:t>
            </a:fld>
            <a:endParaRPr lang="en-US" altLang="zh-C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5CB6D1B-CC0D-43AA-AFF3-C5CB08A5C9B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6A28C82-3551-47E2-8197-AB96FB00C719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4CF388-404B-4DDA-977E-AEF7361A29F4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C2B7E4A-9803-4EEA-B563-857A123F512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9A64E3-7C49-43EA-8B11-622030626DC5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93DC2BE-EC0E-44D4-B322-E9660034BB65}"/>
                </a:ext>
              </a:extLst>
            </p:cNvPr>
            <p:cNvCxnSpPr>
              <a:cxnSpLocks/>
              <a:stCxn id="7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BC7193F-DC3E-4866-9A06-E3281223C7A5}"/>
                </a:ext>
              </a:extLst>
            </p:cNvPr>
            <p:cNvCxnSpPr>
              <a:cxnSpLocks/>
              <a:endCxn id="8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611632D-5C14-44CD-8C62-DA1288494FA5}"/>
                </a:ext>
              </a:extLst>
            </p:cNvPr>
            <p:cNvCxnSpPr>
              <a:cxnSpLocks/>
              <a:stCxn id="9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896A4D1-497B-421B-8FF6-E86ABFC2A78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A92FB56-0C9A-4CD0-B13E-673E7841DBD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9C1DB24-803D-4E8E-857B-96A1C9085679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E420641-7B5B-422F-91A2-15BFF26BA6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BB5249B-3A66-4432-BC32-831E72607C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69AFDA4-D1F5-4981-9C40-A3213242F8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D0410E4-BCC2-416A-853A-E38941D53C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6648160-5A7A-4CE6-9BE7-8B909A4F2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10FCDE8-3595-4B0D-99F7-B3F456546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02845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</p:spPr>
            <p:txBody>
              <a:bodyPr/>
              <a:lstStyle/>
              <a:p>
                <a:r>
                  <a:rPr lang="en-US" sz="3600" dirty="0" err="1"/>
                  <a:t>Sarsa</a:t>
                </a:r>
                <a:r>
                  <a:rPr lang="en-US" sz="3600" dirty="0"/>
                  <a:t>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89349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0−0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=0−10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=0,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−100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again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1+1=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if the agent always follows the greedy action, it will always follow the trajectory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1, 1,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1,1, 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 and never learn anything new, e.g., it will never experience the trajectories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1, 1,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2, 3, 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330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It got scared when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 and never wanted to take action a2 in state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3300" dirty="0"/>
                  <a:t>, but if it were more adventurous and tried it, it will likely experience EP5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+4=4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Now you can see the importance of exploration by selecting the non-greedy action occasionally.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621441"/>
                <a:ext cx="8533910" cy="4091871"/>
              </a:xfrm>
              <a:blipFill>
                <a:blip r:embed="rId4"/>
                <a:stretch>
                  <a:fillRect l="-71" t="-1043" r="-3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29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1170981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8C63C-6EB8-4023-81C4-590643C8BDB6}"/>
              </a:ext>
            </a:extLst>
          </p:cNvPr>
          <p:cNvGrpSpPr/>
          <p:nvPr/>
        </p:nvGrpSpPr>
        <p:grpSpPr>
          <a:xfrm>
            <a:off x="49045" y="4362415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22985D-1B2F-49F9-A381-CACFC65CBDD3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30288D5-7177-41B2-A8C1-3D88F7EA16D5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73F271C-6CCD-40B9-93F0-54BD4DEEAD66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760FFF0-77C7-4AF4-8FBC-47865080B1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08400D-1B0E-44DB-AF8D-85963C8757FF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55A6327-9E0F-463E-87FF-D6661BB2BDA3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247539A-3C4C-4511-9938-D80AD4E287D2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55D1455-A427-46A0-AB08-8B2AA0C7885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B9BE0A6-E3B7-49D3-BDCD-6176EE458AA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78E0593-2F24-4470-9A31-84759E71729C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FA05E94-E1F1-4FE1-817A-2D245742C2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957AA36E-1089-4978-B9CF-16453F8D70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D8F72B3-4EB6-4C54-8732-B371082F43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FEB0110-FEF5-41F2-B1D9-D9A3CB8DA7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3AFB5208-D2CC-4272-95E5-EFC7C13B67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50A71D3-C6AF-4060-80CB-A29AF13E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6617C2-79CD-43B3-AEA0-F3FC5F324C0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4054" y="5188535"/>
            <a:ext cx="2020498" cy="25164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77457D-94A5-495D-B315-CA0A42503542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47A1F1-9454-43BF-AEB9-CDC2986DEA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CD1AAB4-E180-4855-89AE-A17E460E4B98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10F0B7-6E43-42AA-83B8-47AD29793CEA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F33D4A5-72A6-408B-8AEA-B7BDA232F0DC}"/>
              </a:ext>
            </a:extLst>
          </p:cNvPr>
          <p:cNvCxnSpPr>
            <a:cxnSpLocks/>
          </p:cNvCxnSpPr>
          <p:nvPr/>
        </p:nvCxnSpPr>
        <p:spPr bwMode="auto">
          <a:xfrm flipH="1">
            <a:off x="5552607" y="4802958"/>
            <a:ext cx="2051945" cy="2672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576302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5AAC0-D78F-4E11-A2C5-26044E07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Recall: MC, TD, </a:t>
            </a:r>
            <a:r>
              <a:rPr lang="en-US" dirty="0" err="1"/>
              <a:t>Sarsa</a:t>
            </a:r>
            <a:r>
              <a:rPr lang="en-US" dirty="0"/>
              <a:t>, Q Learning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MC (every-visit):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can also be written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QL: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C90DD8-7DD7-433F-BFAE-90A8E44E66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4872753"/>
              </a:xfrm>
              <a:blipFill>
                <a:blip r:embed="rId2"/>
                <a:stretch>
                  <a:fillRect l="-1259" t="-200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ECEB7-3C44-4DD8-9D8B-10CBAA3D1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426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</p:spPr>
            <p:txBody>
              <a:bodyPr/>
              <a:lstStyle/>
              <a:p>
                <a:r>
                  <a:rPr lang="en-US" sz="3600" dirty="0"/>
                  <a:t>QL w. </a:t>
                </a:r>
                <a14:m>
                  <m:oMath xmlns:m="http://schemas.openxmlformats.org/officeDocument/2006/math">
                    <m:r>
                      <a:rPr lang="en-US" sz="360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-greedy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CD80D1-8972-49E0-AB30-50C641BFF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889" y="-249153"/>
                <a:ext cx="8686065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Suppose EP1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1,−100,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After EP1: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=−100+0=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Suppose EP2 starts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2, 0,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3300" dirty="0"/>
                  <a:t>, then 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3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=−100,</m:t>
                            </m:r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3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30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30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  <m:r>
                          <a:rPr lang="en-US" sz="33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r>
                  <a:rPr lang="en-US" sz="3300" dirty="0"/>
                  <a:t> based on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300" dirty="0"/>
                  <a:t>-greedy, so the episode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. After </a:t>
                </a:r>
                <a:r>
                  <a:rPr lang="en-US" dirty="0">
                    <a:solidFill>
                      <a:schemeClr val="tx1"/>
                    </a:solidFill>
                  </a:rPr>
                  <a:t>EP2: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=0+</m:t>
                    </m:r>
                    <m:func>
                      <m:func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−10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0, 0</m:t>
                            </m:r>
                          </m:e>
                        </m:d>
                      </m:e>
                    </m:func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EP3, in initial state B, </a:t>
                </a:r>
                <a:r>
                  <a:rPr lang="en-US" sz="3200" dirty="0"/>
                  <a:t>the agent is equally likely to select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 since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Suppose the episode is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⁡(0,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 EP4, in initial state B, </a:t>
                </a:r>
                <a:r>
                  <a:rPr lang="en-US" sz="3200" dirty="0"/>
                  <a:t>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320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3200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 sz="32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in state D, the agent is likely to select action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=1,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>
                            <a:latin typeface="Cambria Math" panose="02040503050406030204" pitchFamily="18" charset="0"/>
                          </a:rPr>
                          <m:t>=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func>
                  </m:oMath>
                </a14:m>
                <a:r>
                  <a:rPr lang="en-US" dirty="0"/>
                  <a:t>. Suppose the episode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1+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⁡(1, 0)=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sz="3300" dirty="0"/>
                  <a:t>The difference from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lies in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, which stays at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300" dirty="0"/>
                  <a:t> until the agent experienced EP4. So it got less scared than </a:t>
                </a:r>
                <a:r>
                  <a:rPr lang="en-US" sz="3300" dirty="0" err="1"/>
                  <a:t>Sarsa</a:t>
                </a:r>
                <a:r>
                  <a:rPr lang="en-US" sz="3300" dirty="0"/>
                  <a:t> (where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3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30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30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300" dirty="0"/>
                  <a:t> was updated to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sz="3300" dirty="0"/>
                  <a:t> after EP2), so QL agent is more likely to explore unseen states.</a:t>
                </a:r>
              </a:p>
              <a:p>
                <a:r>
                  <a:rPr lang="en-US" sz="3300" dirty="0"/>
                  <a:t>Suppose EP5 is </a:t>
                </a:r>
                <a14:m>
                  <m:oMath xmlns:m="http://schemas.openxmlformats.org/officeDocument/2006/math">
                    <m:r>
                      <a:rPr lang="en-US" sz="33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2, 0,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2, 4, 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3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300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(−100, 4)</m:t>
                        </m:r>
                      </m:e>
                    </m:func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+0=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4BD7F2-6D27-437A-87F5-E823F3651B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5044" y="443882"/>
                <a:ext cx="8533910" cy="4234786"/>
              </a:xfrm>
              <a:blipFill>
                <a:blip r:embed="rId4"/>
                <a:stretch>
                  <a:fillRect l="-71" t="-1009" r="-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5DC08-0881-422E-B2D8-2C5191A05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 w="12700"/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/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9BE790-4CB7-4ED4-838A-E71F567C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7751" y="5500491"/>
                <a:ext cx="50513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𝑩</m:t>
                                    </m:r>
                                    <m:r>
                                      <a:rPr lang="en-US" sz="1600" b="1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en-US" sz="16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lang="en-US" dirty="0" smtClean="0"/>
                                  <m:t>EP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dirty="0" smtClean="0"/>
                                  <m:t>4</m:t>
                                </m:r>
                              </m:oMath>
                            </m:oMathPara>
                          </a14:m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1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lang="en-SE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−100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7">
                <a:extLst>
                  <a:ext uri="{FF2B5EF4-FFF2-40B4-BE49-F238E27FC236}">
                    <a16:creationId xmlns:a16="http://schemas.microsoft.com/office/drawing/2014/main" id="{1BE85B55-6DED-4B97-B50F-B96593BDE92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3927788"/>
                  </p:ext>
                </p:extLst>
              </p:nvPr>
            </p:nvGraphicFramePr>
            <p:xfrm>
              <a:off x="3192105" y="4178630"/>
              <a:ext cx="5875695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39385">
                      <a:extLst>
                        <a:ext uri="{9D8B030D-6E8A-4147-A177-3AD203B41FA5}">
                          <a16:colId xmlns:a16="http://schemas.microsoft.com/office/drawing/2014/main" val="73780080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5311105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2707824466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1950743582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269554689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496056467"/>
                        </a:ext>
                      </a:extLst>
                    </a:gridCol>
                    <a:gridCol w="839385">
                      <a:extLst>
                        <a:ext uri="{9D8B030D-6E8A-4147-A177-3AD203B41FA5}">
                          <a16:colId xmlns:a16="http://schemas.microsoft.com/office/drawing/2014/main" val="76431765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639" r="-5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639" r="-402174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639" r="-30510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639" r="-2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639" r="-102899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639" r="-2899" b="-6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48218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Init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101639" r="-5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101639" r="-402174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101639" r="-30510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101639" r="-2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101639" r="-102899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101639" r="-2899" b="-5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07430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EP1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201639" r="-5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201639" r="-402174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201639" r="-30510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201639" r="-2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201639" r="-102899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201639" r="-2899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4496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EP2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301639" r="-5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301639" r="-402174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301639" r="-30510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301639" r="-2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301639" r="-102899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301639" r="-2899" b="-3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1490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EP3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401639" r="-5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401639" r="-402174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401639" r="-30510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401639" r="-2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401639" r="-102899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401639" r="-2899" b="-2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409968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725" t="-501639" r="-6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501639" r="-5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501639" r="-402174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501639" r="-30510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501639" r="-2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501639" r="-102899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501639" r="-2899" b="-1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30401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EP5</a:t>
                          </a:r>
                          <a:endParaRPr lang="en-S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100725" t="-601639" r="-5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200725" t="-601639" r="-402174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302920" t="-601639" r="-30510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400000" t="-601639" r="-2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500000" t="-601639" r="-102899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8"/>
                          <a:stretch>
                            <a:fillRect l="-600000" t="-601639" r="-2899" b="-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03342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FE4EE5E4-4657-4600-A011-C5930945DA37}"/>
              </a:ext>
            </a:extLst>
          </p:cNvPr>
          <p:cNvGrpSpPr/>
          <p:nvPr/>
        </p:nvGrpSpPr>
        <p:grpSpPr>
          <a:xfrm>
            <a:off x="61006" y="4343609"/>
            <a:ext cx="3055021" cy="2313764"/>
            <a:chOff x="2979433" y="4087036"/>
            <a:chExt cx="3055021" cy="2313764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4024E2A-5C91-438A-AD6D-9092D465E528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E398C98-5696-47A2-953A-FFC932A1647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4B7FAB-9C28-4DD2-9514-6CB9608163D0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9721571-1D73-49FE-AB83-87FE23CDDD88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C01DA27-4537-4732-9E00-D88591672992}"/>
                </a:ext>
              </a:extLst>
            </p:cNvPr>
            <p:cNvCxnSpPr>
              <a:cxnSpLocks/>
              <a:stCxn id="12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225F70F-E1EE-4249-8D93-717B29968B5B}"/>
                </a:ext>
              </a:extLst>
            </p:cNvPr>
            <p:cNvCxnSpPr>
              <a:cxnSpLocks/>
              <a:endCxn id="13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DACF946-4716-4F5D-A982-7B56C9A3AAEC}"/>
                </a:ext>
              </a:extLst>
            </p:cNvPr>
            <p:cNvCxnSpPr>
              <a:cxnSpLocks/>
              <a:stCxn id="14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37DDEDAE-3E8E-45E7-840E-0FB84F8F7D0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97E9706-CE67-4C72-8ACD-F1EAD5C09DF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F8D4377-EE57-4838-8418-06AAB49D616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A2C195D8-F64A-40BD-89D3-0A4336B12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0F6B075-F1D2-4477-AE15-A5320DA51F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6FB225A-EAD8-481C-852C-3F827579E2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E3E9A56-E266-41E5-B5D8-D336043BD5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8DEB8A0-3D0A-4B60-B89F-09F93807F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10FD354-720B-4AB1-B757-46C82DDDF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4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A9FF4C-0448-448A-88A4-61C90B213697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8746" y="5195377"/>
            <a:ext cx="3187084" cy="2260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39EFC19-3BF1-4EDE-B379-7DC3D37CB6B3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0791" y="5529832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89B8480-793B-43FB-86AC-5999F9EECB06}"/>
              </a:ext>
            </a:extLst>
          </p:cNvPr>
          <p:cNvCxnSpPr>
            <a:cxnSpLocks/>
          </p:cNvCxnSpPr>
          <p:nvPr/>
        </p:nvCxnSpPr>
        <p:spPr bwMode="auto">
          <a:xfrm flipH="1">
            <a:off x="4553800" y="5921834"/>
            <a:ext cx="1509204" cy="30351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9047C77-88D6-4FF6-879D-3ACF4826EB5E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0" y="6256704"/>
            <a:ext cx="3218234" cy="34546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7A0158A-A2A3-4375-8CF2-A79CB25C6D81}"/>
              </a:ext>
            </a:extLst>
          </p:cNvPr>
          <p:cNvCxnSpPr>
            <a:cxnSpLocks/>
          </p:cNvCxnSpPr>
          <p:nvPr/>
        </p:nvCxnSpPr>
        <p:spPr bwMode="auto">
          <a:xfrm flipH="1">
            <a:off x="4539604" y="5498902"/>
            <a:ext cx="2313957" cy="37869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1A0C482E-39EE-45CA-8751-FA54A4065FB2}"/>
              </a:ext>
            </a:extLst>
          </p:cNvPr>
          <p:cNvCxnSpPr>
            <a:cxnSpLocks/>
          </p:cNvCxnSpPr>
          <p:nvPr/>
        </p:nvCxnSpPr>
        <p:spPr bwMode="auto">
          <a:xfrm flipH="1">
            <a:off x="5375351" y="4778174"/>
            <a:ext cx="2336301" cy="27325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CE74EBF-5540-457A-9986-3C446175ABE1}"/>
              </a:ext>
            </a:extLst>
          </p:cNvPr>
          <p:cNvCxnSpPr>
            <a:cxnSpLocks/>
          </p:cNvCxnSpPr>
          <p:nvPr/>
        </p:nvCxnSpPr>
        <p:spPr bwMode="auto">
          <a:xfrm flipH="1">
            <a:off x="5389382" y="4778174"/>
            <a:ext cx="3195325" cy="31769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189801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Linear Chain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62853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6CE93-64E5-495C-B62C-1B0355DD3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Linear Chain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</p:spPr>
            <p:txBody>
              <a:bodyPr>
                <a:noAutofit/>
              </a:bodyPr>
              <a:lstStyle/>
              <a:p>
                <a:pPr lvl="0">
                  <a:buFont typeface="+mj-lt"/>
                  <a:buChar char="•"/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Consider the following MDP. Environment is deterministic. In each state, there are two possible actions  a</a:t>
                </a:r>
                <a:r>
                  <a:rPr lang="zh-CN" alt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∈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{</a:t>
                </a:r>
                <a:r>
                  <a:rPr lang="en-US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l,r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}, where l corresponds to moving left, and r corresponds to moving right. Each movement incurs a reward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State s=4 is the goal state: taking any action from s=4 results in reward of r=0 and ends the episode by going into the terminal state, hence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altLang="zh-CN" sz="1800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4,</m:t>
                        </m:r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sz="1800" i="1" dirty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any action a. (Alternatively, we can view state 4 as the terminal state itself.)  Assume discount factor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All value functions are initialized to 0. </a:t>
                </a:r>
                <a:endParaRPr lang="en-SE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Use Policy Iteration, Value Iteration to derive the optimal policy.</a:t>
                </a:r>
                <a:endParaRPr lang="en-SE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1DD37C6-5A7C-4433-B380-4D468F9001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1"/>
                <a:ext cx="8229600" cy="2935778"/>
              </a:xfrm>
              <a:blipFill>
                <a:blip r:embed="rId2"/>
                <a:stretch>
                  <a:fillRect l="-444" t="-1247" r="-9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FA0D3-AC04-4E21-A965-0AD05175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F16BD4-83C5-4C82-8A42-6366081B34C5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038" y="3874094"/>
            <a:ext cx="6171923" cy="29839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50238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23856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200" dirty="0"/>
              <a:t>1.1 Policy Evaluation of Random Policy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(2)]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4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=−1+.5[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(3)]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.5[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𝑙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]</m:t>
                        </m:r>
                      </m:fName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</m:e>
                    </m:func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endParaRPr lang="en-US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indent="-342900">
                  <a:lnSpc>
                    <a:spcPct val="150000"/>
                  </a:lnSpc>
                  <a:buFontTx/>
                  <a:buChar char="•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r>
                      <a:rPr kumimoji="0" lang="en-US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𝑣</m:t>
                    </m:r>
                    <m:d>
                      <m:dPr>
                        <m:ctrlPr>
                          <a:rPr kumimoji="0" lang="en-SE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</m:oMath>
                </a14:m>
                <a:endParaRPr kumimoji="0" lang="en-SE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=−12,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=−10,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D43AE4-4841-4FCD-8521-C24A2269379C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43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E3210CF-4C61-4CD4-90C0-ECBEA457A6B6}"/>
              </a:ext>
            </a:extLst>
          </p:cNvPr>
          <p:cNvSpPr txBox="1"/>
          <p:nvPr/>
        </p:nvSpPr>
        <p:spPr>
          <a:xfrm>
            <a:off x="1813384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-12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EC3B9-19FB-45D7-92B5-D4087F04D10A}"/>
              </a:ext>
            </a:extLst>
          </p:cNvPr>
          <p:cNvSpPr txBox="1"/>
          <p:nvPr/>
        </p:nvSpPr>
        <p:spPr>
          <a:xfrm>
            <a:off x="2714137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-10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9C4901-D772-4AAD-B4FC-33D5ACFBAB00}"/>
              </a:ext>
            </a:extLst>
          </p:cNvPr>
          <p:cNvSpPr txBox="1"/>
          <p:nvPr/>
        </p:nvSpPr>
        <p:spPr>
          <a:xfrm>
            <a:off x="361489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1CEEC7AB-980A-4169-B429-2958C6A80803}"/>
              </a:ext>
            </a:extLst>
          </p:cNvPr>
          <p:cNvSpPr/>
          <p:nvPr/>
        </p:nvSpPr>
        <p:spPr>
          <a:xfrm rot="5400000">
            <a:off x="2363180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506F13E8-3FFF-46CA-A0B9-8296E8B32211}"/>
              </a:ext>
            </a:extLst>
          </p:cNvPr>
          <p:cNvSpPr/>
          <p:nvPr/>
        </p:nvSpPr>
        <p:spPr>
          <a:xfrm rot="5400000">
            <a:off x="325152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FC821C54-F238-42A2-8A05-CDD97B5E2039}"/>
              </a:ext>
            </a:extLst>
          </p:cNvPr>
          <p:cNvSpPr/>
          <p:nvPr/>
        </p:nvSpPr>
        <p:spPr>
          <a:xfrm rot="5400000">
            <a:off x="4144593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781BC72-0A2C-4EEF-9248-8DADFCFC57DC}"/>
              </a:ext>
            </a:extLst>
          </p:cNvPr>
          <p:cNvSpPr/>
          <p:nvPr/>
        </p:nvSpPr>
        <p:spPr>
          <a:xfrm rot="16200000">
            <a:off x="1606787" y="5337896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045B828-919B-46E0-8D7F-3069575B5FAB}"/>
              </a:ext>
            </a:extLst>
          </p:cNvPr>
          <p:cNvSpPr/>
          <p:nvPr/>
        </p:nvSpPr>
        <p:spPr>
          <a:xfrm rot="16200000">
            <a:off x="2507541" y="5332068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4A444B38-FC68-4920-BEBE-68AB94F8E1C1}"/>
              </a:ext>
            </a:extLst>
          </p:cNvPr>
          <p:cNvSpPr/>
          <p:nvPr/>
        </p:nvSpPr>
        <p:spPr>
          <a:xfrm rot="16200000">
            <a:off x="3416458" y="5329290"/>
            <a:ext cx="171450" cy="125557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1D5DA4A2-4A22-4CD3-931F-4E9BB6A50F5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7690825"/>
                  </p:ext>
                </p:extLst>
              </p:nvPr>
            </p:nvGraphicFramePr>
            <p:xfrm>
              <a:off x="6357380" y="5008402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98301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</m:t>
                    </m:r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=−13,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=−7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35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12B37-87CD-4B2F-A123-F07D543F42A6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91E179-E2A3-4F3C-90FF-5A8488ACB579}"/>
              </a:ext>
            </a:extLst>
          </p:cNvPr>
          <p:cNvSpPr txBox="1"/>
          <p:nvPr/>
        </p:nvSpPr>
        <p:spPr>
          <a:xfrm>
            <a:off x="3100648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-12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CE1833-394E-4139-B107-E8ECEF9C507C}"/>
              </a:ext>
            </a:extLst>
          </p:cNvPr>
          <p:cNvSpPr txBox="1"/>
          <p:nvPr/>
        </p:nvSpPr>
        <p:spPr>
          <a:xfrm>
            <a:off x="4001401" y="5627716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-10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DCA096-02AB-4CDC-AEA9-4373CB20E9C2}"/>
              </a:ext>
            </a:extLst>
          </p:cNvPr>
          <p:cNvSpPr txBox="1"/>
          <p:nvPr/>
        </p:nvSpPr>
        <p:spPr>
          <a:xfrm>
            <a:off x="490215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-6</a:t>
            </a:r>
            <a:endParaRPr lang="en-SE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7E4B3FE-024A-40DB-81CF-A2E6EED7149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9EB5CD89-5F93-47D6-A5C6-397E505E7BAD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DCA426-D90A-4965-8511-28E4EAFA0E6A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954497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D125-0015-482B-BF4D-6BEC05C3E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05" y="283515"/>
            <a:ext cx="6417425" cy="868362"/>
          </a:xfrm>
        </p:spPr>
        <p:txBody>
          <a:bodyPr/>
          <a:lstStyle/>
          <a:p>
            <a:r>
              <a:rPr lang="en-US" dirty="0"/>
              <a:t>2.1 Policy Evaluation of Det Policy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.0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E80695-7147-42F8-977F-4F0246721D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308218" cy="2957410"/>
              </a:xfrm>
              <a:blipFill>
                <a:blip r:embed="rId2"/>
                <a:stretch>
                  <a:fillRect l="-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7B0CE-FA63-4909-9826-75AEC88B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36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F395B8-AA04-465B-B804-24BF199A94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11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1DB75E-CCB8-44FA-8922-2633DAD6C77E}"/>
              </a:ext>
            </a:extLst>
          </p:cNvPr>
          <p:cNvSpPr txBox="1"/>
          <p:nvPr/>
        </p:nvSpPr>
        <p:spPr>
          <a:xfrm>
            <a:off x="1820004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124818-86E4-4C99-985B-4BF1B0769102}"/>
              </a:ext>
            </a:extLst>
          </p:cNvPr>
          <p:cNvSpPr txBox="1"/>
          <p:nvPr/>
        </p:nvSpPr>
        <p:spPr>
          <a:xfrm>
            <a:off x="272075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8769B9-0B36-4ECD-A78C-D7471E1D6130}"/>
              </a:ext>
            </a:extLst>
          </p:cNvPr>
          <p:cNvSpPr txBox="1"/>
          <p:nvPr/>
        </p:nvSpPr>
        <p:spPr>
          <a:xfrm>
            <a:off x="3613197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92A6827-7D92-4091-95AC-02AD008F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82DCCF2-73EE-4F36-AB17-EEA6A0CFC2A9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A89B29-FC46-477B-9007-0F80CCA613DA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EC38E7AA-AB9C-4ADC-AAF9-652A66DCA08A}"/>
              </a:ext>
            </a:extLst>
          </p:cNvPr>
          <p:cNvSpPr/>
          <p:nvPr/>
        </p:nvSpPr>
        <p:spPr>
          <a:xfrm rot="5400000">
            <a:off x="2336548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8ADEF380-46F4-46F6-B7C3-2850BBFB3BD1}"/>
              </a:ext>
            </a:extLst>
          </p:cNvPr>
          <p:cNvSpPr/>
          <p:nvPr/>
        </p:nvSpPr>
        <p:spPr>
          <a:xfrm rot="5400000">
            <a:off x="3224889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EC846ED-03DB-44CF-8AD8-73C17F072A65}"/>
              </a:ext>
            </a:extLst>
          </p:cNvPr>
          <p:cNvSpPr/>
          <p:nvPr/>
        </p:nvSpPr>
        <p:spPr>
          <a:xfrm rot="5400000">
            <a:off x="4117961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825F56BF-5C8B-4B1A-98D6-9F54E6FDF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86656692"/>
                  </p:ext>
                </p:extLst>
              </p:nvPr>
            </p:nvGraphicFramePr>
            <p:xfrm>
              <a:off x="6357380" y="4955139"/>
              <a:ext cx="2505482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222" r="-260494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222" r="-102885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222" r="-190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100000" r="-260494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100000" r="-102885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100000" r="-190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rgbClr val="C00000"/>
                              </a:solidFill>
                              <a:effectLst/>
                            </a:rPr>
                            <a:t>Iter2</a:t>
                          </a:r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1852" t="-2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6154" t="-2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3333" t="-2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16544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3EA4-0402-435B-9D5B-8C0CBC18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=−1−1=−2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=−1−2=−3,</m:t>
                    </m:r>
                    <m:sSub>
                      <m:sSub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Policy is now stable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E04604-49D8-4115-80BD-0E9B26F82D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74198"/>
                <a:ext cx="8229600" cy="3379799"/>
              </a:xfrm>
              <a:blipFill>
                <a:blip r:embed="rId2"/>
                <a:stretch>
                  <a:fillRect l="-444" b="-23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24ACE-0B0E-493F-8CD1-778B8B35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6F2304-0339-4BA8-88CC-6D0DA7C2BCC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7707" y="4252810"/>
            <a:ext cx="5388586" cy="2605190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542158-61EC-4CE3-A10D-D7FB99EC5283}"/>
              </a:ext>
            </a:extLst>
          </p:cNvPr>
          <p:cNvSpPr txBox="1"/>
          <p:nvPr/>
        </p:nvSpPr>
        <p:spPr>
          <a:xfrm>
            <a:off x="3133900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C9266-E9CE-4C56-80DF-ABD0A12CCC9D}"/>
              </a:ext>
            </a:extLst>
          </p:cNvPr>
          <p:cNvSpPr txBox="1"/>
          <p:nvPr/>
        </p:nvSpPr>
        <p:spPr>
          <a:xfrm>
            <a:off x="403465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C475B1-D9C1-40DB-9CF4-B912D0FF4297}"/>
              </a:ext>
            </a:extLst>
          </p:cNvPr>
          <p:cNvSpPr txBox="1"/>
          <p:nvPr/>
        </p:nvSpPr>
        <p:spPr>
          <a:xfrm>
            <a:off x="4927093" y="5627716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235D3934-15AE-442D-A167-1C77E6CC5F3F}"/>
              </a:ext>
            </a:extLst>
          </p:cNvPr>
          <p:cNvSpPr/>
          <p:nvPr/>
        </p:nvSpPr>
        <p:spPr>
          <a:xfrm rot="5400000">
            <a:off x="3650444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C6C39324-4BA6-4EE4-9CEB-63E3F7DA82E3}"/>
              </a:ext>
            </a:extLst>
          </p:cNvPr>
          <p:cNvSpPr/>
          <p:nvPr/>
        </p:nvSpPr>
        <p:spPr>
          <a:xfrm rot="5400000">
            <a:off x="4538785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15818669-7E70-4AA5-B3B3-24E4E60804ED}"/>
              </a:ext>
            </a:extLst>
          </p:cNvPr>
          <p:cNvSpPr/>
          <p:nvPr/>
        </p:nvSpPr>
        <p:spPr>
          <a:xfrm rot="5400000">
            <a:off x="5431857" y="5326773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</p:spTree>
    <p:extLst>
      <p:ext uri="{BB962C8B-B14F-4D97-AF65-F5344CB8AC3E}">
        <p14:creationId xmlns:p14="http://schemas.microsoft.com/office/powerpoint/2010/main" val="33583394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Value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33209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70623-C135-4805-9BD0-465E2B389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63180"/>
            <a:ext cx="7149366" cy="868362"/>
          </a:xfrm>
        </p:spPr>
        <p:txBody>
          <a:bodyPr/>
          <a:lstStyle/>
          <a:p>
            <a:r>
              <a:rPr lang="en-US" dirty="0"/>
              <a:t>Value Iteration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</a:t>
                </a:r>
                <a:r>
                  <a:rPr lang="en-US" sz="1900" dirty="0" err="1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</a:t>
                </a: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limLow>
                      <m:limLow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e>
                      <m:lim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lim>
                    </m:limLow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Sup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sub>
                      <m:sup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sup>
                    </m:sSubSup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e>
                    </m:d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9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𝑙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𝑟</m:t>
                        </m:r>
                      </m:e>
                    </m:d>
                    <m:r>
                      <a:rPr kumimoji="0" lang="en-US" sz="1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</m:t>
                    </m:r>
                    <m:sSub>
                      <m:sSub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1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kumimoji="0" lang="en-SE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C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</m:oMath>
                </a14:m>
                <a:endParaRPr lang="en-SE" sz="30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endParaRPr lang="en-SE" sz="15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9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9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,−1+</m:t>
                            </m:r>
                            <m:r>
                              <a:rPr lang="en-US" sz="19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4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9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−1+</m:t>
                            </m:r>
                            <m:sSub>
                              <m:sSub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9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</m:oMath>
                </a14:m>
                <a:endParaRPr lang="en-US" sz="19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6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sSub>
                      <m:sSub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6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60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sz="1600" b="0" i="1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𝑣</m:t>
                    </m:r>
                    <m:d>
                      <m:dPr>
                        <m:ctrlPr>
                          <a:rPr lang="en-SE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600" i="1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32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We use Value Iteration to solve it. Table shows the iteration process until convergence (not using in-place updates for clarity). Solution:</a:t>
                </a:r>
                <a14:m>
                  <m:oMath xmlns:m="http://schemas.openxmlformats.org/officeDocument/2006/math"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 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 </m:t>
                    </m:r>
                    <m:sSub>
                      <m:sSub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9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 policy: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1900" b="0" i="1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;</m:t>
                    </m:r>
                    <m:sSub>
                      <m:sSub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9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9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</m:oMath>
                </a14:m>
                <a:endParaRPr lang="en-US" sz="19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D4665C-8003-4B7A-BF53-92962A04CF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574" y="682872"/>
                <a:ext cx="8627226" cy="3719360"/>
              </a:xfrm>
              <a:blipFill>
                <a:blip r:embed="rId3"/>
                <a:stretch>
                  <a:fillRect l="-141" t="-11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2E7D3-033D-4135-BFE1-C7321D303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39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565518-47B7-4318-BB87-16EF35F07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513" y="33612"/>
            <a:ext cx="2301852" cy="19744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B2A41E-54DB-4A60-A8D3-B6BE2E5FCDAA}"/>
              </a:ext>
            </a:extLst>
          </p:cNvPr>
          <p:cNvSpPr txBox="1"/>
          <p:nvPr/>
        </p:nvSpPr>
        <p:spPr>
          <a:xfrm>
            <a:off x="7950513" y="339337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8B45AA-65CB-4ABA-A8D1-A0AFE1DEDC58}"/>
              </a:ext>
            </a:extLst>
          </p:cNvPr>
          <p:cNvSpPr txBox="1"/>
          <p:nvPr/>
        </p:nvSpPr>
        <p:spPr>
          <a:xfrm>
            <a:off x="8189506" y="825843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64916D7-D5F5-401D-8923-17D78FB8EE47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86" y="4287546"/>
            <a:ext cx="5388586" cy="2605190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AEE70B7-A56F-4A5D-8E32-A41BA1B1AC52}"/>
              </a:ext>
            </a:extLst>
          </p:cNvPr>
          <p:cNvSpPr txBox="1"/>
          <p:nvPr/>
        </p:nvSpPr>
        <p:spPr>
          <a:xfrm>
            <a:off x="1361779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  <a:endParaRPr lang="en-S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176813-7B59-476E-AB27-F64FA89B6E2A}"/>
              </a:ext>
            </a:extLst>
          </p:cNvPr>
          <p:cNvSpPr txBox="1"/>
          <p:nvPr/>
        </p:nvSpPr>
        <p:spPr>
          <a:xfrm>
            <a:off x="226253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  <a:endParaRPr lang="en-S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A97850A-3E7E-47C3-BEDA-28877074488C}"/>
              </a:ext>
            </a:extLst>
          </p:cNvPr>
          <p:cNvSpPr txBox="1"/>
          <p:nvPr/>
        </p:nvSpPr>
        <p:spPr>
          <a:xfrm>
            <a:off x="3154972" y="5662452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  <a:endParaRPr lang="en-SE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3F93AED-2893-4190-8C1A-BA4BAB1BFD0E}"/>
              </a:ext>
            </a:extLst>
          </p:cNvPr>
          <p:cNvSpPr/>
          <p:nvPr/>
        </p:nvSpPr>
        <p:spPr>
          <a:xfrm rot="5400000">
            <a:off x="1878323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48F02066-165D-44AA-850A-E1936EFB0965}"/>
              </a:ext>
            </a:extLst>
          </p:cNvPr>
          <p:cNvSpPr/>
          <p:nvPr/>
        </p:nvSpPr>
        <p:spPr>
          <a:xfrm rot="5400000">
            <a:off x="2766664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01C72138-68F3-4A64-8FFC-B8F48175AC5F}"/>
              </a:ext>
            </a:extLst>
          </p:cNvPr>
          <p:cNvSpPr/>
          <p:nvPr/>
        </p:nvSpPr>
        <p:spPr>
          <a:xfrm rot="5400000">
            <a:off x="3659736" y="536150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200" b="0" i="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4" name="Table 23">
                <a:extLst>
                  <a:ext uri="{FF2B5EF4-FFF2-40B4-BE49-F238E27FC236}">
                    <a16:creationId xmlns:a16="http://schemas.microsoft.com/office/drawing/2014/main" id="{26F7C012-DE73-45DA-BE5F-D7CFA85D478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01806"/>
                  </p:ext>
                </p:extLst>
              </p:nvPr>
            </p:nvGraphicFramePr>
            <p:xfrm>
              <a:off x="6517177" y="4884115"/>
              <a:ext cx="2505482" cy="164592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39010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492590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2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2222" r="-260494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2222" r="-102885" b="-5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2222" r="-1905" b="-5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02222" r="-260494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02222" r="-102885" b="-4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02222" r="-1905" b="-4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Iter1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197826" r="-260494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197826" r="-102885" b="-3130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197826" r="-1905" b="-3130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Iter2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304444" r="-260494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304444" r="-102885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304444" r="-190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Iter3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404444" r="-260494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404444" r="-102885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404444" r="-190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Iter4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51852" t="-504444" r="-260494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196154" t="-504444" r="-102885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6"/>
                          <a:stretch>
                            <a:fillRect l="-293333" t="-504444" r="-190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/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smtClean="0">
                            <a:effectLst/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400" b="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0" smtClean="0">
                            <a:effectLst/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</m:oMath>
                </a14:m>
                <a:r>
                  <a:rPr lang="en-US" sz="1400" dirty="0"/>
                  <a:t> column is omitted</a:t>
                </a:r>
              </a:p>
              <a:p>
                <a:r>
                  <a:rPr lang="en-US" sz="1400" dirty="0"/>
                  <a:t>since it is always 0)</a:t>
                </a:r>
                <a:endParaRPr lang="en-SE" sz="1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7C517AA-07ED-4DB7-B496-506AFF6B8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811" y="4326757"/>
                <a:ext cx="2432615" cy="523220"/>
              </a:xfrm>
              <a:prstGeom prst="rect">
                <a:avLst/>
              </a:prstGeom>
              <a:blipFill>
                <a:blip r:embed="rId7"/>
                <a:stretch>
                  <a:fillRect l="-752" t="-2326" b="-104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0149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</p:spPr>
            <p:txBody>
              <a:bodyPr/>
              <a:lstStyle/>
              <a:p>
                <a:r>
                  <a:rPr lang="en-US" sz="3600" dirty="0"/>
                  <a:t>MC, TD, </a:t>
                </a:r>
                <a:r>
                  <a:rPr lang="en-US" sz="3600" dirty="0" err="1"/>
                  <a:t>Sarsa</a:t>
                </a:r>
                <a:r>
                  <a:rPr lang="en-US" sz="3600" dirty="0"/>
                  <a:t>, QL w.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3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9CCD9C-1EA4-470C-AAC7-85E889C4CC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304800" y="274638"/>
                <a:ext cx="8534400" cy="868362"/>
              </a:xfrm>
              <a:blipFill>
                <a:blip r:embed="rId3"/>
                <a:stretch>
                  <a:fillRect b="-132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With learning rate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completely overwritten in each update</a:t>
                </a:r>
              </a:p>
              <a:p>
                <a:pPr lvl="1"/>
                <a:r>
                  <a:rPr lang="en-US" dirty="0"/>
                  <a:t>The extreme case of “more recent visits are given more weight”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update equations simplify to: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MC (every-visit):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TD: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b="0" dirty="0" err="1">
                    <a:solidFill>
                      <a:schemeClr val="tx1"/>
                    </a:solidFill>
                  </a:rPr>
                  <a:t>Sarsa</a:t>
                </a:r>
                <a:r>
                  <a:rPr lang="en-US" b="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QL: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lim>
                            </m:limLow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3064" y="1143000"/>
                <a:ext cx="8626136" cy="5334000"/>
              </a:xfrm>
              <a:blipFill>
                <a:blip r:embed="rId4"/>
                <a:stretch>
                  <a:fillRect l="-1201" t="-2629" b="-2594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856917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(Simple)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B.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an episode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lvl="0" indent="0" algn="just">
                  <a:lnSpc>
                    <a:spcPct val="150000"/>
                  </a:lnSpc>
                  <a:buNone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6417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976" y="274638"/>
            <a:ext cx="3111623" cy="868362"/>
          </a:xfrm>
        </p:spPr>
        <p:txBody>
          <a:bodyPr/>
          <a:lstStyle/>
          <a:p>
            <a:r>
              <a:rPr lang="en-US" dirty="0"/>
              <a:t>MC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m:rPr>
                        <m:sty m:val="p"/>
                      </m:rPr>
                      <a:rPr lang="en-US" sz="1800" b="0" i="0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3′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−1.5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+1.5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−1.25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3′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misleading: based on EP1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3′→2→3→4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agent needs 3 steps to get to the terminal state by moving left in the 1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but in fact it only needs 1 step by moving right in the 2</a:t>
                </a:r>
                <a:r>
                  <a:rPr lang="en-US" sz="1800" kern="100" baseline="30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 to state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That is why “more recent visits are given more weight”. In the extreme case, if learning rate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each </a:t>
                </a:r>
                <a14:m>
                  <m:oMath xmlns:m="http://schemas.openxmlformats.org/officeDocument/2006/math"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𝑆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completely overwritten in each update, and we have a more correct estimate of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</m:t>
                                </m:r>
                              </m:e>
                              <m:sup>
                                <m:r>
                                  <a:rPr lang="en-US" sz="1800" b="0" i="1" kern="100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−3−0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−2−0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𝑉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+1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8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214" t="-675" r="-10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41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1.25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2535131"/>
                  </p:ext>
                </p:extLst>
              </p:nvPr>
            </p:nvGraphicFramePr>
            <p:xfrm>
              <a:off x="6191220" y="2944746"/>
              <a:ext cx="2832190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52017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5196" y="274638"/>
            <a:ext cx="3111623" cy="868362"/>
          </a:xfrm>
        </p:spPr>
        <p:txBody>
          <a:bodyPr/>
          <a:lstStyle/>
          <a:p>
            <a:r>
              <a:rPr lang="en-US" dirty="0"/>
              <a:t>TD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</m:t>
                        </m:r>
                        <m:r>
                          <a:rPr lang="en-US" sz="1400" b="0" i="1" kern="1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−.5</m:t>
                        </m:r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0.725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SE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𝑉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−.5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−1+0+.5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0.75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42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725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91435929"/>
                  </p:ext>
                </p:extLst>
              </p:nvPr>
            </p:nvGraphicFramePr>
            <p:xfrm>
              <a:off x="6191220" y="2944746"/>
              <a:ext cx="2832190" cy="109728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3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3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000" r="-259783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000" r="-100840" b="-2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000" r="-1695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1000" y="3360420"/>
            <a:ext cx="583708" cy="274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>
            <a:off x="8138160" y="3660708"/>
            <a:ext cx="369986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87066" y="369088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3859345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43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625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252" t="-1484" b="-15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91290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3391290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>
            <a:off x="7743176" y="3124621"/>
            <a:ext cx="344456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01339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3,∗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l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(0,0)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</m:t>
                        </m:r>
                        <m:func>
                          <m:funcPr>
                            <m:ctrlP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(</m:t>
                            </m:r>
                            <m:r>
                              <a:rPr lang="en-US" sz="1800" b="0" i="1" kern="10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−.5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 0)</m:t>
                            </m:r>
                          </m:e>
                        </m:func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𝛼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Times New Roman" panose="020206030504050203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𝑟</m:t>
                            </m:r>
                          </m:e>
                        </m:d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.5</m:t>
                    </m:r>
                    <m:d>
                      <m:dPr>
                        <m:ctrlP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−1+0−0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0.5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536" t="-59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44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663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−0.5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sz="1200" b="1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lang="en-SE" sz="1200" b="1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Table 36">
                <a:extLst>
                  <a:ext uri="{FF2B5EF4-FFF2-40B4-BE49-F238E27FC236}">
                    <a16:creationId xmlns:a16="http://schemas.microsoft.com/office/drawing/2014/main" id="{F2B0529E-C966-4F9B-8D90-D768CAE6DF6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7966315"/>
                  </p:ext>
                </p:extLst>
              </p:nvPr>
            </p:nvGraphicFramePr>
            <p:xfrm>
              <a:off x="4925219" y="2658135"/>
              <a:ext cx="4142581" cy="82296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2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2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0000" r="-543023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0000" r="-407609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0000" r="-3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0000" r="-22134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0000" r="-111828" b="-1173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0000" r="-1961" b="-1173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FED6791-DCB7-4BF3-8747-637CF9A468D8}"/>
              </a:ext>
            </a:extLst>
          </p:cNvPr>
          <p:cNvCxnSpPr>
            <a:cxnSpLocks/>
          </p:cNvCxnSpPr>
          <p:nvPr/>
        </p:nvCxnSpPr>
        <p:spPr bwMode="auto">
          <a:xfrm flipH="1">
            <a:off x="7810500" y="3124621"/>
            <a:ext cx="876299" cy="23317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6BEB098-B79B-4033-BD3A-F5D90FAC334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120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AE3517-0A64-4318-B890-F31F2A501E14}"/>
              </a:ext>
            </a:extLst>
          </p:cNvPr>
          <p:cNvCxnSpPr>
            <a:cxnSpLocks/>
          </p:cNvCxnSpPr>
          <p:nvPr/>
        </p:nvCxnSpPr>
        <p:spPr bwMode="auto">
          <a:xfrm>
            <a:off x="7670476" y="3120408"/>
            <a:ext cx="373866" cy="1865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64652B-5C37-4B0F-9AFC-75EF7E132FFA}"/>
              </a:ext>
            </a:extLst>
          </p:cNvPr>
          <p:cNvCxnSpPr>
            <a:cxnSpLocks/>
          </p:cNvCxnSpPr>
          <p:nvPr/>
        </p:nvCxnSpPr>
        <p:spPr bwMode="auto">
          <a:xfrm>
            <a:off x="7136278" y="3120408"/>
            <a:ext cx="882826" cy="23738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5300026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A4AD-460E-44C5-B1AA-9079A6C7C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MC, TD, </a:t>
            </a:r>
            <a:r>
              <a:rPr lang="en-US" dirty="0" err="1">
                <a:solidFill>
                  <a:srgbClr val="C00000"/>
                </a:solidFill>
              </a:rPr>
              <a:t>Sarsa</a:t>
            </a:r>
            <a:r>
              <a:rPr lang="en-US" dirty="0">
                <a:solidFill>
                  <a:srgbClr val="C00000"/>
                </a:solidFill>
              </a:rPr>
              <a:t>, QL (Complex)</a:t>
            </a:r>
            <a:endParaRPr lang="en-SE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C. Assume learning rate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18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Consider 8 given consecutive episodes in the form of (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s,a,r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 (we do not consider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𝜖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-greedy exploration here):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800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Derive the following: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MC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 value functions </a:t>
                </a:r>
                <a14:m>
                  <m:oMath xmlns:m="http://schemas.openxmlformats.org/officeDocument/2006/math"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TD learning. 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</a:t>
                </a:r>
                <a:r>
                  <a:rPr lang="en-US" sz="1800" kern="1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lvl="0" indent="-34290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</a:t>
                </a:r>
                <a14:m>
                  <m:oMath xmlns:m="http://schemas.openxmlformats.org/officeDocument/2006/math"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b="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𝑎</m:t>
                    </m:r>
                    <m:r>
                      <a:rPr lang="en-US" sz="1800" i="1" kern="100" dirty="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after Q learning, and the resulting policy.</a:t>
                </a:r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F27AD2-054A-4C1E-9A42-57F360CC6D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0B0A8-8743-4CA8-BE7E-5D1FE18F3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558414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MC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49749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MC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</p:spPr>
            <p:txBody>
              <a:bodyPr>
                <a:noAutofit/>
              </a:bodyPr>
              <a:lstStyle/>
              <a:p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EP1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sz="1800" dirty="0"/>
                  <a:t>):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8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8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US" sz="1800" i="1" kern="100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EP2-3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same as EP1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124289"/>
                <a:ext cx="5707385" cy="6316971"/>
              </a:xfrm>
              <a:blipFill>
                <a:blip r:embed="rId3"/>
                <a:stretch>
                  <a:fillRect l="-855" t="-4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47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BDCEC8BD-C436-4133-A23B-4C3C17658D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66054514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39220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MC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update equation: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𝐺</m:t>
                        </m:r>
                      </m:e>
                      <m:sub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</m:sub>
                    </m:sSub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 −1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−1),(2,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−1),(3,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−1),(4,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MC (every-visit w. EP4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3′→2′→1′→1→2→3→4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):</a:t>
                </a:r>
              </a:p>
              <a:p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backward: </a:t>
                </a: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SE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(2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nd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(1′)=−5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(3′)←−1+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(2′)=−6</m:t>
                    </m:r>
                  </m:oMath>
                </a14:m>
                <a:r>
                  <a:rPr lang="en-US" sz="1400" kern="1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(1</a:t>
                </a:r>
                <a:r>
                  <a:rPr lang="en-US" sz="1400" kern="100" baseline="300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st</a:t>
                </a: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 visit)</a:t>
                </a: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Update </a:t>
                </a:r>
                <a14:m>
                  <m:oMath xmlns:m="http://schemas.openxmlformats.org/officeDocument/2006/math"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forward:</a:t>
                </a: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(3′)=−6</m:t>
                    </m:r>
                  </m:oMath>
                </a14:m>
                <a:endParaRPr lang="en-US" sz="14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(2′)=−5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(1′)=−4</m:t>
                    </m:r>
                  </m:oMath>
                </a14:m>
                <a:endParaRPr lang="en-US" sz="1400" b="0" i="1" kern="100" dirty="0">
                  <a:solidFill>
                    <a:schemeClr val="tx1"/>
                  </a:solidFill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US" sz="1400" b="0" i="1" kern="100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𝐺</m:t>
                    </m:r>
                    <m:d>
                      <m:dPr>
                        <m:ctrlP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400" b="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EP5-8: same as EP4</a:t>
                </a:r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79899"/>
                <a:ext cx="5734020" cy="6694611"/>
              </a:xfrm>
              <a:blipFill>
                <a:blip r:embed="rId3"/>
                <a:stretch>
                  <a:fillRect l="-319" t="-18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975007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7756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TD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90677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C227B-A3A4-4840-90F1-4D3D22D25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405F2-4E3E-4101-B0BD-EE32F5487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4800" dirty="0">
                <a:solidFill>
                  <a:srgbClr val="C00000"/>
                </a:solidFill>
              </a:rPr>
              <a:t>Two-Branch Example</a:t>
            </a:r>
            <a:endParaRPr lang="en-SE" sz="48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866A18-3E46-471E-AD81-8A18A53BE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2423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TD EP1-3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14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140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=0, </m:t>
                    </m:r>
                  </m:oMath>
                </a14:m>
                <a:endParaRPr lang="en-SE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4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14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14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14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4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Arrows denote bootstrap dependencies, e.g., </a:t>
                </a:r>
                <a14:m>
                  <m:oMath xmlns:m="http://schemas.openxmlformats.org/officeDocument/2006/math"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(2)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bootstraps off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(4)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They also denote direction of information flow during learning, e.g.,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the external learning signal, and info flows  </a:t>
                </a: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0590" y="97104"/>
                <a:ext cx="5707385" cy="6982289"/>
              </a:xfrm>
              <a:blipFill>
                <a:blip r:embed="rId3"/>
                <a:stretch>
                  <a:fillRect l="-321" t="-175" r="-32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50</a:t>
            </a:fld>
            <a:endParaRPr lang="en-US" altLang="zh-CN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3D7C09-92E3-419B-8969-47966C6ABCB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39575D65-1F94-4ED9-9AC7-53520F14F4C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66930773"/>
                  </p:ext>
                </p:extLst>
              </p:nvPr>
            </p:nvGraphicFramePr>
            <p:xfrm>
              <a:off x="6191220" y="2944746"/>
              <a:ext cx="2832190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93478" r="-25978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93478" r="-100840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93478" r="-1695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504444" r="-25978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504444" r="-100840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504444" r="-1695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EP5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604444" r="-25978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604444" r="-100840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604444" r="-1695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7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7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7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8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8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8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C2E3FB-E9C9-46DE-A907-35EA4844F15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788740-AE71-4CB1-9FEB-25678AFCE43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E2F52F-4FBD-4823-B9BE-9C709A68C57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6F8CCF5-8395-4C53-A9DA-F2678C606B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FE38CF8-C3DF-4E90-BC2B-57B75E3E8B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CB0431-FFA9-4435-8469-50D3B4340F4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D00A8A5-EE62-4399-98C8-CF699D60C43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4A179C7-E9B7-4514-8F3F-CB74688E7EC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BF9BC3-FB30-489A-914C-9F43EDBDBC3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773425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5B5E2-91FF-425C-AADC-7332CF8EF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134" y="274638"/>
            <a:ext cx="3253666" cy="868362"/>
          </a:xfrm>
        </p:spPr>
        <p:txBody>
          <a:bodyPr/>
          <a:lstStyle/>
          <a:p>
            <a:r>
              <a:rPr lang="en-US" dirty="0"/>
              <a:t>TD EP4-8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 equation: </a:t>
                </a:r>
                <a14:m>
                  <m:oMath xmlns:m="http://schemas.openxmlformats.org/officeDocument/2006/math"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4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4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4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=−1−2=−3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</m:t>
                    </m:r>
                    <m:r>
                      <a:rPr lang="en-US" sz="14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=−1−3=−4</m:t>
                    </m:r>
                  </m:oMath>
                </a14:m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=−1−4=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=−1−3=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sz="140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4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4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4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5=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</m:oMath>
                </a14:m>
                <a:endParaRPr lang="en-SE" sz="1400" kern="100" dirty="0">
                  <a:solidFill>
                    <a:srgbClr val="0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=−1−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6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−7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−5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−6</m:t>
                    </m:r>
                  </m:oMath>
                </a14:m>
                <a:endParaRPr kumimoji="0" lang="en-SE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L="342900" marR="0" lvl="0" indent="-34290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←−1+</m:t>
                    </m:r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𝑉</m:t>
                    </m:r>
                    <m:d>
                      <m:dPr>
                        <m:ctrlPr>
                          <a:rPr kumimoji="0" lang="en-SE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4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4</m:t>
                        </m:r>
                      </m:e>
                    </m:d>
                    <m:r>
                      <a:rPr kumimoji="0" lang="en-US" sz="14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=−1+0=</m:t>
                    </m:r>
                    <m:r>
                      <a:rPr kumimoji="0" lang="en-US" sz="1400" b="0" i="1" u="none" strike="noStrike" kern="1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−1</m:t>
                    </m:r>
                  </m:oMath>
                </a14:m>
                <a:endParaRPr kumimoji="0" lang="en-US" sz="2000" b="0" i="0" u="none" strike="noStrike" kern="1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marR="0" lvl="0" algn="just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sz="14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EP6-8 omitted. </a:t>
                </a:r>
                <a:endParaRPr lang="en-SE" sz="14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75C6624-43C6-4C4B-864E-9A0B533471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79899"/>
                <a:ext cx="5322163" cy="6694611"/>
              </a:xfrm>
              <a:blipFill>
                <a:blip r:embed="rId3"/>
                <a:stretch>
                  <a:fillRect l="-229" t="-182" r="-28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8E3B9F-B842-4351-8445-6AC4E054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41ADA954-1463-475A-8E50-C85FEF31C1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0578887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B9F53245-513E-46F0-97D9-E26B6D9A940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19C308-C49C-4E1A-A768-888E48C13F59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6F7233-34A6-4D99-BE82-3149033F4166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C7657A8-4F3A-4E24-BFD7-74388C93274C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034A484-CBC5-48C9-8D3B-777453777893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B9DA828-A471-4A14-AC79-E84E53518F5F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A4874AF-1ACF-49DA-A16E-140BE4E66E7C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F1C7D1A-1783-4E0F-BC36-F49A36BECDB7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6FB39F5-1039-4F73-A7B2-EEBC4B36C3E9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A8F6E76-90E2-40E7-9433-9AF948E082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FAC17-AFD4-4823-9FB4-09773D52647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6DE5C8-DA58-416C-A286-BA3BFFD3EBB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021299C-8F5E-4C79-B67F-93EE5C2AA00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5546ADC-38C4-4015-BA7E-46ACCA019A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50026EE-0ED6-47B0-B770-FDD6B5CAB6C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2FCBB33-A4F8-4E20-8B1A-BA73BB1D034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073638B-90D7-44CC-B5E7-5B2331F02B4D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1D09AA-3416-447F-B175-B43525D67929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5518BA1-2985-4951-BA9F-A315133AB2D5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ADDF923-65A8-4830-B411-52D4B472551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DDD6BA-5016-40F2-BCED-720A725567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1B76D1-6D42-4599-A2C9-C6B14CBEB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75801F0E-28A6-4887-A8E3-12821D8BBB9B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757743"/>
            <a:ext cx="475891" cy="19864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961FDC02-F890-41AE-861E-8270A504616C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093D060-17CE-4690-9E17-4AC0DC15F921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2108593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236F0-085D-4E41-9DD1-CF89B2C8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 Failed to Converge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failed to converge for this set of episodes, </a:t>
                </a:r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all value functions grow increasingly negative.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reason is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bootstrap off each other and form a bootstrap dependency cycle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i.e., a cycle of 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TD updates: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…</m:t>
                    </m:r>
                  </m:oMath>
                </a14:m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/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An analogy: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2</a:t>
                </a:r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students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are copyin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 from each other, but they never get any true reward feedback from the external teacher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US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left, and is bootstrapped off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moving right. Even though 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(3)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 to the correct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when it moves right to state 4, the episode ends immediately afterwards, so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do not have a chance to bootstrap off </a:t>
                </a:r>
                <a14:m>
                  <m:oMath xmlns:m="http://schemas.openxmlformats.org/officeDocument/2006/math">
                    <m:r>
                      <a:rPr lang="en-US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b="0" i="1" kern="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the episode does not end immediately, but the agent moves left again, then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will have a chance to bootstrap off the new </a:t>
                </a:r>
                <a14:m>
                  <m:oMath xmlns:m="http://schemas.openxmlformats.org/officeDocument/2006/math">
                    <m:r>
                      <a:rPr lang="en-US" sz="3200" i="1" ker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SE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</m:oMath>
                </a14:m>
                <a:r>
                  <a:rPr lang="en-US" sz="3200" kern="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and they may converge to the correct values.</a:t>
                </a:r>
                <a:endParaRPr lang="en-SE" sz="3200" kern="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898494-9642-44E5-BF34-F9C00DBD2B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7452" y="1065320"/>
                <a:ext cx="5521911" cy="5709190"/>
              </a:xfrm>
              <a:blipFill>
                <a:blip r:embed="rId3"/>
                <a:stretch>
                  <a:fillRect l="-1104" t="-1709" r="-20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463E5-99F8-411E-B425-38BFF9A73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52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63DF-A884-4254-BBE7-311832A870C0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2535" y="1143000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d>
                                  <m:dPr>
                                    <m:ctrlPr>
                                      <a:rPr lang="en-SE" sz="1200" b="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lang="en-US" sz="12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12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oMath>
                            </m:oMathPara>
                          </a14:m>
                          <a:endParaRPr lang="en-SE" sz="2000" b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SE" sz="20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78318309-070C-4A53-A4EE-B38212B8FE1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3374320"/>
                  </p:ext>
                </p:extLst>
              </p:nvPr>
            </p:nvGraphicFramePr>
            <p:xfrm>
              <a:off x="6191220" y="2944746"/>
              <a:ext cx="2832190" cy="329184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835375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556823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719996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TD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222" r="-259783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222" r="-100840" b="-11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222" r="-1695" b="-11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Init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2222" r="-259783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2222" r="-100840" b="-10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2222" r="-1695" b="-10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003586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EP1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02222" r="-25978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02222" r="-100840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02222" r="-1695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EP2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02222" r="-25978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02222" r="-100840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02222" r="-1695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EP3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402222" r="-25978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402222" r="-100840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402222" r="-1695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248352" r="-259783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248352" r="-100840" b="-257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248352" r="-1695" b="-25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923919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EP4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352222" r="-259783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352222" r="-100840" b="-1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352222" r="-1695" b="-16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57486357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>
                              <a:effectLst/>
                            </a:rPr>
                            <a:t>After EP6</a:t>
                          </a:r>
                          <a:endParaRPr lang="en-SE" sz="2000" b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904444" r="-25978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904444" r="-100840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904444" r="-1695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7382102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EP7</a:t>
                          </a:r>
                          <a:endParaRPr lang="en-SE" sz="20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004444" r="-25978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004444" r="-100840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004444" r="-1695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3872341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b="0" dirty="0">
                              <a:effectLst/>
                            </a:rPr>
                            <a:t>After EP8</a:t>
                          </a:r>
                          <a:endParaRPr lang="en-SE" sz="20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0000" t="-1104444" r="-25978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93277" t="-1104444" r="-100840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95763" t="-1104444" r="-1695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306926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1C6845-E2AB-425C-BB87-735F69A2FEC7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41354FC-2EDE-4E79-B766-B89FDBB53378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41471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A537115-D949-4969-A023-9A2FBBFA3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2593BC0-F2B9-4EE5-BF71-1D86C803D1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709240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B2C2015-7DA0-4622-A6E5-549357C31E48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35854E3-4ABE-4572-BDEF-A06D025DF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7386963" y="3959443"/>
            <a:ext cx="506027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1FB1EA-5286-4CC3-92E0-66650BEDF411}"/>
              </a:ext>
            </a:extLst>
          </p:cNvPr>
          <p:cNvCxnSpPr>
            <a:cxnSpLocks/>
          </p:cNvCxnSpPr>
          <p:nvPr/>
        </p:nvCxnSpPr>
        <p:spPr bwMode="auto">
          <a:xfrm>
            <a:off x="7430929" y="473707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C4C54A-3E30-4A52-B2D3-9CC17E6CA283}"/>
              </a:ext>
            </a:extLst>
          </p:cNvPr>
          <p:cNvCxnSpPr>
            <a:cxnSpLocks/>
          </p:cNvCxnSpPr>
          <p:nvPr/>
        </p:nvCxnSpPr>
        <p:spPr bwMode="auto">
          <a:xfrm>
            <a:off x="7430081" y="4234174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0EC09C-C4EF-459A-8F91-21F7ED6E1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7179" y="341686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DEC7F6D-0C37-4FB0-A012-DED2047C9EE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5671" y="369096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5DA6F77-952F-42C3-A8CF-7798B712374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394728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1C6ED97-E712-406D-9D71-02C58090DAD8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645" y="422672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18DA0A8-0A13-4A55-A180-53F1E036E5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06464" y="452854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0F51B-A45D-4F98-9543-902E4744063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21140" y="4831059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B0D48D6-DDE6-4F49-B43F-9D72E4F9E5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427198" y="4480773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D5D5404-9F1C-48AC-97ED-53D3955845D0}"/>
              </a:ext>
            </a:extLst>
          </p:cNvPr>
          <p:cNvCxnSpPr>
            <a:cxnSpLocks/>
          </p:cNvCxnSpPr>
          <p:nvPr/>
        </p:nvCxnSpPr>
        <p:spPr bwMode="auto">
          <a:xfrm>
            <a:off x="8098700" y="4219387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20BD6C8-D11B-4D82-84F6-2A52F048DBCB}"/>
              </a:ext>
            </a:extLst>
          </p:cNvPr>
          <p:cNvCxnSpPr>
            <a:cxnSpLocks/>
          </p:cNvCxnSpPr>
          <p:nvPr/>
        </p:nvCxnSpPr>
        <p:spPr bwMode="auto">
          <a:xfrm>
            <a:off x="7308450" y="4254866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0A291A3-55EC-4E51-AC10-1A0793DDEB93}"/>
              </a:ext>
            </a:extLst>
          </p:cNvPr>
          <p:cNvCxnSpPr>
            <a:cxnSpLocks/>
          </p:cNvCxnSpPr>
          <p:nvPr/>
        </p:nvCxnSpPr>
        <p:spPr bwMode="auto">
          <a:xfrm flipH="1">
            <a:off x="8078680" y="4488247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D30A290-34E0-45B4-9D59-E2DE78BB825C}"/>
              </a:ext>
            </a:extLst>
          </p:cNvPr>
          <p:cNvCxnSpPr>
            <a:cxnSpLocks/>
          </p:cNvCxnSpPr>
          <p:nvPr/>
        </p:nvCxnSpPr>
        <p:spPr bwMode="auto">
          <a:xfrm>
            <a:off x="7419965" y="4737051"/>
            <a:ext cx="382154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0ADBC45-22E7-4DC1-BFE1-7407612D3C56}"/>
              </a:ext>
            </a:extLst>
          </p:cNvPr>
          <p:cNvCxnSpPr>
            <a:cxnSpLocks/>
          </p:cNvCxnSpPr>
          <p:nvPr/>
        </p:nvCxnSpPr>
        <p:spPr bwMode="auto">
          <a:xfrm flipH="1">
            <a:off x="8796348" y="50771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9383D19-C594-4CE6-B39E-F214B5DE8A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417082" y="4983650"/>
            <a:ext cx="385037" cy="24213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296224D-AC95-493C-8E41-7322409860D8}"/>
              </a:ext>
            </a:extLst>
          </p:cNvPr>
          <p:cNvCxnSpPr>
            <a:cxnSpLocks/>
          </p:cNvCxnSpPr>
          <p:nvPr/>
        </p:nvCxnSpPr>
        <p:spPr bwMode="auto">
          <a:xfrm>
            <a:off x="8088584" y="4722264"/>
            <a:ext cx="486007" cy="23411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7CDB5C-B7A0-487A-988A-80498CD83F8D}"/>
              </a:ext>
            </a:extLst>
          </p:cNvPr>
          <p:cNvCxnSpPr>
            <a:cxnSpLocks/>
          </p:cNvCxnSpPr>
          <p:nvPr/>
        </p:nvCxnSpPr>
        <p:spPr bwMode="auto">
          <a:xfrm>
            <a:off x="7298334" y="4757743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26D530B-227B-4883-B412-B7B042E5D0AE}"/>
              </a:ext>
            </a:extLst>
          </p:cNvPr>
          <p:cNvCxnSpPr>
            <a:cxnSpLocks/>
          </p:cNvCxnSpPr>
          <p:nvPr/>
        </p:nvCxnSpPr>
        <p:spPr bwMode="auto">
          <a:xfrm flipH="1">
            <a:off x="8068564" y="4991124"/>
            <a:ext cx="482376" cy="27434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446412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 err="1"/>
              <a:t>Sarsa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49865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54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</p:spPr>
            <p:txBody>
              <a:bodyPr>
                <a:normAutofit fontScale="55000" lnSpcReduction="20000"/>
              </a:bodyPr>
              <a:lstStyle/>
              <a:p>
                <a:pPr lvl="0"/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</m:e>
                    </m:d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≡0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.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Initialize </a:t>
                </a:r>
                <a14:m>
                  <m:oMath xmlns:m="http://schemas.openxmlformats.org/officeDocument/2006/math"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1,∗</m:t>
                        </m:r>
                      </m:e>
                    </m:d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e>
                    </m:d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=0</m:t>
                    </m:r>
                  </m:oMath>
                </a14:m>
                <a:endParaRPr lang="en-SE" sz="32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b="0" i="1" kern="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solidFill>
                    <a:srgbClr val="C00000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</a:t>
                </a:r>
                <a:r>
                  <a:rPr lang="en-US" sz="32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32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32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3200" b="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3200" b="0" i="1" kern="100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32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  <m:r>
                      <a:rPr lang="en-US" sz="32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32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32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←−1+</m:t>
                    </m:r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=−1+0=−1</m:t>
                    </m:r>
                  </m:oMath>
                </a14:m>
                <a:endParaRPr lang="en-US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9" y="239697"/>
                <a:ext cx="4870290" cy="6161102"/>
              </a:xfrm>
              <a:blipFill>
                <a:blip r:embed="rId2"/>
                <a:stretch>
                  <a:fillRect l="-1001" t="-13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21">
            <a:extLst>
              <a:ext uri="{FF2B5EF4-FFF2-40B4-BE49-F238E27FC236}">
                <a16:creationId xmlns:a16="http://schemas.microsoft.com/office/drawing/2014/main" id="{A959D0E1-7E03-4C49-97E7-0AAF990A20EE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3" name="Table 22">
                <a:extLst>
                  <a:ext uri="{FF2B5EF4-FFF2-40B4-BE49-F238E27FC236}">
                    <a16:creationId xmlns:a16="http://schemas.microsoft.com/office/drawing/2014/main" id="{71A31D2E-2B30-4D87-B1DD-D49A3215C5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458911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4" name="Title 1">
            <a:extLst>
              <a:ext uri="{FF2B5EF4-FFF2-40B4-BE49-F238E27FC236}">
                <a16:creationId xmlns:a16="http://schemas.microsoft.com/office/drawing/2014/main" id="{535D89A0-C424-4E68-9ACE-956A68A45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A10B90-F48B-4B6E-B909-F50BADE4017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7F4C98C-0666-44DF-B967-C8B23310A66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31F3B7F-8FFE-4953-9A77-631101D91AA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62994B-79B0-4567-AC7A-99D44542EB7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664B353-B49A-44C6-AC8D-CD1DC53CAA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824C5A9-53B4-4FFA-8118-DB5294A56B6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088DF04-684B-49C9-AFD5-8AFFC7C40F8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9C11BEE-385C-4C35-8353-7C056B8E639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892943-9320-45AC-B81D-BA6C3919A5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1395249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0A6-C84B-45FB-A66F-46983C466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55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</p:spPr>
            <p:txBody>
              <a:bodyPr>
                <a:noAutofit/>
              </a:bodyPr>
              <a:lstStyle/>
              <a:p>
                <a:pPr lvl="0"/>
                <a:r>
                  <a:rPr lang="en-US" sz="10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 update equation:</a:t>
                </a:r>
                <a14:m>
                  <m:oMath xmlns:m="http://schemas.openxmlformats.org/officeDocument/2006/math"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0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  <m:r>
                          <a:rPr lang="en-US" sz="10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0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en-US" sz="10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sz="10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900" kern="1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9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9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900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5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9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9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9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9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9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9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9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(</a:t>
                </a:r>
                <a:r>
                  <a:rPr lang="en-US" sz="900" kern="100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EP8 omitted</a:t>
                </a:r>
                <a:r>
                  <a:rPr lang="en-US" sz="9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)</a:t>
                </a:r>
                <a:endParaRPr lang="en-SE" sz="9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3C21D52-1AAC-4FF8-AF75-B3219F92B5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0820" y="0"/>
                <a:ext cx="4927106" cy="6858000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7D3E2FA-7DAB-4CAE-98F1-19FC6C6BED0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C434AE1C-3BF1-418E-8BD2-A237D0DE8F3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876717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itle 1">
            <a:extLst>
              <a:ext uri="{FF2B5EF4-FFF2-40B4-BE49-F238E27FC236}">
                <a16:creationId xmlns:a16="http://schemas.microsoft.com/office/drawing/2014/main" id="{B9FA7E3D-99C2-4EC6-A886-CC00904E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 err="1"/>
              <a:t>Sarsa</a:t>
            </a:r>
            <a:r>
              <a:rPr lang="en-US" dirty="0"/>
              <a:t> EP4-8</a:t>
            </a:r>
            <a:endParaRPr lang="en-SE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1A940A1-C6B3-4B97-AEF4-CC56B25E0462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3E35D1-8F18-49CF-A34B-C971890CE85A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1054026-E336-48AE-905B-19A7BA0CB7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F95786-B7E2-4076-841E-B394F8811AF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494348-D9F1-49CA-BEEC-C5C67C7058B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A87445-BDC1-4B72-A0CA-39F0CCAB05F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561F8F-2928-4326-B5BB-826B15275C0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97B039B-58AE-4A97-8E5E-C7C0C058B03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D77D68-1DA3-488D-B819-2119E561E3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EFF948A-13CE-4BCA-A2D4-81E2676C018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CE2B2EE-96F2-41D2-80DE-2B4B365ECF44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BDE40D0-692D-4957-BE5B-A9C95580C80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8A9FCB6-4CBE-41AF-81E3-F41079D865B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6A309A2-4A56-4CFA-9EFE-D35AC50FF17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7688E20-E8F9-4414-996C-AFBF1279B4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1A6C236-990D-4296-B9D9-395754A1B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4EC38B-995D-4F08-8222-71B4CA123881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F152DD-21DB-43A5-AF7E-72D2BFE4111B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CC18A3-5635-4304-8042-8322FC4C1A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7AD9FBF-A0F8-47F0-8932-F463A12641B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2CC8B2B-8782-4151-9884-1696CA6E32D5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881C8B5-20BD-4E81-98AF-FBF0BB4D91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C5519DD-F2FC-41E5-918E-33A65B25507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8BA25D-B2B0-43D9-A91D-097E4AE08EB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5F376AF-BCC1-42F8-9A27-A1D30909AE5B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6CAE61-76D8-44E5-BF60-11A72071907C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9556D05-7030-47CB-A891-CEE71BC79D0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42150FF-E956-40F7-9E71-E75D5406073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1AFF615E-6669-4EC0-BA48-8297E45A2586}"/>
              </a:ext>
            </a:extLst>
          </p:cNvPr>
          <p:cNvSpPr txBox="1"/>
          <p:nvPr/>
        </p:nvSpPr>
        <p:spPr>
          <a:xfrm>
            <a:off x="4376690" y="5424863"/>
            <a:ext cx="4572000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Q values have converged at EP6. Bootstrap dependency arrows are omitted for EP7-8, since they are the same as EP6.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Red arrows </a:t>
            </a:r>
            <a:r>
              <a:rPr kumimoji="0" lang="en-US" sz="14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SimSun" panose="02010600030101010101" pitchFamily="2" charset="-122"/>
                <a:cs typeface="+mn-cs"/>
              </a:rPr>
              <a:t>denote the stable set of dependencies that keep the Q values stable after EP6.</a:t>
            </a:r>
            <a:endParaRPr lang="en-US" sz="1200" kern="100" dirty="0"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69909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FDEEE-E8F0-48D0-AED9-8E4D6EDF2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5762625" cy="868362"/>
          </a:xfrm>
        </p:spPr>
        <p:txBody>
          <a:bodyPr/>
          <a:lstStyle/>
          <a:p>
            <a:r>
              <a:rPr lang="en-US" dirty="0"/>
              <a:t>Comments on </a:t>
            </a:r>
            <a:r>
              <a:rPr lang="en-US" dirty="0" err="1"/>
              <a:t>Sarsa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right look reasonable: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State-action value functions for moving left look unreasonable: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=−5,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This is because the only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trajectory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with move left actions are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Q values are updated based on only this episode (on-policy), i.e., from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taking action left, it can only take the above trajectory, and reach the goal in 6 steps, hence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=−6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If we had collected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more trajectories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like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could learn the more accurate Q value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Even though the Q values for left actions are inaccurate, the greedy policy is still optimal since right action is always better than left: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5499EA-7776-435F-B31E-8467C1CCF7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43001"/>
                <a:ext cx="4856085" cy="5514974"/>
              </a:xfrm>
              <a:blipFill>
                <a:blip r:embed="rId2"/>
                <a:stretch>
                  <a:fillRect l="-1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3E69C2-65B8-4A0C-9C02-66198DE5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56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4F0FB7B-ACC7-4F5F-9700-5C1FF8FF9F2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7" name="Table 26">
                <a:extLst>
                  <a:ext uri="{FF2B5EF4-FFF2-40B4-BE49-F238E27FC236}">
                    <a16:creationId xmlns:a16="http://schemas.microsoft.com/office/drawing/2014/main" id="{434A0FEC-7D4D-49CB-81C5-6ABE4703FF0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3B29AA6-F960-4AF6-B46D-DA81AE1EC433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505FADE-7C29-4998-B7B7-91BDE25F7A03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AAD4C6-D910-4E98-87EE-1D2B058812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77945E5-20F0-4CD7-8504-0C54CFDEB18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6C647F4-BC5E-45D1-9CED-C3F8313E9FF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609C5F-0722-4F02-9D7E-0A91E95FF9E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ABFA72-2D36-4731-879E-46A34236CFF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290F854-5CF8-457B-B914-9F2E1747EC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409163-988B-4812-B7A3-D06636B30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D42F5D-BB4A-4B01-9B85-5B53E34BA9A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70F1D8B-AD21-43C7-A087-4FC17E59965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B4C620C-6E90-4BFC-9225-13908AE9760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2DCFDFF-528C-4C3B-8A8C-C4636CE5E3DB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E04F0BA-5934-4BBE-9572-507F36CE4C82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3FDC2DC-DD7E-4B99-9671-8F72FFB755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30C0064-86D5-46F3-99A1-89B1D9D99C4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A0E29A-7DA4-4D38-80F8-4A8B3B8FAFA4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A4AF322-05A7-41C1-BE57-4345718F251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21ACC82-6A1D-4330-A25C-69A13DA8729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86D6A2A-F095-4BEF-9CCC-3B6086BF2905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E1918-E05C-4134-B30F-09D9CCE4CCD1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E0638DF-43F2-485C-87EB-E049D6FB4FC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279C494-8EF8-40A8-8FF9-4B65632F1E2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BCF2CC0-5ED9-40E5-9654-71863B70CA6C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58E525-A75E-4E82-9AEC-FFDA8687554D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56461F-E529-4800-BEBF-F124860087B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BA46CB9-F82A-4676-8C0E-8A191685024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5AE6A7B-929D-4E8E-9542-A3C9D4E878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777859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0BEB1-D356-4D37-8EDF-8AEE0974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Sarsa</a:t>
            </a:r>
            <a:r>
              <a:rPr lang="en-US" dirty="0"/>
              <a:t> Converges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When agent moves left from state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𝑙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updated; when agent moves right,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𝑠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32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is updated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bootstrap dependency chain is </a:t>
                </a:r>
                <a14:m>
                  <m:oMath xmlns:m="http://schemas.openxmlformats.org/officeDocument/2006/math">
                    <m:r>
                      <a:rPr lang="en-US" b="0" i="1" kern="1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4</m:t>
                        </m:r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b="0" i="1" kern="10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So there is no bootstrap dependency cycle like TD (</a:t>
                </a:r>
                <a14:m>
                  <m:oMath xmlns:m="http://schemas.openxmlformats.org/officeDocument/2006/math"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𝑉</m:t>
                    </m:r>
                    <m:d>
                      <m:dPr>
                        <m:ctrlP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i="1" kern="1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 kern="10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…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).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bootstrap dependency chain </a:t>
                </a:r>
                <a:r>
                  <a:rPr lang="en-US" sz="32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determines the stable values:</a:t>
                </a: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−5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6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25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5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−1−3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−4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−1−2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−3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−1−1</m:t>
                    </m:r>
                    <m:r>
                      <a:rPr lang="en-US" sz="25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5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25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25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25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(4,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𝑟</m:t>
                    </m:r>
                    <m:r>
                      <a:rPr lang="en-US" sz="25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) =−1+0=−1</m:t>
                    </m:r>
                  </m:oMath>
                </a14:m>
                <a:endParaRPr lang="en-US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8E3843-FB4D-4873-8518-5F1E782FF7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295400"/>
                <a:ext cx="4761870" cy="5479110"/>
              </a:xfrm>
              <a:blipFill>
                <a:blip r:embed="rId3"/>
                <a:stretch>
                  <a:fillRect l="-1152" t="-1782" r="-179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76843-C798-439B-86F0-08EE16DB2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B37A45-C97E-4D68-A3D0-711C92F3910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−5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Table 27">
                <a:extLst>
                  <a:ext uri="{FF2B5EF4-FFF2-40B4-BE49-F238E27FC236}">
                    <a16:creationId xmlns:a16="http://schemas.microsoft.com/office/drawing/2014/main" id="{93219CD6-C7D7-4DF1-9549-EE6635CB2C0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451999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 </a:t>
                          </a:r>
                          <a:r>
                            <a:rPr lang="en-US" sz="1200" dirty="0" err="1">
                              <a:effectLst/>
                            </a:rPr>
                            <a:t>Sarsa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 dirty="0">
                              <a:effectLst/>
                            </a:rPr>
                            <a:t>After EP1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EP4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EP5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16BA80A-8C10-48CA-8F8A-C0FF2F0E68BF}"/>
              </a:ext>
            </a:extLst>
          </p:cNvPr>
          <p:cNvCxnSpPr>
            <a:cxnSpLocks/>
          </p:cNvCxnSpPr>
          <p:nvPr/>
        </p:nvCxnSpPr>
        <p:spPr bwMode="auto">
          <a:xfrm>
            <a:off x="7217544" y="39245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4206882-6124-4B43-8B38-B6170C97BAFF}"/>
              </a:ext>
            </a:extLst>
          </p:cNvPr>
          <p:cNvCxnSpPr>
            <a:cxnSpLocks/>
          </p:cNvCxnSpPr>
          <p:nvPr/>
        </p:nvCxnSpPr>
        <p:spPr bwMode="auto">
          <a:xfrm>
            <a:off x="6144251" y="418311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FA1116D-2C72-40FC-A5FD-92C6A0E3C460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431850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13AF5F-4785-4E40-9E67-440ED2AD182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529059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BF4263-C704-4739-80D5-83B68AD41E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779E061-DBFE-4493-BB07-0C8689807A7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5458" y="3112624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AB1320A-D400-4C23-AA39-2906A9A84A21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392286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E5F0FB-15A7-480F-AB0A-4B15CA23DA6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3176" y="3418418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270BBD6-667A-4553-BB32-75A114DCFB69}"/>
              </a:ext>
            </a:extLst>
          </p:cNvPr>
          <p:cNvCxnSpPr>
            <a:cxnSpLocks/>
          </p:cNvCxnSpPr>
          <p:nvPr/>
        </p:nvCxnSpPr>
        <p:spPr bwMode="auto">
          <a:xfrm flipH="1">
            <a:off x="6662690" y="3683023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35ED8D9-2581-431F-A771-B95EAB55437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50206" y="3670925"/>
            <a:ext cx="936594" cy="207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68EED8E-378B-42C0-AB8C-68C98FA7210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297F0F4-79BF-4FD6-AFAD-D2DBB90DC1F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2E13CBA-C6E1-45F9-8584-5ED3E493917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2A41456-F4EA-4D57-8478-07CD5BDD179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46FD8C8-3391-4B4A-8F2D-E43AC48CEE9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F7F2D5-3CC2-4E50-93EA-B5E1DA1565F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BC9F5C-C6EF-4456-977E-76EEFE70EDAE}"/>
              </a:ext>
            </a:extLst>
          </p:cNvPr>
          <p:cNvCxnSpPr>
            <a:cxnSpLocks/>
          </p:cNvCxnSpPr>
          <p:nvPr/>
        </p:nvCxnSpPr>
        <p:spPr bwMode="auto">
          <a:xfrm>
            <a:off x="6123828" y="3961113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18B2EF-DED1-4394-9D89-4F7B6173E3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073230" y="4140006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E750C99-80E9-4409-9AC1-589C54253115}"/>
              </a:ext>
            </a:extLst>
          </p:cNvPr>
          <p:cNvCxnSpPr>
            <a:cxnSpLocks/>
          </p:cNvCxnSpPr>
          <p:nvPr/>
        </p:nvCxnSpPr>
        <p:spPr bwMode="auto">
          <a:xfrm flipH="1">
            <a:off x="6627716" y="4240277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7334AC-1F51-4D23-96A4-9027AAB7526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70049" y="4225992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453277-C754-4B2F-823A-360B3155840F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170931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87EF2B9-23B7-4135-87C5-D471DCB44DA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515506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7B4CF3A4-9775-4C80-8C53-4DD10779147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601" y="452643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F006986-7D88-4E0D-9C81-D522173D4210}"/>
              </a:ext>
            </a:extLst>
          </p:cNvPr>
          <p:cNvCxnSpPr>
            <a:cxnSpLocks/>
          </p:cNvCxnSpPr>
          <p:nvPr/>
        </p:nvCxnSpPr>
        <p:spPr bwMode="auto">
          <a:xfrm>
            <a:off x="7240148" y="4479754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757C7E0-7E5F-464A-9882-9C9E9534C546}"/>
              </a:ext>
            </a:extLst>
          </p:cNvPr>
          <p:cNvCxnSpPr>
            <a:cxnSpLocks/>
          </p:cNvCxnSpPr>
          <p:nvPr/>
        </p:nvCxnSpPr>
        <p:spPr bwMode="auto">
          <a:xfrm>
            <a:off x="6151217" y="4467920"/>
            <a:ext cx="852258" cy="248739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B1B3284-1D45-4D3E-BEE9-957747D92537}"/>
              </a:ext>
            </a:extLst>
          </p:cNvPr>
          <p:cNvCxnSpPr>
            <a:cxnSpLocks/>
          </p:cNvCxnSpPr>
          <p:nvPr/>
        </p:nvCxnSpPr>
        <p:spPr bwMode="auto">
          <a:xfrm flipH="1">
            <a:off x="6098384" y="4714035"/>
            <a:ext cx="336448" cy="524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7B454E5-10BB-4ACB-AAA7-7C4A50DB144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18845" y="4803315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F15D3DF-3B05-4B00-90CD-D0922DE041A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2463" y="4811039"/>
            <a:ext cx="954336" cy="2624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4283849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Q Learning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619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update equation: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sSub>
                      <m:sSub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</m:e>
                      <m:sub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𝑡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+1</m:t>
                        </m:r>
                      </m:sub>
                    </m:sSub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𝛾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EP1: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(0,</m:t>
                        </m:r>
                        <m:r>
                          <a:rPr lang="en-US" sz="1800" b="0" i="1" kern="10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EP2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r>
                      <a:rPr lang="en-US" sz="180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EP3:</a:t>
                </a:r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(1, 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 </m:t>
                    </m:r>
                    <m:r>
                      <m:rPr>
                        <m:sty m:val="p"/>
                      </m:rP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800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0)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(−1,0)</m:t>
                        </m:r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84F5F-98F5-43EC-AE8B-C7D8EBE390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48" y="213064"/>
                <a:ext cx="4551525" cy="6187736"/>
              </a:xfrm>
              <a:blipFill>
                <a:blip r:embed="rId3"/>
                <a:stretch>
                  <a:fillRect l="-268" t="-7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E6336-7F71-49C1-9D27-2A47487A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59</a:t>
            </a:fld>
            <a:endParaRPr lang="en-US" altLang="zh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0AB2AF-1FE2-4EF8-8011-89F49BD191F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>
                <a:extLst>
                  <a:ext uri="{FF2B5EF4-FFF2-40B4-BE49-F238E27FC236}">
                    <a16:creationId xmlns:a16="http://schemas.microsoft.com/office/drawing/2014/main" id="{31B8A0D4-EE71-4DAF-A083-ADD7827F210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51037675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EP4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solidFill>
                                <a:srgbClr val="C00000"/>
                              </a:solidFill>
                              <a:effectLst/>
                            </a:rPr>
                            <a:t>After EP5</a:t>
                          </a:r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itle 1">
            <a:extLst>
              <a:ext uri="{FF2B5EF4-FFF2-40B4-BE49-F238E27FC236}">
                <a16:creationId xmlns:a16="http://schemas.microsoft.com/office/drawing/2014/main" id="{C3334628-4F8C-487B-AD46-6D47AF86C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EP1-3</a:t>
            </a:r>
            <a:endParaRPr lang="en-SE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1123B5-FCAC-46DD-A425-794C79FD9D8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6421806-838B-4F50-82AC-E95DAD7EA7E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FAC73E-548F-4B7E-ACCB-D4220345D2F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2508B9-1D9F-4B10-B675-BC2BC24CC850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76B22A9-1545-4373-A964-85E34C5F173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D00B2A6-169F-4788-9556-933E54C8A9A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1CBDEA-58E5-4646-89BC-2BCE2F9226F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B51EE62-A57E-40DF-BE30-094B23FB5AB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27483BC-A869-4070-B690-97EB8837861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90AAAAD-7DF4-4FDE-A638-76BD014E19D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75DB8AF-B454-4FE5-A21C-259DA560350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00809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D2F3-A133-4BF2-AA28-B7F666A3A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Two-Branch Example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An episodic MDP w. deterministic env, 3 states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2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{1,2}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at each state. Discount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learning rate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The initial state of each episode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510-91A4-495B-91DA-DFB9F344BB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19175"/>
                <a:ext cx="8229600" cy="3444183"/>
              </a:xfrm>
              <a:blipFill>
                <a:blip r:embed="rId3"/>
                <a:stretch>
                  <a:fillRect l="-1704" t="-2301" r="-16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EEA168-8098-4B83-BB39-BD9FBC953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/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057737-C754-453C-AB82-294FDA281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004" y="5410200"/>
                <a:ext cx="50513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F6A27D6C-2A43-4D90-AB6A-BE06CAB4F3D7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9C03FD-EC72-4110-B0E1-31103F2922F4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8361CAA-9139-496E-B8D1-8007246DE2D9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9033196-5980-4565-A9BA-AD2D3D4BD5C8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0BBD9C4-A1C3-475C-BA9B-B3F84B522684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3A73AB2-F4F5-4696-A4A1-FEF3E40A3A5D}"/>
                </a:ext>
              </a:extLst>
            </p:cNvPr>
            <p:cNvCxnSpPr>
              <a:cxnSpLocks/>
              <a:stCxn id="8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9F2EA2F-4D12-4B2A-845B-EE19A2411D47}"/>
                </a:ext>
              </a:extLst>
            </p:cNvPr>
            <p:cNvCxnSpPr>
              <a:cxnSpLocks/>
              <a:endCxn id="9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8353533-27FD-4FB1-85B8-3C6E8CEFBF2B}"/>
                </a:ext>
              </a:extLst>
            </p:cNvPr>
            <p:cNvCxnSpPr>
              <a:cxnSpLocks/>
              <a:stCxn id="10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C24A487-FA8F-4701-B501-B8C40C0D5F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1373C94-2BA6-4DF4-91C5-0232762ACB0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E283D9C-96CC-4413-AABB-49CFB5AE9D1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A90D107-E50C-4651-9439-15D4C99D4B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DC50BCE-0051-4558-BA2F-5EFDCCA095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0E0DD20C-2DD9-4DEC-B1CE-AD2313A025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A7FC0C9-0295-4CBC-B5D7-B719812717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26CB68AB-1400-4F76-B728-EF06350270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E226DFA-414C-4E52-AA9D-B93CAA2644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1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08791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EP4: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0, 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000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5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0" lang="en-US" sz="10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EP5: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0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0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0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0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0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−1,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000" kern="1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SimSun" panose="02010600030101010101" pitchFamily="2" charset="-122"/>
                  </a:rPr>
                  <a:t>EP6: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l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 −</m:t>
                        </m:r>
                        <m: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,(1,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1),(2,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1),(3,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−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1),(4,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m:rPr>
                        <m:sty m:val="p"/>
                      </m:rP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r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r>
                      <a:rPr lang="en-US" sz="10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0)</m:t>
                    </m:r>
                  </m:oMath>
                </a14:m>
                <a:endParaRPr lang="en-US" sz="1000" kern="1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sz="1000" b="0" i="1" kern="100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0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0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</m:t>
                            </m:r>
                            <m:r>
                              <a:rPr lang="en-US" sz="1000" b="0" i="1" kern="10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</m:t>
                            </m:r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,−1</m:t>
                            </m:r>
                          </m:e>
                        </m:d>
                      </m:e>
                    </m:func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0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0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0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0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000" i="1" kern="1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000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0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0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863" y="89012"/>
                <a:ext cx="4699670" cy="656387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60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5E4C1B-37BB-4343-AF94-469738E7AE18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106F10E-DA75-4265-BE76-0E217C38FD7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36299550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661B49A-FEDE-48A5-B8F3-6A66FE56C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EP4-6</a:t>
            </a:r>
            <a:endParaRPr lang="en-SE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3BCE023-185A-4597-A85B-57CB68D46FE7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765D5F8-6722-444A-8B17-39D5DC7FBAA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02126E-7BCD-48E3-9E82-24D9CD9E03E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3ED5A11-4E0A-408D-859D-2ABE5334591E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A5794A-56F1-4097-A693-CF43E2A115A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ADDF0C-7D12-430E-809B-0B04AD0E355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798222B-F628-4AF1-B780-93B566F104E9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DD300D-DC0C-4B12-B788-58B77E2BEEEF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D917D2-DCD4-40B2-B7A0-4C80E43F1367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470CB1-6EC3-49F6-B959-0D64454354BA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DAAAD8-D698-4876-B816-857978FD961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18246"/>
            <a:ext cx="0" cy="237268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295817B-778E-42EF-9FA4-B7B3D6C19592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145730-5BA6-47DE-870F-7E52C510255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AF6546-7ACB-489E-A2F6-7FE4DE2D50C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0387BAB-FD11-437B-ADE1-2EC671463765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533487F-5D93-49B1-885C-FAB1DF098CA0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0DC702-6526-4471-96EA-70650789EFAA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4D3A1E-5476-4B43-A318-CB405668F22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DA2943-E9C5-4EF6-A74F-6480569F08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ED644B-3394-43B3-9EA4-713C53EF7EF3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48FA2D5-3E36-48C0-8DF3-B2C6E0E70521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FC35021-8637-4DF6-BD4D-22DC69B848E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65D9EC9-1D84-434F-8BB1-694ECB7A980F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636B06F-49B1-4E6D-8D32-AC913AAB7B7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47D7922-744D-4D2F-93FF-87B71A743383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70E434D-376F-4827-9942-F6A67A0A2C2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2F8195F-11B5-4922-9469-A040E180228F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90123B3-264A-4E79-BBFE-326CCB971685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15034FB-7B7D-49DC-90F4-ED1D03FF7629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01CB523-F685-4F88-A03A-4397B975D5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C9C378-8B21-43FC-ABAA-11AE664364E1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00E8182-9EC6-4B5C-8DCB-78A254A3DB2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6EEFAE7-E102-4F2F-8E21-A230F2D4CC5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26679831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EP7: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0" lang="en-US" sz="1800" b="0" i="0" u="none" strike="noStrike" kern="1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EP8: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3,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d>
                      <m:dPr>
                        <m:ctrlPr>
                          <a:rPr kumimoji="0" lang="en-SE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1,</m:t>
                        </m:r>
                        <m:r>
                          <m:rPr>
                            <m:sty m:val="p"/>
                          </m:rP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l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1700" b="0" i="1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 −</m:t>
                        </m:r>
                        <m:r>
                          <a:rPr kumimoji="0" lang="en-US" sz="1700" b="0" i="0" u="none" strike="noStrike" kern="1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,(1,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1),(2,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1),(3,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−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1),(4,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m:rPr>
                        <m:sty m:val="p"/>
                      </m:rP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r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r>
                      <a:rPr kumimoji="0" lang="en-US" sz="1700" b="0" i="1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 </m:t>
                    </m:r>
                    <m:r>
                      <a:rPr kumimoji="0" lang="en-US" sz="1700" b="0" i="0" u="none" strike="noStrike" kern="1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0)</m:t>
                    </m:r>
                  </m:oMath>
                </a14:m>
                <a:endParaRPr kumimoji="0" lang="en-SE" sz="1700" b="0" i="0" u="none" strike="noStrike" kern="1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SimSun" panose="02010600030101010101" pitchFamily="2" charset="-122"/>
                  <a:cs typeface="+mn-cs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b="0" i="1" kern="100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−4,−3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2,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−4,−2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3,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′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−3,−1</m:t>
                            </m:r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</m:t>
                    </m:r>
                  </m:oMath>
                </a14:m>
                <a:endParaRPr lang="en-SE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</m:t>
                    </m:r>
                    <m:func>
                      <m:funcPr>
                        <m:ctrlPr>
                          <a:rPr lang="en-SE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800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SE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4,</m:t>
                            </m:r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−1+0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endParaRPr lang="en-US" sz="1800" i="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Q values have converged at EP7. Bootstrap dependency arrows are omitted for EP8, since they are the same as EP7.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Red arrows </a:t>
                </a:r>
                <a:r>
                  <a:rPr kumimoji="0" lang="en-US" sz="1900" b="0" i="0" u="none" strike="noStrike" kern="1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SimSun" panose="02010600030101010101" pitchFamily="2" charset="-122"/>
                    <a:cs typeface="+mn-cs"/>
                  </a:rPr>
                  <a:t>denote the stable set of dependencies that keep the Q values stable after EP7.</a:t>
                </a:r>
                <a:endParaRPr lang="en-US" sz="1800" kern="1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0" algn="just">
                  <a:lnSpc>
                    <a:spcPct val="150000"/>
                  </a:lnSpc>
                  <a:buFont typeface="+mj-lt"/>
                  <a:buAutoNum type="arabicPeriod"/>
                </a:pPr>
                <a:endParaRPr lang="en-US" sz="1800" kern="1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99EA52-09B3-4946-AC73-593C132F7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3350" y="177553"/>
                <a:ext cx="4761869" cy="65969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47C08-E383-4AEB-A0A4-F4B7F94F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61</a:t>
            </a:fld>
            <a:endParaRPr lang="en-US" altLang="zh-C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CDF3D6-EFBC-40FD-9F7C-0A16E660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176" y="274638"/>
            <a:ext cx="3111623" cy="868362"/>
          </a:xfrm>
        </p:spPr>
        <p:txBody>
          <a:bodyPr/>
          <a:lstStyle/>
          <a:p>
            <a:r>
              <a:rPr lang="en-US" dirty="0"/>
              <a:t>QL EP7-8</a:t>
            </a:r>
            <a:endParaRPr lang="en-SE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AC201C8-00F3-4D64-A680-E1BD27B90A4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5" name="Table 44">
                <a:extLst>
                  <a:ext uri="{FF2B5EF4-FFF2-40B4-BE49-F238E27FC236}">
                    <a16:creationId xmlns:a16="http://schemas.microsoft.com/office/drawing/2014/main" id="{310AC244-839D-40C1-B6F8-94944E2E3C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2003839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5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FED257A-9994-4EC1-8BB8-4FD222BD041B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32CB3F9-DF4B-4BFD-8744-A55940D06B8E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157A420-5F18-45BA-9A13-87C683339856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14C3981-A00E-420B-940E-87C65A003BF1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F9E1E1F-02DF-4A2D-AB4F-254D99A5069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35CE87B-E0F6-4CF7-BBBB-4BEA0C77A2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6FDABFC-8AD7-4414-8CAC-E9839D11EA8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B892D56B-341D-450F-88C4-1619BC8D77C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367187E-C6CC-4582-A8D2-2A52EC903908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D08B611-945A-4BDC-9FED-30844B0EC985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B302A51-4AF8-482E-8816-B8CEDE3455D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D3FEA0A-8113-441A-BF64-22F13D059513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4FDC39-B952-464B-B366-5CB7954AE4E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319AC0D-BC5F-426F-8E85-07FC08F1564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C66452F-D598-4124-8AB7-F6EB14F940F8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22DAC81-8AE3-4965-9D4F-8C5B9DC3D941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1DFAD0-693B-44EB-84A2-C7E1C3411281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A1972E2-E20C-4AE6-BBD6-66FED82A8780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A076253-B833-4DE5-B477-EFE52C4E7186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61DAD81-BC5A-4B64-AC41-D47004272A57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4640F69-14BC-45DB-B1D9-916EBD22CE2E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EE4C77CA-17C2-44A4-AC18-A37246579A58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25ADD97-C264-4D4D-8F68-05FBEBFA12FE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68F2BF-1DE0-46C0-B5F0-F3A8D29AC108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BE1C7B7-9570-4338-99B3-0A07EF60D26B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9627F3F-FDE8-4DDE-82C9-DF4FB7888EF2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B6278B8-9C13-44D3-8BAF-B46F33317B5A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71BB63C5-5CD1-4E99-8CDC-C74FF9470685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0E19368-415E-4CC0-B8A4-B0BBD443E2A9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2810B85-A346-4F8D-8340-4808451109E8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FA8B9CA3-B06E-46F6-AA02-3ADD2A0DB7E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22AA817-4F64-4016-AABB-96E125573E5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AEB4D09-5A66-46D8-B7DD-6CCCF6E980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3547A0C-2176-4C3C-B388-6A712FC28D9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22AAB25-4165-403D-9F43-4EA3070D8E2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BF96EA2-399B-4FFC-9D9E-967C90D7B683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AE9C8C2E-2F66-4909-BB0E-17DCDC0C2C8A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D36FDDC-47D9-4C21-B185-345FAC0E585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7282A55-9BB2-4ACF-BB16-DC1D8A3770D0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D055B62F-0D16-406B-B6F3-FE9E8C2C71CA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6E5FFF9-DEEF-48B5-9054-32EEAEFBABDC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7896850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EF107-E714-4ED0-B6D4-D9E7A94A6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6931" y="-80863"/>
            <a:ext cx="6227685" cy="868362"/>
          </a:xfrm>
        </p:spPr>
        <p:txBody>
          <a:bodyPr/>
          <a:lstStyle/>
          <a:p>
            <a:r>
              <a:rPr lang="en-US" dirty="0"/>
              <a:t>Comments on QL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converges. All state-action value functions look reasonable.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=−2,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The optimal path can be derived from bootstrap dependencies, e.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g.,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optimal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1→1→2→3→4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2→1→2→3→4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4 steps to reach goal state 4.</a:t>
                </a:r>
                <a:endParaRPr lang="en-SE" sz="1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dependency chain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corresponds to the optimal path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→2→3→4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w. 3 steps to reach goal state 4.</a:t>
                </a:r>
                <a:endParaRPr lang="en-US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QL is smarter than </a:t>
                </a:r>
                <a:r>
                  <a:rPr lang="en-US" sz="1800" dirty="0" err="1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Sarsa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: since it is off-policy, agent can learn the correct Q value functions that correspond to trajectories that it has never actually experienced, e.g., if 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If agent moves left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even though it has never experienced the trajectory </a:t>
                </a: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the bootstrap dependency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←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𝑄</m:t>
                    </m:r>
                    <m:d>
                      <m:dPr>
                        <m:ctrlPr>
                          <a:rPr lang="en-SE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lead to that trajectory instead of the experienced trajectory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3→2→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1800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→3→4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.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The intermediate Q values before convergence may not correspond to a valid policy, e.g</a:t>
                </a:r>
                <a:r>
                  <a:rPr lang="en-US" sz="1800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., before EP7,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𝑄</m:t>
                        </m:r>
                        <m:d>
                          <m:dPr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1, 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</m:e>
                        </m:d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𝑙</m:t>
                        </m:r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, so the agent would be stuck in state 1 trying to go left forever.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Q values learned by QL are accurate, and the greedy policy is optimal:</a:t>
                </a:r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3</m:t>
                        </m:r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𝑙</m:t>
                                </m:r>
                              </m:e>
                            </m:d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SE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3,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𝑟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𝑟</m:t>
                        </m:r>
                      </m:e>
                    </m:func>
                  </m:oMath>
                </a14:m>
                <a:endParaRPr lang="en-SE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53B3AF-6E85-4235-BB60-AAC86C33F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-1"/>
                <a:ext cx="4925220" cy="695914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D4BEB3-0C89-469F-8D96-B137BDD7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62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939E7B-A314-4DDB-9E19-35414759138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776" y="1008789"/>
            <a:ext cx="3400875" cy="164934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3,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  <m:d>
                                  <m:dPr>
                                    <m:ctrlPr>
                                      <a:rPr lang="en-SE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120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𝒓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b="0" i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en-SE" sz="120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200">
                                    <a:effectLst/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Table 9">
                <a:extLst>
                  <a:ext uri="{FF2B5EF4-FFF2-40B4-BE49-F238E27FC236}">
                    <a16:creationId xmlns:a16="http://schemas.microsoft.com/office/drawing/2014/main" id="{9CFFF759-9632-4117-B04B-0F95DD49792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50955497"/>
                  </p:ext>
                </p:extLst>
              </p:nvPr>
            </p:nvGraphicFramePr>
            <p:xfrm>
              <a:off x="4925219" y="2658135"/>
              <a:ext cx="4142581" cy="2743200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792000">
                      <a:extLst>
                        <a:ext uri="{9D8B030D-6E8A-4147-A177-3AD203B41FA5}">
                          <a16:colId xmlns:a16="http://schemas.microsoft.com/office/drawing/2014/main" val="3520701096"/>
                        </a:ext>
                      </a:extLst>
                    </a:gridCol>
                    <a:gridCol w="523783">
                      <a:extLst>
                        <a:ext uri="{9D8B030D-6E8A-4147-A177-3AD203B41FA5}">
                          <a16:colId xmlns:a16="http://schemas.microsoft.com/office/drawing/2014/main" val="1221629442"/>
                        </a:ext>
                      </a:extLst>
                    </a:gridCol>
                    <a:gridCol w="559293">
                      <a:extLst>
                        <a:ext uri="{9D8B030D-6E8A-4147-A177-3AD203B41FA5}">
                          <a16:colId xmlns:a16="http://schemas.microsoft.com/office/drawing/2014/main" val="675366694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918571922"/>
                        </a:ext>
                      </a:extLst>
                    </a:gridCol>
                    <a:gridCol w="541538">
                      <a:extLst>
                        <a:ext uri="{9D8B030D-6E8A-4147-A177-3AD203B41FA5}">
                          <a16:colId xmlns:a16="http://schemas.microsoft.com/office/drawing/2014/main" val="2092485774"/>
                        </a:ext>
                      </a:extLst>
                    </a:gridCol>
                    <a:gridCol w="563298">
                      <a:extLst>
                        <a:ext uri="{9D8B030D-6E8A-4147-A177-3AD203B41FA5}">
                          <a16:colId xmlns:a16="http://schemas.microsoft.com/office/drawing/2014/main" val="2002820567"/>
                        </a:ext>
                      </a:extLst>
                    </a:gridCol>
                    <a:gridCol w="621131">
                      <a:extLst>
                        <a:ext uri="{9D8B030D-6E8A-4147-A177-3AD203B41FA5}">
                          <a16:colId xmlns:a16="http://schemas.microsoft.com/office/drawing/2014/main" val="1767705991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  <a:latin typeface="Times New Roman" panose="02020603050405020304" pitchFamily="18" charset="0"/>
                            </a:rPr>
                            <a:t>QL</a:t>
                          </a:r>
                          <a:endParaRPr lang="en-SE" sz="1200" dirty="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222" r="-543023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222" r="-407609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222" r="-3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222" r="-22134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222" r="-111828" b="-9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222" r="-1961" b="-9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3195971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Init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102222" r="-543023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102222" r="-407609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102222" r="-3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102222" r="-22134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102222" r="-111828" b="-8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102222" r="-1961" b="-8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437369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EP1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202222" r="-543023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202222" r="-407609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202222" r="-3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202222" r="-22134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202222" r="-111828" b="-7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202222" r="-1961" b="-7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07573456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EP2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02222" r="-543023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02222" r="-407609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02222" r="-3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02222" r="-22134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02222" r="-111828" b="-62222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02222" r="-1961" b="-62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90977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EP3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393478" r="-543023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393478" r="-407609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393478" r="-3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393478" r="-22134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393478" r="-111828" b="-5086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393478" r="-1961" b="-50869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3071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EP4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504444" r="-543023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504444" r="-40760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504444" r="-3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504444" r="-22134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504444" r="-111828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504444" r="-1961" b="-4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9483595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solidFill>
                                <a:schemeClr val="tx1"/>
                              </a:solidFill>
                              <a:effectLst/>
                            </a:rPr>
                            <a:t>After EP5</a:t>
                          </a:r>
                          <a:endParaRPr lang="en-SE" sz="120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604444" r="-543023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604444" r="-40760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604444" r="-3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604444" r="-22134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604444" r="-111828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604444" r="-1961" b="-3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4400605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EP6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704444" r="-543023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704444" r="-407609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704444" r="-3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704444" r="-22134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704444" r="-111828" b="-2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704444" r="-1961" b="-2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46889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EP7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804444" r="-54302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804444" r="-407609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804444" r="-3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804444" r="-22134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804444" r="-111828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804444" r="-1961" b="-1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851626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After EP8</a:t>
                          </a:r>
                          <a:endParaRPr lang="en-SE" sz="1200">
                            <a:effectLst/>
                            <a:latin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152326" t="-904444" r="-543023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235870" t="-904444" r="-407609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347191" t="-904444" r="-3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447191" t="-904444" r="-22134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23656" t="-904444" r="-111828" b="-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4"/>
                          <a:stretch>
                            <a:fillRect l="-568627" t="-904444" r="-1961" b="-2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606640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4EBA39-D8F6-4E3E-B26E-963B828E0E9C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25331"/>
            <a:ext cx="339570" cy="18160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C7B342-0CEB-457A-977B-769A3024A7C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47987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ECDF3B3-A351-4FCB-B288-B8A7486D0E4C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099917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78C8BF3-2EA4-4E60-89DD-7F9535DF01DD}"/>
              </a:ext>
            </a:extLst>
          </p:cNvPr>
          <p:cNvCxnSpPr>
            <a:cxnSpLocks/>
          </p:cNvCxnSpPr>
          <p:nvPr/>
        </p:nvCxnSpPr>
        <p:spPr bwMode="auto">
          <a:xfrm flipH="1">
            <a:off x="6598829" y="3112624"/>
            <a:ext cx="938812" cy="219722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F63DB6-675B-457E-8AAD-850706207E5A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3416605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E8ED86-2C42-49EB-80E2-1B505350EEFE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3689680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93130D6-128A-489F-9CD6-CA50C9727CA0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3410149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ECBFBA-C900-4BE5-9950-F5774F844B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3703342"/>
            <a:ext cx="397680" cy="207015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052765-A309-4F64-999D-E93CB1F12B34}"/>
              </a:ext>
            </a:extLst>
          </p:cNvPr>
          <p:cNvCxnSpPr>
            <a:cxnSpLocks/>
          </p:cNvCxnSpPr>
          <p:nvPr/>
        </p:nvCxnSpPr>
        <p:spPr bwMode="auto">
          <a:xfrm>
            <a:off x="7130987" y="3926227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7619CE-18D0-48EE-B013-A0E8AE84AFD6}"/>
              </a:ext>
            </a:extLst>
          </p:cNvPr>
          <p:cNvCxnSpPr>
            <a:cxnSpLocks/>
          </p:cNvCxnSpPr>
          <p:nvPr/>
        </p:nvCxnSpPr>
        <p:spPr bwMode="auto">
          <a:xfrm>
            <a:off x="6035442" y="3918246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63318F4-51E2-4426-984A-FF8C4B3DE7F8}"/>
              </a:ext>
            </a:extLst>
          </p:cNvPr>
          <p:cNvCxnSpPr>
            <a:cxnSpLocks/>
          </p:cNvCxnSpPr>
          <p:nvPr/>
        </p:nvCxnSpPr>
        <p:spPr bwMode="auto">
          <a:xfrm>
            <a:off x="5944470" y="3929607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7A61F2-EC7F-414B-B352-91BAB4EB65A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D8E415A-48E3-4330-9887-2DFB2F15AC3D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191321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70D8A5-08AF-4402-8EE7-C6A46D0B19E4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3918246"/>
            <a:ext cx="950317" cy="220794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62C08-9751-4FFA-B025-F58BB27C6883}"/>
              </a:ext>
            </a:extLst>
          </p:cNvPr>
          <p:cNvCxnSpPr>
            <a:cxnSpLocks/>
          </p:cNvCxnSpPr>
          <p:nvPr/>
        </p:nvCxnSpPr>
        <p:spPr bwMode="auto">
          <a:xfrm>
            <a:off x="7176743" y="4193079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478C7F-1B9B-4BAC-AA45-34E4989A8542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193078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8A5655E-C7FB-44A1-B57E-413078F43107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214214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0A3BEC7-5A50-4DD0-B764-AD61400C4227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463302"/>
            <a:ext cx="30600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B6393E-FD3B-473C-B027-8C91484D9FF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18932" y="4491764"/>
            <a:ext cx="967867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8A7457F-9A46-4695-942C-8F578D621D0C}"/>
              </a:ext>
            </a:extLst>
          </p:cNvPr>
          <p:cNvCxnSpPr>
            <a:cxnSpLocks/>
          </p:cNvCxnSpPr>
          <p:nvPr/>
        </p:nvCxnSpPr>
        <p:spPr bwMode="auto">
          <a:xfrm>
            <a:off x="7206642" y="4498821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C10639D-7D1F-4DF8-8DEB-FAF45F454462}"/>
              </a:ext>
            </a:extLst>
          </p:cNvPr>
          <p:cNvCxnSpPr>
            <a:cxnSpLocks/>
          </p:cNvCxnSpPr>
          <p:nvPr/>
        </p:nvCxnSpPr>
        <p:spPr bwMode="auto">
          <a:xfrm>
            <a:off x="7631753" y="4503784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581AC0C-2269-4B31-8057-872C588B0E84}"/>
              </a:ext>
            </a:extLst>
          </p:cNvPr>
          <p:cNvCxnSpPr>
            <a:cxnSpLocks/>
          </p:cNvCxnSpPr>
          <p:nvPr/>
        </p:nvCxnSpPr>
        <p:spPr bwMode="auto">
          <a:xfrm>
            <a:off x="6087298" y="4459915"/>
            <a:ext cx="956570" cy="2470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343094-6428-4E11-BB11-1280761447E5}"/>
              </a:ext>
            </a:extLst>
          </p:cNvPr>
          <p:cNvCxnSpPr>
            <a:cxnSpLocks/>
          </p:cNvCxnSpPr>
          <p:nvPr/>
        </p:nvCxnSpPr>
        <p:spPr bwMode="auto">
          <a:xfrm>
            <a:off x="5944470" y="448821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5415251-DC6F-46E3-BE7C-D7A964380BE3}"/>
              </a:ext>
            </a:extLst>
          </p:cNvPr>
          <p:cNvCxnSpPr>
            <a:cxnSpLocks/>
          </p:cNvCxnSpPr>
          <p:nvPr/>
        </p:nvCxnSpPr>
        <p:spPr bwMode="auto">
          <a:xfrm>
            <a:off x="5937720" y="4800630"/>
            <a:ext cx="0" cy="225907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756B0AD-486B-4623-AC7C-7126B7DCC84F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88" y="4783372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2BF4FDB-A85F-48C7-A75C-0209C2AA8A0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21323" y="4766736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873B71-4C3C-47A5-BAA8-8B7B3DCA1B70}"/>
              </a:ext>
            </a:extLst>
          </p:cNvPr>
          <p:cNvCxnSpPr>
            <a:cxnSpLocks/>
          </p:cNvCxnSpPr>
          <p:nvPr/>
        </p:nvCxnSpPr>
        <p:spPr bwMode="auto">
          <a:xfrm>
            <a:off x="7663804" y="4786931"/>
            <a:ext cx="547837" cy="194761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8E426F5-FC9E-4FE1-B326-9C39BED2CF88}"/>
              </a:ext>
            </a:extLst>
          </p:cNvPr>
          <p:cNvCxnSpPr>
            <a:cxnSpLocks/>
          </p:cNvCxnSpPr>
          <p:nvPr/>
        </p:nvCxnSpPr>
        <p:spPr bwMode="auto">
          <a:xfrm>
            <a:off x="6527436" y="4789780"/>
            <a:ext cx="475514" cy="166498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390B976-ADF6-44C3-8AF5-BC9E03A469D5}"/>
              </a:ext>
            </a:extLst>
          </p:cNvPr>
          <p:cNvCxnSpPr>
            <a:cxnSpLocks/>
          </p:cNvCxnSpPr>
          <p:nvPr/>
        </p:nvCxnSpPr>
        <p:spPr bwMode="auto">
          <a:xfrm>
            <a:off x="6071085" y="4772583"/>
            <a:ext cx="911518" cy="21836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76965814-31D2-4C2D-A38B-42A0A0A1D9DA}"/>
              </a:ext>
            </a:extLst>
          </p:cNvPr>
          <p:cNvCxnSpPr>
            <a:cxnSpLocks/>
          </p:cNvCxnSpPr>
          <p:nvPr/>
        </p:nvCxnSpPr>
        <p:spPr bwMode="auto">
          <a:xfrm flipH="1">
            <a:off x="5999090" y="4776603"/>
            <a:ext cx="416267" cy="179675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F350718-6024-41D9-90E7-18D67F0E3CE8}"/>
              </a:ext>
            </a:extLst>
          </p:cNvPr>
          <p:cNvCxnSpPr>
            <a:cxnSpLocks/>
          </p:cNvCxnSpPr>
          <p:nvPr/>
        </p:nvCxnSpPr>
        <p:spPr bwMode="auto">
          <a:xfrm flipH="1">
            <a:off x="7706832" y="5046013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DB1C2E5-EE3E-44D4-AD5D-10DD0ED55C4D}"/>
              </a:ext>
            </a:extLst>
          </p:cNvPr>
          <p:cNvCxnSpPr>
            <a:cxnSpLocks/>
          </p:cNvCxnSpPr>
          <p:nvPr/>
        </p:nvCxnSpPr>
        <p:spPr bwMode="auto">
          <a:xfrm flipH="1">
            <a:off x="6639232" y="5062649"/>
            <a:ext cx="963084" cy="0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20DE3BF-86D6-4178-A3EE-AC08797F0C0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16497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3059872-9697-4480-B7A2-FD8589139D57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2899" y="3485444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18F562-7CF3-4FB1-BC51-64A5E35D5196}"/>
              </a:ext>
            </a:extLst>
          </p:cNvPr>
          <p:cNvCxnSpPr>
            <a:cxnSpLocks/>
          </p:cNvCxnSpPr>
          <p:nvPr/>
        </p:nvCxnSpPr>
        <p:spPr bwMode="auto">
          <a:xfrm flipH="1">
            <a:off x="8871391" y="3759543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BDCFA39-26A4-402B-A317-751E7DCF2E6C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015865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C94CD1-496A-471F-AC0B-FF182C953D9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365" y="4295301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AF0E7A-C787-431D-8D80-D7B91DC7DE9D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59712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80716BB-1145-4864-813F-F4EAE2D2DE4E}"/>
              </a:ext>
            </a:extLst>
          </p:cNvPr>
          <p:cNvCxnSpPr>
            <a:cxnSpLocks/>
          </p:cNvCxnSpPr>
          <p:nvPr/>
        </p:nvCxnSpPr>
        <p:spPr bwMode="auto">
          <a:xfrm flipH="1">
            <a:off x="8852184" y="4858197"/>
            <a:ext cx="256934" cy="175456"/>
          </a:xfrm>
          <a:prstGeom prst="straightConnector1">
            <a:avLst/>
          </a:prstGeom>
          <a:noFill/>
          <a:ln w="127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85F37AB-FB93-4003-82D8-005DA99AFBC1}"/>
              </a:ext>
            </a:extLst>
          </p:cNvPr>
          <p:cNvCxnSpPr>
            <a:cxnSpLocks/>
          </p:cNvCxnSpPr>
          <p:nvPr/>
        </p:nvCxnSpPr>
        <p:spPr bwMode="auto">
          <a:xfrm flipH="1">
            <a:off x="7736483" y="4230045"/>
            <a:ext cx="947924" cy="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923CEF1-5CE9-4537-801B-87210AFAAC74}"/>
              </a:ext>
            </a:extLst>
          </p:cNvPr>
          <p:cNvCxnSpPr>
            <a:cxnSpLocks/>
          </p:cNvCxnSpPr>
          <p:nvPr/>
        </p:nvCxnSpPr>
        <p:spPr bwMode="auto">
          <a:xfrm flipH="1">
            <a:off x="6646190" y="4476468"/>
            <a:ext cx="923530" cy="24343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298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E4145-0921-41EC-B062-2AD4783E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BC84-CD9A-48FF-9306-1998FB512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sz="6000" dirty="0"/>
              <a:t>Policy Iteration</a:t>
            </a:r>
            <a:endParaRPr lang="en-SE" sz="6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FA26A-94CF-4C3B-818B-2BD7AF10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7731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451E5-291D-4D83-BA9C-58C7FE92A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6232782" cy="868362"/>
          </a:xfrm>
        </p:spPr>
        <p:txBody>
          <a:bodyPr/>
          <a:lstStyle/>
          <a:p>
            <a:r>
              <a:rPr lang="en-US" sz="3600" dirty="0"/>
              <a:t>1.1 Policy Evaluation of Random Policy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</p:spPr>
            <p:txBody>
              <a:bodyPr>
                <a:normAutofit fontScale="47500" lnSpcReduction="200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Bellman Exp Equation: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sz="3200" i="1" dirty="0">
                  <a:solidFill>
                    <a:srgbClr val="000000"/>
                  </a:solidFill>
                  <a:effectLst/>
                  <a:latin typeface="Cambria Math" panose="02040503050406030204" pitchFamily="18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=.5[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𝐶</m:t>
                            </m:r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)]</m:t>
                        </m:r>
                      </m:e>
                    </m:func>
                  </m:oMath>
                </a14:m>
                <a:endParaRPr lang="en-US" sz="3200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SE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1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lang="en-US" sz="27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𝐶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𝑞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𝐵</m:t>
                        </m:r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𝑎</m:t>
                        </m:r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2</m:t>
                        </m:r>
                      </m:e>
                    </m:d>
                    <m:r>
                      <a:rPr kumimoji="0" lang="en-US" sz="27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=</m:t>
                    </m:r>
                    <m:r>
                      <a:rPr kumimoji="0" lang="en-US" sz="27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SimSun" panose="02010600030101010101" pitchFamily="2" charset="-122"/>
                        <a:cs typeface="+mn-cs"/>
                      </a:rPr>
                      <m:t>0+</m:t>
                    </m:r>
                    <m:sSub>
                      <m:sSub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𝑣</m:t>
                        </m:r>
                      </m:e>
                      <m:sub>
                        <m:r>
                          <a:rPr kumimoji="0" lang="en-US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kumimoji="0" lang="en-SE" sz="27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7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SimSun" panose="02010600030101010101" pitchFamily="2" charset="-122"/>
                            <a:cs typeface="+mn-cs"/>
                          </a:rPr>
                          <m:t>𝐷</m:t>
                        </m:r>
                      </m:e>
                    </m:d>
                  </m:oMath>
                </a14:m>
                <a:endParaRPr lang="en-SE" sz="27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3200" i="1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3200" i="1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3200" b="0" i="1" smtClean="0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280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28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28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28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US" i="1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.5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SE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−48</m:t>
                        </m:r>
                      </m:e>
                    </m:func>
                  </m:oMath>
                </a14:m>
                <a:endParaRPr lang="en-SE" sz="4800" dirty="0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00</m:t>
                    </m:r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Solution:</a:t>
                </a:r>
                <a14:m>
                  <m:oMath xmlns:m="http://schemas.openxmlformats.org/officeDocument/2006/math"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</m:t>
                    </m:r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 </m:t>
                    </m:r>
                    <m:sSub>
                      <m:sSub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3200" i="1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3200" b="0" i="1" smtClean="0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3200" i="1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3200" b="0" i="1" smtClean="0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48</m:t>
                    </m:r>
                  </m:oMath>
                </a14:m>
                <a:r>
                  <a:rPr lang="en-US" sz="3200" dirty="0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SE" sz="4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4B6430-8904-4812-91AE-84F67E5F3F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295400"/>
                <a:ext cx="8610600" cy="3043844"/>
              </a:xfrm>
              <a:blipFill>
                <a:blip r:embed="rId2"/>
                <a:stretch>
                  <a:fillRect l="-283" t="-1022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2767D-1FBF-4E02-8001-6CFDCF2C1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DEA5BB-81D9-4767-81AD-D9EA4F5EA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0330" y="94356"/>
            <a:ext cx="2317470" cy="19676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CEA25C-2DA3-428E-B558-DF9079F47767}"/>
              </a:ext>
            </a:extLst>
          </p:cNvPr>
          <p:cNvSpPr txBox="1"/>
          <p:nvPr/>
        </p:nvSpPr>
        <p:spPr>
          <a:xfrm>
            <a:off x="7908948" y="35759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BF=2</a:t>
            </a:r>
            <a:endParaRPr lang="en-S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BE1622-BD64-45C7-AF52-6C983B3CE179}"/>
              </a:ext>
            </a:extLst>
          </p:cNvPr>
          <p:cNvSpPr txBox="1"/>
          <p:nvPr/>
        </p:nvSpPr>
        <p:spPr>
          <a:xfrm>
            <a:off x="8147941" y="844100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B3590F-CC08-4EEC-92DE-62A4D4E2DDF4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33DCF4-C55F-4093-931E-2117155E79BA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0196C57-6606-4EDC-B403-4217046496DC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3715A1-E430-41D6-A44B-EFC459E67DA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15A3947-EEFD-48FC-8FD0-9607888CB81A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65FAA2-B944-4173-9453-F113F0341354}"/>
                </a:ext>
              </a:extLst>
            </p:cNvPr>
            <p:cNvCxnSpPr>
              <a:cxnSpLocks/>
              <a:stCxn id="20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F88CB01-CAEE-4633-B7A7-D8E7C2486E00}"/>
                </a:ext>
              </a:extLst>
            </p:cNvPr>
            <p:cNvCxnSpPr>
              <a:cxnSpLocks/>
              <a:endCxn id="21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A915321-31D3-4082-8291-09E264674835}"/>
                </a:ext>
              </a:extLst>
            </p:cNvPr>
            <p:cNvCxnSpPr>
              <a:cxnSpLocks/>
              <a:stCxn id="22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981EBB4-E042-4164-972E-D3C7AB484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1EF209A1-8D1D-47E0-ADBF-C1889E8DF33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55449C9-2D20-4424-BDB6-43DFFDC865E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54EA1D1-B147-46E2-8543-21F048997B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82134817-4E2F-4A82-B7CB-87381DFA1F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9BF86A8-3833-4C4F-8176-D3C868A352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3992251-D44E-40E2-91A8-151EFC9EA5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7029300A-77D0-4BFE-8ED3-DAB1C06BA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8ECBBB1-E415-4D94-94C1-7348ABF46E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10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22CCE6C6-C80C-4B68-9027-C5B7C61E48BD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-22.5</a:t>
            </a:r>
            <a:endParaRPr lang="en-SE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B19DD0-E617-48B1-B2B6-1F39EE1119BE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  <a:endParaRPr lang="en-SE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D9E4B9F-7E7B-466A-9961-00CA19CE251B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-48</a:t>
            </a:r>
            <a:endParaRPr lang="en-SE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SE" sz="1600" b="0" i="1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−22.5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solidFill>
                                      <a:srgbClr val="C00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−48</m:t>
                                </m:r>
                              </m:oMath>
                            </m:oMathPara>
                          </a14:m>
                          <a:endParaRPr lang="en-SE" sz="2800" b="0" dirty="0">
                            <a:solidFill>
                              <a:srgbClr val="C00000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en-SE" sz="2800" b="0" dirty="0"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4" name="Table 43">
                <a:extLst>
                  <a:ext uri="{FF2B5EF4-FFF2-40B4-BE49-F238E27FC236}">
                    <a16:creationId xmlns:a16="http://schemas.microsoft.com/office/drawing/2014/main" id="{8A3AF33A-CF32-44E0-93E3-F41D1DAA981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36914692"/>
                  </p:ext>
                </p:extLst>
              </p:nvPr>
            </p:nvGraphicFramePr>
            <p:xfrm>
              <a:off x="6517177" y="4884115"/>
              <a:ext cx="2505482" cy="1463040"/>
            </p:xfrm>
            <a:graphic>
              <a:graphicData uri="http://schemas.openxmlformats.org/drawingml/2006/table">
                <a:tbl>
                  <a:tblPr firstRow="1" firstCol="1" bandRow="1">
                    <a:tableStyleId>{5C22544A-7EE6-4342-B048-85BDC9FD1C3A}</a:tableStyleId>
                  </a:tblPr>
                  <a:tblGrid>
                    <a:gridCol w="567204">
                      <a:extLst>
                        <a:ext uri="{9D8B030D-6E8A-4147-A177-3AD203B41FA5}">
                          <a16:colId xmlns:a16="http://schemas.microsoft.com/office/drawing/2014/main" val="248747933"/>
                        </a:ext>
                      </a:extLst>
                    </a:gridCol>
                    <a:gridCol w="736846">
                      <a:extLst>
                        <a:ext uri="{9D8B030D-6E8A-4147-A177-3AD203B41FA5}">
                          <a16:colId xmlns:a16="http://schemas.microsoft.com/office/drawing/2014/main" val="2368639568"/>
                        </a:ext>
                      </a:extLst>
                    </a:gridCol>
                    <a:gridCol w="564491">
                      <a:extLst>
                        <a:ext uri="{9D8B030D-6E8A-4147-A177-3AD203B41FA5}">
                          <a16:colId xmlns:a16="http://schemas.microsoft.com/office/drawing/2014/main" val="2363104961"/>
                        </a:ext>
                      </a:extLst>
                    </a:gridCol>
                    <a:gridCol w="636941">
                      <a:extLst>
                        <a:ext uri="{9D8B030D-6E8A-4147-A177-3AD203B41FA5}">
                          <a16:colId xmlns:a16="http://schemas.microsoft.com/office/drawing/2014/main" val="196782209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endParaRPr lang="en-SE" sz="1600" b="0" kern="1200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667" r="-166942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667" r="-117204" b="-32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667" r="-3810" b="-32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38603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Iter1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100000" r="-166942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100000" r="-117204" b="-2180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100000" r="-3810" b="-2180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56489735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Iter2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203333" r="-166942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203333" r="-117204" b="-1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203333" r="-3810" b="-1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5951849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1600" b="0" dirty="0">
                              <a:solidFill>
                                <a:schemeClr val="tx1"/>
                              </a:solidFill>
                              <a:effectLst/>
                            </a:rPr>
                            <a:t>Iter3</a:t>
                          </a:r>
                          <a:endParaRPr lang="en-SE" sz="2800" b="0" dirty="0">
                            <a:solidFill>
                              <a:schemeClr val="tx1"/>
                            </a:solidFill>
                            <a:effectLst/>
                            <a:latin typeface="Times New Roman" panose="02020603050405020304" pitchFamily="18" charset="0"/>
                            <a:ea typeface="SimSun" panose="02010600030101010101" pitchFamily="2" charset="-122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77686" t="-303333" r="-166942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31183" t="-303333" r="-117204" b="-21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 marL="68580" marR="68580" marT="0" marB="0">
                        <a:blipFill>
                          <a:blip r:embed="rId11"/>
                          <a:stretch>
                            <a:fillRect l="-293333" t="-303333" r="-3810" b="-21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80866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28831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8E610-FE63-4331-B97E-E88EB6D6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1.2 Policy Improvement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sz="18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Plug in values from PE to get new policy</a:t>
                </a:r>
                <a:endParaRPr lang="en-SE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𝐵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𝐵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</m:t>
                    </m:r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𝑣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22.5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𝐶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=1,</m:t>
                    </m:r>
                    <m:sSub>
                      <m:sSubPr>
                        <m:ctrlPr>
                          <a:rPr lang="en-SE" sz="140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3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𝐷</m:t>
                        </m:r>
                      </m:e>
                    </m:d>
                    <m:r>
                      <a:rPr lang="en-US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func>
                      <m:funcPr>
                        <m:ctrlPr>
                          <a:rPr lang="en-SE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argmax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a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SE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SE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𝐷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en-US" sz="1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2</m:t>
                                </m:r>
                              </m:e>
                            </m:d>
                          </m:e>
                        </m:d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=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func>
                  </m:oMath>
                </a14:m>
                <a:endParaRPr lang="en-US" sz="18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−100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,</m:t>
                    </m:r>
                    <m:sSub>
                      <m:sSub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𝑞</m:t>
                        </m:r>
                      </m:e>
                      <m:sub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SE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d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𝐶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,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𝑎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4</m:t>
                    </m:r>
                  </m:oMath>
                </a14:m>
                <a:endParaRPr lang="en-SE" sz="1400" dirty="0">
                  <a:solidFill>
                    <a:schemeClr val="tx1"/>
                  </a:solidFill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F305FA-6279-45F1-B145-3799D8FBCA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5257800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E64C5A-2C76-4962-9EC7-878F790FE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97108FB-B87A-469A-A0EE-301D44B2B53A}"/>
              </a:ext>
            </a:extLst>
          </p:cNvPr>
          <p:cNvGrpSpPr/>
          <p:nvPr/>
        </p:nvGrpSpPr>
        <p:grpSpPr>
          <a:xfrm>
            <a:off x="2979433" y="4379999"/>
            <a:ext cx="3055021" cy="2313764"/>
            <a:chOff x="2979433" y="4087036"/>
            <a:chExt cx="3055021" cy="231376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99A372-BC34-4D74-9284-F6ED60A3A487}"/>
                </a:ext>
              </a:extLst>
            </p:cNvPr>
            <p:cNvSpPr/>
            <p:nvPr/>
          </p:nvSpPr>
          <p:spPr bwMode="auto">
            <a:xfrm>
              <a:off x="3045041" y="4938804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B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B031AB6-6A58-427F-8EC5-2E8E4A17FCAE}"/>
                </a:ext>
              </a:extLst>
            </p:cNvPr>
            <p:cNvSpPr/>
            <p:nvPr/>
          </p:nvSpPr>
          <p:spPr bwMode="auto">
            <a:xfrm>
              <a:off x="4254253" y="5765307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EF4A6D-40CB-4E1F-A8FC-0DC2AEBF95DC}"/>
                </a:ext>
              </a:extLst>
            </p:cNvPr>
            <p:cNvSpPr/>
            <p:nvPr/>
          </p:nvSpPr>
          <p:spPr bwMode="auto">
            <a:xfrm>
              <a:off x="4239013" y="4087036"/>
              <a:ext cx="635493" cy="635493"/>
            </a:xfrm>
            <a:prstGeom prst="ellips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5541D8C-0E0B-4E13-B4E8-87805BB1B9D3}"/>
                </a:ext>
              </a:extLst>
            </p:cNvPr>
            <p:cNvSpPr/>
            <p:nvPr/>
          </p:nvSpPr>
          <p:spPr bwMode="auto">
            <a:xfrm>
              <a:off x="5428253" y="4987546"/>
              <a:ext cx="538008" cy="53800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T</a:t>
              </a:r>
              <a:endParaRPr kumimoji="0" lang="en-SE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D01F0F8-4DB8-4ED0-81D3-6433D725A2A0}"/>
                </a:ext>
              </a:extLst>
            </p:cNvPr>
            <p:cNvCxnSpPr>
              <a:cxnSpLocks/>
              <a:stCxn id="14" idx="7"/>
            </p:cNvCxnSpPr>
            <p:nvPr/>
          </p:nvCxnSpPr>
          <p:spPr bwMode="auto">
            <a:xfrm flipV="1">
              <a:off x="3587468" y="4447713"/>
              <a:ext cx="666784" cy="584157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8342639-42E9-4046-AEED-A6B91E40459E}"/>
                </a:ext>
              </a:extLst>
            </p:cNvPr>
            <p:cNvCxnSpPr>
              <a:cxnSpLocks/>
              <a:endCxn id="15" idx="2"/>
            </p:cNvCxnSpPr>
            <p:nvPr/>
          </p:nvCxnSpPr>
          <p:spPr bwMode="auto">
            <a:xfrm>
              <a:off x="3587468" y="5495858"/>
              <a:ext cx="666785" cy="587196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65B8357-AD8D-4A33-B353-FDA7CA758B4C}"/>
                </a:ext>
              </a:extLst>
            </p:cNvPr>
            <p:cNvCxnSpPr>
              <a:cxnSpLocks/>
              <a:stCxn id="16" idx="6"/>
            </p:cNvCxnSpPr>
            <p:nvPr/>
          </p:nvCxnSpPr>
          <p:spPr bwMode="auto">
            <a:xfrm>
              <a:off x="4874506" y="4404783"/>
              <a:ext cx="548900" cy="711782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DFA40D-1C48-46DA-86C3-C30B2F5BF9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02742" y="4692041"/>
              <a:ext cx="723087" cy="472764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C9EAF8D-78CE-4D32-9AA2-753692BE8BC0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63813" y="5468595"/>
              <a:ext cx="664439" cy="376130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7ECB7F78-F097-4477-B602-E3CEE316EFD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874434" y="5526626"/>
              <a:ext cx="611894" cy="649149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/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D205DCD-E853-4EEE-8B27-EFE5924C6D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4425519"/>
                  <a:ext cx="113550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/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B903FE4-0B77-431F-94BA-52F8A0C344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9433" y="5765307"/>
                  <a:ext cx="11355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/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1DB2655-9A22-4D19-B87D-8AD82ECF6C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4286639"/>
                  <a:ext cx="113550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/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=3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0F9C65C-4BFB-402F-A193-DD40E3737E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40956" y="4872997"/>
                  <a:ext cx="113550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/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=4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1A4C8B0-0EE1-4DEB-BD84-DB5352EF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8950" y="5896693"/>
                  <a:ext cx="1135504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/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dirty="0"/>
                    <a:t>-100</a:t>
                  </a:r>
                  <a:endParaRPr lang="en-SE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458ED12-29CE-46AD-BB89-909573A06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44" y="5323653"/>
                  <a:ext cx="1340688" cy="369332"/>
                </a:xfrm>
                <a:prstGeom prst="rect">
                  <a:avLst/>
                </a:prstGeom>
                <a:blipFill>
                  <a:blip r:embed="rId9"/>
                  <a:stretch>
                    <a:fillRect t="-8197" r="-3182" b="-24590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D23E645-F2BA-4814-9936-2ECA893779DE}"/>
              </a:ext>
            </a:extLst>
          </p:cNvPr>
          <p:cNvSpPr/>
          <p:nvPr/>
        </p:nvSpPr>
        <p:spPr>
          <a:xfrm rot="2764384">
            <a:off x="3895345" y="5073108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98FA6A4-F0C2-4DD4-BB8D-CA0E4D79111B}"/>
              </a:ext>
            </a:extLst>
          </p:cNvPr>
          <p:cNvSpPr/>
          <p:nvPr/>
        </p:nvSpPr>
        <p:spPr>
          <a:xfrm rot="6775550">
            <a:off x="4733368" y="5100439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B69F1D10-F1EE-4BCA-8151-38BD751AF8E8}"/>
              </a:ext>
            </a:extLst>
          </p:cNvPr>
          <p:cNvSpPr/>
          <p:nvPr/>
        </p:nvSpPr>
        <p:spPr>
          <a:xfrm rot="2764384">
            <a:off x="5249787" y="6112140"/>
            <a:ext cx="171450" cy="147802"/>
          </a:xfrm>
          <a:prstGeom prst="triangle">
            <a:avLst/>
          </a:prstGeom>
          <a:solidFill>
            <a:srgbClr val="CCECFF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Palatino"/>
              <a:cs typeface="Palatino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29B0CEA-AA8D-4FE8-97AA-6F7AE1D95CF1}"/>
              </a:ext>
            </a:extLst>
          </p:cNvPr>
          <p:cNvSpPr txBox="1"/>
          <p:nvPr/>
        </p:nvSpPr>
        <p:spPr>
          <a:xfrm>
            <a:off x="3080748" y="5583347"/>
            <a:ext cx="5918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-22.5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F57059C-F443-44FF-8E26-CCB69B609407}"/>
              </a:ext>
            </a:extLst>
          </p:cNvPr>
          <p:cNvSpPr txBox="1"/>
          <p:nvPr/>
        </p:nvSpPr>
        <p:spPr>
          <a:xfrm>
            <a:off x="4429973" y="4775891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2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DB7E68-BF1F-4BC5-99FC-17757246AD59}"/>
              </a:ext>
            </a:extLst>
          </p:cNvPr>
          <p:cNvSpPr txBox="1"/>
          <p:nvPr/>
        </p:nvSpPr>
        <p:spPr>
          <a:xfrm>
            <a:off x="4335384" y="6440779"/>
            <a:ext cx="4427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-48</a:t>
            </a:r>
            <a:endParaRPr lang="en-SE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48982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5699</TotalTime>
  <Words>12974</Words>
  <Application>Microsoft Office PowerPoint</Application>
  <PresentationFormat>On-screen Show (4:3)</PresentationFormat>
  <Paragraphs>2132</Paragraphs>
  <Slides>62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8" baseType="lpstr">
      <vt:lpstr>Palatino</vt:lpstr>
      <vt:lpstr>Arial</vt:lpstr>
      <vt:lpstr>Calibri</vt:lpstr>
      <vt:lpstr>Cambria Math</vt:lpstr>
      <vt:lpstr>Times New Roman</vt:lpstr>
      <vt:lpstr>Default Design</vt:lpstr>
      <vt:lpstr>L7.2.X Worked Examples</vt:lpstr>
      <vt:lpstr>Recall: Simplified Bellman Equations for Deterministic Env</vt:lpstr>
      <vt:lpstr>Recall: MC, TD, Sarsa, Q Learning</vt:lpstr>
      <vt:lpstr>MC, TD, Sarsa, QL w. α=1</vt:lpstr>
      <vt:lpstr>PowerPoint Presentation</vt:lpstr>
      <vt:lpstr>Two-Branch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3.1 Policy Evaluation</vt:lpstr>
      <vt:lpstr>3.2 Policy Improvement</vt:lpstr>
      <vt:lpstr>PowerPoint Presentation</vt:lpstr>
      <vt:lpstr>Value Iteration</vt:lpstr>
      <vt:lpstr>PowerPoint Presentation</vt:lpstr>
      <vt:lpstr>MC, Episodes 3×(B,a2, 0, D,a1,-100, T)</vt:lpstr>
      <vt:lpstr>MC, Episodes 3×(B,a2, 0, D,a2, 4, T)</vt:lpstr>
      <vt:lpstr>PowerPoint Presentation</vt:lpstr>
      <vt:lpstr>TD, Episodes 3×(B,a2, 0, D,a1,-100, T)</vt:lpstr>
      <vt:lpstr>TD, Episodes 3×(B,a2, 0, D,a2, 4, T)</vt:lpstr>
      <vt:lpstr>PowerPoint Presentation</vt:lpstr>
      <vt:lpstr>Sarsa, Episodes 3×(B,a2, 0,D,a1,-100, T)</vt:lpstr>
      <vt:lpstr>Sarsa, Episodes 3×(B,a2, 0,D,a2, 4, T)</vt:lpstr>
      <vt:lpstr>QL, Episodes 3×(B,a2, 0,D,a1,-100, T)</vt:lpstr>
      <vt:lpstr>PowerPoint Presentation</vt:lpstr>
      <vt:lpstr>QL, Episodes 3×(B,2, 0,D,2, 4, T)</vt:lpstr>
      <vt:lpstr>Comparisons</vt:lpstr>
      <vt:lpstr>Sarsa w. ϵ-greedy</vt:lpstr>
      <vt:lpstr>QL w. ϵ-greedy</vt:lpstr>
      <vt:lpstr>PowerPoint Presentation</vt:lpstr>
      <vt:lpstr>Linear Chain Example</vt:lpstr>
      <vt:lpstr>PowerPoint Presentation</vt:lpstr>
      <vt:lpstr>1.1 Policy Evaluation of Random Policy</vt:lpstr>
      <vt:lpstr>1.2 Policy Improvement</vt:lpstr>
      <vt:lpstr>2.1 Policy Evaluation of Det Policy</vt:lpstr>
      <vt:lpstr>2.2 Policy Improvement</vt:lpstr>
      <vt:lpstr>PowerPoint Presentation</vt:lpstr>
      <vt:lpstr>Value Iteration</vt:lpstr>
      <vt:lpstr>MC, TD, Sarsa, QL (Simple)</vt:lpstr>
      <vt:lpstr>MC EP1</vt:lpstr>
      <vt:lpstr>TD EP1</vt:lpstr>
      <vt:lpstr>Sarsa EP1</vt:lpstr>
      <vt:lpstr>QL EP1</vt:lpstr>
      <vt:lpstr>MC, TD, Sarsa, QL (Complex)</vt:lpstr>
      <vt:lpstr>PowerPoint Presentation</vt:lpstr>
      <vt:lpstr>MC EP1-3</vt:lpstr>
      <vt:lpstr>MC EP4-8</vt:lpstr>
      <vt:lpstr>PowerPoint Presentation</vt:lpstr>
      <vt:lpstr>TD EP1-3</vt:lpstr>
      <vt:lpstr>TD EP4-8</vt:lpstr>
      <vt:lpstr>TD Failed to Converge </vt:lpstr>
      <vt:lpstr>PowerPoint Presentation</vt:lpstr>
      <vt:lpstr>Sarsa EP1-3</vt:lpstr>
      <vt:lpstr>Sarsa EP4-8</vt:lpstr>
      <vt:lpstr>Comments on Sarsa</vt:lpstr>
      <vt:lpstr>Why Sarsa Converges</vt:lpstr>
      <vt:lpstr>PowerPoint Presentation</vt:lpstr>
      <vt:lpstr>QL EP1-3</vt:lpstr>
      <vt:lpstr>QL EP4-6</vt:lpstr>
      <vt:lpstr>QL EP7-8</vt:lpstr>
      <vt:lpstr>Comments on QL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L8  Model-based RL</dc:title>
  <dc:creator>Zonghua Gu</dc:creator>
  <cp:lastModifiedBy>Zonghua Gu</cp:lastModifiedBy>
  <cp:revision>389</cp:revision>
  <dcterms:created xsi:type="dcterms:W3CDTF">2020-05-13T19:01:03Z</dcterms:created>
  <dcterms:modified xsi:type="dcterms:W3CDTF">2021-05-24T11:41:41Z</dcterms:modified>
</cp:coreProperties>
</file>