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52" r:id="rId19"/>
    <p:sldId id="1094" r:id="rId20"/>
    <p:sldId id="1116" r:id="rId21"/>
    <p:sldId id="1157" r:id="rId22"/>
    <p:sldId id="1162" r:id="rId23"/>
    <p:sldId id="1095" r:id="rId24"/>
    <p:sldId id="1155" r:id="rId25"/>
    <p:sldId id="1154" r:id="rId26"/>
    <p:sldId id="1158" r:id="rId27"/>
    <p:sldId id="1156" r:id="rId28"/>
    <p:sldId id="1103" r:id="rId29"/>
    <p:sldId id="110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52"/>
            <p14:sldId id="1094"/>
            <p14:sldId id="1116"/>
            <p14:sldId id="1157"/>
            <p14:sldId id="1162"/>
            <p14:sldId id="1095"/>
            <p14:sldId id="1155"/>
            <p14:sldId id="1154"/>
            <p14:sldId id="1158"/>
            <p14:sldId id="1156"/>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13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66237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285750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6.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74.png"/><Relationship Id="rId7"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76.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 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1172"/>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92500" lnSpcReduction="10000"/>
              </a:bodyPr>
              <a:lstStyle/>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 </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endParaRPr lang="en-US" dirty="0"/>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1379" r="-1448"/>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908720"/>
                <a:ext cx="8839200" cy="5904656"/>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(proof omitted)</a:t>
                </a:r>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908720"/>
                <a:ext cx="8839200" cy="5904656"/>
              </a:xfrm>
              <a:blipFill>
                <a:blip r:embed="rId3"/>
                <a:stretch>
                  <a:fillRect l="-621" t="-8153" r="-345"/>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62500" lnSpcReduction="20000"/>
              </a:bodyPr>
              <a:lstStyle/>
              <a:p>
                <a:r>
                  <a:rPr lang="en-US" dirty="0"/>
                  <a:t>Monte Carlo REINFORCE: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a14:m>
                <a:endParaRPr lang="en-US" dirty="0"/>
              </a:p>
              <a:p>
                <a:r>
                  <a:rPr lang="en-US" dirty="0"/>
                  <a:t>Monte Carlo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r>
                      <a:rPr lang="en-US" i="1">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r>
                      <a:rPr lang="en-US" i="1">
                        <a:latin typeface="Cambria Math" panose="02040503050406030204" pitchFamily="18" charset="0"/>
                      </a:rPr>
                      <m:t>)</m:t>
                    </m:r>
                  </m:oMath>
                </a14:m>
                <a:endParaRPr lang="en-US" dirty="0"/>
              </a:p>
              <a:p>
                <a:r>
                  <a:rPr lang="en-US" dirty="0"/>
                  <a:t>Actor-Critic:</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 </m:t>
                    </m:r>
                  </m:oMath>
                </a14:m>
                <a:r>
                  <a:rPr lang="en-US" dirty="0"/>
                  <a:t>TD error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𝒘</m:t>
                        </m:r>
                      </m:e>
                      <m:sub>
                        <m:r>
                          <a:rPr lang="en-US" b="1" i="1" smtClean="0">
                            <a:solidFill>
                              <a:schemeClr val="tx1"/>
                            </a:solidFill>
                            <a:latin typeface="Cambria Math" panose="02040503050406030204" pitchFamily="18" charset="0"/>
                          </a:rPr>
                          <m:t>𝒕</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𝒘</m:t>
                        </m:r>
                      </m:e>
                      <m:sub>
                        <m:r>
                          <a:rPr lang="en-US" b="1" i="1" smtClean="0">
                            <a:solidFill>
                              <a:schemeClr val="tx1"/>
                            </a:solidFill>
                            <a:latin typeface="Cambria Math" panose="02040503050406030204" pitchFamily="18" charset="0"/>
                          </a:rPr>
                          <m:t>𝒕</m:t>
                        </m:r>
                      </m:sub>
                    </m:sSub>
                    <m:r>
                      <a:rPr lang="en-US" i="1">
                        <a:solidFill>
                          <a:schemeClr val="tx1"/>
                        </a:solidFill>
                        <a:latin typeface="Cambria Math" panose="02040503050406030204" pitchFamily="18" charset="0"/>
                      </a:rPr>
                      <m:t>)</m:t>
                    </m:r>
                  </m:oMath>
                </a14:m>
                <a:endParaRPr lang="en-US" dirty="0">
                  <a:solidFill>
                    <a:schemeClr val="tx1"/>
                  </a:solidFill>
                </a:endParaRPr>
              </a:p>
              <a:p>
                <a:pPr lvl="1"/>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a14:m>
                <a:endParaRPr lang="en-US" dirty="0"/>
              </a:p>
              <a:p>
                <a:r>
                  <a:rPr lang="en-US" dirty="0"/>
                  <a:t>Q Actor-Critic:</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𝑞</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𝑞</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a14:m>
                <a:endParaRPr lang="en-US" dirty="0"/>
              </a:p>
              <a:p>
                <a:r>
                  <a:rPr lang="en-US" dirty="0"/>
                  <a:t>Advantage Actor-Critic:</a:t>
                </a:r>
              </a:p>
              <a:p>
                <a:pPr lvl="1"/>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oMath>
                </a14:m>
                <a:endParaRPr lang="en-US" b="0" dirty="0">
                  <a:solidFill>
                    <a:schemeClr val="tx1"/>
                  </a:solidFill>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 </m:t>
                    </m:r>
                  </m:oMath>
                </a14:m>
                <a:r>
                  <a:rPr lang="en-US" dirty="0">
                    <a:solidFill>
                      <a:schemeClr val="tx1"/>
                    </a:solidFill>
                  </a:rPr>
                  <a:t>captures the advantage of taking action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oMath>
                </a14:m>
                <a:r>
                  <a:rPr lang="en-US" dirty="0">
                    <a:solidFill>
                      <a:schemeClr val="tx1"/>
                    </a:solidFill>
                  </a:rPr>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always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endParaRPr lang="en-US" dirty="0">
                  <a:solidFill>
                    <a:schemeClr val="tx1"/>
                  </a:solidFill>
                </a:endParaRPr>
              </a:p>
              <a:p>
                <a:pPr lvl="1"/>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618" t="-1722" r="-686"/>
                </a:stretch>
              </a:blipFill>
            </p:spPr>
            <p:txBody>
              <a:bodyPr/>
              <a:lstStyle/>
              <a:p>
                <a:r>
                  <a:rPr lang="en-SE">
                    <a:noFill/>
                  </a:rPr>
                  <a:t> </a:t>
                </a:r>
              </a:p>
            </p:txBody>
          </p:sp>
        </mc:Fallback>
      </mc:AlternateContent>
    </p:spTree>
    <p:extLst>
      <p:ext uri="{BB962C8B-B14F-4D97-AF65-F5344CB8AC3E}">
        <p14:creationId xmlns:p14="http://schemas.microsoft.com/office/powerpoint/2010/main" val="109087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Actor-Critic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126139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Actor-Critic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𝒘</m:t>
                            </m:r>
                          </m:e>
                          <m:sub>
                            <m:r>
                              <a:rPr lang="en-US" b="1" i="1" smtClean="0">
                                <a:latin typeface="Cambria Math" panose="02040503050406030204" pitchFamily="18" charset="0"/>
                              </a:rPr>
                              <m:t>𝒕</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𝒘</m:t>
                            </m:r>
                          </m:e>
                          <m:sub>
                            <m:r>
                              <a:rPr lang="en-US" b="1" i="1" smtClean="0">
                                <a:latin typeface="Cambria Math" panose="02040503050406030204" pitchFamily="18" charset="0"/>
                              </a:rPr>
                              <m:t>𝒕</m:t>
                            </m:r>
                          </m:sub>
                        </m:sSub>
                      </m:e>
                    </m:d>
                  </m:oMath>
                </a14:m>
                <a:r>
                  <a:rPr lang="en-US" dirty="0"/>
                  <a:t>, and updates its params with semi-gradient TD(0)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𝒘</m:t>
                            </m:r>
                          </m:e>
                          <m:sub>
                            <m:r>
                              <a:rPr lang="en-US" b="1" i="1" smtClean="0">
                                <a:latin typeface="Cambria Math" panose="02040503050406030204" pitchFamily="18" charset="0"/>
                              </a:rPr>
                              <m:t>𝒕</m:t>
                            </m:r>
                          </m:sub>
                        </m:sSub>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panose="02040503050406030204" pitchFamily="18" charset="0"/>
                              </a:rPr>
                              <m:t>𝒕</m:t>
                            </m:r>
                          </m:sub>
                        </m:sSub>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22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42299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651404"/>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635234"/>
            <a:ext cx="4387587"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3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D7B5841-9519-4411-AFE0-D1DAFE2DBC2E}"/>
              </a:ext>
            </a:extLst>
          </p:cNvPr>
          <p:cNvPicPr>
            <a:picLocks noChangeAspect="1"/>
          </p:cNvPicPr>
          <p:nvPr/>
        </p:nvPicPr>
        <p:blipFill>
          <a:blip r:embed="rId3"/>
          <a:stretch>
            <a:fillRect/>
          </a:stretch>
        </p:blipFill>
        <p:spPr>
          <a:xfrm>
            <a:off x="4615929" y="0"/>
            <a:ext cx="4528072" cy="3284984"/>
          </a:xfrm>
          <a:prstGeom prst="rect">
            <a:avLst/>
          </a:prstGeom>
        </p:spPr>
      </p:pic>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 </a:t>
                </a:r>
                <a:r>
                  <a:rPr lang="en-US" dirty="0"/>
                  <a:t>We know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4"/>
                <a:stretch>
                  <a:fillRect l="-414" t="-7660"/>
                </a:stretch>
              </a:blipFill>
            </p:spPr>
            <p:txBody>
              <a:bodyPr/>
              <a:lstStyle/>
              <a:p>
                <a:r>
                  <a:rPr lang="en-SE">
                    <a:noFill/>
                  </a:rPr>
                  <a:t> </a:t>
                </a:r>
              </a:p>
            </p:txBody>
          </p:sp>
        </mc:Fallback>
      </mc:AlternateContent>
    </p:spTree>
    <p:extLst>
      <p:ext uri="{BB962C8B-B14F-4D97-AF65-F5344CB8AC3E}">
        <p14:creationId xmlns:p14="http://schemas.microsoft.com/office/powerpoint/2010/main" val="70066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in Action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240360"/>
              </a:xfrm>
            </p:spPr>
            <p:txBody>
              <a:bodyPr>
                <a:normAutofit fontScale="62500" lnSpcReduction="20000"/>
              </a:bodyPr>
              <a:lstStyle/>
              <a:p>
                <a:r>
                  <a:rPr lang="en-US" dirty="0"/>
                  <a:t>Agent plays 4 rollouts (episodes), and won 2 episodes and lost 2. Assume that each episode lasts 200 steps, so agent made 200 decisions of UP or DOWN in each episode. We can compute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at timestep </a:t>
                </a:r>
                <a14:m>
                  <m:oMath xmlns:m="http://schemas.openxmlformats.org/officeDocument/2006/math">
                    <m:r>
                      <a:rPr lang="en-US" b="0" i="1" smtClean="0">
                        <a:latin typeface="Cambria Math" panose="02040503050406030204" pitchFamily="18" charset="0"/>
                      </a:rPr>
                      <m:t>𝑡</m:t>
                    </m:r>
                  </m:oMath>
                </a14:m>
                <a:r>
                  <a:rPr lang="en-US" dirty="0"/>
                  <a:t> for each episode with MC Policy Evaluation (recall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&gt;0</m:t>
                    </m:r>
                  </m:oMath>
                </a14:m>
                <a:r>
                  <a:rPr lang="en-US" dirty="0"/>
                  <a:t>), NN params w.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&lt;0</m:t>
                    </m:r>
                  </m:oMath>
                </a14:m>
                <a:r>
                  <a:rPr lang="en-US" dirty="0"/>
                  <a:t>),  NN params w.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240360"/>
              </a:xfrm>
              <a:blipFill>
                <a:blip r:embed="rId3"/>
                <a:stretch>
                  <a:fillRect l="-621" t="-2632" r="-897" b="-2256"/>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Advantages of 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p:txBody>
          <a:bodyPr/>
          <a:lstStyle/>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9717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9717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00506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36510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26874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2 with high positive reward and 1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2848</TotalTime>
  <Words>3549</Words>
  <Application>Microsoft Office PowerPoint</Application>
  <PresentationFormat>On-screen Show (4:3)</PresentationFormat>
  <Paragraphs>309</Paragraphs>
  <Slides>26</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Example</vt:lpstr>
      <vt:lpstr>MC REINFORCE</vt:lpstr>
      <vt:lpstr>PG Variants</vt:lpstr>
      <vt:lpstr>MC REINFORCE Pseudo-Code</vt:lpstr>
      <vt:lpstr>Actor-Critic Pseudo-Code</vt:lpstr>
      <vt:lpstr>Actor-Critic Explanations</vt:lpstr>
      <vt:lpstr>Example:  Game of Pong</vt:lpstr>
      <vt:lpstr>SL vs. RL</vt:lpstr>
      <vt:lpstr>MC REINFORCE for Pong</vt:lpstr>
      <vt:lpstr>MC REINFORCE in Action</vt:lpstr>
      <vt:lpstr>Advantages of 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190</cp:revision>
  <dcterms:created xsi:type="dcterms:W3CDTF">2020-05-18T09:26:30Z</dcterms:created>
  <dcterms:modified xsi:type="dcterms:W3CDTF">2021-05-24T11:17:18Z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