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894" r:id="rId7"/>
    <p:sldId id="257" r:id="rId8"/>
    <p:sldId id="3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EBA0E-E707-4386-AC10-99C5838A498C}" v="2" dt="2021-05-03T19:21:24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30" d="100"/>
          <a:sy n="130" d="100"/>
        </p:scale>
        <p:origin x="111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1b36911e-7552-492e-883b-bf3bc3e0cab0" providerId="ADAL" clId="{88CEBA0E-E707-4386-AC10-99C5838A498C}"/>
    <pc:docChg chg="custSel modSld">
      <pc:chgData name="Zonghua Gu" userId="1b36911e-7552-492e-883b-bf3bc3e0cab0" providerId="ADAL" clId="{88CEBA0E-E707-4386-AC10-99C5838A498C}" dt="2021-05-03T19:21:27.685" v="8" actId="27636"/>
      <pc:docMkLst>
        <pc:docMk/>
      </pc:docMkLst>
      <pc:sldChg chg="addSp modSp mod">
        <pc:chgData name="Zonghua Gu" userId="1b36911e-7552-492e-883b-bf3bc3e0cab0" providerId="ADAL" clId="{88CEBA0E-E707-4386-AC10-99C5838A498C}" dt="2021-05-03T19:21:27.685" v="8" actId="27636"/>
        <pc:sldMkLst>
          <pc:docMk/>
          <pc:sldMk cId="1939888640" sldId="257"/>
        </pc:sldMkLst>
        <pc:spChg chg="mod">
          <ac:chgData name="Zonghua Gu" userId="1b36911e-7552-492e-883b-bf3bc3e0cab0" providerId="ADAL" clId="{88CEBA0E-E707-4386-AC10-99C5838A498C}" dt="2021-05-03T19:21:14.851" v="1"/>
          <ac:spMkLst>
            <pc:docMk/>
            <pc:sldMk cId="1939888640" sldId="257"/>
            <ac:spMk id="2" creationId="{BF6A4B5C-223D-48A6-A3AC-8BDF6FD01D23}"/>
          </ac:spMkLst>
        </pc:spChg>
        <pc:spChg chg="mod">
          <ac:chgData name="Zonghua Gu" userId="1b36911e-7552-492e-883b-bf3bc3e0cab0" providerId="ADAL" clId="{88CEBA0E-E707-4386-AC10-99C5838A498C}" dt="2021-05-03T19:21:27.685" v="8" actId="27636"/>
          <ac:spMkLst>
            <pc:docMk/>
            <pc:sldMk cId="1939888640" sldId="257"/>
            <ac:spMk id="3" creationId="{98C6DB25-1B67-4051-A509-B54478BDAA71}"/>
          </ac:spMkLst>
        </pc:spChg>
        <pc:picChg chg="add mod">
          <ac:chgData name="Zonghua Gu" userId="1b36911e-7552-492e-883b-bf3bc3e0cab0" providerId="ADAL" clId="{88CEBA0E-E707-4386-AC10-99C5838A498C}" dt="2021-05-03T19:21:20.210" v="3" actId="1076"/>
          <ac:picMkLst>
            <pc:docMk/>
            <pc:sldMk cId="1939888640" sldId="257"/>
            <ac:picMk id="4" creationId="{AA461B0E-D172-4094-810E-DBACE92022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NDkaVZwmg4&amp;list=PL0pRF4xvoD0liEIWyJ6kmXqGT7nbr2L3u&amp;index=1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FFCE-EA5D-460A-B0B4-490A7985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1FF9-734C-446C-B44A-E44F9302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460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606C-00B7-414B-809E-9BE123FF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DELETE Handling </a:t>
            </a:r>
            <a:r>
              <a:rPr lang="en-US" sz="3200" dirty="0"/>
              <a:t>Multiple Scenarios </a:t>
            </a:r>
            <a:r>
              <a:rPr lang="en-US" altLang="zh-CN" sz="3200" dirty="0"/>
              <a:t>with Hierarchical FSM</a:t>
            </a:r>
            <a:endParaRPr lang="en-S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A02-EB03-4181-A618-0BD2478E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02006"/>
            <a:ext cx="8458200" cy="119942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Each driving scenario is modeled as a super-state, which contains a low-level FSM for the scenario.</a:t>
            </a:r>
          </a:p>
          <a:p>
            <a:r>
              <a:rPr lang="en-US" sz="1800" dirty="0"/>
              <a:t>(Each low-level FSM is specific for the scenario, e.g., the two FSMs in the figure have different trigger conditions not shown)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8C8C-25C4-4AD3-9357-1C2F9E27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53003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B7CEA-C8B7-42D2-91DC-DA5424DC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09" y="3875146"/>
            <a:ext cx="3186991" cy="2668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F13A8-8E00-4063-97AB-174F747A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" y="2143039"/>
            <a:ext cx="5829891" cy="283616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A86181-1EC8-4CA5-BAAF-FEB3C08A8995}"/>
              </a:ext>
            </a:extLst>
          </p:cNvPr>
          <p:cNvCxnSpPr>
            <a:cxnSpLocks/>
          </p:cNvCxnSpPr>
          <p:nvPr/>
        </p:nvCxnSpPr>
        <p:spPr bwMode="auto">
          <a:xfrm>
            <a:off x="4953000" y="4893563"/>
            <a:ext cx="1143000" cy="17587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7998C6-32F4-49F3-9ED5-2CF3B28F3F7E}"/>
              </a:ext>
            </a:extLst>
          </p:cNvPr>
          <p:cNvCxnSpPr>
            <a:cxnSpLocks/>
          </p:cNvCxnSpPr>
          <p:nvPr/>
        </p:nvCxnSpPr>
        <p:spPr bwMode="auto">
          <a:xfrm>
            <a:off x="5715000" y="2590800"/>
            <a:ext cx="3124200" cy="127105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C9C3D7-1EFF-4570-AEA1-BC44FC5F4F47}"/>
              </a:ext>
            </a:extLst>
          </p:cNvPr>
          <p:cNvSpPr txBox="1"/>
          <p:nvPr/>
        </p:nvSpPr>
        <p:spPr>
          <a:xfrm>
            <a:off x="6400800" y="65532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Entry transitions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FFCF9C-B41D-4A68-A12D-55317FBFB528}"/>
              </a:ext>
            </a:extLst>
          </p:cNvPr>
          <p:cNvSpPr txBox="1"/>
          <p:nvPr/>
        </p:nvSpPr>
        <p:spPr>
          <a:xfrm>
            <a:off x="8052233" y="4986490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Exit </a:t>
            </a:r>
          </a:p>
          <a:p>
            <a:r>
              <a:rPr lang="en-US" altLang="zh-CN" dirty="0"/>
              <a:t>transitions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420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B5C-223D-48A6-A3AC-8BDF6FD0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837298"/>
          </a:xfrm>
        </p:spPr>
        <p:txBody>
          <a:bodyPr/>
          <a:lstStyle/>
          <a:p>
            <a:r>
              <a:rPr lang="en-US" altLang="zh-CN" dirty="0"/>
              <a:t>Defense Against the Dark 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6DB25-1B67-4051-A509-B54478BD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0729"/>
            <a:ext cx="8839200" cy="352839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hlinkClick r:id="rId2"/>
              </a:rPr>
              <a:t>https://www.youtube.com/watch?v=KNDkaVZwmg4&amp;list=PL0pRF4xvoD0liEIWyJ6kmXqGT7nbr2L3u&amp;index=11</a:t>
            </a:r>
            <a:endParaRPr lang="en-US" altLang="zh-CN" dirty="0"/>
          </a:p>
          <a:p>
            <a:r>
              <a:rPr lang="en-US" dirty="0"/>
              <a:t>Diagonal is minimum norm. Ideally, we want norm distance to be large for class-changing perturbations, small for random noise, like </a:t>
            </a:r>
            <a:r>
              <a:rPr lang="en-US" dirty="0" err="1"/>
              <a:t>Linfty</a:t>
            </a:r>
            <a:r>
              <a:rPr lang="en-US" dirty="0"/>
              <a:t>. But adding random noise leads to L2 norm 4.8, bigger than many class-changing perturbations. NG.</a:t>
            </a:r>
          </a:p>
          <a:p>
            <a:r>
              <a:rPr lang="en-US" dirty="0"/>
              <a:t>L2 norm cannot detect/permits change of a few pixels largely, which is likely to change the class.</a:t>
            </a:r>
          </a:p>
          <a:p>
            <a:r>
              <a:rPr lang="en-US" dirty="0"/>
              <a:t>We can make L2 distance big while still preserving the class</a:t>
            </a:r>
            <a:endParaRPr lang="en-SE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61B0E-D172-4094-810E-DBACE920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39342"/>
            <a:ext cx="49074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8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E8D7-A778-4507-8BF4-EF22DE76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2A3B7-AAE0-451B-8509-95A756E6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53003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E4B7F-051D-46E2-BE1A-418AFD1C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" y="110027"/>
            <a:ext cx="2916486" cy="3312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A0F5D-4C4D-41E3-93B5-03B27991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226" y="110027"/>
            <a:ext cx="2904102" cy="3306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EC5944-14BD-4B00-95BA-DA457A9D2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74" y="110027"/>
            <a:ext cx="2910294" cy="3318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D97608-5EE2-4DE2-8CDF-48A70F590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8" y="3481016"/>
            <a:ext cx="2891717" cy="3325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BAA84C-B0D0-4A4A-89A2-3633E47E0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6141" y="3481016"/>
            <a:ext cx="2891717" cy="33189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FAD037-EBEE-4DC1-AFF1-4B1010DCAC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6053" y="3519129"/>
            <a:ext cx="3049942" cy="1786395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8B2732C-7822-4984-9522-5F5B178168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1640" y="2313935"/>
          <a:ext cx="1152128" cy="683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68218756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83604852"/>
                    </a:ext>
                  </a:extLst>
                </a:gridCol>
              </a:tblGrid>
              <a:tr h="341509">
                <a:tc>
                  <a:txBody>
                    <a:bodyPr/>
                    <a:lstStyle/>
                    <a:p>
                      <a:r>
                        <a:rPr lang="en-US" sz="1200" dirty="0"/>
                        <a:t>FN=2</a:t>
                      </a:r>
                      <a:endParaRPr lang="en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TN=0</a:t>
                      </a:r>
                      <a:endParaRPr lang="en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6382"/>
                  </a:ext>
                </a:extLst>
              </a:tr>
              <a:tr h="341509">
                <a:tc>
                  <a:txBody>
                    <a:bodyPr/>
                    <a:lstStyle/>
                    <a:p>
                      <a:r>
                        <a:rPr lang="en-US" sz="1200" dirty="0"/>
                        <a:t>TP=1</a:t>
                      </a:r>
                      <a:endParaRPr lang="en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FP=0</a:t>
                      </a:r>
                      <a:endParaRPr lang="en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1172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45FE403-80DE-4442-A557-CCF5880F5424}"/>
              </a:ext>
            </a:extLst>
          </p:cNvPr>
          <p:cNvGraphicFramePr>
            <a:graphicFrameLocks/>
          </p:cNvGraphicFramePr>
          <p:nvPr/>
        </p:nvGraphicFramePr>
        <p:xfrm>
          <a:off x="4545579" y="2313935"/>
          <a:ext cx="1152128" cy="683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68218756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83604852"/>
                    </a:ext>
                  </a:extLst>
                </a:gridCol>
              </a:tblGrid>
              <a:tr h="341509">
                <a:tc>
                  <a:txBody>
                    <a:bodyPr/>
                    <a:lstStyle/>
                    <a:p>
                      <a:r>
                        <a:rPr lang="en-US" sz="1200" dirty="0"/>
                        <a:t>FN=1</a:t>
                      </a:r>
                      <a:endParaRPr lang="en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TN=0</a:t>
                      </a:r>
                      <a:endParaRPr lang="en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6382"/>
                  </a:ext>
                </a:extLst>
              </a:tr>
              <a:tr h="341509">
                <a:tc>
                  <a:txBody>
                    <a:bodyPr/>
                    <a:lstStyle/>
                    <a:p>
                      <a:r>
                        <a:rPr lang="en-US" sz="1200" dirty="0"/>
                        <a:t>TP=2</a:t>
                      </a:r>
                      <a:endParaRPr lang="en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FP=0</a:t>
                      </a:r>
                      <a:endParaRPr lang="en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1172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7662B7A-2972-4C4A-82B2-0AFA1AD60AEA}"/>
              </a:ext>
            </a:extLst>
          </p:cNvPr>
          <p:cNvGraphicFramePr>
            <a:graphicFrameLocks/>
          </p:cNvGraphicFramePr>
          <p:nvPr/>
        </p:nvGraphicFramePr>
        <p:xfrm>
          <a:off x="7597513" y="2313935"/>
          <a:ext cx="1152128" cy="683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68218756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83604852"/>
                    </a:ext>
                  </a:extLst>
                </a:gridCol>
              </a:tblGrid>
              <a:tr h="341509">
                <a:tc>
                  <a:txBody>
                    <a:bodyPr/>
                    <a:lstStyle/>
                    <a:p>
                      <a:r>
                        <a:rPr lang="en-US" sz="1200" dirty="0"/>
                        <a:t>FN=1</a:t>
                      </a:r>
                      <a:endParaRPr lang="en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TN=0</a:t>
                      </a:r>
                      <a:endParaRPr lang="en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6382"/>
                  </a:ext>
                </a:extLst>
              </a:tr>
              <a:tr h="341509">
                <a:tc>
                  <a:txBody>
                    <a:bodyPr/>
                    <a:lstStyle/>
                    <a:p>
                      <a:r>
                        <a:rPr lang="en-US" sz="1200" dirty="0"/>
                        <a:t>TP=2</a:t>
                      </a:r>
                      <a:endParaRPr lang="en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FP=1</a:t>
                      </a:r>
                      <a:endParaRPr lang="en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1172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1088A73-0157-44AB-8C3C-C7BA3C7329D8}"/>
              </a:ext>
            </a:extLst>
          </p:cNvPr>
          <p:cNvGraphicFramePr>
            <a:graphicFrameLocks/>
          </p:cNvGraphicFramePr>
          <p:nvPr/>
        </p:nvGraphicFramePr>
        <p:xfrm>
          <a:off x="1611549" y="5661248"/>
          <a:ext cx="1152128" cy="683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68218756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83604852"/>
                    </a:ext>
                  </a:extLst>
                </a:gridCol>
              </a:tblGrid>
              <a:tr h="341509">
                <a:tc>
                  <a:txBody>
                    <a:bodyPr/>
                    <a:lstStyle/>
                    <a:p>
                      <a:r>
                        <a:rPr lang="en-US" sz="1200" dirty="0"/>
                        <a:t>FN=1</a:t>
                      </a:r>
                      <a:endParaRPr lang="en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TN=0</a:t>
                      </a:r>
                      <a:endParaRPr lang="en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6382"/>
                  </a:ext>
                </a:extLst>
              </a:tr>
              <a:tr h="341509">
                <a:tc>
                  <a:txBody>
                    <a:bodyPr/>
                    <a:lstStyle/>
                    <a:p>
                      <a:r>
                        <a:rPr lang="en-US" sz="1200" dirty="0"/>
                        <a:t>TP=2</a:t>
                      </a:r>
                      <a:endParaRPr lang="en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FP=2</a:t>
                      </a:r>
                      <a:endParaRPr lang="en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1172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5F0BC10-1C00-4B8B-86DB-B1B18D34490E}"/>
              </a:ext>
            </a:extLst>
          </p:cNvPr>
          <p:cNvGraphicFramePr>
            <a:graphicFrameLocks/>
          </p:cNvGraphicFramePr>
          <p:nvPr/>
        </p:nvGraphicFramePr>
        <p:xfrm>
          <a:off x="5320264" y="5858579"/>
          <a:ext cx="1152128" cy="683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68218756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83604852"/>
                    </a:ext>
                  </a:extLst>
                </a:gridCol>
              </a:tblGrid>
              <a:tr h="341509">
                <a:tc>
                  <a:txBody>
                    <a:bodyPr/>
                    <a:lstStyle/>
                    <a:p>
                      <a:r>
                        <a:rPr lang="en-US" sz="1200" dirty="0"/>
                        <a:t>FN=0</a:t>
                      </a:r>
                      <a:endParaRPr lang="en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TN=0</a:t>
                      </a:r>
                      <a:endParaRPr lang="en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56382"/>
                  </a:ext>
                </a:extLst>
              </a:tr>
              <a:tr h="341509">
                <a:tc>
                  <a:txBody>
                    <a:bodyPr/>
                    <a:lstStyle/>
                    <a:p>
                      <a:r>
                        <a:rPr lang="en-US" sz="1200" dirty="0"/>
                        <a:t>TP=3</a:t>
                      </a:r>
                      <a:endParaRPr lang="en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FP=2</a:t>
                      </a:r>
                      <a:endParaRPr lang="en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117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9E39DC-B86E-4BD6-A263-561C1C0DD861}"/>
                  </a:ext>
                </a:extLst>
              </p:cNvPr>
              <p:cNvSpPr txBox="1"/>
              <p:nvPr/>
            </p:nvSpPr>
            <p:spPr>
              <a:xfrm>
                <a:off x="7123384" y="5867407"/>
                <a:ext cx="1944416" cy="87883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9E39DC-B86E-4BD6-A263-561C1C0D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84" y="5867407"/>
                <a:ext cx="1944416" cy="8788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41728B1-86C6-4CCF-AF87-AAEAC234E4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1294" y="846619"/>
            <a:ext cx="704948" cy="447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86A2F0-D230-40F3-A40F-1843273BE40D}"/>
              </a:ext>
            </a:extLst>
          </p:cNvPr>
          <p:cNvSpPr txBox="1"/>
          <p:nvPr/>
        </p:nvSpPr>
        <p:spPr>
          <a:xfrm>
            <a:off x="2483769" y="1340768"/>
            <a:ext cx="47525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you have  a 3rd GT box that is not matched by any detection, then </a:t>
            </a:r>
            <a:r>
              <a:rPr lang="en-US"/>
              <a:t>it is FN</a:t>
            </a:r>
            <a:r>
              <a:rPr lang="en-US" dirty="0"/>
              <a:t>. But I don’t see any possible TN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5543008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Tight.potx" id="{E215AB4C-870D-4152-9E0D-88668304A8D7}" vid="{16664B00-B89B-42B5-9AB5-FBB8FBBFCE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9F4636FD8CF4DBA576E51CE9A9557" ma:contentTypeVersion="12" ma:contentTypeDescription="Create a new document." ma:contentTypeScope="" ma:versionID="c335fd21f2fe76e29ebd247bba84ba96">
  <xsd:schema xmlns:xsd="http://www.w3.org/2001/XMLSchema" xmlns:xs="http://www.w3.org/2001/XMLSchema" xmlns:p="http://schemas.microsoft.com/office/2006/metadata/properties" xmlns:ns3="221e1496-d443-4306-ad63-a100e0046a13" xmlns:ns4="60aad371-894b-4a9b-aa6a-3fd9336d4f3f" targetNamespace="http://schemas.microsoft.com/office/2006/metadata/properties" ma:root="true" ma:fieldsID="4cb030868c90a59dc09b4c74f925c173" ns3:_="" ns4:_="">
    <xsd:import namespace="221e1496-d443-4306-ad63-a100e0046a13"/>
    <xsd:import namespace="60aad371-894b-4a9b-aa6a-3fd9336d4f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e1496-d443-4306-ad63-a100e0046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aad371-894b-4a9b-aa6a-3fd9336d4f3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7B2AAA-3E84-49CC-BE6D-CB4399E554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D1CD2-3289-4F40-8C3A-CFDE357505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60aad371-894b-4a9b-aa6a-3fd9336d4f3f"/>
    <ds:schemaRef ds:uri="221e1496-d443-4306-ad63-a100e0046a13"/>
  </ds:schemaRefs>
</ds:datastoreItem>
</file>

<file path=customXml/itemProps3.xml><?xml version="1.0" encoding="utf-8"?>
<ds:datastoreItem xmlns:ds="http://schemas.openxmlformats.org/officeDocument/2006/customXml" ds:itemID="{6F97E12F-14DB-4E96-B5EF-03E9057A6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e1496-d443-4306-ad63-a100e0046a13"/>
    <ds:schemaRef ds:uri="60aad371-894b-4a9b-aa6a-3fd9336d4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TemplateTight</Template>
  <TotalTime>2</TotalTime>
  <Words>254</Words>
  <Application>Microsoft Office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_Template</vt:lpstr>
      <vt:lpstr>PowerPoint Presentation</vt:lpstr>
      <vt:lpstr>PowerPoint Presentation</vt:lpstr>
      <vt:lpstr>DELETE Handling Multiple Scenarios with Hierarchical FSM</vt:lpstr>
      <vt:lpstr>Defense Against the Dark Arts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 Zonghua</dc:creator>
  <cp:lastModifiedBy>Zonghua Gu</cp:lastModifiedBy>
  <cp:revision>4</cp:revision>
  <dcterms:created xsi:type="dcterms:W3CDTF">2020-06-02T02:14:44Z</dcterms:created>
  <dcterms:modified xsi:type="dcterms:W3CDTF">2021-05-16T08:24:26Z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0x01010004C9F4636FD8CF4DBA576E51CE9A9557</vt:lpwstr>
  </property>
</Properties>
</file>