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8" r:id="rId2"/>
    <p:sldId id="267" r:id="rId3"/>
    <p:sldId id="294" r:id="rId4"/>
    <p:sldId id="287" r:id="rId5"/>
    <p:sldId id="289" r:id="rId6"/>
    <p:sldId id="295" r:id="rId7"/>
    <p:sldId id="296" r:id="rId8"/>
    <p:sldId id="297" r:id="rId9"/>
    <p:sldId id="300" r:id="rId10"/>
    <p:sldId id="298" r:id="rId11"/>
    <p:sldId id="299" r:id="rId12"/>
    <p:sldId id="286" r:id="rId13"/>
    <p:sldId id="278" r:id="rId14"/>
    <p:sldId id="291" r:id="rId15"/>
    <p:sldId id="280" r:id="rId16"/>
    <p:sldId id="309" r:id="rId17"/>
    <p:sldId id="306" r:id="rId18"/>
    <p:sldId id="307" r:id="rId19"/>
    <p:sldId id="281" r:id="rId20"/>
    <p:sldId id="305" r:id="rId21"/>
    <p:sldId id="304" r:id="rId22"/>
    <p:sldId id="283" r:id="rId23"/>
    <p:sldId id="284" r:id="rId24"/>
    <p:sldId id="301" r:id="rId25"/>
    <p:sldId id="29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74" autoAdjust="0"/>
    <p:restoredTop sz="93979" autoAdjust="0"/>
  </p:normalViewPr>
  <p:slideViewPr>
    <p:cSldViewPr snapToGrid="0">
      <p:cViewPr varScale="1">
        <p:scale>
          <a:sx n="82" d="100"/>
          <a:sy n="82" d="100"/>
        </p:scale>
        <p:origin x="835"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731F4C-49D2-428C-BC15-767604D5F3DB}" type="datetimeFigureOut">
              <a:rPr lang="en-US" smtClean="0"/>
              <a:t>9/17/2024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573F54-F322-4638-87D6-8F9EDD458776}" type="slidenum">
              <a:rPr lang="en-US" smtClean="0"/>
              <a:t>‹#›</a:t>
            </a:fld>
            <a:endParaRPr lang="en-US"/>
          </a:p>
        </p:txBody>
      </p:sp>
    </p:spTree>
    <p:extLst>
      <p:ext uri="{BB962C8B-B14F-4D97-AF65-F5344CB8AC3E}">
        <p14:creationId xmlns:p14="http://schemas.microsoft.com/office/powerpoint/2010/main" val="4041558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5</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0877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6</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0643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7</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44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8</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149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9</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712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10</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310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11</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6934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F98964C-18C6-4ABD-B5DC-E707707781F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4154552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98964C-18C6-4ABD-B5DC-E707707781F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4027068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98964C-18C6-4ABD-B5DC-E707707781F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5655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98964C-18C6-4ABD-B5DC-E707707781F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349331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98964C-18C6-4ABD-B5DC-E707707781F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2587034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98964C-18C6-4ABD-B5DC-E707707781F9}"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163661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98964C-18C6-4ABD-B5DC-E707707781F9}" type="datetimeFigureOut">
              <a:rPr lang="en-US" smtClean="0"/>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1819787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98964C-18C6-4ABD-B5DC-E707707781F9}" type="datetimeFigureOut">
              <a:rPr lang="en-US" smtClean="0"/>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151171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98964C-18C6-4ABD-B5DC-E707707781F9}" type="datetimeFigureOut">
              <a:rPr lang="en-US" smtClean="0"/>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3310375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8964C-18C6-4ABD-B5DC-E707707781F9}"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4025981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8964C-18C6-4ABD-B5DC-E707707781F9}"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164305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8964C-18C6-4ABD-B5DC-E707707781F9}" type="datetimeFigureOut">
              <a:rPr lang="en-US" smtClean="0"/>
              <a:t>9/17/2024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3117A-F623-46EF-BDA1-D015920233BA}" type="slidenum">
              <a:rPr lang="en-US" smtClean="0"/>
              <a:t>‹#›</a:t>
            </a:fld>
            <a:endParaRPr lang="en-US"/>
          </a:p>
        </p:txBody>
      </p:sp>
    </p:spTree>
    <p:extLst>
      <p:ext uri="{BB962C8B-B14F-4D97-AF65-F5344CB8AC3E}">
        <p14:creationId xmlns:p14="http://schemas.microsoft.com/office/powerpoint/2010/main" val="755033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slideLayout" Target="../slideLayouts/slideLayout2.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hyperlink" Target="https://www.youtube.com/watch?v=Om4BljCs_qE" TargetMode="External"/><Relationship Id="rId2" Type="http://schemas.openxmlformats.org/officeDocument/2006/relationships/tags" Target="../tags/tag48.xml"/><Relationship Id="rId16" Type="http://schemas.openxmlformats.org/officeDocument/2006/relationships/hyperlink" Target="https://www.youtube.com/watch?v=VuXbEb5ywrU" TargetMode="Externa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notesSlide" Target="../notesSlides/notesSlide7.xml"/><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9"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13.xml"/><Relationship Id="rId7"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s>
</file>

<file path=ppt/slides/_rels/slide8.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notesSlide" Target="../notesSlides/notesSlide4.xml"/><Relationship Id="rId5" Type="http://schemas.openxmlformats.org/officeDocument/2006/relationships/tags" Target="../tags/tag21.xml"/><Relationship Id="rId10" Type="http://schemas.openxmlformats.org/officeDocument/2006/relationships/slideLayout" Target="../slideLayouts/slideLayout2.xml"/><Relationship Id="rId4" Type="http://schemas.openxmlformats.org/officeDocument/2006/relationships/tags" Target="../tags/tag20.xml"/><Relationship Id="rId9" Type="http://schemas.openxmlformats.org/officeDocument/2006/relationships/tags" Target="../tags/tag25.xml"/></Relationships>
</file>

<file path=ppt/slides/_rels/slide9.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notesSlide" Target="../notesSlides/notesSlide5.xml"/><Relationship Id="rId5" Type="http://schemas.openxmlformats.org/officeDocument/2006/relationships/tags" Target="../tags/tag30.xml"/><Relationship Id="rId10" Type="http://schemas.openxmlformats.org/officeDocument/2006/relationships/slideLayout" Target="../slideLayouts/slideLayout2.xml"/><Relationship Id="rId4" Type="http://schemas.openxmlformats.org/officeDocument/2006/relationships/tags" Target="../tags/tag29.xml"/><Relationship Id="rId9"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1121" y="1146752"/>
            <a:ext cx="7952128" cy="2625208"/>
          </a:xfrm>
        </p:spPr>
        <p:txBody>
          <a:bodyPr>
            <a:noAutofit/>
          </a:bodyPr>
          <a:lstStyle/>
          <a:p>
            <a:pPr>
              <a:lnSpc>
                <a:spcPct val="130000"/>
              </a:lnSpc>
            </a:pPr>
            <a:r>
              <a:rPr lang="en-US" altLang="zh-CN" dirty="0">
                <a:solidFill>
                  <a:schemeClr val="accent1">
                    <a:lumMod val="75000"/>
                  </a:schemeClr>
                </a:solidFill>
              </a:rPr>
              <a:t>Lecture</a:t>
            </a:r>
            <a:r>
              <a:rPr lang="zh-CN" altLang="en-US" dirty="0">
                <a:solidFill>
                  <a:schemeClr val="accent1">
                    <a:lumMod val="75000"/>
                  </a:schemeClr>
                </a:solidFill>
              </a:rPr>
              <a:t> </a:t>
            </a:r>
            <a:r>
              <a:rPr lang="en-US" altLang="zh-CN" dirty="0">
                <a:solidFill>
                  <a:schemeClr val="accent1">
                    <a:lumMod val="75000"/>
                  </a:schemeClr>
                </a:solidFill>
              </a:rPr>
              <a:t>14</a:t>
            </a:r>
            <a:br>
              <a:rPr lang="en-US" altLang="zh-CN" dirty="0">
                <a:solidFill>
                  <a:schemeClr val="accent1">
                    <a:lumMod val="75000"/>
                  </a:schemeClr>
                </a:solidFill>
              </a:rPr>
            </a:br>
            <a:r>
              <a:rPr lang="en-US" altLang="zh-CN" dirty="0">
                <a:solidFill>
                  <a:schemeClr val="accent1">
                    <a:lumMod val="75000"/>
                  </a:schemeClr>
                </a:solidFill>
              </a:rPr>
              <a:t>Radix</a:t>
            </a:r>
            <a:r>
              <a:rPr lang="zh-CN" altLang="en-US" dirty="0">
                <a:solidFill>
                  <a:schemeClr val="accent1">
                    <a:lumMod val="75000"/>
                  </a:schemeClr>
                </a:solidFill>
              </a:rPr>
              <a:t> </a:t>
            </a:r>
            <a:r>
              <a:rPr lang="en-US" altLang="zh-CN" dirty="0">
                <a:solidFill>
                  <a:schemeClr val="accent1">
                    <a:lumMod val="75000"/>
                  </a:schemeClr>
                </a:solidFill>
              </a:rPr>
              <a:t>Sort</a:t>
            </a:r>
            <a:endParaRPr lang="en-US" dirty="0">
              <a:solidFill>
                <a:schemeClr val="accent1">
                  <a:lumMod val="75000"/>
                </a:schemeClr>
              </a:solidFill>
            </a:endParaRPr>
          </a:p>
        </p:txBody>
      </p:sp>
      <p:sp>
        <p:nvSpPr>
          <p:cNvPr id="3" name="Subtitle 2"/>
          <p:cNvSpPr>
            <a:spLocks noGrp="1"/>
          </p:cNvSpPr>
          <p:nvPr>
            <p:ph type="subTitle" idx="1"/>
          </p:nvPr>
        </p:nvSpPr>
        <p:spPr>
          <a:xfrm>
            <a:off x="1524000" y="3916998"/>
            <a:ext cx="9144000" cy="1655762"/>
          </a:xfrm>
        </p:spPr>
        <p:txBody>
          <a:bodyPr anchor="ctr">
            <a:normAutofit/>
          </a:bodyPr>
          <a:lstStyle/>
          <a:p>
            <a:r>
              <a:rPr lang="en-US" sz="2000" dirty="0"/>
              <a:t>Department</a:t>
            </a:r>
            <a:r>
              <a:rPr lang="zh-CN" altLang="en-US" sz="2000" dirty="0"/>
              <a:t> </a:t>
            </a:r>
            <a:r>
              <a:rPr lang="en-US" altLang="zh-CN" sz="2000" dirty="0"/>
              <a:t>of</a:t>
            </a:r>
            <a:r>
              <a:rPr lang="zh-CN" altLang="en-US" sz="2000" dirty="0"/>
              <a:t> </a:t>
            </a:r>
            <a:r>
              <a:rPr lang="en-US" altLang="zh-CN" sz="2000" dirty="0"/>
              <a:t>Computer</a:t>
            </a:r>
            <a:r>
              <a:rPr lang="zh-CN" altLang="en-US" sz="2000" dirty="0"/>
              <a:t> </a:t>
            </a:r>
            <a:r>
              <a:rPr lang="en-US" altLang="zh-CN" sz="2000" dirty="0"/>
              <a:t>Science</a:t>
            </a:r>
          </a:p>
          <a:p>
            <a:r>
              <a:rPr lang="en-US" sz="2000" dirty="0"/>
              <a:t>Hofstra</a:t>
            </a:r>
            <a:r>
              <a:rPr lang="zh-CN" altLang="en-US" sz="2000" dirty="0"/>
              <a:t> </a:t>
            </a:r>
            <a:r>
              <a:rPr lang="en-US" altLang="zh-CN" sz="2000" dirty="0"/>
              <a:t>University</a:t>
            </a:r>
            <a:endParaRPr lang="en-US" sz="2000" dirty="0"/>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11"/>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12"/>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5"/>
            </p:custDataLst>
          </p:nvPr>
        </p:nvGrpSpPr>
        <p:grpSpPr bwMode="auto">
          <a:xfrm>
            <a:off x="5285658" y="3537524"/>
            <a:ext cx="1066800" cy="3200400"/>
            <a:chOff x="3033" y="1824"/>
            <a:chExt cx="672" cy="2016"/>
          </a:xfrm>
        </p:grpSpPr>
        <p:sp>
          <p:nvSpPr>
            <p:cNvPr id="20493" name="AutoShape 11"/>
            <p:cNvSpPr>
              <a:spLocks noChangeArrowheads="1"/>
            </p:cNvSpPr>
            <p:nvPr>
              <p:custDataLst>
                <p:tags r:id="rId9"/>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p:txBody>
        </p:sp>
        <p:sp>
          <p:nvSpPr>
            <p:cNvPr id="20494" name="Rectangle 12"/>
            <p:cNvSpPr>
              <a:spLocks noChangeArrowheads="1"/>
            </p:cNvSpPr>
            <p:nvPr>
              <p:custDataLst>
                <p:tags r:id="rId10"/>
              </p:custDataLst>
            </p:nvPr>
          </p:nvSpPr>
          <p:spPr bwMode="auto">
            <a:xfrm>
              <a:off x="3077" y="1824"/>
              <a:ext cx="200" cy="2016"/>
            </a:xfrm>
            <a:prstGeom prst="rect">
              <a:avLst/>
            </a:prstGeom>
            <a:solidFill>
              <a:schemeClr val="accent6">
                <a:lumMod val="60000"/>
                <a:lumOff val="40000"/>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20" name="Flowchart: Magnetic Disk 19"/>
          <p:cNvSpPr/>
          <p:nvPr/>
        </p:nvSpPr>
        <p:spPr>
          <a:xfrm>
            <a:off x="6754827" y="3685816"/>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endParaRPr lang="en-US" b="1" dirty="0"/>
          </a:p>
        </p:txBody>
      </p:sp>
      <p:sp>
        <p:nvSpPr>
          <p:cNvPr id="21" name="Flowchart: Magnetic Disk 20"/>
          <p:cNvSpPr/>
          <p:nvPr/>
        </p:nvSpPr>
        <p:spPr>
          <a:xfrm>
            <a:off x="6773692" y="5295249"/>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endParaRPr lang="en-US" b="1" dirty="0"/>
          </a:p>
        </p:txBody>
      </p:sp>
      <p:cxnSp>
        <p:nvCxnSpPr>
          <p:cNvPr id="22" name="Straight Arrow Connector 21"/>
          <p:cNvCxnSpPr/>
          <p:nvPr/>
        </p:nvCxnSpPr>
        <p:spPr>
          <a:xfrm>
            <a:off x="5581808" y="3895947"/>
            <a:ext cx="1051795" cy="110272"/>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581808" y="4268173"/>
            <a:ext cx="1126959" cy="123870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557458" y="4554504"/>
            <a:ext cx="1076145" cy="78760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516746" y="5781088"/>
            <a:ext cx="1174348" cy="123050"/>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1" idx="2"/>
          </p:cNvCxnSpPr>
          <p:nvPr/>
        </p:nvCxnSpPr>
        <p:spPr>
          <a:xfrm flipV="1">
            <a:off x="5486633" y="6014533"/>
            <a:ext cx="1287059" cy="6257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30326" y="3878138"/>
            <a:ext cx="1048039" cy="1200329"/>
          </a:xfrm>
          <a:prstGeom prst="rect">
            <a:avLst/>
          </a:prstGeom>
        </p:spPr>
        <p:txBody>
          <a:bodyPr wrap="square">
            <a:spAutoFit/>
          </a:bodyPr>
          <a:lstStyle/>
          <a:p>
            <a:pPr algn="ctr"/>
            <a:r>
              <a:rPr lang="en-US" altLang="en-US" b="1" dirty="0">
                <a:latin typeface="Verdana" panose="020B0604030504040204" pitchFamily="34" charset="0"/>
              </a:rPr>
              <a:t>0 0 0</a:t>
            </a:r>
          </a:p>
          <a:p>
            <a:pPr algn="ctr"/>
            <a:r>
              <a:rPr lang="en-US" altLang="en-US" b="1" dirty="0">
                <a:latin typeface="Verdana" panose="020B0604030504040204" pitchFamily="34" charset="0"/>
              </a:rPr>
              <a:t>0 0 1</a:t>
            </a:r>
          </a:p>
          <a:p>
            <a:pPr algn="ctr"/>
            <a:r>
              <a:rPr lang="en-US" altLang="en-US" b="1" dirty="0">
                <a:latin typeface="Verdana" panose="020B0604030504040204" pitchFamily="34" charset="0"/>
              </a:rPr>
              <a:t>0 1 0</a:t>
            </a:r>
          </a:p>
          <a:p>
            <a:pPr algn="ctr"/>
            <a:r>
              <a:rPr lang="en-US" altLang="en-US" b="1" dirty="0">
                <a:latin typeface="Verdana" panose="020B0604030504040204" pitchFamily="34" charset="0"/>
              </a:rPr>
              <a:t>0 1 1</a:t>
            </a:r>
          </a:p>
        </p:txBody>
      </p:sp>
      <p:sp>
        <p:nvSpPr>
          <p:cNvPr id="30" name="Rectangle 29"/>
          <p:cNvSpPr/>
          <p:nvPr/>
        </p:nvSpPr>
        <p:spPr>
          <a:xfrm>
            <a:off x="7363135" y="5537596"/>
            <a:ext cx="1025905" cy="1200329"/>
          </a:xfrm>
          <a:prstGeom prst="rect">
            <a:avLst/>
          </a:prstGeom>
        </p:spPr>
        <p:txBody>
          <a:bodyPr wrap="square">
            <a:spAutoFit/>
          </a:bodyPr>
          <a:lstStyle/>
          <a:p>
            <a:pPr algn="ctr"/>
            <a:r>
              <a:rPr lang="en-US" altLang="en-US" b="1" dirty="0">
                <a:latin typeface="Verdana" panose="020B0604030504040204" pitchFamily="34" charset="0"/>
              </a:rPr>
              <a:t>1 0 0</a:t>
            </a:r>
          </a:p>
          <a:p>
            <a:pPr algn="ctr"/>
            <a:r>
              <a:rPr lang="en-US" altLang="en-US" b="1" dirty="0">
                <a:latin typeface="Verdana" panose="020B0604030504040204" pitchFamily="34" charset="0"/>
              </a:rPr>
              <a:t>1 0 1</a:t>
            </a:r>
          </a:p>
          <a:p>
            <a:pPr algn="ctr"/>
            <a:r>
              <a:rPr lang="en-US" altLang="en-US" b="1" dirty="0">
                <a:latin typeface="Verdana" panose="020B0604030504040204" pitchFamily="34" charset="0"/>
              </a:rPr>
              <a:t>1 1 0</a:t>
            </a:r>
          </a:p>
          <a:p>
            <a:pPr algn="ctr"/>
            <a:r>
              <a:rPr lang="en-US" altLang="en-US" b="1" dirty="0">
                <a:latin typeface="Verdana" panose="020B0604030504040204" pitchFamily="34" charset="0"/>
              </a:rPr>
              <a:t>1 1 1</a:t>
            </a:r>
          </a:p>
        </p:txBody>
      </p:sp>
      <p:sp>
        <p:nvSpPr>
          <p:cNvPr id="31" name="Up Arrow Callout 30"/>
          <p:cNvSpPr/>
          <p:nvPr/>
        </p:nvSpPr>
        <p:spPr>
          <a:xfrm rot="5400000">
            <a:off x="8056030" y="4490258"/>
            <a:ext cx="2011985" cy="1439118"/>
          </a:xfrm>
          <a:prstGeom prst="upArrowCallout">
            <a:avLst>
              <a:gd name="adj1" fmla="val 50416"/>
              <a:gd name="adj2" fmla="val 40532"/>
              <a:gd name="adj3" fmla="val 25000"/>
              <a:gd name="adj4" fmla="val 24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8530924" y="4903230"/>
            <a:ext cx="1168100" cy="523220"/>
          </a:xfrm>
          <a:prstGeom prst="rect">
            <a:avLst/>
          </a:prstGeom>
          <a:noFill/>
        </p:spPr>
        <p:txBody>
          <a:bodyPr wrap="square" rtlCol="0">
            <a:spAutoFit/>
          </a:bodyPr>
          <a:lstStyle/>
          <a:p>
            <a:r>
              <a:rPr lang="en-US" sz="2800" b="1" dirty="0">
                <a:solidFill>
                  <a:schemeClr val="bg1"/>
                </a:solidFill>
              </a:rPr>
              <a:t>Merge</a:t>
            </a:r>
          </a:p>
        </p:txBody>
      </p:sp>
      <p:cxnSp>
        <p:nvCxnSpPr>
          <p:cNvPr id="33" name="Straight Arrow Connector 32"/>
          <p:cNvCxnSpPr/>
          <p:nvPr/>
        </p:nvCxnSpPr>
        <p:spPr>
          <a:xfrm>
            <a:off x="5562426" y="4616729"/>
            <a:ext cx="1146341" cy="1204850"/>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544263" y="4302243"/>
            <a:ext cx="1089340" cy="682151"/>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557458" y="4903230"/>
            <a:ext cx="1115958" cy="160359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grpSp>
        <p:nvGrpSpPr>
          <p:cNvPr id="44" name="Group 10"/>
          <p:cNvGrpSpPr>
            <a:grpSpLocks/>
          </p:cNvGrpSpPr>
          <p:nvPr>
            <p:custDataLst>
              <p:tags r:id="rId6"/>
            </p:custDataLst>
          </p:nvPr>
        </p:nvGrpSpPr>
        <p:grpSpPr bwMode="auto">
          <a:xfrm>
            <a:off x="9987544" y="3537524"/>
            <a:ext cx="1066800" cy="3200400"/>
            <a:chOff x="3033" y="1824"/>
            <a:chExt cx="672" cy="2016"/>
          </a:xfrm>
        </p:grpSpPr>
        <p:sp>
          <p:nvSpPr>
            <p:cNvPr id="45" name="AutoShape 11"/>
            <p:cNvSpPr>
              <a:spLocks noChangeArrowheads="1"/>
            </p:cNvSpPr>
            <p:nvPr>
              <p:custDataLst>
                <p:tags r:id="rId7"/>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0 1 1</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1 1 1</a:t>
              </a:r>
            </a:p>
          </p:txBody>
        </p:sp>
        <p:sp>
          <p:nvSpPr>
            <p:cNvPr id="46" name="Rectangle 12"/>
            <p:cNvSpPr>
              <a:spLocks noChangeArrowheads="1"/>
            </p:cNvSpPr>
            <p:nvPr>
              <p:custDataLst>
                <p:tags r:id="rId8"/>
              </p:custDataLst>
            </p:nvPr>
          </p:nvSpPr>
          <p:spPr bwMode="auto">
            <a:xfrm>
              <a:off x="3084" y="1824"/>
              <a:ext cx="573"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99256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9" grpId="0"/>
      <p:bldP spid="30" grpId="0"/>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fontScale="77500" lnSpcReduction="20000"/>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a:p>
            <a:r>
              <a:rPr lang="en-US" dirty="0"/>
              <a:t>Bucket Sort | </a:t>
            </a:r>
            <a:r>
              <a:rPr lang="en-US" dirty="0" err="1"/>
              <a:t>GeeksforGeeks</a:t>
            </a:r>
            <a:endParaRPr lang="en-US" dirty="0"/>
          </a:p>
          <a:p>
            <a:pPr lvl="1"/>
            <a:r>
              <a:rPr lang="en-US" dirty="0">
                <a:hlinkClick r:id="rId16"/>
              </a:rPr>
              <a:t>https://www.youtube.com/watch?v=VuXbEb5ywrU</a:t>
            </a:r>
            <a:r>
              <a:rPr lang="en-US" dirty="0"/>
              <a:t> </a:t>
            </a:r>
          </a:p>
          <a:p>
            <a:r>
              <a:rPr lang="en-GB" dirty="0"/>
              <a:t>Radix Sort Animations | Data Structure | Visual How</a:t>
            </a:r>
          </a:p>
          <a:p>
            <a:pPr lvl="1"/>
            <a:r>
              <a:rPr lang="en-US" dirty="0">
                <a:hlinkClick r:id="rId17"/>
              </a:rPr>
              <a:t>https://www.youtube.com/watch?v=Om4BljCs_qE</a:t>
            </a:r>
            <a:r>
              <a:rPr lang="en-US" dirty="0"/>
              <a:t> </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sp>
        <p:nvSpPr>
          <p:cNvPr id="301062" name="AutoShape 6"/>
          <p:cNvSpPr>
            <a:spLocks noChangeArrowheads="1"/>
          </p:cNvSpPr>
          <p:nvPr>
            <p:custDataLst>
              <p:tags r:id="rId4"/>
            </p:custDataLst>
          </p:nvPr>
        </p:nvSpPr>
        <p:spPr bwMode="auto">
          <a:xfrm>
            <a:off x="854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2</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6</a:t>
            </a:r>
          </a:p>
          <a:p>
            <a:pPr algn="ctr"/>
            <a:r>
              <a:rPr lang="en-US" altLang="en-US" sz="2400">
                <a:latin typeface="Verdana" panose="020B0604030504040204" pitchFamily="34" charset="0"/>
              </a:rPr>
              <a:t>7</a:t>
            </a:r>
          </a:p>
        </p:txBody>
      </p:sp>
      <p:grpSp>
        <p:nvGrpSpPr>
          <p:cNvPr id="2" name="Group 7"/>
          <p:cNvGrpSpPr>
            <a:grpSpLocks/>
          </p:cNvGrpSpPr>
          <p:nvPr>
            <p:custDataLst>
              <p:tags r:id="rId5"/>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12"/>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13"/>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6"/>
            </p:custDataLst>
          </p:nvPr>
        </p:nvGrpSpPr>
        <p:grpSpPr bwMode="auto">
          <a:xfrm>
            <a:off x="5285658" y="3537524"/>
            <a:ext cx="1066800" cy="3200400"/>
            <a:chOff x="3033" y="1824"/>
            <a:chExt cx="672" cy="2016"/>
          </a:xfrm>
        </p:grpSpPr>
        <p:sp>
          <p:nvSpPr>
            <p:cNvPr id="20493" name="AutoShape 11"/>
            <p:cNvSpPr>
              <a:spLocks noChangeArrowheads="1"/>
            </p:cNvSpPr>
            <p:nvPr>
              <p:custDataLst>
                <p:tags r:id="rId10"/>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p:txBody>
        </p:sp>
        <p:sp>
          <p:nvSpPr>
            <p:cNvPr id="20494" name="Rectangle 12"/>
            <p:cNvSpPr>
              <a:spLocks noChangeArrowheads="1"/>
            </p:cNvSpPr>
            <p:nvPr>
              <p:custDataLst>
                <p:tags r:id="rId11"/>
              </p:custDataLst>
            </p:nvPr>
          </p:nvSpPr>
          <p:spPr bwMode="auto">
            <a:xfrm>
              <a:off x="3264" y="1824"/>
              <a:ext cx="384"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4" name="Group 13"/>
          <p:cNvGrpSpPr>
            <a:grpSpLocks/>
          </p:cNvGrpSpPr>
          <p:nvPr>
            <p:custDataLst>
              <p:tags r:id="rId7"/>
            </p:custDataLst>
          </p:nvPr>
        </p:nvGrpSpPr>
        <p:grpSpPr bwMode="auto">
          <a:xfrm>
            <a:off x="6916020" y="3537524"/>
            <a:ext cx="1066800" cy="3200400"/>
            <a:chOff x="4060" y="1824"/>
            <a:chExt cx="672" cy="2016"/>
          </a:xfrm>
        </p:grpSpPr>
        <p:sp>
          <p:nvSpPr>
            <p:cNvPr id="20491" name="AutoShape 14"/>
            <p:cNvSpPr>
              <a:spLocks noChangeArrowheads="1"/>
            </p:cNvSpPr>
            <p:nvPr>
              <p:custDataLst>
                <p:tags r:id="rId8"/>
              </p:custDataLst>
            </p:nvPr>
          </p:nvSpPr>
          <p:spPr bwMode="auto">
            <a:xfrm>
              <a:off x="4060"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p:txBody>
        </p:sp>
        <p:sp>
          <p:nvSpPr>
            <p:cNvPr id="20492" name="Rectangle 15"/>
            <p:cNvSpPr>
              <a:spLocks noChangeArrowheads="1"/>
            </p:cNvSpPr>
            <p:nvPr>
              <p:custDataLst>
                <p:tags r:id="rId9"/>
              </p:custDataLst>
            </p:nvPr>
          </p:nvSpPr>
          <p:spPr bwMode="auto">
            <a:xfrm>
              <a:off x="4128" y="1824"/>
              <a:ext cx="550"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577076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F5F879-9A9F-429D-97D8-1AC0F4F9BBF8}" type="slidenum">
              <a:rPr lang="en-US"/>
              <a:pPr/>
              <a:t>12</a:t>
            </a:fld>
            <a:endParaRPr lang="en-US"/>
          </a:p>
        </p:txBody>
      </p:sp>
      <p:sp>
        <p:nvSpPr>
          <p:cNvPr id="16386" name="Rectangle 1026"/>
          <p:cNvSpPr>
            <a:spLocks noGrp="1" noChangeArrowheads="1"/>
          </p:cNvSpPr>
          <p:nvPr>
            <p:ph type="title"/>
          </p:nvPr>
        </p:nvSpPr>
        <p:spPr>
          <a:xfrm>
            <a:off x="563420" y="161925"/>
            <a:ext cx="10945091" cy="733425"/>
          </a:xfrm>
        </p:spPr>
        <p:txBody>
          <a:bodyPr/>
          <a:lstStyle/>
          <a:p>
            <a:r>
              <a:rPr lang="en-US" dirty="0"/>
              <a:t>You can choose an appropriate radix value</a:t>
            </a:r>
          </a:p>
        </p:txBody>
      </p:sp>
      <p:sp>
        <p:nvSpPr>
          <p:cNvPr id="16387" name="Rectangle 1027"/>
          <p:cNvSpPr>
            <a:spLocks noGrp="1" noChangeArrowheads="1"/>
          </p:cNvSpPr>
          <p:nvPr>
            <p:ph type="body" idx="1"/>
          </p:nvPr>
        </p:nvSpPr>
        <p:spPr>
          <a:xfrm>
            <a:off x="563420" y="968953"/>
            <a:ext cx="11114230" cy="5752522"/>
          </a:xfrm>
        </p:spPr>
        <p:txBody>
          <a:bodyPr>
            <a:normAutofit lnSpcReduction="10000"/>
          </a:bodyPr>
          <a:lstStyle/>
          <a:p>
            <a:pPr>
              <a:lnSpc>
                <a:spcPct val="90000"/>
              </a:lnSpc>
            </a:pPr>
            <a:r>
              <a:rPr lang="en-US" dirty="0"/>
              <a:t>Numbers in different formats</a:t>
            </a:r>
          </a:p>
          <a:p>
            <a:pPr lvl="1"/>
            <a:r>
              <a:rPr lang="en-US" dirty="0"/>
              <a:t>decimal whole numbers: (126, 328, 636, 341, 416, 131, 328)</a:t>
            </a:r>
          </a:p>
          <a:p>
            <a:pPr lvl="1"/>
            <a:r>
              <a:rPr lang="en-US" dirty="0"/>
              <a:t>Binary numbers:  (0 001 111 110, 0 ‭101 001 000, 1 001 111 100‬, ‭0 101 010 101, </a:t>
            </a:r>
          </a:p>
          <a:p>
            <a:pPr marL="457200" lvl="1" indent="0">
              <a:buNone/>
            </a:pPr>
            <a:r>
              <a:rPr lang="en-US" dirty="0"/>
              <a:t>‭                                     0 110 100 000, ‭0 010 000 011‬‬‬, ‭0 101 001 000)‬</a:t>
            </a:r>
          </a:p>
          <a:p>
            <a:pPr lvl="1"/>
            <a:r>
              <a:rPr lang="en-US" dirty="0"/>
              <a:t>Octal numbers: (0176, 0510, 1174, 0525, 0640, 0203, 0510)</a:t>
            </a:r>
          </a:p>
          <a:p>
            <a:pPr lvl="1"/>
            <a:r>
              <a:rPr lang="en-US" dirty="0"/>
              <a:t>Hexadecimal numbers: (07E, 148, 27C, 1A0, 083, 148)</a:t>
            </a:r>
          </a:p>
          <a:p>
            <a:r>
              <a:rPr lang="en-US" dirty="0"/>
              <a:t>Radix sort of decimal numbers</a:t>
            </a:r>
          </a:p>
          <a:p>
            <a:pPr lvl="1"/>
            <a:r>
              <a:rPr lang="en-US" dirty="0"/>
              <a:t>Sort based on </a:t>
            </a:r>
            <a:r>
              <a:rPr lang="en-US" dirty="0" err="1"/>
              <a:t>on</a:t>
            </a:r>
            <a:r>
              <a:rPr lang="en-US" dirty="0"/>
              <a:t> lower digit:</a:t>
            </a:r>
            <a:br>
              <a:rPr lang="en-US" dirty="0"/>
            </a:br>
            <a:r>
              <a:rPr lang="en-US" dirty="0"/>
              <a:t>34</a:t>
            </a:r>
            <a:r>
              <a:rPr lang="en-US" dirty="0">
                <a:solidFill>
                  <a:schemeClr val="accent2"/>
                </a:solidFill>
              </a:rPr>
              <a:t>1</a:t>
            </a:r>
            <a:r>
              <a:rPr lang="en-US" dirty="0"/>
              <a:t>, 13</a:t>
            </a:r>
            <a:r>
              <a:rPr lang="en-US" dirty="0">
                <a:solidFill>
                  <a:schemeClr val="accent2"/>
                </a:solidFill>
              </a:rPr>
              <a:t>1</a:t>
            </a:r>
            <a:r>
              <a:rPr lang="en-US" dirty="0"/>
              <a:t>, 12</a:t>
            </a:r>
            <a:r>
              <a:rPr lang="en-US" dirty="0">
                <a:solidFill>
                  <a:schemeClr val="accent2"/>
                </a:solidFill>
              </a:rPr>
              <a:t>6</a:t>
            </a:r>
            <a:r>
              <a:rPr lang="en-US" dirty="0"/>
              <a:t>, 63</a:t>
            </a:r>
            <a:r>
              <a:rPr lang="en-US" dirty="0">
                <a:solidFill>
                  <a:schemeClr val="accent2"/>
                </a:solidFill>
              </a:rPr>
              <a:t>6</a:t>
            </a:r>
            <a:r>
              <a:rPr lang="en-US" dirty="0"/>
              <a:t>, 41</a:t>
            </a:r>
            <a:r>
              <a:rPr lang="en-US" dirty="0">
                <a:solidFill>
                  <a:schemeClr val="accent2"/>
                </a:solidFill>
              </a:rPr>
              <a:t>6</a:t>
            </a:r>
            <a:r>
              <a:rPr lang="en-US" dirty="0"/>
              <a:t>, 32</a:t>
            </a:r>
            <a:r>
              <a:rPr lang="en-US" dirty="0">
                <a:solidFill>
                  <a:schemeClr val="accent2"/>
                </a:solidFill>
              </a:rPr>
              <a:t>8</a:t>
            </a:r>
            <a:r>
              <a:rPr lang="en-US" dirty="0"/>
              <a:t>, 32</a:t>
            </a:r>
            <a:r>
              <a:rPr lang="en-US" dirty="0">
                <a:solidFill>
                  <a:schemeClr val="accent2"/>
                </a:solidFill>
              </a:rPr>
              <a:t>8</a:t>
            </a:r>
          </a:p>
          <a:p>
            <a:pPr lvl="1"/>
            <a:r>
              <a:rPr lang="en-US" dirty="0"/>
              <a:t>Sort the result based on next-higher digit:</a:t>
            </a:r>
            <a:br>
              <a:rPr lang="en-US" dirty="0"/>
            </a:br>
            <a:r>
              <a:rPr lang="en-US" dirty="0"/>
              <a:t>4</a:t>
            </a:r>
            <a:r>
              <a:rPr lang="en-US" dirty="0">
                <a:solidFill>
                  <a:schemeClr val="accent2"/>
                </a:solidFill>
              </a:rPr>
              <a:t>1</a:t>
            </a:r>
            <a:r>
              <a:rPr lang="en-US" dirty="0"/>
              <a:t>6, 1</a:t>
            </a:r>
            <a:r>
              <a:rPr lang="en-US" dirty="0">
                <a:solidFill>
                  <a:schemeClr val="accent2"/>
                </a:solidFill>
              </a:rPr>
              <a:t>2</a:t>
            </a:r>
            <a:r>
              <a:rPr lang="en-US" dirty="0"/>
              <a:t>6, 3</a:t>
            </a:r>
            <a:r>
              <a:rPr lang="en-US" dirty="0">
                <a:solidFill>
                  <a:schemeClr val="accent2"/>
                </a:solidFill>
              </a:rPr>
              <a:t>2</a:t>
            </a:r>
            <a:r>
              <a:rPr lang="en-US" dirty="0"/>
              <a:t>8, 3</a:t>
            </a:r>
            <a:r>
              <a:rPr lang="en-US" dirty="0">
                <a:solidFill>
                  <a:schemeClr val="accent2"/>
                </a:solidFill>
              </a:rPr>
              <a:t>2</a:t>
            </a:r>
            <a:r>
              <a:rPr lang="en-US" dirty="0"/>
              <a:t>8, 1</a:t>
            </a:r>
            <a:r>
              <a:rPr lang="en-US" dirty="0">
                <a:solidFill>
                  <a:schemeClr val="accent2"/>
                </a:solidFill>
              </a:rPr>
              <a:t>3</a:t>
            </a:r>
            <a:r>
              <a:rPr lang="en-US" dirty="0"/>
              <a:t>1, 6</a:t>
            </a:r>
            <a:r>
              <a:rPr lang="en-US" dirty="0">
                <a:solidFill>
                  <a:schemeClr val="accent2"/>
                </a:solidFill>
              </a:rPr>
              <a:t>3</a:t>
            </a:r>
            <a:r>
              <a:rPr lang="en-US" dirty="0"/>
              <a:t>6, 3</a:t>
            </a:r>
            <a:r>
              <a:rPr lang="en-US" dirty="0">
                <a:solidFill>
                  <a:schemeClr val="accent2"/>
                </a:solidFill>
              </a:rPr>
              <a:t>4</a:t>
            </a:r>
            <a:r>
              <a:rPr lang="en-US" dirty="0"/>
              <a:t>1</a:t>
            </a:r>
          </a:p>
          <a:p>
            <a:pPr lvl="1"/>
            <a:r>
              <a:rPr lang="en-US" dirty="0"/>
              <a:t>Sort the result based on highest digit:</a:t>
            </a:r>
            <a:br>
              <a:rPr lang="en-US" dirty="0"/>
            </a:br>
            <a:r>
              <a:rPr lang="en-US" dirty="0">
                <a:solidFill>
                  <a:schemeClr val="accent2"/>
                </a:solidFill>
              </a:rPr>
              <a:t>1</a:t>
            </a:r>
            <a:r>
              <a:rPr lang="en-US" dirty="0"/>
              <a:t>26, </a:t>
            </a:r>
            <a:r>
              <a:rPr lang="en-US" dirty="0">
                <a:solidFill>
                  <a:schemeClr val="accent2"/>
                </a:solidFill>
              </a:rPr>
              <a:t>1</a:t>
            </a:r>
            <a:r>
              <a:rPr lang="en-US" dirty="0"/>
              <a:t>31, </a:t>
            </a:r>
            <a:r>
              <a:rPr lang="en-US" dirty="0">
                <a:solidFill>
                  <a:schemeClr val="accent2"/>
                </a:solidFill>
              </a:rPr>
              <a:t>3</a:t>
            </a:r>
            <a:r>
              <a:rPr lang="en-US" dirty="0"/>
              <a:t>28, </a:t>
            </a:r>
            <a:r>
              <a:rPr lang="en-US" dirty="0">
                <a:solidFill>
                  <a:schemeClr val="accent2"/>
                </a:solidFill>
              </a:rPr>
              <a:t>3</a:t>
            </a:r>
            <a:r>
              <a:rPr lang="en-US" dirty="0"/>
              <a:t>28, </a:t>
            </a:r>
            <a:r>
              <a:rPr lang="en-US" dirty="0">
                <a:solidFill>
                  <a:schemeClr val="accent2"/>
                </a:solidFill>
              </a:rPr>
              <a:t>3</a:t>
            </a:r>
            <a:r>
              <a:rPr lang="en-US" dirty="0"/>
              <a:t>41, </a:t>
            </a:r>
            <a:r>
              <a:rPr lang="en-US" dirty="0">
                <a:solidFill>
                  <a:schemeClr val="accent2"/>
                </a:solidFill>
              </a:rPr>
              <a:t>4</a:t>
            </a:r>
            <a:r>
              <a:rPr lang="en-US" dirty="0"/>
              <a:t>16, </a:t>
            </a:r>
            <a:r>
              <a:rPr lang="en-US" dirty="0">
                <a:solidFill>
                  <a:schemeClr val="accent2"/>
                </a:solidFill>
              </a:rPr>
              <a:t>6</a:t>
            </a:r>
            <a:r>
              <a:rPr lang="en-US" dirty="0"/>
              <a:t>36</a:t>
            </a:r>
          </a:p>
          <a:p>
            <a:r>
              <a:rPr lang="en-US" dirty="0"/>
              <a:t>Selection is a trade-off between time complexity and space complexity.</a:t>
            </a:r>
          </a:p>
          <a:p>
            <a:pPr lvl="1"/>
            <a:r>
              <a:rPr lang="en-US" dirty="0"/>
              <a:t>For the above examples, how many buckets are needed? And how many passes must be made?</a:t>
            </a:r>
          </a:p>
        </p:txBody>
      </p:sp>
    </p:spTree>
    <p:extLst>
      <p:ext uri="{BB962C8B-B14F-4D97-AF65-F5344CB8AC3E}">
        <p14:creationId xmlns:p14="http://schemas.microsoft.com/office/powerpoint/2010/main" val="308716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0"/>
            <a:ext cx="10515600" cy="962025"/>
          </a:xfrm>
        </p:spPr>
        <p:txBody>
          <a:bodyPr/>
          <a:lstStyle/>
          <a:p>
            <a:r>
              <a:rPr lang="en-US" dirty="0"/>
              <a:t>Radix Sort Algorithm</a:t>
            </a:r>
          </a:p>
        </p:txBody>
      </p:sp>
      <p:sp>
        <p:nvSpPr>
          <p:cNvPr id="4" name="Rectangle 3"/>
          <p:cNvSpPr txBox="1">
            <a:spLocks noChangeArrowheads="1"/>
          </p:cNvSpPr>
          <p:nvPr/>
        </p:nvSpPr>
        <p:spPr>
          <a:xfrm>
            <a:off x="981075" y="962025"/>
            <a:ext cx="9991725" cy="563880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r>
              <a:rPr lang="en-US" sz="2800" dirty="0" err="1"/>
              <a:t>radix_sort</a:t>
            </a:r>
            <a:r>
              <a:rPr lang="en-US" sz="2800" dirty="0"/>
              <a:t>(A, n, k) {</a:t>
            </a:r>
          </a:p>
          <a:p>
            <a:pPr>
              <a:buFontTx/>
              <a:buNone/>
            </a:pPr>
            <a:r>
              <a:rPr lang="en-US" sz="2800" dirty="0"/>
              <a:t>    /* A: array; n: number of items; k: number of digits */</a:t>
            </a:r>
          </a:p>
          <a:p>
            <a:pPr>
              <a:buFontTx/>
              <a:buNone/>
            </a:pPr>
            <a:r>
              <a:rPr lang="en-US" sz="2800" dirty="0"/>
              <a:t>    create buckets  (buckets can be arrays or lists)</a:t>
            </a:r>
          </a:p>
          <a:p>
            <a:pPr>
              <a:buFontTx/>
              <a:buNone/>
            </a:pPr>
            <a:r>
              <a:rPr lang="en-US" sz="2800" dirty="0"/>
              <a:t>	for (d = 0; d &lt;k; d++) {</a:t>
            </a:r>
          </a:p>
          <a:p>
            <a:pPr>
              <a:buFontTx/>
              <a:buNone/>
            </a:pPr>
            <a:r>
              <a:rPr lang="en-US" sz="2800" dirty="0"/>
              <a:t>		/* sort A using digit position d as the key. */</a:t>
            </a:r>
          </a:p>
          <a:p>
            <a:pPr>
              <a:buFontTx/>
              <a:buNone/>
            </a:pPr>
            <a:r>
              <a:rPr lang="en-US" sz="2800" dirty="0"/>
              <a:t>		for (i = 0; i&lt;n; i++) {</a:t>
            </a:r>
          </a:p>
          <a:p>
            <a:pPr>
              <a:buFontTx/>
              <a:buNone/>
            </a:pPr>
            <a:r>
              <a:rPr lang="en-US" sz="2800" dirty="0"/>
              <a:t>			p = the d-</a:t>
            </a:r>
            <a:r>
              <a:rPr lang="en-US" sz="2800" dirty="0" err="1"/>
              <a:t>th</a:t>
            </a:r>
            <a:r>
              <a:rPr lang="en-US" sz="2800" dirty="0"/>
              <a:t> digit  (from right) of A[i]</a:t>
            </a:r>
          </a:p>
          <a:p>
            <a:pPr>
              <a:buFontTx/>
              <a:buNone/>
            </a:pPr>
            <a:r>
              <a:rPr lang="en-US" sz="2800" dirty="0"/>
              <a:t>			Add A[i] to bucket p</a:t>
            </a:r>
          </a:p>
          <a:p>
            <a:pPr>
              <a:buFontTx/>
              <a:buNone/>
            </a:pPr>
            <a:r>
              <a:rPr lang="en-US" sz="2800" dirty="0"/>
              <a:t>           }</a:t>
            </a:r>
          </a:p>
          <a:p>
            <a:pPr>
              <a:buFontTx/>
              <a:buNone/>
            </a:pPr>
            <a:r>
              <a:rPr lang="en-US" sz="2800" dirty="0"/>
              <a:t>	     A = Join the buckets</a:t>
            </a:r>
          </a:p>
          <a:p>
            <a:pPr>
              <a:buFontTx/>
              <a:buNone/>
            </a:pPr>
            <a:r>
              <a:rPr lang="en-US" sz="2800" dirty="0"/>
              <a:t>    }</a:t>
            </a:r>
          </a:p>
          <a:p>
            <a:pPr>
              <a:buFontTx/>
              <a:buNone/>
            </a:pPr>
            <a:r>
              <a:rPr lang="en-US" sz="2800" dirty="0"/>
              <a:t>}</a:t>
            </a:r>
          </a:p>
        </p:txBody>
      </p:sp>
    </p:spTree>
    <p:extLst>
      <p:ext uri="{BB962C8B-B14F-4D97-AF65-F5344CB8AC3E}">
        <p14:creationId xmlns:p14="http://schemas.microsoft.com/office/powerpoint/2010/main" val="2114318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432B975-0E61-462E-B8CB-46B64713F98B}" type="slidenum">
              <a:rPr lang="en-US" altLang="en-US"/>
              <a:pPr/>
              <a:t>14</a:t>
            </a:fld>
            <a:endParaRPr lang="en-US" altLang="en-US"/>
          </a:p>
        </p:txBody>
      </p:sp>
      <p:sp>
        <p:nvSpPr>
          <p:cNvPr id="35842" name="Rectangle 2"/>
          <p:cNvSpPr>
            <a:spLocks noGrp="1" noChangeArrowheads="1"/>
          </p:cNvSpPr>
          <p:nvPr>
            <p:ph type="title"/>
          </p:nvPr>
        </p:nvSpPr>
        <p:spPr>
          <a:xfrm>
            <a:off x="838200" y="79376"/>
            <a:ext cx="10515600" cy="901700"/>
          </a:xfrm>
        </p:spPr>
        <p:txBody>
          <a:bodyPr/>
          <a:lstStyle/>
          <a:p>
            <a:r>
              <a:rPr lang="en-US" altLang="en-US" dirty="0" err="1"/>
              <a:t>RadixSorting</a:t>
            </a:r>
            <a:r>
              <a:rPr lang="en-US" altLang="en-US" dirty="0"/>
              <a:t> Strings</a:t>
            </a:r>
          </a:p>
        </p:txBody>
      </p:sp>
      <p:sp>
        <p:nvSpPr>
          <p:cNvPr id="35843" name="Rectangle 3"/>
          <p:cNvSpPr>
            <a:spLocks noGrp="1" noChangeArrowheads="1"/>
          </p:cNvSpPr>
          <p:nvPr>
            <p:ph type="body" idx="1"/>
          </p:nvPr>
        </p:nvSpPr>
        <p:spPr>
          <a:xfrm>
            <a:off x="838200" y="981076"/>
            <a:ext cx="10515600" cy="1581149"/>
          </a:xfrm>
        </p:spPr>
        <p:txBody>
          <a:bodyPr/>
          <a:lstStyle/>
          <a:p>
            <a:r>
              <a:rPr lang="en-US" altLang="en-US" dirty="0"/>
              <a:t>Single characters can be Bucket-Sorted</a:t>
            </a:r>
          </a:p>
          <a:p>
            <a:r>
              <a:rPr lang="en-US" altLang="en-US" dirty="0"/>
              <a:t>Break strings into characters</a:t>
            </a:r>
          </a:p>
          <a:p>
            <a:r>
              <a:rPr lang="en-US" altLang="en-US" dirty="0"/>
              <a:t>Need to know length of biggest string (or calculate this on the fly).</a:t>
            </a:r>
          </a:p>
        </p:txBody>
      </p:sp>
      <p:graphicFrame>
        <p:nvGraphicFramePr>
          <p:cNvPr id="6" name="Group 98"/>
          <p:cNvGraphicFramePr>
            <a:graphicFrameLocks noGrp="1"/>
          </p:cNvGraphicFramePr>
          <p:nvPr>
            <p:extLst>
              <p:ext uri="{D42A27DB-BD31-4B8C-83A1-F6EECF244321}">
                <p14:modId xmlns:p14="http://schemas.microsoft.com/office/powerpoint/2010/main" val="2398846439"/>
              </p:ext>
            </p:extLst>
          </p:nvPr>
        </p:nvGraphicFramePr>
        <p:xfrm>
          <a:off x="685803" y="2927985"/>
          <a:ext cx="8058148" cy="3428365"/>
        </p:xfrm>
        <a:graphic>
          <a:graphicData uri="http://schemas.openxmlformats.org/drawingml/2006/table">
            <a:tbl>
              <a:tblPr/>
              <a:tblGrid>
                <a:gridCol w="1382817">
                  <a:extLst>
                    <a:ext uri="{9D8B030D-6E8A-4147-A177-3AD203B41FA5}">
                      <a16:colId xmlns:a16="http://schemas.microsoft.com/office/drawing/2014/main" val="3072255630"/>
                    </a:ext>
                  </a:extLst>
                </a:gridCol>
                <a:gridCol w="1323128">
                  <a:extLst>
                    <a:ext uri="{9D8B030D-6E8A-4147-A177-3AD203B41FA5}">
                      <a16:colId xmlns:a16="http://schemas.microsoft.com/office/drawing/2014/main" val="832180348"/>
                    </a:ext>
                  </a:extLst>
                </a:gridCol>
                <a:gridCol w="1285027">
                  <a:extLst>
                    <a:ext uri="{9D8B030D-6E8A-4147-A177-3AD203B41FA5}">
                      <a16:colId xmlns:a16="http://schemas.microsoft.com/office/drawing/2014/main" val="2894227687"/>
                    </a:ext>
                  </a:extLst>
                </a:gridCol>
                <a:gridCol w="1419225">
                  <a:extLst>
                    <a:ext uri="{9D8B030D-6E8A-4147-A177-3AD203B41FA5}">
                      <a16:colId xmlns:a16="http://schemas.microsoft.com/office/drawing/2014/main" val="1167031482"/>
                    </a:ext>
                  </a:extLst>
                </a:gridCol>
                <a:gridCol w="1371600">
                  <a:extLst>
                    <a:ext uri="{9D8B030D-6E8A-4147-A177-3AD203B41FA5}">
                      <a16:colId xmlns:a16="http://schemas.microsoft.com/office/drawing/2014/main" val="1256613643"/>
                    </a:ext>
                  </a:extLst>
                </a:gridCol>
                <a:gridCol w="1276351">
                  <a:extLst>
                    <a:ext uri="{9D8B030D-6E8A-4147-A177-3AD203B41FA5}">
                      <a16:colId xmlns:a16="http://schemas.microsoft.com/office/drawing/2014/main" val="46849912"/>
                    </a:ext>
                  </a:extLst>
                </a:gridCol>
              </a:tblGrid>
              <a:tr h="62420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5</a:t>
                      </a:r>
                      <a:r>
                        <a:rPr kumimoji="0" lang="en-US" altLang="en-US" sz="2800" b="0" i="0" u="none" strike="noStrike" cap="none" normalizeH="0" baseline="30000" dirty="0">
                          <a:ln>
                            <a:noFill/>
                          </a:ln>
                          <a:solidFill>
                            <a:schemeClr val="tx1"/>
                          </a:solidFill>
                          <a:effectLst/>
                          <a:latin typeface="Times New Roman" panose="02020603050405020304" pitchFamily="18" charset="0"/>
                        </a:rPr>
                        <a:t>th</a:t>
                      </a:r>
                      <a:r>
                        <a:rPr kumimoji="0" lang="en-US" altLang="en-US" sz="2800" b="0" i="0" u="none" strike="noStrike" cap="none" normalizeH="0" baseline="0" dirty="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r>
                        <a:rPr kumimoji="0" lang="en-US" altLang="en-US" sz="2800" b="0" i="0" u="none" strike="noStrike" cap="none" normalizeH="0" baseline="30000">
                          <a:ln>
                            <a:noFill/>
                          </a:ln>
                          <a:solidFill>
                            <a:schemeClr val="tx1"/>
                          </a:solidFill>
                          <a:effectLst/>
                          <a:latin typeface="Times New Roman" panose="02020603050405020304" pitchFamily="18" charset="0"/>
                        </a:rPr>
                        <a:t>th</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r>
                        <a:rPr kumimoji="0" lang="en-US" altLang="en-US" sz="2800" b="0" i="0" u="none" strike="noStrike" cap="none" normalizeH="0" baseline="30000">
                          <a:ln>
                            <a:noFill/>
                          </a:ln>
                          <a:solidFill>
                            <a:schemeClr val="tx1"/>
                          </a:solidFill>
                          <a:effectLst/>
                          <a:latin typeface="Times New Roman" panose="02020603050405020304" pitchFamily="18" charset="0"/>
                        </a:rPr>
                        <a:t>rd</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r>
                        <a:rPr kumimoji="0" lang="en-US" altLang="en-US" sz="2800" b="0" i="0" u="none" strike="noStrike" cap="none" normalizeH="0" baseline="30000">
                          <a:ln>
                            <a:noFill/>
                          </a:ln>
                          <a:solidFill>
                            <a:schemeClr val="tx1"/>
                          </a:solidFill>
                          <a:effectLst/>
                          <a:latin typeface="Times New Roman" panose="02020603050405020304" pitchFamily="18" charset="0"/>
                        </a:rPr>
                        <a:t>nd</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r>
                        <a:rPr kumimoji="0" lang="en-US" altLang="en-US" sz="2800" b="0" i="0" u="none" strike="noStrike" cap="none" normalizeH="0" baseline="30000">
                          <a:ln>
                            <a:noFill/>
                          </a:ln>
                          <a:solidFill>
                            <a:schemeClr val="tx1"/>
                          </a:solidFill>
                          <a:effectLst/>
                          <a:latin typeface="Times New Roman" panose="02020603050405020304" pitchFamily="18" charset="0"/>
                        </a:rPr>
                        <a:t>st</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243024075"/>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rPr>
                        <a:t>z</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4161980805"/>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rPr>
                        <a:t>z</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40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486988172"/>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40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191052161"/>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rPr>
                        <a:t>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92019613"/>
                  </a:ext>
                </a:extLst>
              </a:tr>
            </a:tbl>
          </a:graphicData>
        </a:graphic>
      </p:graphicFrame>
      <p:sp>
        <p:nvSpPr>
          <p:cNvPr id="7" name="Text Box 99"/>
          <p:cNvSpPr txBox="1">
            <a:spLocks noChangeArrowheads="1"/>
          </p:cNvSpPr>
          <p:nvPr/>
        </p:nvSpPr>
        <p:spPr bwMode="auto">
          <a:xfrm>
            <a:off x="8909051" y="4371024"/>
            <a:ext cx="2892424" cy="1200329"/>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NULLs are treated as character with ASCII code equal to 0</a:t>
            </a:r>
          </a:p>
        </p:txBody>
      </p:sp>
    </p:spTree>
    <p:extLst>
      <p:ext uri="{BB962C8B-B14F-4D97-AF65-F5344CB8AC3E}">
        <p14:creationId xmlns:p14="http://schemas.microsoft.com/office/powerpoint/2010/main" val="3102937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D2B55DE-5392-4A15-AF10-95A26D0DED70}" type="slidenum">
              <a:rPr lang="en-US"/>
              <a:pPr/>
              <a:t>15</a:t>
            </a:fld>
            <a:endParaRPr lang="en-US"/>
          </a:p>
        </p:txBody>
      </p:sp>
      <p:sp>
        <p:nvSpPr>
          <p:cNvPr id="41986" name="Rectangle 2"/>
          <p:cNvSpPr>
            <a:spLocks noGrp="1" noChangeArrowheads="1"/>
          </p:cNvSpPr>
          <p:nvPr>
            <p:ph type="title"/>
          </p:nvPr>
        </p:nvSpPr>
        <p:spPr>
          <a:xfrm>
            <a:off x="228600" y="123031"/>
            <a:ext cx="10515600" cy="1063625"/>
          </a:xfrm>
        </p:spPr>
        <p:txBody>
          <a:bodyPr/>
          <a:lstStyle/>
          <a:p>
            <a:r>
              <a:rPr lang="en-US" dirty="0"/>
              <a:t>Radix Sort IEEE Floats/Doubles</a:t>
            </a:r>
          </a:p>
        </p:txBody>
      </p:sp>
      <p:sp>
        <p:nvSpPr>
          <p:cNvPr id="41987" name="Rectangle 3"/>
          <p:cNvSpPr>
            <a:spLocks noGrp="1" noChangeArrowheads="1"/>
          </p:cNvSpPr>
          <p:nvPr>
            <p:ph type="body" idx="1"/>
          </p:nvPr>
        </p:nvSpPr>
        <p:spPr>
          <a:xfrm>
            <a:off x="228599" y="1276351"/>
            <a:ext cx="11763375" cy="4943474"/>
          </a:xfrm>
        </p:spPr>
        <p:txBody>
          <a:bodyPr>
            <a:normAutofit fontScale="92500" lnSpcReduction="10000"/>
          </a:bodyPr>
          <a:lstStyle/>
          <a:p>
            <a:r>
              <a:rPr lang="en-US" sz="3900" dirty="0"/>
              <a:t>It is straightforward to use radix sort on integers or strings with fixed lengths.</a:t>
            </a:r>
          </a:p>
          <a:p>
            <a:r>
              <a:rPr lang="en-US" sz="3900" dirty="0"/>
              <a:t>Some people say you can’t Radix Sort real numbers.</a:t>
            </a:r>
          </a:p>
          <a:p>
            <a:r>
              <a:rPr lang="en-US" sz="3900" dirty="0"/>
              <a:t>You can Radix Sort real numbers, in most representations</a:t>
            </a:r>
          </a:p>
          <a:p>
            <a:r>
              <a:rPr lang="en-US" sz="3900" dirty="0"/>
              <a:t>We do IEEE floats/doubles, which are used in C/C++.</a:t>
            </a:r>
          </a:p>
          <a:p>
            <a:r>
              <a:rPr lang="en-US" sz="3900" dirty="0"/>
              <a:t>The key: </a:t>
            </a:r>
          </a:p>
          <a:p>
            <a:pPr marL="457200" lvl="1" indent="0">
              <a:buNone/>
            </a:pPr>
            <a:r>
              <a:rPr lang="en-US" sz="3500" dirty="0"/>
              <a:t>1. Always move from the least significant part to the most significant part.</a:t>
            </a:r>
          </a:p>
          <a:p>
            <a:pPr marL="457200" lvl="1" indent="0">
              <a:buNone/>
            </a:pPr>
            <a:r>
              <a:rPr lang="en-US" sz="3500" dirty="0"/>
              <a:t>2. Join the lists in correct orders.</a:t>
            </a:r>
          </a:p>
        </p:txBody>
      </p:sp>
    </p:spTree>
    <p:extLst>
      <p:ext uri="{BB962C8B-B14F-4D97-AF65-F5344CB8AC3E}">
        <p14:creationId xmlns:p14="http://schemas.microsoft.com/office/powerpoint/2010/main" val="743894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2754-8CEA-CF4A-95A5-F8B3B0074B4F}"/>
              </a:ext>
            </a:extLst>
          </p:cNvPr>
          <p:cNvSpPr>
            <a:spLocks noGrp="1"/>
          </p:cNvSpPr>
          <p:nvPr>
            <p:ph type="title"/>
          </p:nvPr>
        </p:nvSpPr>
        <p:spPr/>
        <p:txBody>
          <a:bodyPr/>
          <a:lstStyle/>
          <a:p>
            <a:r>
              <a:rPr lang="en-US" altLang="zh-CN" dirty="0"/>
              <a:t>Additional</a:t>
            </a:r>
            <a:r>
              <a:rPr lang="zh-CN" altLang="en-US" dirty="0"/>
              <a:t> </a:t>
            </a:r>
            <a:r>
              <a:rPr lang="en-US" altLang="zh-CN" dirty="0"/>
              <a:t>Slides</a:t>
            </a:r>
            <a:endParaRPr lang="en-US" dirty="0"/>
          </a:p>
        </p:txBody>
      </p:sp>
      <p:sp>
        <p:nvSpPr>
          <p:cNvPr id="3" name="Content Placeholder 2">
            <a:extLst>
              <a:ext uri="{FF2B5EF4-FFF2-40B4-BE49-F238E27FC236}">
                <a16:creationId xmlns:a16="http://schemas.microsoft.com/office/drawing/2014/main" id="{2A460CAE-B9BB-C34A-B60C-16FF5D471FB0}"/>
              </a:ext>
            </a:extLst>
          </p:cNvPr>
          <p:cNvSpPr>
            <a:spLocks noGrp="1"/>
          </p:cNvSpPr>
          <p:nvPr>
            <p:ph idx="1"/>
          </p:nvPr>
        </p:nvSpPr>
        <p:spPr/>
        <p:txBody>
          <a:bodyPr/>
          <a:lstStyle/>
          <a:p>
            <a:r>
              <a:rPr lang="en-US" altLang="zh-CN" dirty="0"/>
              <a:t>Read</a:t>
            </a:r>
            <a:r>
              <a:rPr lang="zh-CN" altLang="en-US" dirty="0"/>
              <a:t> </a:t>
            </a:r>
            <a:r>
              <a:rPr lang="en-US" altLang="zh-CN" dirty="0"/>
              <a:t>by</a:t>
            </a:r>
            <a:r>
              <a:rPr lang="zh-CN" altLang="en-US" dirty="0"/>
              <a:t> </a:t>
            </a:r>
            <a:r>
              <a:rPr lang="en-US" altLang="zh-CN" dirty="0"/>
              <a:t>yourself!</a:t>
            </a:r>
            <a:endParaRPr lang="en-US" dirty="0"/>
          </a:p>
        </p:txBody>
      </p:sp>
    </p:spTree>
    <p:extLst>
      <p:ext uri="{BB962C8B-B14F-4D97-AF65-F5344CB8AC3E}">
        <p14:creationId xmlns:p14="http://schemas.microsoft.com/office/powerpoint/2010/main" val="4131482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1EE36E-FBBA-1044-88A9-F1C39F6F1D06}"/>
              </a:ext>
            </a:extLst>
          </p:cNvPr>
          <p:cNvSpPr>
            <a:spLocks noGrp="1"/>
          </p:cNvSpPr>
          <p:nvPr>
            <p:ph idx="1"/>
          </p:nvPr>
        </p:nvSpPr>
        <p:spPr>
          <a:xfrm>
            <a:off x="838200" y="1313794"/>
            <a:ext cx="10515600" cy="5381296"/>
          </a:xfrm>
        </p:spPr>
        <p:txBody>
          <a:bodyPr>
            <a:normAutofit fontScale="92500" lnSpcReduction="10000"/>
          </a:bodyPr>
          <a:lstStyle/>
          <a:p>
            <a:r>
              <a:rPr lang="en-US" dirty="0"/>
              <a:t>Shifting the binary point one position left </a:t>
            </a:r>
          </a:p>
          <a:p>
            <a:pPr lvl="1"/>
            <a:r>
              <a:rPr lang="en-US" dirty="0"/>
              <a:t>Divides the number by 2 </a:t>
            </a:r>
          </a:p>
          <a:p>
            <a:pPr lvl="1"/>
            <a:r>
              <a:rPr lang="en-US" dirty="0"/>
              <a:t>Compare 101.11 base 2 with 10.111 base 2 </a:t>
            </a:r>
          </a:p>
          <a:p>
            <a:r>
              <a:rPr lang="en-US" dirty="0"/>
              <a:t>Shifting the binary point one position right </a:t>
            </a:r>
          </a:p>
          <a:p>
            <a:pPr lvl="1"/>
            <a:r>
              <a:rPr lang="en-US" dirty="0"/>
              <a:t>Multiplies the number by 2 </a:t>
            </a:r>
          </a:p>
          <a:p>
            <a:pPr lvl="1"/>
            <a:r>
              <a:rPr lang="en-US" dirty="0"/>
              <a:t>Compare 101.11 base 2 with 1011.1 base 2 </a:t>
            </a:r>
          </a:p>
          <a:p>
            <a:r>
              <a:rPr lang="en-US" dirty="0"/>
              <a:t>Numbers 0.111…11 base 2 represent numbers just below 1 -&gt; 0.111111 base 2 = 63/64 </a:t>
            </a:r>
          </a:p>
          <a:p>
            <a:r>
              <a:rPr lang="en-US" dirty="0"/>
              <a:t>Only finite-length encodings </a:t>
            </a:r>
          </a:p>
          <a:p>
            <a:pPr lvl="1"/>
            <a:r>
              <a:rPr lang="en-US" dirty="0"/>
              <a:t>1/3 and 5/7 cannot be represented exactly </a:t>
            </a:r>
          </a:p>
          <a:p>
            <a:r>
              <a:rPr lang="en-US" dirty="0"/>
              <a:t>Fractional binary notation can only represent numbers that can be written x * 2</a:t>
            </a:r>
            <a:r>
              <a:rPr lang="en-US" baseline="30000" dirty="0"/>
              <a:t>y</a:t>
            </a:r>
            <a:r>
              <a:rPr lang="en-US" dirty="0"/>
              <a:t> i.e. 63/64 = 63*2</a:t>
            </a:r>
            <a:r>
              <a:rPr lang="en-US" baseline="30000" dirty="0"/>
              <a:t>-6</a:t>
            </a:r>
            <a:r>
              <a:rPr lang="en-US" dirty="0"/>
              <a:t> </a:t>
            </a:r>
          </a:p>
          <a:p>
            <a:pPr lvl="1"/>
            <a:r>
              <a:rPr lang="en-US" dirty="0"/>
              <a:t>Otherwise, approximated </a:t>
            </a:r>
          </a:p>
          <a:p>
            <a:pPr lvl="1"/>
            <a:r>
              <a:rPr lang="en-US" dirty="0"/>
              <a:t>Increasing accuracy = lengthening the binary representation but still have finite space</a:t>
            </a:r>
          </a:p>
        </p:txBody>
      </p:sp>
      <p:sp>
        <p:nvSpPr>
          <p:cNvPr id="4" name="Title 1">
            <a:extLst>
              <a:ext uri="{FF2B5EF4-FFF2-40B4-BE49-F238E27FC236}">
                <a16:creationId xmlns:a16="http://schemas.microsoft.com/office/drawing/2014/main" id="{D4F34CE1-31F0-BE4B-93E8-2E7F3F3CC9A8}"/>
              </a:ext>
            </a:extLst>
          </p:cNvPr>
          <p:cNvSpPr>
            <a:spLocks noGrp="1"/>
          </p:cNvSpPr>
          <p:nvPr>
            <p:ph type="title"/>
          </p:nvPr>
        </p:nvSpPr>
        <p:spPr>
          <a:xfrm>
            <a:off x="838200" y="18255"/>
            <a:ext cx="10515600" cy="1325563"/>
          </a:xfrm>
        </p:spPr>
        <p:txBody>
          <a:bodyPr/>
          <a:lstStyle/>
          <a:p>
            <a:r>
              <a:rPr lang="en-US" dirty="0"/>
              <a:t>IEEE floating point</a:t>
            </a:r>
          </a:p>
        </p:txBody>
      </p:sp>
    </p:spTree>
    <p:extLst>
      <p:ext uri="{BB962C8B-B14F-4D97-AF65-F5344CB8AC3E}">
        <p14:creationId xmlns:p14="http://schemas.microsoft.com/office/powerpoint/2010/main" val="1018995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CE0E-78E8-6049-8F4A-D729D4385DA6}"/>
              </a:ext>
            </a:extLst>
          </p:cNvPr>
          <p:cNvSpPr>
            <a:spLocks noGrp="1"/>
          </p:cNvSpPr>
          <p:nvPr>
            <p:ph type="title"/>
          </p:nvPr>
        </p:nvSpPr>
        <p:spPr>
          <a:xfrm>
            <a:off x="838200" y="18255"/>
            <a:ext cx="10515600" cy="1325563"/>
          </a:xfrm>
        </p:spPr>
        <p:txBody>
          <a:bodyPr/>
          <a:lstStyle/>
          <a:p>
            <a:r>
              <a:rPr lang="en-US" dirty="0"/>
              <a:t>IEEE floating point</a:t>
            </a:r>
          </a:p>
        </p:txBody>
      </p:sp>
      <p:sp>
        <p:nvSpPr>
          <p:cNvPr id="3" name="Content Placeholder 2">
            <a:extLst>
              <a:ext uri="{FF2B5EF4-FFF2-40B4-BE49-F238E27FC236}">
                <a16:creationId xmlns:a16="http://schemas.microsoft.com/office/drawing/2014/main" id="{04CE0361-43FD-664D-A6BE-5A7F27CF238A}"/>
              </a:ext>
            </a:extLst>
          </p:cNvPr>
          <p:cNvSpPr>
            <a:spLocks noGrp="1"/>
          </p:cNvSpPr>
          <p:nvPr>
            <p:ph idx="1"/>
          </p:nvPr>
        </p:nvSpPr>
        <p:spPr>
          <a:xfrm>
            <a:off x="838200" y="1166646"/>
            <a:ext cx="10515600" cy="5104908"/>
          </a:xfrm>
        </p:spPr>
        <p:txBody>
          <a:bodyPr>
            <a:normAutofit fontScale="92500" lnSpcReduction="10000"/>
          </a:bodyPr>
          <a:lstStyle/>
          <a:p>
            <a:r>
              <a:rPr lang="en-US" dirty="0"/>
              <a:t>IEEE Standard 754 floating point is the most common representation today for real numbers on computers</a:t>
            </a:r>
          </a:p>
          <a:p>
            <a:r>
              <a:rPr lang="en-US" dirty="0"/>
              <a:t>Limited range and precision (finite space) </a:t>
            </a:r>
          </a:p>
          <a:p>
            <a:r>
              <a:rPr lang="en-US" dirty="0"/>
              <a:t>“real numbers” having a decimal portion != 0 </a:t>
            </a:r>
          </a:p>
          <a:p>
            <a:r>
              <a:rPr lang="en-US" dirty="0"/>
              <a:t>Example: 12.34 base 10 Meaning: 1*10</a:t>
            </a:r>
            <a:r>
              <a:rPr lang="en-US" baseline="30000" dirty="0"/>
              <a:t>1</a:t>
            </a:r>
            <a:r>
              <a:rPr lang="en-US" dirty="0"/>
              <a:t> + 2*10</a:t>
            </a:r>
            <a:r>
              <a:rPr lang="en-US" baseline="30000" dirty="0"/>
              <a:t>0</a:t>
            </a:r>
            <a:r>
              <a:rPr lang="en-US" dirty="0"/>
              <a:t> + 3*10</a:t>
            </a:r>
            <a:r>
              <a:rPr lang="en-US" baseline="30000" dirty="0"/>
              <a:t>-1</a:t>
            </a:r>
            <a:r>
              <a:rPr lang="en-US" dirty="0"/>
              <a:t> + 4*10</a:t>
            </a:r>
            <a:r>
              <a:rPr lang="en-US" baseline="30000" dirty="0"/>
              <a:t>-2</a:t>
            </a:r>
            <a:endParaRPr lang="en-US" dirty="0"/>
          </a:p>
          <a:p>
            <a:r>
              <a:rPr lang="en-US" dirty="0"/>
              <a:t>Digit format: d</a:t>
            </a:r>
            <a:r>
              <a:rPr lang="en-US" baseline="-25000" dirty="0"/>
              <a:t>m</a:t>
            </a:r>
            <a:r>
              <a:rPr lang="en-US" dirty="0"/>
              <a:t>d</a:t>
            </a:r>
            <a:r>
              <a:rPr lang="en-US" baseline="-25000" dirty="0"/>
              <a:t>m-1</a:t>
            </a:r>
            <a:r>
              <a:rPr lang="en-US" dirty="0"/>
              <a:t>…d</a:t>
            </a:r>
            <a:r>
              <a:rPr lang="en-US" baseline="-25000" dirty="0"/>
              <a:t>1</a:t>
            </a:r>
            <a:r>
              <a:rPr lang="en-US" dirty="0"/>
              <a:t>d</a:t>
            </a:r>
            <a:r>
              <a:rPr lang="en-US" baseline="-25000" dirty="0"/>
              <a:t>0</a:t>
            </a:r>
            <a:r>
              <a:rPr lang="en-US" dirty="0"/>
              <a:t>.d</a:t>
            </a:r>
            <a:r>
              <a:rPr lang="en-US" baseline="-25000" dirty="0"/>
              <a:t>-1</a:t>
            </a:r>
            <a:r>
              <a:rPr lang="en-US" dirty="0"/>
              <a:t>d</a:t>
            </a:r>
            <a:r>
              <a:rPr lang="en-US" baseline="-25000" dirty="0"/>
              <a:t>-2</a:t>
            </a:r>
            <a:r>
              <a:rPr lang="en-US" dirty="0"/>
              <a:t>…d</a:t>
            </a:r>
            <a:r>
              <a:rPr lang="en-US" baseline="-25000" dirty="0"/>
              <a:t>-n</a:t>
            </a:r>
            <a:r>
              <a:rPr lang="en-US" dirty="0"/>
              <a:t> </a:t>
            </a:r>
          </a:p>
          <a:p>
            <a:r>
              <a:rPr lang="en-US" dirty="0" err="1"/>
              <a:t>dnum</a:t>
            </a:r>
            <a:r>
              <a:rPr lang="en-US" dirty="0"/>
              <a:t> -&gt; </a:t>
            </a:r>
            <a:r>
              <a:rPr lang="en-US" dirty="0" err="1"/>
              <a:t>summation_of</a:t>
            </a:r>
            <a:r>
              <a:rPr lang="en-US" dirty="0"/>
              <a:t>(</a:t>
            </a:r>
            <a:r>
              <a:rPr lang="en-US" dirty="0" err="1"/>
              <a:t>i</a:t>
            </a:r>
            <a:r>
              <a:rPr lang="en-US" dirty="0"/>
              <a:t> = -n to m) d</a:t>
            </a:r>
            <a:r>
              <a:rPr lang="en-US" baseline="-25000" dirty="0"/>
              <a:t>i</a:t>
            </a:r>
            <a:r>
              <a:rPr lang="en-US" dirty="0"/>
              <a:t> * 10</a:t>
            </a:r>
            <a:r>
              <a:rPr lang="en-US" baseline="30000" dirty="0"/>
              <a:t>i</a:t>
            </a:r>
            <a:r>
              <a:rPr lang="en-US" dirty="0"/>
              <a:t> </a:t>
            </a:r>
          </a:p>
          <a:p>
            <a:r>
              <a:rPr lang="en-US" dirty="0"/>
              <a:t>Example: 110.11 base 2 Meaning: 1*2</a:t>
            </a:r>
            <a:r>
              <a:rPr lang="en-US" baseline="30000" dirty="0"/>
              <a:t>2</a:t>
            </a:r>
            <a:r>
              <a:rPr lang="en-US" dirty="0"/>
              <a:t> + 1*2</a:t>
            </a:r>
            <a:r>
              <a:rPr lang="en-US" baseline="30000" dirty="0"/>
              <a:t>1</a:t>
            </a:r>
            <a:r>
              <a:rPr lang="en-US" dirty="0"/>
              <a:t> + 0*2</a:t>
            </a:r>
            <a:r>
              <a:rPr lang="en-US" baseline="30000" dirty="0"/>
              <a:t>0</a:t>
            </a:r>
            <a:r>
              <a:rPr lang="en-US" dirty="0"/>
              <a:t> + 1*2</a:t>
            </a:r>
            <a:r>
              <a:rPr lang="en-US" baseline="30000" dirty="0"/>
              <a:t>-1</a:t>
            </a:r>
            <a:r>
              <a:rPr lang="en-US" dirty="0"/>
              <a:t> + 1*2</a:t>
            </a:r>
            <a:r>
              <a:rPr lang="en-US" baseline="30000" dirty="0"/>
              <a:t>-2</a:t>
            </a:r>
            <a:r>
              <a:rPr lang="en-US" dirty="0"/>
              <a:t> </a:t>
            </a:r>
          </a:p>
          <a:p>
            <a:r>
              <a:rPr lang="en-US" dirty="0"/>
              <a:t>Digit format: b</a:t>
            </a:r>
            <a:r>
              <a:rPr lang="en-US" baseline="-25000" dirty="0"/>
              <a:t>mbm-1</a:t>
            </a:r>
            <a:r>
              <a:rPr lang="en-US" dirty="0"/>
              <a:t>…b</a:t>
            </a:r>
            <a:r>
              <a:rPr lang="en-US" baseline="-25000" dirty="0"/>
              <a:t>1</a:t>
            </a:r>
            <a:r>
              <a:rPr lang="en-US" dirty="0"/>
              <a:t>b</a:t>
            </a:r>
            <a:r>
              <a:rPr lang="en-US" baseline="-25000" dirty="0"/>
              <a:t>0</a:t>
            </a:r>
            <a:r>
              <a:rPr lang="en-US" dirty="0"/>
              <a:t>.b</a:t>
            </a:r>
            <a:r>
              <a:rPr lang="en-US" baseline="-25000" dirty="0"/>
              <a:t>-1</a:t>
            </a:r>
            <a:r>
              <a:rPr lang="en-US" dirty="0"/>
              <a:t>b</a:t>
            </a:r>
            <a:r>
              <a:rPr lang="en-US" baseline="-25000" dirty="0"/>
              <a:t>-2</a:t>
            </a:r>
            <a:r>
              <a:rPr lang="en-US" dirty="0"/>
              <a:t>…b</a:t>
            </a:r>
            <a:r>
              <a:rPr lang="en-US" baseline="-25000" dirty="0"/>
              <a:t>-n</a:t>
            </a:r>
            <a:r>
              <a:rPr lang="en-US" dirty="0"/>
              <a:t> </a:t>
            </a:r>
          </a:p>
          <a:p>
            <a:r>
              <a:rPr lang="en-US" dirty="0" err="1"/>
              <a:t>bnum</a:t>
            </a:r>
            <a:r>
              <a:rPr lang="en-US" dirty="0"/>
              <a:t> -&gt; </a:t>
            </a:r>
            <a:r>
              <a:rPr lang="en-US" dirty="0" err="1"/>
              <a:t>summation_of</a:t>
            </a:r>
            <a:r>
              <a:rPr lang="en-US" dirty="0"/>
              <a:t>(</a:t>
            </a:r>
            <a:r>
              <a:rPr lang="en-US" dirty="0" err="1"/>
              <a:t>i</a:t>
            </a:r>
            <a:r>
              <a:rPr lang="en-US" dirty="0"/>
              <a:t> = -n to m) b</a:t>
            </a:r>
            <a:r>
              <a:rPr lang="en-US" baseline="-25000" dirty="0"/>
              <a:t>i</a:t>
            </a:r>
            <a:r>
              <a:rPr lang="en-US" dirty="0"/>
              <a:t> * 2</a:t>
            </a:r>
            <a:r>
              <a:rPr lang="en-US" baseline="30000" dirty="0"/>
              <a:t>i</a:t>
            </a:r>
            <a:r>
              <a:rPr lang="en-US" dirty="0"/>
              <a:t> </a:t>
            </a:r>
          </a:p>
          <a:p>
            <a:r>
              <a:rPr lang="en-US" dirty="0"/>
              <a:t>In both cases, digits on the left of the “point” are weighted by positive power and those on the right are weighted by negative powers</a:t>
            </a:r>
          </a:p>
        </p:txBody>
      </p:sp>
    </p:spTree>
    <p:extLst>
      <p:ext uri="{BB962C8B-B14F-4D97-AF65-F5344CB8AC3E}">
        <p14:creationId xmlns:p14="http://schemas.microsoft.com/office/powerpoint/2010/main" val="3573164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9F172B6-750E-4564-BC03-353EE7D49F13}" type="slidenum">
              <a:rPr lang="en-US"/>
              <a:pPr/>
              <a:t>19</a:t>
            </a:fld>
            <a:endParaRPr lang="en-US"/>
          </a:p>
        </p:txBody>
      </p:sp>
      <p:sp>
        <p:nvSpPr>
          <p:cNvPr id="45058" name="Rectangle 2"/>
          <p:cNvSpPr>
            <a:spLocks noGrp="1" noChangeArrowheads="1"/>
          </p:cNvSpPr>
          <p:nvPr>
            <p:ph type="title"/>
          </p:nvPr>
        </p:nvSpPr>
        <p:spPr>
          <a:xfrm>
            <a:off x="400050" y="31943"/>
            <a:ext cx="10515600" cy="836890"/>
          </a:xfrm>
        </p:spPr>
        <p:txBody>
          <a:bodyPr/>
          <a:lstStyle/>
          <a:p>
            <a:r>
              <a:rPr lang="en-US" altLang="en-US" dirty="0"/>
              <a:t>Floating-Point Representation in Computer</a:t>
            </a:r>
            <a:endParaRPr lang="en-US" dirty="0"/>
          </a:p>
        </p:txBody>
      </p:sp>
      <p:sp>
        <p:nvSpPr>
          <p:cNvPr id="45061" name="Text Box 5"/>
          <p:cNvSpPr txBox="1">
            <a:spLocks noChangeArrowheads="1"/>
          </p:cNvSpPr>
          <p:nvPr/>
        </p:nvSpPr>
        <p:spPr bwMode="auto">
          <a:xfrm>
            <a:off x="4067176" y="838201"/>
            <a:ext cx="27446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800" dirty="0">
                <a:solidFill>
                  <a:schemeClr val="accent2"/>
                </a:solidFill>
              </a:rPr>
              <a:t>-</a:t>
            </a:r>
            <a:r>
              <a:rPr lang="en-US" sz="4800" dirty="0"/>
              <a:t>1.01*2</a:t>
            </a:r>
            <a:r>
              <a:rPr lang="en-US" sz="4800" baseline="30000" dirty="0">
                <a:solidFill>
                  <a:srgbClr val="990099"/>
                </a:solidFill>
              </a:rPr>
              <a:t>101</a:t>
            </a:r>
            <a:endParaRPr lang="en-US" sz="4800" dirty="0">
              <a:solidFill>
                <a:srgbClr val="990099"/>
              </a:solidFill>
            </a:endParaRPr>
          </a:p>
          <a:p>
            <a:r>
              <a:rPr lang="en-US" sz="4800" dirty="0">
                <a:solidFill>
                  <a:schemeClr val="accent2"/>
                </a:solidFill>
              </a:rPr>
              <a:t>+</a:t>
            </a:r>
            <a:r>
              <a:rPr lang="en-US" sz="4800" dirty="0"/>
              <a:t>1.11*2</a:t>
            </a:r>
            <a:r>
              <a:rPr lang="en-US" sz="4800" baseline="30000" dirty="0">
                <a:solidFill>
                  <a:srgbClr val="990099"/>
                </a:solidFill>
              </a:rPr>
              <a:t>-11</a:t>
            </a:r>
            <a:endParaRPr lang="en-US" sz="4800" dirty="0">
              <a:solidFill>
                <a:srgbClr val="990099"/>
              </a:solidFill>
            </a:endParaRPr>
          </a:p>
        </p:txBody>
      </p:sp>
      <p:sp>
        <p:nvSpPr>
          <p:cNvPr id="45062" name="Text Box 6"/>
          <p:cNvSpPr txBox="1">
            <a:spLocks noChangeArrowheads="1"/>
          </p:cNvSpPr>
          <p:nvPr/>
        </p:nvSpPr>
        <p:spPr bwMode="auto">
          <a:xfrm>
            <a:off x="1228726" y="1022866"/>
            <a:ext cx="2838450" cy="1200329"/>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600" dirty="0">
                <a:solidFill>
                  <a:schemeClr val="accent2"/>
                </a:solidFill>
              </a:rPr>
              <a:t>Sign(positive or negative)</a:t>
            </a:r>
          </a:p>
        </p:txBody>
      </p:sp>
      <p:sp>
        <p:nvSpPr>
          <p:cNvPr id="45063" name="Text Box 7"/>
          <p:cNvSpPr txBox="1">
            <a:spLocks noChangeArrowheads="1"/>
          </p:cNvSpPr>
          <p:nvPr/>
        </p:nvSpPr>
        <p:spPr bwMode="auto">
          <a:xfrm>
            <a:off x="3571876" y="2279623"/>
            <a:ext cx="5953124" cy="646331"/>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600" dirty="0">
                <a:solidFill>
                  <a:srgbClr val="006600"/>
                </a:solidFill>
              </a:rPr>
              <a:t>Significand (a.k.a. mantissa)</a:t>
            </a:r>
          </a:p>
        </p:txBody>
      </p:sp>
      <p:sp>
        <p:nvSpPr>
          <p:cNvPr id="45064" name="Text Box 8"/>
          <p:cNvSpPr txBox="1">
            <a:spLocks noChangeArrowheads="1"/>
          </p:cNvSpPr>
          <p:nvPr/>
        </p:nvSpPr>
        <p:spPr bwMode="auto">
          <a:xfrm>
            <a:off x="7507541" y="1022866"/>
            <a:ext cx="2505076" cy="646331"/>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600" dirty="0">
                <a:solidFill>
                  <a:srgbClr val="990099"/>
                </a:solidFill>
              </a:rPr>
              <a:t>Exponent</a:t>
            </a:r>
          </a:p>
        </p:txBody>
      </p:sp>
      <p:sp>
        <p:nvSpPr>
          <p:cNvPr id="9" name="Rectangle 3"/>
          <p:cNvSpPr txBox="1">
            <a:spLocks noChangeArrowheads="1"/>
          </p:cNvSpPr>
          <p:nvPr/>
        </p:nvSpPr>
        <p:spPr>
          <a:xfrm>
            <a:off x="400050" y="3138936"/>
            <a:ext cx="11096625" cy="990098"/>
          </a:xfrm>
          <a:prstGeom prst="rect">
            <a:avLst/>
          </a:prstGeom>
          <a:extLst>
            <a:ext uri="{909E8E84-426E-40DD-AFC4-6F175D3DCCD1}">
              <a14:hiddenFill xmlns:a14="http://schemas.microsoft.com/office/drawing/2010/main">
                <a:solidFill>
                  <a:srgbClr val="E4F5FF"/>
                </a:solidFill>
              </a14:hiddenFill>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40000"/>
              </a:spcBef>
              <a:buNone/>
            </a:pPr>
            <a:r>
              <a:rPr lang="en-US" altLang="en-US" dirty="0">
                <a:latin typeface="Arial" charset="0"/>
              </a:rPr>
              <a:t>Computer representation of a floating-point number consists of three fixed-size fields:</a:t>
            </a:r>
          </a:p>
        </p:txBody>
      </p:sp>
      <p:sp>
        <p:nvSpPr>
          <p:cNvPr id="10" name="Rectangle 6"/>
          <p:cNvSpPr>
            <a:spLocks noChangeArrowheads="1"/>
          </p:cNvSpPr>
          <p:nvPr/>
        </p:nvSpPr>
        <p:spPr bwMode="auto">
          <a:xfrm>
            <a:off x="1333500" y="6119812"/>
            <a:ext cx="9696450" cy="83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en-US" sz="1600" b="1" i="1" dirty="0">
                <a:solidFill>
                  <a:srgbClr val="CC3300"/>
                </a:solidFill>
              </a:rPr>
              <a:t>Note: Although “significand” and “mantissa” do not technically mean the same thing, many people use these terms interchangeably.  We use the term “significand” to refer to the fractional part of a floating point number.</a:t>
            </a:r>
          </a:p>
        </p:txBody>
      </p:sp>
      <p:pic>
        <p:nvPicPr>
          <p:cNvPr id="11" name="Picture 4" descr="17"/>
          <p:cNvPicPr>
            <a:picLocks noChangeAspect="1" noChangeArrowheads="1"/>
          </p:cNvPicPr>
          <p:nvPr/>
        </p:nvPicPr>
        <p:blipFill>
          <a:blip r:embed="rId2">
            <a:extLst>
              <a:ext uri="{28A0092B-C50C-407E-A947-70E740481C1C}">
                <a14:useLocalDpi xmlns:a14="http://schemas.microsoft.com/office/drawing/2010/main" val="0"/>
              </a:ext>
            </a:extLst>
          </a:blip>
          <a:srcRect t="7423" b="10144"/>
          <a:stretch>
            <a:fillRect/>
          </a:stretch>
        </p:blipFill>
        <p:spPr bwMode="auto">
          <a:xfrm>
            <a:off x="3189288" y="3920868"/>
            <a:ext cx="67183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5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F5F879-9A9F-429D-97D8-1AC0F4F9BBF8}" type="slidenum">
              <a:rPr lang="en-US"/>
              <a:pPr/>
              <a:t>2</a:t>
            </a:fld>
            <a:endParaRPr lang="en-US"/>
          </a:p>
        </p:txBody>
      </p:sp>
      <p:sp>
        <p:nvSpPr>
          <p:cNvPr id="16386" name="Rectangle 1026"/>
          <p:cNvSpPr>
            <a:spLocks noGrp="1" noChangeArrowheads="1"/>
          </p:cNvSpPr>
          <p:nvPr>
            <p:ph type="title"/>
          </p:nvPr>
        </p:nvSpPr>
        <p:spPr>
          <a:xfrm>
            <a:off x="240145" y="0"/>
            <a:ext cx="8675255" cy="838200"/>
          </a:xfrm>
        </p:spPr>
        <p:txBody>
          <a:bodyPr/>
          <a:lstStyle/>
          <a:p>
            <a:r>
              <a:rPr lang="en-US" dirty="0"/>
              <a:t>Radix and Radix Sort</a:t>
            </a:r>
          </a:p>
        </p:txBody>
      </p:sp>
      <p:sp>
        <p:nvSpPr>
          <p:cNvPr id="16387" name="Rectangle 1027"/>
          <p:cNvSpPr>
            <a:spLocks noGrp="1" noChangeArrowheads="1"/>
          </p:cNvSpPr>
          <p:nvPr>
            <p:ph type="body" idx="1"/>
          </p:nvPr>
        </p:nvSpPr>
        <p:spPr>
          <a:xfrm>
            <a:off x="240145" y="974725"/>
            <a:ext cx="11720945" cy="5527675"/>
          </a:xfrm>
        </p:spPr>
        <p:txBody>
          <a:bodyPr>
            <a:normAutofit/>
          </a:bodyPr>
          <a:lstStyle/>
          <a:p>
            <a:r>
              <a:rPr lang="en-US" sz="3200" dirty="0"/>
              <a:t>Radix = “The base of a number system” (Webster’s dictionary)</a:t>
            </a:r>
          </a:p>
          <a:p>
            <a:r>
              <a:rPr lang="en-US" sz="3200" dirty="0"/>
              <a:t>Radix is another term of “base” : number of unique digits, including the digit zero, used to represent numbers </a:t>
            </a:r>
          </a:p>
          <a:p>
            <a:r>
              <a:rPr lang="en-US" sz="3200" dirty="0"/>
              <a:t>Radix of numbers:</a:t>
            </a:r>
          </a:p>
          <a:p>
            <a:pPr lvl="1"/>
            <a:r>
              <a:rPr lang="en-US" sz="2800" dirty="0"/>
              <a:t>Binary numbers have a radix of 2</a:t>
            </a:r>
          </a:p>
          <a:p>
            <a:pPr lvl="1"/>
            <a:r>
              <a:rPr lang="en-US" sz="2800" dirty="0"/>
              <a:t>decimals have a radix of 10</a:t>
            </a:r>
          </a:p>
          <a:p>
            <a:pPr lvl="1"/>
            <a:r>
              <a:rPr lang="en-US" sz="2800" dirty="0"/>
              <a:t>hexadecimals have a radix of 16.</a:t>
            </a:r>
          </a:p>
          <a:p>
            <a:r>
              <a:rPr lang="en-US" sz="3200" dirty="0"/>
              <a:t>Radix of texts:</a:t>
            </a:r>
          </a:p>
          <a:p>
            <a:pPr lvl="1"/>
            <a:r>
              <a:rPr lang="en-US" sz="2800" dirty="0"/>
              <a:t>26 if only capital letters are considered</a:t>
            </a:r>
          </a:p>
          <a:p>
            <a:pPr lvl="1"/>
            <a:r>
              <a:rPr lang="en-US" sz="2800" dirty="0"/>
              <a:t>36 if capital letters and decimal digits are considered</a:t>
            </a:r>
          </a:p>
          <a:p>
            <a:pPr lvl="1"/>
            <a:r>
              <a:rPr lang="en-US" sz="2800" dirty="0"/>
              <a:t>62 for capital letters + small letters + decimal digits</a:t>
            </a:r>
          </a:p>
        </p:txBody>
      </p:sp>
    </p:spTree>
    <p:extLst>
      <p:ext uri="{BB962C8B-B14F-4D97-AF65-F5344CB8AC3E}">
        <p14:creationId xmlns:p14="http://schemas.microsoft.com/office/powerpoint/2010/main" val="2179628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E837-6457-E64E-8374-B4BC4B3EDC91}"/>
              </a:ext>
            </a:extLst>
          </p:cNvPr>
          <p:cNvSpPr>
            <a:spLocks noGrp="1"/>
          </p:cNvSpPr>
          <p:nvPr>
            <p:ph type="title"/>
          </p:nvPr>
        </p:nvSpPr>
        <p:spPr/>
        <p:txBody>
          <a:bodyPr/>
          <a:lstStyle/>
          <a:p>
            <a:r>
              <a:rPr lang="en-US" dirty="0"/>
              <a:t>The sign bit and the exponent</a:t>
            </a:r>
          </a:p>
        </p:txBody>
      </p:sp>
      <p:sp>
        <p:nvSpPr>
          <p:cNvPr id="3" name="Content Placeholder 2">
            <a:extLst>
              <a:ext uri="{FF2B5EF4-FFF2-40B4-BE49-F238E27FC236}">
                <a16:creationId xmlns:a16="http://schemas.microsoft.com/office/drawing/2014/main" id="{BBFE9AD1-DD12-2447-B1A7-536219F37493}"/>
              </a:ext>
            </a:extLst>
          </p:cNvPr>
          <p:cNvSpPr>
            <a:spLocks noGrp="1"/>
          </p:cNvSpPr>
          <p:nvPr>
            <p:ph idx="1"/>
          </p:nvPr>
        </p:nvSpPr>
        <p:spPr>
          <a:xfrm>
            <a:off x="838200" y="1718441"/>
            <a:ext cx="10515600" cy="5139559"/>
          </a:xfrm>
        </p:spPr>
        <p:txBody>
          <a:bodyPr>
            <a:normAutofit/>
          </a:bodyPr>
          <a:lstStyle/>
          <a:p>
            <a:r>
              <a:rPr lang="en-US" dirty="0"/>
              <a:t>The sign bit is as simple as it gets. </a:t>
            </a:r>
          </a:p>
          <a:p>
            <a:pPr lvl="1"/>
            <a:r>
              <a:rPr lang="en-US" dirty="0"/>
              <a:t>0 denotes a positive number; 1 denotes a negative number. Flipping the value of this bit flips the sign of the number. </a:t>
            </a:r>
          </a:p>
          <a:p>
            <a:r>
              <a:rPr lang="en-US" dirty="0"/>
              <a:t>The exponent field needs to represent both positive and negative exponents. </a:t>
            </a:r>
          </a:p>
          <a:p>
            <a:pPr lvl="1"/>
            <a:r>
              <a:rPr lang="en-US" dirty="0"/>
              <a:t>A bias is added to the actual exponent in order to get the stored exponent. </a:t>
            </a:r>
          </a:p>
          <a:p>
            <a:pPr lvl="1"/>
            <a:r>
              <a:rPr lang="en-US" dirty="0"/>
              <a:t>For IEEE single-precision floats, this value is 127. Thus, an exponent of zero means that 127 is stored in the exponent field. A stored value of 200 indicates an exponent of (200-127), or 73. For reasons discussed later, exponents of -127 (all 0s) and +128 (all 1s) are reserved for special numbers. </a:t>
            </a:r>
          </a:p>
          <a:p>
            <a:pPr lvl="1"/>
            <a:r>
              <a:rPr lang="en-US" dirty="0"/>
              <a:t>For double precision, the exponent field is 11 bits, and has a bias of 1023.</a:t>
            </a:r>
          </a:p>
        </p:txBody>
      </p:sp>
    </p:spTree>
    <p:extLst>
      <p:ext uri="{BB962C8B-B14F-4D97-AF65-F5344CB8AC3E}">
        <p14:creationId xmlns:p14="http://schemas.microsoft.com/office/powerpoint/2010/main" val="2056040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B398-1C6E-5644-8B22-9C46C5DAEBF5}"/>
              </a:ext>
            </a:extLst>
          </p:cNvPr>
          <p:cNvSpPr>
            <a:spLocks noGrp="1"/>
          </p:cNvSpPr>
          <p:nvPr>
            <p:ph type="title"/>
          </p:nvPr>
        </p:nvSpPr>
        <p:spPr/>
        <p:txBody>
          <a:bodyPr/>
          <a:lstStyle/>
          <a:p>
            <a:r>
              <a:rPr lang="en-US" dirty="0"/>
              <a:t>More on the “bias”</a:t>
            </a:r>
          </a:p>
        </p:txBody>
      </p:sp>
      <p:sp>
        <p:nvSpPr>
          <p:cNvPr id="3" name="Content Placeholder 2">
            <a:extLst>
              <a:ext uri="{FF2B5EF4-FFF2-40B4-BE49-F238E27FC236}">
                <a16:creationId xmlns:a16="http://schemas.microsoft.com/office/drawing/2014/main" id="{90543C16-E24E-8849-B2CC-DBBB0C569421}"/>
              </a:ext>
            </a:extLst>
          </p:cNvPr>
          <p:cNvSpPr>
            <a:spLocks noGrp="1"/>
          </p:cNvSpPr>
          <p:nvPr>
            <p:ph idx="1"/>
          </p:nvPr>
        </p:nvSpPr>
        <p:spPr>
          <a:xfrm>
            <a:off x="838200" y="1825625"/>
            <a:ext cx="10515600" cy="4858954"/>
          </a:xfrm>
        </p:spPr>
        <p:txBody>
          <a:bodyPr>
            <a:normAutofit fontScale="92500" lnSpcReduction="10000"/>
          </a:bodyPr>
          <a:lstStyle/>
          <a:p>
            <a:r>
              <a:rPr lang="en-US" sz="2000" dirty="0"/>
              <a:t>In IEEE 754 floating point numbers, the exponent is biased in the engineering sense of the word – the value stored is offset from the actual value by the exponent bias. </a:t>
            </a:r>
          </a:p>
          <a:p>
            <a:r>
              <a:rPr lang="en-US" sz="2000" b="1" dirty="0">
                <a:solidFill>
                  <a:srgbClr val="FF0000"/>
                </a:solidFill>
              </a:rPr>
              <a:t>Biasing is done because exponents have to be signed values in order to be able to represent both tiny and huge values, but two's complement, the usual representation for signed values, would make comparison harder. </a:t>
            </a:r>
          </a:p>
          <a:p>
            <a:r>
              <a:rPr lang="en-US" sz="2000" dirty="0"/>
              <a:t>To solve this problem the exponent is biased before being stored, by adjusting its value to put it within an unsigned range suitable for comparison. </a:t>
            </a:r>
          </a:p>
          <a:p>
            <a:r>
              <a:rPr lang="en-US" sz="2000" dirty="0"/>
              <a:t>By arranging the fields so that the sign bit is in the most significant bit position, the biased exponent in the middle, then the mantissa in the least significant bits, the resulting value will be ordered properly, whether it's interpreted as a floating point or integer value. This allows high speed comparisons of floating point numbers using fixed point hardware. </a:t>
            </a:r>
          </a:p>
          <a:p>
            <a:r>
              <a:rPr lang="en-US" sz="2000" dirty="0"/>
              <a:t>When interpreting the floating-point number, the bias is subtracted to retrieve the actual exponent. </a:t>
            </a:r>
          </a:p>
          <a:p>
            <a:r>
              <a:rPr lang="en-US" sz="2000" dirty="0"/>
              <a:t>For a single-precision number, an exponent in the range −126 .. +127 is biased by adding 127 to get a value in the range 1 .. 254 (0 and 255 have special meanings). For a double-precision number, an exponent in the range −1022 .. +1023 is biased by adding 1023 to get a value in the range 1 .. 2046 (0 and 2047 have special meanings).</a:t>
            </a:r>
          </a:p>
        </p:txBody>
      </p:sp>
    </p:spTree>
    <p:extLst>
      <p:ext uri="{BB962C8B-B14F-4D97-AF65-F5344CB8AC3E}">
        <p14:creationId xmlns:p14="http://schemas.microsoft.com/office/powerpoint/2010/main" val="1192947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7B995FD-4261-45A5-826C-2A78A6AAB560}" type="slidenum">
              <a:rPr lang="en-US"/>
              <a:pPr/>
              <a:t>22</a:t>
            </a:fld>
            <a:endParaRPr lang="en-US"/>
          </a:p>
        </p:txBody>
      </p:sp>
      <p:sp>
        <p:nvSpPr>
          <p:cNvPr id="47108" name="Text Box 4"/>
          <p:cNvSpPr txBox="1">
            <a:spLocks noChangeArrowheads="1"/>
          </p:cNvSpPr>
          <p:nvPr/>
        </p:nvSpPr>
        <p:spPr bwMode="auto">
          <a:xfrm>
            <a:off x="2114550" y="4886326"/>
            <a:ext cx="6496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solidFill>
                  <a:srgbClr val="00B0F0"/>
                </a:solidFill>
              </a:rPr>
              <a:t>+</a:t>
            </a:r>
            <a:r>
              <a:rPr lang="en-US" sz="4800" b="1" dirty="0"/>
              <a:t>1.</a:t>
            </a:r>
            <a:r>
              <a:rPr lang="en-US" sz="4800" b="1" dirty="0">
                <a:solidFill>
                  <a:schemeClr val="accent2">
                    <a:lumMod val="75000"/>
                  </a:schemeClr>
                </a:solidFill>
              </a:rPr>
              <a:t>01</a:t>
            </a:r>
            <a:r>
              <a:rPr lang="en-US" sz="4800" b="1" dirty="0"/>
              <a:t>*2</a:t>
            </a:r>
            <a:r>
              <a:rPr lang="en-US" sz="4800" b="1" baseline="30000" dirty="0">
                <a:solidFill>
                  <a:srgbClr val="00B050"/>
                </a:solidFill>
              </a:rPr>
              <a:t>(01111100 – 01111111)</a:t>
            </a:r>
            <a:endParaRPr lang="en-US" sz="4800" b="1" dirty="0">
              <a:solidFill>
                <a:srgbClr val="00B050"/>
              </a:solidFill>
            </a:endParaRPr>
          </a:p>
        </p:txBody>
      </p:sp>
      <p:sp>
        <p:nvSpPr>
          <p:cNvPr id="47110" name="Rectangle 6"/>
          <p:cNvSpPr>
            <a:spLocks noGrp="1" noChangeArrowheads="1"/>
          </p:cNvSpPr>
          <p:nvPr>
            <p:ph type="body" idx="1"/>
          </p:nvPr>
        </p:nvSpPr>
        <p:spPr>
          <a:xfrm>
            <a:off x="295274" y="213628"/>
            <a:ext cx="11715751" cy="4586971"/>
          </a:xfrm>
        </p:spPr>
        <p:txBody>
          <a:bodyPr>
            <a:normAutofit/>
          </a:bodyPr>
          <a:lstStyle/>
          <a:p>
            <a:r>
              <a:rPr lang="en-US" sz="3600" dirty="0">
                <a:solidFill>
                  <a:schemeClr val="accent2"/>
                </a:solidFill>
              </a:rPr>
              <a:t>Sign</a:t>
            </a:r>
            <a:r>
              <a:rPr lang="en-US" sz="3600" dirty="0"/>
              <a:t>: 1 bit; 0 --- non-positive, 1 --- negative</a:t>
            </a:r>
          </a:p>
          <a:p>
            <a:r>
              <a:rPr lang="en-US" sz="3600" dirty="0" err="1">
                <a:solidFill>
                  <a:srgbClr val="006600"/>
                </a:solidFill>
              </a:rPr>
              <a:t>Significand</a:t>
            </a:r>
            <a:r>
              <a:rPr lang="en-US" sz="3600" dirty="0"/>
              <a:t>: always 1.</a:t>
            </a:r>
            <a:r>
              <a:rPr lang="en-US" sz="3600" i="1" dirty="0"/>
              <a:t>fraction</a:t>
            </a:r>
            <a:r>
              <a:rPr lang="en-US" sz="3600" dirty="0"/>
              <a:t>.  </a:t>
            </a:r>
            <a:r>
              <a:rPr lang="en-US" sz="3600" i="1" dirty="0"/>
              <a:t>fraction</a:t>
            </a:r>
            <a:r>
              <a:rPr lang="en-US" sz="3600" dirty="0"/>
              <a:t> uses 23 bits</a:t>
            </a:r>
          </a:p>
          <a:p>
            <a:r>
              <a:rPr lang="en-US" sz="3600" dirty="0"/>
              <a:t>Biased </a:t>
            </a:r>
            <a:r>
              <a:rPr lang="en-US" sz="3600" dirty="0">
                <a:solidFill>
                  <a:srgbClr val="990099"/>
                </a:solidFill>
              </a:rPr>
              <a:t>exponent</a:t>
            </a:r>
            <a:r>
              <a:rPr lang="en-US" sz="3600" dirty="0"/>
              <a:t>: 8 bits.  </a:t>
            </a:r>
          </a:p>
          <a:p>
            <a:pPr lvl="1"/>
            <a:r>
              <a:rPr lang="en-US" sz="3200" dirty="0"/>
              <a:t>Bias: represent </a:t>
            </a:r>
            <a:r>
              <a:rPr lang="en-US" sz="3200"/>
              <a:t>–126 </a:t>
            </a:r>
            <a:r>
              <a:rPr lang="en-US" sz="3200" dirty="0"/>
              <a:t>to +127 by adding 127 (so range is 0-254)</a:t>
            </a:r>
          </a:p>
        </p:txBody>
      </p:sp>
      <p:pic>
        <p:nvPicPr>
          <p:cNvPr id="3074" name="Picture 2" descr="Float exampl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4" y="2835319"/>
            <a:ext cx="11632800" cy="1670005"/>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4"/>
          <p:cNvSpPr txBox="1">
            <a:spLocks noChangeArrowheads="1"/>
          </p:cNvSpPr>
          <p:nvPr/>
        </p:nvSpPr>
        <p:spPr bwMode="auto">
          <a:xfrm>
            <a:off x="2419350" y="5757980"/>
            <a:ext cx="3067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t>1.</a:t>
            </a:r>
            <a:r>
              <a:rPr lang="en-US" sz="4800" b="1" dirty="0">
                <a:solidFill>
                  <a:schemeClr val="accent2">
                    <a:lumMod val="75000"/>
                  </a:schemeClr>
                </a:solidFill>
              </a:rPr>
              <a:t>01</a:t>
            </a:r>
            <a:r>
              <a:rPr lang="en-US" sz="4800" b="1" dirty="0"/>
              <a:t>*2</a:t>
            </a:r>
            <a:r>
              <a:rPr lang="en-US" sz="4800" b="1" baseline="30000" dirty="0">
                <a:solidFill>
                  <a:srgbClr val="00B050"/>
                </a:solidFill>
              </a:rPr>
              <a:t> – 11</a:t>
            </a:r>
            <a:endParaRPr lang="en-US" sz="4800" b="1" dirty="0">
              <a:solidFill>
                <a:srgbClr val="00B050"/>
              </a:solidFill>
            </a:endParaRPr>
          </a:p>
        </p:txBody>
      </p:sp>
      <p:sp>
        <p:nvSpPr>
          <p:cNvPr id="9" name="Text Box 4"/>
          <p:cNvSpPr txBox="1">
            <a:spLocks noChangeArrowheads="1"/>
          </p:cNvSpPr>
          <p:nvPr/>
        </p:nvSpPr>
        <p:spPr bwMode="auto">
          <a:xfrm>
            <a:off x="9182100" y="5733437"/>
            <a:ext cx="1409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solidFill>
                  <a:schemeClr val="bg2">
                    <a:lumMod val="25000"/>
                  </a:schemeClr>
                </a:solidFill>
              </a:rPr>
              <a:t>5/32</a:t>
            </a:r>
          </a:p>
        </p:txBody>
      </p:sp>
      <p:sp>
        <p:nvSpPr>
          <p:cNvPr id="10" name="Text Box 4"/>
          <p:cNvSpPr txBox="1">
            <a:spLocks noChangeArrowheads="1"/>
          </p:cNvSpPr>
          <p:nvPr/>
        </p:nvSpPr>
        <p:spPr bwMode="auto">
          <a:xfrm>
            <a:off x="5667375" y="5768881"/>
            <a:ext cx="3067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solidFill>
                  <a:schemeClr val="bg2">
                    <a:lumMod val="25000"/>
                  </a:schemeClr>
                </a:solidFill>
              </a:rPr>
              <a:t>101*2</a:t>
            </a:r>
            <a:r>
              <a:rPr lang="en-US" sz="4800" b="1" baseline="30000" dirty="0">
                <a:solidFill>
                  <a:schemeClr val="bg2">
                    <a:lumMod val="25000"/>
                  </a:schemeClr>
                </a:solidFill>
              </a:rPr>
              <a:t> – 101</a:t>
            </a:r>
            <a:endParaRPr lang="en-US" sz="4800" b="1" dirty="0">
              <a:solidFill>
                <a:schemeClr val="bg2">
                  <a:lumMod val="25000"/>
                </a:schemeClr>
              </a:solidFill>
            </a:endParaRPr>
          </a:p>
        </p:txBody>
      </p:sp>
      <p:sp>
        <p:nvSpPr>
          <p:cNvPr id="3" name="Right Arrow 2"/>
          <p:cNvSpPr/>
          <p:nvPr/>
        </p:nvSpPr>
        <p:spPr>
          <a:xfrm>
            <a:off x="5200650" y="6100811"/>
            <a:ext cx="361950" cy="319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8553450" y="6040748"/>
            <a:ext cx="361950" cy="319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969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CC34ACA-7DB7-46B4-A19F-EA7A7B8442EA}" type="slidenum">
              <a:rPr lang="en-US"/>
              <a:pPr/>
              <a:t>23</a:t>
            </a:fld>
            <a:endParaRPr lang="en-US"/>
          </a:p>
        </p:txBody>
      </p:sp>
      <p:sp>
        <p:nvSpPr>
          <p:cNvPr id="49154" name="Rectangle 2"/>
          <p:cNvSpPr>
            <a:spLocks noGrp="1" noChangeArrowheads="1"/>
          </p:cNvSpPr>
          <p:nvPr>
            <p:ph type="title"/>
          </p:nvPr>
        </p:nvSpPr>
        <p:spPr>
          <a:xfrm>
            <a:off x="0" y="-42731"/>
            <a:ext cx="10515600" cy="966656"/>
          </a:xfrm>
        </p:spPr>
        <p:txBody>
          <a:bodyPr/>
          <a:lstStyle/>
          <a:p>
            <a:r>
              <a:rPr lang="en-US" dirty="0"/>
              <a:t>Observations</a:t>
            </a:r>
          </a:p>
        </p:txBody>
      </p:sp>
      <p:sp>
        <p:nvSpPr>
          <p:cNvPr id="49155" name="Rectangle 3"/>
          <p:cNvSpPr>
            <a:spLocks noGrp="1" noChangeArrowheads="1"/>
          </p:cNvSpPr>
          <p:nvPr>
            <p:ph type="body" idx="1"/>
          </p:nvPr>
        </p:nvSpPr>
        <p:spPr>
          <a:xfrm>
            <a:off x="219075" y="1603928"/>
            <a:ext cx="11544300" cy="5120143"/>
          </a:xfrm>
        </p:spPr>
        <p:txBody>
          <a:bodyPr>
            <a:noAutofit/>
          </a:bodyPr>
          <a:lstStyle/>
          <a:p>
            <a:r>
              <a:rPr lang="en-US" sz="3200" dirty="0"/>
              <a:t>Non-negative float point numbers</a:t>
            </a:r>
          </a:p>
          <a:p>
            <a:pPr lvl="1"/>
            <a:r>
              <a:rPr lang="en-US" sz="2800" dirty="0"/>
              <a:t>Larger value in a bit/octal digit/hexadecimal digit means larger number</a:t>
            </a:r>
          </a:p>
          <a:p>
            <a:pPr lvl="2"/>
            <a:r>
              <a:rPr lang="en-US" sz="2400" dirty="0"/>
              <a:t>e.g.,  0   01111100     </a:t>
            </a:r>
            <a:r>
              <a:rPr lang="en-US" sz="2400" b="1" dirty="0">
                <a:solidFill>
                  <a:schemeClr val="accent2">
                    <a:lumMod val="75000"/>
                  </a:schemeClr>
                </a:solidFill>
              </a:rPr>
              <a:t>0</a:t>
            </a:r>
            <a:r>
              <a:rPr lang="en-US" sz="2400" dirty="0"/>
              <a:t>10000… =0.15625 (the value above); </a:t>
            </a:r>
          </a:p>
          <a:p>
            <a:pPr marL="1828800" lvl="4" indent="0">
              <a:buNone/>
            </a:pPr>
            <a:r>
              <a:rPr lang="en-US" sz="2400" dirty="0"/>
              <a:t>0   01111100     </a:t>
            </a:r>
            <a:r>
              <a:rPr lang="en-US" sz="2400" b="1" dirty="0">
                <a:solidFill>
                  <a:schemeClr val="accent2">
                    <a:lumMod val="50000"/>
                  </a:schemeClr>
                </a:solidFill>
              </a:rPr>
              <a:t>1</a:t>
            </a:r>
            <a:r>
              <a:rPr lang="en-US" sz="2400" dirty="0"/>
              <a:t>10000… =0.21875 </a:t>
            </a:r>
          </a:p>
          <a:p>
            <a:pPr lvl="2"/>
            <a:r>
              <a:rPr lang="en-US" sz="2400" dirty="0"/>
              <a:t>Join the buckets with smaller bits/digits first. </a:t>
            </a:r>
          </a:p>
          <a:p>
            <a:pPr lvl="1"/>
            <a:r>
              <a:rPr lang="en-US" sz="2800" dirty="0"/>
              <a:t>Values are more determined by a higher digit than any lower digits </a:t>
            </a:r>
          </a:p>
          <a:p>
            <a:pPr lvl="2"/>
            <a:r>
              <a:rPr lang="en-US" sz="2400" dirty="0"/>
              <a:t>e.g.,  0   01111100     </a:t>
            </a:r>
            <a:r>
              <a:rPr lang="en-US" sz="2400" b="1" dirty="0">
                <a:solidFill>
                  <a:schemeClr val="accent2">
                    <a:lumMod val="75000"/>
                  </a:schemeClr>
                </a:solidFill>
              </a:rPr>
              <a:t>0</a:t>
            </a:r>
            <a:r>
              <a:rPr lang="en-US" sz="2400" b="1" dirty="0">
                <a:solidFill>
                  <a:srgbClr val="C00000"/>
                </a:solidFill>
              </a:rPr>
              <a:t>1</a:t>
            </a:r>
            <a:r>
              <a:rPr lang="en-US" sz="2400" dirty="0"/>
              <a:t>0000… =0.15625 (the value above); </a:t>
            </a:r>
          </a:p>
          <a:p>
            <a:pPr marL="1828800" lvl="4" indent="0">
              <a:buNone/>
            </a:pPr>
            <a:r>
              <a:rPr lang="en-US" sz="2400" dirty="0"/>
              <a:t>0   01111100     </a:t>
            </a:r>
            <a:r>
              <a:rPr lang="en-US" sz="2400" b="1" dirty="0">
                <a:solidFill>
                  <a:schemeClr val="accent2">
                    <a:lumMod val="50000"/>
                  </a:schemeClr>
                </a:solidFill>
              </a:rPr>
              <a:t>10</a:t>
            </a:r>
            <a:r>
              <a:rPr lang="en-US" sz="2400" dirty="0"/>
              <a:t>0000… =0.18750</a:t>
            </a:r>
          </a:p>
          <a:p>
            <a:pPr lvl="2"/>
            <a:r>
              <a:rPr lang="en-US" sz="2400" dirty="0"/>
              <a:t>Exponent always more significant than significand</a:t>
            </a:r>
          </a:p>
          <a:p>
            <a:pPr lvl="2"/>
            <a:r>
              <a:rPr lang="en-US" sz="2400" dirty="0"/>
              <a:t>e.g.,  0   0111110</a:t>
            </a:r>
            <a:r>
              <a:rPr lang="en-US" sz="2400" b="1" dirty="0">
                <a:solidFill>
                  <a:srgbClr val="C00000"/>
                </a:solidFill>
              </a:rPr>
              <a:t>0</a:t>
            </a:r>
            <a:r>
              <a:rPr lang="en-US" sz="2400" dirty="0"/>
              <a:t>     0</a:t>
            </a:r>
            <a:r>
              <a:rPr lang="en-US" sz="2400" b="1" dirty="0">
                <a:solidFill>
                  <a:srgbClr val="C00000"/>
                </a:solidFill>
              </a:rPr>
              <a:t>1</a:t>
            </a:r>
            <a:r>
              <a:rPr lang="en-US" sz="2400" dirty="0"/>
              <a:t>0000… =0.15625 (the value above); </a:t>
            </a:r>
          </a:p>
          <a:p>
            <a:pPr marL="1828800" lvl="4" indent="0">
              <a:buNone/>
            </a:pPr>
            <a:r>
              <a:rPr lang="en-US" sz="2400" dirty="0"/>
              <a:t>0   0111110</a:t>
            </a:r>
            <a:r>
              <a:rPr lang="en-US" sz="2400" b="1" dirty="0">
                <a:solidFill>
                  <a:srgbClr val="C00000"/>
                </a:solidFill>
              </a:rPr>
              <a:t>1</a:t>
            </a:r>
            <a:r>
              <a:rPr lang="en-US" sz="2400" dirty="0"/>
              <a:t>     0</a:t>
            </a:r>
            <a:r>
              <a:rPr lang="en-US" sz="2400" b="1" dirty="0">
                <a:solidFill>
                  <a:schemeClr val="accent2">
                    <a:lumMod val="50000"/>
                  </a:schemeClr>
                </a:solidFill>
              </a:rPr>
              <a:t>0</a:t>
            </a:r>
            <a:r>
              <a:rPr lang="en-US" sz="2400" dirty="0"/>
              <a:t>0000… =0.25</a:t>
            </a:r>
          </a:p>
          <a:p>
            <a:pPr lvl="1"/>
            <a:r>
              <a:rPr lang="en-US" sz="2800" dirty="0">
                <a:sym typeface="Wingdings" panose="05000000000000000000" pitchFamily="2" charset="2"/>
              </a:rPr>
              <a:t>Same proof is still valid for non-negative float point numbers</a:t>
            </a:r>
          </a:p>
        </p:txBody>
      </p:sp>
      <p:pic>
        <p:nvPicPr>
          <p:cNvPr id="6" name="Picture 2" descr="Float exampl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4946" y="47098"/>
            <a:ext cx="8997836" cy="1291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613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CC34ACA-7DB7-46B4-A19F-EA7A7B8442EA}" type="slidenum">
              <a:rPr lang="en-US"/>
              <a:pPr/>
              <a:t>24</a:t>
            </a:fld>
            <a:endParaRPr lang="en-US"/>
          </a:p>
        </p:txBody>
      </p:sp>
      <p:sp>
        <p:nvSpPr>
          <p:cNvPr id="49154" name="Rectangle 2"/>
          <p:cNvSpPr>
            <a:spLocks noGrp="1" noChangeArrowheads="1"/>
          </p:cNvSpPr>
          <p:nvPr>
            <p:ph type="title"/>
          </p:nvPr>
        </p:nvSpPr>
        <p:spPr>
          <a:xfrm>
            <a:off x="0" y="-42731"/>
            <a:ext cx="10515600" cy="966656"/>
          </a:xfrm>
        </p:spPr>
        <p:txBody>
          <a:bodyPr/>
          <a:lstStyle/>
          <a:p>
            <a:r>
              <a:rPr lang="en-US" dirty="0"/>
              <a:t>Observations</a:t>
            </a:r>
          </a:p>
        </p:txBody>
      </p:sp>
      <p:sp>
        <p:nvSpPr>
          <p:cNvPr id="49155" name="Rectangle 3"/>
          <p:cNvSpPr>
            <a:spLocks noGrp="1" noChangeArrowheads="1"/>
          </p:cNvSpPr>
          <p:nvPr>
            <p:ph type="body" idx="1"/>
          </p:nvPr>
        </p:nvSpPr>
        <p:spPr>
          <a:xfrm>
            <a:off x="219075" y="1413164"/>
            <a:ext cx="11544300" cy="5444836"/>
          </a:xfrm>
        </p:spPr>
        <p:txBody>
          <a:bodyPr>
            <a:noAutofit/>
          </a:bodyPr>
          <a:lstStyle/>
          <a:p>
            <a:r>
              <a:rPr lang="en-US" sz="3200" dirty="0">
                <a:sym typeface="Wingdings" panose="05000000000000000000" pitchFamily="2" charset="2"/>
              </a:rPr>
              <a:t>Negative float point numbers</a:t>
            </a:r>
          </a:p>
          <a:p>
            <a:pPr lvl="1"/>
            <a:r>
              <a:rPr lang="en-US" sz="2800" dirty="0"/>
              <a:t>Larger value in a bit/octal digit/hexadecimal digit means </a:t>
            </a:r>
            <a:r>
              <a:rPr lang="en-US" sz="2800" b="1" dirty="0">
                <a:solidFill>
                  <a:srgbClr val="C00000"/>
                </a:solidFill>
              </a:rPr>
              <a:t>smaller</a:t>
            </a:r>
            <a:r>
              <a:rPr lang="en-US" sz="2800" dirty="0"/>
              <a:t> number</a:t>
            </a:r>
          </a:p>
          <a:p>
            <a:pPr lvl="2"/>
            <a:r>
              <a:rPr lang="en-US" sz="2400" dirty="0"/>
              <a:t>e.g.,  1   01111100     </a:t>
            </a:r>
            <a:r>
              <a:rPr lang="en-US" sz="2400" b="1" dirty="0">
                <a:solidFill>
                  <a:schemeClr val="accent2">
                    <a:lumMod val="75000"/>
                  </a:schemeClr>
                </a:solidFill>
              </a:rPr>
              <a:t>0</a:t>
            </a:r>
            <a:r>
              <a:rPr lang="en-US" sz="2400" dirty="0"/>
              <a:t>10000… = -0.15625 (the value above); </a:t>
            </a:r>
          </a:p>
          <a:p>
            <a:pPr marL="1828800" lvl="4" indent="0">
              <a:buNone/>
            </a:pPr>
            <a:r>
              <a:rPr lang="en-US" sz="2400" dirty="0"/>
              <a:t>1   01111100     </a:t>
            </a:r>
            <a:r>
              <a:rPr lang="en-US" sz="2400" b="1" dirty="0">
                <a:solidFill>
                  <a:schemeClr val="accent2">
                    <a:lumMod val="50000"/>
                  </a:schemeClr>
                </a:solidFill>
              </a:rPr>
              <a:t>1</a:t>
            </a:r>
            <a:r>
              <a:rPr lang="en-US" sz="2400" dirty="0"/>
              <a:t>10000… = -0.21875 (smaller)</a:t>
            </a:r>
          </a:p>
          <a:p>
            <a:pPr lvl="2"/>
            <a:r>
              <a:rPr lang="en-US" sz="2400" dirty="0"/>
              <a:t>Join the buckets with </a:t>
            </a:r>
            <a:r>
              <a:rPr lang="en-US" sz="2400" b="1" dirty="0">
                <a:solidFill>
                  <a:srgbClr val="C00000"/>
                </a:solidFill>
              </a:rPr>
              <a:t>larger</a:t>
            </a:r>
            <a:r>
              <a:rPr lang="en-US" sz="2400" dirty="0"/>
              <a:t> bits/digits first. </a:t>
            </a:r>
          </a:p>
          <a:p>
            <a:pPr lvl="1"/>
            <a:r>
              <a:rPr lang="en-US" sz="2800" dirty="0"/>
              <a:t>Values are more determined by a higher digit than any lower digits</a:t>
            </a:r>
          </a:p>
          <a:p>
            <a:pPr lvl="2"/>
            <a:r>
              <a:rPr lang="en-US" sz="2400" dirty="0"/>
              <a:t>e.g.,  1   01111100     </a:t>
            </a:r>
            <a:r>
              <a:rPr lang="en-US" sz="2400" b="1" dirty="0">
                <a:solidFill>
                  <a:schemeClr val="accent2">
                    <a:lumMod val="75000"/>
                  </a:schemeClr>
                </a:solidFill>
              </a:rPr>
              <a:t>0</a:t>
            </a:r>
            <a:r>
              <a:rPr lang="en-US" sz="2400" b="1" dirty="0">
                <a:solidFill>
                  <a:srgbClr val="C00000"/>
                </a:solidFill>
              </a:rPr>
              <a:t>1</a:t>
            </a:r>
            <a:r>
              <a:rPr lang="en-US" sz="2400" dirty="0"/>
              <a:t>0000… =-0.15625 (the value above); </a:t>
            </a:r>
          </a:p>
          <a:p>
            <a:pPr marL="1828800" lvl="4" indent="0">
              <a:buNone/>
            </a:pPr>
            <a:r>
              <a:rPr lang="en-US" sz="2400" dirty="0"/>
              <a:t>1   01111100     </a:t>
            </a:r>
            <a:r>
              <a:rPr lang="en-US" sz="2400" b="1" dirty="0">
                <a:solidFill>
                  <a:schemeClr val="accent2">
                    <a:lumMod val="50000"/>
                  </a:schemeClr>
                </a:solidFill>
              </a:rPr>
              <a:t>10</a:t>
            </a:r>
            <a:r>
              <a:rPr lang="en-US" sz="2400" dirty="0"/>
              <a:t>0000… =-0.18750 (smaller)</a:t>
            </a:r>
          </a:p>
          <a:p>
            <a:pPr lvl="2"/>
            <a:r>
              <a:rPr lang="en-US" sz="2400" dirty="0"/>
              <a:t>Exponent always more significant than significand</a:t>
            </a:r>
          </a:p>
          <a:p>
            <a:pPr lvl="2"/>
            <a:r>
              <a:rPr lang="en-US" sz="2400" dirty="0"/>
              <a:t>e.g.,  0   0111110</a:t>
            </a:r>
            <a:r>
              <a:rPr lang="en-US" sz="2400" b="1" dirty="0">
                <a:solidFill>
                  <a:srgbClr val="C00000"/>
                </a:solidFill>
              </a:rPr>
              <a:t>0</a:t>
            </a:r>
            <a:r>
              <a:rPr lang="en-US" sz="2400" dirty="0"/>
              <a:t>     0</a:t>
            </a:r>
            <a:r>
              <a:rPr lang="en-US" sz="2400" b="1" dirty="0">
                <a:solidFill>
                  <a:srgbClr val="C00000"/>
                </a:solidFill>
              </a:rPr>
              <a:t>1</a:t>
            </a:r>
            <a:r>
              <a:rPr lang="en-US" sz="2400" dirty="0"/>
              <a:t>0000… = -0.15625 (the value above); </a:t>
            </a:r>
          </a:p>
          <a:p>
            <a:pPr marL="1828800" lvl="4" indent="0">
              <a:buNone/>
            </a:pPr>
            <a:r>
              <a:rPr lang="en-US" sz="2400" dirty="0"/>
              <a:t>0   0111110</a:t>
            </a:r>
            <a:r>
              <a:rPr lang="en-US" sz="2400" b="1" dirty="0">
                <a:solidFill>
                  <a:srgbClr val="C00000"/>
                </a:solidFill>
              </a:rPr>
              <a:t>1</a:t>
            </a:r>
            <a:r>
              <a:rPr lang="en-US" sz="2400" dirty="0"/>
              <a:t>     0</a:t>
            </a:r>
            <a:r>
              <a:rPr lang="en-US" sz="2400" b="1" dirty="0">
                <a:solidFill>
                  <a:schemeClr val="accent2">
                    <a:lumMod val="50000"/>
                  </a:schemeClr>
                </a:solidFill>
              </a:rPr>
              <a:t>0</a:t>
            </a:r>
            <a:r>
              <a:rPr lang="en-US" sz="2400" dirty="0"/>
              <a:t>0000… = -0.25 (smaller)</a:t>
            </a:r>
          </a:p>
          <a:p>
            <a:pPr lvl="1"/>
            <a:r>
              <a:rPr lang="en-US" sz="2800" dirty="0">
                <a:sym typeface="Wingdings" panose="05000000000000000000" pitchFamily="2" charset="2"/>
              </a:rPr>
              <a:t>Same proof is still valid for float point numbers</a:t>
            </a:r>
            <a:endParaRPr lang="en-US" sz="2800" dirty="0"/>
          </a:p>
        </p:txBody>
      </p:sp>
      <p:pic>
        <p:nvPicPr>
          <p:cNvPr id="6" name="Picture 2" descr="Float exampl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864" y="194878"/>
            <a:ext cx="8550584" cy="12275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583707" y="683490"/>
            <a:ext cx="147779" cy="369332"/>
          </a:xfrm>
          <a:prstGeom prst="rect">
            <a:avLst/>
          </a:prstGeom>
          <a:solidFill>
            <a:srgbClr val="92D050"/>
          </a:solidFill>
        </p:spPr>
        <p:txBody>
          <a:bodyPr wrap="square" lIns="0" tIns="0" rIns="0" bIns="0" rtlCol="0">
            <a:spAutoFit/>
          </a:bodyPr>
          <a:lstStyle/>
          <a:p>
            <a:r>
              <a:rPr lang="en-US" sz="2400" b="1" dirty="0">
                <a:solidFill>
                  <a:srgbClr val="FF0000"/>
                </a:solidFill>
              </a:rPr>
              <a:t>1</a:t>
            </a:r>
            <a:endParaRPr lang="en-US" b="1" dirty="0">
              <a:solidFill>
                <a:srgbClr val="FF0000"/>
              </a:solidFill>
            </a:endParaRPr>
          </a:p>
        </p:txBody>
      </p:sp>
      <p:sp>
        <p:nvSpPr>
          <p:cNvPr id="7" name="TextBox 6"/>
          <p:cNvSpPr txBox="1"/>
          <p:nvPr/>
        </p:nvSpPr>
        <p:spPr>
          <a:xfrm>
            <a:off x="10869188" y="618838"/>
            <a:ext cx="1322812" cy="492443"/>
          </a:xfrm>
          <a:prstGeom prst="rect">
            <a:avLst/>
          </a:prstGeom>
          <a:solidFill>
            <a:schemeClr val="bg1"/>
          </a:solidFill>
        </p:spPr>
        <p:txBody>
          <a:bodyPr wrap="square" lIns="0" tIns="0" rIns="0" bIns="0" rtlCol="0">
            <a:spAutoFit/>
          </a:bodyPr>
          <a:lstStyle/>
          <a:p>
            <a:r>
              <a:rPr lang="en-US" sz="3200" b="1" dirty="0">
                <a:solidFill>
                  <a:srgbClr val="FF0000"/>
                </a:solidFill>
              </a:rPr>
              <a:t>-</a:t>
            </a:r>
            <a:r>
              <a:rPr lang="en-US" sz="2400" dirty="0"/>
              <a:t>0.15625</a:t>
            </a:r>
            <a:endParaRPr lang="en-US" dirty="0"/>
          </a:p>
        </p:txBody>
      </p:sp>
    </p:spTree>
    <p:extLst>
      <p:ext uri="{BB962C8B-B14F-4D97-AF65-F5344CB8AC3E}">
        <p14:creationId xmlns:p14="http://schemas.microsoft.com/office/powerpoint/2010/main" val="4131120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66676"/>
            <a:ext cx="12001500" cy="885824"/>
          </a:xfrm>
        </p:spPr>
        <p:txBody>
          <a:bodyPr>
            <a:normAutofit fontScale="90000"/>
          </a:bodyPr>
          <a:lstStyle/>
          <a:p>
            <a:r>
              <a:rPr lang="en-US" sz="4100" spc="-100" dirty="0"/>
              <a:t>What if there are non-negative numbers and negative numbers?</a:t>
            </a:r>
          </a:p>
        </p:txBody>
      </p:sp>
      <p:sp>
        <p:nvSpPr>
          <p:cNvPr id="3" name="Content Placeholder 2"/>
          <p:cNvSpPr>
            <a:spLocks noGrp="1"/>
          </p:cNvSpPr>
          <p:nvPr>
            <p:ph idx="1"/>
          </p:nvPr>
        </p:nvSpPr>
        <p:spPr>
          <a:xfrm>
            <a:off x="276225" y="952500"/>
            <a:ext cx="11734800" cy="5905500"/>
          </a:xfrm>
        </p:spPr>
        <p:txBody>
          <a:bodyPr>
            <a:normAutofit lnSpcReduction="10000"/>
          </a:bodyPr>
          <a:lstStyle/>
          <a:p>
            <a:r>
              <a:rPr lang="en-US" sz="3200" dirty="0"/>
              <a:t>Method 1: sort non-negative numbers and negative numbers separately</a:t>
            </a:r>
          </a:p>
          <a:p>
            <a:pPr lvl="1"/>
            <a:r>
              <a:rPr lang="en-US" sz="2800" dirty="0"/>
              <a:t>Pay attention to the way joining the buckets</a:t>
            </a:r>
          </a:p>
          <a:p>
            <a:pPr lvl="1"/>
            <a:r>
              <a:rPr lang="en-US" sz="2800" dirty="0"/>
              <a:t>Put all non-negative numbers after negative numbers</a:t>
            </a:r>
          </a:p>
          <a:p>
            <a:r>
              <a:rPr lang="en-US" sz="3200" dirty="0"/>
              <a:t>Method 2: what if we sort non-negative and negative numbers </a:t>
            </a:r>
            <a:r>
              <a:rPr lang="en-US" sz="3200" dirty="0">
                <a:solidFill>
                  <a:srgbClr val="C00000"/>
                </a:solidFill>
              </a:rPr>
              <a:t>together in the same way</a:t>
            </a:r>
            <a:r>
              <a:rPr lang="en-US" sz="3200" dirty="0"/>
              <a:t>?</a:t>
            </a:r>
          </a:p>
          <a:p>
            <a:pPr lvl="1"/>
            <a:r>
              <a:rPr lang="en-US" sz="2800" dirty="0"/>
              <a:t>Sort all the numbers as if they were all </a:t>
            </a:r>
            <a:r>
              <a:rPr lang="en-US" sz="2800" b="1" dirty="0">
                <a:solidFill>
                  <a:srgbClr val="C00000"/>
                </a:solidFill>
              </a:rPr>
              <a:t>unsigned integers</a:t>
            </a:r>
            <a:r>
              <a:rPr lang="en-US" sz="2800" dirty="0"/>
              <a:t>.</a:t>
            </a:r>
          </a:p>
          <a:p>
            <a:pPr lvl="2"/>
            <a:r>
              <a:rPr lang="en-US" sz="2600" dirty="0"/>
              <a:t>Join the buckets in the same way (smaller bit/digits first) for all the numbers</a:t>
            </a:r>
          </a:p>
          <a:p>
            <a:pPr lvl="1"/>
            <a:r>
              <a:rPr lang="en-US" sz="2800" dirty="0"/>
              <a:t>What does the sorted list look like?</a:t>
            </a:r>
          </a:p>
          <a:p>
            <a:pPr lvl="2"/>
            <a:r>
              <a:rPr lang="en-US" sz="2600" dirty="0"/>
              <a:t>All the negative numbers are after non-negative numbers</a:t>
            </a:r>
          </a:p>
          <a:p>
            <a:pPr lvl="2"/>
            <a:r>
              <a:rPr lang="en-US" sz="2600" dirty="0"/>
              <a:t>In the part of non-negative numbers, all the numbers are in </a:t>
            </a:r>
            <a:r>
              <a:rPr lang="en-US" sz="2600" b="1" dirty="0">
                <a:solidFill>
                  <a:srgbClr val="FF0000"/>
                </a:solidFill>
              </a:rPr>
              <a:t>ascending</a:t>
            </a:r>
            <a:r>
              <a:rPr lang="en-US" sz="2600" dirty="0"/>
              <a:t> order </a:t>
            </a:r>
          </a:p>
          <a:p>
            <a:pPr lvl="2"/>
            <a:r>
              <a:rPr lang="en-US" sz="2600" dirty="0"/>
              <a:t>In the part of negative numbers, all the numbers are in </a:t>
            </a:r>
            <a:r>
              <a:rPr lang="en-US" sz="2600" b="1" dirty="0">
                <a:solidFill>
                  <a:srgbClr val="FF0000"/>
                </a:solidFill>
              </a:rPr>
              <a:t>descending</a:t>
            </a:r>
            <a:r>
              <a:rPr lang="en-US" sz="2600" dirty="0"/>
              <a:t> order</a:t>
            </a:r>
          </a:p>
          <a:p>
            <a:pPr lvl="1"/>
            <a:r>
              <a:rPr lang="en-US" sz="3000" dirty="0"/>
              <a:t>Fix the order by re-organizing the numbers.</a:t>
            </a:r>
          </a:p>
          <a:p>
            <a:pPr lvl="2"/>
            <a:r>
              <a:rPr lang="en-US" sz="2600" dirty="0"/>
              <a:t>Flip the order of negative #s, and move negative #s before non-negative #s. </a:t>
            </a:r>
          </a:p>
        </p:txBody>
      </p:sp>
    </p:spTree>
    <p:extLst>
      <p:ext uri="{BB962C8B-B14F-4D97-AF65-F5344CB8AC3E}">
        <p14:creationId xmlns:p14="http://schemas.microsoft.com/office/powerpoint/2010/main" val="398178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F5F879-9A9F-429D-97D8-1AC0F4F9BBF8}" type="slidenum">
              <a:rPr lang="en-US"/>
              <a:pPr/>
              <a:t>3</a:t>
            </a:fld>
            <a:endParaRPr lang="en-US"/>
          </a:p>
        </p:txBody>
      </p:sp>
      <p:sp>
        <p:nvSpPr>
          <p:cNvPr id="16386" name="Rectangle 1026"/>
          <p:cNvSpPr>
            <a:spLocks noGrp="1" noChangeArrowheads="1"/>
          </p:cNvSpPr>
          <p:nvPr>
            <p:ph type="title"/>
          </p:nvPr>
        </p:nvSpPr>
        <p:spPr>
          <a:xfrm>
            <a:off x="240145" y="0"/>
            <a:ext cx="8675255" cy="838200"/>
          </a:xfrm>
        </p:spPr>
        <p:txBody>
          <a:bodyPr/>
          <a:lstStyle/>
          <a:p>
            <a:r>
              <a:rPr lang="en-US" dirty="0"/>
              <a:t>Radix and Radix Sort</a:t>
            </a:r>
          </a:p>
        </p:txBody>
      </p:sp>
      <p:sp>
        <p:nvSpPr>
          <p:cNvPr id="16387" name="Rectangle 1027"/>
          <p:cNvSpPr>
            <a:spLocks noGrp="1" noChangeArrowheads="1"/>
          </p:cNvSpPr>
          <p:nvPr>
            <p:ph type="body" idx="1"/>
          </p:nvPr>
        </p:nvSpPr>
        <p:spPr>
          <a:xfrm>
            <a:off x="240145" y="974725"/>
            <a:ext cx="11720945" cy="5527675"/>
          </a:xfrm>
        </p:spPr>
        <p:txBody>
          <a:bodyPr>
            <a:normAutofit/>
          </a:bodyPr>
          <a:lstStyle/>
          <a:p>
            <a:r>
              <a:rPr lang="en-US" altLang="en-US" sz="3600" dirty="0"/>
              <a:t>Radix sort was first used in 1890 U.S. census by Hollerith</a:t>
            </a:r>
            <a:endParaRPr lang="en-US" sz="3600" dirty="0"/>
          </a:p>
          <a:p>
            <a:pPr>
              <a:lnSpc>
                <a:spcPct val="90000"/>
              </a:lnSpc>
            </a:pPr>
            <a:r>
              <a:rPr lang="en-US" sz="3600" dirty="0"/>
              <a:t>Used to sort numbers or texts</a:t>
            </a:r>
          </a:p>
          <a:p>
            <a:pPr>
              <a:lnSpc>
                <a:spcPct val="90000"/>
              </a:lnSpc>
            </a:pPr>
            <a:r>
              <a:rPr lang="en-US" sz="3600" dirty="0"/>
              <a:t>Very efficient when sorting a large number of elements</a:t>
            </a:r>
          </a:p>
          <a:p>
            <a:pPr lvl="1"/>
            <a:r>
              <a:rPr lang="en-US" sz="3200" dirty="0"/>
              <a:t>O(M*N). M: length of each elements; N: number of elements</a:t>
            </a:r>
          </a:p>
          <a:p>
            <a:r>
              <a:rPr lang="en-US" sz="3600" dirty="0"/>
              <a:t>May use more space than other sorting algorithms</a:t>
            </a:r>
          </a:p>
          <a:p>
            <a:pPr lvl="1"/>
            <a:r>
              <a:rPr lang="en-US" sz="3200" dirty="0"/>
              <a:t>E.g., bubble sort is in-place soring.</a:t>
            </a:r>
          </a:p>
          <a:p>
            <a:r>
              <a:rPr lang="en-US" sz="3600" dirty="0">
                <a:solidFill>
                  <a:srgbClr val="FF0000"/>
                </a:solidFill>
              </a:rPr>
              <a:t>Basic idea</a:t>
            </a:r>
            <a:r>
              <a:rPr lang="en-US" sz="3600" dirty="0"/>
              <a:t>: Bucket sort on each digit, from least significant digit to most significant digit.</a:t>
            </a:r>
          </a:p>
        </p:txBody>
      </p:sp>
    </p:spTree>
    <p:extLst>
      <p:ext uri="{BB962C8B-B14F-4D97-AF65-F5344CB8AC3E}">
        <p14:creationId xmlns:p14="http://schemas.microsoft.com/office/powerpoint/2010/main" val="95524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347C993-B771-4135-AD31-33EFB81CA73F}" type="slidenum">
              <a:rPr lang="en-US" altLang="en-US"/>
              <a:pPr/>
              <a:t>4</a:t>
            </a:fld>
            <a:endParaRPr lang="en-US" altLang="en-US"/>
          </a:p>
        </p:txBody>
      </p:sp>
      <p:sp>
        <p:nvSpPr>
          <p:cNvPr id="6146" name="Rectangle 2"/>
          <p:cNvSpPr>
            <a:spLocks noGrp="1" noChangeArrowheads="1"/>
          </p:cNvSpPr>
          <p:nvPr>
            <p:ph type="title"/>
          </p:nvPr>
        </p:nvSpPr>
        <p:spPr>
          <a:xfrm>
            <a:off x="838200" y="115743"/>
            <a:ext cx="10515600" cy="1048039"/>
          </a:xfrm>
        </p:spPr>
        <p:txBody>
          <a:bodyPr/>
          <a:lstStyle/>
          <a:p>
            <a:r>
              <a:rPr lang="en-US" altLang="en-US" dirty="0"/>
              <a:t>Bucket Sort in Radix Sort</a:t>
            </a:r>
          </a:p>
        </p:txBody>
      </p:sp>
      <p:sp>
        <p:nvSpPr>
          <p:cNvPr id="6147" name="Rectangle 3"/>
          <p:cNvSpPr>
            <a:spLocks noGrp="1" noChangeArrowheads="1"/>
          </p:cNvSpPr>
          <p:nvPr>
            <p:ph type="body" idx="1"/>
          </p:nvPr>
        </p:nvSpPr>
        <p:spPr>
          <a:xfrm>
            <a:off x="838200" y="1040534"/>
            <a:ext cx="10515600" cy="1702666"/>
          </a:xfrm>
        </p:spPr>
        <p:txBody>
          <a:bodyPr/>
          <a:lstStyle/>
          <a:p>
            <a:r>
              <a:rPr lang="en-US" altLang="en-US" dirty="0"/>
              <a:t>Use a bucket array of size R for a radix of R</a:t>
            </a:r>
          </a:p>
          <a:p>
            <a:r>
              <a:rPr lang="en-US" altLang="en-US" dirty="0"/>
              <a:t>Put elements into the correct bucket in the array</a:t>
            </a:r>
          </a:p>
          <a:p>
            <a:r>
              <a:rPr lang="en-US" altLang="en-US" dirty="0"/>
              <a:t>R = 5; unique digits (0,1,2,3,4); list = (0,1,3,4,3,2,1,1,0,4,0)</a:t>
            </a:r>
          </a:p>
        </p:txBody>
      </p:sp>
      <p:graphicFrame>
        <p:nvGraphicFramePr>
          <p:cNvPr id="7" name="Group 59"/>
          <p:cNvGraphicFramePr>
            <a:graphicFrameLocks noGrp="1"/>
          </p:cNvGraphicFramePr>
          <p:nvPr>
            <p:extLst>
              <p:ext uri="{D42A27DB-BD31-4B8C-83A1-F6EECF244321}">
                <p14:modId xmlns:p14="http://schemas.microsoft.com/office/powerpoint/2010/main" val="2180975794"/>
              </p:ext>
            </p:extLst>
          </p:nvPr>
        </p:nvGraphicFramePr>
        <p:xfrm>
          <a:off x="2445327" y="3612515"/>
          <a:ext cx="2667000" cy="3108960"/>
        </p:xfrm>
        <a:graphic>
          <a:graphicData uri="http://schemas.openxmlformats.org/drawingml/2006/table">
            <a:tbl>
              <a:tblPr/>
              <a:tblGrid>
                <a:gridCol w="1333500">
                  <a:extLst>
                    <a:ext uri="{9D8B030D-6E8A-4147-A177-3AD203B41FA5}">
                      <a16:colId xmlns:a16="http://schemas.microsoft.com/office/drawing/2014/main" val="2385319226"/>
                    </a:ext>
                  </a:extLst>
                </a:gridCol>
                <a:gridCol w="1333500">
                  <a:extLst>
                    <a:ext uri="{9D8B030D-6E8A-4147-A177-3AD203B41FA5}">
                      <a16:colId xmlns:a16="http://schemas.microsoft.com/office/drawing/2014/main" val="1118162888"/>
                    </a:ext>
                  </a:extLst>
                </a:gridCol>
              </a:tblGrid>
              <a:tr h="454025">
                <a:tc gridSpan="2">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Buckets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4206424729"/>
                  </a:ext>
                </a:extLst>
              </a:tr>
              <a:tr h="2590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322664"/>
                  </a:ext>
                </a:extLst>
              </a:tr>
              <a:tr h="25908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2800" b="0" i="0" u="none" strike="noStrike" cap="none" normalizeH="0" baseline="0" dirty="0">
                          <a:ln>
                            <a:noFill/>
                          </a:ln>
                          <a:solidFill>
                            <a:schemeClr val="tx1"/>
                          </a:solidFill>
                          <a:effectLst/>
                          <a:latin typeface="Times New Roman" panose="02020603050405020304" pitchFamily="18"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2800" b="0" i="0" u="none" strike="noStrike" cap="none" normalizeH="0" baseline="0" dirty="0">
                          <a:ln>
                            <a:noFill/>
                          </a:ln>
                          <a:solidFill>
                            <a:schemeClr val="tx1"/>
                          </a:solidFill>
                          <a:effectLst/>
                          <a:latin typeface="Times New Roman" panose="02020603050405020304" pitchFamily="18" charset="0"/>
                        </a:rPr>
                        <a:t>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6067591"/>
                  </a:ext>
                </a:extLst>
              </a:tr>
              <a:tr h="4540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1778703"/>
                  </a:ext>
                </a:extLst>
              </a:tr>
              <a:tr h="4540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1402443"/>
                  </a:ext>
                </a:extLst>
              </a:tr>
              <a:tr h="4508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1790809"/>
                  </a:ext>
                </a:extLst>
              </a:tr>
            </a:tbl>
          </a:graphicData>
        </a:graphic>
      </p:graphicFrame>
      <p:sp>
        <p:nvSpPr>
          <p:cNvPr id="8" name="Text Box 60"/>
          <p:cNvSpPr txBox="1">
            <a:spLocks noChangeArrowheads="1"/>
          </p:cNvSpPr>
          <p:nvPr/>
        </p:nvSpPr>
        <p:spPr bwMode="auto">
          <a:xfrm>
            <a:off x="6864928" y="4755516"/>
            <a:ext cx="350288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t>Sorted list:</a:t>
            </a:r>
          </a:p>
          <a:p>
            <a:r>
              <a:rPr lang="en-US" altLang="en-US" sz="3200" dirty="0"/>
              <a:t>0,0,0,1,1,1,2,3,3,4,4</a:t>
            </a:r>
          </a:p>
        </p:txBody>
      </p:sp>
      <p:sp>
        <p:nvSpPr>
          <p:cNvPr id="9" name="Line 61"/>
          <p:cNvSpPr>
            <a:spLocks noChangeShapeType="1"/>
          </p:cNvSpPr>
          <p:nvPr/>
        </p:nvSpPr>
        <p:spPr bwMode="auto">
          <a:xfrm>
            <a:off x="3816927" y="2621915"/>
            <a:ext cx="0" cy="914400"/>
          </a:xfrm>
          <a:prstGeom prst="line">
            <a:avLst/>
          </a:prstGeom>
          <a:noFill/>
          <a:ln w="1905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62"/>
          <p:cNvSpPr>
            <a:spLocks noChangeShapeType="1"/>
          </p:cNvSpPr>
          <p:nvPr/>
        </p:nvSpPr>
        <p:spPr bwMode="auto">
          <a:xfrm>
            <a:off x="5417127" y="5288915"/>
            <a:ext cx="1295400" cy="0"/>
          </a:xfrm>
          <a:prstGeom prst="line">
            <a:avLst/>
          </a:prstGeom>
          <a:noFill/>
          <a:ln w="1905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02702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sp>
        <p:nvSpPr>
          <p:cNvPr id="6" name="TextBox 5"/>
          <p:cNvSpPr txBox="1"/>
          <p:nvPr/>
        </p:nvSpPr>
        <p:spPr>
          <a:xfrm>
            <a:off x="3655296" y="4614504"/>
            <a:ext cx="2609850" cy="523220"/>
          </a:xfrm>
          <a:prstGeom prst="rect">
            <a:avLst/>
          </a:prstGeom>
          <a:noFill/>
        </p:spPr>
        <p:txBody>
          <a:bodyPr wrap="square" rtlCol="0">
            <a:spAutoFit/>
          </a:bodyPr>
          <a:lstStyle/>
          <a:p>
            <a:r>
              <a:rPr lang="en-US" sz="2800" dirty="0"/>
              <a:t>Use two buckets</a:t>
            </a:r>
          </a:p>
        </p:txBody>
      </p:sp>
    </p:spTree>
    <p:extLst>
      <p:ext uri="{BB962C8B-B14F-4D97-AF65-F5344CB8AC3E}">
        <p14:creationId xmlns:p14="http://schemas.microsoft.com/office/powerpoint/2010/main" val="2571028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10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animBg="1"/>
      <p:bldP spid="2048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7460674" y="3537524"/>
            <a:ext cx="1066800" cy="3200400"/>
            <a:chOff x="2006" y="1824"/>
            <a:chExt cx="672" cy="2016"/>
          </a:xfrm>
        </p:grpSpPr>
        <p:sp>
          <p:nvSpPr>
            <p:cNvPr id="20495" name="AutoShape 8"/>
            <p:cNvSpPr>
              <a:spLocks noChangeArrowheads="1"/>
            </p:cNvSpPr>
            <p:nvPr>
              <p:custDataLst>
                <p:tags r:id="rId6"/>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7"/>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7" name="Flowchart: Magnetic Disk 6"/>
          <p:cNvSpPr/>
          <p:nvPr/>
        </p:nvSpPr>
        <p:spPr>
          <a:xfrm>
            <a:off x="4156364" y="3613724"/>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endParaRPr lang="en-US" b="1" dirty="0"/>
          </a:p>
        </p:txBody>
      </p:sp>
      <p:sp>
        <p:nvSpPr>
          <p:cNvPr id="21" name="Flowchart: Magnetic Disk 20"/>
          <p:cNvSpPr/>
          <p:nvPr/>
        </p:nvSpPr>
        <p:spPr>
          <a:xfrm>
            <a:off x="4175229" y="5223157"/>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endParaRPr lang="en-US" b="1" dirty="0"/>
          </a:p>
        </p:txBody>
      </p:sp>
      <p:cxnSp>
        <p:nvCxnSpPr>
          <p:cNvPr id="10" name="Straight Arrow Connector 9"/>
          <p:cNvCxnSpPr/>
          <p:nvPr/>
        </p:nvCxnSpPr>
        <p:spPr>
          <a:xfrm>
            <a:off x="2983345" y="3823855"/>
            <a:ext cx="1051795" cy="37222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983345" y="4196080"/>
            <a:ext cx="1051795" cy="210131"/>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939651" y="4482412"/>
            <a:ext cx="1095489" cy="164406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983345" y="4778436"/>
            <a:ext cx="1090560" cy="1634376"/>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2939651" y="4582160"/>
            <a:ext cx="382669" cy="1117600"/>
          </a:xfrm>
          <a:prstGeom prst="rightBrace">
            <a:avLst>
              <a:gd name="adj1" fmla="val 40193"/>
              <a:gd name="adj2" fmla="val 34545"/>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Arrow Connector 36"/>
          <p:cNvCxnSpPr>
            <a:endCxn id="21" idx="2"/>
          </p:cNvCxnSpPr>
          <p:nvPr/>
        </p:nvCxnSpPr>
        <p:spPr>
          <a:xfrm>
            <a:off x="3443544" y="4988567"/>
            <a:ext cx="731685" cy="953874"/>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9"/>
          <p:cNvSpPr>
            <a:spLocks noChangeArrowheads="1"/>
          </p:cNvSpPr>
          <p:nvPr>
            <p:custDataLst>
              <p:tags r:id="rId5"/>
            </p:custDataLst>
          </p:nvPr>
        </p:nvSpPr>
        <p:spPr bwMode="auto">
          <a:xfrm>
            <a:off x="2704792" y="3537524"/>
            <a:ext cx="304800" cy="3200400"/>
          </a:xfrm>
          <a:prstGeom prst="rect">
            <a:avLst/>
          </a:prstGeom>
          <a:solidFill>
            <a:srgbClr val="CCFFFF">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 name="Rectangle 28"/>
          <p:cNvSpPr/>
          <p:nvPr/>
        </p:nvSpPr>
        <p:spPr>
          <a:xfrm>
            <a:off x="4731863" y="3806046"/>
            <a:ext cx="1048039" cy="1200329"/>
          </a:xfrm>
          <a:prstGeom prst="rect">
            <a:avLst/>
          </a:prstGeom>
        </p:spPr>
        <p:txBody>
          <a:bodyPr wrap="square">
            <a:spAutoFit/>
          </a:bodyPr>
          <a:lstStyle/>
          <a:p>
            <a:pPr algn="ctr"/>
            <a:r>
              <a:rPr lang="en-US" altLang="en-US" b="1" dirty="0">
                <a:latin typeface="Verdana" panose="020B0604030504040204" pitchFamily="34" charset="0"/>
              </a:rPr>
              <a:t>0 1 0</a:t>
            </a:r>
          </a:p>
          <a:p>
            <a:pPr algn="ctr"/>
            <a:r>
              <a:rPr lang="en-US" altLang="en-US" b="1" dirty="0">
                <a:latin typeface="Verdana" panose="020B0604030504040204" pitchFamily="34" charset="0"/>
              </a:rPr>
              <a:t>0 0 0</a:t>
            </a:r>
          </a:p>
          <a:p>
            <a:pPr algn="ctr"/>
            <a:r>
              <a:rPr lang="en-US" altLang="en-US" b="1" dirty="0">
                <a:latin typeface="Verdana" panose="020B0604030504040204" pitchFamily="34" charset="0"/>
              </a:rPr>
              <a:t>1 0 0</a:t>
            </a:r>
          </a:p>
          <a:p>
            <a:pPr algn="ctr"/>
            <a:r>
              <a:rPr lang="en-US" altLang="en-US" b="1" dirty="0">
                <a:latin typeface="Verdana" panose="020B0604030504040204" pitchFamily="34" charset="0"/>
              </a:rPr>
              <a:t>1 1 0</a:t>
            </a:r>
          </a:p>
        </p:txBody>
      </p:sp>
      <p:sp>
        <p:nvSpPr>
          <p:cNvPr id="30" name="Rectangle 29"/>
          <p:cNvSpPr/>
          <p:nvPr/>
        </p:nvSpPr>
        <p:spPr>
          <a:xfrm>
            <a:off x="4764672" y="5465504"/>
            <a:ext cx="1025905" cy="1200329"/>
          </a:xfrm>
          <a:prstGeom prst="rect">
            <a:avLst/>
          </a:prstGeom>
        </p:spPr>
        <p:txBody>
          <a:bodyPr wrap="square">
            <a:spAutoFit/>
          </a:bodyPr>
          <a:lstStyle/>
          <a:p>
            <a:pPr algn="ctr"/>
            <a:r>
              <a:rPr lang="en-US" altLang="en-US" b="1" dirty="0">
                <a:latin typeface="Verdana" panose="020B0604030504040204" pitchFamily="34" charset="0"/>
              </a:rPr>
              <a:t>1 0 1</a:t>
            </a:r>
          </a:p>
          <a:p>
            <a:pPr algn="ctr"/>
            <a:r>
              <a:rPr lang="en-US" altLang="en-US" b="1" dirty="0">
                <a:latin typeface="Verdana" panose="020B0604030504040204" pitchFamily="34" charset="0"/>
              </a:rPr>
              <a:t>0 0 1</a:t>
            </a:r>
          </a:p>
          <a:p>
            <a:pPr algn="ctr"/>
            <a:r>
              <a:rPr lang="en-US" altLang="en-US" b="1" dirty="0">
                <a:latin typeface="Verdana" panose="020B0604030504040204" pitchFamily="34" charset="0"/>
              </a:rPr>
              <a:t>1 1 1</a:t>
            </a:r>
          </a:p>
          <a:p>
            <a:pPr algn="ctr"/>
            <a:r>
              <a:rPr lang="en-US" altLang="en-US" b="1" dirty="0">
                <a:latin typeface="Verdana" panose="020B0604030504040204" pitchFamily="34" charset="0"/>
              </a:rPr>
              <a:t>0 1 1</a:t>
            </a:r>
          </a:p>
        </p:txBody>
      </p:sp>
      <p:sp>
        <p:nvSpPr>
          <p:cNvPr id="301056" name="Up Arrow Callout 301055"/>
          <p:cNvSpPr/>
          <p:nvPr/>
        </p:nvSpPr>
        <p:spPr>
          <a:xfrm rot="5400000">
            <a:off x="5457567" y="4418166"/>
            <a:ext cx="2011985" cy="1439118"/>
          </a:xfrm>
          <a:prstGeom prst="upArrowCallout">
            <a:avLst>
              <a:gd name="adj1" fmla="val 50416"/>
              <a:gd name="adj2" fmla="val 40532"/>
              <a:gd name="adj3" fmla="val 25000"/>
              <a:gd name="adj4" fmla="val 24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057" name="TextBox 301056"/>
          <p:cNvSpPr txBox="1"/>
          <p:nvPr/>
        </p:nvSpPr>
        <p:spPr>
          <a:xfrm>
            <a:off x="5932461" y="4831138"/>
            <a:ext cx="1168100" cy="523220"/>
          </a:xfrm>
          <a:prstGeom prst="rect">
            <a:avLst/>
          </a:prstGeom>
          <a:noFill/>
        </p:spPr>
        <p:txBody>
          <a:bodyPr wrap="square" rtlCol="0">
            <a:spAutoFit/>
          </a:bodyPr>
          <a:lstStyle/>
          <a:p>
            <a:r>
              <a:rPr lang="en-US" sz="2800" b="1" dirty="0">
                <a:solidFill>
                  <a:schemeClr val="bg1"/>
                </a:solidFill>
              </a:rPr>
              <a:t>Merge</a:t>
            </a:r>
          </a:p>
        </p:txBody>
      </p:sp>
      <p:sp>
        <p:nvSpPr>
          <p:cNvPr id="301058" name="TextBox 301057"/>
          <p:cNvSpPr txBox="1"/>
          <p:nvPr/>
        </p:nvSpPr>
        <p:spPr>
          <a:xfrm>
            <a:off x="8636002" y="4720246"/>
            <a:ext cx="2950038" cy="523220"/>
          </a:xfrm>
          <a:prstGeom prst="rect">
            <a:avLst/>
          </a:prstGeom>
          <a:noFill/>
        </p:spPr>
        <p:txBody>
          <a:bodyPr wrap="none" rtlCol="0">
            <a:spAutoFit/>
          </a:bodyPr>
          <a:lstStyle/>
          <a:p>
            <a:r>
              <a:rPr lang="en-US" sz="2800" dirty="0"/>
              <a:t>Last bits are sorted</a:t>
            </a:r>
          </a:p>
        </p:txBody>
      </p:sp>
    </p:spTree>
    <p:extLst>
      <p:ext uri="{BB962C8B-B14F-4D97-AF65-F5344CB8AC3E}">
        <p14:creationId xmlns:p14="http://schemas.microsoft.com/office/powerpoint/2010/main" val="158488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0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1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01056" grpId="0" animBg="1"/>
      <p:bldP spid="3010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5"/>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6"/>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366406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8"/>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9"/>
              </p:custDataLst>
            </p:nvPr>
          </p:nvSpPr>
          <p:spPr bwMode="auto">
            <a:xfrm>
              <a:off x="2232" y="1824"/>
              <a:ext cx="192" cy="2016"/>
            </a:xfrm>
            <a:prstGeom prst="rect">
              <a:avLst/>
            </a:prstGeom>
            <a:solidFill>
              <a:srgbClr val="CCFFFF">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5"/>
            </p:custDataLst>
          </p:nvPr>
        </p:nvGrpSpPr>
        <p:grpSpPr bwMode="auto">
          <a:xfrm>
            <a:off x="8657508" y="3537524"/>
            <a:ext cx="1066800" cy="3200400"/>
            <a:chOff x="3033" y="1824"/>
            <a:chExt cx="672" cy="2016"/>
          </a:xfrm>
        </p:grpSpPr>
        <p:sp>
          <p:nvSpPr>
            <p:cNvPr id="20493" name="AutoShape 11"/>
            <p:cNvSpPr>
              <a:spLocks noChangeArrowheads="1"/>
            </p:cNvSpPr>
            <p:nvPr>
              <p:custDataLst>
                <p:tags r:id="rId6"/>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4" name="Rectangle 12"/>
            <p:cNvSpPr>
              <a:spLocks noChangeArrowheads="1"/>
            </p:cNvSpPr>
            <p:nvPr>
              <p:custDataLst>
                <p:tags r:id="rId7"/>
              </p:custDataLst>
            </p:nvPr>
          </p:nvSpPr>
          <p:spPr bwMode="auto">
            <a:xfrm>
              <a:off x="3264" y="1824"/>
              <a:ext cx="393"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4" name="Flowchart: Magnetic Disk 13"/>
          <p:cNvSpPr/>
          <p:nvPr/>
        </p:nvSpPr>
        <p:spPr>
          <a:xfrm>
            <a:off x="5499389" y="3613724"/>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endParaRPr lang="en-US" b="1" dirty="0"/>
          </a:p>
        </p:txBody>
      </p:sp>
      <p:sp>
        <p:nvSpPr>
          <p:cNvPr id="15" name="Flowchart: Magnetic Disk 14"/>
          <p:cNvSpPr/>
          <p:nvPr/>
        </p:nvSpPr>
        <p:spPr>
          <a:xfrm>
            <a:off x="5518254" y="5223157"/>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endParaRPr lang="en-US" b="1" dirty="0"/>
          </a:p>
        </p:txBody>
      </p:sp>
      <p:cxnSp>
        <p:nvCxnSpPr>
          <p:cNvPr id="16" name="Straight Arrow Connector 15"/>
          <p:cNvCxnSpPr/>
          <p:nvPr/>
        </p:nvCxnSpPr>
        <p:spPr>
          <a:xfrm>
            <a:off x="4326370" y="3823855"/>
            <a:ext cx="1191884" cy="164164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326370" y="4091015"/>
            <a:ext cx="1090560" cy="10506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302020" y="4482412"/>
            <a:ext cx="1076145" cy="78760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261308" y="4778436"/>
            <a:ext cx="1155622" cy="93055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2"/>
          </p:cNvCxnSpPr>
          <p:nvPr/>
        </p:nvCxnSpPr>
        <p:spPr>
          <a:xfrm flipV="1">
            <a:off x="4231195" y="5942441"/>
            <a:ext cx="1287059" cy="6257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074888" y="3806046"/>
            <a:ext cx="1048039" cy="1200329"/>
          </a:xfrm>
          <a:prstGeom prst="rect">
            <a:avLst/>
          </a:prstGeom>
        </p:spPr>
        <p:txBody>
          <a:bodyPr wrap="square">
            <a:spAutoFit/>
          </a:bodyPr>
          <a:lstStyle/>
          <a:p>
            <a:pPr algn="ctr"/>
            <a:r>
              <a:rPr lang="en-US" altLang="en-US" b="1" dirty="0">
                <a:latin typeface="Verdana" panose="020B0604030504040204" pitchFamily="34" charset="0"/>
              </a:rPr>
              <a:t>0 0 0</a:t>
            </a:r>
          </a:p>
          <a:p>
            <a:pPr algn="ctr"/>
            <a:r>
              <a:rPr lang="en-US" altLang="en-US" b="1" dirty="0">
                <a:latin typeface="Verdana" panose="020B0604030504040204" pitchFamily="34" charset="0"/>
              </a:rPr>
              <a:t>1 0 0</a:t>
            </a:r>
          </a:p>
          <a:p>
            <a:pPr algn="ctr"/>
            <a:r>
              <a:rPr lang="en-US" altLang="en-US" b="1" dirty="0">
                <a:latin typeface="Verdana" panose="020B0604030504040204" pitchFamily="34" charset="0"/>
              </a:rPr>
              <a:t>1 0 1</a:t>
            </a:r>
          </a:p>
          <a:p>
            <a:pPr algn="ctr"/>
            <a:r>
              <a:rPr lang="en-US" altLang="en-US" b="1" dirty="0">
                <a:latin typeface="Verdana" panose="020B0604030504040204" pitchFamily="34" charset="0"/>
              </a:rPr>
              <a:t>0 0 1</a:t>
            </a:r>
          </a:p>
        </p:txBody>
      </p:sp>
      <p:sp>
        <p:nvSpPr>
          <p:cNvPr id="23" name="Rectangle 22"/>
          <p:cNvSpPr/>
          <p:nvPr/>
        </p:nvSpPr>
        <p:spPr>
          <a:xfrm>
            <a:off x="6107697" y="5465504"/>
            <a:ext cx="1025905" cy="1200329"/>
          </a:xfrm>
          <a:prstGeom prst="rect">
            <a:avLst/>
          </a:prstGeom>
        </p:spPr>
        <p:txBody>
          <a:bodyPr wrap="square">
            <a:spAutoFit/>
          </a:bodyPr>
          <a:lstStyle/>
          <a:p>
            <a:pPr algn="ctr"/>
            <a:r>
              <a:rPr lang="en-US" altLang="en-US" b="1" dirty="0">
                <a:latin typeface="Verdana" panose="020B0604030504040204" pitchFamily="34" charset="0"/>
              </a:rPr>
              <a:t>0 1 0</a:t>
            </a:r>
          </a:p>
          <a:p>
            <a:pPr algn="ctr"/>
            <a:r>
              <a:rPr lang="en-US" altLang="en-US" b="1" dirty="0">
                <a:latin typeface="Verdana" panose="020B0604030504040204" pitchFamily="34" charset="0"/>
              </a:rPr>
              <a:t>1 1 0</a:t>
            </a:r>
          </a:p>
          <a:p>
            <a:pPr algn="ctr"/>
            <a:r>
              <a:rPr lang="en-US" altLang="en-US" b="1" dirty="0">
                <a:latin typeface="Verdana" panose="020B0604030504040204" pitchFamily="34" charset="0"/>
              </a:rPr>
              <a:t>1 1 1</a:t>
            </a:r>
          </a:p>
          <a:p>
            <a:pPr algn="ctr"/>
            <a:r>
              <a:rPr lang="en-US" altLang="en-US" b="1" dirty="0">
                <a:latin typeface="Verdana" panose="020B0604030504040204" pitchFamily="34" charset="0"/>
              </a:rPr>
              <a:t>0 1 1</a:t>
            </a:r>
          </a:p>
        </p:txBody>
      </p:sp>
      <p:sp>
        <p:nvSpPr>
          <p:cNvPr id="25" name="Up Arrow Callout 24"/>
          <p:cNvSpPr/>
          <p:nvPr/>
        </p:nvSpPr>
        <p:spPr>
          <a:xfrm rot="5400000">
            <a:off x="6800592" y="4418166"/>
            <a:ext cx="2011985" cy="1439118"/>
          </a:xfrm>
          <a:prstGeom prst="upArrowCallout">
            <a:avLst>
              <a:gd name="adj1" fmla="val 50416"/>
              <a:gd name="adj2" fmla="val 40532"/>
              <a:gd name="adj3" fmla="val 25000"/>
              <a:gd name="adj4" fmla="val 24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7275486" y="4831138"/>
            <a:ext cx="1168100" cy="523220"/>
          </a:xfrm>
          <a:prstGeom prst="rect">
            <a:avLst/>
          </a:prstGeom>
          <a:noFill/>
        </p:spPr>
        <p:txBody>
          <a:bodyPr wrap="square" rtlCol="0">
            <a:spAutoFit/>
          </a:bodyPr>
          <a:lstStyle/>
          <a:p>
            <a:r>
              <a:rPr lang="en-US" sz="2800" b="1" dirty="0">
                <a:solidFill>
                  <a:schemeClr val="bg1"/>
                </a:solidFill>
              </a:rPr>
              <a:t>Merge</a:t>
            </a:r>
          </a:p>
        </p:txBody>
      </p:sp>
      <p:cxnSp>
        <p:nvCxnSpPr>
          <p:cNvPr id="28" name="Straight Arrow Connector 27"/>
          <p:cNvCxnSpPr/>
          <p:nvPr/>
        </p:nvCxnSpPr>
        <p:spPr>
          <a:xfrm flipV="1">
            <a:off x="4306988" y="4439571"/>
            <a:ext cx="1090560" cy="10506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288825" y="4912302"/>
            <a:ext cx="1171799" cy="71543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302020" y="6163425"/>
            <a:ext cx="1122440" cy="27130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918282" y="4354084"/>
            <a:ext cx="1909996" cy="954107"/>
          </a:xfrm>
          <a:prstGeom prst="rect">
            <a:avLst/>
          </a:prstGeom>
          <a:noFill/>
        </p:spPr>
        <p:txBody>
          <a:bodyPr wrap="square" rtlCol="0">
            <a:spAutoFit/>
          </a:bodyPr>
          <a:lstStyle/>
          <a:p>
            <a:r>
              <a:rPr lang="en-US" sz="2800" dirty="0"/>
              <a:t>Last 2 bits are sorted</a:t>
            </a:r>
          </a:p>
        </p:txBody>
      </p:sp>
    </p:spTree>
    <p:extLst>
      <p:ext uri="{BB962C8B-B14F-4D97-AF65-F5344CB8AC3E}">
        <p14:creationId xmlns:p14="http://schemas.microsoft.com/office/powerpoint/2010/main" val="114095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2" grpId="0"/>
      <p:bldP spid="23" grpId="0"/>
      <p:bldP spid="25" grpId="0" animBg="1"/>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8"/>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9"/>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5"/>
            </p:custDataLst>
          </p:nvPr>
        </p:nvGrpSpPr>
        <p:grpSpPr bwMode="auto">
          <a:xfrm>
            <a:off x="5285658" y="3537524"/>
            <a:ext cx="1066800" cy="3200400"/>
            <a:chOff x="3033" y="1824"/>
            <a:chExt cx="672" cy="2016"/>
          </a:xfrm>
        </p:grpSpPr>
        <p:sp>
          <p:nvSpPr>
            <p:cNvPr id="20493" name="AutoShape 11"/>
            <p:cNvSpPr>
              <a:spLocks noChangeArrowheads="1"/>
            </p:cNvSpPr>
            <p:nvPr>
              <p:custDataLst>
                <p:tags r:id="rId6"/>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p:txBody>
        </p:sp>
        <p:sp>
          <p:nvSpPr>
            <p:cNvPr id="20494" name="Rectangle 12"/>
            <p:cNvSpPr>
              <a:spLocks noChangeArrowheads="1"/>
            </p:cNvSpPr>
            <p:nvPr>
              <p:custDataLst>
                <p:tags r:id="rId7"/>
              </p:custDataLst>
            </p:nvPr>
          </p:nvSpPr>
          <p:spPr bwMode="auto">
            <a:xfrm>
              <a:off x="3264" y="1824"/>
              <a:ext cx="384"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2448040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3521</TotalTime>
  <Words>3161</Words>
  <Application>Microsoft Office PowerPoint</Application>
  <PresentationFormat>Widescreen</PresentationFormat>
  <Paragraphs>509</Paragraphs>
  <Slides>25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Times New Roman</vt:lpstr>
      <vt:lpstr>Verdana</vt:lpstr>
      <vt:lpstr>Wingdings</vt:lpstr>
      <vt:lpstr>Office Theme</vt:lpstr>
      <vt:lpstr>Lecture 14 Radix Sort</vt:lpstr>
      <vt:lpstr>Radix and Radix Sort</vt:lpstr>
      <vt:lpstr>Radix and Radix Sort</vt:lpstr>
      <vt:lpstr>Bucket Sort in Radix Sort</vt:lpstr>
      <vt:lpstr>Radix Sort: bucket sort on every digit/bit  </vt:lpstr>
      <vt:lpstr>Radix Sort: bucket sort on every digit/bit  </vt:lpstr>
      <vt:lpstr>Radix Sort: bucket sort on every digit/bit  </vt:lpstr>
      <vt:lpstr>Radix Sort: bucket sort on every digit/bit  </vt:lpstr>
      <vt:lpstr>Radix Sort: bucket sort on every digit/bit  </vt:lpstr>
      <vt:lpstr>Radix Sort: bucket sort on every digit/bit  </vt:lpstr>
      <vt:lpstr>Radix Sort: bucket sort on every digit/bit  </vt:lpstr>
      <vt:lpstr>You can choose an appropriate radix value</vt:lpstr>
      <vt:lpstr>Radix Sort Algorithm</vt:lpstr>
      <vt:lpstr>RadixSorting Strings</vt:lpstr>
      <vt:lpstr>Radix Sort IEEE Floats/Doubles</vt:lpstr>
      <vt:lpstr>Additional Slides</vt:lpstr>
      <vt:lpstr>IEEE floating point</vt:lpstr>
      <vt:lpstr>IEEE floating point</vt:lpstr>
      <vt:lpstr>Floating-Point Representation in Computer</vt:lpstr>
      <vt:lpstr>The sign bit and the exponent</vt:lpstr>
      <vt:lpstr>More on the “bias”</vt:lpstr>
      <vt:lpstr>PowerPoint Presentation</vt:lpstr>
      <vt:lpstr>Observations</vt:lpstr>
      <vt:lpstr>Observations</vt:lpstr>
      <vt:lpstr>What if there are non-negative numbers and negative numbers?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CS288  Intensive Programming in Linux</dc:title>
  <dc:creator>profile</dc:creator>
  <cp:lastModifiedBy>Zonghua Gu</cp:lastModifiedBy>
  <cp:revision>73</cp:revision>
  <dcterms:created xsi:type="dcterms:W3CDTF">2019-03-03T04:09:08Z</dcterms:created>
  <dcterms:modified xsi:type="dcterms:W3CDTF">2024-09-18T02:15:53Z</dcterms:modified>
</cp:coreProperties>
</file>