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1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087"/>
    <a:srgbClr val="1700AE"/>
    <a:srgbClr val="2000EA"/>
    <a:srgbClr val="1123AE"/>
    <a:srgbClr val="1B8E1D"/>
    <a:srgbClr val="FB0008"/>
    <a:srgbClr val="E6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5041" autoAdjust="0"/>
  </p:normalViewPr>
  <p:slideViewPr>
    <p:cSldViewPr snapToGrid="0" snapToObjects="1">
      <p:cViewPr varScale="1">
        <p:scale>
          <a:sx n="78" d="100"/>
          <a:sy n="78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AFE9-BAB7-5D40-9442-B8F9D989980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15405-4035-CE49-BC40-DA4BE709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15405-4035-CE49-BC40-DA4BE7098E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2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15FF1-4E86-6363-F5DE-82896DC4600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6697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4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String in Java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the number of words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293" y="1423872"/>
            <a:ext cx="5135754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Use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String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method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spli</a:t>
            </a:r>
            <a:r>
              <a:rPr lang="en-US" altLang="zh-CN" dirty="0">
                <a:solidFill>
                  <a:schemeClr val="accent1"/>
                </a:solidFill>
                <a:latin typeface="Courier"/>
                <a:cs typeface="Courier"/>
              </a:rPr>
              <a:t>t(String</a:t>
            </a:r>
            <a:r>
              <a:rPr lang="zh-CN" altLang="en-US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urier"/>
                <a:cs typeface="Courier"/>
              </a:rPr>
              <a:t>pattern)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split apart the String.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293" y="2242502"/>
            <a:ext cx="5509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"Can you hear me? Hello, hello?"</a:t>
            </a:r>
            <a:r>
              <a:rPr lang="en-US" sz="1400" dirty="0">
                <a:latin typeface="Menlo Bold"/>
                <a:cs typeface="Menlo Bold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tring[]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words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text.split(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158" y="3044654"/>
            <a:ext cx="443609" cy="443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00768" y="3009817"/>
            <a:ext cx="808753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“Can”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0823" y="3009817"/>
            <a:ext cx="852244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“you”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4369" y="3009817"/>
            <a:ext cx="922192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“hear”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66561" y="3009821"/>
            <a:ext cx="80023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“me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58098" y="3009824"/>
            <a:ext cx="1199540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</a:t>
            </a:r>
            <a:r>
              <a:rPr lang="en-US" altLang="zh-CN" sz="1600" dirty="0">
                <a:latin typeface="Courier"/>
                <a:cs typeface="Courier"/>
              </a:rPr>
              <a:t>ello,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57637" y="3009817"/>
            <a:ext cx="116637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“hello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3293" y="3053353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words</a:t>
            </a:r>
          </a:p>
        </p:txBody>
      </p: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1652660" y="3275133"/>
            <a:ext cx="948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3294" y="4108588"/>
            <a:ext cx="5509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“Can you hear me? </a:t>
            </a:r>
            <a:r>
              <a:rPr lang="zh-CN" altLang="en-US" sz="1400" dirty="0">
                <a:solidFill>
                  <a:srgbClr val="2A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Hello, hello?"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tring[]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words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text.split(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2159" y="4867245"/>
            <a:ext cx="443609" cy="443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83373" y="4832408"/>
            <a:ext cx="808753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“Can”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83428" y="4832408"/>
            <a:ext cx="852244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“you”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26974" y="4832408"/>
            <a:ext cx="922192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“hear”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49166" y="4832412"/>
            <a:ext cx="80023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“me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10395" y="4832415"/>
            <a:ext cx="1199540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</a:t>
            </a:r>
            <a:r>
              <a:rPr lang="en-US" altLang="zh-CN" sz="1600" dirty="0">
                <a:latin typeface="Courier"/>
                <a:cs typeface="Courier"/>
              </a:rPr>
              <a:t>ello,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09934" y="4832408"/>
            <a:ext cx="1166376" cy="530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“hello</a:t>
            </a:r>
            <a:r>
              <a:rPr lang="en-US" altLang="zh-CN" sz="1600" dirty="0">
                <a:latin typeface="Courier"/>
                <a:cs typeface="Courier"/>
              </a:rPr>
              <a:t>?</a:t>
            </a:r>
            <a:r>
              <a:rPr lang="en-US" sz="1600" dirty="0">
                <a:latin typeface="Courier"/>
                <a:cs typeface="Courier"/>
              </a:rPr>
              <a:t>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3294" y="4875944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words</a:t>
            </a:r>
          </a:p>
        </p:txBody>
      </p:sp>
      <p:cxnSp>
        <p:nvCxnSpPr>
          <p:cNvPr id="28" name="Straight Arrow Connector 27"/>
          <p:cNvCxnSpPr>
            <a:endCxn id="21" idx="1"/>
          </p:cNvCxnSpPr>
          <p:nvPr/>
        </p:nvCxnSpPr>
        <p:spPr>
          <a:xfrm>
            <a:off x="1652660" y="5097724"/>
            <a:ext cx="9307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36549" y="3635779"/>
            <a:ext cx="2969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what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if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we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add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an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extra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space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here</a:t>
            </a:r>
            <a:endParaRPr lang="en-US"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01952" y="3943556"/>
            <a:ext cx="182663" cy="231913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40702" y="4832408"/>
            <a:ext cx="469692" cy="530632"/>
          </a:xfrm>
          <a:prstGeom prst="rect">
            <a:avLst/>
          </a:prstGeom>
          <a:ln>
            <a:solidFill>
              <a:srgbClr val="F7964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79646"/>
                </a:solidFill>
                <a:latin typeface="Courier"/>
                <a:cs typeface="Courier"/>
              </a:rPr>
              <a:t>“”</a:t>
            </a:r>
          </a:p>
        </p:txBody>
      </p:sp>
      <p:pic>
        <p:nvPicPr>
          <p:cNvPr id="39" name="Picture 38" descr="Screen Shot 2018-08-25 at 2.5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18" y="5539821"/>
            <a:ext cx="5140646" cy="1120476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5366619" y="6376297"/>
            <a:ext cx="1561147" cy="310097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17655" y="5996319"/>
            <a:ext cx="1931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it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doesn’t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take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a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string</a:t>
            </a:r>
            <a:endParaRPr lang="en-US"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149167" y="6158640"/>
            <a:ext cx="469880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/>
      <p:bldP spid="35" grpId="0" animBg="1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Regular Expressions (Regex)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474" y="2329066"/>
            <a:ext cx="38634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"Hello  </a:t>
            </a:r>
            <a:r>
              <a:rPr lang="en-US" sz="1400" dirty="0" err="1">
                <a:solidFill>
                  <a:srgbClr val="0000FF"/>
                </a:solidFill>
                <a:latin typeface="Menlo Bold"/>
                <a:cs typeface="Menlo Bold"/>
              </a:rPr>
              <a:t>hello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?"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String[] words = text.split(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47369" y="2344286"/>
            <a:ext cx="989262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4629" y="2344286"/>
            <a:ext cx="1096211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ello?”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6631" y="2344286"/>
            <a:ext cx="507999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</a:t>
            </a:r>
            <a:r>
              <a:rPr lang="en-US" altLang="zh-CN" sz="1400" dirty="0">
                <a:latin typeface="Menlo Bold"/>
                <a:cs typeface="Menlo Bold"/>
              </a:rPr>
              <a:t>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476" y="4212828"/>
            <a:ext cx="1232177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Repetition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6337" y="4212828"/>
            <a:ext cx="156185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Concatenation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3766" y="4212828"/>
            <a:ext cx="126236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Alternation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1476" y="3688895"/>
            <a:ext cx="2205789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zh-CN" altLang="en-US"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lang="zh-CN" altLang="en-US"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zh-CN" altLang="en-US"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Arial"/>
                <a:cs typeface="Arial"/>
              </a:rPr>
              <a:t>combine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605456" y="2781613"/>
            <a:ext cx="173790" cy="37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1476" y="4748401"/>
            <a:ext cx="323229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Repetition</a:t>
            </a:r>
            <a:r>
              <a:rPr lang="en-US" altLang="zh-CN" sz="1600" dirty="0">
                <a:latin typeface="Arial"/>
                <a:cs typeface="Arial"/>
              </a:rPr>
              <a:t>: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+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means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1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or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more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1474" y="5393279"/>
            <a:ext cx="38634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"Hello  hello?"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String[] words = text.split(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+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474" y="1433620"/>
            <a:ext cx="805848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Regular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expression’s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basic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units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are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characters</a:t>
            </a:r>
            <a:r>
              <a:rPr lang="en-US" altLang="zh-CN" dirty="0">
                <a:latin typeface="Arial"/>
                <a:cs typeface="Arial"/>
              </a:rPr>
              <a:t>,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epresents the 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pattern</a:t>
            </a:r>
            <a:r>
              <a:rPr lang="zh-CN" altLang="en-US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trying</a:t>
            </a:r>
            <a:r>
              <a:rPr lang="zh-CN" altLang="en-US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match</a:t>
            </a:r>
            <a:r>
              <a:rPr lang="en-US" altLang="zh-CN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47369" y="5390074"/>
            <a:ext cx="989262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36631" y="5390074"/>
            <a:ext cx="1096211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enlo Bold"/>
                <a:cs typeface="Menlo Bold"/>
              </a:rPr>
              <a:t>“h</a:t>
            </a:r>
            <a:r>
              <a:rPr lang="en-US" altLang="zh-CN" sz="1400" dirty="0">
                <a:latin typeface="Menlo Bold"/>
                <a:cs typeface="Menlo Bold"/>
              </a:rPr>
              <a:t>ello?”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5877" y="3161217"/>
            <a:ext cx="6363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This single space is a regular expression. It matches single spaces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810002" y="5808848"/>
            <a:ext cx="173790" cy="37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86003" y="6200697"/>
            <a:ext cx="3395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Matches 1 or more spaces in a row </a:t>
            </a:r>
          </a:p>
        </p:txBody>
      </p:sp>
    </p:spTree>
    <p:extLst>
      <p:ext uri="{BB962C8B-B14F-4D97-AF65-F5344CB8AC3E}">
        <p14:creationId xmlns:p14="http://schemas.microsoft.com/office/powerpoint/2010/main" val="38329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More Complicated Regex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992" y="1364396"/>
            <a:ext cx="5828632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39298" y="1794806"/>
            <a:ext cx="796171" cy="3208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84606" y="1794806"/>
            <a:ext cx="942272" cy="3208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9172" y="2332395"/>
            <a:ext cx="222761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returns a List of "tokens"</a:t>
            </a:r>
          </a:p>
        </p:txBody>
      </p:sp>
      <p:sp>
        <p:nvSpPr>
          <p:cNvPr id="9" name="Rectangle 8"/>
          <p:cNvSpPr/>
          <p:nvPr/>
        </p:nvSpPr>
        <p:spPr>
          <a:xfrm>
            <a:off x="3835912" y="2332395"/>
            <a:ext cx="2382336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regex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defining the "tokens"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767897"/>
            <a:ext cx="6387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 "</a:t>
            </a:r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Hello  hello?</a:t>
            </a:r>
            <a:r>
              <a:rPr lang="en-US" sz="1400" dirty="0">
                <a:latin typeface="Arial"/>
                <a:cs typeface="Arial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5684" y="3290159"/>
            <a:ext cx="2297748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Matches 1 or more spaces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74283" y="3132569"/>
            <a:ext cx="1253407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Repetition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894" y="3151355"/>
            <a:ext cx="2130286" cy="602216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+"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  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8629" y="4339339"/>
            <a:ext cx="1751688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Concatenation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3979745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894" y="4582117"/>
            <a:ext cx="213028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9513" y="4609534"/>
            <a:ext cx="392289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Two regular expressions side by side. Matches when both appear one after the other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3866658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45023" y="3981222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395005" y="4199521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78602" y="5796890"/>
            <a:ext cx="1882141" cy="646331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Concatenation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Repetition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717" y="5381013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2411" y="5983385"/>
            <a:ext cx="223837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+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26782" y="6164690"/>
            <a:ext cx="204276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+ means "one or more"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60717" y="5302722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248540" y="5382490"/>
            <a:ext cx="33571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398522" y="5600789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479876" y="2767897"/>
            <a:ext cx="189670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More Complicated Regex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992" y="1329120"/>
            <a:ext cx="5828632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26375" y="3116802"/>
            <a:ext cx="1882141" cy="646331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Concatenation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Repetition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717" y="2423747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2411" y="3026119"/>
            <a:ext cx="245455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"i(t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+)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20521" y="5128667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248540" y="2425224"/>
            <a:ext cx="33571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398522" y="2643523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02144" y="3034538"/>
            <a:ext cx="2745768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Use parens to group r.e.'s if you are not sure of grouping </a:t>
            </a:r>
          </a:p>
        </p:txBody>
      </p:sp>
      <p:cxnSp>
        <p:nvCxnSpPr>
          <p:cNvPr id="20" name="Straight Arrow Connector 19"/>
          <p:cNvCxnSpPr>
            <a:stCxn id="32" idx="1"/>
          </p:cNvCxnSpPr>
          <p:nvPr/>
        </p:nvCxnSpPr>
        <p:spPr>
          <a:xfrm flipH="1" flipV="1">
            <a:off x="2826920" y="3224289"/>
            <a:ext cx="575224" cy="71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200" y="4403481"/>
            <a:ext cx="353545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"it*"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t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"i", "i", "it", "i"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19264" y="4533504"/>
            <a:ext cx="203424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* means "zero or more"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0717" y="3763133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68526" y="3750471"/>
            <a:ext cx="289399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557925" y="3746017"/>
            <a:ext cx="124857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69989" y="3967498"/>
            <a:ext cx="11103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398521" y="3967498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064231" y="3967498"/>
            <a:ext cx="11103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0717" y="5853963"/>
            <a:ext cx="245455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"it|st"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"it"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"st", "it"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02210" y="5967428"/>
            <a:ext cx="114610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| means OR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4234" y="5213615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272043" y="5200953"/>
            <a:ext cx="211397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1402038" y="5417980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42773" y="5417980"/>
            <a:ext cx="23485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26375" y="5809848"/>
            <a:ext cx="1882141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Alternation </a:t>
            </a:r>
          </a:p>
        </p:txBody>
      </p:sp>
    </p:spTree>
    <p:extLst>
      <p:ext uri="{BB962C8B-B14F-4D97-AF65-F5344CB8AC3E}">
        <p14:creationId xmlns:p14="http://schemas.microsoft.com/office/powerpoint/2010/main" val="29441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9" grpId="0" animBg="1"/>
      <p:bldP spid="50" grpId="0" animBg="1"/>
      <p:bldP spid="51" grpId="0"/>
      <p:bldP spid="52" grpId="0" animBg="1"/>
      <p:bldP spid="55" grpId="0" animBg="1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More Complicated Regex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992" y="1214473"/>
            <a:ext cx="5828632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8076" y="2905365"/>
            <a:ext cx="1530440" cy="646331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Character classes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717" y="2203272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2411" y="2805644"/>
            <a:ext cx="277882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"[123]"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200" y="5455552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091430" y="2405650"/>
            <a:ext cx="158658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02143" y="2967951"/>
            <a:ext cx="309137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[ ] mean match "anything in the set"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2411" y="3472700"/>
            <a:ext cx="2778826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"[1-3]"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02144" y="3551696"/>
            <a:ext cx="319228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- indicates a range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(any character between 1 and 3)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6855" y="4778037"/>
            <a:ext cx="3211185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"[a-f]"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"a"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"a", "e", "a"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"a"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11241" y="4776855"/>
            <a:ext cx="271841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- indicates a range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(any character between a and f)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0372" y="4164146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015203" y="4164146"/>
            <a:ext cx="145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828743" y="4368511"/>
            <a:ext cx="127200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958870" y="4366524"/>
            <a:ext cx="15141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16585" y="2405650"/>
            <a:ext cx="120559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535097" y="2405650"/>
            <a:ext cx="10500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40100" y="2405650"/>
            <a:ext cx="135003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290774" y="4368511"/>
            <a:ext cx="116847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402940" y="4368511"/>
            <a:ext cx="111395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08273" y="5869523"/>
            <a:ext cx="1573123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Negation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6422" y="5495057"/>
            <a:ext cx="6387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400" dirty="0">
                <a:latin typeface="Arial"/>
                <a:cs typeface="Arial"/>
              </a:rPr>
              <a:t>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1992" y="6112837"/>
            <a:ext cx="3751635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"[^a-z123 ]"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"S"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",", "’", "!", "R", "?"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77488" y="6176444"/>
            <a:ext cx="1874412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^ indicates NOT any characters in this set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912828" y="5495057"/>
            <a:ext cx="136589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747194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200992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974636" y="6438054"/>
            <a:ext cx="1664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accent6"/>
                </a:solidFill>
                <a:latin typeface="Arial"/>
                <a:cs typeface="Arial"/>
              </a:rPr>
              <a:t>Excluding a character</a:t>
            </a:r>
            <a:endParaRPr lang="en-US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602856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493772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960625" y="5702513"/>
            <a:ext cx="122062" cy="320842"/>
          </a:xfrm>
          <a:prstGeom prst="roundRect">
            <a:avLst/>
          </a:prstGeom>
          <a:noFill/>
          <a:ln w="19050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2" grpId="0" animBg="1"/>
      <p:bldP spid="33" grpId="0" animBg="1"/>
      <p:bldP spid="35" grpId="0" animBg="1"/>
      <p:bldP spid="49" grpId="0" animBg="1"/>
      <p:bldP spid="50" grpId="0" animBg="1"/>
      <p:bldP spid="51" grpId="0"/>
      <p:bldP spid="52" grpId="0" animBg="1"/>
      <p:bldP spid="55" grpId="0" animBg="1"/>
      <p:bldP spid="57" grpId="0" animBg="1"/>
      <p:bldP spid="27" grpId="0" animBg="1"/>
      <p:bldP spid="31" grpId="0" animBg="1"/>
      <p:bldP spid="34" grpId="0" animBg="1"/>
      <p:bldP spid="42" grpId="0" animBg="1"/>
      <p:bldP spid="43" grpId="0" animBg="1"/>
      <p:bldP spid="44" grpId="0" animBg="1"/>
      <p:bldP spid="46" grpId="0" animBg="1"/>
      <p:bldP spid="48" grpId="0" animBg="1"/>
      <p:bldP spid="53" grpId="0" animBg="1"/>
      <p:bldP spid="54" grpId="0" animBg="1"/>
      <p:bldP spid="56" grpId="0" animBg="1"/>
      <p:bldP spid="59" grpId="0"/>
      <p:bldP spid="60" grpId="0" animBg="1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749" y="1344860"/>
            <a:ext cx="5751645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Document {</a:t>
            </a:r>
            <a:endParaRPr lang="en-US" sz="1200" dirty="0">
              <a:solidFill>
                <a:srgbClr val="3F7F5F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717" y="2335557"/>
            <a:ext cx="5642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Assume you have a Document object, d, whose text is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"</a:t>
            </a:r>
            <a:r>
              <a:rPr lang="en-US" sz="1600" dirty="0">
                <a:solidFill>
                  <a:srgbClr val="4F81BD"/>
                </a:solidFill>
                <a:latin typeface="Courier"/>
                <a:cs typeface="Courier"/>
              </a:rPr>
              <a:t>Splitting a string, it's as easy as 1 2 33! Right?</a:t>
            </a:r>
            <a:r>
              <a:rPr lang="en-US" sz="1600" dirty="0">
                <a:latin typeface="Arial"/>
                <a:cs typeface="Arial"/>
              </a:rPr>
              <a:t>"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625" y="3239037"/>
            <a:ext cx="2995005" cy="602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Menlo Bold"/>
                <a:cs typeface="Menlo Bold"/>
              </a:rPr>
              <a:t>d.getTokens(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Menlo Bold"/>
                <a:cs typeface="Menlo Bold"/>
              </a:rPr>
              <a:t>__________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"33"</a:t>
            </a:r>
            <a:r>
              <a:rPr lang="en-US" sz="1400" dirty="0">
                <a:latin typeface="Menlo Bold"/>
                <a:cs typeface="Menlo Bold"/>
              </a:rPr>
              <a:t>]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617" y="6499030"/>
            <a:ext cx="1695336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>
                <a:latin typeface="Menlo Bold"/>
                <a:cs typeface="Menlo Bold"/>
              </a:rPr>
              <a:t>E</a:t>
            </a:r>
            <a:r>
              <a:rPr lang="en-US" altLang="zh-CN" sz="1400" dirty="0">
                <a:latin typeface="Menlo Bold"/>
                <a:cs typeface="Menlo Bold"/>
              </a:rPr>
              <a:t>.</a:t>
            </a:r>
            <a:r>
              <a:rPr lang="zh-CN" altLang="en-US" sz="1400" dirty="0">
                <a:latin typeface="Menlo Bold"/>
                <a:cs typeface="Menlo Bold"/>
              </a:rPr>
              <a:t> </a:t>
            </a:r>
            <a:r>
              <a:rPr lang="mr-IN" sz="1400" dirty="0">
                <a:latin typeface="Menlo Bold"/>
                <a:cs typeface="Menlo Bold"/>
              </a:rPr>
              <a:t>"1|2|33"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92668" y="2984636"/>
            <a:ext cx="2610683" cy="137781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Which of the following regular expressions can you insert in the blank so that it will give the output shown? Select all that apply.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3660" y="4433001"/>
            <a:ext cx="2670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3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613660" y="4951831"/>
            <a:ext cx="3211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",",</a:t>
            </a:r>
            <a:r>
              <a:rPr lang="en-US" sz="1400" dirty="0"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3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613660" y="5470661"/>
            <a:ext cx="2346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"33"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016150" y="5800635"/>
            <a:ext cx="43540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enlo Bold"/>
                <a:cs typeface="Menlo Bold"/>
              </a:rPr>
              <a:t>[</a:t>
            </a:r>
            <a:r>
              <a:rPr lang="mr-IN" sz="1100" dirty="0">
                <a:solidFill>
                  <a:srgbClr val="0000FF"/>
                </a:solidFill>
                <a:latin typeface="Menlo Bold"/>
                <a:cs typeface="Menlo Bold"/>
              </a:rPr>
              <a:t>"","","","","","","","","","","","","","","","" ,"","","","","","","","","","","","","","","","" ,"","","","","1","","2","","33","","","","",""," ","","", ""</a:t>
            </a:r>
            <a:r>
              <a:rPr lang="en-US" altLang="zh-CN" sz="1100" dirty="0">
                <a:latin typeface="Menlo Bold"/>
                <a:cs typeface="Menlo Bold"/>
              </a:rPr>
              <a:t>]</a:t>
            </a:r>
            <a:r>
              <a:rPr lang="mr-IN" sz="11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endParaRPr lang="mr-IN" sz="1100" dirty="0">
              <a:solidFill>
                <a:srgbClr val="0000FF"/>
              </a:solidFill>
              <a:effectLst/>
              <a:latin typeface="Menlo Bold"/>
              <a:cs typeface="Menlo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13660" y="6508322"/>
            <a:ext cx="2346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r>
              <a:rPr lang="en-US" sz="1400" dirty="0">
                <a:latin typeface="Menlo Bold"/>
                <a:cs typeface="Menlo Bold"/>
              </a:rPr>
              <a:t> [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"1"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"2"</a:t>
            </a:r>
            <a:r>
              <a:rPr lang="en-US" altLang="zh-CN" sz="1400" dirty="0">
                <a:solidFill>
                  <a:srgbClr val="0000FF"/>
                </a:solidFill>
                <a:latin typeface="Menlo Bold"/>
                <a:cs typeface="Menlo Bold"/>
              </a:rPr>
              <a:t> ,</a:t>
            </a:r>
            <a:r>
              <a:rPr lang="zh-CN" altLang="en-US" sz="1400" dirty="0">
                <a:solidFill>
                  <a:srgbClr val="0000FF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 Bold"/>
                <a:cs typeface="Menlo Bold"/>
              </a:rPr>
              <a:t>"33"</a:t>
            </a:r>
            <a:r>
              <a:rPr lang="en-US" sz="1400" dirty="0">
                <a:latin typeface="Menlo Bold"/>
                <a:cs typeface="Menlo Bold"/>
              </a:rPr>
              <a:t>] 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78617" y="4433001"/>
            <a:ext cx="1501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A</a:t>
            </a:r>
            <a:r>
              <a:rPr lang="zh-CN" altLang="en-US" sz="1600" dirty="0">
                <a:latin typeface="Menlo Bold"/>
                <a:cs typeface="Menlo Bold"/>
              </a:rPr>
              <a:t>. </a:t>
            </a:r>
            <a:r>
              <a:rPr lang="mr-IN" sz="1600" dirty="0">
                <a:latin typeface="Menlo Bold"/>
                <a:cs typeface="Menlo Bold"/>
              </a:rPr>
              <a:t>"[1233]"</a:t>
            </a:r>
            <a:endParaRPr lang="en-US" sz="1600" dirty="0">
              <a:latin typeface="Menlo Bold"/>
              <a:cs typeface="Menlo 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617" y="4949508"/>
            <a:ext cx="1790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B</a:t>
            </a:r>
            <a:r>
              <a:rPr lang="en-US" altLang="zh-CN" sz="1600" dirty="0">
                <a:latin typeface="Menlo Bold"/>
                <a:cs typeface="Menlo Bold"/>
              </a:rPr>
              <a:t>.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mr-IN" sz="1600" dirty="0">
                <a:latin typeface="Menlo Bold"/>
                <a:cs typeface="Menlo Bold"/>
              </a:rPr>
              <a:t>"[1,2,33]"</a:t>
            </a:r>
            <a:endParaRPr lang="en-US" sz="1600" dirty="0">
              <a:latin typeface="Menlo Bold"/>
              <a:cs typeface="Menlo Bol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8617" y="5466015"/>
            <a:ext cx="1543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C</a:t>
            </a:r>
            <a:r>
              <a:rPr lang="en-US" altLang="zh-CN" sz="1600" dirty="0">
                <a:latin typeface="Menlo Bold"/>
                <a:cs typeface="Menlo Bold"/>
              </a:rPr>
              <a:t>.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mr-IN" sz="1600" dirty="0">
                <a:latin typeface="Menlo Bold"/>
                <a:cs typeface="Menlo Bold"/>
              </a:rPr>
              <a:t>"[0-9]+"</a:t>
            </a:r>
            <a:endParaRPr lang="en-US" sz="1600" dirty="0">
              <a:latin typeface="Menlo Bold"/>
              <a:cs typeface="Menlo Bol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617" y="5982522"/>
            <a:ext cx="1501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enlo Bold"/>
                <a:cs typeface="Menlo Bold"/>
              </a:rPr>
              <a:t>D</a:t>
            </a:r>
            <a:r>
              <a:rPr lang="zh-CN" altLang="en-US" sz="1600" dirty="0">
                <a:latin typeface="Menlo Bold"/>
                <a:cs typeface="Menlo Bold"/>
              </a:rPr>
              <a:t>. </a:t>
            </a:r>
            <a:r>
              <a:rPr lang="mr-IN" sz="1600" dirty="0">
                <a:latin typeface="Menlo Bold"/>
                <a:cs typeface="Menlo Bold"/>
              </a:rPr>
              <a:t>"[1-3]*"</a:t>
            </a:r>
            <a:r>
              <a:rPr lang="en-US" sz="1600" dirty="0">
                <a:latin typeface="Menlo Bold"/>
                <a:cs typeface="Menlo Bold"/>
              </a:rPr>
              <a:t> </a:t>
            </a:r>
            <a:endParaRPr lang="mr-IN" sz="1600" dirty="0">
              <a:latin typeface="Menlo Bold"/>
              <a:cs typeface="Menlo 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13660" y="5989491"/>
            <a:ext cx="40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-&gt;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897946" y="4543534"/>
            <a:ext cx="2944473" cy="86074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FFF00"/>
                </a:solidFill>
                <a:latin typeface="Arial"/>
                <a:cs typeface="Arial"/>
              </a:rPr>
              <a:t>Option C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is FAR more versatile. It captures ANY non-negative integer (not just 1, 2, and 33).</a:t>
            </a:r>
          </a:p>
        </p:txBody>
      </p:sp>
      <p:pic>
        <p:nvPicPr>
          <p:cNvPr id="30" name="Picture 29" descr="Screen Shot 2018-08-29 at 6.48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51" y="1344573"/>
            <a:ext cx="2884655" cy="22661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020564" y="436887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4007" y="6396411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0789" y="591004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03782" y="5404282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09233" y="4911865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80" y="5242725"/>
            <a:ext cx="41877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Arial"/>
                <a:cs typeface="Arial"/>
              </a:rPr>
              <a:t>simply add comma to the group of letters that we're looking for.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480" y="4740778"/>
            <a:ext cx="1276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Arial"/>
                <a:cs typeface="Arial"/>
              </a:rPr>
              <a:t>same</a:t>
            </a:r>
            <a:r>
              <a:rPr lang="zh-CN" altLang="en-US" sz="11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100" dirty="0">
                <a:solidFill>
                  <a:schemeClr val="accent6"/>
                </a:solidFill>
                <a:latin typeface="Arial"/>
                <a:cs typeface="Arial"/>
              </a:rPr>
              <a:t>as</a:t>
            </a:r>
            <a:r>
              <a:rPr lang="zh-CN" altLang="en-US" sz="11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100" dirty="0">
                <a:solidFill>
                  <a:schemeClr val="accent6"/>
                </a:solidFill>
                <a:latin typeface="Arial"/>
                <a:cs typeface="Arial"/>
              </a:rPr>
              <a:t>[123]</a:t>
            </a:r>
            <a:endParaRPr lang="en-US" sz="11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282" y="6251389"/>
            <a:ext cx="31486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Arial"/>
                <a:cs typeface="Arial"/>
              </a:rPr>
              <a:t>return empty string if the char is not in the group</a:t>
            </a:r>
          </a:p>
        </p:txBody>
      </p:sp>
    </p:spTree>
    <p:extLst>
      <p:ext uri="{BB962C8B-B14F-4D97-AF65-F5344CB8AC3E}">
        <p14:creationId xmlns:p14="http://schemas.microsoft.com/office/powerpoint/2010/main" val="18870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8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altLang="zh-CN" dirty="0"/>
              <a:t>se</a:t>
            </a:r>
            <a:r>
              <a:rPr lang="zh-CN" altLang="en-US" dirty="0"/>
              <a:t> </a:t>
            </a:r>
            <a:r>
              <a:rPr lang="en-US" altLang="zh-CN" dirty="0"/>
              <a:t>Regex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Flesch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669" y="3029070"/>
            <a:ext cx="7653993" cy="2745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BasicDocument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Document 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dirty="0">
                <a:solidFill>
                  <a:srgbClr val="646464"/>
                </a:solidFill>
                <a:latin typeface="Menlo"/>
              </a:rPr>
              <a:t>@Override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getNumWords()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List&lt;String&gt;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getTokens(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altLang="zh-CN" sz="1200" b="1" dirty="0">
                <a:solidFill>
                  <a:srgbClr val="FF0000"/>
                </a:solidFill>
                <a:latin typeface="Menlo"/>
              </a:rPr>
              <a:t>___________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.size();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dirty="0">
                <a:solidFill>
                  <a:srgbClr val="646464"/>
                </a:solidFill>
                <a:latin typeface="Menlo"/>
              </a:rPr>
              <a:t>@Override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getNumSentences()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List&lt;String&gt;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getTokens(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FF0000"/>
                </a:solidFill>
                <a:latin typeface="Menlo"/>
              </a:rPr>
              <a:t>_</a:t>
            </a:r>
            <a:r>
              <a:rPr lang="en-US" altLang="zh-CN" sz="1200" b="1" dirty="0">
                <a:solidFill>
                  <a:srgbClr val="FF0000"/>
                </a:solidFill>
                <a:latin typeface="Menlo"/>
              </a:rPr>
              <a:t>________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  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tokens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.size();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03669" y="1523468"/>
            <a:ext cx="5613820" cy="1194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Document {</a:t>
            </a:r>
            <a:endParaRPr lang="en-US" sz="1200" dirty="0">
              <a:solidFill>
                <a:srgbClr val="3F7F5F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3F7F5F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 Bold"/>
                <a:cs typeface="Menlo Bold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enlo Bold"/>
                <a:cs typeface="Menlo Bold"/>
              </a:rPr>
              <a:t>// The text of the whole document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List&lt;String&gt; getTokens(String </a:t>
            </a:r>
            <a:r>
              <a:rPr lang="en-US" sz="1200" dirty="0">
                <a:solidFill>
                  <a:srgbClr val="7F0055"/>
                </a:solidFill>
                <a:latin typeface="Menlo Bold"/>
                <a:cs typeface="Menlo Bold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getNumWords()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getNumSentences();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683047" y="5868514"/>
            <a:ext cx="4037031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"A contiguous sequence of characters that does NOT include end of sentence punctuation."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8691" y="4968184"/>
            <a:ext cx="261068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What constitutes a sentence?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61158" y="4083463"/>
            <a:ext cx="222753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What constitutes a word?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7489" y="3857860"/>
            <a:ext cx="256412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"Any contiguous sequence of alphabetic characters"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09166" y="2848712"/>
            <a:ext cx="175904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Need a regex that matches "any word"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10862" y="1954335"/>
            <a:ext cx="189770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given helper method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90256" y="2007249"/>
            <a:ext cx="4489740" cy="22840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63382" y="5868514"/>
            <a:ext cx="3723418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"A sequence of any characters ending with end of sentence punctuation (. ! ?)"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36691" y="6474754"/>
            <a:ext cx="39016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http://www.tutorialspoint.com/java/java_regular_expressions.htm</a:t>
            </a:r>
          </a:p>
        </p:txBody>
      </p:sp>
    </p:spTree>
    <p:extLst>
      <p:ext uri="{BB962C8B-B14F-4D97-AF65-F5344CB8AC3E}">
        <p14:creationId xmlns:p14="http://schemas.microsoft.com/office/powerpoint/2010/main" val="35766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how Strings are represented in Java Platform</a:t>
            </a:r>
          </a:p>
          <a:p>
            <a:r>
              <a:rPr lang="en-US" dirty="0"/>
              <a:t>Perform basic operations with Strings in Java </a:t>
            </a:r>
          </a:p>
          <a:p>
            <a:r>
              <a:rPr lang="en-US" dirty="0"/>
              <a:t>Work with the String’s built-in methods to manipulate Strings</a:t>
            </a:r>
          </a:p>
          <a:p>
            <a:r>
              <a:rPr lang="en-US" dirty="0"/>
              <a:t>Write regular expressions to match patterns and split strings</a:t>
            </a: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7600" y="1534895"/>
            <a:ext cx="7180195" cy="14773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There is hereby imposed on the taxable income of every individual (other than a surviving spouse as defined in section 2(a) or the head of a household as defined in section 2(b)) who is not a married individual (as defined in section 7703) a tax determined in accordance with the following table: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36504" y="3020922"/>
            <a:ext cx="27312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26 U.S. Code § 1 – Tax imposed </a:t>
            </a:r>
          </a:p>
          <a:p>
            <a:r>
              <a:rPr lang="en-US" sz="1000" dirty="0">
                <a:latin typeface="Arial"/>
                <a:cs typeface="Arial"/>
              </a:rPr>
              <a:t>https://www.law.cornell.edu/uscode/text/26/1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5311" y="51898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0204" y="4662092"/>
            <a:ext cx="7197591" cy="6463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If you are single, never lost your spouse, and not the head of a household, you pay taxes according to the following table:</a:t>
            </a:r>
          </a:p>
        </p:txBody>
      </p:sp>
      <p:pic>
        <p:nvPicPr>
          <p:cNvPr id="3" name="Picture 2" descr="Thinking_Face_Emo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6" y="1880400"/>
            <a:ext cx="786319" cy="786319"/>
          </a:xfrm>
          <a:prstGeom prst="rect">
            <a:avLst/>
          </a:prstGeom>
        </p:spPr>
      </p:pic>
      <p:pic>
        <p:nvPicPr>
          <p:cNvPr id="4" name="Picture 3" descr="Slightly_Smiling_Emoji_Icon_34f238ed-d557-4161-b966-779d8f37b1a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" y="4605278"/>
            <a:ext cx="759959" cy="7599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71470" y="5321742"/>
            <a:ext cx="2113721" cy="414781"/>
          </a:xfrm>
          <a:prstGeom prst="rect">
            <a:avLst/>
          </a:prstGeom>
          <a:solidFill>
            <a:srgbClr val="1B8E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Easy to read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78902" y="3006251"/>
            <a:ext cx="2113721" cy="4147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Hard to read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9927" y="3799990"/>
            <a:ext cx="4186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How do we quantify the difference?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322719" y="3488261"/>
            <a:ext cx="321834" cy="285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149636" y="4249584"/>
            <a:ext cx="321834" cy="2856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94441" y="6013922"/>
            <a:ext cx="5573386" cy="400110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Use </a:t>
            </a:r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flesch score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measure of text readability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94340" y="649689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https://en.wikipedia.org/wiki/Flesch%E2%80%93Kincaid_readability_tests</a:t>
            </a:r>
          </a:p>
        </p:txBody>
      </p:sp>
    </p:spTree>
    <p:extLst>
      <p:ext uri="{BB962C8B-B14F-4D97-AF65-F5344CB8AC3E}">
        <p14:creationId xmlns:p14="http://schemas.microsoft.com/office/powerpoint/2010/main" val="24756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1" grpId="0" animBg="1"/>
      <p:bldP spid="15" grpId="0" animBg="1"/>
      <p:bldP spid="7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204352" y="1678889"/>
            <a:ext cx="721952" cy="4523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05440" y="1678889"/>
            <a:ext cx="721952" cy="4523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Measure the Text Readability by Flesch Score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8702"/>
              </p:ext>
            </p:extLst>
          </p:nvPr>
        </p:nvGraphicFramePr>
        <p:xfrm>
          <a:off x="659266" y="1577073"/>
          <a:ext cx="7726745" cy="7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41800" imgH="393700" progId="Equation.3">
                  <p:embed/>
                </p:oleObj>
              </mc:Choice>
              <mc:Fallback>
                <p:oleObj name="Equation" r:id="rId2" imgW="4241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9266" y="1577073"/>
                        <a:ext cx="7726745" cy="7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52880" y="2414215"/>
            <a:ext cx="5362065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/>
                <a:cs typeface="Arial"/>
              </a:rPr>
              <a:t>High score</a:t>
            </a:r>
            <a:r>
              <a:rPr lang="en-US" sz="1600" dirty="0">
                <a:latin typeface="Arial"/>
                <a:cs typeface="Arial"/>
              </a:rPr>
              <a:t>: Few words/sentence and few syllables/word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880" y="2821174"/>
            <a:ext cx="5613035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rial"/>
                <a:cs typeface="Arial"/>
              </a:rPr>
              <a:t>Low score</a:t>
            </a:r>
            <a:r>
              <a:rPr lang="en-US" sz="1600" dirty="0">
                <a:latin typeface="Arial"/>
                <a:cs typeface="Arial"/>
              </a:rPr>
              <a:t>: Many words/sentence and many syllables/word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2599" y="1550976"/>
            <a:ext cx="1704851" cy="79058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8726" y="1550976"/>
            <a:ext cx="1527286" cy="79058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8-08-22 at 11.54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34" y="3674252"/>
            <a:ext cx="5578815" cy="17835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2880" y="5598100"/>
            <a:ext cx="4055168" cy="120032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There is hereby imposed on the taxable income of every individual (other than a surviving spouse as defined in section 2(a) or the head of a household as defined in section 2(b)) who is not a married individual (as defined in section 7703) a tax determined in accordance with the following table: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0873" y="5781630"/>
            <a:ext cx="3435138" cy="6463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z="1200" dirty="0">
                <a:solidFill>
                  <a:srgbClr val="D9D9D9"/>
                </a:solidFill>
              </a:rPr>
              <a:t>If you are single, never lost your spouse, and not the head of a household, you pay taxes according to the following table: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08822" y="6012526"/>
            <a:ext cx="1855596" cy="338554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bg1">
                <a:alpha val="75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FleshScore = 12.6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05891" y="5919426"/>
            <a:ext cx="1855596" cy="338554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bg1">
                <a:alpha val="75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FleshScore = 65.8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79934" y="5457844"/>
            <a:ext cx="49525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9854" y="4792547"/>
            <a:ext cx="495254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204352" y="2592310"/>
            <a:ext cx="2875073" cy="1678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/>
                <a:cs typeface="Arial"/>
              </a:rPr>
              <a:t>Document is represented as a big long 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string</a:t>
            </a:r>
            <a:r>
              <a:rPr lang="en-US" sz="2000" dirty="0">
                <a:latin typeface="Arial"/>
                <a:cs typeface="Arial"/>
              </a:rPr>
              <a:t>. Requires the ability to manipulate 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Strings</a:t>
            </a:r>
            <a:r>
              <a:rPr lang="en-US" sz="2000" dirty="0">
                <a:latin typeface="Arial"/>
                <a:cs typeface="Arial"/>
              </a:rPr>
              <a:t>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097453" y="2341566"/>
            <a:ext cx="323412" cy="241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2"/>
          </p:cNvCxnSpPr>
          <p:nvPr/>
        </p:nvCxnSpPr>
        <p:spPr>
          <a:xfrm flipH="1" flipV="1">
            <a:off x="7622369" y="2341565"/>
            <a:ext cx="39119" cy="241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73276" y="1286069"/>
            <a:ext cx="1997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  <a:latin typeface="Times New Roman"/>
                <a:cs typeface="Times New Roman"/>
              </a:rPr>
              <a:t>number of words per sentence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32598" y="1286069"/>
            <a:ext cx="19428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  <a:latin typeface="Times New Roman"/>
                <a:cs typeface="Times New Roman"/>
              </a:rPr>
              <a:t>number of syllables per word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2880" y="3228133"/>
            <a:ext cx="5625258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Arial"/>
                <a:cs typeface="Arial"/>
              </a:rPr>
              <a:t>longer word </a:t>
            </a:r>
            <a:r>
              <a:rPr lang="en-US" sz="1600" dirty="0">
                <a:latin typeface="Arial"/>
                <a:cs typeface="Arial"/>
              </a:rPr>
              <a:t>makes text harder to read than </a:t>
            </a:r>
            <a:r>
              <a:rPr lang="en-US" sz="1600" dirty="0">
                <a:solidFill>
                  <a:srgbClr val="8064A2"/>
                </a:solidFill>
                <a:latin typeface="Arial"/>
                <a:cs typeface="Arial"/>
              </a:rPr>
              <a:t>longer sentence</a:t>
            </a:r>
          </a:p>
        </p:txBody>
      </p:sp>
    </p:spTree>
    <p:extLst>
      <p:ext uri="{BB962C8B-B14F-4D97-AF65-F5344CB8AC3E}">
        <p14:creationId xmlns:p14="http://schemas.microsoft.com/office/powerpoint/2010/main" val="26903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5" grpId="0" animBg="1"/>
      <p:bldP spid="6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32" grpId="0"/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347" y="1248632"/>
            <a:ext cx="5481075" cy="241194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text1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text2 = text1;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text3 = text1.concat(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"It’s a great day.")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  <a:endParaRPr lang="en-US" sz="1400" dirty="0"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text4 = text1 +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"It’s a great day."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text5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World!”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text6 =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World!”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text7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text7.equals(text1);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text7 == text1;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5744" y="1248632"/>
            <a:ext cx="1815621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String is an object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50163" y="3942881"/>
            <a:ext cx="1684051" cy="305193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0537" y="3520019"/>
            <a:ext cx="116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ava</a:t>
            </a:r>
            <a:r>
              <a:rPr lang="zh-CN" altLang="en-US" sz="1600" u="sng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eap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82727" y="1319948"/>
            <a:ext cx="1728688" cy="24985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88646" y="1337328"/>
            <a:ext cx="464400" cy="249858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rved Right Arrow 26"/>
          <p:cNvSpPr/>
          <p:nvPr/>
        </p:nvSpPr>
        <p:spPr>
          <a:xfrm rot="5400000">
            <a:off x="1179411" y="677397"/>
            <a:ext cx="349520" cy="933777"/>
          </a:xfrm>
          <a:prstGeom prst="curvedRightArrow">
            <a:avLst>
              <a:gd name="adj1" fmla="val 44266"/>
              <a:gd name="adj2" fmla="val 71413"/>
              <a:gd name="adj3" fmla="val 25000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145071" y="3018243"/>
            <a:ext cx="3965855" cy="424096"/>
            <a:chOff x="6229691" y="3373995"/>
            <a:chExt cx="3289030" cy="424096"/>
          </a:xfrm>
        </p:grpSpPr>
        <p:sp>
          <p:nvSpPr>
            <p:cNvPr id="28" name="Rounded Rectangle 27"/>
            <p:cNvSpPr/>
            <p:nvPr/>
          </p:nvSpPr>
          <p:spPr>
            <a:xfrm>
              <a:off x="6229691" y="3373995"/>
              <a:ext cx="3289030" cy="424096"/>
            </a:xfrm>
            <a:prstGeom prst="roundRect">
              <a:avLst/>
            </a:prstGeom>
            <a:ln w="19050" cmpd="sng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17522" y="347078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‘h’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77969" y="347078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‘e’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8416" y="347078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‘l’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98863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‘l’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59310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‘o’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19757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cs typeface="Arial"/>
                </a:rPr>
                <a:t>‘ ’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80204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cs typeface="Arial"/>
                </a:rPr>
                <a:t>‘W’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41833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‘o’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02280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‘r’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62727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‘l’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923174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‘d’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77029" y="3470747"/>
              <a:ext cx="260447" cy="23744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cs typeface="Arial"/>
                </a:rPr>
                <a:t>‘!’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6212522" y="1626821"/>
            <a:ext cx="2180304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Strings are immutable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47952" y="3688471"/>
            <a:ext cx="1592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no way to change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58829" y="2032683"/>
            <a:ext cx="1462359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String append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6894" y="489716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makes another object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99185" y="5299214"/>
            <a:ext cx="2475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+ operator also does append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88635" y="4435245"/>
            <a:ext cx="2696071" cy="461915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 It's a great day.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483887" y="5716345"/>
            <a:ext cx="1684051" cy="373640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1146" y="2439042"/>
            <a:ext cx="2739552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Interned Strings: One object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084844" y="1584998"/>
            <a:ext cx="769965" cy="27584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48968" y="1860843"/>
            <a:ext cx="584834" cy="22975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354172" y="2318939"/>
            <a:ext cx="1221232" cy="52563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740176" y="2089388"/>
            <a:ext cx="213041" cy="233591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515576" y="3108102"/>
            <a:ext cx="83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Menlo Bold"/>
                <a:cs typeface="Menlo Bold"/>
              </a:rPr>
              <a:t>// true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70829" y="337294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Menlo Bold"/>
                <a:cs typeface="Menlo Bold"/>
              </a:rPr>
              <a:t>// false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06429" y="3116999"/>
            <a:ext cx="666086" cy="26281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91226" y="3372736"/>
            <a:ext cx="342195" cy="26281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489504" y="6333978"/>
            <a:ext cx="1684051" cy="415868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76175" y="4302600"/>
            <a:ext cx="1736787" cy="1077218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In heap, Strings are basically represented as arrays of chars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9728" y="4216207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text2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62132" y="4238010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53794" y="3996248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9728" y="4665766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text3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62132" y="4688466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53794" y="4446704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9728" y="5127083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text4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62132" y="5138922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728" y="5576642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text5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62132" y="5589378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3794" y="5347616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9728" y="6026201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text6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2132" y="6039834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153794" y="5798072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9728" y="6464003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text7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62132" y="6490288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53794" y="6248528"/>
            <a:ext cx="603512" cy="338554"/>
          </a:xfrm>
          <a:prstGeom prst="rect">
            <a:avLst/>
          </a:prstGeom>
          <a:noFill/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9728" y="3766648"/>
            <a:ext cx="7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text1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62132" y="3787554"/>
            <a:ext cx="586836" cy="305486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97" name="Straight Arrow Connector 96"/>
          <p:cNvCxnSpPr>
            <a:stCxn id="94" idx="3"/>
            <a:endCxn id="7" idx="1"/>
          </p:cNvCxnSpPr>
          <p:nvPr/>
        </p:nvCxnSpPr>
        <p:spPr>
          <a:xfrm>
            <a:off x="1748968" y="3940297"/>
            <a:ext cx="2701195" cy="1551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6" idx="3"/>
            <a:endCxn id="7" idx="1"/>
          </p:cNvCxnSpPr>
          <p:nvPr/>
        </p:nvCxnSpPr>
        <p:spPr>
          <a:xfrm flipV="1">
            <a:off x="1748968" y="4095478"/>
            <a:ext cx="2701195" cy="2952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3"/>
            <a:endCxn id="47" idx="1"/>
          </p:cNvCxnSpPr>
          <p:nvPr/>
        </p:nvCxnSpPr>
        <p:spPr>
          <a:xfrm flipV="1">
            <a:off x="1748968" y="4666203"/>
            <a:ext cx="2439667" cy="1750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201211" y="5065623"/>
            <a:ext cx="2696071" cy="461317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Hello World! It's a great day.</a:t>
            </a:r>
            <a:r>
              <a:rPr lang="en-US" sz="14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15" name="Straight Arrow Connector 114"/>
          <p:cNvCxnSpPr>
            <a:stCxn id="82" idx="3"/>
            <a:endCxn id="112" idx="1"/>
          </p:cNvCxnSpPr>
          <p:nvPr/>
        </p:nvCxnSpPr>
        <p:spPr>
          <a:xfrm>
            <a:off x="1748968" y="5291665"/>
            <a:ext cx="2452243" cy="46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5" idx="3"/>
            <a:endCxn id="49" idx="1"/>
          </p:cNvCxnSpPr>
          <p:nvPr/>
        </p:nvCxnSpPr>
        <p:spPr>
          <a:xfrm>
            <a:off x="1748968" y="5742121"/>
            <a:ext cx="2734919" cy="1610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8" idx="3"/>
            <a:endCxn id="49" idx="1"/>
          </p:cNvCxnSpPr>
          <p:nvPr/>
        </p:nvCxnSpPr>
        <p:spPr>
          <a:xfrm flipV="1">
            <a:off x="1748968" y="5903165"/>
            <a:ext cx="2734919" cy="28941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1" idx="3"/>
            <a:endCxn id="61" idx="1"/>
          </p:cNvCxnSpPr>
          <p:nvPr/>
        </p:nvCxnSpPr>
        <p:spPr>
          <a:xfrm flipV="1">
            <a:off x="1748968" y="6541912"/>
            <a:ext cx="2740536" cy="10111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962009" y="4253555"/>
            <a:ext cx="229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lang="en-US" dirty="0"/>
              <a:t>Two references to the same object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173555" y="3930233"/>
            <a:ext cx="14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doesn’t change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348782" y="3215824"/>
            <a:ext cx="1587294" cy="338554"/>
          </a:xfrm>
          <a:prstGeom prst="rect">
            <a:avLst/>
          </a:prstGeom>
          <a:solidFill>
            <a:srgbClr val="E6A20E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Compare string</a:t>
            </a:r>
          </a:p>
        </p:txBody>
      </p:sp>
      <p:cxnSp>
        <p:nvCxnSpPr>
          <p:cNvPr id="133" name="Straight Arrow Connector 132"/>
          <p:cNvCxnSpPr>
            <a:stCxn id="62" idx="0"/>
            <a:endCxn id="28" idx="2"/>
          </p:cNvCxnSpPr>
          <p:nvPr/>
        </p:nvCxnSpPr>
        <p:spPr>
          <a:xfrm flipH="1" flipV="1">
            <a:off x="7127999" y="3442339"/>
            <a:ext cx="1016570" cy="86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/>
      <p:bldP spid="25" grpId="0" animBg="1"/>
      <p:bldP spid="26" grpId="0" animBg="1"/>
      <p:bldP spid="27" grpId="0" animBg="1"/>
      <p:bldP spid="42" grpId="0" animBg="1"/>
      <p:bldP spid="43" grpId="0"/>
      <p:bldP spid="44" grpId="0" animBg="1"/>
      <p:bldP spid="45" grpId="0"/>
      <p:bldP spid="46" grpId="0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8" grpId="0" animBg="1"/>
      <p:bldP spid="59" grpId="0" animBg="1"/>
      <p:bldP spid="61" grpId="0" animBg="1"/>
      <p:bldP spid="62" grpId="0" animBg="1"/>
      <p:bldP spid="75" grpId="0"/>
      <p:bldP spid="76" grpId="0" animBg="1"/>
      <p:bldP spid="78" grpId="0"/>
      <p:bldP spid="79" grpId="0" animBg="1"/>
      <p:bldP spid="81" grpId="0"/>
      <p:bldP spid="82" grpId="0" animBg="1"/>
      <p:bldP spid="84" grpId="0"/>
      <p:bldP spid="85" grpId="0" animBg="1"/>
      <p:bldP spid="87" grpId="0"/>
      <p:bldP spid="88" grpId="0" animBg="1"/>
      <p:bldP spid="89" grpId="0"/>
      <p:bldP spid="90" grpId="0"/>
      <p:bldP spid="91" grpId="0" animBg="1"/>
      <p:bldP spid="93" grpId="0"/>
      <p:bldP spid="94" grpId="0" animBg="1"/>
      <p:bldP spid="112" grpId="0" animBg="1"/>
      <p:bldP spid="127" grpId="0"/>
      <p:bldP spid="129" grpId="0"/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Class’s Built-in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711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Strings can do lots of things: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rgbClr val="4F81BD"/>
                </a:solidFill>
              </a:rPr>
              <a:t>https://docs.oracle.com/javase/10/docs/api/java/lang/String.html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Let’s look at some methods in the context of our problems: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accent1"/>
                </a:solidFill>
                <a:latin typeface="Courier"/>
                <a:cs typeface="Courier"/>
              </a:rPr>
              <a:t>length, charAt, toCharArray, indexOf, split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For example, we need to look at words, character by character, to calculate the number of syllables.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2787"/>
            <a:ext cx="6362202" cy="2411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hasLetter(String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0;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.length();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++)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.charAt(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 == 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5615" y="4376958"/>
            <a:ext cx="29834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Loop over the indexes of character array in the 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5614" y="4986990"/>
            <a:ext cx="298348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length() </a:t>
            </a:r>
            <a:r>
              <a:rPr lang="en-US" sz="1400" dirty="0">
                <a:latin typeface="Arial"/>
                <a:cs typeface="Arial"/>
              </a:rPr>
              <a:t>returns the number of characters in the String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75614" y="5597022"/>
            <a:ext cx="298348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Get each letter and compare it to the char in question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0351" y="3489567"/>
            <a:ext cx="232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</a:rPr>
              <a:t>does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letter</a:t>
            </a:r>
            <a:r>
              <a:rPr lang="zh-CN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appear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anywhere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in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rgbClr val="B3A2C7"/>
                </a:solidFill>
                <a:latin typeface="Courier"/>
                <a:cs typeface="Courier"/>
              </a:rPr>
              <a:t>word</a:t>
            </a:r>
            <a:r>
              <a:rPr lang="en-US" altLang="zh-CN" sz="1400" dirty="0">
                <a:solidFill>
                  <a:schemeClr val="accent6"/>
                </a:solidFill>
              </a:rPr>
              <a:t>?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5614" y="6207055"/>
            <a:ext cx="298348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charAt</a:t>
            </a:r>
            <a:r>
              <a:rPr lang="en-US" altLang="zh-CN" sz="1400" dirty="0">
                <a:latin typeface="Courier"/>
                <a:cs typeface="Courier"/>
              </a:rPr>
              <a:t>(i)</a:t>
            </a:r>
            <a:r>
              <a:rPr lang="zh-CN" altLang="en-US" sz="1400" dirty="0">
                <a:latin typeface="Courier"/>
                <a:cs typeface="Courier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returns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char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index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5236" y="6241410"/>
            <a:ext cx="1709021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no letters match, return false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28837" y="4033790"/>
            <a:ext cx="1737728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35236" y="4513976"/>
            <a:ext cx="3047679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31033" y="4513691"/>
            <a:ext cx="1142990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28424" y="4828976"/>
            <a:ext cx="2007372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15526" y="4834578"/>
            <a:ext cx="1063099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30709" y="5826984"/>
            <a:ext cx="1556981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28837" y="5407845"/>
            <a:ext cx="232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charAt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(i)</a:t>
            </a:r>
            <a:r>
              <a:rPr lang="zh-CN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cannot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be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used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change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/>
                <a:cs typeface="Arial"/>
              </a:rPr>
              <a:t>String</a:t>
            </a:r>
            <a:endParaRPr lang="en-US" sz="14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49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070" y="3791265"/>
            <a:ext cx="6362202" cy="2411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hasLetter(String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0;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.length();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++)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.charAt(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 == 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the number of syllable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070" y="1309867"/>
            <a:ext cx="6362202" cy="2411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hasLetter(String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.toC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harArray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()) {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4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== 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letter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 Bold"/>
                <a:cs typeface="Menlo Bold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2083" y="1832235"/>
            <a:ext cx="1769495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79876" y="2161384"/>
            <a:ext cx="306775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toCharArray</a:t>
            </a:r>
            <a:r>
              <a:rPr lang="en-US" altLang="zh-CN" sz="1400" dirty="0">
                <a:latin typeface="Courier"/>
                <a:cs typeface="Courier"/>
              </a:rPr>
              <a:t>()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returns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chars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in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String,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char[]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9876" y="1740040"/>
            <a:ext cx="306775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Same method, using a for-each loop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79876" y="2798171"/>
            <a:ext cx="3067753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Change this method so that it returns the index where it first finds letter (or -1 if it doesn't find it)?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63723" y="4997236"/>
            <a:ext cx="42621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546" y="3984182"/>
            <a:ext cx="711156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2619" y="5779376"/>
            <a:ext cx="53892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0864" y="3585520"/>
            <a:ext cx="50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 Bold"/>
                <a:cs typeface="Menlo Bold"/>
              </a:rPr>
              <a:t>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14873" y="5037567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 Bold"/>
                <a:cs typeface="Menlo Bold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2083" y="5389632"/>
            <a:ext cx="40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Menlo Bold"/>
                <a:cs typeface="Menlo Bold"/>
              </a:rPr>
              <a:t>-1</a:t>
            </a:r>
            <a:endParaRPr lang="en-US" sz="1400" b="1" dirty="0">
              <a:solidFill>
                <a:srgbClr val="FF0000"/>
              </a:solidFill>
              <a:latin typeface="Menlo Bold"/>
              <a:cs typeface="Menlo Bol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55799" y="4129233"/>
            <a:ext cx="3064251" cy="95410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built-in String method </a:t>
            </a:r>
            <a:r>
              <a:rPr lang="en-US" sz="1400" dirty="0">
                <a:latin typeface="Courier"/>
                <a:cs typeface="Courier"/>
              </a:rPr>
              <a:t>indexOf(String str)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does exactly this, but with a String to match.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66665" y="5243628"/>
            <a:ext cx="460102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String text = </a:t>
            </a:r>
            <a:r>
              <a:rPr lang="en-US" sz="1200" dirty="0">
                <a:solidFill>
                  <a:srgbClr val="2A00FF"/>
                </a:solidFill>
                <a:latin typeface="Menlo Bold"/>
                <a:cs typeface="Menlo Bold"/>
              </a:rPr>
              <a:t>"Can you hear me? Hello, hello?</a:t>
            </a:r>
          </a:p>
          <a:p>
            <a:r>
              <a:rPr lang="en-US" sz="1200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index = text.indexOf(</a:t>
            </a:r>
            <a:r>
              <a:rPr lang="en-US" sz="1200" dirty="0">
                <a:solidFill>
                  <a:srgbClr val="2A00FF"/>
                </a:solidFill>
                <a:latin typeface="Menlo Bold"/>
                <a:cs typeface="Menlo Bold"/>
              </a:rPr>
              <a:t>"he"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);  </a:t>
            </a:r>
            <a:r>
              <a:rPr lang="en-US" sz="1200" dirty="0">
                <a:solidFill>
                  <a:srgbClr val="3F7F5F"/>
                </a:solidFill>
                <a:latin typeface="Menlo Bold"/>
                <a:cs typeface="Menlo Bold"/>
              </a:rPr>
              <a:t>// index is 8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index = text.indexOf(</a:t>
            </a:r>
            <a:r>
              <a:rPr lang="mr-IN" sz="1200" dirty="0">
                <a:solidFill>
                  <a:srgbClr val="2A00FF"/>
                </a:solidFill>
                <a:latin typeface="Menlo Bold"/>
                <a:cs typeface="Menlo Bold"/>
              </a:rPr>
              <a:t>"He"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);      </a:t>
            </a:r>
            <a:r>
              <a:rPr lang="mr-IN" sz="1200" dirty="0">
                <a:solidFill>
                  <a:srgbClr val="3F7F5F"/>
                </a:solidFill>
                <a:latin typeface="Menlo Bold"/>
                <a:cs typeface="Menlo Bold"/>
              </a:rPr>
              <a:t>// index is 17</a:t>
            </a:r>
          </a:p>
          <a:p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index = text.indexOf(</a:t>
            </a:r>
            <a:r>
              <a:rPr lang="en-US" sz="1200" dirty="0">
                <a:solidFill>
                  <a:srgbClr val="2A00FF"/>
                </a:solidFill>
                <a:latin typeface="Menlo Bold"/>
                <a:cs typeface="Menlo Bold"/>
              </a:rPr>
              <a:t>"Help"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);    </a:t>
            </a:r>
            <a:r>
              <a:rPr lang="en-US" sz="1200" dirty="0">
                <a:solidFill>
                  <a:srgbClr val="3F7F5F"/>
                </a:solidFill>
                <a:latin typeface="Menlo Bold"/>
                <a:cs typeface="Menlo Bold"/>
              </a:rPr>
              <a:t>// index is -1</a:t>
            </a:r>
            <a:endParaRPr lang="en-US" sz="1200" dirty="0">
              <a:latin typeface="Menlo Bold"/>
              <a:cs typeface="Menlo Bold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30540" y="5037567"/>
            <a:ext cx="0" cy="204515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96982" y="4793747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200476" y="5262372"/>
            <a:ext cx="215961" cy="2380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847818" y="5262372"/>
            <a:ext cx="215961" cy="238042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88268" y="6197218"/>
            <a:ext cx="467644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For dealing with case, check out String methods: </a:t>
            </a:r>
            <a:r>
              <a:rPr lang="en-US" sz="1400" dirty="0">
                <a:latin typeface="Courier"/>
                <a:cs typeface="Courier"/>
              </a:rPr>
              <a:t>equalsIgnoreCase, toLowerCase, toUpperCase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912667" y="3434577"/>
            <a:ext cx="371794" cy="356688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5" grpId="0" animBg="1"/>
      <p:bldP spid="6" grpId="0" animBg="1"/>
      <p:bldP spid="7" grpId="0" animBg="1"/>
      <p:bldP spid="8" grpId="0" animBg="1"/>
      <p:bldP spid="15" grpId="0"/>
      <p:bldP spid="16" grpId="0"/>
      <p:bldP spid="17" grpId="0"/>
      <p:bldP spid="18" grpId="0" animBg="1"/>
      <p:bldP spid="21" grpId="0" animBg="1"/>
      <p:bldP spid="24" grpId="0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Manipulate</a:t>
            </a:r>
            <a:r>
              <a:rPr lang="zh-CN" altLang="en-US" sz="3200" dirty="0"/>
              <a:t> </a:t>
            </a:r>
            <a:r>
              <a:rPr lang="en-US" altLang="zh-CN" sz="3200" dirty="0"/>
              <a:t>String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sz="3200" dirty="0"/>
              <a:t>For-each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751" y="1313250"/>
            <a:ext cx="7684330" cy="2523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 Bold"/>
                <a:cs typeface="Menlo Bold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replaceLetter(String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,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new1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[]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.toCharArray();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2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==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=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>
                <a:solidFill>
                  <a:srgbClr val="7F0055"/>
                </a:solidFill>
                <a:latin typeface="Menlo Bold"/>
                <a:cs typeface="Menlo Bold"/>
              </a:rPr>
              <a:t>new1</a:t>
            </a:r>
            <a:r>
              <a:rPr lang="en-US" sz="120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 Bold"/>
                <a:cs typeface="Menlo Bold"/>
              </a:rPr>
              <a:t>word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zh-CN" altLang="en-US" sz="1200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altLang="zh-CN" sz="1200" dirty="0">
                <a:solidFill>
                  <a:srgbClr val="7F0055"/>
                </a:solidFill>
                <a:latin typeface="Menlo Bold"/>
                <a:cs typeface="Menlo Bold"/>
              </a:rPr>
              <a:t>cArray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7924" y="3839076"/>
            <a:ext cx="362715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200" dirty="0">
                <a:solidFill>
                  <a:srgbClr val="3F7F5F"/>
                </a:solidFill>
                <a:latin typeface="Menlo Bold"/>
                <a:cs typeface="Menlo Bold"/>
              </a:rPr>
              <a:t>// replaceLetter("a happy", 'a', 'i') -&gt; "i hippy"</a:t>
            </a:r>
            <a:r>
              <a:rPr lang="en-US" altLang="zh-CN" sz="1200" dirty="0">
                <a:solidFill>
                  <a:srgbClr val="3F7F5F"/>
                </a:solidFill>
                <a:latin typeface="Menlo Bold"/>
                <a:cs typeface="Menlo Bold"/>
              </a:rPr>
              <a:t>??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2398" y="1941025"/>
            <a:ext cx="2957235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Does this method successfully return a modified word? </a:t>
            </a:r>
          </a:p>
        </p:txBody>
      </p:sp>
      <p:sp>
        <p:nvSpPr>
          <p:cNvPr id="8" name="Rectangle 7"/>
          <p:cNvSpPr/>
          <p:nvPr/>
        </p:nvSpPr>
        <p:spPr>
          <a:xfrm>
            <a:off x="700750" y="3839653"/>
            <a:ext cx="3384621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L</a:t>
            </a:r>
            <a:r>
              <a:rPr lang="en-US" altLang="zh-CN" sz="1600" dirty="0">
                <a:latin typeface="Arial"/>
                <a:cs typeface="Arial"/>
              </a:rPr>
              <a:t>et’s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trace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the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code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with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memory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model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diagram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132" y="441369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urier"/>
                <a:cs typeface="Courier"/>
              </a:rPr>
              <a:t>replaceLetter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31594" y="4952286"/>
            <a:ext cx="1351546" cy="398820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16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happy</a:t>
            </a:r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5372" y="4442442"/>
            <a:ext cx="116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ava</a:t>
            </a:r>
            <a:r>
              <a:rPr lang="zh-CN" altLang="en-US" sz="1600" u="sng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eap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8983" y="5915304"/>
            <a:ext cx="395394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24377" y="5915304"/>
            <a:ext cx="314042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  <a:cs typeface="Arial"/>
              </a:rPr>
              <a:t>‘</a:t>
            </a:r>
            <a:r>
              <a:rPr lang="zh-CN" altLang="en-US" sz="140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cs typeface="Arial"/>
              </a:rPr>
              <a:t>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1209" y="5915304"/>
            <a:ext cx="43158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‘h’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76121" y="5915304"/>
            <a:ext cx="44360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19729" y="5915304"/>
            <a:ext cx="391420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11149" y="5917096"/>
            <a:ext cx="479867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 ’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91016" y="5917096"/>
            <a:ext cx="450841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‘y’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1211" y="4774725"/>
            <a:ext cx="61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word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50169" y="4806499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8" name="Straight Arrow Connector 27"/>
          <p:cNvCxnSpPr>
            <a:stCxn id="27" idx="3"/>
            <a:endCxn id="10" idx="1"/>
          </p:cNvCxnSpPr>
          <p:nvPr/>
        </p:nvCxnSpPr>
        <p:spPr>
          <a:xfrm>
            <a:off x="1939703" y="4930623"/>
            <a:ext cx="1991891" cy="2210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1211" y="5215385"/>
            <a:ext cx="61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gone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50169" y="5247159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1211" y="5617064"/>
            <a:ext cx="50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new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50169" y="5648838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‘i’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9129" y="6026856"/>
            <a:ext cx="83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Menlo Bold"/>
                <a:cs typeface="Menlo Bold"/>
              </a:defRPr>
            </a:lvl1pPr>
          </a:lstStyle>
          <a:p>
            <a:r>
              <a:rPr lang="en-US" altLang="zh-CN" dirty="0"/>
              <a:t>cArray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50169" y="6081260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0" name="Straight Arrow Connector 39"/>
          <p:cNvCxnSpPr>
            <a:stCxn id="37" idx="3"/>
            <a:endCxn id="14" idx="1"/>
          </p:cNvCxnSpPr>
          <p:nvPr/>
        </p:nvCxnSpPr>
        <p:spPr>
          <a:xfrm flipV="1">
            <a:off x="1939703" y="6034027"/>
            <a:ext cx="2189280" cy="17135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18149" y="1753645"/>
            <a:ext cx="1372398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52270" y="4628476"/>
            <a:ext cx="2645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urier"/>
                <a:cs typeface="Courier"/>
              </a:rPr>
              <a:t>toCharArray() </a:t>
            </a:r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returns a copy of word's array of chars </a:t>
            </a:r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 flipH="1">
            <a:off x="6741118" y="5151696"/>
            <a:ext cx="434096" cy="5741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235147" y="3244692"/>
            <a:ext cx="106988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0379" y="6477135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c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50169" y="6508909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51184" y="6508909"/>
            <a:ext cx="489534" cy="248248"/>
          </a:xfrm>
          <a:prstGeom prst="rect">
            <a:avLst/>
          </a:prstGeom>
          <a:solidFill>
            <a:schemeClr val="bg1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‘i’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56339" y="2706346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56339" y="3125599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#2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754880" y="1327992"/>
            <a:ext cx="2265527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 animBg="1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44" grpId="0" animBg="1"/>
      <p:bldP spid="46" grpId="0"/>
      <p:bldP spid="53" grpId="0"/>
      <p:bldP spid="54" grpId="0" animBg="1"/>
      <p:bldP spid="55" grpId="0" animBg="1"/>
      <p:bldP spid="56" grpId="0"/>
      <p:bldP spid="57" grpId="0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831050" y="6223643"/>
            <a:ext cx="3480995" cy="528524"/>
          </a:xfrm>
          <a:prstGeom prst="ellipse">
            <a:avLst/>
          </a:prstGeom>
          <a:ln>
            <a:solidFill>
              <a:srgbClr val="1B8E1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Manipulate</a:t>
            </a:r>
            <a:r>
              <a:rPr lang="zh-CN" altLang="en-US" sz="2800" dirty="0"/>
              <a:t> </a:t>
            </a:r>
            <a:r>
              <a:rPr lang="en-US" altLang="zh-CN" sz="2800" dirty="0"/>
              <a:t>String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sz="2800" dirty="0"/>
              <a:t>For-each Loop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751" y="1313250"/>
            <a:ext cx="7684330" cy="3188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 Bold"/>
                <a:cs typeface="Menlo Bold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replaceLetter(String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In,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new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[]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word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.toCharArray();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[]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cArrayMod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new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char[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cArray.length];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=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0;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cArray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2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c</a:t>
            </a:r>
            <a:r>
              <a:rPr lang="zh-CN" altLang="en-US" sz="1200" dirty="0">
                <a:solidFill>
                  <a:srgbClr val="6A3E3E"/>
                </a:solidFill>
                <a:latin typeface="Menlo Bold"/>
                <a:cs typeface="Menlo Bold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==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gone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</a:t>
            </a:r>
            <a:r>
              <a:rPr lang="mr-I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cArrayMod[i]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=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new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	</a:t>
            </a:r>
            <a:r>
              <a:rPr lang="en-US" altLang="zh-CN" sz="1200" dirty="0">
                <a:solidFill>
                  <a:srgbClr val="6A3E3E"/>
                </a:solidFill>
                <a:latin typeface="Menlo Bold"/>
                <a:cs typeface="Menlo Bold"/>
              </a:rPr>
              <a:t>cArrayMod[i]</a:t>
            </a:r>
            <a:r>
              <a:rPr lang="zh-CN" alt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=</a:t>
            </a:r>
            <a:r>
              <a:rPr lang="zh-CN" alt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solidFill>
                  <a:srgbClr val="7F0055"/>
                </a:solidFill>
                <a:latin typeface="Menlo Bold"/>
                <a:cs typeface="Menlo Bold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200" dirty="0">
                <a:solidFill>
                  <a:srgbClr val="6A3E3E"/>
                </a:solidFill>
                <a:latin typeface="Menlo Bold"/>
                <a:cs typeface="Menlo Bold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++;</a:t>
            </a:r>
            <a:endParaRPr lang="en-US" sz="12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  <a:endParaRPr lang="en-US" sz="1200" dirty="0">
              <a:solidFill>
                <a:srgbClr val="6A3E3E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zh-CN" altLang="en-US" sz="1200" dirty="0">
                <a:solidFill>
                  <a:srgbClr val="7F0055"/>
                </a:solidFill>
                <a:latin typeface="Menlo Bold"/>
                <a:cs typeface="Menlo Bold"/>
              </a:rPr>
              <a:t> </a:t>
            </a:r>
            <a:r>
              <a:rPr lang="en-US" altLang="zh-CN" sz="1200" dirty="0">
                <a:latin typeface="Menlo Bold"/>
                <a:cs typeface="Menlo Bold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altLang="zh-CN" sz="1200" dirty="0">
                <a:solidFill>
                  <a:srgbClr val="7F0055"/>
                </a:solidFill>
                <a:latin typeface="Menlo Bold"/>
                <a:cs typeface="Menlo Bold"/>
              </a:rPr>
              <a:t>cArrayMod</a:t>
            </a:r>
            <a:r>
              <a:rPr lang="en-US" altLang="zh-CN" sz="1200" dirty="0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7924" y="4040150"/>
            <a:ext cx="362715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200" dirty="0">
                <a:solidFill>
                  <a:srgbClr val="3F7F5F"/>
                </a:solidFill>
                <a:latin typeface="Menlo Bold"/>
                <a:cs typeface="Menlo Bold"/>
              </a:rPr>
              <a:t>// replaceLetter("a happy", 'a', 'i') -&gt; "i hippy"</a:t>
            </a:r>
            <a:r>
              <a:rPr lang="en-US" altLang="zh-CN" sz="1200" dirty="0">
                <a:solidFill>
                  <a:srgbClr val="3F7F5F"/>
                </a:solidFill>
                <a:latin typeface="Menlo Bold"/>
                <a:cs typeface="Menlo Bold"/>
              </a:rPr>
              <a:t>??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6339" y="1969499"/>
            <a:ext cx="3128742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Does this method successfully return a modified word?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2727" y="4521441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urier"/>
                <a:cs typeface="Courier"/>
              </a:rPr>
              <a:t>replaceLetter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63758" y="5085540"/>
            <a:ext cx="1351546" cy="398820"/>
          </a:xfrm>
          <a:prstGeom prst="roundRect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16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happy</a:t>
            </a:r>
            <a:r>
              <a:rPr lang="en-US" sz="160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7536" y="4575696"/>
            <a:ext cx="116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ava</a:t>
            </a:r>
            <a:r>
              <a:rPr lang="zh-CN" altLang="en-US" sz="1600" u="sng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u="sng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sz="1600" u="sng" dirty="0">
                <a:solidFill>
                  <a:schemeClr val="accent1"/>
                </a:solidFill>
                <a:latin typeface="Arial"/>
                <a:cs typeface="Arial"/>
              </a:rPr>
              <a:t>eap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61147" y="5813685"/>
            <a:ext cx="395394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56541" y="5813685"/>
            <a:ext cx="314042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  <a:cs typeface="Arial"/>
              </a:rPr>
              <a:t>‘</a:t>
            </a:r>
            <a:r>
              <a:rPr lang="zh-CN" altLang="en-US" sz="140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cs typeface="Arial"/>
              </a:rPr>
              <a:t>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3373" y="5813685"/>
            <a:ext cx="43158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‘h’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08285" y="5813685"/>
            <a:ext cx="44360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‘a’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51893" y="5813685"/>
            <a:ext cx="391420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43313" y="5813685"/>
            <a:ext cx="479867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 ’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3180" y="5813685"/>
            <a:ext cx="450841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‘y’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1806" y="4882476"/>
            <a:ext cx="61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word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00764" y="4914250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8" name="Straight Arrow Connector 27"/>
          <p:cNvCxnSpPr>
            <a:stCxn id="27" idx="3"/>
            <a:endCxn id="10" idx="1"/>
          </p:cNvCxnSpPr>
          <p:nvPr/>
        </p:nvCxnSpPr>
        <p:spPr>
          <a:xfrm>
            <a:off x="1890298" y="5038374"/>
            <a:ext cx="2073460" cy="2465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675" y="529139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goneIn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00764" y="5327524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01530" y="529139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newIn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04315" y="5317250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‘i’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9129" y="5688972"/>
            <a:ext cx="83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Menlo Bold"/>
                <a:cs typeface="Menlo Bold"/>
              </a:defRPr>
            </a:lvl1pPr>
          </a:lstStyle>
          <a:p>
            <a:r>
              <a:rPr lang="en-US" altLang="zh-CN" dirty="0"/>
              <a:t>cArray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00764" y="5743376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0" name="Straight Arrow Connector 39"/>
          <p:cNvCxnSpPr>
            <a:stCxn id="37" idx="3"/>
            <a:endCxn id="14" idx="1"/>
          </p:cNvCxnSpPr>
          <p:nvPr/>
        </p:nvCxnSpPr>
        <p:spPr>
          <a:xfrm>
            <a:off x="1890298" y="5867500"/>
            <a:ext cx="2270849" cy="6490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0379" y="6043562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c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‘a’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zh-CN" altLang="en-US" sz="16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56339" y="2706346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56339" y="3125599"/>
            <a:ext cx="1490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#2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8632" y="642720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Menlo Bold"/>
                <a:cs typeface="Menlo Bold"/>
              </a:defRPr>
            </a:lvl1pPr>
          </a:lstStyle>
          <a:p>
            <a:r>
              <a:rPr lang="en-US" altLang="zh-CN" dirty="0" err="1"/>
              <a:t>cArrayMod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413159" y="6481605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73542" y="6377625"/>
            <a:ext cx="395394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‘i’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68936" y="6377625"/>
            <a:ext cx="314042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  <a:cs typeface="Arial"/>
              </a:rPr>
              <a:t>‘</a:t>
            </a:r>
            <a:r>
              <a:rPr lang="zh-CN" altLang="en-US" sz="140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0000FF"/>
                </a:solidFill>
                <a:cs typeface="Arial"/>
              </a:rPr>
              <a:t>’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85768" y="6377625"/>
            <a:ext cx="43158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‘h’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20680" y="6377625"/>
            <a:ext cx="443608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‘i’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64288" y="6377625"/>
            <a:ext cx="391420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55708" y="6377625"/>
            <a:ext cx="479867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‘p’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35575" y="6377625"/>
            <a:ext cx="450841" cy="23744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cs typeface="Arial"/>
              </a:rPr>
              <a:t>‘y’</a:t>
            </a:r>
          </a:p>
        </p:txBody>
      </p:sp>
      <p:cxnSp>
        <p:nvCxnSpPr>
          <p:cNvPr id="60" name="Straight Arrow Connector 59"/>
          <p:cNvCxnSpPr>
            <a:stCxn id="43" idx="3"/>
            <a:endCxn id="45" idx="1"/>
          </p:cNvCxnSpPr>
          <p:nvPr/>
        </p:nvCxnSpPr>
        <p:spPr>
          <a:xfrm flipV="1">
            <a:off x="1902693" y="6496348"/>
            <a:ext cx="2270849" cy="1093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22293" y="6073326"/>
            <a:ext cx="29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enlo Bold"/>
                <a:cs typeface="Menlo Bold"/>
              </a:rPr>
              <a:t>i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56339" y="3585776"/>
            <a:ext cx="1803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/>
                <a:cs typeface="Arial"/>
              </a:rPr>
              <a:t>Attempt</a:t>
            </a:r>
            <a:r>
              <a:rPr lang="zh-CN" altLang="en-US" sz="14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latin typeface="Arial"/>
                <a:cs typeface="Arial"/>
              </a:rPr>
              <a:t>#3</a:t>
            </a:r>
            <a:r>
              <a:rPr lang="zh-CN" altLang="en-US" sz="1400" dirty="0">
                <a:solidFill>
                  <a:srgbClr val="008000"/>
                </a:solidFill>
                <a:latin typeface="Arial"/>
                <a:cs typeface="Arial"/>
              </a:rPr>
              <a:t>: </a:t>
            </a:r>
            <a:r>
              <a:rPr lang="en-US" altLang="zh-CN" sz="1400" dirty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en-US" sz="1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52945" y="6103091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‘h’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00764" y="6108484"/>
            <a:ext cx="489534" cy="248248"/>
          </a:xfrm>
          <a:prstGeom prst="rect">
            <a:avLst/>
          </a:prstGeom>
          <a:solidFill>
            <a:srgbClr val="FFFFFF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‘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81110" y="1969499"/>
            <a:ext cx="4033204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050405" y="2851238"/>
            <a:ext cx="2123137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050405" y="3297856"/>
            <a:ext cx="1913353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165616" y="3970892"/>
            <a:ext cx="2798142" cy="32577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42064" y="5162498"/>
            <a:ext cx="14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doesn’t change</a:t>
            </a:r>
          </a:p>
        </p:txBody>
      </p:sp>
    </p:spTree>
    <p:extLst>
      <p:ext uri="{BB962C8B-B14F-4D97-AF65-F5344CB8AC3E}">
        <p14:creationId xmlns:p14="http://schemas.microsoft.com/office/powerpoint/2010/main" val="42592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9" grpId="0"/>
      <p:bldP spid="10" grpId="0" animBg="1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53" grpId="0"/>
      <p:bldP spid="54" grpId="0" animBg="1"/>
      <p:bldP spid="55" grpId="0" animBg="1"/>
      <p:bldP spid="56" grpId="0"/>
      <p:bldP spid="57" grpId="0"/>
      <p:bldP spid="42" grpId="0"/>
      <p:bldP spid="43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59" grpId="0" animBg="1"/>
      <p:bldP spid="61" grpId="0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21030</TotalTime>
  <Words>2690</Words>
  <Application>Microsoft Office PowerPoint</Application>
  <PresentationFormat>On-screen Show (4:3)</PresentationFormat>
  <Paragraphs>391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Courier</vt:lpstr>
      <vt:lpstr>Menlo</vt:lpstr>
      <vt:lpstr>Menlo Bold</vt:lpstr>
      <vt:lpstr>Arial</vt:lpstr>
      <vt:lpstr>Calibri</vt:lpstr>
      <vt:lpstr>Helvetica</vt:lpstr>
      <vt:lpstr>Times New Roman</vt:lpstr>
      <vt:lpstr>Wingdings</vt:lpstr>
      <vt:lpstr>Office Theme</vt:lpstr>
      <vt:lpstr>Equation</vt:lpstr>
      <vt:lpstr>Lecture 4 String in Java</vt:lpstr>
      <vt:lpstr>Lecture Goals</vt:lpstr>
      <vt:lpstr>Motivation Example</vt:lpstr>
      <vt:lpstr>Measure the Text Readability by Flesch Score</vt:lpstr>
      <vt:lpstr>String Basics</vt:lpstr>
      <vt:lpstr>String Class’s Built-in Methods</vt:lpstr>
      <vt:lpstr>Count the number of syllables (Contd.)</vt:lpstr>
      <vt:lpstr>Manipulate String with For-each Loop</vt:lpstr>
      <vt:lpstr>Manipulate String with For-each Loop (Contd.)</vt:lpstr>
      <vt:lpstr>Count the number of words</vt:lpstr>
      <vt:lpstr>Introduction to Regular Expressions (Regex)</vt:lpstr>
      <vt:lpstr>Create More Complicated Regex</vt:lpstr>
      <vt:lpstr>Create More Complicated Regex (Contd.)</vt:lpstr>
      <vt:lpstr>Create More Complicated Regex (Contd.)</vt:lpstr>
      <vt:lpstr>Some Practices</vt:lpstr>
      <vt:lpstr>Use Regex to Calculate Flesch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475</cp:revision>
  <dcterms:created xsi:type="dcterms:W3CDTF">2018-08-13T22:58:39Z</dcterms:created>
  <dcterms:modified xsi:type="dcterms:W3CDTF">2024-09-17T18:20:34Z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